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44" r:id="rId1"/>
  </p:sldMasterIdLst>
  <p:notesMasterIdLst>
    <p:notesMasterId r:id="rId166"/>
  </p:notesMasterIdLst>
  <p:handoutMasterIdLst>
    <p:handoutMasterId r:id="rId167"/>
  </p:handoutMasterIdLst>
  <p:sldIdLst>
    <p:sldId id="1564" r:id="rId2"/>
    <p:sldId id="970" r:id="rId3"/>
    <p:sldId id="1613" r:id="rId4"/>
    <p:sldId id="1616" r:id="rId5"/>
    <p:sldId id="1618" r:id="rId6"/>
    <p:sldId id="1876" r:id="rId7"/>
    <p:sldId id="1612" r:id="rId8"/>
    <p:sldId id="1615" r:id="rId9"/>
    <p:sldId id="1330" r:id="rId10"/>
    <p:sldId id="1331" r:id="rId11"/>
    <p:sldId id="1332" r:id="rId12"/>
    <p:sldId id="1333" r:id="rId13"/>
    <p:sldId id="1566" r:id="rId14"/>
    <p:sldId id="1700" r:id="rId15"/>
    <p:sldId id="1701" r:id="rId16"/>
    <p:sldId id="1704" r:id="rId17"/>
    <p:sldId id="1705" r:id="rId18"/>
    <p:sldId id="1706" r:id="rId19"/>
    <p:sldId id="973" r:id="rId20"/>
    <p:sldId id="992" r:id="rId21"/>
    <p:sldId id="1707" r:id="rId22"/>
    <p:sldId id="1054" r:id="rId23"/>
    <p:sldId id="1063" r:id="rId24"/>
    <p:sldId id="1055" r:id="rId25"/>
    <p:sldId id="1056" r:id="rId26"/>
    <p:sldId id="1708" r:id="rId27"/>
    <p:sldId id="1057" r:id="rId28"/>
    <p:sldId id="1655" r:id="rId29"/>
    <p:sldId id="1877" r:id="rId30"/>
    <p:sldId id="982" r:id="rId31"/>
    <p:sldId id="1037" r:id="rId32"/>
    <p:sldId id="1244" r:id="rId33"/>
    <p:sldId id="1714" r:id="rId34"/>
    <p:sldId id="1710" r:id="rId35"/>
    <p:sldId id="1716" r:id="rId36"/>
    <p:sldId id="1058" r:id="rId37"/>
    <p:sldId id="1051" r:id="rId38"/>
    <p:sldId id="1018" r:id="rId39"/>
    <p:sldId id="1035" r:id="rId40"/>
    <p:sldId id="1724" r:id="rId41"/>
    <p:sldId id="1047" r:id="rId42"/>
    <p:sldId id="1048" r:id="rId43"/>
    <p:sldId id="1049" r:id="rId44"/>
    <p:sldId id="1050" r:id="rId45"/>
    <p:sldId id="1715" r:id="rId46"/>
    <p:sldId id="1017" r:id="rId47"/>
    <p:sldId id="1010" r:id="rId48"/>
    <p:sldId id="1009" r:id="rId49"/>
    <p:sldId id="1038" r:id="rId50"/>
    <p:sldId id="1012" r:id="rId51"/>
    <p:sldId id="1019" r:id="rId52"/>
    <p:sldId id="1013" r:id="rId53"/>
    <p:sldId id="1015" r:id="rId54"/>
    <p:sldId id="1016" r:id="rId55"/>
    <p:sldId id="987" r:id="rId56"/>
    <p:sldId id="1064" r:id="rId57"/>
    <p:sldId id="1039" r:id="rId58"/>
    <p:sldId id="1065" r:id="rId59"/>
    <p:sldId id="1717" r:id="rId60"/>
    <p:sldId id="1066" r:id="rId61"/>
    <p:sldId id="1723" r:id="rId62"/>
    <p:sldId id="1718" r:id="rId63"/>
    <p:sldId id="1030" r:id="rId64"/>
    <p:sldId id="1031" r:id="rId65"/>
    <p:sldId id="1032" r:id="rId66"/>
    <p:sldId id="1719" r:id="rId67"/>
    <p:sldId id="1720" r:id="rId68"/>
    <p:sldId id="1721" r:id="rId69"/>
    <p:sldId id="1722" r:id="rId70"/>
    <p:sldId id="1020" r:id="rId71"/>
    <p:sldId id="1021" r:id="rId72"/>
    <p:sldId id="1022" r:id="rId73"/>
    <p:sldId id="1024" r:id="rId74"/>
    <p:sldId id="1025" r:id="rId75"/>
    <p:sldId id="777" r:id="rId76"/>
    <p:sldId id="1527" r:id="rId77"/>
    <p:sldId id="1471" r:id="rId78"/>
    <p:sldId id="1524" r:id="rId79"/>
    <p:sldId id="1523" r:id="rId80"/>
    <p:sldId id="1521" r:id="rId81"/>
    <p:sldId id="1522" r:id="rId82"/>
    <p:sldId id="1406" r:id="rId83"/>
    <p:sldId id="1880" r:id="rId84"/>
    <p:sldId id="1405" r:id="rId85"/>
    <p:sldId id="1417" r:id="rId86"/>
    <p:sldId id="1416" r:id="rId87"/>
    <p:sldId id="1418" r:id="rId88"/>
    <p:sldId id="1427" r:id="rId89"/>
    <p:sldId id="1879" r:id="rId90"/>
    <p:sldId id="1476" r:id="rId91"/>
    <p:sldId id="1477" r:id="rId92"/>
    <p:sldId id="1478" r:id="rId93"/>
    <p:sldId id="1479" r:id="rId94"/>
    <p:sldId id="1480" r:id="rId95"/>
    <p:sldId id="1461" r:id="rId96"/>
    <p:sldId id="1473" r:id="rId97"/>
    <p:sldId id="1472" r:id="rId98"/>
    <p:sldId id="1463" r:id="rId99"/>
    <p:sldId id="1464" r:id="rId100"/>
    <p:sldId id="1462" r:id="rId101"/>
    <p:sldId id="1878" r:id="rId102"/>
    <p:sldId id="1532" r:id="rId103"/>
    <p:sldId id="1468" r:id="rId104"/>
    <p:sldId id="826" r:id="rId105"/>
    <p:sldId id="1881" r:id="rId106"/>
    <p:sldId id="1882" r:id="rId107"/>
    <p:sldId id="1423" r:id="rId108"/>
    <p:sldId id="1481" r:id="rId109"/>
    <p:sldId id="1530" r:id="rId110"/>
    <p:sldId id="1531" r:id="rId111"/>
    <p:sldId id="1533" r:id="rId112"/>
    <p:sldId id="1535" r:id="rId113"/>
    <p:sldId id="1534" r:id="rId114"/>
    <p:sldId id="1538" r:id="rId115"/>
    <p:sldId id="1542" r:id="rId116"/>
    <p:sldId id="1536" r:id="rId117"/>
    <p:sldId id="1537" r:id="rId118"/>
    <p:sldId id="1540" r:id="rId119"/>
    <p:sldId id="1541" r:id="rId120"/>
    <p:sldId id="1539" r:id="rId121"/>
    <p:sldId id="1483" r:id="rId122"/>
    <p:sldId id="1484" r:id="rId123"/>
    <p:sldId id="1485" r:id="rId124"/>
    <p:sldId id="1439" r:id="rId125"/>
    <p:sldId id="1726" r:id="rId126"/>
    <p:sldId id="1544" r:id="rId127"/>
    <p:sldId id="1545" r:id="rId128"/>
    <p:sldId id="1546" r:id="rId129"/>
    <p:sldId id="1547" r:id="rId130"/>
    <p:sldId id="1548" r:id="rId131"/>
    <p:sldId id="1551" r:id="rId132"/>
    <p:sldId id="1550" r:id="rId133"/>
    <p:sldId id="1885" r:id="rId134"/>
    <p:sldId id="1884" r:id="rId135"/>
    <p:sldId id="1441" r:id="rId136"/>
    <p:sldId id="1394" r:id="rId137"/>
    <p:sldId id="1442" r:id="rId138"/>
    <p:sldId id="1428" r:id="rId139"/>
    <p:sldId id="1552" r:id="rId140"/>
    <p:sldId id="1425" r:id="rId141"/>
    <p:sldId id="1426" r:id="rId142"/>
    <p:sldId id="1553" r:id="rId143"/>
    <p:sldId id="1167" r:id="rId144"/>
    <p:sldId id="1326" r:id="rId145"/>
    <p:sldId id="1168" r:id="rId146"/>
    <p:sldId id="1389" r:id="rId147"/>
    <p:sldId id="1169" r:id="rId148"/>
    <p:sldId id="1554" r:id="rId149"/>
    <p:sldId id="1555" r:id="rId150"/>
    <p:sldId id="1886" r:id="rId151"/>
    <p:sldId id="1191" r:id="rId152"/>
    <p:sldId id="1192" r:id="rId153"/>
    <p:sldId id="1193" r:id="rId154"/>
    <p:sldId id="1875" r:id="rId155"/>
    <p:sldId id="1832" r:id="rId156"/>
    <p:sldId id="1194" r:id="rId157"/>
    <p:sldId id="1887" r:id="rId158"/>
    <p:sldId id="1241" r:id="rId159"/>
    <p:sldId id="1847" r:id="rId160"/>
    <p:sldId id="1242" r:id="rId161"/>
    <p:sldId id="1243" r:id="rId162"/>
    <p:sldId id="1190" r:id="rId163"/>
    <p:sldId id="1556" r:id="rId164"/>
    <p:sldId id="1503" r:id="rId165"/>
  </p:sldIdLst>
  <p:sldSz cx="9144000" cy="6858000" type="screen4x3"/>
  <p:notesSz cx="9658350" cy="6858000"/>
  <p:defaultTextStyle>
    <a:defPPr>
      <a:defRPr lang="en-US"/>
    </a:defPPr>
    <a:lvl1pPr algn="l" rtl="0" fontAlgn="base">
      <a:spcBef>
        <a:spcPct val="0"/>
      </a:spcBef>
      <a:spcAft>
        <a:spcPct val="0"/>
      </a:spcAft>
      <a:defRPr kumimoji="1" kern="1200">
        <a:solidFill>
          <a:schemeClr val="tx1"/>
        </a:solidFill>
        <a:latin typeface="Tahoma" pitchFamily="34" charset="0"/>
        <a:ea typeface="新細明體" pitchFamily="18" charset="-120"/>
        <a:cs typeface="+mn-cs"/>
      </a:defRPr>
    </a:lvl1pPr>
    <a:lvl2pPr marL="457200" algn="l" rtl="0" fontAlgn="base">
      <a:spcBef>
        <a:spcPct val="0"/>
      </a:spcBef>
      <a:spcAft>
        <a:spcPct val="0"/>
      </a:spcAft>
      <a:defRPr kumimoji="1" kern="1200">
        <a:solidFill>
          <a:schemeClr val="tx1"/>
        </a:solidFill>
        <a:latin typeface="Tahoma" pitchFamily="34" charset="0"/>
        <a:ea typeface="新細明體" pitchFamily="18" charset="-120"/>
        <a:cs typeface="+mn-cs"/>
      </a:defRPr>
    </a:lvl2pPr>
    <a:lvl3pPr marL="914400" algn="l" rtl="0" fontAlgn="base">
      <a:spcBef>
        <a:spcPct val="0"/>
      </a:spcBef>
      <a:spcAft>
        <a:spcPct val="0"/>
      </a:spcAft>
      <a:defRPr kumimoji="1" kern="1200">
        <a:solidFill>
          <a:schemeClr val="tx1"/>
        </a:solidFill>
        <a:latin typeface="Tahoma" pitchFamily="34" charset="0"/>
        <a:ea typeface="新細明體" pitchFamily="18" charset="-120"/>
        <a:cs typeface="+mn-cs"/>
      </a:defRPr>
    </a:lvl3pPr>
    <a:lvl4pPr marL="1371600" algn="l" rtl="0" fontAlgn="base">
      <a:spcBef>
        <a:spcPct val="0"/>
      </a:spcBef>
      <a:spcAft>
        <a:spcPct val="0"/>
      </a:spcAft>
      <a:defRPr kumimoji="1" kern="1200">
        <a:solidFill>
          <a:schemeClr val="tx1"/>
        </a:solidFill>
        <a:latin typeface="Tahoma" pitchFamily="34" charset="0"/>
        <a:ea typeface="新細明體" pitchFamily="18" charset="-120"/>
        <a:cs typeface="+mn-cs"/>
      </a:defRPr>
    </a:lvl4pPr>
    <a:lvl5pPr marL="1828800" algn="l" rtl="0" fontAlgn="base">
      <a:spcBef>
        <a:spcPct val="0"/>
      </a:spcBef>
      <a:spcAft>
        <a:spcPct val="0"/>
      </a:spcAft>
      <a:defRPr kumimoji="1" kern="1200">
        <a:solidFill>
          <a:schemeClr val="tx1"/>
        </a:solidFill>
        <a:latin typeface="Tahoma" pitchFamily="34" charset="0"/>
        <a:ea typeface="新細明體" pitchFamily="18" charset="-120"/>
        <a:cs typeface="+mn-cs"/>
      </a:defRPr>
    </a:lvl5pPr>
    <a:lvl6pPr marL="2286000" algn="l" defTabSz="914400" rtl="0" eaLnBrk="1" latinLnBrk="0" hangingPunct="1">
      <a:defRPr kumimoji="1" kern="1200">
        <a:solidFill>
          <a:schemeClr val="tx1"/>
        </a:solidFill>
        <a:latin typeface="Tahoma" pitchFamily="34" charset="0"/>
        <a:ea typeface="新細明體" pitchFamily="18" charset="-120"/>
        <a:cs typeface="+mn-cs"/>
      </a:defRPr>
    </a:lvl6pPr>
    <a:lvl7pPr marL="2743200" algn="l" defTabSz="914400" rtl="0" eaLnBrk="1" latinLnBrk="0" hangingPunct="1">
      <a:defRPr kumimoji="1" kern="1200">
        <a:solidFill>
          <a:schemeClr val="tx1"/>
        </a:solidFill>
        <a:latin typeface="Tahoma" pitchFamily="34" charset="0"/>
        <a:ea typeface="新細明體" pitchFamily="18" charset="-120"/>
        <a:cs typeface="+mn-cs"/>
      </a:defRPr>
    </a:lvl7pPr>
    <a:lvl8pPr marL="3200400" algn="l" defTabSz="914400" rtl="0" eaLnBrk="1" latinLnBrk="0" hangingPunct="1">
      <a:defRPr kumimoji="1" kern="1200">
        <a:solidFill>
          <a:schemeClr val="tx1"/>
        </a:solidFill>
        <a:latin typeface="Tahoma" pitchFamily="34" charset="0"/>
        <a:ea typeface="新細明體" pitchFamily="18" charset="-120"/>
        <a:cs typeface="+mn-cs"/>
      </a:defRPr>
    </a:lvl8pPr>
    <a:lvl9pPr marL="3657600" algn="l" defTabSz="914400" rtl="0" eaLnBrk="1" latinLnBrk="0" hangingPunct="1">
      <a:defRPr kumimoji="1" kern="1200">
        <a:solidFill>
          <a:schemeClr val="tx1"/>
        </a:solidFill>
        <a:latin typeface="Tahoma" pitchFamily="34" charset="0"/>
        <a:ea typeface="新細明體" pitchFamily="18" charset="-120"/>
        <a:cs typeface="+mn-cs"/>
      </a:defRPr>
    </a:lvl9pPr>
  </p:defaultTextStyle>
  <p:extLst>
    <p:ext uri="{EFAFB233-063F-42B5-8137-9DF3F51BA10A}">
      <p15:sldGuideLst xmlns:p15="http://schemas.microsoft.com/office/powerpoint/2012/main">
        <p15:guide id="1" orient="horz" pos="2976"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66FFFF"/>
    <a:srgbClr val="FF0000"/>
    <a:srgbClr val="CCFFFF"/>
    <a:srgbClr val="FFFFCC"/>
    <a:srgbClr val="FF33CC"/>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458"/>
    <p:restoredTop sz="94660"/>
  </p:normalViewPr>
  <p:slideViewPr>
    <p:cSldViewPr snapToGrid="0">
      <p:cViewPr varScale="1">
        <p:scale>
          <a:sx n="114" d="100"/>
          <a:sy n="114" d="100"/>
        </p:scale>
        <p:origin x="176" y="464"/>
      </p:cViewPr>
      <p:guideLst>
        <p:guide orient="horz" pos="2976"/>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theme" Target="theme/theme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tableStyles" Target="tableStyles.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418465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8" charset="0"/>
              </a:defRPr>
            </a:lvl1pPr>
          </a:lstStyle>
          <a:p>
            <a:pPr>
              <a:defRPr/>
            </a:pPr>
            <a:endParaRPr lang="en-US" altLang="zh-TW"/>
          </a:p>
        </p:txBody>
      </p:sp>
      <p:sp>
        <p:nvSpPr>
          <p:cNvPr id="3075" name="Rectangle 3"/>
          <p:cNvSpPr>
            <a:spLocks noGrp="1" noChangeArrowheads="1"/>
          </p:cNvSpPr>
          <p:nvPr>
            <p:ph type="dt" sz="quarter" idx="1"/>
          </p:nvPr>
        </p:nvSpPr>
        <p:spPr bwMode="auto">
          <a:xfrm>
            <a:off x="5473700" y="0"/>
            <a:ext cx="418465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8" charset="0"/>
              </a:defRPr>
            </a:lvl1pPr>
          </a:lstStyle>
          <a:p>
            <a:pPr>
              <a:defRPr/>
            </a:pPr>
            <a:endParaRPr lang="en-US" altLang="zh-TW"/>
          </a:p>
        </p:txBody>
      </p:sp>
      <p:sp>
        <p:nvSpPr>
          <p:cNvPr id="3076" name="Rectangle 4"/>
          <p:cNvSpPr>
            <a:spLocks noGrp="1" noChangeArrowheads="1"/>
          </p:cNvSpPr>
          <p:nvPr>
            <p:ph type="ftr" sz="quarter" idx="2"/>
          </p:nvPr>
        </p:nvSpPr>
        <p:spPr bwMode="auto">
          <a:xfrm>
            <a:off x="0" y="6515100"/>
            <a:ext cx="418465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8" charset="0"/>
              </a:defRPr>
            </a:lvl1pPr>
          </a:lstStyle>
          <a:p>
            <a:pPr>
              <a:defRPr/>
            </a:pPr>
            <a:endParaRPr lang="en-US" altLang="zh-TW"/>
          </a:p>
        </p:txBody>
      </p:sp>
      <p:sp>
        <p:nvSpPr>
          <p:cNvPr id="3077" name="Rectangle 5"/>
          <p:cNvSpPr>
            <a:spLocks noGrp="1" noChangeArrowheads="1"/>
          </p:cNvSpPr>
          <p:nvPr>
            <p:ph type="sldNum" sz="quarter" idx="3"/>
          </p:nvPr>
        </p:nvSpPr>
        <p:spPr bwMode="auto">
          <a:xfrm>
            <a:off x="5473700" y="6515100"/>
            <a:ext cx="418465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pitchFamily="18" charset="0"/>
              </a:defRPr>
            </a:lvl1pPr>
          </a:lstStyle>
          <a:p>
            <a:pPr>
              <a:defRPr/>
            </a:pPr>
            <a:fld id="{6CB30A59-8710-4EB7-ADB8-CC2AB2BD0278}" type="slidenum">
              <a:rPr lang="zh-TW" altLang="en-US"/>
              <a:pPr>
                <a:defRPr/>
              </a:pPr>
              <a:t>‹#›</a:t>
            </a:fld>
            <a:endParaRPr lang="en-US" altLang="zh-TW"/>
          </a:p>
        </p:txBody>
      </p:sp>
    </p:spTree>
    <p:extLst>
      <p:ext uri="{BB962C8B-B14F-4D97-AF65-F5344CB8AC3E}">
        <p14:creationId xmlns:p14="http://schemas.microsoft.com/office/powerpoint/2010/main" val="23243467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418465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8" charset="0"/>
              </a:defRPr>
            </a:lvl1pPr>
          </a:lstStyle>
          <a:p>
            <a:pPr>
              <a:defRPr/>
            </a:pPr>
            <a:endParaRPr lang="en-US" altLang="zh-TW"/>
          </a:p>
        </p:txBody>
      </p:sp>
      <p:sp>
        <p:nvSpPr>
          <p:cNvPr id="5123" name="Rectangle 3"/>
          <p:cNvSpPr>
            <a:spLocks noGrp="1" noChangeArrowheads="1"/>
          </p:cNvSpPr>
          <p:nvPr>
            <p:ph type="dt" idx="1"/>
          </p:nvPr>
        </p:nvSpPr>
        <p:spPr bwMode="auto">
          <a:xfrm>
            <a:off x="5473700" y="0"/>
            <a:ext cx="418465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8" charset="0"/>
              </a:defRPr>
            </a:lvl1pPr>
          </a:lstStyle>
          <a:p>
            <a:pPr>
              <a:defRPr/>
            </a:pPr>
            <a:endParaRPr lang="en-US" altLang="zh-TW"/>
          </a:p>
        </p:txBody>
      </p:sp>
      <p:sp>
        <p:nvSpPr>
          <p:cNvPr id="64516" name="Rectangle 4"/>
          <p:cNvSpPr>
            <a:spLocks noGrp="1" noRot="1" noChangeAspect="1" noChangeArrowheads="1"/>
          </p:cNvSpPr>
          <p:nvPr>
            <p:ph type="sldImg" idx="2"/>
          </p:nvPr>
        </p:nvSpPr>
        <p:spPr bwMode="auto">
          <a:xfrm>
            <a:off x="3114675" y="514350"/>
            <a:ext cx="3429000" cy="25717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5" name="Rectangle 5"/>
          <p:cNvSpPr>
            <a:spLocks noGrp="1" noChangeArrowheads="1"/>
          </p:cNvSpPr>
          <p:nvPr>
            <p:ph type="body" sz="quarter" idx="3"/>
          </p:nvPr>
        </p:nvSpPr>
        <p:spPr bwMode="auto">
          <a:xfrm>
            <a:off x="1287463" y="3257550"/>
            <a:ext cx="7083425" cy="30861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zh-TW" altLang="en-US" noProof="0"/>
              <a:t>按一下以編輯母片文字樣式</a:t>
            </a:r>
          </a:p>
          <a:p>
            <a:pPr lvl="1"/>
            <a:r>
              <a:rPr lang="zh-TW" altLang="en-US" noProof="0"/>
              <a:t>第二層</a:t>
            </a:r>
          </a:p>
          <a:p>
            <a:pPr lvl="2"/>
            <a:r>
              <a:rPr lang="zh-TW" altLang="en-US" noProof="0"/>
              <a:t>第三層</a:t>
            </a:r>
          </a:p>
          <a:p>
            <a:pPr lvl="3"/>
            <a:r>
              <a:rPr lang="zh-TW" altLang="en-US" noProof="0"/>
              <a:t>第四層</a:t>
            </a:r>
          </a:p>
          <a:p>
            <a:pPr lvl="4"/>
            <a:r>
              <a:rPr lang="zh-TW" altLang="en-US" noProof="0"/>
              <a:t>第五層</a:t>
            </a:r>
          </a:p>
        </p:txBody>
      </p:sp>
      <p:sp>
        <p:nvSpPr>
          <p:cNvPr id="5126" name="Rectangle 6"/>
          <p:cNvSpPr>
            <a:spLocks noGrp="1" noChangeArrowheads="1"/>
          </p:cNvSpPr>
          <p:nvPr>
            <p:ph type="ftr" sz="quarter" idx="4"/>
          </p:nvPr>
        </p:nvSpPr>
        <p:spPr bwMode="auto">
          <a:xfrm>
            <a:off x="0" y="6515100"/>
            <a:ext cx="418465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8" charset="0"/>
              </a:defRPr>
            </a:lvl1pPr>
          </a:lstStyle>
          <a:p>
            <a:pPr>
              <a:defRPr/>
            </a:pPr>
            <a:endParaRPr lang="en-US" altLang="zh-TW"/>
          </a:p>
        </p:txBody>
      </p:sp>
      <p:sp>
        <p:nvSpPr>
          <p:cNvPr id="5127" name="Rectangle 7"/>
          <p:cNvSpPr>
            <a:spLocks noGrp="1" noChangeArrowheads="1"/>
          </p:cNvSpPr>
          <p:nvPr>
            <p:ph type="sldNum" sz="quarter" idx="5"/>
          </p:nvPr>
        </p:nvSpPr>
        <p:spPr bwMode="auto">
          <a:xfrm>
            <a:off x="5473700" y="6515100"/>
            <a:ext cx="418465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pitchFamily="18" charset="0"/>
              </a:defRPr>
            </a:lvl1pPr>
          </a:lstStyle>
          <a:p>
            <a:pPr>
              <a:defRPr/>
            </a:pPr>
            <a:fld id="{F9F2461E-B2DD-49F1-A30C-0DD7D35989C7}" type="slidenum">
              <a:rPr lang="zh-TW" altLang="en-US"/>
              <a:pPr>
                <a:defRPr/>
              </a:pPr>
              <a:t>‹#›</a:t>
            </a:fld>
            <a:endParaRPr lang="en-US" altLang="zh-TW"/>
          </a:p>
        </p:txBody>
      </p:sp>
    </p:spTree>
    <p:extLst>
      <p:ext uri="{BB962C8B-B14F-4D97-AF65-F5344CB8AC3E}">
        <p14:creationId xmlns:p14="http://schemas.microsoft.com/office/powerpoint/2010/main" val="298263987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8" charset="0"/>
        <a:ea typeface="新細明體" pitchFamily="18" charset="-120"/>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新細明體" pitchFamily="18" charset="-120"/>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新細明體" pitchFamily="18" charset="-120"/>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新細明體" pitchFamily="18" charset="-120"/>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新細明體" pitchFamily="18" charset="-12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p>
        </p:txBody>
      </p:sp>
      <p:sp>
        <p:nvSpPr>
          <p:cNvPr id="4" name="日期版面配置區 3"/>
          <p:cNvSpPr>
            <a:spLocks noGrp="1"/>
          </p:cNvSpPr>
          <p:nvPr>
            <p:ph type="dt" sz="half" idx="10"/>
          </p:nvPr>
        </p:nvSpPr>
        <p:spPr/>
        <p:txBody>
          <a:bodyPr/>
          <a:lstStyle/>
          <a:p>
            <a:pPr>
              <a:defRPr/>
            </a:pPr>
            <a:endParaRPr lang="en-US" altLang="zh-TW"/>
          </a:p>
        </p:txBody>
      </p:sp>
      <p:sp>
        <p:nvSpPr>
          <p:cNvPr id="5" name="頁尾版面配置區 4"/>
          <p:cNvSpPr>
            <a:spLocks noGrp="1"/>
          </p:cNvSpPr>
          <p:nvPr>
            <p:ph type="ftr" sz="quarter" idx="11"/>
          </p:nvPr>
        </p:nvSpPr>
        <p:spPr/>
        <p:txBody>
          <a:bodyPr/>
          <a:lstStyle/>
          <a:p>
            <a:pPr>
              <a:defRPr/>
            </a:pPr>
            <a:endParaRPr lang="en-US" altLang="zh-TW"/>
          </a:p>
        </p:txBody>
      </p:sp>
      <p:sp>
        <p:nvSpPr>
          <p:cNvPr id="6" name="投影片編號版面配置區 5"/>
          <p:cNvSpPr>
            <a:spLocks noGrp="1"/>
          </p:cNvSpPr>
          <p:nvPr>
            <p:ph type="sldNum" sz="quarter" idx="12"/>
          </p:nvPr>
        </p:nvSpPr>
        <p:spPr/>
        <p:txBody>
          <a:bodyPr/>
          <a:lstStyle/>
          <a:p>
            <a:pPr>
              <a:defRPr/>
            </a:pPr>
            <a:fld id="{5E27E28C-C1E2-48D6-9A14-06A89ACE7A1C}" type="slidenum">
              <a:rPr lang="zh-TW" altLang="en-US" smtClean="0"/>
              <a:pPr>
                <a:defRPr/>
              </a:pPr>
              <a:t>‹#›</a:t>
            </a:fld>
            <a:endParaRPr lang="en-US" altLang="zh-TW"/>
          </a:p>
        </p:txBody>
      </p:sp>
    </p:spTree>
    <p:extLst>
      <p:ext uri="{BB962C8B-B14F-4D97-AF65-F5344CB8AC3E}">
        <p14:creationId xmlns:p14="http://schemas.microsoft.com/office/powerpoint/2010/main" val="7625649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pPr>
              <a:defRPr/>
            </a:pPr>
            <a:endParaRPr lang="en-US" altLang="zh-TW"/>
          </a:p>
        </p:txBody>
      </p:sp>
      <p:sp>
        <p:nvSpPr>
          <p:cNvPr id="5" name="頁尾版面配置區 4"/>
          <p:cNvSpPr>
            <a:spLocks noGrp="1"/>
          </p:cNvSpPr>
          <p:nvPr>
            <p:ph type="ftr" sz="quarter" idx="11"/>
          </p:nvPr>
        </p:nvSpPr>
        <p:spPr/>
        <p:txBody>
          <a:bodyPr/>
          <a:lstStyle/>
          <a:p>
            <a:pPr>
              <a:defRPr/>
            </a:pPr>
            <a:endParaRPr lang="en-US" altLang="zh-TW"/>
          </a:p>
        </p:txBody>
      </p:sp>
      <p:sp>
        <p:nvSpPr>
          <p:cNvPr id="6" name="投影片編號版面配置區 5"/>
          <p:cNvSpPr>
            <a:spLocks noGrp="1"/>
          </p:cNvSpPr>
          <p:nvPr>
            <p:ph type="sldNum" sz="quarter" idx="12"/>
          </p:nvPr>
        </p:nvSpPr>
        <p:spPr/>
        <p:txBody>
          <a:bodyPr/>
          <a:lstStyle/>
          <a:p>
            <a:pPr>
              <a:defRPr/>
            </a:pPr>
            <a:fld id="{BE16318B-13C3-428B-A8FE-0E0035E43778}" type="slidenum">
              <a:rPr lang="zh-TW" altLang="en-US" smtClean="0"/>
              <a:pPr>
                <a:defRPr/>
              </a:pPr>
              <a:t>‹#›</a:t>
            </a:fld>
            <a:endParaRPr lang="en-US" altLang="zh-TW"/>
          </a:p>
        </p:txBody>
      </p:sp>
    </p:spTree>
    <p:extLst>
      <p:ext uri="{BB962C8B-B14F-4D97-AF65-F5344CB8AC3E}">
        <p14:creationId xmlns:p14="http://schemas.microsoft.com/office/powerpoint/2010/main" val="20611157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pPr>
              <a:defRPr/>
            </a:pPr>
            <a:endParaRPr lang="en-US" altLang="zh-TW"/>
          </a:p>
        </p:txBody>
      </p:sp>
      <p:sp>
        <p:nvSpPr>
          <p:cNvPr id="5" name="頁尾版面配置區 4"/>
          <p:cNvSpPr>
            <a:spLocks noGrp="1"/>
          </p:cNvSpPr>
          <p:nvPr>
            <p:ph type="ftr" sz="quarter" idx="11"/>
          </p:nvPr>
        </p:nvSpPr>
        <p:spPr/>
        <p:txBody>
          <a:bodyPr/>
          <a:lstStyle/>
          <a:p>
            <a:pPr>
              <a:defRPr/>
            </a:pPr>
            <a:endParaRPr lang="en-US" altLang="zh-TW"/>
          </a:p>
        </p:txBody>
      </p:sp>
      <p:sp>
        <p:nvSpPr>
          <p:cNvPr id="6" name="投影片編號版面配置區 5"/>
          <p:cNvSpPr>
            <a:spLocks noGrp="1"/>
          </p:cNvSpPr>
          <p:nvPr>
            <p:ph type="sldNum" sz="quarter" idx="12"/>
          </p:nvPr>
        </p:nvSpPr>
        <p:spPr/>
        <p:txBody>
          <a:bodyPr/>
          <a:lstStyle/>
          <a:p>
            <a:pPr>
              <a:defRPr/>
            </a:pPr>
            <a:fld id="{86392458-0106-4726-89C7-BD6E24133C96}" type="slidenum">
              <a:rPr lang="zh-TW" altLang="en-US" smtClean="0"/>
              <a:pPr>
                <a:defRPr/>
              </a:pPr>
              <a:t>‹#›</a:t>
            </a:fld>
            <a:endParaRPr lang="en-US" altLang="zh-TW"/>
          </a:p>
        </p:txBody>
      </p:sp>
    </p:spTree>
    <p:extLst>
      <p:ext uri="{BB962C8B-B14F-4D97-AF65-F5344CB8AC3E}">
        <p14:creationId xmlns:p14="http://schemas.microsoft.com/office/powerpoint/2010/main" val="25294141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pPr>
              <a:defRPr/>
            </a:pPr>
            <a:endParaRPr lang="en-US" altLang="zh-TW"/>
          </a:p>
        </p:txBody>
      </p:sp>
      <p:sp>
        <p:nvSpPr>
          <p:cNvPr id="5" name="頁尾版面配置區 4"/>
          <p:cNvSpPr>
            <a:spLocks noGrp="1"/>
          </p:cNvSpPr>
          <p:nvPr>
            <p:ph type="ftr" sz="quarter" idx="11"/>
          </p:nvPr>
        </p:nvSpPr>
        <p:spPr/>
        <p:txBody>
          <a:bodyPr/>
          <a:lstStyle/>
          <a:p>
            <a:pPr>
              <a:defRPr/>
            </a:pPr>
            <a:endParaRPr lang="en-US" altLang="zh-TW"/>
          </a:p>
        </p:txBody>
      </p:sp>
      <p:sp>
        <p:nvSpPr>
          <p:cNvPr id="6" name="投影片編號版面配置區 5"/>
          <p:cNvSpPr>
            <a:spLocks noGrp="1"/>
          </p:cNvSpPr>
          <p:nvPr>
            <p:ph type="sldNum" sz="quarter" idx="12"/>
          </p:nvPr>
        </p:nvSpPr>
        <p:spPr/>
        <p:txBody>
          <a:bodyPr/>
          <a:lstStyle/>
          <a:p>
            <a:pPr>
              <a:defRPr/>
            </a:pPr>
            <a:fld id="{ACECA8AE-CA81-4DE2-82DB-7D2FA8424308}" type="slidenum">
              <a:rPr lang="zh-TW" altLang="en-US" smtClean="0"/>
              <a:pPr>
                <a:defRPr/>
              </a:pPr>
              <a:t>‹#›</a:t>
            </a:fld>
            <a:endParaRPr lang="en-US" altLang="zh-TW"/>
          </a:p>
        </p:txBody>
      </p:sp>
    </p:spTree>
    <p:extLst>
      <p:ext uri="{BB962C8B-B14F-4D97-AF65-F5344CB8AC3E}">
        <p14:creationId xmlns:p14="http://schemas.microsoft.com/office/powerpoint/2010/main" val="417214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p>
            <a:pPr>
              <a:defRPr/>
            </a:pPr>
            <a:endParaRPr lang="en-US" altLang="zh-TW"/>
          </a:p>
        </p:txBody>
      </p:sp>
      <p:sp>
        <p:nvSpPr>
          <p:cNvPr id="5" name="頁尾版面配置區 4"/>
          <p:cNvSpPr>
            <a:spLocks noGrp="1"/>
          </p:cNvSpPr>
          <p:nvPr>
            <p:ph type="ftr" sz="quarter" idx="11"/>
          </p:nvPr>
        </p:nvSpPr>
        <p:spPr/>
        <p:txBody>
          <a:bodyPr/>
          <a:lstStyle/>
          <a:p>
            <a:pPr>
              <a:defRPr/>
            </a:pPr>
            <a:endParaRPr lang="en-US" altLang="zh-TW"/>
          </a:p>
        </p:txBody>
      </p:sp>
      <p:sp>
        <p:nvSpPr>
          <p:cNvPr id="6" name="投影片編號版面配置區 5"/>
          <p:cNvSpPr>
            <a:spLocks noGrp="1"/>
          </p:cNvSpPr>
          <p:nvPr>
            <p:ph type="sldNum" sz="quarter" idx="12"/>
          </p:nvPr>
        </p:nvSpPr>
        <p:spPr/>
        <p:txBody>
          <a:bodyPr/>
          <a:lstStyle/>
          <a:p>
            <a:pPr>
              <a:defRPr/>
            </a:pPr>
            <a:fld id="{42F4C5B8-189F-4A2B-962F-7E7DF210D4F5}" type="slidenum">
              <a:rPr lang="zh-TW" altLang="en-US" smtClean="0"/>
              <a:pPr>
                <a:defRPr/>
              </a:pPr>
              <a:t>‹#›</a:t>
            </a:fld>
            <a:endParaRPr lang="en-US" altLang="zh-TW"/>
          </a:p>
        </p:txBody>
      </p:sp>
    </p:spTree>
    <p:extLst>
      <p:ext uri="{BB962C8B-B14F-4D97-AF65-F5344CB8AC3E}">
        <p14:creationId xmlns:p14="http://schemas.microsoft.com/office/powerpoint/2010/main" val="25801263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p:txBody>
          <a:bodyPr/>
          <a:lstStyle/>
          <a:p>
            <a:pPr>
              <a:defRPr/>
            </a:pPr>
            <a:endParaRPr lang="en-US" altLang="zh-TW"/>
          </a:p>
        </p:txBody>
      </p:sp>
      <p:sp>
        <p:nvSpPr>
          <p:cNvPr id="6" name="頁尾版面配置區 5"/>
          <p:cNvSpPr>
            <a:spLocks noGrp="1"/>
          </p:cNvSpPr>
          <p:nvPr>
            <p:ph type="ftr" sz="quarter" idx="11"/>
          </p:nvPr>
        </p:nvSpPr>
        <p:spPr/>
        <p:txBody>
          <a:bodyPr/>
          <a:lstStyle/>
          <a:p>
            <a:pPr>
              <a:defRPr/>
            </a:pPr>
            <a:endParaRPr lang="en-US" altLang="zh-TW"/>
          </a:p>
        </p:txBody>
      </p:sp>
      <p:sp>
        <p:nvSpPr>
          <p:cNvPr id="7" name="投影片編號版面配置區 6"/>
          <p:cNvSpPr>
            <a:spLocks noGrp="1"/>
          </p:cNvSpPr>
          <p:nvPr>
            <p:ph type="sldNum" sz="quarter" idx="12"/>
          </p:nvPr>
        </p:nvSpPr>
        <p:spPr/>
        <p:txBody>
          <a:bodyPr/>
          <a:lstStyle/>
          <a:p>
            <a:pPr>
              <a:defRPr/>
            </a:pPr>
            <a:fld id="{9A8D3FBF-F82C-4133-A90A-1A793E06AC4F}" type="slidenum">
              <a:rPr lang="zh-TW" altLang="en-US" smtClean="0"/>
              <a:pPr>
                <a:defRPr/>
              </a:pPr>
              <a:t>‹#›</a:t>
            </a:fld>
            <a:endParaRPr lang="en-US" altLang="zh-TW"/>
          </a:p>
        </p:txBody>
      </p:sp>
    </p:spTree>
    <p:extLst>
      <p:ext uri="{BB962C8B-B14F-4D97-AF65-F5344CB8AC3E}">
        <p14:creationId xmlns:p14="http://schemas.microsoft.com/office/powerpoint/2010/main" val="25088980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p>
            <a:pPr>
              <a:defRPr/>
            </a:pPr>
            <a:endParaRPr lang="en-US" altLang="zh-TW"/>
          </a:p>
        </p:txBody>
      </p:sp>
      <p:sp>
        <p:nvSpPr>
          <p:cNvPr id="8" name="頁尾版面配置區 7"/>
          <p:cNvSpPr>
            <a:spLocks noGrp="1"/>
          </p:cNvSpPr>
          <p:nvPr>
            <p:ph type="ftr" sz="quarter" idx="11"/>
          </p:nvPr>
        </p:nvSpPr>
        <p:spPr/>
        <p:txBody>
          <a:bodyPr/>
          <a:lstStyle/>
          <a:p>
            <a:pPr>
              <a:defRPr/>
            </a:pPr>
            <a:endParaRPr lang="en-US" altLang="zh-TW"/>
          </a:p>
        </p:txBody>
      </p:sp>
      <p:sp>
        <p:nvSpPr>
          <p:cNvPr id="9" name="投影片編號版面配置區 8"/>
          <p:cNvSpPr>
            <a:spLocks noGrp="1"/>
          </p:cNvSpPr>
          <p:nvPr>
            <p:ph type="sldNum" sz="quarter" idx="12"/>
          </p:nvPr>
        </p:nvSpPr>
        <p:spPr/>
        <p:txBody>
          <a:bodyPr/>
          <a:lstStyle/>
          <a:p>
            <a:pPr>
              <a:defRPr/>
            </a:pPr>
            <a:fld id="{FE7FD66E-7AAE-40F6-9D5A-375EADE20AAD}" type="slidenum">
              <a:rPr lang="zh-TW" altLang="en-US" smtClean="0"/>
              <a:pPr>
                <a:defRPr/>
              </a:pPr>
              <a:t>‹#›</a:t>
            </a:fld>
            <a:endParaRPr lang="en-US" altLang="zh-TW"/>
          </a:p>
        </p:txBody>
      </p:sp>
    </p:spTree>
    <p:extLst>
      <p:ext uri="{BB962C8B-B14F-4D97-AF65-F5344CB8AC3E}">
        <p14:creationId xmlns:p14="http://schemas.microsoft.com/office/powerpoint/2010/main" val="3322952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p>
            <a:pPr>
              <a:defRPr/>
            </a:pPr>
            <a:endParaRPr lang="en-US" altLang="zh-TW"/>
          </a:p>
        </p:txBody>
      </p:sp>
      <p:sp>
        <p:nvSpPr>
          <p:cNvPr id="4" name="頁尾版面配置區 3"/>
          <p:cNvSpPr>
            <a:spLocks noGrp="1"/>
          </p:cNvSpPr>
          <p:nvPr>
            <p:ph type="ftr" sz="quarter" idx="11"/>
          </p:nvPr>
        </p:nvSpPr>
        <p:spPr/>
        <p:txBody>
          <a:bodyPr/>
          <a:lstStyle/>
          <a:p>
            <a:pPr>
              <a:defRPr/>
            </a:pPr>
            <a:endParaRPr lang="en-US" altLang="zh-TW"/>
          </a:p>
        </p:txBody>
      </p:sp>
      <p:sp>
        <p:nvSpPr>
          <p:cNvPr id="5" name="投影片編號版面配置區 4"/>
          <p:cNvSpPr>
            <a:spLocks noGrp="1"/>
          </p:cNvSpPr>
          <p:nvPr>
            <p:ph type="sldNum" sz="quarter" idx="12"/>
          </p:nvPr>
        </p:nvSpPr>
        <p:spPr/>
        <p:txBody>
          <a:bodyPr/>
          <a:lstStyle/>
          <a:p>
            <a:pPr>
              <a:defRPr/>
            </a:pPr>
            <a:fld id="{190253B4-4885-4324-B673-C781BC968864}" type="slidenum">
              <a:rPr lang="zh-TW" altLang="en-US" smtClean="0"/>
              <a:pPr>
                <a:defRPr/>
              </a:pPr>
              <a:t>‹#›</a:t>
            </a:fld>
            <a:endParaRPr lang="en-US" altLang="zh-TW"/>
          </a:p>
        </p:txBody>
      </p:sp>
    </p:spTree>
    <p:extLst>
      <p:ext uri="{BB962C8B-B14F-4D97-AF65-F5344CB8AC3E}">
        <p14:creationId xmlns:p14="http://schemas.microsoft.com/office/powerpoint/2010/main" val="7148276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pPr>
              <a:defRPr/>
            </a:pPr>
            <a:endParaRPr lang="en-US" altLang="zh-TW"/>
          </a:p>
        </p:txBody>
      </p:sp>
      <p:sp>
        <p:nvSpPr>
          <p:cNvPr id="3" name="頁尾版面配置區 2"/>
          <p:cNvSpPr>
            <a:spLocks noGrp="1"/>
          </p:cNvSpPr>
          <p:nvPr>
            <p:ph type="ftr" sz="quarter" idx="11"/>
          </p:nvPr>
        </p:nvSpPr>
        <p:spPr/>
        <p:txBody>
          <a:bodyPr/>
          <a:lstStyle/>
          <a:p>
            <a:pPr>
              <a:defRPr/>
            </a:pPr>
            <a:endParaRPr lang="en-US" altLang="zh-TW"/>
          </a:p>
        </p:txBody>
      </p:sp>
      <p:sp>
        <p:nvSpPr>
          <p:cNvPr id="4" name="投影片編號版面配置區 3"/>
          <p:cNvSpPr>
            <a:spLocks noGrp="1"/>
          </p:cNvSpPr>
          <p:nvPr>
            <p:ph type="sldNum" sz="quarter" idx="12"/>
          </p:nvPr>
        </p:nvSpPr>
        <p:spPr/>
        <p:txBody>
          <a:bodyPr/>
          <a:lstStyle/>
          <a:p>
            <a:pPr>
              <a:defRPr/>
            </a:pPr>
            <a:fld id="{CDE7EAB7-7F83-4024-A37C-36E549DCB79B}" type="slidenum">
              <a:rPr lang="zh-TW" altLang="en-US" smtClean="0"/>
              <a:pPr>
                <a:defRPr/>
              </a:pPr>
              <a:t>‹#›</a:t>
            </a:fld>
            <a:endParaRPr lang="en-US" altLang="zh-TW"/>
          </a:p>
        </p:txBody>
      </p:sp>
    </p:spTree>
    <p:extLst>
      <p:ext uri="{BB962C8B-B14F-4D97-AF65-F5344CB8AC3E}">
        <p14:creationId xmlns:p14="http://schemas.microsoft.com/office/powerpoint/2010/main" val="31257694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pPr>
              <a:defRPr/>
            </a:pPr>
            <a:endParaRPr lang="en-US" altLang="zh-TW"/>
          </a:p>
        </p:txBody>
      </p:sp>
      <p:sp>
        <p:nvSpPr>
          <p:cNvPr id="6" name="頁尾版面配置區 5"/>
          <p:cNvSpPr>
            <a:spLocks noGrp="1"/>
          </p:cNvSpPr>
          <p:nvPr>
            <p:ph type="ftr" sz="quarter" idx="11"/>
          </p:nvPr>
        </p:nvSpPr>
        <p:spPr/>
        <p:txBody>
          <a:bodyPr/>
          <a:lstStyle/>
          <a:p>
            <a:pPr>
              <a:defRPr/>
            </a:pPr>
            <a:endParaRPr lang="en-US" altLang="zh-TW"/>
          </a:p>
        </p:txBody>
      </p:sp>
      <p:sp>
        <p:nvSpPr>
          <p:cNvPr id="7" name="投影片編號版面配置區 6"/>
          <p:cNvSpPr>
            <a:spLocks noGrp="1"/>
          </p:cNvSpPr>
          <p:nvPr>
            <p:ph type="sldNum" sz="quarter" idx="12"/>
          </p:nvPr>
        </p:nvSpPr>
        <p:spPr/>
        <p:txBody>
          <a:bodyPr/>
          <a:lstStyle/>
          <a:p>
            <a:pPr>
              <a:defRPr/>
            </a:pPr>
            <a:fld id="{DFAD1AB9-A564-484A-A6D4-89B61CE16BFE}" type="slidenum">
              <a:rPr lang="zh-TW" altLang="en-US" smtClean="0"/>
              <a:pPr>
                <a:defRPr/>
              </a:pPr>
              <a:t>‹#›</a:t>
            </a:fld>
            <a:endParaRPr lang="en-US" altLang="zh-TW"/>
          </a:p>
        </p:txBody>
      </p:sp>
    </p:spTree>
    <p:extLst>
      <p:ext uri="{BB962C8B-B14F-4D97-AF65-F5344CB8AC3E}">
        <p14:creationId xmlns:p14="http://schemas.microsoft.com/office/powerpoint/2010/main" val="30153897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pPr>
              <a:defRPr/>
            </a:pPr>
            <a:endParaRPr lang="en-US" altLang="zh-TW"/>
          </a:p>
        </p:txBody>
      </p:sp>
      <p:sp>
        <p:nvSpPr>
          <p:cNvPr id="6" name="頁尾版面配置區 5"/>
          <p:cNvSpPr>
            <a:spLocks noGrp="1"/>
          </p:cNvSpPr>
          <p:nvPr>
            <p:ph type="ftr" sz="quarter" idx="11"/>
          </p:nvPr>
        </p:nvSpPr>
        <p:spPr/>
        <p:txBody>
          <a:bodyPr/>
          <a:lstStyle/>
          <a:p>
            <a:pPr>
              <a:defRPr/>
            </a:pPr>
            <a:endParaRPr lang="en-US" altLang="zh-TW"/>
          </a:p>
        </p:txBody>
      </p:sp>
      <p:sp>
        <p:nvSpPr>
          <p:cNvPr id="7" name="投影片編號版面配置區 6"/>
          <p:cNvSpPr>
            <a:spLocks noGrp="1"/>
          </p:cNvSpPr>
          <p:nvPr>
            <p:ph type="sldNum" sz="quarter" idx="12"/>
          </p:nvPr>
        </p:nvSpPr>
        <p:spPr/>
        <p:txBody>
          <a:bodyPr/>
          <a:lstStyle/>
          <a:p>
            <a:pPr>
              <a:defRPr/>
            </a:pPr>
            <a:fld id="{75F46EC2-308C-47DA-81FB-8997A8F82A64}" type="slidenum">
              <a:rPr lang="zh-TW" altLang="en-US" smtClean="0"/>
              <a:pPr>
                <a:defRPr/>
              </a:pPr>
              <a:t>‹#›</a:t>
            </a:fld>
            <a:endParaRPr lang="en-US" altLang="zh-TW"/>
          </a:p>
        </p:txBody>
      </p:sp>
    </p:spTree>
    <p:extLst>
      <p:ext uri="{BB962C8B-B14F-4D97-AF65-F5344CB8AC3E}">
        <p14:creationId xmlns:p14="http://schemas.microsoft.com/office/powerpoint/2010/main" val="17402869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ltLang="zh-TW"/>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ltLang="zh-TW"/>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42F4C5B8-189F-4A2B-962F-7E7DF210D4F5}" type="slidenum">
              <a:rPr lang="zh-TW" altLang="en-US" smtClean="0"/>
              <a:pPr>
                <a:defRPr/>
              </a:pPr>
              <a:t>‹#›</a:t>
            </a:fld>
            <a:endParaRPr lang="en-US" altLang="zh-TW"/>
          </a:p>
        </p:txBody>
      </p:sp>
    </p:spTree>
    <p:extLst>
      <p:ext uri="{BB962C8B-B14F-4D97-AF65-F5344CB8AC3E}">
        <p14:creationId xmlns:p14="http://schemas.microsoft.com/office/powerpoint/2010/main" val="2536494115"/>
      </p:ext>
    </p:extLst>
  </p:cSld>
  <p:clrMap bg1="lt1" tx1="dk1" bg2="lt2" tx2="dk2" accent1="accent1" accent2="accent2" accent3="accent3" accent4="accent4" accent5="accent5" accent6="accent6" hlink="hlink" folHlink="folHlink"/>
  <p:sldLayoutIdLst>
    <p:sldLayoutId id="2147484045" r:id="rId1"/>
    <p:sldLayoutId id="2147484046" r:id="rId2"/>
    <p:sldLayoutId id="2147484047" r:id="rId3"/>
    <p:sldLayoutId id="2147484048" r:id="rId4"/>
    <p:sldLayoutId id="2147484049" r:id="rId5"/>
    <p:sldLayoutId id="2147484050" r:id="rId6"/>
    <p:sldLayoutId id="2147484051" r:id="rId7"/>
    <p:sldLayoutId id="2147484052" r:id="rId8"/>
    <p:sldLayoutId id="2147484053" r:id="rId9"/>
    <p:sldLayoutId id="2147484054" r:id="rId10"/>
    <p:sldLayoutId id="214748405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231.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416.jpeg"/><Relationship Id="rId1" Type="http://schemas.openxmlformats.org/officeDocument/2006/relationships/slideLayout" Target="../slideLayouts/slideLayout7.xml"/><Relationship Id="rId4" Type="http://schemas.openxmlformats.org/officeDocument/2006/relationships/image" Target="NULL"/></Relationships>
</file>

<file path=ppt/slides/_rels/slide101.xml.rels><?xml version="1.0" encoding="UTF-8" standalone="yes"?>
<Relationships xmlns="http://schemas.openxmlformats.org/package/2006/relationships"><Relationship Id="rId8" Type="http://schemas.openxmlformats.org/officeDocument/2006/relationships/image" Target="../media/image426.png"/><Relationship Id="rId13" Type="http://schemas.openxmlformats.org/officeDocument/2006/relationships/image" Target="../media/image431.png"/><Relationship Id="rId3" Type="http://schemas.openxmlformats.org/officeDocument/2006/relationships/image" Target="../media/image421.png"/><Relationship Id="rId7" Type="http://schemas.openxmlformats.org/officeDocument/2006/relationships/image" Target="../media/image425.png"/><Relationship Id="rId12" Type="http://schemas.openxmlformats.org/officeDocument/2006/relationships/image" Target="../media/image429.png"/><Relationship Id="rId17" Type="http://schemas.openxmlformats.org/officeDocument/2006/relationships/image" Target="../media/image435.png"/><Relationship Id="rId2" Type="http://schemas.openxmlformats.org/officeDocument/2006/relationships/image" Target="../media/image419.png"/><Relationship Id="rId16" Type="http://schemas.openxmlformats.org/officeDocument/2006/relationships/image" Target="../media/image434.png"/><Relationship Id="rId1" Type="http://schemas.openxmlformats.org/officeDocument/2006/relationships/slideLayout" Target="../slideLayouts/slideLayout7.xml"/><Relationship Id="rId6" Type="http://schemas.openxmlformats.org/officeDocument/2006/relationships/image" Target="../media/image424.png"/><Relationship Id="rId11" Type="http://schemas.openxmlformats.org/officeDocument/2006/relationships/image" Target="../media/image428.png"/><Relationship Id="rId5" Type="http://schemas.openxmlformats.org/officeDocument/2006/relationships/image" Target="../media/image423.png"/><Relationship Id="rId15" Type="http://schemas.openxmlformats.org/officeDocument/2006/relationships/image" Target="../media/image433.png"/><Relationship Id="rId10" Type="http://schemas.openxmlformats.org/officeDocument/2006/relationships/image" Target="../media/image427.png"/><Relationship Id="rId4" Type="http://schemas.openxmlformats.org/officeDocument/2006/relationships/image" Target="../media/image422.png"/><Relationship Id="rId9" Type="http://schemas.openxmlformats.org/officeDocument/2006/relationships/image" Target="../media/image416.jpeg"/><Relationship Id="rId14" Type="http://schemas.openxmlformats.org/officeDocument/2006/relationships/image" Target="../media/image432.png"/></Relationships>
</file>

<file path=ppt/slides/_rels/slide102.xml.rels><?xml version="1.0" encoding="UTF-8" standalone="yes"?>
<Relationships xmlns="http://schemas.openxmlformats.org/package/2006/relationships"><Relationship Id="rId2" Type="http://schemas.openxmlformats.org/officeDocument/2006/relationships/image" Target="../media/image417.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410.jpeg"/><Relationship Id="rId7" Type="http://schemas.openxmlformats.org/officeDocument/2006/relationships/image" Target="../media/image338.jpeg"/><Relationship Id="rId2" Type="http://schemas.openxmlformats.org/officeDocument/2006/relationships/image" Target="../media/image278.jpeg"/><Relationship Id="rId1" Type="http://schemas.openxmlformats.org/officeDocument/2006/relationships/slideLayout" Target="../slideLayouts/slideLayout7.xml"/><Relationship Id="rId6" Type="http://schemas.openxmlformats.org/officeDocument/2006/relationships/image" Target="../media/image439.png"/><Relationship Id="rId5" Type="http://schemas.openxmlformats.org/officeDocument/2006/relationships/image" Target="../media/image438.png"/><Relationship Id="rId4" Type="http://schemas.openxmlformats.org/officeDocument/2006/relationships/image" Target="../media/image418.jpeg"/></Relationships>
</file>

<file path=ppt/slides/_rels/slide104.xml.rels><?xml version="1.0" encoding="UTF-8" standalone="yes"?>
<Relationships xmlns="http://schemas.openxmlformats.org/package/2006/relationships"><Relationship Id="rId8" Type="http://schemas.openxmlformats.org/officeDocument/2006/relationships/image" Target="../media/image444.png"/><Relationship Id="rId13" Type="http://schemas.openxmlformats.org/officeDocument/2006/relationships/image" Target="../media/image449.png"/><Relationship Id="rId3" Type="http://schemas.openxmlformats.org/officeDocument/2006/relationships/image" Target="../media/image436.png"/><Relationship Id="rId7" Type="http://schemas.openxmlformats.org/officeDocument/2006/relationships/image" Target="../media/image443.png"/><Relationship Id="rId12" Type="http://schemas.openxmlformats.org/officeDocument/2006/relationships/image" Target="../media/image448.png"/><Relationship Id="rId2" Type="http://schemas.openxmlformats.org/officeDocument/2006/relationships/image" Target="../media/image419.jpeg"/><Relationship Id="rId16" Type="http://schemas.openxmlformats.org/officeDocument/2006/relationships/image" Target="../media/image455.png"/><Relationship Id="rId1" Type="http://schemas.openxmlformats.org/officeDocument/2006/relationships/slideLayout" Target="../slideLayouts/slideLayout7.xml"/><Relationship Id="rId6" Type="http://schemas.openxmlformats.org/officeDocument/2006/relationships/image" Target="../media/image442.png"/><Relationship Id="rId11" Type="http://schemas.openxmlformats.org/officeDocument/2006/relationships/image" Target="../media/image447.png"/><Relationship Id="rId5" Type="http://schemas.openxmlformats.org/officeDocument/2006/relationships/image" Target="../media/image440.png"/><Relationship Id="rId15" Type="http://schemas.openxmlformats.org/officeDocument/2006/relationships/image" Target="../media/image454.png"/><Relationship Id="rId10" Type="http://schemas.openxmlformats.org/officeDocument/2006/relationships/image" Target="../media/image446.png"/><Relationship Id="rId4" Type="http://schemas.openxmlformats.org/officeDocument/2006/relationships/image" Target="../media/image437.png"/><Relationship Id="rId9" Type="http://schemas.openxmlformats.org/officeDocument/2006/relationships/image" Target="../media/image445.png"/><Relationship Id="rId14" Type="http://schemas.openxmlformats.org/officeDocument/2006/relationships/image" Target="../media/image452.png"/></Relationships>
</file>

<file path=ppt/slides/_rels/slide105.xml.rels><?xml version="1.0" encoding="UTF-8" standalone="yes"?>
<Relationships xmlns="http://schemas.openxmlformats.org/package/2006/relationships"><Relationship Id="rId3" Type="http://schemas.openxmlformats.org/officeDocument/2006/relationships/image" Target="../media/image457.jpeg"/><Relationship Id="rId2" Type="http://schemas.openxmlformats.org/officeDocument/2006/relationships/image" Target="../media/image456.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459.png"/><Relationship Id="rId2" Type="http://schemas.openxmlformats.org/officeDocument/2006/relationships/image" Target="../media/image458.png"/><Relationship Id="rId1" Type="http://schemas.openxmlformats.org/officeDocument/2006/relationships/slideLayout" Target="../slideLayouts/slideLayout7.xml"/><Relationship Id="rId5" Type="http://schemas.openxmlformats.org/officeDocument/2006/relationships/image" Target="../media/image457.jpeg"/><Relationship Id="rId4" Type="http://schemas.openxmlformats.org/officeDocument/2006/relationships/image" Target="../media/image460.png"/></Relationships>
</file>

<file path=ppt/slides/_rels/slide107.xml.rels><?xml version="1.0" encoding="UTF-8" standalone="yes"?>
<Relationships xmlns="http://schemas.openxmlformats.org/package/2006/relationships"><Relationship Id="rId2" Type="http://schemas.openxmlformats.org/officeDocument/2006/relationships/image" Target="../media/image278.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462.png"/><Relationship Id="rId7" Type="http://schemas.openxmlformats.org/officeDocument/2006/relationships/image" Target="../media/image463.png"/><Relationship Id="rId2" Type="http://schemas.openxmlformats.org/officeDocument/2006/relationships/image" Target="../media/image461.jpeg"/><Relationship Id="rId1" Type="http://schemas.openxmlformats.org/officeDocument/2006/relationships/slideLayout" Target="../slideLayouts/slideLayout7.xml"/><Relationship Id="rId6" Type="http://schemas.openxmlformats.org/officeDocument/2006/relationships/image" Target="../media/image410.png"/></Relationships>
</file>

<file path=ppt/slides/_rels/slide109.xml.rels><?xml version="1.0" encoding="UTF-8" standalone="yes"?>
<Relationships xmlns="http://schemas.openxmlformats.org/package/2006/relationships"><Relationship Id="rId8" Type="http://schemas.openxmlformats.org/officeDocument/2006/relationships/image" Target="../media/image4490.png"/><Relationship Id="rId13" Type="http://schemas.openxmlformats.org/officeDocument/2006/relationships/image" Target="../media/image466.png"/><Relationship Id="rId3" Type="http://schemas.openxmlformats.org/officeDocument/2006/relationships/image" Target="../media/image4441.png"/><Relationship Id="rId7" Type="http://schemas.openxmlformats.org/officeDocument/2006/relationships/image" Target="../media/image4480.png"/><Relationship Id="rId12" Type="http://schemas.openxmlformats.org/officeDocument/2006/relationships/image" Target="../media/image465.png"/><Relationship Id="rId2" Type="http://schemas.openxmlformats.org/officeDocument/2006/relationships/image" Target="../media/image4431.png"/><Relationship Id="rId1" Type="http://schemas.openxmlformats.org/officeDocument/2006/relationships/slideLayout" Target="../slideLayouts/slideLayout7.xml"/><Relationship Id="rId6" Type="http://schemas.openxmlformats.org/officeDocument/2006/relationships/image" Target="../media/image464.png"/><Relationship Id="rId11" Type="http://schemas.openxmlformats.org/officeDocument/2006/relationships/image" Target="../media/image4550.png"/><Relationship Id="rId5" Type="http://schemas.openxmlformats.org/officeDocument/2006/relationships/image" Target="../media/image4461.png"/><Relationship Id="rId10" Type="http://schemas.openxmlformats.org/officeDocument/2006/relationships/image" Target="../media/image4540.png"/><Relationship Id="rId4" Type="http://schemas.openxmlformats.org/officeDocument/2006/relationships/image" Target="../media/image4450.png"/><Relationship Id="rId9" Type="http://schemas.openxmlformats.org/officeDocument/2006/relationships/image" Target="../media/image4520.png"/></Relationships>
</file>

<file path=ppt/slides/_rels/slide11.xml.rels><?xml version="1.0" encoding="UTF-8" standalone="yes"?>
<Relationships xmlns="http://schemas.openxmlformats.org/package/2006/relationships"><Relationship Id="rId3" Type="http://schemas.openxmlformats.org/officeDocument/2006/relationships/image" Target="../media/image2180.png"/><Relationship Id="rId2" Type="http://schemas.openxmlformats.org/officeDocument/2006/relationships/image" Target="../media/image2171.png"/><Relationship Id="rId1" Type="http://schemas.openxmlformats.org/officeDocument/2006/relationships/slideLayout" Target="../slideLayouts/slideLayout7.xml"/><Relationship Id="rId6" Type="http://schemas.openxmlformats.org/officeDocument/2006/relationships/image" Target="../media/image2210.png"/><Relationship Id="rId5" Type="http://schemas.openxmlformats.org/officeDocument/2006/relationships/image" Target="../media/image2200.png"/><Relationship Id="rId4" Type="http://schemas.openxmlformats.org/officeDocument/2006/relationships/image" Target="../media/image2190.png"/></Relationships>
</file>

<file path=ppt/slides/_rels/slide110.xml.rels><?xml version="1.0" encoding="UTF-8" standalone="yes"?>
<Relationships xmlns="http://schemas.openxmlformats.org/package/2006/relationships"><Relationship Id="rId3" Type="http://schemas.openxmlformats.org/officeDocument/2006/relationships/image" Target="../media/image467.png"/><Relationship Id="rId2" Type="http://schemas.openxmlformats.org/officeDocument/2006/relationships/image" Target="../media/image910.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463.png"/><Relationship Id="rId2" Type="http://schemas.openxmlformats.org/officeDocument/2006/relationships/image" Target="../media/image468.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469.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472.png"/><Relationship Id="rId2" Type="http://schemas.openxmlformats.org/officeDocument/2006/relationships/image" Target="../media/image470.pn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474.png"/><Relationship Id="rId2" Type="http://schemas.openxmlformats.org/officeDocument/2006/relationships/image" Target="../media/image473.png"/><Relationship Id="rId1" Type="http://schemas.openxmlformats.org/officeDocument/2006/relationships/slideLayout" Target="../slideLayouts/slideLayout7.xml"/><Relationship Id="rId4" Type="http://schemas.openxmlformats.org/officeDocument/2006/relationships/image" Target="../media/image475.png"/></Relationships>
</file>

<file path=ppt/slides/_rels/slide115.xml.rels><?xml version="1.0" encoding="UTF-8" standalone="yes"?>
<Relationships xmlns="http://schemas.openxmlformats.org/package/2006/relationships"><Relationship Id="rId2" Type="http://schemas.openxmlformats.org/officeDocument/2006/relationships/image" Target="../media/image476.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477.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479.png"/><Relationship Id="rId2" Type="http://schemas.openxmlformats.org/officeDocument/2006/relationships/image" Target="../media/image478.pn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483.png"/><Relationship Id="rId2" Type="http://schemas.openxmlformats.org/officeDocument/2006/relationships/image" Target="../media/image481.pn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48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0.pn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2200.png"/><Relationship Id="rId2" Type="http://schemas.openxmlformats.org/officeDocument/2006/relationships/image" Target="../media/image33.png"/><Relationship Id="rId16"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2190.png"/><Relationship Id="rId5" Type="http://schemas.openxmlformats.org/officeDocument/2006/relationships/image" Target="../media/image36.png"/><Relationship Id="rId15" Type="http://schemas.openxmlformats.org/officeDocument/2006/relationships/image" Target="../media/image42.png"/><Relationship Id="rId10" Type="http://schemas.openxmlformats.org/officeDocument/2006/relationships/image" Target="../media/image2180.png"/><Relationship Id="rId4" Type="http://schemas.openxmlformats.org/officeDocument/2006/relationships/image" Target="../media/image35.png"/><Relationship Id="rId9" Type="http://schemas.openxmlformats.org/officeDocument/2006/relationships/image" Target="../media/image2171.png"/><Relationship Id="rId14" Type="http://schemas.openxmlformats.org/officeDocument/2006/relationships/image" Target="../media/image30.jpeg"/></Relationships>
</file>

<file path=ppt/slides/_rels/slide120.xml.rels><?xml version="1.0" encoding="UTF-8" standalone="yes"?>
<Relationships xmlns="http://schemas.openxmlformats.org/package/2006/relationships"><Relationship Id="rId2" Type="http://schemas.openxmlformats.org/officeDocument/2006/relationships/image" Target="../media/image484.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486.jpeg"/><Relationship Id="rId2" Type="http://schemas.openxmlformats.org/officeDocument/2006/relationships/image" Target="../media/image485.pn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487.pn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273.jpe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8" Type="http://schemas.openxmlformats.org/officeDocument/2006/relationships/image" Target="../media/image490.emf"/><Relationship Id="rId18" Type="http://schemas.openxmlformats.org/officeDocument/2006/relationships/image" Target="NULL"/><Relationship Id="rId3" Type="http://schemas.openxmlformats.org/officeDocument/2006/relationships/image" Target="../media/image32.png"/><Relationship Id="rId21" Type="http://schemas.openxmlformats.org/officeDocument/2006/relationships/image" Target="../media/image493.png"/><Relationship Id="rId7" Type="http://schemas.openxmlformats.org/officeDocument/2006/relationships/oleObject" Target="../embeddings/oleObject4.bin"/><Relationship Id="rId17" Type="http://schemas.openxmlformats.org/officeDocument/2006/relationships/image" Target="NULL"/><Relationship Id="rId2" Type="http://schemas.openxmlformats.org/officeDocument/2006/relationships/image" Target="../media/image940.png"/><Relationship Id="rId20" Type="http://schemas.openxmlformats.org/officeDocument/2006/relationships/image" Target="../media/image492.png"/><Relationship Id="rId1" Type="http://schemas.openxmlformats.org/officeDocument/2006/relationships/slideLayout" Target="../slideLayouts/slideLayout7.xml"/><Relationship Id="rId6" Type="http://schemas.openxmlformats.org/officeDocument/2006/relationships/image" Target="../media/image222.jpeg"/><Relationship Id="rId11" Type="http://schemas.openxmlformats.org/officeDocument/2006/relationships/image" Target="NULL"/><Relationship Id="rId5" Type="http://schemas.openxmlformats.org/officeDocument/2006/relationships/image" Target="../media/image489.png"/><Relationship Id="rId10" Type="http://schemas.openxmlformats.org/officeDocument/2006/relationships/image" Target="../media/image491.emf"/><Relationship Id="rId19" Type="http://schemas.openxmlformats.org/officeDocument/2006/relationships/image" Target="NULL"/><Relationship Id="rId4" Type="http://schemas.openxmlformats.org/officeDocument/2006/relationships/image" Target="../media/image488.png"/><Relationship Id="rId9" Type="http://schemas.openxmlformats.org/officeDocument/2006/relationships/oleObject" Target="../embeddings/oleObject5.bin"/></Relationships>
</file>

<file path=ppt/slides/_rels/slide125.xml.rels><?xml version="1.0" encoding="UTF-8" standalone="yes"?>
<Relationships xmlns="http://schemas.openxmlformats.org/package/2006/relationships"><Relationship Id="rId3" Type="http://schemas.openxmlformats.org/officeDocument/2006/relationships/image" Target="../media/image495.png"/><Relationship Id="rId2" Type="http://schemas.openxmlformats.org/officeDocument/2006/relationships/image" Target="../media/image494.png"/><Relationship Id="rId1" Type="http://schemas.openxmlformats.org/officeDocument/2006/relationships/slideLayout" Target="../slideLayouts/slideLayout7.xml"/><Relationship Id="rId6" Type="http://schemas.openxmlformats.org/officeDocument/2006/relationships/image" Target="../media/image4370.png"/><Relationship Id="rId5" Type="http://schemas.openxmlformats.org/officeDocument/2006/relationships/image" Target="../media/image4360.png"/><Relationship Id="rId4" Type="http://schemas.openxmlformats.org/officeDocument/2006/relationships/image" Target="../media/image4350.png"/></Relationships>
</file>

<file path=ppt/slides/_rels/slide126.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4380.png"/><Relationship Id="rId7" Type="http://schemas.openxmlformats.org/officeDocument/2006/relationships/image" Target="../media/image4400.png"/><Relationship Id="rId2" Type="http://schemas.openxmlformats.org/officeDocument/2006/relationships/image" Target="../media/image389.png"/><Relationship Id="rId1" Type="http://schemas.openxmlformats.org/officeDocument/2006/relationships/slideLayout" Target="../slideLayouts/slideLayout7.xml"/><Relationship Id="rId6" Type="http://schemas.openxmlformats.org/officeDocument/2006/relationships/image" Target="../media/image960.png"/><Relationship Id="rId4" Type="http://schemas.openxmlformats.org/officeDocument/2006/relationships/image" Target="../media/image4390.png"/></Relationships>
</file>

<file path=ppt/slides/_rels/slide127.xml.rels><?xml version="1.0" encoding="UTF-8" standalone="yes"?>
<Relationships xmlns="http://schemas.openxmlformats.org/package/2006/relationships"><Relationship Id="rId3" Type="http://schemas.openxmlformats.org/officeDocument/2006/relationships/image" Target="../media/image980.png"/><Relationship Id="rId2" Type="http://schemas.openxmlformats.org/officeDocument/2006/relationships/image" Target="../media/image496.jpeg"/><Relationship Id="rId1" Type="http://schemas.openxmlformats.org/officeDocument/2006/relationships/slideLayout" Target="../slideLayouts/slideLayout7.xml"/><Relationship Id="rId6" Type="http://schemas.openxmlformats.org/officeDocument/2006/relationships/image" Target="../media/image497.png"/><Relationship Id="rId5" Type="http://schemas.openxmlformats.org/officeDocument/2006/relationships/image" Target="../media/image990.png"/><Relationship Id="rId4" Type="http://schemas.openxmlformats.org/officeDocument/2006/relationships/image" Target="NULL"/></Relationships>
</file>

<file path=ppt/slides/_rels/slide128.xml.rels><?xml version="1.0" encoding="UTF-8" standalone="yes"?>
<Relationships xmlns="http://schemas.openxmlformats.org/package/2006/relationships"><Relationship Id="rId8" Type="http://schemas.openxmlformats.org/officeDocument/2006/relationships/image" Target="../media/image4430.png"/><Relationship Id="rId3" Type="http://schemas.openxmlformats.org/officeDocument/2006/relationships/image" Target="../media/image496.jpeg"/><Relationship Id="rId7" Type="http://schemas.openxmlformats.org/officeDocument/2006/relationships/image" Target="../media/image4420.png"/><Relationship Id="rId2" Type="http://schemas.openxmlformats.org/officeDocument/2006/relationships/image" Target="../media/image389.png"/><Relationship Id="rId1" Type="http://schemas.openxmlformats.org/officeDocument/2006/relationships/slideLayout" Target="../slideLayouts/slideLayout7.xml"/><Relationship Id="rId6" Type="http://schemas.openxmlformats.org/officeDocument/2006/relationships/image" Target="../media/image499.png"/><Relationship Id="rId5" Type="http://schemas.openxmlformats.org/officeDocument/2006/relationships/image" Target="../media/image1000.png"/><Relationship Id="rId10" Type="http://schemas.openxmlformats.org/officeDocument/2006/relationships/image" Target="../media/image4440.png"/><Relationship Id="rId4" Type="http://schemas.openxmlformats.org/officeDocument/2006/relationships/image" Target="../media/image498.png"/><Relationship Id="rId9" Type="http://schemas.openxmlformats.org/officeDocument/2006/relationships/image" Target="NULL"/></Relationships>
</file>

<file path=ppt/slides/_rels/slide129.xml.rels><?xml version="1.0" encoding="UTF-8" standalone="yes"?>
<Relationships xmlns="http://schemas.openxmlformats.org/package/2006/relationships"><Relationship Id="rId8" Type="http://schemas.openxmlformats.org/officeDocument/2006/relationships/image" Target="../media/image1020.png"/><Relationship Id="rId3" Type="http://schemas.openxmlformats.org/officeDocument/2006/relationships/image" Target="../media/image389.png"/><Relationship Id="rId7" Type="http://schemas.openxmlformats.org/officeDocument/2006/relationships/image" Target="../media/image1081.png"/><Relationship Id="rId2" Type="http://schemas.openxmlformats.org/officeDocument/2006/relationships/image" Target="../media/image501.png"/><Relationship Id="rId1" Type="http://schemas.openxmlformats.org/officeDocument/2006/relationships/slideLayout" Target="../slideLayouts/slideLayout7.xml"/><Relationship Id="rId6" Type="http://schemas.openxmlformats.org/officeDocument/2006/relationships/image" Target="../media/image503.png"/><Relationship Id="rId5" Type="http://schemas.openxmlformats.org/officeDocument/2006/relationships/image" Target="../media/image502.png"/><Relationship Id="rId4" Type="http://schemas.openxmlformats.org/officeDocument/2006/relationships/image" Target="../media/image730.png"/></Relationships>
</file>

<file path=ppt/slides/_rels/slide13.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3" Type="http://schemas.openxmlformats.org/officeDocument/2006/relationships/image" Target="../media/image45.png"/><Relationship Id="rId7" Type="http://schemas.openxmlformats.org/officeDocument/2006/relationships/image" Target="../media/image37.png"/><Relationship Id="rId12" Type="http://schemas.openxmlformats.org/officeDocument/2006/relationships/image" Target="../media/image53.pn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8.png"/><Relationship Id="rId11" Type="http://schemas.openxmlformats.org/officeDocument/2006/relationships/image" Target="../media/image52.png"/><Relationship Id="rId5" Type="http://schemas.openxmlformats.org/officeDocument/2006/relationships/image" Target="../media/image47.png"/><Relationship Id="rId10" Type="http://schemas.openxmlformats.org/officeDocument/2006/relationships/image" Target="../media/image51.png"/><Relationship Id="rId4" Type="http://schemas.openxmlformats.org/officeDocument/2006/relationships/image" Target="../media/image46.png"/><Relationship Id="rId9" Type="http://schemas.openxmlformats.org/officeDocument/2006/relationships/image" Target="../media/image50.png"/><Relationship Id="rId14" Type="http://schemas.openxmlformats.org/officeDocument/2006/relationships/image" Target="../media/image55.png"/></Relationships>
</file>

<file path=ppt/slides/_rels/slide130.xml.rels><?xml version="1.0" encoding="UTF-8" standalone="yes"?>
<Relationships xmlns="http://schemas.openxmlformats.org/package/2006/relationships"><Relationship Id="rId3" Type="http://schemas.openxmlformats.org/officeDocument/2006/relationships/image" Target="../media/image505.png"/><Relationship Id="rId2" Type="http://schemas.openxmlformats.org/officeDocument/2006/relationships/image" Target="../media/image504.png"/><Relationship Id="rId1" Type="http://schemas.openxmlformats.org/officeDocument/2006/relationships/slideLayout" Target="../slideLayouts/slideLayout7.xml"/><Relationship Id="rId6" Type="http://schemas.openxmlformats.org/officeDocument/2006/relationships/image" Target="../media/image506.png"/><Relationship Id="rId5" Type="http://schemas.openxmlformats.org/officeDocument/2006/relationships/image" Target="../media/image1122.png"/><Relationship Id="rId4" Type="http://schemas.openxmlformats.org/officeDocument/2006/relationships/image" Target="../media/image232.png"/></Relationships>
</file>

<file path=ppt/slides/_rels/slide131.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image" Target="../media/image507.png"/><Relationship Id="rId1" Type="http://schemas.openxmlformats.org/officeDocument/2006/relationships/slideLayout" Target="../slideLayouts/slideLayout7.xml"/><Relationship Id="rId5" Type="http://schemas.openxmlformats.org/officeDocument/2006/relationships/image" Target="NULL"/><Relationship Id="rId4" Type="http://schemas.openxmlformats.org/officeDocument/2006/relationships/image" Target="../media/image467.png"/></Relationships>
</file>

<file path=ppt/slides/_rels/slide132.xml.rels><?xml version="1.0" encoding="UTF-8" standalone="yes"?>
<Relationships xmlns="http://schemas.openxmlformats.org/package/2006/relationships"><Relationship Id="rId13" Type="http://schemas.openxmlformats.org/officeDocument/2006/relationships/image" Target="../media/image509.png"/><Relationship Id="rId3" Type="http://schemas.openxmlformats.org/officeDocument/2006/relationships/image" Target="../media/image1141.png"/><Relationship Id="rId12" Type="http://schemas.openxmlformats.org/officeDocument/2006/relationships/image" Target="../media/image1180.png"/><Relationship Id="rId2" Type="http://schemas.openxmlformats.org/officeDocument/2006/relationships/image" Target="../media/image4460.png"/><Relationship Id="rId16" Type="http://schemas.openxmlformats.org/officeDocument/2006/relationships/image" Target="../media/image513.png"/><Relationship Id="rId1" Type="http://schemas.openxmlformats.org/officeDocument/2006/relationships/slideLayout" Target="../slideLayouts/slideLayout7.xml"/><Relationship Id="rId11" Type="http://schemas.openxmlformats.org/officeDocument/2006/relationships/image" Target="../media/image1171.png"/><Relationship Id="rId5" Type="http://schemas.openxmlformats.org/officeDocument/2006/relationships/image" Target="../media/image508.png"/><Relationship Id="rId15" Type="http://schemas.openxmlformats.org/officeDocument/2006/relationships/image" Target="../media/image512.png"/><Relationship Id="rId4" Type="http://schemas.openxmlformats.org/officeDocument/2006/relationships/image" Target="../media/image1150.png"/><Relationship Id="rId14" Type="http://schemas.openxmlformats.org/officeDocument/2006/relationships/image" Target="../media/image511.png"/></Relationships>
</file>

<file path=ppt/slides/_rels/slide133.xml.rels><?xml version="1.0" encoding="UTF-8" standalone="yes"?>
<Relationships xmlns="http://schemas.openxmlformats.org/package/2006/relationships"><Relationship Id="rId8" Type="http://schemas.openxmlformats.org/officeDocument/2006/relationships/image" Target="../media/image519.png"/><Relationship Id="rId13" Type="http://schemas.openxmlformats.org/officeDocument/2006/relationships/image" Target="../media/image522.png"/><Relationship Id="rId3" Type="http://schemas.openxmlformats.org/officeDocument/2006/relationships/image" Target="../media/image230.jpeg"/><Relationship Id="rId7" Type="http://schemas.openxmlformats.org/officeDocument/2006/relationships/image" Target="../media/image518.png"/><Relationship Id="rId12" Type="http://schemas.openxmlformats.org/officeDocument/2006/relationships/image" Target="../media/image462.png"/><Relationship Id="rId2" Type="http://schemas.openxmlformats.org/officeDocument/2006/relationships/image" Target="../media/image514.png"/><Relationship Id="rId1" Type="http://schemas.openxmlformats.org/officeDocument/2006/relationships/slideLayout" Target="../slideLayouts/slideLayout7.xml"/><Relationship Id="rId6" Type="http://schemas.openxmlformats.org/officeDocument/2006/relationships/image" Target="../media/image517.png"/><Relationship Id="rId11" Type="http://schemas.openxmlformats.org/officeDocument/2006/relationships/image" Target="../media/image232.png"/><Relationship Id="rId5" Type="http://schemas.openxmlformats.org/officeDocument/2006/relationships/image" Target="../media/image516.png"/><Relationship Id="rId10" Type="http://schemas.openxmlformats.org/officeDocument/2006/relationships/image" Target="../media/image521.png"/><Relationship Id="rId4" Type="http://schemas.openxmlformats.org/officeDocument/2006/relationships/image" Target="../media/image515.png"/><Relationship Id="rId9" Type="http://schemas.openxmlformats.org/officeDocument/2006/relationships/image" Target="../media/image520.png"/></Relationships>
</file>

<file path=ppt/slides/_rels/slide134.xml.rels><?xml version="1.0" encoding="UTF-8" standalone="yes"?>
<Relationships xmlns="http://schemas.openxmlformats.org/package/2006/relationships"><Relationship Id="rId8" Type="http://schemas.openxmlformats.org/officeDocument/2006/relationships/image" Target="../media/image528.png"/><Relationship Id="rId3" Type="http://schemas.openxmlformats.org/officeDocument/2006/relationships/image" Target="../media/image524.png"/><Relationship Id="rId7" Type="http://schemas.openxmlformats.org/officeDocument/2006/relationships/image" Target="../media/image527.png"/><Relationship Id="rId12" Type="http://schemas.openxmlformats.org/officeDocument/2006/relationships/image" Target="../media/image532.png"/><Relationship Id="rId2" Type="http://schemas.openxmlformats.org/officeDocument/2006/relationships/image" Target="../media/image523.png"/><Relationship Id="rId1" Type="http://schemas.openxmlformats.org/officeDocument/2006/relationships/slideLayout" Target="../slideLayouts/slideLayout7.xml"/><Relationship Id="rId6" Type="http://schemas.openxmlformats.org/officeDocument/2006/relationships/image" Target="../media/image526.png"/><Relationship Id="rId11" Type="http://schemas.openxmlformats.org/officeDocument/2006/relationships/image" Target="../media/image531.png"/><Relationship Id="rId5" Type="http://schemas.openxmlformats.org/officeDocument/2006/relationships/image" Target="../media/image96.png"/><Relationship Id="rId10" Type="http://schemas.openxmlformats.org/officeDocument/2006/relationships/image" Target="../media/image530.png"/><Relationship Id="rId4" Type="http://schemas.openxmlformats.org/officeDocument/2006/relationships/image" Target="../media/image525.png"/><Relationship Id="rId9" Type="http://schemas.openxmlformats.org/officeDocument/2006/relationships/image" Target="../media/image529.png"/></Relationships>
</file>

<file path=ppt/slides/_rels/slide135.xml.rels><?xml version="1.0" encoding="UTF-8" standalone="yes"?>
<Relationships xmlns="http://schemas.openxmlformats.org/package/2006/relationships"><Relationship Id="rId8" Type="http://schemas.openxmlformats.org/officeDocument/2006/relationships/image" Target="../media/image1251.png"/><Relationship Id="rId3" Type="http://schemas.openxmlformats.org/officeDocument/2006/relationships/image" Target="../media/image1200.png"/><Relationship Id="rId7" Type="http://schemas.openxmlformats.org/officeDocument/2006/relationships/image" Target="../media/image1240.png"/><Relationship Id="rId12" Type="http://schemas.openxmlformats.org/officeDocument/2006/relationships/image" Target="../media/image1290.png"/><Relationship Id="rId2" Type="http://schemas.openxmlformats.org/officeDocument/2006/relationships/image" Target="../media/image1190.png"/><Relationship Id="rId1" Type="http://schemas.openxmlformats.org/officeDocument/2006/relationships/slideLayout" Target="../slideLayouts/slideLayout7.xml"/><Relationship Id="rId6" Type="http://schemas.openxmlformats.org/officeDocument/2006/relationships/image" Target="../media/image1230.png"/><Relationship Id="rId11" Type="http://schemas.openxmlformats.org/officeDocument/2006/relationships/image" Target="../media/image1280.png"/><Relationship Id="rId5" Type="http://schemas.openxmlformats.org/officeDocument/2006/relationships/image" Target="../media/image1220.png"/><Relationship Id="rId10" Type="http://schemas.openxmlformats.org/officeDocument/2006/relationships/image" Target="../media/image1270.png"/><Relationship Id="rId4" Type="http://schemas.openxmlformats.org/officeDocument/2006/relationships/image" Target="../media/image1210.png"/><Relationship Id="rId9" Type="http://schemas.openxmlformats.org/officeDocument/2006/relationships/image" Target="../media/image1261.png"/></Relationships>
</file>

<file path=ppt/slides/_rels/slide136.xml.rels><?xml version="1.0" encoding="UTF-8" standalone="yes"?>
<Relationships xmlns="http://schemas.openxmlformats.org/package/2006/relationships"><Relationship Id="rId2" Type="http://schemas.openxmlformats.org/officeDocument/2006/relationships/image" Target="../media/image462.pn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8" Type="http://schemas.openxmlformats.org/officeDocument/2006/relationships/image" Target="../media/image232.png"/><Relationship Id="rId3" Type="http://schemas.openxmlformats.org/officeDocument/2006/relationships/image" Target="NULL"/><Relationship Id="rId7" Type="http://schemas.openxmlformats.org/officeDocument/2006/relationships/image" Target="../media/image242.png"/><Relationship Id="rId1" Type="http://schemas.openxmlformats.org/officeDocument/2006/relationships/slideLayout" Target="../slideLayouts/slideLayout7.xml"/><Relationship Id="rId6" Type="http://schemas.openxmlformats.org/officeDocument/2006/relationships/image" Target="../media/image534.png"/><Relationship Id="rId11" Type="http://schemas.openxmlformats.org/officeDocument/2006/relationships/image" Target="NULL"/><Relationship Id="rId5" Type="http://schemas.openxmlformats.org/officeDocument/2006/relationships/image" Target="../media/image533.wmf"/><Relationship Id="rId10" Type="http://schemas.openxmlformats.org/officeDocument/2006/relationships/image" Target="../media/image535.wmf"/><Relationship Id="rId4" Type="http://schemas.openxmlformats.org/officeDocument/2006/relationships/oleObject" Target="../embeddings/oleObject6.bin"/><Relationship Id="rId9" Type="http://schemas.openxmlformats.org/officeDocument/2006/relationships/oleObject" Target="../embeddings/oleObject7.bin"/></Relationships>
</file>

<file path=ppt/slides/_rels/slide138.xml.rels><?xml version="1.0" encoding="UTF-8" standalone="yes"?>
<Relationships xmlns="http://schemas.openxmlformats.org/package/2006/relationships"><Relationship Id="rId2" Type="http://schemas.openxmlformats.org/officeDocument/2006/relationships/image" Target="../media/image272.pn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53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285.png"/><Relationship Id="rId3" Type="http://schemas.openxmlformats.org/officeDocument/2006/relationships/image" Target="../media/image280.png"/><Relationship Id="rId7" Type="http://schemas.openxmlformats.org/officeDocument/2006/relationships/image" Target="../media/image284.png"/><Relationship Id="rId12" Type="http://schemas.openxmlformats.org/officeDocument/2006/relationships/image" Target="../media/image2333.png"/><Relationship Id="rId2" Type="http://schemas.openxmlformats.org/officeDocument/2006/relationships/image" Target="../media/image279.png"/><Relationship Id="rId1" Type="http://schemas.openxmlformats.org/officeDocument/2006/relationships/slideLayout" Target="../slideLayouts/slideLayout7.xml"/><Relationship Id="rId6" Type="http://schemas.openxmlformats.org/officeDocument/2006/relationships/image" Target="../media/image283.png"/><Relationship Id="rId11" Type="http://schemas.openxmlformats.org/officeDocument/2006/relationships/image" Target="../media/image288.png"/><Relationship Id="rId5" Type="http://schemas.openxmlformats.org/officeDocument/2006/relationships/image" Target="../media/image282.png"/><Relationship Id="rId10" Type="http://schemas.openxmlformats.org/officeDocument/2006/relationships/image" Target="../media/image287.png"/><Relationship Id="rId4" Type="http://schemas.openxmlformats.org/officeDocument/2006/relationships/image" Target="../media/image281.png"/><Relationship Id="rId9" Type="http://schemas.openxmlformats.org/officeDocument/2006/relationships/image" Target="../media/image286.png"/></Relationships>
</file>

<file path=ppt/slides/_rels/slide140.xml.rels><?xml version="1.0" encoding="UTF-8" standalone="yes"?>
<Relationships xmlns="http://schemas.openxmlformats.org/package/2006/relationships"><Relationship Id="rId3" Type="http://schemas.openxmlformats.org/officeDocument/2006/relationships/image" Target="../media/image536.jpeg"/><Relationship Id="rId2" Type="http://schemas.openxmlformats.org/officeDocument/2006/relationships/image" Target="../media/image223.jpe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3" Type="http://schemas.openxmlformats.org/officeDocument/2006/relationships/image" Target="../media/image536.jpeg"/><Relationship Id="rId2" Type="http://schemas.openxmlformats.org/officeDocument/2006/relationships/image" Target="../media/image223.jpe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3" Type="http://schemas.openxmlformats.org/officeDocument/2006/relationships/image" Target="../media/image536.jpeg"/><Relationship Id="rId2" Type="http://schemas.openxmlformats.org/officeDocument/2006/relationships/image" Target="../media/image223.jpeg"/><Relationship Id="rId1" Type="http://schemas.openxmlformats.org/officeDocument/2006/relationships/slideLayout" Target="../slideLayouts/slideLayout7.xml"/><Relationship Id="rId4" Type="http://schemas.openxmlformats.org/officeDocument/2006/relationships/image" Target="../media/image537.jpeg"/></Relationships>
</file>

<file path=ppt/slides/_rels/slide143.xml.rels><?xml version="1.0" encoding="UTF-8" standalone="yes"?>
<Relationships xmlns="http://schemas.openxmlformats.org/package/2006/relationships"><Relationship Id="rId3" Type="http://schemas.openxmlformats.org/officeDocument/2006/relationships/image" Target="../media/image275.jpeg"/><Relationship Id="rId2" Type="http://schemas.openxmlformats.org/officeDocument/2006/relationships/image" Target="../media/image224.jpe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3" Type="http://schemas.openxmlformats.org/officeDocument/2006/relationships/image" Target="../media/image222.jpeg"/><Relationship Id="rId7" Type="http://schemas.openxmlformats.org/officeDocument/2006/relationships/image" Target="../media/image539.jpeg"/><Relationship Id="rId2" Type="http://schemas.openxmlformats.org/officeDocument/2006/relationships/image" Target="../media/image221.jpeg"/><Relationship Id="rId1" Type="http://schemas.openxmlformats.org/officeDocument/2006/relationships/slideLayout" Target="../slideLayouts/slideLayout7.xml"/><Relationship Id="rId6" Type="http://schemas.openxmlformats.org/officeDocument/2006/relationships/image" Target="../media/image538.jpeg"/><Relationship Id="rId5" Type="http://schemas.openxmlformats.org/officeDocument/2006/relationships/image" Target="../media/image233.png"/><Relationship Id="rId4" Type="http://schemas.openxmlformats.org/officeDocument/2006/relationships/image" Target="../media/image223.jpeg"/></Relationships>
</file>

<file path=ppt/slides/_rels/slide145.xml.rels><?xml version="1.0" encoding="UTF-8" standalone="yes"?>
<Relationships xmlns="http://schemas.openxmlformats.org/package/2006/relationships"><Relationship Id="rId3" Type="http://schemas.openxmlformats.org/officeDocument/2006/relationships/image" Target="../media/image462.png"/><Relationship Id="rId2" Type="http://schemas.openxmlformats.org/officeDocument/2006/relationships/image" Target="../media/image232.png"/><Relationship Id="rId1" Type="http://schemas.openxmlformats.org/officeDocument/2006/relationships/slideLayout" Target="../slideLayouts/slideLayout7.xml"/><Relationship Id="rId4" Type="http://schemas.openxmlformats.org/officeDocument/2006/relationships/image" Target="../media/image540.png"/></Relationships>
</file>

<file path=ppt/slides/_rels/slide146.xml.rels><?xml version="1.0" encoding="UTF-8" standalone="yes"?>
<Relationships xmlns="http://schemas.openxmlformats.org/package/2006/relationships"><Relationship Id="rId2" Type="http://schemas.openxmlformats.org/officeDocument/2006/relationships/image" Target="../media/image540.pn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image" Target="../media/image541.jpe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image" Target="../media/image542.jpe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3" Type="http://schemas.openxmlformats.org/officeDocument/2006/relationships/image" Target="../media/image544.jpeg"/><Relationship Id="rId2" Type="http://schemas.openxmlformats.org/officeDocument/2006/relationships/image" Target="../media/image54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228.png"/><Relationship Id="rId3" Type="http://schemas.openxmlformats.org/officeDocument/2006/relationships/image" Target="../media/image57.png"/><Relationship Id="rId7" Type="http://schemas.openxmlformats.org/officeDocument/2006/relationships/image" Target="../media/image451.png"/><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image" Target="../media/image450.png"/><Relationship Id="rId10" Type="http://schemas.openxmlformats.org/officeDocument/2006/relationships/image" Target="../media/image240.png"/><Relationship Id="rId4" Type="http://schemas.openxmlformats.org/officeDocument/2006/relationships/image" Target="../media/image214.png"/><Relationship Id="rId9" Type="http://schemas.openxmlformats.org/officeDocument/2006/relationships/image" Target="../media/image235.png"/></Relationships>
</file>

<file path=ppt/slides/_rels/slide150.xml.rels><?xml version="1.0" encoding="UTF-8" standalone="yes"?>
<Relationships xmlns="http://schemas.openxmlformats.org/package/2006/relationships"><Relationship Id="rId8" Type="http://schemas.openxmlformats.org/officeDocument/2006/relationships/image" Target="../media/image550.png"/><Relationship Id="rId3" Type="http://schemas.openxmlformats.org/officeDocument/2006/relationships/image" Target="../media/image545.png"/><Relationship Id="rId7" Type="http://schemas.openxmlformats.org/officeDocument/2006/relationships/image" Target="../media/image549.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48.png"/><Relationship Id="rId5" Type="http://schemas.openxmlformats.org/officeDocument/2006/relationships/image" Target="../media/image547.png"/><Relationship Id="rId4" Type="http://schemas.openxmlformats.org/officeDocument/2006/relationships/image" Target="../media/image546.png"/></Relationships>
</file>

<file path=ppt/slides/_rels/slide151.xml.rels><?xml version="1.0" encoding="UTF-8" standalone="yes"?>
<Relationships xmlns="http://schemas.openxmlformats.org/package/2006/relationships"><Relationship Id="rId3" Type="http://schemas.openxmlformats.org/officeDocument/2006/relationships/image" Target="../media/image552.png"/><Relationship Id="rId2" Type="http://schemas.openxmlformats.org/officeDocument/2006/relationships/image" Target="../media/image551.pn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2" Type="http://schemas.openxmlformats.org/officeDocument/2006/relationships/image" Target="../media/image553.pn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3" Type="http://schemas.openxmlformats.org/officeDocument/2006/relationships/image" Target="../media/image554.png"/><Relationship Id="rId2" Type="http://schemas.openxmlformats.org/officeDocument/2006/relationships/image" Target="../media/image551.png"/><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2" Type="http://schemas.openxmlformats.org/officeDocument/2006/relationships/image" Target="../media/image555.jpeg"/><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3" Type="http://schemas.openxmlformats.org/officeDocument/2006/relationships/image" Target="../media/image419.jpeg"/><Relationship Id="rId2" Type="http://schemas.openxmlformats.org/officeDocument/2006/relationships/image" Target="../media/image553.png"/><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8" Type="http://schemas.openxmlformats.org/officeDocument/2006/relationships/image" Target="../media/image560.png"/><Relationship Id="rId3" Type="http://schemas.openxmlformats.org/officeDocument/2006/relationships/image" Target="../media/image557.jpeg"/><Relationship Id="rId7" Type="http://schemas.openxmlformats.org/officeDocument/2006/relationships/image" Target="../media/image559.wmf"/><Relationship Id="rId2" Type="http://schemas.openxmlformats.org/officeDocument/2006/relationships/image" Target="../media/image556.jpeg"/><Relationship Id="rId1" Type="http://schemas.openxmlformats.org/officeDocument/2006/relationships/slideLayout" Target="../slideLayouts/slideLayout7.xml"/><Relationship Id="rId6" Type="http://schemas.openxmlformats.org/officeDocument/2006/relationships/oleObject" Target="../embeddings/oleObject9.bin"/><Relationship Id="rId5" Type="http://schemas.openxmlformats.org/officeDocument/2006/relationships/image" Target="../media/image558.wmf"/><Relationship Id="rId4" Type="http://schemas.openxmlformats.org/officeDocument/2006/relationships/oleObject" Target="../embeddings/oleObject8.bin"/></Relationships>
</file>

<file path=ppt/slides/_rels/slide157.xml.rels><?xml version="1.0" encoding="UTF-8" standalone="yes"?>
<Relationships xmlns="http://schemas.openxmlformats.org/package/2006/relationships"><Relationship Id="rId3" Type="http://schemas.openxmlformats.org/officeDocument/2006/relationships/image" Target="../media/image462.png"/><Relationship Id="rId2" Type="http://schemas.openxmlformats.org/officeDocument/2006/relationships/image" Target="../media/image232.png"/><Relationship Id="rId1" Type="http://schemas.openxmlformats.org/officeDocument/2006/relationships/slideLayout" Target="../slideLayouts/slideLayout7.xml"/><Relationship Id="rId5" Type="http://schemas.openxmlformats.org/officeDocument/2006/relationships/image" Target="../media/image561.png"/><Relationship Id="rId4" Type="http://schemas.openxmlformats.org/officeDocument/2006/relationships/image" Target="../media/image540.png"/></Relationships>
</file>

<file path=ppt/slides/_rels/slide158.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image" Target="../media/image557.jpeg"/><Relationship Id="rId1" Type="http://schemas.openxmlformats.org/officeDocument/2006/relationships/slideLayout" Target="../slideLayouts/slideLayout7.xml"/><Relationship Id="rId5" Type="http://schemas.openxmlformats.org/officeDocument/2006/relationships/image" Target="../media/image563.png"/><Relationship Id="rId4" Type="http://schemas.openxmlformats.org/officeDocument/2006/relationships/image" Target="../media/image562.emf"/></Relationships>
</file>

<file path=ppt/slides/_rels/slide159.xml.rels><?xml version="1.0" encoding="UTF-8" standalone="yes"?>
<Relationships xmlns="http://schemas.openxmlformats.org/package/2006/relationships"><Relationship Id="rId3" Type="http://schemas.openxmlformats.org/officeDocument/2006/relationships/image" Target="../media/image565.jpeg"/><Relationship Id="rId2" Type="http://schemas.openxmlformats.org/officeDocument/2006/relationships/image" Target="../media/image56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png"/><Relationship Id="rId3" Type="http://schemas.openxmlformats.org/officeDocument/2006/relationships/image" Target="../media/image59.png"/><Relationship Id="rId7" Type="http://schemas.openxmlformats.org/officeDocument/2006/relationships/image" Target="../media/image63.png"/><Relationship Id="rId12" Type="http://schemas.openxmlformats.org/officeDocument/2006/relationships/image" Target="../media/image68.pn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61.png"/><Relationship Id="rId15" Type="http://schemas.openxmlformats.org/officeDocument/2006/relationships/image" Target="../media/image71.pn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png"/><Relationship Id="rId14" Type="http://schemas.openxmlformats.org/officeDocument/2006/relationships/image" Target="../media/image70.png"/></Relationships>
</file>

<file path=ppt/slides/_rels/slide160.xml.rels><?xml version="1.0" encoding="UTF-8" standalone="yes"?>
<Relationships xmlns="http://schemas.openxmlformats.org/package/2006/relationships"><Relationship Id="rId2" Type="http://schemas.openxmlformats.org/officeDocument/2006/relationships/image" Target="../media/image566.png"/><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3" Type="http://schemas.openxmlformats.org/officeDocument/2006/relationships/image" Target="../media/image568.jpeg"/><Relationship Id="rId2" Type="http://schemas.openxmlformats.org/officeDocument/2006/relationships/image" Target="../media/image567.png"/><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3" Type="http://schemas.openxmlformats.org/officeDocument/2006/relationships/image" Target="../media/image570.jpeg"/><Relationship Id="rId2" Type="http://schemas.openxmlformats.org/officeDocument/2006/relationships/image" Target="../media/image569.jpeg"/><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2" Type="http://schemas.openxmlformats.org/officeDocument/2006/relationships/image" Target="../media/image571.png"/><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3" Type="http://schemas.openxmlformats.org/officeDocument/2006/relationships/image" Target="../media/image573.png"/><Relationship Id="rId2" Type="http://schemas.openxmlformats.org/officeDocument/2006/relationships/image" Target="../media/image572.png"/><Relationship Id="rId1" Type="http://schemas.openxmlformats.org/officeDocument/2006/relationships/slideLayout" Target="../slideLayouts/slideLayout7.xml"/><Relationship Id="rId4" Type="http://schemas.openxmlformats.org/officeDocument/2006/relationships/image" Target="../media/image574.png"/></Relationships>
</file>

<file path=ppt/slides/_rels/slide17.xml.rels><?xml version="1.0" encoding="UTF-8" standalone="yes"?>
<Relationships xmlns="http://schemas.openxmlformats.org/package/2006/relationships"><Relationship Id="rId8" Type="http://schemas.openxmlformats.org/officeDocument/2006/relationships/image" Target="../media/image453.png"/><Relationship Id="rId3" Type="http://schemas.openxmlformats.org/officeDocument/2006/relationships/image" Target="../media/image379.png"/><Relationship Id="rId7" Type="http://schemas.openxmlformats.org/officeDocument/2006/relationships/image" Target="../media/image441.png"/><Relationship Id="rId2" Type="http://schemas.openxmlformats.org/officeDocument/2006/relationships/image" Target="../media/image3611.png"/><Relationship Id="rId1" Type="http://schemas.openxmlformats.org/officeDocument/2006/relationships/slideLayout" Target="../slideLayouts/slideLayout7.xml"/><Relationship Id="rId6" Type="http://schemas.openxmlformats.org/officeDocument/2006/relationships/image" Target="../media/image4310.png"/><Relationship Id="rId11" Type="http://schemas.openxmlformats.org/officeDocument/2006/relationships/image" Target="../media/image73.png"/><Relationship Id="rId5" Type="http://schemas.openxmlformats.org/officeDocument/2006/relationships/image" Target="../media/image4210.png"/><Relationship Id="rId10" Type="http://schemas.openxmlformats.org/officeDocument/2006/relationships/image" Target="../media/image471.png"/><Relationship Id="rId4" Type="http://schemas.openxmlformats.org/officeDocument/2006/relationships/image" Target="../media/image380.png"/><Relationship Id="rId9" Type="http://schemas.openxmlformats.org/officeDocument/2006/relationships/image" Target="../media/image32.png"/></Relationships>
</file>

<file path=ppt/slides/_rels/slide18.xml.rels><?xml version="1.0" encoding="UTF-8" standalone="yes"?>
<Relationships xmlns="http://schemas.openxmlformats.org/package/2006/relationships"><Relationship Id="rId8" Type="http://schemas.openxmlformats.org/officeDocument/2006/relationships/image" Target="../media/image500.png"/><Relationship Id="rId3" Type="http://schemas.openxmlformats.org/officeDocument/2006/relationships/image" Target="../media/image379.png"/><Relationship Id="rId7" Type="http://schemas.openxmlformats.org/officeDocument/2006/relationships/image" Target="../media/image441.png"/><Relationship Id="rId2" Type="http://schemas.openxmlformats.org/officeDocument/2006/relationships/image" Target="../media/image482.png"/><Relationship Id="rId1" Type="http://schemas.openxmlformats.org/officeDocument/2006/relationships/slideLayout" Target="../slideLayouts/slideLayout7.xml"/><Relationship Id="rId6" Type="http://schemas.openxmlformats.org/officeDocument/2006/relationships/image" Target="../media/image4310.png"/><Relationship Id="rId5" Type="http://schemas.openxmlformats.org/officeDocument/2006/relationships/image" Target="../media/image491.png"/><Relationship Id="rId10" Type="http://schemas.openxmlformats.org/officeDocument/2006/relationships/image" Target="../media/image510.png"/><Relationship Id="rId4" Type="http://schemas.openxmlformats.org/officeDocument/2006/relationships/image" Target="../media/image380.png"/><Relationship Id="rId9" Type="http://schemas.openxmlformats.org/officeDocument/2006/relationships/image" Target="../media/image32.png"/></Relationships>
</file>

<file path=ppt/slides/_rels/slide19.xml.rels><?xml version="1.0" encoding="UTF-8" standalone="yes"?>
<Relationships xmlns="http://schemas.openxmlformats.org/package/2006/relationships"><Relationship Id="rId18" Type="http://schemas.openxmlformats.org/officeDocument/2006/relationships/image" Target="../media/image2411.png"/><Relationship Id="rId21" Type="http://schemas.openxmlformats.org/officeDocument/2006/relationships/image" Target="../media/image76.png"/><Relationship Id="rId17" Type="http://schemas.openxmlformats.org/officeDocument/2006/relationships/image" Target="../media/image231.png"/><Relationship Id="rId25" Type="http://schemas.openxmlformats.org/officeDocument/2006/relationships/image" Target="../media/image80.png"/><Relationship Id="rId2" Type="http://schemas.openxmlformats.org/officeDocument/2006/relationships/image" Target="../media/image41.png"/><Relationship Id="rId20" Type="http://schemas.openxmlformats.org/officeDocument/2006/relationships/image" Target="../media/image67.png"/><Relationship Id="rId1" Type="http://schemas.openxmlformats.org/officeDocument/2006/relationships/slideLayout" Target="../slideLayouts/slideLayout7.xml"/><Relationship Id="rId24" Type="http://schemas.openxmlformats.org/officeDocument/2006/relationships/image" Target="../media/image79.png"/><Relationship Id="rId23" Type="http://schemas.openxmlformats.org/officeDocument/2006/relationships/image" Target="../media/image78.png"/><Relationship Id="rId19" Type="http://schemas.openxmlformats.org/officeDocument/2006/relationships/image" Target="../media/image75.png"/><Relationship Id="rId22" Type="http://schemas.openxmlformats.org/officeDocument/2006/relationships/image" Target="../media/image77.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image" Target="../media/image132.png"/><Relationship Id="rId7" Type="http://schemas.openxmlformats.org/officeDocument/2006/relationships/image" Target="../media/image136.png"/><Relationship Id="rId12" Type="http://schemas.openxmlformats.org/officeDocument/2006/relationships/image" Target="../media/image141.png"/><Relationship Id="rId2" Type="http://schemas.openxmlformats.org/officeDocument/2006/relationships/image" Target="../media/image131.png"/><Relationship Id="rId1" Type="http://schemas.openxmlformats.org/officeDocument/2006/relationships/slideLayout" Target="../slideLayouts/slideLayout7.xml"/><Relationship Id="rId6" Type="http://schemas.openxmlformats.org/officeDocument/2006/relationships/image" Target="../media/image135.png"/><Relationship Id="rId11" Type="http://schemas.openxmlformats.org/officeDocument/2006/relationships/image" Target="../media/image140.png"/><Relationship Id="rId5" Type="http://schemas.openxmlformats.org/officeDocument/2006/relationships/image" Target="../media/image134.png"/><Relationship Id="rId10" Type="http://schemas.openxmlformats.org/officeDocument/2006/relationships/image" Target="../media/image139.png"/><Relationship Id="rId4" Type="http://schemas.openxmlformats.org/officeDocument/2006/relationships/image" Target="../media/image133.png"/><Relationship Id="rId9" Type="http://schemas.openxmlformats.org/officeDocument/2006/relationships/image" Target="../media/image138.png"/></Relationships>
</file>

<file path=ppt/slides/_rels/slide21.xml.rels><?xml version="1.0" encoding="UTF-8" standalone="yes"?>
<Relationships xmlns="http://schemas.openxmlformats.org/package/2006/relationships"><Relationship Id="rId8" Type="http://schemas.openxmlformats.org/officeDocument/2006/relationships/image" Target="../media/image650.png"/><Relationship Id="rId13" Type="http://schemas.openxmlformats.org/officeDocument/2006/relationships/image" Target="../media/image74.png"/><Relationship Id="rId3" Type="http://schemas.openxmlformats.org/officeDocument/2006/relationships/image" Target="../media/image600.png"/><Relationship Id="rId12" Type="http://schemas.openxmlformats.org/officeDocument/2006/relationships/image" Target="../media/image72.png"/><Relationship Id="rId2" Type="http://schemas.openxmlformats.org/officeDocument/2006/relationships/image" Target="../media/image590.png"/><Relationship Id="rId1" Type="http://schemas.openxmlformats.org/officeDocument/2006/relationships/slideLayout" Target="../slideLayouts/slideLayout7.xml"/><Relationship Id="rId11" Type="http://schemas.openxmlformats.org/officeDocument/2006/relationships/image" Target="../media/image56.png"/><Relationship Id="rId10" Type="http://schemas.openxmlformats.org/officeDocument/2006/relationships/image" Target="../media/image670.png"/><Relationship Id="rId4" Type="http://schemas.openxmlformats.org/officeDocument/2006/relationships/image" Target="../media/image610.png"/><Relationship Id="rId9" Type="http://schemas.openxmlformats.org/officeDocument/2006/relationships/image" Target="../media/image660.png"/></Relationships>
</file>

<file path=ppt/slides/_rels/slide22.xml.rels><?xml version="1.0" encoding="UTF-8" standalone="yes"?>
<Relationships xmlns="http://schemas.openxmlformats.org/package/2006/relationships"><Relationship Id="rId13" Type="http://schemas.openxmlformats.org/officeDocument/2006/relationships/image" Target="../media/image87.png"/><Relationship Id="rId26" Type="http://schemas.openxmlformats.org/officeDocument/2006/relationships/image" Target="../media/image810.png"/><Relationship Id="rId3" Type="http://schemas.openxmlformats.org/officeDocument/2006/relationships/image" Target="../media/image82.png"/><Relationship Id="rId34" Type="http://schemas.openxmlformats.org/officeDocument/2006/relationships/image" Target="../media/image94.png"/><Relationship Id="rId12" Type="http://schemas.openxmlformats.org/officeDocument/2006/relationships/image" Target="../media/image86.png"/><Relationship Id="rId33" Type="http://schemas.openxmlformats.org/officeDocument/2006/relationships/image" Target="../media/image93.png"/><Relationship Id="rId2" Type="http://schemas.openxmlformats.org/officeDocument/2006/relationships/image" Target="../media/image81.png"/><Relationship Id="rId29" Type="http://schemas.openxmlformats.org/officeDocument/2006/relationships/image" Target="../media/image89.png"/><Relationship Id="rId1" Type="http://schemas.openxmlformats.org/officeDocument/2006/relationships/slideLayout" Target="../slideLayouts/slideLayout7.xml"/><Relationship Id="rId6" Type="http://schemas.openxmlformats.org/officeDocument/2006/relationships/image" Target="../media/image84.png"/><Relationship Id="rId11" Type="http://schemas.openxmlformats.org/officeDocument/2006/relationships/image" Target="../media/image85.png"/><Relationship Id="rId32" Type="http://schemas.openxmlformats.org/officeDocument/2006/relationships/image" Target="../media/image92.png"/><Relationship Id="rId5" Type="http://schemas.openxmlformats.org/officeDocument/2006/relationships/image" Target="../media/image83.png"/><Relationship Id="rId28" Type="http://schemas.openxmlformats.org/officeDocument/2006/relationships/image" Target="../media/image832.png"/><Relationship Id="rId10" Type="http://schemas.openxmlformats.org/officeDocument/2006/relationships/image" Target="../media/image770.png"/><Relationship Id="rId31" Type="http://schemas.openxmlformats.org/officeDocument/2006/relationships/image" Target="../media/image91.png"/><Relationship Id="rId4" Type="http://schemas.openxmlformats.org/officeDocument/2006/relationships/image" Target="../media/image690.png"/><Relationship Id="rId14" Type="http://schemas.openxmlformats.org/officeDocument/2006/relationships/image" Target="../media/image88.png"/><Relationship Id="rId27" Type="http://schemas.openxmlformats.org/officeDocument/2006/relationships/image" Target="../media/image820.png"/><Relationship Id="rId30" Type="http://schemas.openxmlformats.org/officeDocument/2006/relationships/image" Target="../media/image90.png"/></Relationships>
</file>

<file path=ppt/slides/_rels/slide23.xml.rels><?xml version="1.0" encoding="UTF-8" standalone="yes"?>
<Relationships xmlns="http://schemas.openxmlformats.org/package/2006/relationships"><Relationship Id="rId8" Type="http://schemas.openxmlformats.org/officeDocument/2006/relationships/image" Target="../media/image161.png"/><Relationship Id="rId13" Type="http://schemas.openxmlformats.org/officeDocument/2006/relationships/image" Target="../media/image168.png"/><Relationship Id="rId3" Type="http://schemas.openxmlformats.org/officeDocument/2006/relationships/image" Target="../media/image95.png"/><Relationship Id="rId7" Type="http://schemas.openxmlformats.org/officeDocument/2006/relationships/image" Target="../media/image156.png"/><Relationship Id="rId12" Type="http://schemas.openxmlformats.org/officeDocument/2006/relationships/image" Target="../media/image167.png"/><Relationship Id="rId2" Type="http://schemas.openxmlformats.org/officeDocument/2006/relationships/image" Target="../media/image155.png"/><Relationship Id="rId1" Type="http://schemas.openxmlformats.org/officeDocument/2006/relationships/slideLayout" Target="../slideLayouts/slideLayout7.xml"/><Relationship Id="rId6" Type="http://schemas.openxmlformats.org/officeDocument/2006/relationships/image" Target="../media/image164.png"/><Relationship Id="rId11" Type="http://schemas.openxmlformats.org/officeDocument/2006/relationships/image" Target="../media/image166.png"/><Relationship Id="rId5" Type="http://schemas.openxmlformats.org/officeDocument/2006/relationships/image" Target="../media/image163.png"/><Relationship Id="rId10" Type="http://schemas.openxmlformats.org/officeDocument/2006/relationships/image" Target="../media/image165.png"/><Relationship Id="rId4" Type="http://schemas.openxmlformats.org/officeDocument/2006/relationships/image" Target="../media/image162.png"/><Relationship Id="rId9" Type="http://schemas.openxmlformats.org/officeDocument/2006/relationships/image" Target="../media/image96.png"/></Relationships>
</file>

<file path=ppt/slides/_rels/slide24.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8.png"/><Relationship Id="rId21" Type="http://schemas.openxmlformats.org/officeDocument/2006/relationships/image" Target="../media/image920.png"/><Relationship Id="rId7" Type="http://schemas.openxmlformats.org/officeDocument/2006/relationships/image" Target="../media/image102.png"/><Relationship Id="rId2" Type="http://schemas.openxmlformats.org/officeDocument/2006/relationships/image" Target="../media/image97.png"/><Relationship Id="rId20" Type="http://schemas.openxmlformats.org/officeDocument/2006/relationships/image" Target="../media/image911.png"/><Relationship Id="rId1" Type="http://schemas.openxmlformats.org/officeDocument/2006/relationships/slideLayout" Target="../slideLayouts/slideLayout7.xml"/><Relationship Id="rId6" Type="http://schemas.openxmlformats.org/officeDocument/2006/relationships/image" Target="../media/image101.png"/><Relationship Id="rId5" Type="http://schemas.openxmlformats.org/officeDocument/2006/relationships/image" Target="../media/image100.png"/><Relationship Id="rId23" Type="http://schemas.openxmlformats.org/officeDocument/2006/relationships/image" Target="../media/image105.png"/><Relationship Id="rId4" Type="http://schemas.openxmlformats.org/officeDocument/2006/relationships/image" Target="../media/image99.png"/><Relationship Id="rId9" Type="http://schemas.openxmlformats.org/officeDocument/2006/relationships/image" Target="../media/image104.png"/><Relationship Id="rId22" Type="http://schemas.openxmlformats.org/officeDocument/2006/relationships/image" Target="../media/image930.png"/></Relationships>
</file>

<file path=ppt/slides/_rels/slide25.xml.rels><?xml version="1.0" encoding="UTF-8" standalone="yes"?>
<Relationships xmlns="http://schemas.openxmlformats.org/package/2006/relationships"><Relationship Id="rId8" Type="http://schemas.openxmlformats.org/officeDocument/2006/relationships/image" Target="../media/image111.png"/><Relationship Id="rId13" Type="http://schemas.openxmlformats.org/officeDocument/2006/relationships/image" Target="../media/image116.png"/><Relationship Id="rId18" Type="http://schemas.openxmlformats.org/officeDocument/2006/relationships/image" Target="../media/image121.png"/><Relationship Id="rId3" Type="http://schemas.openxmlformats.org/officeDocument/2006/relationships/image" Target="../media/image107.png"/><Relationship Id="rId7" Type="http://schemas.openxmlformats.org/officeDocument/2006/relationships/image" Target="../media/image110.png"/><Relationship Id="rId12" Type="http://schemas.openxmlformats.org/officeDocument/2006/relationships/image" Target="../media/image115.png"/><Relationship Id="rId17" Type="http://schemas.openxmlformats.org/officeDocument/2006/relationships/image" Target="../media/image120.png"/><Relationship Id="rId2" Type="http://schemas.openxmlformats.org/officeDocument/2006/relationships/image" Target="../media/image106.png"/><Relationship Id="rId16" Type="http://schemas.openxmlformats.org/officeDocument/2006/relationships/image" Target="../media/image119.png"/><Relationship Id="rId1" Type="http://schemas.openxmlformats.org/officeDocument/2006/relationships/slideLayout" Target="../slideLayouts/slideLayout7.xml"/><Relationship Id="rId6" Type="http://schemas.openxmlformats.org/officeDocument/2006/relationships/image" Target="../media/image109.png"/><Relationship Id="rId11" Type="http://schemas.openxmlformats.org/officeDocument/2006/relationships/image" Target="../media/image114.png"/><Relationship Id="rId5" Type="http://schemas.openxmlformats.org/officeDocument/2006/relationships/image" Target="../media/image108.png"/><Relationship Id="rId15" Type="http://schemas.openxmlformats.org/officeDocument/2006/relationships/image" Target="../media/image118.png"/><Relationship Id="rId10" Type="http://schemas.openxmlformats.org/officeDocument/2006/relationships/image" Target="../media/image113.png"/><Relationship Id="rId4" Type="http://schemas.openxmlformats.org/officeDocument/2006/relationships/image" Target="../media/image95.png"/><Relationship Id="rId9" Type="http://schemas.openxmlformats.org/officeDocument/2006/relationships/image" Target="../media/image112.png"/><Relationship Id="rId14" Type="http://schemas.openxmlformats.org/officeDocument/2006/relationships/image" Target="../media/image117.png"/></Relationships>
</file>

<file path=ppt/slides/_rels/slide26.xml.rels><?xml version="1.0" encoding="UTF-8" standalone="yes"?>
<Relationships xmlns="http://schemas.openxmlformats.org/package/2006/relationships"><Relationship Id="rId8" Type="http://schemas.openxmlformats.org/officeDocument/2006/relationships/image" Target="../media/image1130.png"/><Relationship Id="rId13" Type="http://schemas.openxmlformats.org/officeDocument/2006/relationships/image" Target="../media/image1221.png"/><Relationship Id="rId18" Type="http://schemas.openxmlformats.org/officeDocument/2006/relationships/image" Target="../media/image127.png"/><Relationship Id="rId3" Type="http://schemas.openxmlformats.org/officeDocument/2006/relationships/image" Target="../media/image1070.png"/><Relationship Id="rId21" Type="http://schemas.openxmlformats.org/officeDocument/2006/relationships/image" Target="../media/image130.png"/><Relationship Id="rId7" Type="http://schemas.openxmlformats.org/officeDocument/2006/relationships/image" Target="../media/image1121.png"/><Relationship Id="rId12" Type="http://schemas.openxmlformats.org/officeDocument/2006/relationships/image" Target="../media/image1170.png"/><Relationship Id="rId17" Type="http://schemas.openxmlformats.org/officeDocument/2006/relationships/image" Target="../media/image126.png"/><Relationship Id="rId2" Type="http://schemas.openxmlformats.org/officeDocument/2006/relationships/image" Target="../media/image96.png"/><Relationship Id="rId16" Type="http://schemas.openxmlformats.org/officeDocument/2006/relationships/image" Target="../media/image1250.png"/><Relationship Id="rId20" Type="http://schemas.openxmlformats.org/officeDocument/2006/relationships/image" Target="../media/image129.png"/><Relationship Id="rId1" Type="http://schemas.openxmlformats.org/officeDocument/2006/relationships/slideLayout" Target="../slideLayouts/slideLayout7.xml"/><Relationship Id="rId6" Type="http://schemas.openxmlformats.org/officeDocument/2006/relationships/image" Target="../media/image1110.png"/><Relationship Id="rId11" Type="http://schemas.openxmlformats.org/officeDocument/2006/relationships/image" Target="../media/image1160.png"/><Relationship Id="rId5" Type="http://schemas.openxmlformats.org/officeDocument/2006/relationships/image" Target="../media/image1101.png"/><Relationship Id="rId15" Type="http://schemas.openxmlformats.org/officeDocument/2006/relationships/image" Target="../media/image1241.png"/><Relationship Id="rId10" Type="http://schemas.openxmlformats.org/officeDocument/2006/relationships/image" Target="../media/image1152.png"/><Relationship Id="rId19" Type="http://schemas.openxmlformats.org/officeDocument/2006/relationships/image" Target="../media/image128.png"/><Relationship Id="rId4" Type="http://schemas.openxmlformats.org/officeDocument/2006/relationships/image" Target="../media/image1080.png"/><Relationship Id="rId9" Type="http://schemas.openxmlformats.org/officeDocument/2006/relationships/image" Target="../media/image1140.png"/><Relationship Id="rId14" Type="http://schemas.openxmlformats.org/officeDocument/2006/relationships/image" Target="../media/image1231.png"/></Relationships>
</file>

<file path=ppt/slides/_rels/slide27.xml.rels><?xml version="1.0" encoding="UTF-8" standalone="yes"?>
<Relationships xmlns="http://schemas.openxmlformats.org/package/2006/relationships"><Relationship Id="rId8" Type="http://schemas.openxmlformats.org/officeDocument/2006/relationships/image" Target="../media/image144.png"/><Relationship Id="rId3" Type="http://schemas.openxmlformats.org/officeDocument/2006/relationships/image" Target="../media/image123.png"/><Relationship Id="rId7" Type="http://schemas.openxmlformats.org/officeDocument/2006/relationships/image" Target="../media/image143.png"/><Relationship Id="rId2" Type="http://schemas.openxmlformats.org/officeDocument/2006/relationships/image" Target="../media/image122.png"/><Relationship Id="rId1" Type="http://schemas.openxmlformats.org/officeDocument/2006/relationships/slideLayout" Target="../slideLayouts/slideLayout7.xml"/><Relationship Id="rId6" Type="http://schemas.openxmlformats.org/officeDocument/2006/relationships/image" Target="../media/image142.png"/><Relationship Id="rId5" Type="http://schemas.openxmlformats.org/officeDocument/2006/relationships/image" Target="../media/image125.png"/><Relationship Id="rId4" Type="http://schemas.openxmlformats.org/officeDocument/2006/relationships/image" Target="../media/image124.png"/></Relationships>
</file>

<file path=ppt/slides/_rels/slide28.xml.rels><?xml version="1.0" encoding="UTF-8" standalone="yes"?>
<Relationships xmlns="http://schemas.openxmlformats.org/package/2006/relationships"><Relationship Id="rId3" Type="http://schemas.openxmlformats.org/officeDocument/2006/relationships/image" Target="../media/image146.png"/><Relationship Id="rId7" Type="http://schemas.openxmlformats.org/officeDocument/2006/relationships/image" Target="../media/image150.png"/><Relationship Id="rId2" Type="http://schemas.openxmlformats.org/officeDocument/2006/relationships/image" Target="../media/image145.png"/><Relationship Id="rId1" Type="http://schemas.openxmlformats.org/officeDocument/2006/relationships/slideLayout" Target="../slideLayouts/slideLayout7.xml"/><Relationship Id="rId6" Type="http://schemas.openxmlformats.org/officeDocument/2006/relationships/image" Target="../media/image149.png"/><Relationship Id="rId5" Type="http://schemas.openxmlformats.org/officeDocument/2006/relationships/image" Target="../media/image148.png"/><Relationship Id="rId4" Type="http://schemas.openxmlformats.org/officeDocument/2006/relationships/image" Target="../media/image147.png"/></Relationships>
</file>

<file path=ppt/slides/_rels/slide29.xml.rels><?xml version="1.0" encoding="UTF-8" standalone="yes"?>
<Relationships xmlns="http://schemas.openxmlformats.org/package/2006/relationships"><Relationship Id="rId8" Type="http://schemas.openxmlformats.org/officeDocument/2006/relationships/image" Target="../media/image159.png"/><Relationship Id="rId13" Type="http://schemas.openxmlformats.org/officeDocument/2006/relationships/image" Target="../media/image172.png"/><Relationship Id="rId3" Type="http://schemas.openxmlformats.org/officeDocument/2006/relationships/image" Target="../media/image152.png"/><Relationship Id="rId7" Type="http://schemas.openxmlformats.org/officeDocument/2006/relationships/image" Target="../media/image158.png"/><Relationship Id="rId12" Type="http://schemas.openxmlformats.org/officeDocument/2006/relationships/image" Target="../media/image171.png"/><Relationship Id="rId2" Type="http://schemas.openxmlformats.org/officeDocument/2006/relationships/image" Target="../media/image151.png"/><Relationship Id="rId16" Type="http://schemas.openxmlformats.org/officeDocument/2006/relationships/image" Target="../media/image175.png"/><Relationship Id="rId1" Type="http://schemas.openxmlformats.org/officeDocument/2006/relationships/slideLayout" Target="../slideLayouts/slideLayout7.xml"/><Relationship Id="rId6" Type="http://schemas.openxmlformats.org/officeDocument/2006/relationships/image" Target="../media/image157.png"/><Relationship Id="rId11" Type="http://schemas.openxmlformats.org/officeDocument/2006/relationships/image" Target="../media/image170.png"/><Relationship Id="rId5" Type="http://schemas.openxmlformats.org/officeDocument/2006/relationships/image" Target="../media/image154.png"/><Relationship Id="rId15" Type="http://schemas.openxmlformats.org/officeDocument/2006/relationships/image" Target="../media/image174.png"/><Relationship Id="rId10" Type="http://schemas.openxmlformats.org/officeDocument/2006/relationships/image" Target="../media/image169.png"/><Relationship Id="rId4" Type="http://schemas.openxmlformats.org/officeDocument/2006/relationships/image" Target="../media/image153.png"/><Relationship Id="rId9" Type="http://schemas.openxmlformats.org/officeDocument/2006/relationships/image" Target="../media/image160.png"/><Relationship Id="rId14" Type="http://schemas.openxmlformats.org/officeDocument/2006/relationships/image" Target="../media/image173.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1181.png"/><Relationship Id="rId3" Type="http://schemas.openxmlformats.org/officeDocument/2006/relationships/image" Target="../media/image118.jpeg"/><Relationship Id="rId7" Type="http://schemas.openxmlformats.org/officeDocument/2006/relationships/image" Target="../media/image176.png"/><Relationship Id="rId2" Type="http://schemas.openxmlformats.org/officeDocument/2006/relationships/image" Target="../media/image117.jpeg"/><Relationship Id="rId1" Type="http://schemas.openxmlformats.org/officeDocument/2006/relationships/slideLayout" Target="../slideLayouts/slideLayout2.xml"/><Relationship Id="rId6" Type="http://schemas.openxmlformats.org/officeDocument/2006/relationships/image" Target="../media/image121.jpeg"/><Relationship Id="rId5" Type="http://schemas.openxmlformats.org/officeDocument/2006/relationships/image" Target="../media/image120.jpeg"/><Relationship Id="rId4" Type="http://schemas.openxmlformats.org/officeDocument/2006/relationships/image" Target="../media/image119.jpeg"/><Relationship Id="rId9" Type="http://schemas.openxmlformats.org/officeDocument/2006/relationships/image" Target="../media/image1191.png"/></Relationships>
</file>

<file path=ppt/slides/_rels/slide31.xml.rels><?xml version="1.0" encoding="UTF-8" standalone="yes"?>
<Relationships xmlns="http://schemas.openxmlformats.org/package/2006/relationships"><Relationship Id="rId3" Type="http://schemas.openxmlformats.org/officeDocument/2006/relationships/hyperlink" Target="http://www-d0.fnal.gov/public/pubs/w_mass/neutrondecay.eps" TargetMode="External"/><Relationship Id="rId2" Type="http://schemas.openxmlformats.org/officeDocument/2006/relationships/image" Target="../media/image177.png"/><Relationship Id="rId1" Type="http://schemas.openxmlformats.org/officeDocument/2006/relationships/slideLayout" Target="../slideLayouts/slideLayout7.xml"/><Relationship Id="rId5" Type="http://schemas.openxmlformats.org/officeDocument/2006/relationships/image" Target="../media/image2460.png"/><Relationship Id="rId4" Type="http://schemas.openxmlformats.org/officeDocument/2006/relationships/image" Target="../media/image178.jpeg"/></Relationships>
</file>

<file path=ppt/slides/_rels/slide32.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2550.png"/><Relationship Id="rId13" Type="http://schemas.openxmlformats.org/officeDocument/2006/relationships/image" Target="../media/image2611.png"/><Relationship Id="rId3" Type="http://schemas.openxmlformats.org/officeDocument/2006/relationships/image" Target="../media/image2500.png"/><Relationship Id="rId7" Type="http://schemas.openxmlformats.org/officeDocument/2006/relationships/image" Target="../media/image2540.png"/><Relationship Id="rId12" Type="http://schemas.openxmlformats.org/officeDocument/2006/relationships/image" Target="../media/image2600.png"/><Relationship Id="rId2" Type="http://schemas.openxmlformats.org/officeDocument/2006/relationships/image" Target="../media/image2490.png"/><Relationship Id="rId1" Type="http://schemas.openxmlformats.org/officeDocument/2006/relationships/slideLayout" Target="../slideLayouts/slideLayout7.xml"/><Relationship Id="rId6" Type="http://schemas.openxmlformats.org/officeDocument/2006/relationships/image" Target="../media/image2530.png"/><Relationship Id="rId11" Type="http://schemas.openxmlformats.org/officeDocument/2006/relationships/image" Target="../media/image2590.png"/><Relationship Id="rId5" Type="http://schemas.openxmlformats.org/officeDocument/2006/relationships/image" Target="../media/image2520.png"/><Relationship Id="rId10" Type="http://schemas.openxmlformats.org/officeDocument/2006/relationships/image" Target="../media/image2570.png"/><Relationship Id="rId4" Type="http://schemas.openxmlformats.org/officeDocument/2006/relationships/image" Target="../media/image2510.png"/><Relationship Id="rId9" Type="http://schemas.openxmlformats.org/officeDocument/2006/relationships/image" Target="../media/image2561.png"/></Relationships>
</file>

<file path=ppt/slides/_rels/slide34.xml.rels><?xml version="1.0" encoding="UTF-8" standalone="yes"?>
<Relationships xmlns="http://schemas.openxmlformats.org/package/2006/relationships"><Relationship Id="rId8" Type="http://schemas.openxmlformats.org/officeDocument/2006/relationships/image" Target="../media/image1841.png"/><Relationship Id="rId3" Type="http://schemas.openxmlformats.org/officeDocument/2006/relationships/image" Target="../media/image1821.png"/><Relationship Id="rId7" Type="http://schemas.openxmlformats.org/officeDocument/2006/relationships/image" Target="../media/image3011.png"/><Relationship Id="rId12" Type="http://schemas.openxmlformats.org/officeDocument/2006/relationships/image" Target="../media/image3510.png"/><Relationship Id="rId2" Type="http://schemas.openxmlformats.org/officeDocument/2006/relationships/image" Target="../media/image2512.png"/><Relationship Id="rId1" Type="http://schemas.openxmlformats.org/officeDocument/2006/relationships/slideLayout" Target="../slideLayouts/slideLayout7.xml"/><Relationship Id="rId6" Type="http://schemas.openxmlformats.org/officeDocument/2006/relationships/image" Target="../media/image2910.png"/><Relationship Id="rId11" Type="http://schemas.openxmlformats.org/officeDocument/2006/relationships/image" Target="../media/image3411.png"/><Relationship Id="rId5" Type="http://schemas.openxmlformats.org/officeDocument/2006/relationships/image" Target="../media/image2811.png"/><Relationship Id="rId10" Type="http://schemas.openxmlformats.org/officeDocument/2006/relationships/image" Target="../media/image3311.png"/><Relationship Id="rId4" Type="http://schemas.openxmlformats.org/officeDocument/2006/relationships/image" Target="../media/image1831.png"/><Relationship Id="rId9" Type="http://schemas.openxmlformats.org/officeDocument/2006/relationships/image" Target="../media/image1850.png"/></Relationships>
</file>

<file path=ppt/slides/_rels/slide35.xml.rels><?xml version="1.0" encoding="UTF-8" standalone="yes"?>
<Relationships xmlns="http://schemas.openxmlformats.org/package/2006/relationships"><Relationship Id="rId8" Type="http://schemas.openxmlformats.org/officeDocument/2006/relationships/image" Target="../media/image191.png"/><Relationship Id="rId3" Type="http://schemas.openxmlformats.org/officeDocument/2006/relationships/image" Target="../media/image1870.png"/><Relationship Id="rId7" Type="http://schemas.openxmlformats.org/officeDocument/2006/relationships/image" Target="../media/image32.png"/><Relationship Id="rId12" Type="http://schemas.openxmlformats.org/officeDocument/2006/relationships/image" Target="../media/image195.png"/><Relationship Id="rId2" Type="http://schemas.openxmlformats.org/officeDocument/2006/relationships/image" Target="../media/image1860.png"/><Relationship Id="rId1" Type="http://schemas.openxmlformats.org/officeDocument/2006/relationships/slideLayout" Target="../slideLayouts/slideLayout7.xml"/><Relationship Id="rId6" Type="http://schemas.openxmlformats.org/officeDocument/2006/relationships/image" Target="../media/image190.png"/><Relationship Id="rId11" Type="http://schemas.openxmlformats.org/officeDocument/2006/relationships/image" Target="../media/image194.png"/><Relationship Id="rId5" Type="http://schemas.openxmlformats.org/officeDocument/2006/relationships/image" Target="../media/image189.png"/><Relationship Id="rId10" Type="http://schemas.openxmlformats.org/officeDocument/2006/relationships/image" Target="../media/image193.png"/><Relationship Id="rId4" Type="http://schemas.openxmlformats.org/officeDocument/2006/relationships/image" Target="../media/image188.png"/><Relationship Id="rId9" Type="http://schemas.openxmlformats.org/officeDocument/2006/relationships/image" Target="../media/image192.png"/></Relationships>
</file>

<file path=ppt/slides/_rels/slide36.xml.rels><?xml version="1.0" encoding="UTF-8" standalone="yes"?>
<Relationships xmlns="http://schemas.openxmlformats.org/package/2006/relationships"><Relationship Id="rId26" Type="http://schemas.openxmlformats.org/officeDocument/2006/relationships/image" Target="../media/image204.png"/><Relationship Id="rId3" Type="http://schemas.openxmlformats.org/officeDocument/2006/relationships/image" Target="../media/image181.wmf"/><Relationship Id="rId21" Type="http://schemas.openxmlformats.org/officeDocument/2006/relationships/image" Target="../media/image187.png"/><Relationship Id="rId25" Type="http://schemas.openxmlformats.org/officeDocument/2006/relationships/image" Target="../media/image203.png"/><Relationship Id="rId33" Type="http://schemas.openxmlformats.org/officeDocument/2006/relationships/image" Target="../media/image208.png"/><Relationship Id="rId2" Type="http://schemas.openxmlformats.org/officeDocument/2006/relationships/oleObject" Target="../embeddings/oleObject1.bin"/><Relationship Id="rId20" Type="http://schemas.openxmlformats.org/officeDocument/2006/relationships/image" Target="../media/image1770.png"/><Relationship Id="rId29" Type="http://schemas.openxmlformats.org/officeDocument/2006/relationships/image" Target="../media/image207.png"/><Relationship Id="rId1" Type="http://schemas.openxmlformats.org/officeDocument/2006/relationships/slideLayout" Target="../slideLayouts/slideLayout7.xml"/><Relationship Id="rId24" Type="http://schemas.openxmlformats.org/officeDocument/2006/relationships/image" Target="../media/image196.png"/><Relationship Id="rId32" Type="http://schemas.openxmlformats.org/officeDocument/2006/relationships/image" Target="../media/image202.png"/><Relationship Id="rId23" Type="http://schemas.openxmlformats.org/officeDocument/2006/relationships/image" Target="../media/image201.png"/><Relationship Id="rId28" Type="http://schemas.openxmlformats.org/officeDocument/2006/relationships/image" Target="../media/image206.png"/><Relationship Id="rId19" Type="http://schemas.openxmlformats.org/officeDocument/2006/relationships/image" Target="../media/image198.png"/><Relationship Id="rId31" Type="http://schemas.openxmlformats.org/officeDocument/2006/relationships/image" Target="../media/image199.png"/><Relationship Id="rId22" Type="http://schemas.openxmlformats.org/officeDocument/2006/relationships/image" Target="../media/image200.png"/><Relationship Id="rId27" Type="http://schemas.openxmlformats.org/officeDocument/2006/relationships/image" Target="../media/image205.png"/><Relationship Id="rId30" Type="http://schemas.openxmlformats.org/officeDocument/2006/relationships/image" Target="../media/image197.png"/></Relationships>
</file>

<file path=ppt/slides/_rels/slide37.xml.rels><?xml version="1.0" encoding="UTF-8" standalone="yes"?>
<Relationships xmlns="http://schemas.openxmlformats.org/package/2006/relationships"><Relationship Id="rId8" Type="http://schemas.openxmlformats.org/officeDocument/2006/relationships/image" Target="../media/image209.png"/><Relationship Id="rId3" Type="http://schemas.openxmlformats.org/officeDocument/2006/relationships/image" Target="../media/image1450.png"/><Relationship Id="rId7" Type="http://schemas.openxmlformats.org/officeDocument/2006/relationships/image" Target="../media/image2080.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1481.png"/><Relationship Id="rId4" Type="http://schemas.openxmlformats.org/officeDocument/2006/relationships/image" Target="../media/image1461.png"/><Relationship Id="rId9" Type="http://schemas.openxmlformats.org/officeDocument/2006/relationships/image" Target="../media/image210.png"/></Relationships>
</file>

<file path=ppt/slides/_rels/slide38.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image" Target="../media/image154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8" Type="http://schemas.openxmlformats.org/officeDocument/2006/relationships/image" Target="../media/image178.png"/><Relationship Id="rId3" Type="http://schemas.openxmlformats.org/officeDocument/2006/relationships/image" Target="../media/image1720.png"/><Relationship Id="rId7" Type="http://schemas.openxmlformats.org/officeDocument/2006/relationships/image" Target="../media/image1771.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1760.png"/><Relationship Id="rId5" Type="http://schemas.openxmlformats.org/officeDocument/2006/relationships/image" Target="../media/image1750.png"/><Relationship Id="rId4" Type="http://schemas.openxmlformats.org/officeDocument/2006/relationships/image" Target="../media/image1741.png"/><Relationship Id="rId9" Type="http://schemas.openxmlformats.org/officeDocument/2006/relationships/image" Target="../media/image1791.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4.png"/><Relationship Id="rId7"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18.png"/></Relationships>
</file>

<file path=ppt/slides/_rels/slide40.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image" Target="../media/image18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image" Target="../media/image184.png"/><Relationship Id="rId1" Type="http://schemas.openxmlformats.org/officeDocument/2006/relationships/slideLayout" Target="../slideLayouts/slideLayout7.xml"/><Relationship Id="rId5" Type="http://schemas.openxmlformats.org/officeDocument/2006/relationships/image" Target="../media/image2970.png"/><Relationship Id="rId4" Type="http://schemas.openxmlformats.org/officeDocument/2006/relationships/image" Target="../media/image2960.png"/></Relationships>
</file>

<file path=ppt/slides/_rels/slide42.xml.rels><?xml version="1.0" encoding="UTF-8" standalone="yes"?>
<Relationships xmlns="http://schemas.openxmlformats.org/package/2006/relationships"><Relationship Id="rId2" Type="http://schemas.openxmlformats.org/officeDocument/2006/relationships/image" Target="../media/image186.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image" Target="../media/image187.jpeg"/><Relationship Id="rId1" Type="http://schemas.openxmlformats.org/officeDocument/2006/relationships/slideLayout" Target="../slideLayouts/slideLayout7.xml"/><Relationship Id="rId4" Type="http://schemas.openxmlformats.org/officeDocument/2006/relationships/image" Target="../media/image211.png"/></Relationships>
</file>

<file path=ppt/slides/_rels/slide44.xml.rels><?xml version="1.0" encoding="UTF-8" standalone="yes"?>
<Relationships xmlns="http://schemas.openxmlformats.org/package/2006/relationships"><Relationship Id="rId2" Type="http://schemas.openxmlformats.org/officeDocument/2006/relationships/image" Target="../media/image212.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image" Target="../media/image213.png"/><Relationship Id="rId1" Type="http://schemas.openxmlformats.org/officeDocument/2006/relationships/slideLayout" Target="../slideLayouts/slideLayout7.xml"/><Relationship Id="rId5" Type="http://schemas.openxmlformats.org/officeDocument/2006/relationships/image" Target="../media/image217.png"/><Relationship Id="rId4" Type="http://schemas.openxmlformats.org/officeDocument/2006/relationships/image" Target="../media/image216.jpeg"/></Relationships>
</file>

<file path=ppt/slides/_rels/slide46.xml.rels><?xml version="1.0" encoding="UTF-8" standalone="yes"?>
<Relationships xmlns="http://schemas.openxmlformats.org/package/2006/relationships"><Relationship Id="rId8" Type="http://schemas.openxmlformats.org/officeDocument/2006/relationships/image" Target="../media/image181.wmf"/><Relationship Id="rId13" Type="http://schemas.openxmlformats.org/officeDocument/2006/relationships/image" Target="../media/image225.png"/><Relationship Id="rId3" Type="http://schemas.openxmlformats.org/officeDocument/2006/relationships/oleObject" Target="../embeddings/oleObject2.bin"/><Relationship Id="rId7" Type="http://schemas.openxmlformats.org/officeDocument/2006/relationships/oleObject" Target="../embeddings/oleObject1.bin"/><Relationship Id="rId12" Type="http://schemas.openxmlformats.org/officeDocument/2006/relationships/image" Target="../media/image2240.png"/><Relationship Id="rId2" Type="http://schemas.openxmlformats.org/officeDocument/2006/relationships/image" Target="../media/image218.png"/><Relationship Id="rId1" Type="http://schemas.openxmlformats.org/officeDocument/2006/relationships/slideLayout" Target="../slideLayouts/slideLayout7.xml"/><Relationship Id="rId6" Type="http://schemas.openxmlformats.org/officeDocument/2006/relationships/image" Target="../media/image2191.png"/><Relationship Id="rId11" Type="http://schemas.openxmlformats.org/officeDocument/2006/relationships/image" Target="../media/image2230.png"/><Relationship Id="rId5" Type="http://schemas.openxmlformats.org/officeDocument/2006/relationships/image" Target="../media/image2181.png"/><Relationship Id="rId10" Type="http://schemas.openxmlformats.org/officeDocument/2006/relationships/image" Target="../media/image2220.png"/><Relationship Id="rId4" Type="http://schemas.openxmlformats.org/officeDocument/2006/relationships/image" Target="../media/image219.wmf"/><Relationship Id="rId9" Type="http://schemas.openxmlformats.org/officeDocument/2006/relationships/image" Target="../media/image2201.png"/><Relationship Id="rId14" Type="http://schemas.openxmlformats.org/officeDocument/2006/relationships/image" Target="../media/image226.png"/></Relationships>
</file>

<file path=ppt/slides/_rels/slide47.xml.rels><?xml version="1.0" encoding="UTF-8" standalone="yes"?>
<Relationships xmlns="http://schemas.openxmlformats.org/package/2006/relationships"><Relationship Id="rId3" Type="http://schemas.openxmlformats.org/officeDocument/2006/relationships/image" Target="../media/image221.jpeg"/><Relationship Id="rId2" Type="http://schemas.openxmlformats.org/officeDocument/2006/relationships/image" Target="../media/image220.jpeg"/><Relationship Id="rId1" Type="http://schemas.openxmlformats.org/officeDocument/2006/relationships/slideLayout" Target="../slideLayouts/slideLayout7.xml"/><Relationship Id="rId5" Type="http://schemas.openxmlformats.org/officeDocument/2006/relationships/image" Target="../media/image223.jpeg"/><Relationship Id="rId4" Type="http://schemas.openxmlformats.org/officeDocument/2006/relationships/image" Target="../media/image222.jpeg"/></Relationships>
</file>

<file path=ppt/slides/_rels/slide48.xml.rels><?xml version="1.0" encoding="UTF-8" standalone="yes"?>
<Relationships xmlns="http://schemas.openxmlformats.org/package/2006/relationships"><Relationship Id="rId2" Type="http://schemas.openxmlformats.org/officeDocument/2006/relationships/image" Target="../media/image224.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image" Target="../media/image22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jpg"/></Relationships>
</file>

<file path=ppt/slides/_rels/slide50.xml.rels><?xml version="1.0" encoding="UTF-8" standalone="yes"?>
<Relationships xmlns="http://schemas.openxmlformats.org/package/2006/relationships"><Relationship Id="rId8" Type="http://schemas.openxmlformats.org/officeDocument/2006/relationships/image" Target="../media/image218.png"/><Relationship Id="rId13" Type="http://schemas.openxmlformats.org/officeDocument/2006/relationships/image" Target="../media/image95.png"/><Relationship Id="rId3" Type="http://schemas.openxmlformats.org/officeDocument/2006/relationships/image" Target="../media/image234.png"/><Relationship Id="rId7" Type="http://schemas.openxmlformats.org/officeDocument/2006/relationships/image" Target="../media/image232.png"/><Relationship Id="rId12" Type="http://schemas.openxmlformats.org/officeDocument/2006/relationships/image" Target="../media/image252.png"/><Relationship Id="rId17" Type="http://schemas.openxmlformats.org/officeDocument/2006/relationships/image" Target="../media/image256.png"/><Relationship Id="rId2" Type="http://schemas.openxmlformats.org/officeDocument/2006/relationships/image" Target="../media/image223.jpeg"/><Relationship Id="rId16" Type="http://schemas.openxmlformats.org/officeDocument/2006/relationships/image" Target="../media/image255.png"/><Relationship Id="rId1" Type="http://schemas.openxmlformats.org/officeDocument/2006/relationships/slideLayout" Target="../slideLayouts/slideLayout7.xml"/><Relationship Id="rId6" Type="http://schemas.openxmlformats.org/officeDocument/2006/relationships/image" Target="../media/image237.png"/><Relationship Id="rId5" Type="http://schemas.openxmlformats.org/officeDocument/2006/relationships/image" Target="../media/image230.jpeg"/><Relationship Id="rId15" Type="http://schemas.openxmlformats.org/officeDocument/2006/relationships/image" Target="../media/image254.png"/><Relationship Id="rId10" Type="http://schemas.openxmlformats.org/officeDocument/2006/relationships/image" Target="../media/image219.wmf"/><Relationship Id="rId4" Type="http://schemas.openxmlformats.org/officeDocument/2006/relationships/image" Target="../media/image229.jpeg"/><Relationship Id="rId9" Type="http://schemas.openxmlformats.org/officeDocument/2006/relationships/oleObject" Target="../embeddings/oleObject2.bin"/><Relationship Id="rId14" Type="http://schemas.openxmlformats.org/officeDocument/2006/relationships/image" Target="../media/image253.png"/></Relationships>
</file>

<file path=ppt/slides/_rels/slide51.xml.rels><?xml version="1.0" encoding="UTF-8" standalone="yes"?>
<Relationships xmlns="http://schemas.openxmlformats.org/package/2006/relationships"><Relationship Id="rId8" Type="http://schemas.openxmlformats.org/officeDocument/2006/relationships/image" Target="../media/image1790.png"/><Relationship Id="rId13" Type="http://schemas.openxmlformats.org/officeDocument/2006/relationships/image" Target="../media/image1840.png"/><Relationship Id="rId3" Type="http://schemas.openxmlformats.org/officeDocument/2006/relationships/image" Target="../media/image239.png"/><Relationship Id="rId12" Type="http://schemas.openxmlformats.org/officeDocument/2006/relationships/image" Target="../media/image1830.png"/><Relationship Id="rId2" Type="http://schemas.openxmlformats.org/officeDocument/2006/relationships/image" Target="../media/image1740.png"/><Relationship Id="rId1" Type="http://schemas.openxmlformats.org/officeDocument/2006/relationships/slideLayout" Target="../slideLayouts/slideLayout7.xml"/><Relationship Id="rId11" Type="http://schemas.openxmlformats.org/officeDocument/2006/relationships/image" Target="../media/image1820.png"/><Relationship Id="rId5" Type="http://schemas.openxmlformats.org/officeDocument/2006/relationships/image" Target="../media/image238.png"/><Relationship Id="rId10" Type="http://schemas.openxmlformats.org/officeDocument/2006/relationships/image" Target="../media/image241.png"/><Relationship Id="rId4" Type="http://schemas.openxmlformats.org/officeDocument/2006/relationships/image" Target="../media/image95.png"/><Relationship Id="rId9" Type="http://schemas.openxmlformats.org/officeDocument/2006/relationships/image" Target="../media/image1800.png"/></Relationships>
</file>

<file path=ppt/slides/_rels/slide52.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image" Target="../media/image228.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8" Type="http://schemas.openxmlformats.org/officeDocument/2006/relationships/image" Target="../media/image246.png"/><Relationship Id="rId3" Type="http://schemas.openxmlformats.org/officeDocument/2006/relationships/image" Target="../media/image233.png"/><Relationship Id="rId7" Type="http://schemas.openxmlformats.org/officeDocument/2006/relationships/image" Target="../media/image2420.png"/><Relationship Id="rId2" Type="http://schemas.openxmlformats.org/officeDocument/2006/relationships/image" Target="../media/image223.jpeg"/><Relationship Id="rId1" Type="http://schemas.openxmlformats.org/officeDocument/2006/relationships/slideLayout" Target="../slideLayouts/slideLayout7.xml"/><Relationship Id="rId6" Type="http://schemas.openxmlformats.org/officeDocument/2006/relationships/image" Target="../media/image2410.png"/><Relationship Id="rId5" Type="http://schemas.openxmlformats.org/officeDocument/2006/relationships/image" Target="../media/image602.png"/><Relationship Id="rId10" Type="http://schemas.openxmlformats.org/officeDocument/2006/relationships/image" Target="../media/image631.png"/><Relationship Id="rId4" Type="http://schemas.openxmlformats.org/officeDocument/2006/relationships/image" Target="../media/image831.png"/><Relationship Id="rId9" Type="http://schemas.openxmlformats.org/officeDocument/2006/relationships/image" Target="../media/image234.jpeg"/></Relationships>
</file>

<file path=ppt/slides/_rels/slide54.xml.rels><?xml version="1.0" encoding="UTF-8" standalone="yes"?>
<Relationships xmlns="http://schemas.openxmlformats.org/package/2006/relationships"><Relationship Id="rId8" Type="http://schemas.openxmlformats.org/officeDocument/2006/relationships/image" Target="../media/image251.png"/><Relationship Id="rId3" Type="http://schemas.openxmlformats.org/officeDocument/2006/relationships/image" Target="../media/image230.jpeg"/><Relationship Id="rId7" Type="http://schemas.openxmlformats.org/officeDocument/2006/relationships/image" Target="../media/image249.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2480.png"/><Relationship Id="rId5" Type="http://schemas.openxmlformats.org/officeDocument/2006/relationships/image" Target="../media/image851.png"/><Relationship Id="rId10" Type="http://schemas.openxmlformats.org/officeDocument/2006/relationships/image" Target="../media/image2412.png"/><Relationship Id="rId4" Type="http://schemas.openxmlformats.org/officeDocument/2006/relationships/image" Target="../media/image248.png"/><Relationship Id="rId9" Type="http://schemas.openxmlformats.org/officeDocument/2006/relationships/image" Target="../media/image257.png"/></Relationships>
</file>

<file path=ppt/slides/_rels/slide55.xml.rels><?xml version="1.0" encoding="UTF-8" standalone="yes"?>
<Relationships xmlns="http://schemas.openxmlformats.org/package/2006/relationships"><Relationship Id="rId8" Type="http://schemas.openxmlformats.org/officeDocument/2006/relationships/image" Target="../media/image260.png"/><Relationship Id="rId3" Type="http://schemas.openxmlformats.org/officeDocument/2006/relationships/image" Target="../media/image233.png"/><Relationship Id="rId7" Type="http://schemas.openxmlformats.org/officeDocument/2006/relationships/image" Target="../media/image259.png"/><Relationship Id="rId2" Type="http://schemas.openxmlformats.org/officeDocument/2006/relationships/image" Target="../media/image223.jpeg"/><Relationship Id="rId1" Type="http://schemas.openxmlformats.org/officeDocument/2006/relationships/slideLayout" Target="../slideLayouts/slideLayout7.xml"/><Relationship Id="rId6" Type="http://schemas.openxmlformats.org/officeDocument/2006/relationships/image" Target="../media/image258.png"/><Relationship Id="rId5" Type="http://schemas.openxmlformats.org/officeDocument/2006/relationships/image" Target="../media/image250.png"/><Relationship Id="rId4" Type="http://schemas.openxmlformats.org/officeDocument/2006/relationships/image" Target="../media/image230.jpeg"/><Relationship Id="rId9" Type="http://schemas.openxmlformats.org/officeDocument/2006/relationships/image" Target="../media/image261.png"/></Relationships>
</file>

<file path=ppt/slides/_rels/slide56.xml.rels><?xml version="1.0" encoding="UTF-8" standalone="yes"?>
<Relationships xmlns="http://schemas.openxmlformats.org/package/2006/relationships"><Relationship Id="rId13" Type="http://schemas.openxmlformats.org/officeDocument/2006/relationships/image" Target="../media/image270.png"/><Relationship Id="rId18" Type="http://schemas.openxmlformats.org/officeDocument/2006/relationships/image" Target="../media/image267.png"/><Relationship Id="rId3" Type="http://schemas.openxmlformats.org/officeDocument/2006/relationships/image" Target="../media/image263.png"/><Relationship Id="rId21" Type="http://schemas.openxmlformats.org/officeDocument/2006/relationships/image" Target="../media/image271.png"/><Relationship Id="rId12" Type="http://schemas.openxmlformats.org/officeDocument/2006/relationships/image" Target="../media/image244.png"/><Relationship Id="rId17" Type="http://schemas.openxmlformats.org/officeDocument/2006/relationships/image" Target="../media/image266.png"/><Relationship Id="rId2" Type="http://schemas.openxmlformats.org/officeDocument/2006/relationships/image" Target="../media/image262.png"/><Relationship Id="rId16" Type="http://schemas.openxmlformats.org/officeDocument/2006/relationships/image" Target="../media/image265.png"/><Relationship Id="rId20" Type="http://schemas.openxmlformats.org/officeDocument/2006/relationships/image" Target="../media/image269.png"/><Relationship Id="rId1" Type="http://schemas.openxmlformats.org/officeDocument/2006/relationships/slideLayout" Target="../slideLayouts/slideLayout7.xml"/><Relationship Id="rId11" Type="http://schemas.openxmlformats.org/officeDocument/2006/relationships/image" Target="../media/image264.png"/><Relationship Id="rId15" Type="http://schemas.openxmlformats.org/officeDocument/2006/relationships/image" Target="../media/image247.png"/><Relationship Id="rId19" Type="http://schemas.openxmlformats.org/officeDocument/2006/relationships/image" Target="../media/image268.png"/><Relationship Id="rId14" Type="http://schemas.openxmlformats.org/officeDocument/2006/relationships/image" Target="../media/image245.png"/></Relationships>
</file>

<file path=ppt/slides/_rels/slide57.xml.rels><?xml version="1.0" encoding="UTF-8" standalone="yes"?>
<Relationships xmlns="http://schemas.openxmlformats.org/package/2006/relationships"><Relationship Id="rId3" Type="http://schemas.openxmlformats.org/officeDocument/2006/relationships/image" Target="../media/image232.png"/><Relationship Id="rId7" Type="http://schemas.openxmlformats.org/officeDocument/2006/relationships/image" Target="../media/image277.png"/><Relationship Id="rId2" Type="http://schemas.openxmlformats.org/officeDocument/2006/relationships/image" Target="../media/image235.jpeg"/><Relationship Id="rId1" Type="http://schemas.openxmlformats.org/officeDocument/2006/relationships/slideLayout" Target="../slideLayouts/slideLayout7.xml"/><Relationship Id="rId6" Type="http://schemas.openxmlformats.org/officeDocument/2006/relationships/image" Target="../media/image276.png"/><Relationship Id="rId5" Type="http://schemas.openxmlformats.org/officeDocument/2006/relationships/image" Target="../media/image275.png"/><Relationship Id="rId4" Type="http://schemas.openxmlformats.org/officeDocument/2006/relationships/image" Target="../media/image274.png"/></Relationships>
</file>

<file path=ppt/slides/_rels/slide58.xml.rels><?xml version="1.0" encoding="UTF-8" standalone="yes"?>
<Relationships xmlns="http://schemas.openxmlformats.org/package/2006/relationships"><Relationship Id="rId8" Type="http://schemas.openxmlformats.org/officeDocument/2006/relationships/image" Target="../media/image293.png"/><Relationship Id="rId3" Type="http://schemas.openxmlformats.org/officeDocument/2006/relationships/image" Target="../media/image278.png"/><Relationship Id="rId7" Type="http://schemas.openxmlformats.org/officeDocument/2006/relationships/image" Target="../media/image292.png"/><Relationship Id="rId12" Type="http://schemas.openxmlformats.org/officeDocument/2006/relationships/image" Target="../media/image297.png"/><Relationship Id="rId2" Type="http://schemas.openxmlformats.org/officeDocument/2006/relationships/image" Target="../media/image273.png"/><Relationship Id="rId1" Type="http://schemas.openxmlformats.org/officeDocument/2006/relationships/slideLayout" Target="../slideLayouts/slideLayout7.xml"/><Relationship Id="rId6" Type="http://schemas.openxmlformats.org/officeDocument/2006/relationships/image" Target="../media/image291.png"/><Relationship Id="rId11" Type="http://schemas.openxmlformats.org/officeDocument/2006/relationships/image" Target="../media/image296.png"/><Relationship Id="rId5" Type="http://schemas.openxmlformats.org/officeDocument/2006/relationships/image" Target="../media/image290.png"/><Relationship Id="rId10" Type="http://schemas.openxmlformats.org/officeDocument/2006/relationships/image" Target="../media/image295.png"/><Relationship Id="rId4" Type="http://schemas.openxmlformats.org/officeDocument/2006/relationships/image" Target="../media/image289.png"/><Relationship Id="rId9" Type="http://schemas.openxmlformats.org/officeDocument/2006/relationships/image" Target="../media/image294.png"/></Relationships>
</file>

<file path=ppt/slides/_rels/slide59.xml.rels><?xml version="1.0" encoding="UTF-8" standalone="yes"?>
<Relationships xmlns="http://schemas.openxmlformats.org/package/2006/relationships"><Relationship Id="rId8" Type="http://schemas.openxmlformats.org/officeDocument/2006/relationships/image" Target="../media/image304.png"/><Relationship Id="rId13" Type="http://schemas.openxmlformats.org/officeDocument/2006/relationships/image" Target="../media/image309.png"/><Relationship Id="rId3" Type="http://schemas.openxmlformats.org/officeDocument/2006/relationships/image" Target="../media/image300.png"/><Relationship Id="rId7" Type="http://schemas.openxmlformats.org/officeDocument/2006/relationships/image" Target="../media/image303.png"/><Relationship Id="rId12" Type="http://schemas.openxmlformats.org/officeDocument/2006/relationships/image" Target="../media/image308.png"/><Relationship Id="rId2" Type="http://schemas.openxmlformats.org/officeDocument/2006/relationships/image" Target="../media/image299.png"/><Relationship Id="rId1" Type="http://schemas.openxmlformats.org/officeDocument/2006/relationships/slideLayout" Target="../slideLayouts/slideLayout7.xml"/><Relationship Id="rId6" Type="http://schemas.openxmlformats.org/officeDocument/2006/relationships/image" Target="../media/image302.png"/><Relationship Id="rId11" Type="http://schemas.openxmlformats.org/officeDocument/2006/relationships/image" Target="../media/image307.png"/><Relationship Id="rId5" Type="http://schemas.openxmlformats.org/officeDocument/2006/relationships/image" Target="../media/image96.png"/><Relationship Id="rId10" Type="http://schemas.openxmlformats.org/officeDocument/2006/relationships/image" Target="../media/image306.png"/><Relationship Id="rId4" Type="http://schemas.openxmlformats.org/officeDocument/2006/relationships/image" Target="../media/image301.png"/><Relationship Id="rId9" Type="http://schemas.openxmlformats.org/officeDocument/2006/relationships/image" Target="../media/image305.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673.png"/><Relationship Id="rId4" Type="http://schemas.openxmlformats.org/officeDocument/2006/relationships/image" Target="../media/image663.png"/></Relationships>
</file>

<file path=ppt/slides/_rels/slide60.xml.rels><?xml version="1.0" encoding="UTF-8" standalone="yes"?>
<Relationships xmlns="http://schemas.openxmlformats.org/package/2006/relationships"><Relationship Id="rId8" Type="http://schemas.openxmlformats.org/officeDocument/2006/relationships/image" Target="../media/image317.png"/><Relationship Id="rId3" Type="http://schemas.openxmlformats.org/officeDocument/2006/relationships/image" Target="../media/image311.png"/><Relationship Id="rId7" Type="http://schemas.openxmlformats.org/officeDocument/2006/relationships/image" Target="../media/image314.png"/><Relationship Id="rId2" Type="http://schemas.openxmlformats.org/officeDocument/2006/relationships/image" Target="../media/image310.png"/><Relationship Id="rId1" Type="http://schemas.openxmlformats.org/officeDocument/2006/relationships/slideLayout" Target="../slideLayouts/slideLayout7.xml"/><Relationship Id="rId6" Type="http://schemas.openxmlformats.org/officeDocument/2006/relationships/image" Target="../media/image2911.png"/><Relationship Id="rId5" Type="http://schemas.openxmlformats.org/officeDocument/2006/relationships/image" Target="../media/image312.png"/><Relationship Id="rId4" Type="http://schemas.openxmlformats.org/officeDocument/2006/relationships/image" Target="../media/image232.png"/><Relationship Id="rId9" Type="http://schemas.openxmlformats.org/officeDocument/2006/relationships/image" Target="../media/image318.png"/></Relationships>
</file>

<file path=ppt/slides/_rels/slide61.xml.rels><?xml version="1.0" encoding="UTF-8" standalone="yes"?>
<Relationships xmlns="http://schemas.openxmlformats.org/package/2006/relationships"><Relationship Id="rId8" Type="http://schemas.openxmlformats.org/officeDocument/2006/relationships/image" Target="../media/image324.png"/><Relationship Id="rId3" Type="http://schemas.openxmlformats.org/officeDocument/2006/relationships/image" Target="../media/image319.png"/><Relationship Id="rId7" Type="http://schemas.openxmlformats.org/officeDocument/2006/relationships/image" Target="../media/image323.png"/><Relationship Id="rId2" Type="http://schemas.openxmlformats.org/officeDocument/2006/relationships/image" Target="../media/image232.png"/><Relationship Id="rId1" Type="http://schemas.openxmlformats.org/officeDocument/2006/relationships/slideLayout" Target="../slideLayouts/slideLayout7.xml"/><Relationship Id="rId6" Type="http://schemas.openxmlformats.org/officeDocument/2006/relationships/image" Target="../media/image322.png"/><Relationship Id="rId5" Type="http://schemas.openxmlformats.org/officeDocument/2006/relationships/image" Target="../media/image321.png"/><Relationship Id="rId4" Type="http://schemas.openxmlformats.org/officeDocument/2006/relationships/image" Target="../media/image243.png"/></Relationships>
</file>

<file path=ppt/slides/_rels/slide62.xml.rels><?xml version="1.0" encoding="UTF-8" standalone="yes"?>
<Relationships xmlns="http://schemas.openxmlformats.org/package/2006/relationships"><Relationship Id="rId13" Type="http://schemas.openxmlformats.org/officeDocument/2006/relationships/image" Target="../media/image335.png"/><Relationship Id="rId18" Type="http://schemas.openxmlformats.org/officeDocument/2006/relationships/image" Target="../media/image320.png"/><Relationship Id="rId3" Type="http://schemas.openxmlformats.org/officeDocument/2006/relationships/image" Target="../media/image326.png"/><Relationship Id="rId21" Type="http://schemas.openxmlformats.org/officeDocument/2006/relationships/image" Target="../media/image331.png"/><Relationship Id="rId17" Type="http://schemas.openxmlformats.org/officeDocument/2006/relationships/image" Target="../media/image316.png"/><Relationship Id="rId2" Type="http://schemas.openxmlformats.org/officeDocument/2006/relationships/image" Target="../media/image325.png"/><Relationship Id="rId16" Type="http://schemas.openxmlformats.org/officeDocument/2006/relationships/image" Target="../media/image315.png"/><Relationship Id="rId20" Type="http://schemas.openxmlformats.org/officeDocument/2006/relationships/image" Target="../media/image330.png"/><Relationship Id="rId1" Type="http://schemas.openxmlformats.org/officeDocument/2006/relationships/slideLayout" Target="../slideLayouts/slideLayout7.xml"/><Relationship Id="rId6" Type="http://schemas.openxmlformats.org/officeDocument/2006/relationships/image" Target="../media/image218.png"/><Relationship Id="rId5" Type="http://schemas.openxmlformats.org/officeDocument/2006/relationships/image" Target="../media/image328.png"/><Relationship Id="rId15" Type="http://schemas.openxmlformats.org/officeDocument/2006/relationships/image" Target="../media/image313.png"/><Relationship Id="rId19" Type="http://schemas.openxmlformats.org/officeDocument/2006/relationships/image" Target="../media/image329.png"/><Relationship Id="rId4" Type="http://schemas.openxmlformats.org/officeDocument/2006/relationships/image" Target="../media/image327.png"/><Relationship Id="rId14" Type="http://schemas.openxmlformats.org/officeDocument/2006/relationships/image" Target="../media/image298.png"/></Relationships>
</file>

<file path=ppt/slides/_rels/slide63.xml.rels><?xml version="1.0" encoding="UTF-8" standalone="yes"?>
<Relationships xmlns="http://schemas.openxmlformats.org/package/2006/relationships"><Relationship Id="rId3" Type="http://schemas.openxmlformats.org/officeDocument/2006/relationships/image" Target="../media/image237.jpeg"/><Relationship Id="rId2" Type="http://schemas.openxmlformats.org/officeDocument/2006/relationships/image" Target="../media/image236.jpeg"/><Relationship Id="rId1" Type="http://schemas.openxmlformats.org/officeDocument/2006/relationships/slideLayout" Target="../slideLayouts/slideLayout7.xml"/><Relationship Id="rId4" Type="http://schemas.openxmlformats.org/officeDocument/2006/relationships/image" Target="../media/image338.png"/></Relationships>
</file>

<file path=ppt/slides/_rels/slide64.xml.rels><?xml version="1.0" encoding="UTF-8" standalone="yes"?>
<Relationships xmlns="http://schemas.openxmlformats.org/package/2006/relationships"><Relationship Id="rId3" Type="http://schemas.openxmlformats.org/officeDocument/2006/relationships/image" Target="../media/image239.jpeg"/><Relationship Id="rId2" Type="http://schemas.openxmlformats.org/officeDocument/2006/relationships/image" Target="../media/image238.jpeg"/><Relationship Id="rId1" Type="http://schemas.openxmlformats.org/officeDocument/2006/relationships/slideLayout" Target="../slideLayouts/slideLayout7.xml"/><Relationship Id="rId4" Type="http://schemas.openxmlformats.org/officeDocument/2006/relationships/image" Target="../media/image1051.png"/></Relationships>
</file>

<file path=ppt/slides/_rels/slide65.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image" Target="../media/image240.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image" Target="../media/image221.jpeg"/><Relationship Id="rId1" Type="http://schemas.openxmlformats.org/officeDocument/2006/relationships/slideLayout" Target="../slideLayouts/slideLayout7.xml"/><Relationship Id="rId6" Type="http://schemas.openxmlformats.org/officeDocument/2006/relationships/image" Target="../media/image3160.png"/><Relationship Id="rId5" Type="http://schemas.openxmlformats.org/officeDocument/2006/relationships/image" Target="../media/image3340.png"/><Relationship Id="rId4" Type="http://schemas.openxmlformats.org/officeDocument/2006/relationships/image" Target="../media/image223.jpeg"/></Relationships>
</file>

<file path=ppt/slides/_rels/slide67.xml.rels><?xml version="1.0" encoding="UTF-8" standalone="yes"?>
<Relationships xmlns="http://schemas.openxmlformats.org/package/2006/relationships"><Relationship Id="rId13" Type="http://schemas.openxmlformats.org/officeDocument/2006/relationships/image" Target="../media/image346.png"/><Relationship Id="rId18" Type="http://schemas.openxmlformats.org/officeDocument/2006/relationships/image" Target="../media/image345.png"/><Relationship Id="rId3" Type="http://schemas.openxmlformats.org/officeDocument/2006/relationships/image" Target="../media/image339.png"/><Relationship Id="rId21" Type="http://schemas.openxmlformats.org/officeDocument/2006/relationships/image" Target="../media/image350.png"/><Relationship Id="rId12" Type="http://schemas.openxmlformats.org/officeDocument/2006/relationships/image" Target="../media/image340.png"/><Relationship Id="rId17" Type="http://schemas.openxmlformats.org/officeDocument/2006/relationships/image" Target="../media/image342.png"/><Relationship Id="rId2" Type="http://schemas.openxmlformats.org/officeDocument/2006/relationships/image" Target="../media/image218.png"/><Relationship Id="rId16" Type="http://schemas.openxmlformats.org/officeDocument/2006/relationships/image" Target="../media/image341.png"/><Relationship Id="rId20" Type="http://schemas.openxmlformats.org/officeDocument/2006/relationships/image" Target="../media/image349.png"/><Relationship Id="rId1" Type="http://schemas.openxmlformats.org/officeDocument/2006/relationships/slideLayout" Target="../slideLayouts/slideLayout7.xml"/><Relationship Id="rId11" Type="http://schemas.openxmlformats.org/officeDocument/2006/relationships/image" Target="../media/image344.png"/><Relationship Id="rId15" Type="http://schemas.openxmlformats.org/officeDocument/2006/relationships/image" Target="../media/image223.jpeg"/><Relationship Id="rId23" Type="http://schemas.openxmlformats.org/officeDocument/2006/relationships/image" Target="../media/image352.png"/><Relationship Id="rId10" Type="http://schemas.openxmlformats.org/officeDocument/2006/relationships/image" Target="../media/image343.png"/><Relationship Id="rId19" Type="http://schemas.openxmlformats.org/officeDocument/2006/relationships/image" Target="../media/image348.png"/><Relationship Id="rId14" Type="http://schemas.openxmlformats.org/officeDocument/2006/relationships/image" Target="../media/image347.png"/><Relationship Id="rId22" Type="http://schemas.openxmlformats.org/officeDocument/2006/relationships/image" Target="../media/image351.png"/></Relationships>
</file>

<file path=ppt/slides/_rels/slide68.xml.rels><?xml version="1.0" encoding="UTF-8" standalone="yes"?>
<Relationships xmlns="http://schemas.openxmlformats.org/package/2006/relationships"><Relationship Id="rId18" Type="http://schemas.openxmlformats.org/officeDocument/2006/relationships/image" Target="../media/image353.png"/><Relationship Id="rId21" Type="http://schemas.openxmlformats.org/officeDocument/2006/relationships/image" Target="../media/image358.png"/><Relationship Id="rId17" Type="http://schemas.openxmlformats.org/officeDocument/2006/relationships/image" Target="../media/image361.png"/><Relationship Id="rId25" Type="http://schemas.openxmlformats.org/officeDocument/2006/relationships/image" Target="../media/image365.png"/><Relationship Id="rId2" Type="http://schemas.openxmlformats.org/officeDocument/2006/relationships/image" Target="../media/image3420.png"/><Relationship Id="rId16" Type="http://schemas.openxmlformats.org/officeDocument/2006/relationships/image" Target="../media/image360.png"/><Relationship Id="rId20" Type="http://schemas.openxmlformats.org/officeDocument/2006/relationships/image" Target="../media/image357.png"/><Relationship Id="rId1" Type="http://schemas.openxmlformats.org/officeDocument/2006/relationships/slideLayout" Target="../slideLayouts/slideLayout7.xml"/><Relationship Id="rId11" Type="http://schemas.openxmlformats.org/officeDocument/2006/relationships/image" Target="../media/image355.png"/><Relationship Id="rId24" Type="http://schemas.openxmlformats.org/officeDocument/2006/relationships/image" Target="../media/image364.png"/><Relationship Id="rId15" Type="http://schemas.openxmlformats.org/officeDocument/2006/relationships/image" Target="../media/image359.png"/><Relationship Id="rId23" Type="http://schemas.openxmlformats.org/officeDocument/2006/relationships/image" Target="../media/image363.png"/><Relationship Id="rId10" Type="http://schemas.openxmlformats.org/officeDocument/2006/relationships/image" Target="../media/image354.png"/><Relationship Id="rId19" Type="http://schemas.openxmlformats.org/officeDocument/2006/relationships/image" Target="../media/image356.png"/><Relationship Id="rId22" Type="http://schemas.openxmlformats.org/officeDocument/2006/relationships/image" Target="../media/image362.png"/></Relationships>
</file>

<file path=ppt/slides/_rels/slide69.xml.rels><?xml version="1.0" encoding="UTF-8" standalone="yes"?>
<Relationships xmlns="http://schemas.openxmlformats.org/package/2006/relationships"><Relationship Id="rId8" Type="http://schemas.openxmlformats.org/officeDocument/2006/relationships/image" Target="../media/image368.png"/><Relationship Id="rId3" Type="http://schemas.openxmlformats.org/officeDocument/2006/relationships/image" Target="../media/image3630.png"/><Relationship Id="rId7" Type="http://schemas.openxmlformats.org/officeDocument/2006/relationships/image" Target="../media/image367.png"/><Relationship Id="rId2" Type="http://schemas.openxmlformats.org/officeDocument/2006/relationships/image" Target="../media/image3620.png"/><Relationship Id="rId1" Type="http://schemas.openxmlformats.org/officeDocument/2006/relationships/slideLayout" Target="../slideLayouts/slideLayout7.xml"/><Relationship Id="rId6" Type="http://schemas.openxmlformats.org/officeDocument/2006/relationships/image" Target="../media/image366.png"/><Relationship Id="rId5" Type="http://schemas.openxmlformats.org/officeDocument/2006/relationships/image" Target="../media/image3650.png"/><Relationship Id="rId4" Type="http://schemas.openxmlformats.org/officeDocument/2006/relationships/image" Target="../media/image3640.png"/><Relationship Id="rId9" Type="http://schemas.openxmlformats.org/officeDocument/2006/relationships/image" Target="../media/image369.png"/></Relationships>
</file>

<file path=ppt/slides/_rels/slide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370.png"/><Relationship Id="rId2" Type="http://schemas.openxmlformats.org/officeDocument/2006/relationships/image" Target="../media/image243.jpeg"/><Relationship Id="rId1" Type="http://schemas.openxmlformats.org/officeDocument/2006/relationships/slideLayout" Target="../slideLayouts/slideLayout7.xml"/><Relationship Id="rId4" Type="http://schemas.openxmlformats.org/officeDocument/2006/relationships/image" Target="../media/image371.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8" Type="http://schemas.openxmlformats.org/officeDocument/2006/relationships/image" Target="../media/image375.png"/><Relationship Id="rId3" Type="http://schemas.openxmlformats.org/officeDocument/2006/relationships/image" Target="../media/image3150.png"/><Relationship Id="rId7" Type="http://schemas.openxmlformats.org/officeDocument/2006/relationships/image" Target="../media/image374.png"/><Relationship Id="rId2" Type="http://schemas.openxmlformats.org/officeDocument/2006/relationships/image" Target="../media/image272.png"/><Relationship Id="rId1" Type="http://schemas.openxmlformats.org/officeDocument/2006/relationships/slideLayout" Target="../slideLayouts/slideLayout7.xml"/><Relationship Id="rId6" Type="http://schemas.openxmlformats.org/officeDocument/2006/relationships/image" Target="../media/image373.png"/><Relationship Id="rId5" Type="http://schemas.openxmlformats.org/officeDocument/2006/relationships/image" Target="../media/image3720.png"/><Relationship Id="rId4" Type="http://schemas.openxmlformats.org/officeDocument/2006/relationships/image" Target="../media/image3200.png"/></Relationships>
</file>

<file path=ppt/slides/_rels/slide73.xml.rels><?xml version="1.0" encoding="UTF-8" standalone="yes"?>
<Relationships xmlns="http://schemas.openxmlformats.org/package/2006/relationships"><Relationship Id="rId3" Type="http://schemas.openxmlformats.org/officeDocument/2006/relationships/image" Target="../media/image1151.png"/><Relationship Id="rId2" Type="http://schemas.openxmlformats.org/officeDocument/2006/relationships/image" Target="../media/image228.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161.png"/><Relationship Id="rId7" Type="http://schemas.openxmlformats.org/officeDocument/2006/relationships/image" Target="../media/image1260.png"/><Relationship Id="rId2" Type="http://schemas.openxmlformats.org/officeDocument/2006/relationships/image" Target="../media/image272.png"/><Relationship Id="rId1" Type="http://schemas.openxmlformats.org/officeDocument/2006/relationships/slideLayout" Target="../slideLayouts/slideLayout7.xml"/><Relationship Id="rId4" Type="http://schemas.openxmlformats.org/officeDocument/2006/relationships/image" Target="../media/image376.png"/></Relationships>
</file>

<file path=ppt/slides/_rels/slide75.xml.rels><?xml version="1.0" encoding="UTF-8" standalone="yes"?>
<Relationships xmlns="http://schemas.openxmlformats.org/package/2006/relationships"><Relationship Id="rId2" Type="http://schemas.openxmlformats.org/officeDocument/2006/relationships/image" Target="../media/image273.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image" Target="../media/image274.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275.jpeg"/><Relationship Id="rId2" Type="http://schemas.openxmlformats.org/officeDocument/2006/relationships/image" Target="../media/image224.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277.jpeg"/><Relationship Id="rId2" Type="http://schemas.openxmlformats.org/officeDocument/2006/relationships/image" Target="../media/image276.jpeg"/><Relationship Id="rId1" Type="http://schemas.openxmlformats.org/officeDocument/2006/relationships/slideLayout" Target="../slideLayouts/slideLayout7.xml"/><Relationship Id="rId4" Type="http://schemas.openxmlformats.org/officeDocument/2006/relationships/image" Target="../media/image278.jpeg"/></Relationships>
</file>

<file path=ppt/slides/_rels/slide79.xml.rels><?xml version="1.0" encoding="UTF-8" standalone="yes"?>
<Relationships xmlns="http://schemas.openxmlformats.org/package/2006/relationships"><Relationship Id="rId3" Type="http://schemas.openxmlformats.org/officeDocument/2006/relationships/image" Target="../media/image333.png"/><Relationship Id="rId2" Type="http://schemas.openxmlformats.org/officeDocument/2006/relationships/image" Target="../media/image33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334.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336.png"/><Relationship Id="rId7" Type="http://schemas.openxmlformats.org/officeDocument/2006/relationships/image" Target="NULL"/><Relationship Id="rId2" Type="http://schemas.openxmlformats.org/officeDocument/2006/relationships/hyperlink" Target="http://upload.wikimedia.org/wikipedia/commons/3/3d/Ferromagnetic_ordering.svg" TargetMode="External"/><Relationship Id="rId1" Type="http://schemas.openxmlformats.org/officeDocument/2006/relationships/slideLayout" Target="../slideLayouts/slideLayout7.xml"/><Relationship Id="rId5" Type="http://schemas.openxmlformats.org/officeDocument/2006/relationships/image" Target="../media/image337.wmf"/><Relationship Id="rId4" Type="http://schemas.openxmlformats.org/officeDocument/2006/relationships/oleObject" Target="../embeddings/oleObject3.bin"/><Relationship Id="rId9" Type="http://schemas.openxmlformats.org/officeDocument/2006/relationships/image" Target="../media/image1810.png"/></Relationships>
</file>

<file path=ppt/slides/_rels/slide82.xml.rels><?xml version="1.0" encoding="UTF-8" standalone="yes"?>
<Relationships xmlns="http://schemas.openxmlformats.org/package/2006/relationships"><Relationship Id="rId3" Type="http://schemas.openxmlformats.org/officeDocument/2006/relationships/image" Target="../media/image377.png"/><Relationship Id="rId2" Type="http://schemas.openxmlformats.org/officeDocument/2006/relationships/image" Target="../media/image372.png"/><Relationship Id="rId1" Type="http://schemas.openxmlformats.org/officeDocument/2006/relationships/slideLayout" Target="../slideLayouts/slideLayout7.xml"/><Relationship Id="rId4" Type="http://schemas.openxmlformats.org/officeDocument/2006/relationships/image" Target="../media/image378.png"/></Relationships>
</file>

<file path=ppt/slides/_rels/slide83.xml.rels><?xml version="1.0" encoding="UTF-8" standalone="yes"?>
<Relationships xmlns="http://schemas.openxmlformats.org/package/2006/relationships"><Relationship Id="rId8" Type="http://schemas.openxmlformats.org/officeDocument/2006/relationships/image" Target="../media/image338.jpeg"/><Relationship Id="rId3" Type="http://schemas.openxmlformats.org/officeDocument/2006/relationships/image" Target="../media/image382.png"/><Relationship Id="rId7" Type="http://schemas.openxmlformats.org/officeDocument/2006/relationships/image" Target="../media/image386.png"/><Relationship Id="rId2" Type="http://schemas.openxmlformats.org/officeDocument/2006/relationships/image" Target="../media/image381.png"/><Relationship Id="rId1" Type="http://schemas.openxmlformats.org/officeDocument/2006/relationships/slideLayout" Target="../slideLayouts/slideLayout7.xml"/><Relationship Id="rId6" Type="http://schemas.openxmlformats.org/officeDocument/2006/relationships/image" Target="../media/image385.png"/><Relationship Id="rId5" Type="http://schemas.openxmlformats.org/officeDocument/2006/relationships/image" Target="../media/image384.png"/><Relationship Id="rId4" Type="http://schemas.openxmlformats.org/officeDocument/2006/relationships/image" Target="../media/image383.png"/></Relationships>
</file>

<file path=ppt/slides/_rels/slide84.xml.rels><?xml version="1.0" encoding="UTF-8" standalone="yes"?>
<Relationships xmlns="http://schemas.openxmlformats.org/package/2006/relationships"><Relationship Id="rId8" Type="http://schemas.openxmlformats.org/officeDocument/2006/relationships/image" Target="../media/image394.png"/><Relationship Id="rId3" Type="http://schemas.openxmlformats.org/officeDocument/2006/relationships/image" Target="../media/image387.png"/><Relationship Id="rId7" Type="http://schemas.openxmlformats.org/officeDocument/2006/relationships/image" Target="../media/image393.png"/><Relationship Id="rId12" Type="http://schemas.openxmlformats.org/officeDocument/2006/relationships/image" Target="../media/image398.png"/><Relationship Id="rId2" Type="http://schemas.openxmlformats.org/officeDocument/2006/relationships/image" Target="../media/image388.png"/><Relationship Id="rId1" Type="http://schemas.openxmlformats.org/officeDocument/2006/relationships/slideLayout" Target="../slideLayouts/slideLayout7.xml"/><Relationship Id="rId6" Type="http://schemas.openxmlformats.org/officeDocument/2006/relationships/image" Target="../media/image392.png"/><Relationship Id="rId11" Type="http://schemas.openxmlformats.org/officeDocument/2006/relationships/image" Target="../media/image397.png"/><Relationship Id="rId5" Type="http://schemas.openxmlformats.org/officeDocument/2006/relationships/image" Target="../media/image391.png"/><Relationship Id="rId10" Type="http://schemas.openxmlformats.org/officeDocument/2006/relationships/image" Target="../media/image396.png"/><Relationship Id="rId4" Type="http://schemas.openxmlformats.org/officeDocument/2006/relationships/image" Target="../media/image389.png"/><Relationship Id="rId9" Type="http://schemas.openxmlformats.org/officeDocument/2006/relationships/image" Target="../media/image395.png"/></Relationships>
</file>

<file path=ppt/slides/_rels/slide85.xml.rels><?xml version="1.0" encoding="UTF-8" standalone="yes"?>
<Relationships xmlns="http://schemas.openxmlformats.org/package/2006/relationships"><Relationship Id="rId13" Type="http://schemas.openxmlformats.org/officeDocument/2006/relationships/image" Target="NULL"/><Relationship Id="rId3" Type="http://schemas.openxmlformats.org/officeDocument/2006/relationships/image" Target="../media/image399.png"/><Relationship Id="rId7" Type="http://schemas.openxmlformats.org/officeDocument/2006/relationships/image" Target="../media/image3830.png"/><Relationship Id="rId12" Type="http://schemas.openxmlformats.org/officeDocument/2006/relationships/image" Target="NULL"/><Relationship Id="rId2" Type="http://schemas.openxmlformats.org/officeDocument/2006/relationships/image" Target="../media/image389.png"/><Relationship Id="rId1" Type="http://schemas.openxmlformats.org/officeDocument/2006/relationships/slideLayout" Target="../slideLayouts/slideLayout7.xml"/><Relationship Id="rId6" Type="http://schemas.openxmlformats.org/officeDocument/2006/relationships/image" Target="../media/image3820.png"/><Relationship Id="rId11" Type="http://schemas.openxmlformats.org/officeDocument/2006/relationships/image" Target="NULL"/><Relationship Id="rId5" Type="http://schemas.openxmlformats.org/officeDocument/2006/relationships/image" Target="../media/image387.png"/><Relationship Id="rId15" Type="http://schemas.openxmlformats.org/officeDocument/2006/relationships/image" Target="../media/image3850.png"/><Relationship Id="rId10" Type="http://schemas.openxmlformats.org/officeDocument/2006/relationships/image" Target="NULL"/><Relationship Id="rId4" Type="http://schemas.openxmlformats.org/officeDocument/2006/relationships/hyperlink" Target="http://www.google.com/url?sa=i&amp;rct=j&amp;q=&amp;esrc=s&amp;source=images&amp;cd=&amp;cad=rja&amp;uact=8&amp;ved=0CAcQjRw&amp;url=http://commons.wikimedia.org/wiki/File:Spontaneous_symmetry_breaking_(explanatory_diagram).png&amp;ei=8yFsVK_eLebSmgXhtYLgDw&amp;psig=AFQjCNHczy17MER5tYFzQt-TahoPsqnklQ&amp;ust=1416459076936822" TargetMode="External"/><Relationship Id="rId9" Type="http://schemas.openxmlformats.org/officeDocument/2006/relationships/image" Target="NULL"/><Relationship Id="rId14" Type="http://schemas.openxmlformats.org/officeDocument/2006/relationships/image" Target="../media/image400.png"/></Relationships>
</file>

<file path=ppt/slides/_rels/slide86.xml.rels><?xml version="1.0" encoding="UTF-8" standalone="yes"?>
<Relationships xmlns="http://schemas.openxmlformats.org/package/2006/relationships"><Relationship Id="rId3" Type="http://schemas.openxmlformats.org/officeDocument/2006/relationships/image" Target="../media/image230.png"/><Relationship Id="rId7" Type="http://schemas.openxmlformats.org/officeDocument/2006/relationships/image" Target="../media/image3210.png"/><Relationship Id="rId2" Type="http://schemas.openxmlformats.org/officeDocument/2006/relationships/image" Target="../media/image389.png"/><Relationship Id="rId1" Type="http://schemas.openxmlformats.org/officeDocument/2006/relationships/slideLayout" Target="../slideLayouts/slideLayout7.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NULL"/></Relationships>
</file>

<file path=ppt/slides/_rels/slide87.xml.rels><?xml version="1.0" encoding="UTF-8" standalone="yes"?>
<Relationships xmlns="http://schemas.openxmlformats.org/package/2006/relationships"><Relationship Id="rId3" Type="http://schemas.openxmlformats.org/officeDocument/2006/relationships/image" Target="../media/image3310.png"/><Relationship Id="rId7" Type="http://schemas.openxmlformats.org/officeDocument/2006/relationships/image" Target="../media/image402.png"/><Relationship Id="rId2" Type="http://schemas.openxmlformats.org/officeDocument/2006/relationships/image" Target="../media/image3610.png"/><Relationship Id="rId1" Type="http://schemas.openxmlformats.org/officeDocument/2006/relationships/slideLayout" Target="../slideLayouts/slideLayout7.xml"/><Relationship Id="rId6" Type="http://schemas.openxmlformats.org/officeDocument/2006/relationships/image" Target="../media/image4010.png"/><Relationship Id="rId5" Type="http://schemas.openxmlformats.org/officeDocument/2006/relationships/image" Target="../media/image401.png"/><Relationship Id="rId4" Type="http://schemas.openxmlformats.org/officeDocument/2006/relationships/image" Target="../media/image3810.png"/></Relationships>
</file>

<file path=ppt/slides/_rels/slide88.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389.png"/><Relationship Id="rId1" Type="http://schemas.openxmlformats.org/officeDocument/2006/relationships/slideLayout" Target="../slideLayouts/slideLayout7.xml"/><Relationship Id="rId6" Type="http://schemas.openxmlformats.org/officeDocument/2006/relationships/image" Target="../media/image420.png"/><Relationship Id="rId5" Type="http://schemas.openxmlformats.org/officeDocument/2006/relationships/image" Target="../media/image4110.png"/><Relationship Id="rId4" Type="http://schemas.openxmlformats.org/officeDocument/2006/relationships/image" Target="NULL"/></Relationships>
</file>

<file path=ppt/slides/_rels/slide89.xml.rels><?xml version="1.0" encoding="UTF-8" standalone="yes"?>
<Relationships xmlns="http://schemas.openxmlformats.org/package/2006/relationships"><Relationship Id="rId8" Type="http://schemas.openxmlformats.org/officeDocument/2006/relationships/image" Target="../media/image1201.png"/><Relationship Id="rId13" Type="http://schemas.openxmlformats.org/officeDocument/2006/relationships/image" Target="../media/image403.png"/><Relationship Id="rId3" Type="http://schemas.openxmlformats.org/officeDocument/2006/relationships/image" Target="../media/image1172.png"/><Relationship Id="rId7" Type="http://schemas.openxmlformats.org/officeDocument/2006/relationships/image" Target="../media/image683.png"/><Relationship Id="rId12" Type="http://schemas.openxmlformats.org/officeDocument/2006/relationships/image" Target="../media/image391.jpeg"/><Relationship Id="rId2" Type="http://schemas.openxmlformats.org/officeDocument/2006/relationships/image" Target="../media/image630.png"/><Relationship Id="rId1" Type="http://schemas.openxmlformats.org/officeDocument/2006/relationships/slideLayout" Target="../slideLayouts/slideLayout7.xml"/><Relationship Id="rId6" Type="http://schemas.openxmlformats.org/officeDocument/2006/relationships/image" Target="../media/image674.png"/><Relationship Id="rId11" Type="http://schemas.openxmlformats.org/officeDocument/2006/relationships/image" Target="../media/image390.jpeg"/><Relationship Id="rId5" Type="http://schemas.openxmlformats.org/officeDocument/2006/relationships/image" Target="../media/image1192.png"/><Relationship Id="rId10" Type="http://schemas.openxmlformats.org/officeDocument/2006/relationships/image" Target="../media/image338.jpeg"/><Relationship Id="rId4" Type="http://schemas.openxmlformats.org/officeDocument/2006/relationships/image" Target="../media/image1182.png"/><Relationship Id="rId9" Type="http://schemas.openxmlformats.org/officeDocument/2006/relationships/image" Target="../media/image703.png"/></Relationships>
</file>

<file path=ppt/slides/_rels/slide9.xml.rels><?xml version="1.0" encoding="UTF-8" standalone="yes"?>
<Relationships xmlns="http://schemas.openxmlformats.org/package/2006/relationships"><Relationship Id="rId8" Type="http://schemas.openxmlformats.org/officeDocument/2006/relationships/image" Target="../media/image2110.png"/><Relationship Id="rId13" Type="http://schemas.openxmlformats.org/officeDocument/2006/relationships/image" Target="../media/image31.png"/><Relationship Id="rId12" Type="http://schemas.openxmlformats.org/officeDocument/2006/relationships/image" Target="../media/image2151.png"/><Relationship Id="rId2" Type="http://schemas.openxmlformats.org/officeDocument/2006/relationships/image" Target="../media/image28.png"/><Relationship Id="rId1" Type="http://schemas.openxmlformats.org/officeDocument/2006/relationships/slideLayout" Target="../slideLayouts/slideLayout7.xml"/><Relationship Id="rId11" Type="http://schemas.openxmlformats.org/officeDocument/2006/relationships/image" Target="../media/image2141.png"/><Relationship Id="rId10" Type="http://schemas.openxmlformats.org/officeDocument/2006/relationships/image" Target="../media/image2131.png"/><Relationship Id="rId9" Type="http://schemas.openxmlformats.org/officeDocument/2006/relationships/image" Target="../media/image2120.png"/></Relationships>
</file>

<file path=ppt/slides/_rels/slide90.xml.rels><?xml version="1.0" encoding="UTF-8" standalone="yes"?>
<Relationships xmlns="http://schemas.openxmlformats.org/package/2006/relationships"><Relationship Id="rId3" Type="http://schemas.openxmlformats.org/officeDocument/2006/relationships/image" Target="../media/image405.jpeg"/><Relationship Id="rId2" Type="http://schemas.openxmlformats.org/officeDocument/2006/relationships/image" Target="../media/image404.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407.jpeg"/><Relationship Id="rId2" Type="http://schemas.openxmlformats.org/officeDocument/2006/relationships/image" Target="../media/image406.jpeg"/><Relationship Id="rId1" Type="http://schemas.openxmlformats.org/officeDocument/2006/relationships/slideLayout" Target="../slideLayouts/slideLayout7.xml"/><Relationship Id="rId4" Type="http://schemas.openxmlformats.org/officeDocument/2006/relationships/image" Target="../media/image408.jpeg"/></Relationships>
</file>

<file path=ppt/slides/_rels/slide92.xml.rels><?xml version="1.0" encoding="UTF-8" standalone="yes"?>
<Relationships xmlns="http://schemas.openxmlformats.org/package/2006/relationships"><Relationship Id="rId2" Type="http://schemas.openxmlformats.org/officeDocument/2006/relationships/image" Target="../media/image273.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404.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409.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389.png"/><Relationship Id="rId7" Type="http://schemas.openxmlformats.org/officeDocument/2006/relationships/image" Target="NULL"/><Relationship Id="rId2" Type="http://schemas.openxmlformats.org/officeDocument/2006/relationships/image" Target="../media/image490.png"/><Relationship Id="rId1" Type="http://schemas.openxmlformats.org/officeDocument/2006/relationships/slideLayout" Target="../slideLayouts/slideLayout7.xml"/><Relationship Id="rId6" Type="http://schemas.openxmlformats.org/officeDocument/2006/relationships/image" Target="../media/image430.png"/><Relationship Id="rId5" Type="http://schemas.openxmlformats.org/officeDocument/2006/relationships/image" Target="NULL"/><Relationship Id="rId4" Type="http://schemas.openxmlformats.org/officeDocument/2006/relationships/image" Target="NULL"/></Relationships>
</file>

<file path=ppt/slides/_rels/slide96.xml.rels><?xml version="1.0" encoding="UTF-8" standalone="yes"?>
<Relationships xmlns="http://schemas.openxmlformats.org/package/2006/relationships"><Relationship Id="rId3" Type="http://schemas.openxmlformats.org/officeDocument/2006/relationships/image" Target="../media/image411.jpeg"/><Relationship Id="rId2" Type="http://schemas.openxmlformats.org/officeDocument/2006/relationships/image" Target="../media/image410.jpeg"/><Relationship Id="rId1" Type="http://schemas.openxmlformats.org/officeDocument/2006/relationships/slideLayout" Target="../slideLayouts/slideLayout7.xml"/><Relationship Id="rId5" Type="http://schemas.openxmlformats.org/officeDocument/2006/relationships/image" Target="../media/image413.jpeg"/><Relationship Id="rId4" Type="http://schemas.openxmlformats.org/officeDocument/2006/relationships/image" Target="../media/image412.jpeg"/></Relationships>
</file>

<file path=ppt/slides/_rels/slide97.xml.rels><?xml version="1.0" encoding="UTF-8" standalone="yes"?>
<Relationships xmlns="http://schemas.openxmlformats.org/package/2006/relationships"><Relationship Id="rId8" Type="http://schemas.openxmlformats.org/officeDocument/2006/relationships/image" Target="../media/image410.jpeg"/><Relationship Id="rId3" Type="http://schemas.openxmlformats.org/officeDocument/2006/relationships/image" Target="../media/image387.png"/><Relationship Id="rId7" Type="http://schemas.openxmlformats.org/officeDocument/2006/relationships/image" Target="NULL"/><Relationship Id="rId2" Type="http://schemas.openxmlformats.org/officeDocument/2006/relationships/image" Target="../media/image480.png"/><Relationship Id="rId1" Type="http://schemas.openxmlformats.org/officeDocument/2006/relationships/slideLayout" Target="../slideLayouts/slideLayout7.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NULL"/><Relationship Id="rId9" Type="http://schemas.openxmlformats.org/officeDocument/2006/relationships/image" Target="NULL"/></Relationships>
</file>

<file path=ppt/slides/_rels/slide98.xml.rels><?xml version="1.0" encoding="UTF-8" standalone="yes"?>
<Relationships xmlns="http://schemas.openxmlformats.org/package/2006/relationships"><Relationship Id="rId3" Type="http://schemas.openxmlformats.org/officeDocument/2006/relationships/image" Target="../media/image412.jpeg"/><Relationship Id="rId2" Type="http://schemas.openxmlformats.org/officeDocument/2006/relationships/image" Target="../media/image410.jpeg"/><Relationship Id="rId1" Type="http://schemas.openxmlformats.org/officeDocument/2006/relationships/slideLayout" Target="../slideLayouts/slideLayout7.xml"/><Relationship Id="rId4" Type="http://schemas.openxmlformats.org/officeDocument/2006/relationships/image" Target="../media/image413.jpeg"/></Relationships>
</file>

<file path=ppt/slides/_rels/slide99.xml.rels><?xml version="1.0" encoding="UTF-8" standalone="yes"?>
<Relationships xmlns="http://schemas.openxmlformats.org/package/2006/relationships"><Relationship Id="rId3" Type="http://schemas.openxmlformats.org/officeDocument/2006/relationships/image" Target="../media/image415.jpeg"/><Relationship Id="rId2" Type="http://schemas.openxmlformats.org/officeDocument/2006/relationships/image" Target="../media/image414.jpeg"/><Relationship Id="rId1" Type="http://schemas.openxmlformats.org/officeDocument/2006/relationships/slideLayout" Target="../slideLayouts/slideLayout7.xml"/><Relationship Id="rId4" Type="http://schemas.openxmlformats.org/officeDocument/2006/relationships/image" Target="../media/image38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4inter">
            <a:extLst>
              <a:ext uri="{FF2B5EF4-FFF2-40B4-BE49-F238E27FC236}">
                <a16:creationId xmlns:a16="http://schemas.microsoft.com/office/drawing/2014/main" id="{0755E854-1399-7D6E-A694-5B9844B0C4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2689" y="2181797"/>
            <a:ext cx="2794388" cy="297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3D25ADA0-05E1-9833-2CDC-6C28E8F3B752}"/>
              </a:ext>
            </a:extLst>
          </p:cNvPr>
          <p:cNvSpPr txBox="1"/>
          <p:nvPr/>
        </p:nvSpPr>
        <p:spPr>
          <a:xfrm>
            <a:off x="1436914" y="543840"/>
            <a:ext cx="5375869"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The secret of universe is the following:</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660E39A8-EB95-92CB-42D8-5914E6095DFC}"/>
                  </a:ext>
                </a:extLst>
              </p:cNvPr>
              <p:cNvSpPr txBox="1"/>
              <p:nvPr/>
            </p:nvSpPr>
            <p:spPr>
              <a:xfrm>
                <a:off x="1436913" y="954594"/>
                <a:ext cx="7576457"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Weak and Electromagnetic interaction is one </a:t>
                </a:r>
                <a14:m>
                  <m:oMath xmlns:m="http://schemas.openxmlformats.org/officeDocument/2006/math">
                    <m:r>
                      <a:rPr lang="en-US" i="1">
                        <a:latin typeface="Cambria Math" panose="02040503050406030204" pitchFamily="18" charset="0"/>
                        <a:cs typeface="Times New Roman" panose="02020603050405020304" pitchFamily="18" charset="0"/>
                      </a:rPr>
                      <m:t>𝑆𝑈</m:t>
                    </m:r>
                    <m:r>
                      <a:rPr lang="en-US" i="1">
                        <a:latin typeface="Cambria Math" panose="02040503050406030204" pitchFamily="18" charset="0"/>
                        <a:cs typeface="Times New Roman" panose="02020603050405020304" pitchFamily="18" charset="0"/>
                      </a:rPr>
                      <m:t>(2)×</m:t>
                    </m:r>
                    <m:r>
                      <a:rPr lang="en-US" i="1">
                        <a:latin typeface="Cambria Math" panose="02040503050406030204" pitchFamily="18" charset="0"/>
                        <a:ea typeface="Cambria Math" panose="02040503050406030204" pitchFamily="18" charset="0"/>
                        <a:cs typeface="Times New Roman" panose="02020603050405020304" pitchFamily="18" charset="0"/>
                      </a:rPr>
                      <m:t>𝑈</m:t>
                    </m:r>
                    <m:r>
                      <a:rPr lang="en-US" i="1">
                        <a:latin typeface="Cambria Math" panose="02040503050406030204" pitchFamily="18" charset="0"/>
                        <a:ea typeface="Cambria Math" panose="02040503050406030204" pitchFamily="18" charset="0"/>
                        <a:cs typeface="Times New Roman" panose="02020603050405020304" pitchFamily="18" charset="0"/>
                      </a:rPr>
                      <m:t>(1)</m:t>
                    </m:r>
                  </m:oMath>
                </a14:m>
                <a:r>
                  <a:rPr lang="en-US" dirty="0">
                    <a:latin typeface="Times New Roman" panose="02020603050405020304" pitchFamily="18" charset="0"/>
                    <a:cs typeface="Times New Roman" panose="02020603050405020304" pitchFamily="18" charset="0"/>
                  </a:rPr>
                  <a:t> gauge theory.</a:t>
                </a:r>
              </a:p>
            </p:txBody>
          </p:sp>
        </mc:Choice>
        <mc:Fallback xmlns="">
          <p:sp>
            <p:nvSpPr>
              <p:cNvPr id="4" name="TextBox 3">
                <a:extLst>
                  <a:ext uri="{FF2B5EF4-FFF2-40B4-BE49-F238E27FC236}">
                    <a16:creationId xmlns:a16="http://schemas.microsoft.com/office/drawing/2014/main" id="{660E39A8-EB95-92CB-42D8-5914E6095DFC}"/>
                  </a:ext>
                </a:extLst>
              </p:cNvPr>
              <p:cNvSpPr txBox="1">
                <a:spLocks noRot="1" noChangeAspect="1" noMove="1" noResize="1" noEditPoints="1" noAdjustHandles="1" noChangeArrowheads="1" noChangeShapeType="1" noTextEdit="1"/>
              </p:cNvSpPr>
              <p:nvPr/>
            </p:nvSpPr>
            <p:spPr>
              <a:xfrm>
                <a:off x="1436913" y="954594"/>
                <a:ext cx="7576457" cy="369332"/>
              </a:xfrm>
              <a:prstGeom prst="rect">
                <a:avLst/>
              </a:prstGeom>
              <a:blipFill>
                <a:blip r:embed="rId3"/>
                <a:stretch>
                  <a:fillRect l="-838" t="-10000"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40DAE999-4438-BB9D-C731-36B3CCD3C22F}"/>
                  </a:ext>
                </a:extLst>
              </p:cNvPr>
              <p:cNvSpPr txBox="1"/>
              <p:nvPr/>
            </p:nvSpPr>
            <p:spPr>
              <a:xfrm>
                <a:off x="1436913" y="1323926"/>
                <a:ext cx="6481186"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Strong interaction is a </a:t>
                </a:r>
                <a14:m>
                  <m:oMath xmlns:m="http://schemas.openxmlformats.org/officeDocument/2006/math">
                    <m:r>
                      <a:rPr lang="en-US" i="1">
                        <a:latin typeface="Cambria Math" panose="02040503050406030204" pitchFamily="18" charset="0"/>
                        <a:cs typeface="Times New Roman" panose="02020603050405020304" pitchFamily="18" charset="0"/>
                      </a:rPr>
                      <m:t>𝑆𝑈</m:t>
                    </m:r>
                    <m:r>
                      <a:rPr lang="en-US" i="1">
                        <a:latin typeface="Cambria Math" panose="02040503050406030204" pitchFamily="18" charset="0"/>
                        <a:cs typeface="Times New Roman" panose="02020603050405020304" pitchFamily="18" charset="0"/>
                      </a:rPr>
                      <m:t>(3)</m:t>
                    </m:r>
                  </m:oMath>
                </a14:m>
                <a:r>
                  <a:rPr lang="en-US" dirty="0">
                    <a:latin typeface="Times New Roman" panose="02020603050405020304" pitchFamily="18" charset="0"/>
                    <a:cs typeface="Times New Roman" panose="02020603050405020304" pitchFamily="18" charset="0"/>
                  </a:rPr>
                  <a:t> gauge theory.</a:t>
                </a:r>
              </a:p>
            </p:txBody>
          </p:sp>
        </mc:Choice>
        <mc:Fallback xmlns="">
          <p:sp>
            <p:nvSpPr>
              <p:cNvPr id="6" name="TextBox 5">
                <a:extLst>
                  <a:ext uri="{FF2B5EF4-FFF2-40B4-BE49-F238E27FC236}">
                    <a16:creationId xmlns:a16="http://schemas.microsoft.com/office/drawing/2014/main" id="{40DAE999-4438-BB9D-C731-36B3CCD3C22F}"/>
                  </a:ext>
                </a:extLst>
              </p:cNvPr>
              <p:cNvSpPr txBox="1">
                <a:spLocks noRot="1" noChangeAspect="1" noMove="1" noResize="1" noEditPoints="1" noAdjustHandles="1" noChangeArrowheads="1" noChangeShapeType="1" noTextEdit="1"/>
              </p:cNvSpPr>
              <p:nvPr/>
            </p:nvSpPr>
            <p:spPr>
              <a:xfrm>
                <a:off x="1436913" y="1323926"/>
                <a:ext cx="6481186" cy="369332"/>
              </a:xfrm>
              <a:prstGeom prst="rect">
                <a:avLst/>
              </a:prstGeom>
              <a:blipFill>
                <a:blip r:embed="rId4"/>
                <a:stretch>
                  <a:fillRect l="-978" t="-6667" b="-23333"/>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F1817C6F-EBBF-2031-5CCF-D4498A8FF4C7}"/>
              </a:ext>
            </a:extLst>
          </p:cNvPr>
          <p:cNvSpPr txBox="1"/>
          <p:nvPr/>
        </p:nvSpPr>
        <p:spPr>
          <a:xfrm>
            <a:off x="1436913" y="1708186"/>
            <a:ext cx="6832879" cy="369332"/>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This is usually called the standard model of particle physics.</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D39951BB-1395-52CB-752C-C9BB31F2059B}"/>
                  </a:ext>
                </a:extLst>
              </p:cNvPr>
              <p:cNvSpPr txBox="1"/>
              <p:nvPr/>
            </p:nvSpPr>
            <p:spPr>
              <a:xfrm>
                <a:off x="1718267" y="5265976"/>
                <a:ext cx="4813161"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What are the doublets of electroweak </a:t>
                </a:r>
                <a14:m>
                  <m:oMath xmlns:m="http://schemas.openxmlformats.org/officeDocument/2006/math">
                    <m:r>
                      <a:rPr lang="en-US" i="1">
                        <a:latin typeface="Cambria Math" panose="02040503050406030204" pitchFamily="18" charset="0"/>
                        <a:cs typeface="Times New Roman" panose="02020603050405020304" pitchFamily="18" charset="0"/>
                      </a:rPr>
                      <m:t>𝑆𝑈</m:t>
                    </m:r>
                    <m:r>
                      <a:rPr lang="en-US" i="1">
                        <a:latin typeface="Cambria Math" panose="02040503050406030204" pitchFamily="18" charset="0"/>
                        <a:cs typeface="Times New Roman" panose="02020603050405020304" pitchFamily="18" charset="0"/>
                      </a:rPr>
                      <m:t>(2)</m:t>
                    </m:r>
                  </m:oMath>
                </a14:m>
                <a:r>
                  <a:rPr lang="en-US" dirty="0">
                    <a:latin typeface="Times New Roman" panose="02020603050405020304" pitchFamily="18" charset="0"/>
                    <a:cs typeface="Times New Roman" panose="02020603050405020304" pitchFamily="18" charset="0"/>
                  </a:rPr>
                  <a:t>? </a:t>
                </a:r>
              </a:p>
            </p:txBody>
          </p:sp>
        </mc:Choice>
        <mc:Fallback xmlns="">
          <p:sp>
            <p:nvSpPr>
              <p:cNvPr id="8" name="TextBox 7">
                <a:extLst>
                  <a:ext uri="{FF2B5EF4-FFF2-40B4-BE49-F238E27FC236}">
                    <a16:creationId xmlns:a16="http://schemas.microsoft.com/office/drawing/2014/main" id="{D39951BB-1395-52CB-752C-C9BB31F2059B}"/>
                  </a:ext>
                </a:extLst>
              </p:cNvPr>
              <p:cNvSpPr txBox="1">
                <a:spLocks noRot="1" noChangeAspect="1" noMove="1" noResize="1" noEditPoints="1" noAdjustHandles="1" noChangeArrowheads="1" noChangeShapeType="1" noTextEdit="1"/>
              </p:cNvSpPr>
              <p:nvPr/>
            </p:nvSpPr>
            <p:spPr>
              <a:xfrm>
                <a:off x="1718267" y="5265976"/>
                <a:ext cx="4813161" cy="369332"/>
              </a:xfrm>
              <a:prstGeom prst="rect">
                <a:avLst/>
              </a:prstGeom>
              <a:blipFill>
                <a:blip r:embed="rId5"/>
                <a:stretch>
                  <a:fillRect l="-1053" t="-6667" b="-2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FB698953-6E90-4DD2-F3D0-2ABDFD0B475B}"/>
                  </a:ext>
                </a:extLst>
              </p:cNvPr>
              <p:cNvSpPr txBox="1"/>
              <p:nvPr/>
            </p:nvSpPr>
            <p:spPr>
              <a:xfrm>
                <a:off x="1718267" y="5635308"/>
                <a:ext cx="6420898"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What is the triplet gauge bosons of electroweak </a:t>
                </a:r>
                <a14:m>
                  <m:oMath xmlns:m="http://schemas.openxmlformats.org/officeDocument/2006/math">
                    <m:r>
                      <a:rPr lang="en-US" i="1">
                        <a:latin typeface="Cambria Math" panose="02040503050406030204" pitchFamily="18" charset="0"/>
                        <a:cs typeface="Times New Roman" panose="02020603050405020304" pitchFamily="18" charset="0"/>
                      </a:rPr>
                      <m:t>𝑆𝑈</m:t>
                    </m:r>
                    <m:r>
                      <a:rPr lang="en-US" i="1">
                        <a:latin typeface="Cambria Math" panose="02040503050406030204" pitchFamily="18" charset="0"/>
                        <a:cs typeface="Times New Roman" panose="02020603050405020304" pitchFamily="18" charset="0"/>
                      </a:rPr>
                      <m:t>(2)</m:t>
                    </m:r>
                  </m:oMath>
                </a14:m>
                <a:r>
                  <a:rPr lang="en-US" dirty="0">
                    <a:latin typeface="Times New Roman" panose="02020603050405020304" pitchFamily="18" charset="0"/>
                    <a:cs typeface="Times New Roman" panose="02020603050405020304" pitchFamily="18" charset="0"/>
                  </a:rPr>
                  <a:t>? </a:t>
                </a:r>
              </a:p>
            </p:txBody>
          </p:sp>
        </mc:Choice>
        <mc:Fallback xmlns="">
          <p:sp>
            <p:nvSpPr>
              <p:cNvPr id="9" name="TextBox 8">
                <a:extLst>
                  <a:ext uri="{FF2B5EF4-FFF2-40B4-BE49-F238E27FC236}">
                    <a16:creationId xmlns:a16="http://schemas.microsoft.com/office/drawing/2014/main" id="{FB698953-6E90-4DD2-F3D0-2ABDFD0B475B}"/>
                  </a:ext>
                </a:extLst>
              </p:cNvPr>
              <p:cNvSpPr txBox="1">
                <a:spLocks noRot="1" noChangeAspect="1" noMove="1" noResize="1" noEditPoints="1" noAdjustHandles="1" noChangeArrowheads="1" noChangeShapeType="1" noTextEdit="1"/>
              </p:cNvSpPr>
              <p:nvPr/>
            </p:nvSpPr>
            <p:spPr>
              <a:xfrm>
                <a:off x="1718267" y="5635308"/>
                <a:ext cx="6420898" cy="369332"/>
              </a:xfrm>
              <a:prstGeom prst="rect">
                <a:avLst/>
              </a:prstGeom>
              <a:blipFill>
                <a:blip r:embed="rId6"/>
                <a:stretch>
                  <a:fillRect l="-791" t="-6667" b="-2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C14E2662-3D56-5234-4F54-8266A685AB9D}"/>
                  </a:ext>
                </a:extLst>
              </p:cNvPr>
              <p:cNvSpPr txBox="1"/>
              <p:nvPr/>
            </p:nvSpPr>
            <p:spPr>
              <a:xfrm>
                <a:off x="1718266" y="6004640"/>
                <a:ext cx="4813161"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What are the triplets of strong </a:t>
                </a:r>
                <a14:m>
                  <m:oMath xmlns:m="http://schemas.openxmlformats.org/officeDocument/2006/math">
                    <m:r>
                      <a:rPr lang="en-US" i="1">
                        <a:latin typeface="Cambria Math" panose="02040503050406030204" pitchFamily="18" charset="0"/>
                        <a:cs typeface="Times New Roman" panose="02020603050405020304" pitchFamily="18" charset="0"/>
                      </a:rPr>
                      <m:t>𝑆𝑈</m:t>
                    </m:r>
                    <m:r>
                      <a:rPr lang="en-US" i="1">
                        <a:latin typeface="Cambria Math" panose="02040503050406030204" pitchFamily="18" charset="0"/>
                        <a:cs typeface="Times New Roman" panose="02020603050405020304" pitchFamily="18" charset="0"/>
                      </a:rPr>
                      <m:t>(3)</m:t>
                    </m:r>
                  </m:oMath>
                </a14:m>
                <a:r>
                  <a:rPr lang="en-US" dirty="0">
                    <a:latin typeface="Times New Roman" panose="02020603050405020304" pitchFamily="18" charset="0"/>
                    <a:cs typeface="Times New Roman" panose="02020603050405020304" pitchFamily="18" charset="0"/>
                  </a:rPr>
                  <a:t>? </a:t>
                </a:r>
              </a:p>
            </p:txBody>
          </p:sp>
        </mc:Choice>
        <mc:Fallback xmlns="">
          <p:sp>
            <p:nvSpPr>
              <p:cNvPr id="10" name="TextBox 9">
                <a:extLst>
                  <a:ext uri="{FF2B5EF4-FFF2-40B4-BE49-F238E27FC236}">
                    <a16:creationId xmlns:a16="http://schemas.microsoft.com/office/drawing/2014/main" id="{C14E2662-3D56-5234-4F54-8266A685AB9D}"/>
                  </a:ext>
                </a:extLst>
              </p:cNvPr>
              <p:cNvSpPr txBox="1">
                <a:spLocks noRot="1" noChangeAspect="1" noMove="1" noResize="1" noEditPoints="1" noAdjustHandles="1" noChangeArrowheads="1" noChangeShapeType="1" noTextEdit="1"/>
              </p:cNvSpPr>
              <p:nvPr/>
            </p:nvSpPr>
            <p:spPr>
              <a:xfrm>
                <a:off x="1718266" y="6004640"/>
                <a:ext cx="4813161" cy="369332"/>
              </a:xfrm>
              <a:prstGeom prst="rect">
                <a:avLst/>
              </a:prstGeom>
              <a:blipFill>
                <a:blip r:embed="rId7"/>
                <a:stretch>
                  <a:fillRect l="-1053" t="-6452" b="-19355"/>
                </a:stretch>
              </a:blipFill>
            </p:spPr>
            <p:txBody>
              <a:bodyPr/>
              <a:lstStyle/>
              <a:p>
                <a:r>
                  <a:rPr lang="en-US">
                    <a:noFill/>
                  </a:rPr>
                  <a:t> </a:t>
                </a:r>
              </a:p>
            </p:txBody>
          </p:sp>
        </mc:Fallback>
      </mc:AlternateContent>
    </p:spTree>
    <p:extLst>
      <p:ext uri="{BB962C8B-B14F-4D97-AF65-F5344CB8AC3E}">
        <p14:creationId xmlns:p14="http://schemas.microsoft.com/office/powerpoint/2010/main" val="1908175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0187" y="861794"/>
            <a:ext cx="5729480" cy="4958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2995" name="文字方塊 2"/>
          <p:cNvSpPr txBox="1">
            <a:spLocks noChangeArrowheads="1"/>
          </p:cNvSpPr>
          <p:nvPr/>
        </p:nvSpPr>
        <p:spPr bwMode="auto">
          <a:xfrm>
            <a:off x="2105855" y="492462"/>
            <a:ext cx="47612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en-US" altLang="zh-TW" sz="1800" dirty="0">
                <a:cs typeface="Times New Roman" panose="02020603050405020304" pitchFamily="18" charset="0"/>
              </a:rPr>
              <a:t>Positron energy spectrum in anti-</a:t>
            </a:r>
            <a:r>
              <a:rPr lang="en-US" altLang="zh-TW" sz="1800" dirty="0" err="1">
                <a:cs typeface="Times New Roman" panose="02020603050405020304" pitchFamily="18" charset="0"/>
              </a:rPr>
              <a:t>muon</a:t>
            </a:r>
            <a:r>
              <a:rPr lang="en-US" altLang="zh-TW" sz="1800" dirty="0">
                <a:cs typeface="Times New Roman" panose="02020603050405020304" pitchFamily="18" charset="0"/>
              </a:rPr>
              <a:t> decay</a:t>
            </a:r>
            <a:endParaRPr lang="zh-TW" altLang="en-US" sz="1800" dirty="0">
              <a:cs typeface="Times New Roman" panose="02020603050405020304" pitchFamily="18" charset="0"/>
            </a:endParaRPr>
          </a:p>
        </p:txBody>
      </p:sp>
      <p:sp>
        <p:nvSpPr>
          <p:cNvPr id="212996"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fld id="{25B47D14-28E8-426E-9630-E473F2A86282}" type="slidenum">
              <a:rPr kumimoji="0" lang="zh-TW" altLang="en-US" sz="1400">
                <a:latin typeface="Tahoma" pitchFamily="34" charset="0"/>
              </a:rPr>
              <a:pPr eaLnBrk="1" hangingPunct="1">
                <a:spcBef>
                  <a:spcPct val="0"/>
                </a:spcBef>
                <a:buClrTx/>
                <a:buSzTx/>
                <a:buFontTx/>
                <a:buNone/>
              </a:pPr>
              <a:t>10</a:t>
            </a:fld>
            <a:endParaRPr kumimoji="0" lang="en-US" altLang="zh-TW" sz="1400">
              <a:latin typeface="Tahoma" pitchFamily="34" charset="0"/>
            </a:endParaRPr>
          </a:p>
        </p:txBody>
      </p:sp>
      <mc:AlternateContent xmlns:mc="http://schemas.openxmlformats.org/markup-compatibility/2006" xmlns:a14="http://schemas.microsoft.com/office/drawing/2010/main">
        <mc:Choice Requires="a14">
          <p:sp>
            <p:nvSpPr>
              <p:cNvPr id="6" name="文字方塊 5">
                <a:extLst>
                  <a:ext uri="{FF2B5EF4-FFF2-40B4-BE49-F238E27FC236}">
                    <a16:creationId xmlns:a16="http://schemas.microsoft.com/office/drawing/2014/main" id="{A945ED62-9791-0349-A0D7-7E0C672029BB}"/>
                  </a:ext>
                </a:extLst>
              </p:cNvPr>
              <p:cNvSpPr txBox="1"/>
              <p:nvPr/>
            </p:nvSpPr>
            <p:spPr>
              <a:xfrm>
                <a:off x="3627895" y="6040079"/>
                <a:ext cx="1888209" cy="299313"/>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zh-TW" i="1" smtClean="0">
                              <a:latin typeface="Cambria Math" panose="02040503050406030204" pitchFamily="18" charset="0"/>
                            </a:rPr>
                          </m:ctrlPr>
                        </m:sSupPr>
                        <m:e>
                          <m:r>
                            <a:rPr kumimoji="1" lang="en-US" altLang="zh-TW" i="1" smtClean="0">
                              <a:latin typeface="Cambria Math" panose="02040503050406030204" pitchFamily="18" charset="0"/>
                              <a:ea typeface="Cambria Math" panose="02040503050406030204" pitchFamily="18" charset="0"/>
                            </a:rPr>
                            <m:t>𝜇</m:t>
                          </m:r>
                        </m:e>
                        <m:sup>
                          <m:r>
                            <a:rPr kumimoji="1" lang="en-US" altLang="zh-TW" b="0" i="1" smtClean="0">
                              <a:latin typeface="Cambria Math" panose="02040503050406030204" pitchFamily="18" charset="0"/>
                            </a:rPr>
                            <m:t>−</m:t>
                          </m:r>
                        </m:sup>
                      </m:sSup>
                      <m:r>
                        <a:rPr kumimoji="1" lang="en-US" altLang="zh-TW" i="1" smtClean="0">
                          <a:latin typeface="Cambria Math" panose="02040503050406030204" pitchFamily="18" charset="0"/>
                          <a:ea typeface="Cambria Math" panose="02040503050406030204" pitchFamily="18" charset="0"/>
                        </a:rPr>
                        <m:t>→</m:t>
                      </m:r>
                      <m:sSup>
                        <m:sSupPr>
                          <m:ctrlPr>
                            <a:rPr kumimoji="1" lang="en-US" altLang="zh-TW" i="1" smtClean="0">
                              <a:latin typeface="Cambria Math" panose="02040503050406030204" pitchFamily="18" charset="0"/>
                              <a:ea typeface="Cambria Math" panose="02040503050406030204" pitchFamily="18" charset="0"/>
                            </a:rPr>
                          </m:ctrlPr>
                        </m:sSupPr>
                        <m:e>
                          <m:r>
                            <a:rPr kumimoji="1" lang="en-US" altLang="zh-TW" b="0" i="1" smtClean="0">
                              <a:latin typeface="Cambria Math" panose="02040503050406030204" pitchFamily="18" charset="0"/>
                              <a:ea typeface="Cambria Math" panose="02040503050406030204" pitchFamily="18" charset="0"/>
                            </a:rPr>
                            <m:t>𝑒</m:t>
                          </m:r>
                        </m:e>
                        <m:sup>
                          <m:r>
                            <a:rPr kumimoji="1" lang="en-US" altLang="zh-TW" b="0" i="1" smtClean="0">
                              <a:latin typeface="Cambria Math" panose="02040503050406030204" pitchFamily="18" charset="0"/>
                              <a:ea typeface="Cambria Math" panose="02040503050406030204" pitchFamily="18" charset="0"/>
                            </a:rPr>
                            <m:t>−</m:t>
                          </m:r>
                        </m:sup>
                      </m:sSup>
                      <m:r>
                        <a:rPr lang="en-US" altLang="zh-TW" i="1">
                          <a:latin typeface="Cambria Math" panose="02040503050406030204" pitchFamily="18" charset="0"/>
                          <a:ea typeface="Cambria Math" panose="02040503050406030204" pitchFamily="18" charset="0"/>
                        </a:rPr>
                        <m:t>+</m:t>
                      </m:r>
                      <m:sSub>
                        <m:sSubPr>
                          <m:ctrlPr>
                            <a:rPr lang="en-US" altLang="zh-TW" i="1">
                              <a:latin typeface="Cambria Math" panose="02040503050406030204" pitchFamily="18" charset="0"/>
                              <a:ea typeface="Cambria Math" panose="02040503050406030204" pitchFamily="18" charset="0"/>
                            </a:rPr>
                          </m:ctrlPr>
                        </m:sSubPr>
                        <m:e>
                          <m:acc>
                            <m:accPr>
                              <m:chr m:val="̅"/>
                              <m:ctrlPr>
                                <a:rPr lang="en-US" altLang="zh-TW" i="1">
                                  <a:latin typeface="Cambria Math" panose="02040503050406030204" pitchFamily="18" charset="0"/>
                                  <a:ea typeface="Cambria Math" panose="02040503050406030204" pitchFamily="18" charset="0"/>
                                </a:rPr>
                              </m:ctrlPr>
                            </m:accPr>
                            <m:e>
                              <m:r>
                                <a:rPr lang="en-US" altLang="zh-TW" i="1">
                                  <a:latin typeface="Cambria Math" panose="02040503050406030204" pitchFamily="18" charset="0"/>
                                  <a:ea typeface="Cambria Math" panose="02040503050406030204" pitchFamily="18" charset="0"/>
                                </a:rPr>
                                <m:t>𝜈</m:t>
                              </m:r>
                            </m:e>
                          </m:acc>
                        </m:e>
                        <m:sub>
                          <m:r>
                            <a:rPr lang="en-US" altLang="zh-TW" b="0" i="1" smtClean="0">
                              <a:latin typeface="Cambria Math" panose="02040503050406030204" pitchFamily="18" charset="0"/>
                              <a:ea typeface="Cambria Math" panose="02040503050406030204" pitchFamily="18" charset="0"/>
                            </a:rPr>
                            <m:t>𝑒</m:t>
                          </m:r>
                        </m:sub>
                      </m:sSub>
                      <m:r>
                        <a:rPr lang="en-US" altLang="zh-TW" i="1" smtClean="0">
                          <a:latin typeface="Cambria Math" panose="02040503050406030204" pitchFamily="18" charset="0"/>
                          <a:ea typeface="Cambria Math" panose="02040503050406030204" pitchFamily="18" charset="0"/>
                        </a:rPr>
                        <m:t>+</m:t>
                      </m:r>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𝜈</m:t>
                          </m:r>
                        </m:e>
                        <m:sub>
                          <m:r>
                            <a:rPr lang="en-US" altLang="zh-TW" i="1" smtClean="0">
                              <a:latin typeface="Cambria Math" panose="02040503050406030204" pitchFamily="18" charset="0"/>
                              <a:ea typeface="Cambria Math" panose="02040503050406030204" pitchFamily="18" charset="0"/>
                            </a:rPr>
                            <m:t>𝜇</m:t>
                          </m:r>
                        </m:sub>
                      </m:sSub>
                    </m:oMath>
                  </m:oMathPara>
                </a14:m>
                <a:endParaRPr kumimoji="1" lang="zh-TW" altLang="en-US" dirty="0">
                  <a:latin typeface="+mn-lt"/>
                </a:endParaRPr>
              </a:p>
            </p:txBody>
          </p:sp>
        </mc:Choice>
        <mc:Fallback xmlns="">
          <p:sp>
            <p:nvSpPr>
              <p:cNvPr id="6" name="文字方塊 5">
                <a:extLst>
                  <a:ext uri="{FF2B5EF4-FFF2-40B4-BE49-F238E27FC236}">
                    <a16:creationId xmlns:a16="http://schemas.microsoft.com/office/drawing/2014/main" id="{A945ED62-9791-0349-A0D7-7E0C672029BB}"/>
                  </a:ext>
                </a:extLst>
              </p:cNvPr>
              <p:cNvSpPr txBox="1">
                <a:spLocks noRot="1" noChangeAspect="1" noMove="1" noResize="1" noEditPoints="1" noAdjustHandles="1" noChangeArrowheads="1" noChangeShapeType="1" noTextEdit="1"/>
              </p:cNvSpPr>
              <p:nvPr/>
            </p:nvSpPr>
            <p:spPr>
              <a:xfrm>
                <a:off x="3627895" y="6040079"/>
                <a:ext cx="1888209" cy="299313"/>
              </a:xfrm>
              <a:prstGeom prst="rect">
                <a:avLst/>
              </a:prstGeom>
              <a:blipFill>
                <a:blip r:embed="rId3"/>
                <a:stretch>
                  <a:fillRect l="-2013" b="-20833"/>
                </a:stretch>
              </a:blipFill>
            </p:spPr>
            <p:txBody>
              <a:bodyPr/>
              <a:lstStyle/>
              <a:p>
                <a:r>
                  <a:rPr lang="zh-TW" altLang="en-US">
                    <a:noFill/>
                  </a:rPr>
                  <a:t> </a:t>
                </a:r>
              </a:p>
            </p:txBody>
          </p:sp>
        </mc:Fallback>
      </mc:AlternateContent>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descr="http://universe-review.ca/I15-76-scalar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49" y="426664"/>
            <a:ext cx="6338888"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直線單箭頭接點 3"/>
          <p:cNvCxnSpPr/>
          <p:nvPr/>
        </p:nvCxnSpPr>
        <p:spPr>
          <a:xfrm flipV="1">
            <a:off x="5286374" y="3569914"/>
            <a:ext cx="928688" cy="21431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9029" name="文字方塊 5"/>
          <p:cNvSpPr txBox="1">
            <a:spLocks noChangeArrowheads="1"/>
          </p:cNvSpPr>
          <p:nvPr/>
        </p:nvSpPr>
        <p:spPr bwMode="auto">
          <a:xfrm>
            <a:off x="1928812" y="4498601"/>
            <a:ext cx="59293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t>沿著</a:t>
            </a:r>
            <a:r>
              <a:rPr lang="en-US" altLang="zh-TW" sz="1800" dirty="0">
                <a:cs typeface="Times New Roman" panose="02020603050405020304" pitchFamily="18" charset="0"/>
              </a:rPr>
              <a:t>Valley</a:t>
            </a:r>
            <a:r>
              <a:rPr lang="zh-TW" altLang="en-US" sz="1800" dirty="0">
                <a:cs typeface="Times New Roman" panose="02020603050405020304" pitchFamily="18" charset="0"/>
              </a:rPr>
              <a:t>的</a:t>
            </a:r>
            <a:r>
              <a:rPr lang="zh-TW" altLang="en-US" sz="1800" dirty="0">
                <a:latin typeface="Tahoma" pitchFamily="34" charset="0"/>
              </a:rPr>
              <a:t>方向是平的，不需作功就能</a:t>
            </a:r>
            <a:r>
              <a:rPr lang="en-US" altLang="zh-TW" sz="1800" dirty="0">
                <a:latin typeface="Tahoma" pitchFamily="34" charset="0"/>
              </a:rPr>
              <a:t>”</a:t>
            </a:r>
            <a:r>
              <a:rPr lang="zh-TW" altLang="en-US" sz="1800" dirty="0">
                <a:latin typeface="Tahoma" pitchFamily="34" charset="0"/>
              </a:rPr>
              <a:t>移動</a:t>
            </a:r>
            <a:r>
              <a:rPr lang="en-US" altLang="zh-TW" sz="1800" dirty="0">
                <a:latin typeface="Tahoma" pitchFamily="34" charset="0"/>
              </a:rPr>
              <a:t>”</a:t>
            </a:r>
            <a:r>
              <a:rPr lang="zh-TW" altLang="en-US" sz="1800" dirty="0">
                <a:latin typeface="Tahoma" pitchFamily="34" charset="0"/>
              </a:rPr>
              <a:t>！</a:t>
            </a:r>
          </a:p>
        </p:txBody>
      </p:sp>
      <mc:AlternateContent xmlns:mc="http://schemas.openxmlformats.org/markup-compatibility/2006" xmlns:a14="http://schemas.microsoft.com/office/drawing/2010/main">
        <mc:Choice Requires="a14">
          <p:sp>
            <p:nvSpPr>
              <p:cNvPr id="129030" name="文字方塊 6"/>
              <p:cNvSpPr txBox="1">
                <a:spLocks noChangeArrowheads="1"/>
              </p:cNvSpPr>
              <p:nvPr/>
            </p:nvSpPr>
            <p:spPr bwMode="auto">
              <a:xfrm>
                <a:off x="1928812" y="4927226"/>
                <a:ext cx="5303510"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latin typeface="Tahoma" pitchFamily="34" charset="0"/>
                  </a:rPr>
                  <a:t>不需能量即能朝</a:t>
                </a:r>
                <a14:m>
                  <m:oMath xmlns:m="http://schemas.openxmlformats.org/officeDocument/2006/math">
                    <m:sSub>
                      <m:sSubPr>
                        <m:ctrlPr>
                          <a:rPr lang="el-GR" altLang="zh-TW" sz="1800" i="1" smtClean="0">
                            <a:latin typeface="Cambria Math" panose="02040503050406030204" pitchFamily="18" charset="0"/>
                            <a:ea typeface="Cambria Math"/>
                            <a:cs typeface="Times New Roman" pitchFamily="18" charset="0"/>
                          </a:rPr>
                        </m:ctrlPr>
                      </m:sSubPr>
                      <m:e>
                        <m:r>
                          <a:rPr lang="zh-TW" altLang="el-GR" sz="1800" i="1" smtClean="0">
                            <a:latin typeface="Cambria Math"/>
                            <a:ea typeface="Cambria Math"/>
                            <a:cs typeface="Times New Roman" pitchFamily="18" charset="0"/>
                          </a:rPr>
                          <m:t>𝜑</m:t>
                        </m:r>
                      </m:e>
                      <m:sub>
                        <m:r>
                          <a:rPr lang="en-US" altLang="zh-TW" sz="1800" b="0" i="1" smtClean="0">
                            <a:latin typeface="Cambria Math"/>
                            <a:ea typeface="Cambria Math"/>
                            <a:cs typeface="Times New Roman" pitchFamily="18" charset="0"/>
                          </a:rPr>
                          <m:t>2</m:t>
                        </m:r>
                      </m:sub>
                    </m:sSub>
                  </m:oMath>
                </a14:m>
                <a:r>
                  <a:rPr lang="zh-TW" altLang="en-US" sz="1800" dirty="0">
                    <a:latin typeface="Tahoma" pitchFamily="34" charset="0"/>
                  </a:rPr>
                  <a:t>方向變化震盪，</a:t>
                </a:r>
              </a:p>
            </p:txBody>
          </p:sp>
        </mc:Choice>
        <mc:Fallback xmlns="">
          <p:sp>
            <p:nvSpPr>
              <p:cNvPr id="129030" name="文字方塊 6"/>
              <p:cNvSpPr txBox="1">
                <a:spLocks noRot="1" noChangeAspect="1" noMove="1" noResize="1" noEditPoints="1" noAdjustHandles="1" noChangeArrowheads="1" noChangeShapeType="1" noTextEdit="1"/>
              </p:cNvSpPr>
              <p:nvPr/>
            </p:nvSpPr>
            <p:spPr bwMode="auto">
              <a:xfrm>
                <a:off x="1928812" y="4927226"/>
                <a:ext cx="5303510" cy="369332"/>
              </a:xfrm>
              <a:prstGeom prst="rect">
                <a:avLst/>
              </a:prstGeom>
              <a:blipFill rotWithShape="1">
                <a:blip r:embed="rId3"/>
                <a:stretch>
                  <a:fillRect l="-920" t="-6557" b="-2623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29032" name="文字方塊 8"/>
              <p:cNvSpPr txBox="1">
                <a:spLocks noChangeArrowheads="1"/>
              </p:cNvSpPr>
              <p:nvPr/>
            </p:nvSpPr>
            <p:spPr bwMode="auto">
              <a:xfrm>
                <a:off x="1960282" y="5965451"/>
                <a:ext cx="3429000" cy="36988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14:m>
                  <m:oMath xmlns:m="http://schemas.openxmlformats.org/officeDocument/2006/math">
                    <m:sSub>
                      <m:sSubPr>
                        <m:ctrlPr>
                          <a:rPr lang="el-GR" altLang="zh-TW" sz="1800" i="1">
                            <a:latin typeface="Cambria Math" panose="02040503050406030204" pitchFamily="18" charset="0"/>
                            <a:ea typeface="Cambria Math"/>
                            <a:cs typeface="Times New Roman" pitchFamily="18" charset="0"/>
                          </a:rPr>
                        </m:ctrlPr>
                      </m:sSubPr>
                      <m:e>
                        <m:r>
                          <a:rPr lang="zh-TW" altLang="el-GR" sz="1800" i="1">
                            <a:latin typeface="Cambria Math"/>
                            <a:ea typeface="Cambria Math"/>
                            <a:cs typeface="Times New Roman" pitchFamily="18" charset="0"/>
                          </a:rPr>
                          <m:t>𝜑</m:t>
                        </m:r>
                      </m:e>
                      <m:sub>
                        <m:r>
                          <a:rPr lang="en-US" altLang="zh-TW" sz="1800" i="1">
                            <a:latin typeface="Cambria Math"/>
                            <a:ea typeface="Cambria Math"/>
                            <a:cs typeface="Times New Roman" pitchFamily="18" charset="0"/>
                          </a:rPr>
                          <m:t>2</m:t>
                        </m:r>
                      </m:sub>
                    </m:sSub>
                  </m:oMath>
                </a14:m>
                <a:r>
                  <a:rPr lang="zh-TW" altLang="en-US" sz="1800" dirty="0">
                    <a:latin typeface="Tahoma" pitchFamily="34" charset="0"/>
                  </a:rPr>
                  <a:t>對應一個</a:t>
                </a:r>
                <a:r>
                  <a:rPr lang="zh-TW" altLang="en-US" sz="1800" dirty="0">
                    <a:solidFill>
                      <a:srgbClr val="FF0000"/>
                    </a:solidFill>
                    <a:latin typeface="Tahoma" pitchFamily="34" charset="0"/>
                  </a:rPr>
                  <a:t>無質量的粒子</a:t>
                </a:r>
                <a:r>
                  <a:rPr lang="zh-TW" altLang="en-US" sz="1800" dirty="0">
                    <a:latin typeface="Tahoma" pitchFamily="34" charset="0"/>
                  </a:rPr>
                  <a:t>！</a:t>
                </a:r>
              </a:p>
            </p:txBody>
          </p:sp>
        </mc:Choice>
        <mc:Fallback xmlns="">
          <p:sp>
            <p:nvSpPr>
              <p:cNvPr id="129032" name="文字方塊 8"/>
              <p:cNvSpPr txBox="1">
                <a:spLocks noRot="1" noChangeAspect="1" noMove="1" noResize="1" noEditPoints="1" noAdjustHandles="1" noChangeArrowheads="1" noChangeShapeType="1" noTextEdit="1"/>
              </p:cNvSpPr>
              <p:nvPr/>
            </p:nvSpPr>
            <p:spPr bwMode="auto">
              <a:xfrm>
                <a:off x="1960282" y="5965451"/>
                <a:ext cx="3429000" cy="369888"/>
              </a:xfrm>
              <a:prstGeom prst="rect">
                <a:avLst/>
              </a:prstGeom>
              <a:blipFill rotWithShape="1">
                <a:blip r:embed="rId4"/>
                <a:stretch>
                  <a:fillRect t="-6667" b="-28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sp>
        <p:nvSpPr>
          <p:cNvPr id="2" name="矩形 1"/>
          <p:cNvSpPr/>
          <p:nvPr/>
        </p:nvSpPr>
        <p:spPr>
          <a:xfrm>
            <a:off x="1964063" y="5535013"/>
            <a:ext cx="5268259" cy="369332"/>
          </a:xfrm>
          <a:prstGeom prst="rect">
            <a:avLst/>
          </a:prstGeom>
        </p:spPr>
        <p:txBody>
          <a:bodyPr wrap="square">
            <a:spAutoFit/>
          </a:bodyPr>
          <a:lstStyle/>
          <a:p>
            <a:r>
              <a:rPr lang="zh-TW" altLang="en-US" dirty="0"/>
              <a:t>此方向的場量子化後對應的粒子靜止能量為零。</a:t>
            </a:r>
          </a:p>
        </p:txBody>
      </p:sp>
    </p:spTree>
    <p:extLst>
      <p:ext uri="{BB962C8B-B14F-4D97-AF65-F5344CB8AC3E}">
        <p14:creationId xmlns:p14="http://schemas.microsoft.com/office/powerpoint/2010/main" val="235280754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91FBC901-E4A5-2912-8CAE-8526FE8C0675}"/>
              </a:ext>
            </a:extLst>
          </p:cNvPr>
          <p:cNvSpPr/>
          <p:nvPr/>
        </p:nvSpPr>
        <p:spPr>
          <a:xfrm>
            <a:off x="5180500" y="2453005"/>
            <a:ext cx="3353306" cy="1538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 name="文字方塊 6">
                <a:extLst>
                  <a:ext uri="{FF2B5EF4-FFF2-40B4-BE49-F238E27FC236}">
                    <a16:creationId xmlns:a16="http://schemas.microsoft.com/office/drawing/2014/main" id="{F24DAA5C-5A43-8951-3E80-D45C01EA61A5}"/>
                  </a:ext>
                </a:extLst>
              </p:cNvPr>
              <p:cNvSpPr txBox="1"/>
              <p:nvPr/>
            </p:nvSpPr>
            <p:spPr>
              <a:xfrm>
                <a:off x="1028733" y="1763817"/>
                <a:ext cx="3733375" cy="397160"/>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a:ea typeface="Cambria Math"/>
                          <a:cs typeface="Times New Roman" pitchFamily="18" charset="0"/>
                        </a:rPr>
                        <m:t>ℒ</m:t>
                      </m:r>
                      <m:r>
                        <a:rPr lang="en-US" altLang="zh-TW" b="0" i="1" smtClean="0">
                          <a:latin typeface="Cambria Math"/>
                          <a:ea typeface="Cambria Math"/>
                          <a:cs typeface="Times New Roman" pitchFamily="18" charset="0"/>
                        </a:rPr>
                        <m:t>=</m:t>
                      </m:r>
                      <m:sSub>
                        <m:sSubPr>
                          <m:ctrlPr>
                            <a:rPr lang="en-US" altLang="zh-TW" i="1">
                              <a:latin typeface="Cambria Math" panose="02040503050406030204" pitchFamily="18" charset="0"/>
                              <a:ea typeface="Cambria Math"/>
                              <a:cs typeface="Times New Roman" pitchFamily="18" charset="0"/>
                            </a:rPr>
                          </m:ctrlPr>
                        </m:sSubPr>
                        <m:e>
                          <m:r>
                            <a:rPr lang="zh-TW" altLang="en-US" i="1">
                              <a:latin typeface="Cambria Math"/>
                              <a:ea typeface="Cambria Math"/>
                              <a:cs typeface="Times New Roman" pitchFamily="18" charset="0"/>
                            </a:rPr>
                            <m:t>𝜕</m:t>
                          </m:r>
                        </m:e>
                        <m:sub>
                          <m:r>
                            <a:rPr lang="zh-TW" altLang="en-US" i="1">
                              <a:latin typeface="Cambria Math"/>
                              <a:ea typeface="Cambria Math"/>
                              <a:cs typeface="Times New Roman" pitchFamily="18" charset="0"/>
                            </a:rPr>
                            <m:t>𝜇</m:t>
                          </m:r>
                        </m:sub>
                      </m:sSub>
                      <m:sSup>
                        <m:sSupPr>
                          <m:ctrlPr>
                            <a:rPr lang="en-US" altLang="zh-TW" i="1">
                              <a:latin typeface="Cambria Math" panose="02040503050406030204" pitchFamily="18" charset="0"/>
                              <a:ea typeface="Cambria Math"/>
                              <a:cs typeface="Times New Roman" pitchFamily="18" charset="0"/>
                            </a:rPr>
                          </m:ctrlPr>
                        </m:sSupPr>
                        <m:e>
                          <m:r>
                            <m:rPr>
                              <m:sty m:val="p"/>
                            </m:rPr>
                            <a:rPr lang="el-GR" altLang="zh-TW" i="1">
                              <a:latin typeface="Cambria Math"/>
                              <a:ea typeface="Cambria Math"/>
                              <a:cs typeface="Times New Roman" pitchFamily="18" charset="0"/>
                            </a:rPr>
                            <m:t>Φ</m:t>
                          </m:r>
                        </m:e>
                        <m:sup>
                          <m:r>
                            <a:rPr lang="en-US" altLang="zh-TW" i="1">
                              <a:latin typeface="Cambria Math"/>
                              <a:ea typeface="Cambria Math"/>
                              <a:cs typeface="Times New Roman" pitchFamily="18" charset="0"/>
                            </a:rPr>
                            <m:t>∗</m:t>
                          </m:r>
                        </m:sup>
                      </m:sSup>
                      <m:sSup>
                        <m:sSupPr>
                          <m:ctrlPr>
                            <a:rPr lang="en-US" altLang="zh-TW" i="1">
                              <a:latin typeface="Cambria Math" panose="02040503050406030204" pitchFamily="18" charset="0"/>
                              <a:ea typeface="Cambria Math"/>
                              <a:cs typeface="Times New Roman" pitchFamily="18" charset="0"/>
                            </a:rPr>
                          </m:ctrlPr>
                        </m:sSupPr>
                        <m:e>
                          <m:r>
                            <a:rPr lang="zh-TW" altLang="en-US" i="1">
                              <a:latin typeface="Cambria Math"/>
                              <a:ea typeface="Cambria Math"/>
                              <a:cs typeface="Times New Roman" pitchFamily="18" charset="0"/>
                            </a:rPr>
                            <m:t>𝜕</m:t>
                          </m:r>
                        </m:e>
                        <m:sup>
                          <m:r>
                            <a:rPr lang="zh-TW" altLang="en-US" i="1">
                              <a:latin typeface="Cambria Math"/>
                              <a:ea typeface="Cambria Math"/>
                              <a:cs typeface="Times New Roman" pitchFamily="18" charset="0"/>
                            </a:rPr>
                            <m:t>𝜇</m:t>
                          </m:r>
                        </m:sup>
                      </m:sSup>
                      <m:r>
                        <m:rPr>
                          <m:sty m:val="p"/>
                        </m:rPr>
                        <a:rPr lang="el-GR" altLang="zh-TW" i="1">
                          <a:latin typeface="Cambria Math"/>
                          <a:ea typeface="Cambria Math"/>
                          <a:cs typeface="Times New Roman" pitchFamily="18" charset="0"/>
                        </a:rPr>
                        <m:t>Φ</m:t>
                      </m:r>
                      <m:r>
                        <a:rPr lang="en-US" altLang="zh-TW" b="0" i="1" smtClean="0">
                          <a:latin typeface="Cambria Math" panose="02040503050406030204" pitchFamily="18" charset="0"/>
                          <a:ea typeface="Cambria Math"/>
                          <a:cs typeface="Times New Roman" pitchFamily="18" charset="0"/>
                        </a:rPr>
                        <m:t>+</m:t>
                      </m:r>
                      <m:sSup>
                        <m:sSupPr>
                          <m:ctrlPr>
                            <a:rPr lang="en-US" altLang="zh-TW" b="0" i="1" smtClean="0">
                              <a:latin typeface="Cambria Math" panose="02040503050406030204" pitchFamily="18" charset="0"/>
                              <a:ea typeface="Cambria Math"/>
                              <a:cs typeface="Times New Roman" pitchFamily="18" charset="0"/>
                            </a:rPr>
                          </m:ctrlPr>
                        </m:sSupPr>
                        <m:e>
                          <m:r>
                            <a:rPr lang="zh-TW" altLang="en-US" i="1">
                              <a:latin typeface="Cambria Math"/>
                              <a:ea typeface="Cambria Math"/>
                              <a:cs typeface="Times New Roman" pitchFamily="18" charset="0"/>
                            </a:rPr>
                            <m:t>𝜇</m:t>
                          </m:r>
                        </m:e>
                        <m:sup>
                          <m:r>
                            <a:rPr lang="en-US" altLang="zh-TW" b="0" i="1" smtClean="0">
                              <a:latin typeface="Cambria Math"/>
                              <a:ea typeface="Cambria Math"/>
                              <a:cs typeface="Times New Roman" pitchFamily="18" charset="0"/>
                            </a:rPr>
                            <m:t>2</m:t>
                          </m:r>
                        </m:sup>
                      </m:sSup>
                      <m:sSup>
                        <m:sSupPr>
                          <m:ctrlPr>
                            <a:rPr lang="en-US" altLang="zh-TW" b="0" i="1" smtClean="0">
                              <a:latin typeface="Cambria Math" panose="02040503050406030204" pitchFamily="18" charset="0"/>
                              <a:ea typeface="Cambria Math"/>
                              <a:cs typeface="Times New Roman" pitchFamily="18" charset="0"/>
                            </a:rPr>
                          </m:ctrlPr>
                        </m:sSupPr>
                        <m:e>
                          <m:r>
                            <m:rPr>
                              <m:sty m:val="p"/>
                            </m:rPr>
                            <a:rPr lang="el-GR" altLang="zh-TW" b="0" i="1" smtClean="0">
                              <a:latin typeface="Cambria Math"/>
                              <a:ea typeface="Cambria Math"/>
                              <a:cs typeface="Times New Roman" pitchFamily="18" charset="0"/>
                            </a:rPr>
                            <m:t>Φ</m:t>
                          </m:r>
                        </m:e>
                        <m:sup>
                          <m:r>
                            <a:rPr lang="en-US" altLang="zh-TW" b="0" i="1" smtClean="0">
                              <a:latin typeface="Cambria Math"/>
                              <a:ea typeface="Cambria Math"/>
                              <a:cs typeface="Times New Roman" pitchFamily="18" charset="0"/>
                            </a:rPr>
                            <m:t>∗</m:t>
                          </m:r>
                        </m:sup>
                      </m:sSup>
                      <m:r>
                        <m:rPr>
                          <m:sty m:val="p"/>
                        </m:rPr>
                        <a:rPr lang="el-GR" altLang="zh-TW" b="0" i="1" smtClean="0">
                          <a:latin typeface="Cambria Math"/>
                          <a:ea typeface="Cambria Math"/>
                          <a:cs typeface="Times New Roman" pitchFamily="18" charset="0"/>
                        </a:rPr>
                        <m:t>Φ</m:t>
                      </m:r>
                      <m:r>
                        <a:rPr lang="en-US" altLang="zh-TW" b="0" i="1" smtClean="0">
                          <a:latin typeface="Cambria Math"/>
                          <a:ea typeface="Cambria Math"/>
                          <a:cs typeface="Times New Roman" pitchFamily="18" charset="0"/>
                        </a:rPr>
                        <m:t>−</m:t>
                      </m:r>
                      <m:r>
                        <a:rPr lang="en-US" altLang="zh-TW" i="1">
                          <a:latin typeface="Cambria Math"/>
                          <a:ea typeface="Cambria Math"/>
                          <a:cs typeface="Times New Roman" pitchFamily="18" charset="0"/>
                        </a:rPr>
                        <m:t>𝜆</m:t>
                      </m:r>
                      <m:sSup>
                        <m:sSupPr>
                          <m:ctrlPr>
                            <a:rPr lang="en-US" altLang="zh-TW" b="0" i="1" smtClean="0">
                              <a:latin typeface="Cambria Math" panose="02040503050406030204" pitchFamily="18" charset="0"/>
                              <a:ea typeface="Cambria Math"/>
                              <a:cs typeface="Times New Roman" pitchFamily="18" charset="0"/>
                            </a:rPr>
                          </m:ctrlPr>
                        </m:sSupPr>
                        <m:e>
                          <m:d>
                            <m:dPr>
                              <m:ctrlPr>
                                <a:rPr lang="en-US" altLang="zh-TW" i="1">
                                  <a:latin typeface="Cambria Math" panose="02040503050406030204" pitchFamily="18" charset="0"/>
                                  <a:ea typeface="Cambria Math"/>
                                  <a:cs typeface="Times New Roman" pitchFamily="18" charset="0"/>
                                </a:rPr>
                              </m:ctrlPr>
                            </m:dPr>
                            <m:e>
                              <m:sSup>
                                <m:sSupPr>
                                  <m:ctrlPr>
                                    <a:rPr lang="en-US" altLang="zh-TW" i="1">
                                      <a:latin typeface="Cambria Math" panose="02040503050406030204" pitchFamily="18" charset="0"/>
                                      <a:ea typeface="Cambria Math"/>
                                      <a:cs typeface="Times New Roman" pitchFamily="18" charset="0"/>
                                    </a:rPr>
                                  </m:ctrlPr>
                                </m:sSupPr>
                                <m:e>
                                  <m:r>
                                    <m:rPr>
                                      <m:sty m:val="p"/>
                                    </m:rPr>
                                    <a:rPr lang="el-GR" altLang="zh-TW" i="1">
                                      <a:latin typeface="Cambria Math"/>
                                      <a:ea typeface="Cambria Math"/>
                                      <a:cs typeface="Times New Roman" pitchFamily="18" charset="0"/>
                                    </a:rPr>
                                    <m:t>Φ</m:t>
                                  </m:r>
                                </m:e>
                                <m:sup>
                                  <m:r>
                                    <a:rPr lang="en-US" altLang="zh-TW" i="1">
                                      <a:latin typeface="Cambria Math"/>
                                      <a:ea typeface="Cambria Math"/>
                                      <a:cs typeface="Times New Roman" pitchFamily="18" charset="0"/>
                                    </a:rPr>
                                    <m:t>∗</m:t>
                                  </m:r>
                                </m:sup>
                              </m:sSup>
                              <m:r>
                                <m:rPr>
                                  <m:sty m:val="p"/>
                                </m:rPr>
                                <a:rPr lang="el-GR" altLang="zh-TW" i="1">
                                  <a:latin typeface="Cambria Math"/>
                                  <a:ea typeface="Cambria Math"/>
                                  <a:cs typeface="Times New Roman" pitchFamily="18" charset="0"/>
                                </a:rPr>
                                <m:t>Φ</m:t>
                              </m:r>
                            </m:e>
                          </m:d>
                        </m:e>
                        <m:sup>
                          <m:r>
                            <a:rPr lang="en-US" altLang="zh-TW" b="0" i="1" smtClean="0">
                              <a:latin typeface="Cambria Math"/>
                              <a:ea typeface="Cambria Math"/>
                              <a:cs typeface="Times New Roman" pitchFamily="18" charset="0"/>
                            </a:rPr>
                            <m:t>2</m:t>
                          </m:r>
                        </m:sup>
                      </m:sSup>
                    </m:oMath>
                  </m:oMathPara>
                </a14:m>
                <a:endParaRPr lang="zh-TW" altLang="en-US" dirty="0">
                  <a:latin typeface="Times New Roman" pitchFamily="18" charset="0"/>
                  <a:cs typeface="Times New Roman" pitchFamily="18" charset="0"/>
                </a:endParaRPr>
              </a:p>
            </p:txBody>
          </p:sp>
        </mc:Choice>
        <mc:Fallback xmlns="">
          <p:sp>
            <p:nvSpPr>
              <p:cNvPr id="2" name="文字方塊 6">
                <a:extLst>
                  <a:ext uri="{FF2B5EF4-FFF2-40B4-BE49-F238E27FC236}">
                    <a16:creationId xmlns:a16="http://schemas.microsoft.com/office/drawing/2014/main" id="{F24DAA5C-5A43-8951-3E80-D45C01EA61A5}"/>
                  </a:ext>
                </a:extLst>
              </p:cNvPr>
              <p:cNvSpPr txBox="1">
                <a:spLocks noRot="1" noChangeAspect="1" noMove="1" noResize="1" noEditPoints="1" noAdjustHandles="1" noChangeArrowheads="1" noChangeShapeType="1" noTextEdit="1"/>
              </p:cNvSpPr>
              <p:nvPr/>
            </p:nvSpPr>
            <p:spPr>
              <a:xfrm>
                <a:off x="1028733" y="1763817"/>
                <a:ext cx="3733375" cy="397160"/>
              </a:xfrm>
              <a:prstGeom prst="rect">
                <a:avLst/>
              </a:prstGeom>
              <a:blipFill>
                <a:blip r:embed="rId2"/>
                <a:stretch>
                  <a:fillRect b="-62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矩形 7">
                <a:extLst>
                  <a:ext uri="{FF2B5EF4-FFF2-40B4-BE49-F238E27FC236}">
                    <a16:creationId xmlns:a16="http://schemas.microsoft.com/office/drawing/2014/main" id="{4CD24437-A210-CC5D-23CA-347D8A66BC32}"/>
                  </a:ext>
                </a:extLst>
              </p:cNvPr>
              <p:cNvSpPr/>
              <p:nvPr/>
            </p:nvSpPr>
            <p:spPr>
              <a:xfrm>
                <a:off x="1028733" y="702445"/>
                <a:ext cx="1683794" cy="616644"/>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l-GR" altLang="zh-TW" i="1" smtClean="0">
                              <a:latin typeface="Cambria Math" panose="02040503050406030204" pitchFamily="18" charset="0"/>
                              <a:ea typeface="Cambria Math"/>
                              <a:cs typeface="Times New Roman" pitchFamily="18" charset="0"/>
                            </a:rPr>
                          </m:ctrlPr>
                        </m:sSubPr>
                        <m:e>
                          <m:r>
                            <m:rPr>
                              <m:sty m:val="p"/>
                            </m:rPr>
                            <a:rPr lang="el-GR" altLang="zh-TW" i="1">
                              <a:latin typeface="Cambria Math"/>
                              <a:ea typeface="Cambria Math"/>
                              <a:cs typeface="Times New Roman" pitchFamily="18" charset="0"/>
                            </a:rPr>
                            <m:t>Φ</m:t>
                          </m:r>
                        </m:e>
                        <m:sub>
                          <m:r>
                            <a:rPr lang="en-US" altLang="zh-TW" b="0" i="1" smtClean="0">
                              <a:latin typeface="Cambria Math"/>
                              <a:ea typeface="Cambria Math"/>
                              <a:cs typeface="Times New Roman" pitchFamily="18" charset="0"/>
                            </a:rPr>
                            <m:t>0</m:t>
                          </m:r>
                        </m:sub>
                      </m:sSub>
                      <m:r>
                        <a:rPr lang="en-US" altLang="zh-TW" b="0" i="1" smtClean="0">
                          <a:latin typeface="Cambria Math"/>
                          <a:ea typeface="Cambria Math"/>
                          <a:cs typeface="Times New Roman" pitchFamily="18" charset="0"/>
                        </a:rPr>
                        <m:t>=</m:t>
                      </m:r>
                      <m:f>
                        <m:fPr>
                          <m:ctrlPr>
                            <a:rPr lang="en-US" altLang="zh-TW" b="0" i="1" smtClean="0">
                              <a:latin typeface="Cambria Math" panose="02040503050406030204" pitchFamily="18" charset="0"/>
                              <a:ea typeface="Cambria Math"/>
                              <a:cs typeface="Times New Roman" pitchFamily="18" charset="0"/>
                            </a:rPr>
                          </m:ctrlPr>
                        </m:fPr>
                        <m:num>
                          <m:r>
                            <a:rPr lang="zh-TW" altLang="en-US" b="0" i="1" smtClean="0">
                              <a:latin typeface="Cambria Math"/>
                              <a:ea typeface="Cambria Math"/>
                              <a:cs typeface="Times New Roman" pitchFamily="18" charset="0"/>
                            </a:rPr>
                            <m:t>𝜇</m:t>
                          </m:r>
                        </m:num>
                        <m:den>
                          <m:rad>
                            <m:radPr>
                              <m:degHide m:val="on"/>
                              <m:ctrlPr>
                                <a:rPr lang="en-US" altLang="zh-TW" b="0" i="1" smtClean="0">
                                  <a:latin typeface="Cambria Math" panose="02040503050406030204" pitchFamily="18" charset="0"/>
                                  <a:ea typeface="Cambria Math"/>
                                  <a:cs typeface="Times New Roman" pitchFamily="18" charset="0"/>
                                </a:rPr>
                              </m:ctrlPr>
                            </m:radPr>
                            <m:deg/>
                            <m:e>
                              <m:r>
                                <a:rPr lang="en-US" altLang="zh-TW" b="0" i="1" smtClean="0">
                                  <a:latin typeface="Cambria Math" panose="02040503050406030204" pitchFamily="18" charset="0"/>
                                  <a:ea typeface="Cambria Math"/>
                                  <a:cs typeface="Times New Roman" pitchFamily="18" charset="0"/>
                                </a:rPr>
                                <m:t>2</m:t>
                              </m:r>
                              <m:r>
                                <a:rPr lang="zh-TW" altLang="en-US" b="0" i="1" smtClean="0">
                                  <a:latin typeface="Cambria Math"/>
                                  <a:ea typeface="Cambria Math"/>
                                  <a:cs typeface="Times New Roman" pitchFamily="18" charset="0"/>
                                </a:rPr>
                                <m:t>𝜆</m:t>
                              </m:r>
                            </m:e>
                          </m:rad>
                        </m:den>
                      </m:f>
                      <m:r>
                        <a:rPr lang="zh-TW" altLang="en-US" b="0" i="1" smtClean="0">
                          <a:latin typeface="Cambria Math" panose="02040503050406030204" pitchFamily="18" charset="0"/>
                          <a:ea typeface="Cambria Math"/>
                          <a:cs typeface="Times New Roman" pitchFamily="18" charset="0"/>
                        </a:rPr>
                        <m:t>≡</m:t>
                      </m:r>
                      <m:r>
                        <a:rPr lang="en-US" altLang="zh-TW" b="0" i="1" smtClean="0">
                          <a:latin typeface="Cambria Math" panose="02040503050406030204" pitchFamily="18" charset="0"/>
                          <a:ea typeface="Cambria Math"/>
                          <a:cs typeface="Times New Roman" pitchFamily="18" charset="0"/>
                        </a:rPr>
                        <m:t>𝑣</m:t>
                      </m:r>
                    </m:oMath>
                  </m:oMathPara>
                </a14:m>
                <a:endParaRPr lang="zh-TW" altLang="en-US" dirty="0"/>
              </a:p>
            </p:txBody>
          </p:sp>
        </mc:Choice>
        <mc:Fallback xmlns="">
          <p:sp>
            <p:nvSpPr>
              <p:cNvPr id="3" name="矩形 7">
                <a:extLst>
                  <a:ext uri="{FF2B5EF4-FFF2-40B4-BE49-F238E27FC236}">
                    <a16:creationId xmlns:a16="http://schemas.microsoft.com/office/drawing/2014/main" id="{4CD24437-A210-CC5D-23CA-347D8A66BC32}"/>
                  </a:ext>
                </a:extLst>
              </p:cNvPr>
              <p:cNvSpPr>
                <a:spLocks noRot="1" noChangeAspect="1" noMove="1" noResize="1" noEditPoints="1" noAdjustHandles="1" noChangeArrowheads="1" noChangeShapeType="1" noTextEdit="1"/>
              </p:cNvSpPr>
              <p:nvPr/>
            </p:nvSpPr>
            <p:spPr>
              <a:xfrm>
                <a:off x="1028733" y="702445"/>
                <a:ext cx="1683794" cy="616644"/>
              </a:xfrm>
              <a:prstGeom prst="rect">
                <a:avLst/>
              </a:prstGeom>
              <a:blipFill>
                <a:blip r:embed="rId3"/>
                <a:stretch>
                  <a:fillRect b="-4082"/>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647388AC-4A25-BA97-F724-BEC7EE06250C}"/>
              </a:ext>
            </a:extLst>
          </p:cNvPr>
          <p:cNvSpPr txBox="1"/>
          <p:nvPr/>
        </p:nvSpPr>
        <p:spPr>
          <a:xfrm>
            <a:off x="947350" y="293585"/>
            <a:ext cx="3466392" cy="369332"/>
          </a:xfrm>
          <a:prstGeom prst="rect">
            <a:avLst/>
          </a:prstGeom>
          <a:noFill/>
        </p:spPr>
        <p:txBody>
          <a:bodyPr wrap="square" rtlCol="0">
            <a:spAutoFit/>
          </a:bodyPr>
          <a:lstStyle/>
          <a:p>
            <a:pPr algn="l"/>
            <a:r>
              <a:rPr lang="en-US" dirty="0" err="1">
                <a:latin typeface="Times New Roman" panose="02020603050405020304" pitchFamily="18" charset="0"/>
                <a:cs typeface="Times New Roman" panose="02020603050405020304" pitchFamily="18" charset="0"/>
              </a:rPr>
              <a:t>假設選取真空的場值為實數</a:t>
            </a:r>
            <a:r>
              <a:rPr lang="en-US" dirty="0">
                <a:latin typeface="Times New Roman" panose="02020603050405020304" pitchFamily="18" charset="0"/>
                <a:cs typeface="Times New Roman" panose="02020603050405020304" pitchFamily="18" charset="0"/>
              </a:rPr>
              <a:t>：</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1DBF66B8-0A6C-71B6-C09B-ECD775AB41EE}"/>
                  </a:ext>
                </a:extLst>
              </p:cNvPr>
              <p:cNvSpPr txBox="1"/>
              <p:nvPr/>
            </p:nvSpPr>
            <p:spPr>
              <a:xfrm>
                <a:off x="996751" y="2262620"/>
                <a:ext cx="3353305" cy="369332"/>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將場</a:t>
                </a:r>
                <a14:m>
                  <m:oMath xmlns:m="http://schemas.openxmlformats.org/officeDocument/2006/math">
                    <m:r>
                      <m:rPr>
                        <m:sty m:val="p"/>
                      </m:rPr>
                      <a:rPr lang="el-GR" altLang="zh-TW" i="1">
                        <a:latin typeface="Cambria Math"/>
                        <a:ea typeface="Cambria Math"/>
                        <a:cs typeface="Times New Roman" pitchFamily="18" charset="0"/>
                      </a:rPr>
                      <m:t>Φ</m:t>
                    </m:r>
                  </m:oMath>
                </a14:m>
                <a:r>
                  <a:rPr lang="en-US" dirty="0">
                    <a:latin typeface="Times New Roman" panose="02020603050405020304" pitchFamily="18" charset="0"/>
                    <a:cs typeface="Times New Roman" panose="02020603050405020304" pitchFamily="18" charset="0"/>
                  </a:rPr>
                  <a:t>以絕對值與幅角表示：</a:t>
                </a:r>
              </a:p>
            </p:txBody>
          </p:sp>
        </mc:Choice>
        <mc:Fallback xmlns="">
          <p:sp>
            <p:nvSpPr>
              <p:cNvPr id="5" name="TextBox 4">
                <a:extLst>
                  <a:ext uri="{FF2B5EF4-FFF2-40B4-BE49-F238E27FC236}">
                    <a16:creationId xmlns:a16="http://schemas.microsoft.com/office/drawing/2014/main" id="{1DBF66B8-0A6C-71B6-C09B-ECD775AB41EE}"/>
                  </a:ext>
                </a:extLst>
              </p:cNvPr>
              <p:cNvSpPr txBox="1">
                <a:spLocks noRot="1" noChangeAspect="1" noMove="1" noResize="1" noEditPoints="1" noAdjustHandles="1" noChangeArrowheads="1" noChangeShapeType="1" noTextEdit="1"/>
              </p:cNvSpPr>
              <p:nvPr/>
            </p:nvSpPr>
            <p:spPr>
              <a:xfrm>
                <a:off x="996751" y="2262620"/>
                <a:ext cx="3353305" cy="369332"/>
              </a:xfrm>
              <a:prstGeom prst="rect">
                <a:avLst/>
              </a:prstGeom>
              <a:blipFill>
                <a:blip r:embed="rId4"/>
                <a:stretch>
                  <a:fillRect l="-1509" t="-6667" b="-2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A20CD7F9-DBA9-64EF-22CB-65E09FAF8949}"/>
                  </a:ext>
                </a:extLst>
              </p:cNvPr>
              <p:cNvSpPr txBox="1"/>
              <p:nvPr/>
            </p:nvSpPr>
            <p:spPr>
              <a:xfrm>
                <a:off x="1028733" y="3125037"/>
                <a:ext cx="4228392" cy="387927"/>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l-GR" altLang="zh-TW" i="1" smtClean="0">
                          <a:latin typeface="Cambria Math"/>
                          <a:ea typeface="Cambria Math"/>
                          <a:cs typeface="Times New Roman" pitchFamily="18" charset="0"/>
                        </a:rPr>
                        <m:t>Φ</m:t>
                      </m:r>
                      <m:d>
                        <m:dPr>
                          <m:ctrlPr>
                            <a:rPr lang="en-US" altLang="zh-TW" b="0" i="1" smtClean="0">
                              <a:latin typeface="Cambria Math" panose="02040503050406030204" pitchFamily="18" charset="0"/>
                              <a:ea typeface="Cambria Math"/>
                              <a:cs typeface="Times New Roman" pitchFamily="18" charset="0"/>
                            </a:rPr>
                          </m:ctrlPr>
                        </m:dPr>
                        <m:e>
                          <m:r>
                            <a:rPr lang="en-US" altLang="zh-TW" b="0" i="1" smtClean="0">
                              <a:latin typeface="Cambria Math" panose="02040503050406030204" pitchFamily="18" charset="0"/>
                              <a:ea typeface="Cambria Math"/>
                              <a:cs typeface="Times New Roman" pitchFamily="18" charset="0"/>
                            </a:rPr>
                            <m:t>𝑥</m:t>
                          </m:r>
                        </m:e>
                      </m:d>
                      <m:r>
                        <a:rPr lang="en-US" altLang="zh-TW" b="0" i="1" smtClean="0">
                          <a:latin typeface="Cambria Math" panose="02040503050406030204" pitchFamily="18" charset="0"/>
                          <a:ea typeface="Cambria Math"/>
                          <a:cs typeface="Times New Roman" pitchFamily="18" charset="0"/>
                        </a:rPr>
                        <m:t>=</m:t>
                      </m:r>
                      <m:d>
                        <m:dPr>
                          <m:begChr m:val="|"/>
                          <m:endChr m:val="|"/>
                          <m:ctrlPr>
                            <a:rPr lang="en-US" altLang="zh-TW" b="0" i="1" smtClean="0">
                              <a:latin typeface="Cambria Math" panose="02040503050406030204" pitchFamily="18" charset="0"/>
                              <a:ea typeface="Cambria Math"/>
                              <a:cs typeface="Times New Roman" pitchFamily="18" charset="0"/>
                            </a:rPr>
                          </m:ctrlPr>
                        </m:dPr>
                        <m:e>
                          <m:r>
                            <m:rPr>
                              <m:sty m:val="p"/>
                            </m:rPr>
                            <a:rPr lang="el-GR" altLang="zh-TW" i="1">
                              <a:latin typeface="Cambria Math"/>
                              <a:ea typeface="Cambria Math"/>
                              <a:cs typeface="Times New Roman" pitchFamily="18" charset="0"/>
                            </a:rPr>
                            <m:t>Φ</m:t>
                          </m:r>
                          <m:r>
                            <a:rPr lang="en-US" altLang="zh-TW" b="0" i="1" smtClean="0">
                              <a:latin typeface="Cambria Math" panose="02040503050406030204" pitchFamily="18" charset="0"/>
                              <a:ea typeface="Cambria Math"/>
                              <a:cs typeface="Times New Roman" pitchFamily="18" charset="0"/>
                            </a:rPr>
                            <m:t>(</m:t>
                          </m:r>
                          <m:r>
                            <a:rPr lang="en-US" altLang="zh-TW" b="0" i="1" smtClean="0">
                              <a:latin typeface="Cambria Math" panose="02040503050406030204" pitchFamily="18" charset="0"/>
                              <a:ea typeface="Cambria Math"/>
                              <a:cs typeface="Times New Roman" pitchFamily="18" charset="0"/>
                            </a:rPr>
                            <m:t>𝑥</m:t>
                          </m:r>
                          <m:r>
                            <a:rPr lang="en-US" altLang="zh-TW" b="0" i="1" smtClean="0">
                              <a:latin typeface="Cambria Math" panose="02040503050406030204" pitchFamily="18" charset="0"/>
                              <a:ea typeface="Cambria Math"/>
                              <a:cs typeface="Times New Roman" pitchFamily="18" charset="0"/>
                            </a:rPr>
                            <m:t>)</m:t>
                          </m:r>
                        </m:e>
                      </m:d>
                      <m:sSup>
                        <m:sSupPr>
                          <m:ctrlPr>
                            <a:rPr lang="en-US" altLang="zh-TW" b="0" i="1" smtClean="0">
                              <a:latin typeface="Cambria Math" panose="02040503050406030204" pitchFamily="18" charset="0"/>
                              <a:ea typeface="Cambria Math"/>
                              <a:cs typeface="Times New Roman" pitchFamily="18" charset="0"/>
                            </a:rPr>
                          </m:ctrlPr>
                        </m:sSupPr>
                        <m:e>
                          <m:r>
                            <a:rPr lang="en-US" altLang="zh-TW" b="0" i="1" smtClean="0">
                              <a:latin typeface="Cambria Math" panose="02040503050406030204" pitchFamily="18" charset="0"/>
                              <a:ea typeface="Cambria Math"/>
                              <a:cs typeface="Times New Roman" pitchFamily="18" charset="0"/>
                            </a:rPr>
                            <m:t>𝑒</m:t>
                          </m:r>
                        </m:e>
                        <m:sup>
                          <m:r>
                            <a:rPr lang="en-US" altLang="zh-TW" b="0" i="1" smtClean="0">
                              <a:latin typeface="Cambria Math" panose="02040503050406030204" pitchFamily="18" charset="0"/>
                              <a:ea typeface="Cambria Math"/>
                              <a:cs typeface="Times New Roman" pitchFamily="18" charset="0"/>
                            </a:rPr>
                            <m:t>𝑖</m:t>
                          </m:r>
                          <m:r>
                            <a:rPr lang="en-US" altLang="zh-TW" b="0" i="1" smtClean="0">
                              <a:latin typeface="Cambria Math" panose="02040503050406030204" pitchFamily="18" charset="0"/>
                              <a:ea typeface="Cambria Math" panose="02040503050406030204" pitchFamily="18" charset="0"/>
                              <a:cs typeface="Times New Roman" pitchFamily="18" charset="0"/>
                            </a:rPr>
                            <m:t>𝜙</m:t>
                          </m:r>
                          <m:d>
                            <m:dPr>
                              <m:ctrlPr>
                                <a:rPr lang="en-US" altLang="zh-TW" b="0" i="1" smtClean="0">
                                  <a:latin typeface="Cambria Math" panose="02040503050406030204" pitchFamily="18" charset="0"/>
                                  <a:ea typeface="Cambria Math" panose="02040503050406030204" pitchFamily="18" charset="0"/>
                                  <a:cs typeface="Times New Roman" pitchFamily="18" charset="0"/>
                                </a:rPr>
                              </m:ctrlPr>
                            </m:dPr>
                            <m:e>
                              <m:r>
                                <a:rPr lang="en-US" altLang="zh-TW" b="0" i="1" smtClean="0">
                                  <a:latin typeface="Cambria Math" panose="02040503050406030204" pitchFamily="18" charset="0"/>
                                  <a:ea typeface="Cambria Math" panose="02040503050406030204" pitchFamily="18" charset="0"/>
                                  <a:cs typeface="Times New Roman" pitchFamily="18" charset="0"/>
                                </a:rPr>
                                <m:t>𝑥</m:t>
                              </m:r>
                            </m:e>
                          </m:d>
                        </m:sup>
                      </m:sSup>
                      <m:r>
                        <a:rPr lang="en-US" altLang="zh-TW" b="0" i="1" smtClean="0">
                          <a:latin typeface="Cambria Math" panose="02040503050406030204" pitchFamily="18" charset="0"/>
                          <a:ea typeface="Cambria Math" panose="02040503050406030204" pitchFamily="18" charset="0"/>
                          <a:cs typeface="Times New Roman" pitchFamily="18" charset="0"/>
                        </a:rPr>
                        <m:t>≡</m:t>
                      </m:r>
                      <m:d>
                        <m:dPr>
                          <m:ctrlPr>
                            <a:rPr lang="en-US" altLang="zh-TW" b="0" i="1" smtClean="0">
                              <a:latin typeface="Cambria Math" panose="02040503050406030204" pitchFamily="18" charset="0"/>
                              <a:ea typeface="Cambria Math" panose="02040503050406030204" pitchFamily="18" charset="0"/>
                              <a:cs typeface="Times New Roman" pitchFamily="18" charset="0"/>
                            </a:rPr>
                          </m:ctrlPr>
                        </m:dPr>
                        <m:e>
                          <m:r>
                            <a:rPr lang="en-US" altLang="zh-TW" b="0" i="1" smtClean="0">
                              <a:latin typeface="Cambria Math" panose="02040503050406030204" pitchFamily="18" charset="0"/>
                              <a:ea typeface="Cambria Math" panose="02040503050406030204" pitchFamily="18" charset="0"/>
                              <a:cs typeface="Times New Roman" pitchFamily="18" charset="0"/>
                            </a:rPr>
                            <m:t>𝜌</m:t>
                          </m:r>
                          <m:d>
                            <m:dPr>
                              <m:ctrlPr>
                                <a:rPr lang="en-US" altLang="zh-TW" b="0" i="1" smtClean="0">
                                  <a:latin typeface="Cambria Math" panose="02040503050406030204" pitchFamily="18" charset="0"/>
                                  <a:ea typeface="Cambria Math" panose="02040503050406030204" pitchFamily="18" charset="0"/>
                                  <a:cs typeface="Times New Roman" pitchFamily="18" charset="0"/>
                                </a:rPr>
                              </m:ctrlPr>
                            </m:dPr>
                            <m:e>
                              <m:r>
                                <a:rPr lang="en-US" altLang="zh-TW" b="0" i="1" smtClean="0">
                                  <a:latin typeface="Cambria Math" panose="02040503050406030204" pitchFamily="18" charset="0"/>
                                  <a:ea typeface="Cambria Math" panose="02040503050406030204" pitchFamily="18" charset="0"/>
                                  <a:cs typeface="Times New Roman" pitchFamily="18" charset="0"/>
                                </a:rPr>
                                <m:t>𝑥</m:t>
                              </m:r>
                            </m:e>
                          </m:d>
                          <m:r>
                            <a:rPr lang="en-US" altLang="zh-TW" b="0" i="1" smtClean="0">
                              <a:latin typeface="Cambria Math" panose="02040503050406030204" pitchFamily="18" charset="0"/>
                              <a:ea typeface="Cambria Math" panose="02040503050406030204" pitchFamily="18" charset="0"/>
                              <a:cs typeface="Times New Roman" pitchFamily="18" charset="0"/>
                            </a:rPr>
                            <m:t>+</m:t>
                          </m:r>
                          <m:r>
                            <a:rPr lang="en-US" altLang="zh-TW" b="0" i="1" smtClean="0">
                              <a:latin typeface="Cambria Math" panose="02040503050406030204" pitchFamily="18" charset="0"/>
                              <a:ea typeface="Cambria Math" panose="02040503050406030204" pitchFamily="18" charset="0"/>
                              <a:cs typeface="Times New Roman" pitchFamily="18" charset="0"/>
                            </a:rPr>
                            <m:t>𝑣</m:t>
                          </m:r>
                        </m:e>
                      </m:d>
                      <m:sSup>
                        <m:sSupPr>
                          <m:ctrlPr>
                            <a:rPr lang="en-US" altLang="zh-TW" i="1">
                              <a:latin typeface="Cambria Math" panose="02040503050406030204" pitchFamily="18" charset="0"/>
                              <a:ea typeface="Cambria Math"/>
                              <a:cs typeface="Times New Roman" pitchFamily="18" charset="0"/>
                            </a:rPr>
                          </m:ctrlPr>
                        </m:sSupPr>
                        <m:e>
                          <m:r>
                            <a:rPr lang="en-US" altLang="zh-TW" i="1">
                              <a:latin typeface="Cambria Math" panose="02040503050406030204" pitchFamily="18" charset="0"/>
                              <a:ea typeface="Cambria Math"/>
                              <a:cs typeface="Times New Roman" pitchFamily="18" charset="0"/>
                            </a:rPr>
                            <m:t>𝑒</m:t>
                          </m:r>
                        </m:e>
                        <m:sup>
                          <m:r>
                            <a:rPr lang="en-US" altLang="zh-TW" i="1">
                              <a:latin typeface="Cambria Math" panose="02040503050406030204" pitchFamily="18" charset="0"/>
                              <a:ea typeface="Cambria Math"/>
                              <a:cs typeface="Times New Roman" pitchFamily="18" charset="0"/>
                            </a:rPr>
                            <m:t>𝑖</m:t>
                          </m:r>
                          <m:r>
                            <a:rPr lang="en-US" altLang="zh-TW" i="1">
                              <a:latin typeface="Cambria Math" panose="02040503050406030204" pitchFamily="18" charset="0"/>
                              <a:ea typeface="Cambria Math" panose="02040503050406030204" pitchFamily="18" charset="0"/>
                              <a:cs typeface="Times New Roman" pitchFamily="18" charset="0"/>
                            </a:rPr>
                            <m:t>𝜙</m:t>
                          </m:r>
                          <m:d>
                            <m:dPr>
                              <m:ctrlPr>
                                <a:rPr lang="en-US" altLang="zh-TW" i="1">
                                  <a:latin typeface="Cambria Math" panose="02040503050406030204" pitchFamily="18" charset="0"/>
                                  <a:ea typeface="Cambria Math" panose="02040503050406030204" pitchFamily="18" charset="0"/>
                                  <a:cs typeface="Times New Roman" pitchFamily="18" charset="0"/>
                                </a:rPr>
                              </m:ctrlPr>
                            </m:dPr>
                            <m:e>
                              <m:r>
                                <a:rPr lang="en-US" altLang="zh-TW" i="1">
                                  <a:latin typeface="Cambria Math" panose="02040503050406030204" pitchFamily="18" charset="0"/>
                                  <a:ea typeface="Cambria Math" panose="02040503050406030204" pitchFamily="18" charset="0"/>
                                  <a:cs typeface="Times New Roman" pitchFamily="18" charset="0"/>
                                </a:rPr>
                                <m:t>𝑥</m:t>
                              </m:r>
                            </m:e>
                          </m:d>
                        </m:sup>
                      </m:sSup>
                    </m:oMath>
                  </m:oMathPara>
                </a14:m>
                <a:endParaRPr lang="en-US" dirty="0"/>
              </a:p>
            </p:txBody>
          </p:sp>
        </mc:Choice>
        <mc:Fallback xmlns="">
          <p:sp>
            <p:nvSpPr>
              <p:cNvPr id="8" name="TextBox 7">
                <a:extLst>
                  <a:ext uri="{FF2B5EF4-FFF2-40B4-BE49-F238E27FC236}">
                    <a16:creationId xmlns:a16="http://schemas.microsoft.com/office/drawing/2014/main" id="{A20CD7F9-DBA9-64EF-22CB-65E09FAF8949}"/>
                  </a:ext>
                </a:extLst>
              </p:cNvPr>
              <p:cNvSpPr txBox="1">
                <a:spLocks noRot="1" noChangeAspect="1" noMove="1" noResize="1" noEditPoints="1" noAdjustHandles="1" noChangeArrowheads="1" noChangeShapeType="1" noTextEdit="1"/>
              </p:cNvSpPr>
              <p:nvPr/>
            </p:nvSpPr>
            <p:spPr>
              <a:xfrm>
                <a:off x="1028733" y="3125037"/>
                <a:ext cx="4228392" cy="387927"/>
              </a:xfrm>
              <a:prstGeom prst="rect">
                <a:avLst/>
              </a:prstGeom>
              <a:blipFill>
                <a:blip r:embed="rId5"/>
                <a:stretch>
                  <a:fillRect b="-16129"/>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230C5006-DDA3-CB6D-E2F9-B5C7859C485F}"/>
              </a:ext>
            </a:extLst>
          </p:cNvPr>
          <p:cNvSpPr txBox="1"/>
          <p:nvPr/>
        </p:nvSpPr>
        <p:spPr>
          <a:xfrm>
            <a:off x="979582" y="3995978"/>
            <a:ext cx="6821054" cy="369332"/>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將新的表示法代入Lagrangian後，粒子內容由場的平方項決定</a:t>
            </a:r>
            <a:r>
              <a:rPr lang="en-US" dirty="0">
                <a:latin typeface="Times New Roman" panose="02020603050405020304" pitchFamily="18" charset="0"/>
                <a:cs typeface="Times New Roman" panose="02020603050405020304" pitchFamily="18" charset="0"/>
              </a:rPr>
              <a:t>：</a:t>
            </a:r>
          </a:p>
        </p:txBody>
      </p:sp>
      <mc:AlternateContent xmlns:mc="http://schemas.openxmlformats.org/markup-compatibility/2006" xmlns:a14="http://schemas.microsoft.com/office/drawing/2010/main">
        <mc:Choice Requires="a14">
          <p:sp>
            <p:nvSpPr>
              <p:cNvPr id="10" name="文字方塊 6">
                <a:extLst>
                  <a:ext uri="{FF2B5EF4-FFF2-40B4-BE49-F238E27FC236}">
                    <a16:creationId xmlns:a16="http://schemas.microsoft.com/office/drawing/2014/main" id="{EC2D4AD6-4A42-CF07-588F-973F10CC6163}"/>
                  </a:ext>
                </a:extLst>
              </p:cNvPr>
              <p:cNvSpPr txBox="1"/>
              <p:nvPr/>
            </p:nvSpPr>
            <p:spPr>
              <a:xfrm>
                <a:off x="996751" y="4411503"/>
                <a:ext cx="4738538" cy="397160"/>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a:ea typeface="Cambria Math"/>
                          <a:cs typeface="Times New Roman" pitchFamily="18" charset="0"/>
                        </a:rPr>
                        <m:t>ℒ</m:t>
                      </m:r>
                      <m:r>
                        <a:rPr lang="en-US" altLang="zh-TW" i="1">
                          <a:latin typeface="Cambria Math"/>
                          <a:ea typeface="Cambria Math"/>
                          <a:cs typeface="Times New Roman" pitchFamily="18" charset="0"/>
                        </a:rPr>
                        <m:t>⊃</m:t>
                      </m:r>
                      <m:sSub>
                        <m:sSubPr>
                          <m:ctrlPr>
                            <a:rPr lang="en-US" altLang="zh-TW" i="1">
                              <a:latin typeface="Cambria Math" panose="02040503050406030204" pitchFamily="18" charset="0"/>
                              <a:ea typeface="Cambria Math"/>
                              <a:cs typeface="Times New Roman" pitchFamily="18" charset="0"/>
                            </a:rPr>
                          </m:ctrlPr>
                        </m:sSubPr>
                        <m:e>
                          <m:r>
                            <a:rPr lang="zh-TW" altLang="en-US" i="1">
                              <a:latin typeface="Cambria Math"/>
                              <a:ea typeface="Cambria Math"/>
                              <a:cs typeface="Times New Roman" pitchFamily="18" charset="0"/>
                            </a:rPr>
                            <m:t>𝜕</m:t>
                          </m:r>
                        </m:e>
                        <m:sub>
                          <m:r>
                            <a:rPr lang="zh-TW" altLang="en-US" i="1">
                              <a:latin typeface="Cambria Math"/>
                              <a:ea typeface="Cambria Math"/>
                              <a:cs typeface="Times New Roman" pitchFamily="18" charset="0"/>
                            </a:rPr>
                            <m:t>𝜇</m:t>
                          </m:r>
                        </m:sub>
                      </m:sSub>
                      <m:r>
                        <a:rPr lang="en-US" altLang="zh-TW" i="1">
                          <a:latin typeface="Cambria Math" panose="02040503050406030204" pitchFamily="18" charset="0"/>
                          <a:ea typeface="Cambria Math" panose="02040503050406030204" pitchFamily="18" charset="0"/>
                          <a:cs typeface="Times New Roman" pitchFamily="18" charset="0"/>
                        </a:rPr>
                        <m:t>𝜌</m:t>
                      </m:r>
                      <m:sSup>
                        <m:sSupPr>
                          <m:ctrlPr>
                            <a:rPr lang="en-US" altLang="zh-TW" i="1">
                              <a:latin typeface="Cambria Math" panose="02040503050406030204" pitchFamily="18" charset="0"/>
                              <a:ea typeface="Cambria Math"/>
                              <a:cs typeface="Times New Roman" pitchFamily="18" charset="0"/>
                            </a:rPr>
                          </m:ctrlPr>
                        </m:sSupPr>
                        <m:e>
                          <m:r>
                            <a:rPr lang="zh-TW" altLang="en-US" i="1">
                              <a:latin typeface="Cambria Math"/>
                              <a:ea typeface="Cambria Math"/>
                              <a:cs typeface="Times New Roman" pitchFamily="18" charset="0"/>
                            </a:rPr>
                            <m:t>𝜕</m:t>
                          </m:r>
                        </m:e>
                        <m:sup>
                          <m:r>
                            <a:rPr lang="zh-TW" altLang="en-US" i="1">
                              <a:latin typeface="Cambria Math"/>
                              <a:ea typeface="Cambria Math"/>
                              <a:cs typeface="Times New Roman" pitchFamily="18" charset="0"/>
                            </a:rPr>
                            <m:t>𝜇</m:t>
                          </m:r>
                        </m:sup>
                      </m:sSup>
                      <m:r>
                        <a:rPr lang="en-US" altLang="zh-TW" i="1">
                          <a:latin typeface="Cambria Math" panose="02040503050406030204" pitchFamily="18" charset="0"/>
                          <a:ea typeface="Cambria Math" panose="02040503050406030204" pitchFamily="18" charset="0"/>
                          <a:cs typeface="Times New Roman" pitchFamily="18" charset="0"/>
                        </a:rPr>
                        <m:t>𝜌</m:t>
                      </m:r>
                      <m:r>
                        <a:rPr lang="en-US" altLang="zh-TW" b="0" i="1" smtClean="0">
                          <a:latin typeface="Cambria Math" panose="02040503050406030204" pitchFamily="18" charset="0"/>
                          <a:ea typeface="Cambria Math" panose="02040503050406030204" pitchFamily="18" charset="0"/>
                          <a:cs typeface="Times New Roman" pitchFamily="18" charset="0"/>
                        </a:rPr>
                        <m:t>+</m:t>
                      </m:r>
                      <m:sSup>
                        <m:sSupPr>
                          <m:ctrlPr>
                            <a:rPr lang="en-US" altLang="zh-TW" b="0" i="1" smtClean="0">
                              <a:latin typeface="Cambria Math" panose="02040503050406030204" pitchFamily="18" charset="0"/>
                              <a:ea typeface="Cambria Math"/>
                              <a:cs typeface="Times New Roman" pitchFamily="18" charset="0"/>
                            </a:rPr>
                          </m:ctrlPr>
                        </m:sSupPr>
                        <m:e>
                          <m:r>
                            <a:rPr lang="zh-TW" altLang="en-US" i="1">
                              <a:latin typeface="Cambria Math"/>
                              <a:ea typeface="Cambria Math"/>
                              <a:cs typeface="Times New Roman" pitchFamily="18" charset="0"/>
                            </a:rPr>
                            <m:t>𝜇</m:t>
                          </m:r>
                        </m:e>
                        <m:sup>
                          <m:r>
                            <a:rPr lang="en-US" altLang="zh-TW" b="0" i="1" smtClean="0">
                              <a:latin typeface="Cambria Math"/>
                              <a:ea typeface="Cambria Math"/>
                              <a:cs typeface="Times New Roman" pitchFamily="18" charset="0"/>
                            </a:rPr>
                            <m:t>2</m:t>
                          </m:r>
                        </m:sup>
                      </m:sSup>
                      <m:sSup>
                        <m:sSupPr>
                          <m:ctrlPr>
                            <a:rPr lang="en-US" altLang="zh-TW" b="0" i="1" smtClean="0">
                              <a:latin typeface="Cambria Math" panose="02040503050406030204" pitchFamily="18" charset="0"/>
                              <a:ea typeface="Cambria Math"/>
                              <a:cs typeface="Times New Roman" pitchFamily="18" charset="0"/>
                            </a:rPr>
                          </m:ctrlPr>
                        </m:sSupPr>
                        <m:e>
                          <m:r>
                            <a:rPr lang="en-US" altLang="zh-TW" b="0" i="1" smtClean="0">
                              <a:latin typeface="Cambria Math" panose="02040503050406030204" pitchFamily="18" charset="0"/>
                              <a:ea typeface="Cambria Math" panose="02040503050406030204" pitchFamily="18" charset="0"/>
                              <a:cs typeface="Times New Roman" pitchFamily="18" charset="0"/>
                            </a:rPr>
                            <m:t>𝜌</m:t>
                          </m:r>
                        </m:e>
                        <m:sup>
                          <m:r>
                            <a:rPr lang="en-US" altLang="zh-TW" b="0" i="1" smtClean="0">
                              <a:latin typeface="Cambria Math" panose="02040503050406030204" pitchFamily="18" charset="0"/>
                              <a:ea typeface="Cambria Math"/>
                              <a:cs typeface="Times New Roman" pitchFamily="18" charset="0"/>
                            </a:rPr>
                            <m:t>2</m:t>
                          </m:r>
                        </m:sup>
                      </m:sSup>
                      <m:r>
                        <a:rPr lang="en-US" altLang="zh-TW" b="0" i="1" smtClean="0">
                          <a:latin typeface="Cambria Math"/>
                          <a:ea typeface="Cambria Math"/>
                          <a:cs typeface="Times New Roman" pitchFamily="18" charset="0"/>
                        </a:rPr>
                        <m:t>−</m:t>
                      </m:r>
                      <m:r>
                        <a:rPr lang="en-US" altLang="zh-TW" b="0" i="1" smtClean="0">
                          <a:latin typeface="Cambria Math" panose="02040503050406030204" pitchFamily="18" charset="0"/>
                          <a:ea typeface="Cambria Math"/>
                          <a:cs typeface="Times New Roman" pitchFamily="18" charset="0"/>
                        </a:rPr>
                        <m:t>4</m:t>
                      </m:r>
                      <m:r>
                        <a:rPr lang="en-US" altLang="zh-TW" i="1">
                          <a:latin typeface="Cambria Math"/>
                          <a:ea typeface="Cambria Math"/>
                          <a:cs typeface="Times New Roman" pitchFamily="18" charset="0"/>
                        </a:rPr>
                        <m:t>𝜆</m:t>
                      </m:r>
                      <m:sSup>
                        <m:sSupPr>
                          <m:ctrlPr>
                            <a:rPr lang="en-US" altLang="zh-TW" i="1" smtClean="0">
                              <a:latin typeface="Cambria Math" panose="02040503050406030204" pitchFamily="18" charset="0"/>
                              <a:ea typeface="Cambria Math"/>
                              <a:cs typeface="Times New Roman" pitchFamily="18" charset="0"/>
                            </a:rPr>
                          </m:ctrlPr>
                        </m:sSupPr>
                        <m:e>
                          <m:r>
                            <a:rPr lang="en-US" altLang="zh-TW" b="0" i="1" smtClean="0">
                              <a:latin typeface="Cambria Math" panose="02040503050406030204" pitchFamily="18" charset="0"/>
                              <a:ea typeface="Cambria Math"/>
                              <a:cs typeface="Times New Roman" pitchFamily="18" charset="0"/>
                            </a:rPr>
                            <m:t>𝑣</m:t>
                          </m:r>
                        </m:e>
                        <m:sup>
                          <m:r>
                            <a:rPr lang="en-US" altLang="zh-TW" b="0" i="1" smtClean="0">
                              <a:latin typeface="Cambria Math" panose="02040503050406030204" pitchFamily="18" charset="0"/>
                              <a:ea typeface="Cambria Math"/>
                              <a:cs typeface="Times New Roman" pitchFamily="18" charset="0"/>
                            </a:rPr>
                            <m:t>2</m:t>
                          </m:r>
                        </m:sup>
                      </m:sSup>
                      <m:sSup>
                        <m:sSupPr>
                          <m:ctrlPr>
                            <a:rPr lang="en-US" altLang="zh-TW" i="1">
                              <a:latin typeface="Cambria Math" panose="02040503050406030204" pitchFamily="18" charset="0"/>
                              <a:ea typeface="Cambria Math"/>
                              <a:cs typeface="Times New Roman" pitchFamily="18" charset="0"/>
                            </a:rPr>
                          </m:ctrlPr>
                        </m:sSupPr>
                        <m:e>
                          <m:r>
                            <a:rPr lang="en-US" altLang="zh-TW" i="1">
                              <a:latin typeface="Cambria Math" panose="02040503050406030204" pitchFamily="18" charset="0"/>
                              <a:ea typeface="Cambria Math" panose="02040503050406030204" pitchFamily="18" charset="0"/>
                              <a:cs typeface="Times New Roman" pitchFamily="18" charset="0"/>
                            </a:rPr>
                            <m:t>𝜌</m:t>
                          </m:r>
                        </m:e>
                        <m:sup>
                          <m:r>
                            <a:rPr lang="en-US" altLang="zh-TW" i="1">
                              <a:latin typeface="Cambria Math" panose="02040503050406030204" pitchFamily="18" charset="0"/>
                              <a:ea typeface="Cambria Math"/>
                              <a:cs typeface="Times New Roman" pitchFamily="18" charset="0"/>
                            </a:rPr>
                            <m:t>2</m:t>
                          </m:r>
                        </m:sup>
                      </m:sSup>
                      <m:r>
                        <a:rPr lang="en-US" altLang="zh-TW" b="0" i="1" smtClean="0">
                          <a:latin typeface="Cambria Math" panose="02040503050406030204" pitchFamily="18" charset="0"/>
                          <a:ea typeface="Cambria Math"/>
                          <a:cs typeface="Times New Roman" pitchFamily="18" charset="0"/>
                        </a:rPr>
                        <m:t>+</m:t>
                      </m:r>
                      <m:sSup>
                        <m:sSupPr>
                          <m:ctrlPr>
                            <a:rPr lang="zh-TW" altLang="en-US" b="0" i="1" smtClean="0">
                              <a:latin typeface="Cambria Math" panose="02040503050406030204" pitchFamily="18" charset="0"/>
                              <a:ea typeface="Cambria Math"/>
                              <a:cs typeface="Times New Roman" pitchFamily="18" charset="0"/>
                            </a:rPr>
                          </m:ctrlPr>
                        </m:sSupPr>
                        <m:e>
                          <m:r>
                            <a:rPr lang="en-US" altLang="zh-TW" b="0" i="1" smtClean="0">
                              <a:latin typeface="Cambria Math" panose="02040503050406030204" pitchFamily="18" charset="0"/>
                              <a:ea typeface="Cambria Math"/>
                              <a:cs typeface="Times New Roman" pitchFamily="18" charset="0"/>
                            </a:rPr>
                            <m:t>𝑣</m:t>
                          </m:r>
                        </m:e>
                        <m:sup>
                          <m:r>
                            <a:rPr lang="en-US" altLang="zh-TW" b="0" i="1" smtClean="0">
                              <a:latin typeface="Cambria Math" panose="02040503050406030204" pitchFamily="18" charset="0"/>
                              <a:ea typeface="Cambria Math"/>
                              <a:cs typeface="Times New Roman" pitchFamily="18" charset="0"/>
                            </a:rPr>
                            <m:t>2</m:t>
                          </m:r>
                        </m:sup>
                      </m:sSup>
                      <m:sSub>
                        <m:sSubPr>
                          <m:ctrlPr>
                            <a:rPr lang="en-US" altLang="zh-TW" i="1">
                              <a:latin typeface="Cambria Math" panose="02040503050406030204" pitchFamily="18" charset="0"/>
                              <a:ea typeface="Cambria Math"/>
                              <a:cs typeface="Times New Roman" pitchFamily="18" charset="0"/>
                            </a:rPr>
                          </m:ctrlPr>
                        </m:sSubPr>
                        <m:e>
                          <m:r>
                            <a:rPr lang="zh-TW" altLang="en-US" i="1">
                              <a:latin typeface="Cambria Math"/>
                              <a:ea typeface="Cambria Math"/>
                              <a:cs typeface="Times New Roman" pitchFamily="18" charset="0"/>
                            </a:rPr>
                            <m:t>𝜕</m:t>
                          </m:r>
                        </m:e>
                        <m:sub>
                          <m:r>
                            <a:rPr lang="zh-TW" altLang="en-US" i="1">
                              <a:latin typeface="Cambria Math"/>
                              <a:ea typeface="Cambria Math"/>
                              <a:cs typeface="Times New Roman" pitchFamily="18" charset="0"/>
                            </a:rPr>
                            <m:t>𝜇</m:t>
                          </m:r>
                        </m:sub>
                      </m:sSub>
                      <m:r>
                        <a:rPr lang="en-US" altLang="zh-TW" i="1">
                          <a:latin typeface="Cambria Math" panose="02040503050406030204" pitchFamily="18" charset="0"/>
                          <a:ea typeface="Cambria Math" panose="02040503050406030204" pitchFamily="18" charset="0"/>
                          <a:cs typeface="Times New Roman" pitchFamily="18" charset="0"/>
                        </a:rPr>
                        <m:t>𝜙</m:t>
                      </m:r>
                      <m:sSup>
                        <m:sSupPr>
                          <m:ctrlPr>
                            <a:rPr lang="en-US" altLang="zh-TW" i="1">
                              <a:latin typeface="Cambria Math" panose="02040503050406030204" pitchFamily="18" charset="0"/>
                              <a:ea typeface="Cambria Math"/>
                              <a:cs typeface="Times New Roman" pitchFamily="18" charset="0"/>
                            </a:rPr>
                          </m:ctrlPr>
                        </m:sSupPr>
                        <m:e>
                          <m:r>
                            <a:rPr lang="zh-TW" altLang="en-US" i="1">
                              <a:latin typeface="Cambria Math"/>
                              <a:ea typeface="Cambria Math"/>
                              <a:cs typeface="Times New Roman" pitchFamily="18" charset="0"/>
                            </a:rPr>
                            <m:t>𝜕</m:t>
                          </m:r>
                        </m:e>
                        <m:sup>
                          <m:r>
                            <a:rPr lang="zh-TW" altLang="en-US" i="1">
                              <a:latin typeface="Cambria Math"/>
                              <a:ea typeface="Cambria Math"/>
                              <a:cs typeface="Times New Roman" pitchFamily="18" charset="0"/>
                            </a:rPr>
                            <m:t>𝜇</m:t>
                          </m:r>
                        </m:sup>
                      </m:sSup>
                      <m:r>
                        <a:rPr lang="en-US" altLang="zh-TW" i="1">
                          <a:latin typeface="Cambria Math" panose="02040503050406030204" pitchFamily="18" charset="0"/>
                          <a:ea typeface="Cambria Math" panose="02040503050406030204" pitchFamily="18" charset="0"/>
                          <a:cs typeface="Times New Roman" pitchFamily="18" charset="0"/>
                        </a:rPr>
                        <m:t>𝜙</m:t>
                      </m:r>
                    </m:oMath>
                  </m:oMathPara>
                </a14:m>
                <a:endParaRPr lang="zh-TW" altLang="en-US" dirty="0">
                  <a:latin typeface="Times New Roman" pitchFamily="18" charset="0"/>
                  <a:cs typeface="Times New Roman" pitchFamily="18" charset="0"/>
                </a:endParaRPr>
              </a:p>
            </p:txBody>
          </p:sp>
        </mc:Choice>
        <mc:Fallback xmlns="">
          <p:sp>
            <p:nvSpPr>
              <p:cNvPr id="10" name="文字方塊 6">
                <a:extLst>
                  <a:ext uri="{FF2B5EF4-FFF2-40B4-BE49-F238E27FC236}">
                    <a16:creationId xmlns:a16="http://schemas.microsoft.com/office/drawing/2014/main" id="{EC2D4AD6-4A42-CF07-588F-973F10CC6163}"/>
                  </a:ext>
                </a:extLst>
              </p:cNvPr>
              <p:cNvSpPr txBox="1">
                <a:spLocks noRot="1" noChangeAspect="1" noMove="1" noResize="1" noEditPoints="1" noAdjustHandles="1" noChangeArrowheads="1" noChangeShapeType="1" noTextEdit="1"/>
              </p:cNvSpPr>
              <p:nvPr/>
            </p:nvSpPr>
            <p:spPr>
              <a:xfrm>
                <a:off x="996751" y="4411503"/>
                <a:ext cx="4738538" cy="397160"/>
              </a:xfrm>
              <a:prstGeom prst="rect">
                <a:avLst/>
              </a:prstGeom>
              <a:blipFill>
                <a:blip r:embed="rId6"/>
                <a:stretch>
                  <a:fillRect b="-93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文字方塊 6">
                <a:extLst>
                  <a:ext uri="{FF2B5EF4-FFF2-40B4-BE49-F238E27FC236}">
                    <a16:creationId xmlns:a16="http://schemas.microsoft.com/office/drawing/2014/main" id="{57755901-3E4D-A818-6432-885C301238EC}"/>
                  </a:ext>
                </a:extLst>
              </p:cNvPr>
              <p:cNvSpPr txBox="1"/>
              <p:nvPr/>
            </p:nvSpPr>
            <p:spPr>
              <a:xfrm>
                <a:off x="1004032" y="5362129"/>
                <a:ext cx="3416990" cy="397160"/>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ea typeface="Cambria Math"/>
                          <a:cs typeface="Times New Roman" pitchFamily="18" charset="0"/>
                        </a:rPr>
                        <m:t>=</m:t>
                      </m:r>
                      <m:sSub>
                        <m:sSubPr>
                          <m:ctrlPr>
                            <a:rPr lang="en-US" altLang="zh-TW" i="1">
                              <a:latin typeface="Cambria Math" panose="02040503050406030204" pitchFamily="18" charset="0"/>
                              <a:ea typeface="Cambria Math"/>
                              <a:cs typeface="Times New Roman" pitchFamily="18" charset="0"/>
                            </a:rPr>
                          </m:ctrlPr>
                        </m:sSubPr>
                        <m:e>
                          <m:r>
                            <a:rPr lang="zh-TW" altLang="en-US" i="1">
                              <a:latin typeface="Cambria Math"/>
                              <a:ea typeface="Cambria Math"/>
                              <a:cs typeface="Times New Roman" pitchFamily="18" charset="0"/>
                            </a:rPr>
                            <m:t>𝜕</m:t>
                          </m:r>
                        </m:e>
                        <m:sub>
                          <m:r>
                            <a:rPr lang="zh-TW" altLang="en-US" i="1">
                              <a:latin typeface="Cambria Math"/>
                              <a:ea typeface="Cambria Math"/>
                              <a:cs typeface="Times New Roman" pitchFamily="18" charset="0"/>
                            </a:rPr>
                            <m:t>𝜇</m:t>
                          </m:r>
                        </m:sub>
                      </m:sSub>
                      <m:r>
                        <a:rPr lang="en-US" altLang="zh-TW" i="1">
                          <a:latin typeface="Cambria Math" panose="02040503050406030204" pitchFamily="18" charset="0"/>
                          <a:ea typeface="Cambria Math" panose="02040503050406030204" pitchFamily="18" charset="0"/>
                          <a:cs typeface="Times New Roman" pitchFamily="18" charset="0"/>
                        </a:rPr>
                        <m:t>𝜌</m:t>
                      </m:r>
                      <m:sSup>
                        <m:sSupPr>
                          <m:ctrlPr>
                            <a:rPr lang="en-US" altLang="zh-TW" i="1">
                              <a:latin typeface="Cambria Math" panose="02040503050406030204" pitchFamily="18" charset="0"/>
                              <a:ea typeface="Cambria Math"/>
                              <a:cs typeface="Times New Roman" pitchFamily="18" charset="0"/>
                            </a:rPr>
                          </m:ctrlPr>
                        </m:sSupPr>
                        <m:e>
                          <m:r>
                            <a:rPr lang="zh-TW" altLang="en-US" i="1">
                              <a:latin typeface="Cambria Math"/>
                              <a:ea typeface="Cambria Math"/>
                              <a:cs typeface="Times New Roman" pitchFamily="18" charset="0"/>
                            </a:rPr>
                            <m:t>𝜕</m:t>
                          </m:r>
                        </m:e>
                        <m:sup>
                          <m:r>
                            <a:rPr lang="zh-TW" altLang="en-US" i="1">
                              <a:latin typeface="Cambria Math"/>
                              <a:ea typeface="Cambria Math"/>
                              <a:cs typeface="Times New Roman" pitchFamily="18" charset="0"/>
                            </a:rPr>
                            <m:t>𝜇</m:t>
                          </m:r>
                        </m:sup>
                      </m:sSup>
                      <m:r>
                        <a:rPr lang="en-US" altLang="zh-TW" i="1">
                          <a:latin typeface="Cambria Math" panose="02040503050406030204" pitchFamily="18" charset="0"/>
                          <a:ea typeface="Cambria Math" panose="02040503050406030204" pitchFamily="18" charset="0"/>
                          <a:cs typeface="Times New Roman" pitchFamily="18" charset="0"/>
                        </a:rPr>
                        <m:t>𝜌</m:t>
                      </m:r>
                      <m:r>
                        <a:rPr lang="en-US" altLang="zh-TW" b="0" i="1" smtClean="0">
                          <a:latin typeface="Cambria Math" panose="02040503050406030204" pitchFamily="18" charset="0"/>
                          <a:ea typeface="Cambria Math" panose="02040503050406030204" pitchFamily="18" charset="0"/>
                          <a:cs typeface="Times New Roman" pitchFamily="18" charset="0"/>
                        </a:rPr>
                        <m:t>−</m:t>
                      </m:r>
                      <m:sSup>
                        <m:sSupPr>
                          <m:ctrlPr>
                            <a:rPr lang="en-US" altLang="zh-TW" b="0" i="1" smtClean="0">
                              <a:latin typeface="Cambria Math" panose="02040503050406030204" pitchFamily="18" charset="0"/>
                              <a:ea typeface="Cambria Math"/>
                              <a:cs typeface="Times New Roman" pitchFamily="18" charset="0"/>
                            </a:rPr>
                          </m:ctrlPr>
                        </m:sSupPr>
                        <m:e>
                          <m:r>
                            <a:rPr lang="zh-TW" altLang="en-US" i="1">
                              <a:latin typeface="Cambria Math"/>
                              <a:ea typeface="Cambria Math"/>
                              <a:cs typeface="Times New Roman" pitchFamily="18" charset="0"/>
                            </a:rPr>
                            <m:t>𝜇</m:t>
                          </m:r>
                        </m:e>
                        <m:sup>
                          <m:r>
                            <a:rPr lang="en-US" altLang="zh-TW" b="0" i="1" smtClean="0">
                              <a:latin typeface="Cambria Math"/>
                              <a:ea typeface="Cambria Math"/>
                              <a:cs typeface="Times New Roman" pitchFamily="18" charset="0"/>
                            </a:rPr>
                            <m:t>2</m:t>
                          </m:r>
                        </m:sup>
                      </m:sSup>
                      <m:sSup>
                        <m:sSupPr>
                          <m:ctrlPr>
                            <a:rPr lang="en-US" altLang="zh-TW" b="0" i="1" smtClean="0">
                              <a:latin typeface="Cambria Math" panose="02040503050406030204" pitchFamily="18" charset="0"/>
                              <a:ea typeface="Cambria Math"/>
                              <a:cs typeface="Times New Roman" pitchFamily="18" charset="0"/>
                            </a:rPr>
                          </m:ctrlPr>
                        </m:sSupPr>
                        <m:e>
                          <m:r>
                            <a:rPr lang="en-US" altLang="zh-TW" b="0" i="1" smtClean="0">
                              <a:latin typeface="Cambria Math" panose="02040503050406030204" pitchFamily="18" charset="0"/>
                              <a:ea typeface="Cambria Math" panose="02040503050406030204" pitchFamily="18" charset="0"/>
                              <a:cs typeface="Times New Roman" pitchFamily="18" charset="0"/>
                            </a:rPr>
                            <m:t>𝜌</m:t>
                          </m:r>
                        </m:e>
                        <m:sup>
                          <m:r>
                            <a:rPr lang="en-US" altLang="zh-TW" b="0" i="1" smtClean="0">
                              <a:latin typeface="Cambria Math" panose="02040503050406030204" pitchFamily="18" charset="0"/>
                              <a:ea typeface="Cambria Math"/>
                              <a:cs typeface="Times New Roman" pitchFamily="18" charset="0"/>
                            </a:rPr>
                            <m:t>2</m:t>
                          </m:r>
                        </m:sup>
                      </m:sSup>
                      <m:r>
                        <a:rPr lang="en-US" altLang="zh-TW" b="0" i="1" smtClean="0">
                          <a:latin typeface="Cambria Math" panose="02040503050406030204" pitchFamily="18" charset="0"/>
                          <a:ea typeface="Cambria Math"/>
                          <a:cs typeface="Times New Roman" pitchFamily="18" charset="0"/>
                        </a:rPr>
                        <m:t>+</m:t>
                      </m:r>
                      <m:sSup>
                        <m:sSupPr>
                          <m:ctrlPr>
                            <a:rPr lang="zh-TW" altLang="en-US" b="0" i="1" smtClean="0">
                              <a:latin typeface="Cambria Math" panose="02040503050406030204" pitchFamily="18" charset="0"/>
                              <a:ea typeface="Cambria Math"/>
                              <a:cs typeface="Times New Roman" pitchFamily="18" charset="0"/>
                            </a:rPr>
                          </m:ctrlPr>
                        </m:sSupPr>
                        <m:e>
                          <m:r>
                            <a:rPr lang="en-US" altLang="zh-TW" b="0" i="1" smtClean="0">
                              <a:latin typeface="Cambria Math" panose="02040503050406030204" pitchFamily="18" charset="0"/>
                              <a:ea typeface="Cambria Math"/>
                              <a:cs typeface="Times New Roman" pitchFamily="18" charset="0"/>
                            </a:rPr>
                            <m:t>𝑣</m:t>
                          </m:r>
                        </m:e>
                        <m:sup>
                          <m:r>
                            <a:rPr lang="en-US" altLang="zh-TW" b="0" i="1" smtClean="0">
                              <a:latin typeface="Cambria Math" panose="02040503050406030204" pitchFamily="18" charset="0"/>
                              <a:ea typeface="Cambria Math"/>
                              <a:cs typeface="Times New Roman" pitchFamily="18" charset="0"/>
                            </a:rPr>
                            <m:t>2</m:t>
                          </m:r>
                        </m:sup>
                      </m:sSup>
                      <m:sSub>
                        <m:sSubPr>
                          <m:ctrlPr>
                            <a:rPr lang="en-US" altLang="zh-TW" i="1">
                              <a:latin typeface="Cambria Math" panose="02040503050406030204" pitchFamily="18" charset="0"/>
                              <a:ea typeface="Cambria Math"/>
                              <a:cs typeface="Times New Roman" pitchFamily="18" charset="0"/>
                            </a:rPr>
                          </m:ctrlPr>
                        </m:sSubPr>
                        <m:e>
                          <m:r>
                            <a:rPr lang="zh-TW" altLang="en-US" i="1">
                              <a:latin typeface="Cambria Math"/>
                              <a:ea typeface="Cambria Math"/>
                              <a:cs typeface="Times New Roman" pitchFamily="18" charset="0"/>
                            </a:rPr>
                            <m:t>𝜕</m:t>
                          </m:r>
                        </m:e>
                        <m:sub>
                          <m:r>
                            <a:rPr lang="zh-TW" altLang="en-US" i="1">
                              <a:latin typeface="Cambria Math"/>
                              <a:ea typeface="Cambria Math"/>
                              <a:cs typeface="Times New Roman" pitchFamily="18" charset="0"/>
                            </a:rPr>
                            <m:t>𝜇</m:t>
                          </m:r>
                        </m:sub>
                      </m:sSub>
                      <m:r>
                        <a:rPr lang="en-US" altLang="zh-TW" i="1">
                          <a:latin typeface="Cambria Math" panose="02040503050406030204" pitchFamily="18" charset="0"/>
                          <a:ea typeface="Cambria Math" panose="02040503050406030204" pitchFamily="18" charset="0"/>
                          <a:cs typeface="Times New Roman" pitchFamily="18" charset="0"/>
                        </a:rPr>
                        <m:t>𝜙</m:t>
                      </m:r>
                      <m:sSup>
                        <m:sSupPr>
                          <m:ctrlPr>
                            <a:rPr lang="en-US" altLang="zh-TW" i="1">
                              <a:latin typeface="Cambria Math" panose="02040503050406030204" pitchFamily="18" charset="0"/>
                              <a:ea typeface="Cambria Math"/>
                              <a:cs typeface="Times New Roman" pitchFamily="18" charset="0"/>
                            </a:rPr>
                          </m:ctrlPr>
                        </m:sSupPr>
                        <m:e>
                          <m:r>
                            <a:rPr lang="zh-TW" altLang="en-US" i="1">
                              <a:latin typeface="Cambria Math"/>
                              <a:ea typeface="Cambria Math"/>
                              <a:cs typeface="Times New Roman" pitchFamily="18" charset="0"/>
                            </a:rPr>
                            <m:t>𝜕</m:t>
                          </m:r>
                        </m:e>
                        <m:sup>
                          <m:r>
                            <a:rPr lang="zh-TW" altLang="en-US" i="1">
                              <a:latin typeface="Cambria Math"/>
                              <a:ea typeface="Cambria Math"/>
                              <a:cs typeface="Times New Roman" pitchFamily="18" charset="0"/>
                            </a:rPr>
                            <m:t>𝜇</m:t>
                          </m:r>
                        </m:sup>
                      </m:sSup>
                      <m:r>
                        <a:rPr lang="en-US" altLang="zh-TW" i="1">
                          <a:latin typeface="Cambria Math" panose="02040503050406030204" pitchFamily="18" charset="0"/>
                          <a:ea typeface="Cambria Math" panose="02040503050406030204" pitchFamily="18" charset="0"/>
                          <a:cs typeface="Times New Roman" pitchFamily="18" charset="0"/>
                        </a:rPr>
                        <m:t>𝜙</m:t>
                      </m:r>
                    </m:oMath>
                  </m:oMathPara>
                </a14:m>
                <a:endParaRPr lang="zh-TW" altLang="en-US" dirty="0">
                  <a:latin typeface="Times New Roman" pitchFamily="18" charset="0"/>
                  <a:cs typeface="Times New Roman" pitchFamily="18" charset="0"/>
                </a:endParaRPr>
              </a:p>
            </p:txBody>
          </p:sp>
        </mc:Choice>
        <mc:Fallback xmlns="">
          <p:sp>
            <p:nvSpPr>
              <p:cNvPr id="11" name="文字方塊 6">
                <a:extLst>
                  <a:ext uri="{FF2B5EF4-FFF2-40B4-BE49-F238E27FC236}">
                    <a16:creationId xmlns:a16="http://schemas.microsoft.com/office/drawing/2014/main" id="{57755901-3E4D-A818-6432-885C301238EC}"/>
                  </a:ext>
                </a:extLst>
              </p:cNvPr>
              <p:cNvSpPr txBox="1">
                <a:spLocks noRot="1" noChangeAspect="1" noMove="1" noResize="1" noEditPoints="1" noAdjustHandles="1" noChangeArrowheads="1" noChangeShapeType="1" noTextEdit="1"/>
              </p:cNvSpPr>
              <p:nvPr/>
            </p:nvSpPr>
            <p:spPr>
              <a:xfrm>
                <a:off x="1004032" y="5362129"/>
                <a:ext cx="3416990" cy="397160"/>
              </a:xfrm>
              <a:prstGeom prst="rect">
                <a:avLst/>
              </a:prstGeom>
              <a:blipFill>
                <a:blip r:embed="rId7"/>
                <a:stretch>
                  <a:fillRect b="-93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97C1D46E-C62C-77FD-E05A-042A4410896C}"/>
                  </a:ext>
                </a:extLst>
              </p:cNvPr>
              <p:cNvSpPr txBox="1"/>
              <p:nvPr/>
            </p:nvSpPr>
            <p:spPr>
              <a:xfrm>
                <a:off x="973118" y="5851921"/>
                <a:ext cx="7528030"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場的兩個自由度，</a:t>
                </a:r>
                <a14:m>
                  <m:oMath xmlns:m="http://schemas.openxmlformats.org/officeDocument/2006/math">
                    <m:r>
                      <a:rPr lang="en-US" altLang="zh-TW" i="1">
                        <a:latin typeface="Cambria Math" panose="02040503050406030204" pitchFamily="18" charset="0"/>
                        <a:ea typeface="Cambria Math" panose="02040503050406030204" pitchFamily="18" charset="0"/>
                        <a:cs typeface="Times New Roman" pitchFamily="18" charset="0"/>
                      </a:rPr>
                      <m:t>𝜌</m:t>
                    </m:r>
                    <m:d>
                      <m:dPr>
                        <m:ctrlPr>
                          <a:rPr lang="en-US" altLang="zh-TW" i="1" smtClean="0">
                            <a:latin typeface="Cambria Math" panose="02040503050406030204" pitchFamily="18" charset="0"/>
                            <a:ea typeface="Cambria Math" panose="02040503050406030204" pitchFamily="18" charset="0"/>
                            <a:cs typeface="Times New Roman" pitchFamily="18" charset="0"/>
                          </a:rPr>
                        </m:ctrlPr>
                      </m:dPr>
                      <m:e>
                        <m:r>
                          <a:rPr lang="en-US" altLang="zh-TW" b="0" i="1" smtClean="0">
                            <a:latin typeface="Cambria Math" panose="02040503050406030204" pitchFamily="18" charset="0"/>
                            <a:ea typeface="Cambria Math" panose="02040503050406030204" pitchFamily="18" charset="0"/>
                            <a:cs typeface="Times New Roman" pitchFamily="18" charset="0"/>
                          </a:rPr>
                          <m:t>𝑥</m:t>
                        </m:r>
                      </m:e>
                    </m:d>
                  </m:oMath>
                </a14:m>
                <a:r>
                  <a:rPr lang="en-US" dirty="0" err="1">
                    <a:latin typeface="Times New Roman" panose="02020603050405020304" pitchFamily="18" charset="0"/>
                    <a:cs typeface="Times New Roman" panose="02020603050405020304" pitchFamily="18" charset="0"/>
                  </a:rPr>
                  <a:t>是一正質量KG場自旋零粒子</a:t>
                </a:r>
                <a:r>
                  <a:rPr lang="en-US" dirty="0">
                    <a:latin typeface="Times New Roman" panose="02020603050405020304" pitchFamily="18" charset="0"/>
                    <a:cs typeface="Times New Roman" panose="02020603050405020304" pitchFamily="18" charset="0"/>
                  </a:rPr>
                  <a:t>，</a:t>
                </a:r>
              </a:p>
            </p:txBody>
          </p:sp>
        </mc:Choice>
        <mc:Fallback xmlns="">
          <p:sp>
            <p:nvSpPr>
              <p:cNvPr id="12" name="TextBox 11">
                <a:extLst>
                  <a:ext uri="{FF2B5EF4-FFF2-40B4-BE49-F238E27FC236}">
                    <a16:creationId xmlns:a16="http://schemas.microsoft.com/office/drawing/2014/main" id="{97C1D46E-C62C-77FD-E05A-042A4410896C}"/>
                  </a:ext>
                </a:extLst>
              </p:cNvPr>
              <p:cNvSpPr txBox="1">
                <a:spLocks noRot="1" noChangeAspect="1" noMove="1" noResize="1" noEditPoints="1" noAdjustHandles="1" noChangeArrowheads="1" noChangeShapeType="1" noTextEdit="1"/>
              </p:cNvSpPr>
              <p:nvPr/>
            </p:nvSpPr>
            <p:spPr>
              <a:xfrm>
                <a:off x="973118" y="5851921"/>
                <a:ext cx="7528030" cy="369332"/>
              </a:xfrm>
              <a:prstGeom prst="rect">
                <a:avLst/>
              </a:prstGeom>
              <a:blipFill>
                <a:blip r:embed="rId8"/>
                <a:stretch>
                  <a:fillRect l="-673" t="-6452" b="-19355"/>
                </a:stretch>
              </a:blipFill>
            </p:spPr>
            <p:txBody>
              <a:bodyPr/>
              <a:lstStyle/>
              <a:p>
                <a:r>
                  <a:rPr lang="en-US">
                    <a:noFill/>
                  </a:rPr>
                  <a:t> </a:t>
                </a:r>
              </a:p>
            </p:txBody>
          </p:sp>
        </mc:Fallback>
      </mc:AlternateContent>
      <p:pic>
        <p:nvPicPr>
          <p:cNvPr id="6" name="Picture 2" descr="http://universe-review.ca/I15-76-scalar3.jpg">
            <a:extLst>
              <a:ext uri="{FF2B5EF4-FFF2-40B4-BE49-F238E27FC236}">
                <a16:creationId xmlns:a16="http://schemas.microsoft.com/office/drawing/2014/main" id="{E56A322D-9207-B0DC-BDB6-A73C5E937B1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80500" y="336719"/>
            <a:ext cx="3353306" cy="2116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9F7939C4-0ABD-6D04-F8FB-B43BB2DBD0E1}"/>
                  </a:ext>
                </a:extLst>
              </p:cNvPr>
              <p:cNvSpPr txBox="1"/>
              <p:nvPr/>
            </p:nvSpPr>
            <p:spPr>
              <a:xfrm>
                <a:off x="6952214" y="2299116"/>
                <a:ext cx="623650" cy="307777"/>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sz="1400" i="1" smtClean="0">
                          <a:latin typeface="Cambria Math" panose="02040503050406030204" pitchFamily="18" charset="0"/>
                          <a:ea typeface="Cambria Math" panose="02040503050406030204" pitchFamily="18" charset="0"/>
                          <a:cs typeface="Times New Roman" pitchFamily="18" charset="0"/>
                        </a:rPr>
                        <m:t>𝜌</m:t>
                      </m:r>
                    </m:oMath>
                  </m:oMathPara>
                </a14:m>
                <a:endParaRPr lang="en-US" sz="1400" dirty="0"/>
              </a:p>
            </p:txBody>
          </p:sp>
        </mc:Choice>
        <mc:Fallback xmlns="">
          <p:sp>
            <p:nvSpPr>
              <p:cNvPr id="14" name="TextBox 13">
                <a:extLst>
                  <a:ext uri="{FF2B5EF4-FFF2-40B4-BE49-F238E27FC236}">
                    <a16:creationId xmlns:a16="http://schemas.microsoft.com/office/drawing/2014/main" id="{9F7939C4-0ABD-6D04-F8FB-B43BB2DBD0E1}"/>
                  </a:ext>
                </a:extLst>
              </p:cNvPr>
              <p:cNvSpPr txBox="1">
                <a:spLocks noRot="1" noChangeAspect="1" noMove="1" noResize="1" noEditPoints="1" noAdjustHandles="1" noChangeArrowheads="1" noChangeShapeType="1" noTextEdit="1"/>
              </p:cNvSpPr>
              <p:nvPr/>
            </p:nvSpPr>
            <p:spPr>
              <a:xfrm>
                <a:off x="6952214" y="2299116"/>
                <a:ext cx="623650" cy="307777"/>
              </a:xfrm>
              <a:prstGeom prst="rect">
                <a:avLst/>
              </a:prstGeom>
              <a:blipFill>
                <a:blip r:embed="rId10"/>
                <a:stretch>
                  <a:fillRect b="-3846"/>
                </a:stretch>
              </a:blipFill>
            </p:spPr>
            <p:txBody>
              <a:bodyPr/>
              <a:lstStyle/>
              <a:p>
                <a:r>
                  <a:rPr lang="en-US">
                    <a:noFill/>
                  </a:rPr>
                  <a:t> </a:t>
                </a:r>
              </a:p>
            </p:txBody>
          </p:sp>
        </mc:Fallback>
      </mc:AlternateContent>
      <p:cxnSp>
        <p:nvCxnSpPr>
          <p:cNvPr id="16" name="Straight Arrow Connector 15">
            <a:extLst>
              <a:ext uri="{FF2B5EF4-FFF2-40B4-BE49-F238E27FC236}">
                <a16:creationId xmlns:a16="http://schemas.microsoft.com/office/drawing/2014/main" id="{BC949FB8-A0A2-7FE1-2E6F-19DB937C500C}"/>
              </a:ext>
            </a:extLst>
          </p:cNvPr>
          <p:cNvCxnSpPr/>
          <p:nvPr/>
        </p:nvCxnSpPr>
        <p:spPr>
          <a:xfrm>
            <a:off x="7205748" y="2118591"/>
            <a:ext cx="206829" cy="334414"/>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5699ECA1-D510-3ED9-96A0-6649E4591356}"/>
              </a:ext>
            </a:extLst>
          </p:cNvPr>
          <p:cNvCxnSpPr>
            <a:cxnSpLocks/>
          </p:cNvCxnSpPr>
          <p:nvPr/>
        </p:nvCxnSpPr>
        <p:spPr>
          <a:xfrm flipV="1">
            <a:off x="7205748" y="1995771"/>
            <a:ext cx="718457" cy="129174"/>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AA2BA2B8-A66C-09DD-FDF0-EB0C6F00742A}"/>
                  </a:ext>
                </a:extLst>
              </p:cNvPr>
              <p:cNvSpPr txBox="1"/>
              <p:nvPr/>
            </p:nvSpPr>
            <p:spPr>
              <a:xfrm>
                <a:off x="7941244" y="1883905"/>
                <a:ext cx="206828" cy="307777"/>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sz="1400" i="1" smtClean="0">
                          <a:latin typeface="Cambria Math" panose="02040503050406030204" pitchFamily="18" charset="0"/>
                          <a:ea typeface="Cambria Math" panose="02040503050406030204" pitchFamily="18" charset="0"/>
                          <a:cs typeface="Times New Roman" pitchFamily="18" charset="0"/>
                        </a:rPr>
                        <m:t>𝜙</m:t>
                      </m:r>
                    </m:oMath>
                  </m:oMathPara>
                </a14:m>
                <a:endParaRPr lang="en-US" sz="1400" dirty="0"/>
              </a:p>
            </p:txBody>
          </p:sp>
        </mc:Choice>
        <mc:Fallback xmlns="">
          <p:sp>
            <p:nvSpPr>
              <p:cNvPr id="22" name="TextBox 21">
                <a:extLst>
                  <a:ext uri="{FF2B5EF4-FFF2-40B4-BE49-F238E27FC236}">
                    <a16:creationId xmlns:a16="http://schemas.microsoft.com/office/drawing/2014/main" id="{AA2BA2B8-A66C-09DD-FDF0-EB0C6F00742A}"/>
                  </a:ext>
                </a:extLst>
              </p:cNvPr>
              <p:cNvSpPr txBox="1">
                <a:spLocks noRot="1" noChangeAspect="1" noMove="1" noResize="1" noEditPoints="1" noAdjustHandles="1" noChangeArrowheads="1" noChangeShapeType="1" noTextEdit="1"/>
              </p:cNvSpPr>
              <p:nvPr/>
            </p:nvSpPr>
            <p:spPr>
              <a:xfrm>
                <a:off x="7941244" y="1883905"/>
                <a:ext cx="206828" cy="307777"/>
              </a:xfrm>
              <a:prstGeom prst="rect">
                <a:avLst/>
              </a:prstGeom>
              <a:blipFill>
                <a:blip r:embed="rId11"/>
                <a:stretch>
                  <a:fillRect r="-41176" b="-12000"/>
                </a:stretch>
              </a:blipFill>
            </p:spPr>
            <p:txBody>
              <a:bodyPr/>
              <a:lstStyle/>
              <a:p>
                <a:r>
                  <a:rPr lang="en-US">
                    <a:noFill/>
                  </a:rPr>
                  <a:t> </a:t>
                </a:r>
              </a:p>
            </p:txBody>
          </p:sp>
        </mc:Fallback>
      </mc:AlternateContent>
      <p:sp>
        <p:nvSpPr>
          <p:cNvPr id="25" name="TextBox 24">
            <a:extLst>
              <a:ext uri="{FF2B5EF4-FFF2-40B4-BE49-F238E27FC236}">
                <a16:creationId xmlns:a16="http://schemas.microsoft.com/office/drawing/2014/main" id="{27D0206B-5EDA-5CFD-B059-CF5252C20265}"/>
              </a:ext>
            </a:extLst>
          </p:cNvPr>
          <p:cNvSpPr txBox="1"/>
          <p:nvPr/>
        </p:nvSpPr>
        <p:spPr>
          <a:xfrm>
            <a:off x="996751" y="1358617"/>
            <a:ext cx="3891104" cy="369332"/>
          </a:xfrm>
          <a:prstGeom prst="rect">
            <a:avLst/>
          </a:prstGeom>
          <a:noFill/>
        </p:spPr>
        <p:txBody>
          <a:bodyPr wrap="square" rtlCol="0">
            <a:spAutoFit/>
          </a:bodyPr>
          <a:lstStyle/>
          <a:p>
            <a:pPr algn="l"/>
            <a:r>
              <a:rPr lang="en-US" dirty="0" err="1">
                <a:latin typeface="Times New Roman" panose="02020603050405020304" pitchFamily="18" charset="0"/>
                <a:cs typeface="Times New Roman" panose="02020603050405020304" pitchFamily="18" charset="0"/>
              </a:rPr>
              <a:t>現在研究一下量子化後的粒子內容</a:t>
            </a:r>
            <a:r>
              <a:rPr lang="en-US" dirty="0">
                <a:latin typeface="Times New Roman" panose="02020603050405020304" pitchFamily="18" charset="0"/>
                <a:cs typeface="Times New Roman" panose="02020603050405020304" pitchFamily="18" charset="0"/>
              </a:rPr>
              <a:t>：</a:t>
            </a:r>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03A10545-971E-0E31-9E4F-FE560F220813}"/>
                  </a:ext>
                </a:extLst>
              </p:cNvPr>
              <p:cNvSpPr txBox="1"/>
              <p:nvPr/>
            </p:nvSpPr>
            <p:spPr>
              <a:xfrm>
                <a:off x="1028733" y="2696550"/>
                <a:ext cx="7842449"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粒子是場相對真空的微小擾動，所以取</a:t>
                </a:r>
                <a14:m>
                  <m:oMath xmlns:m="http://schemas.openxmlformats.org/officeDocument/2006/math">
                    <m:r>
                      <m:rPr>
                        <m:sty m:val="p"/>
                      </m:rPr>
                      <a:rPr lang="el-GR" altLang="zh-TW" i="1">
                        <a:latin typeface="Cambria Math"/>
                        <a:ea typeface="Cambria Math"/>
                        <a:cs typeface="Times New Roman" pitchFamily="18" charset="0"/>
                      </a:rPr>
                      <m:t>Φ</m:t>
                    </m:r>
                    <m:d>
                      <m:dPr>
                        <m:ctrlPr>
                          <a:rPr lang="en-US" altLang="zh-TW" i="1">
                            <a:latin typeface="Cambria Math" panose="02040503050406030204" pitchFamily="18" charset="0"/>
                            <a:ea typeface="Cambria Math"/>
                            <a:cs typeface="Times New Roman" pitchFamily="18" charset="0"/>
                          </a:rPr>
                        </m:ctrlPr>
                      </m:dPr>
                      <m:e>
                        <m:r>
                          <a:rPr lang="en-US" altLang="zh-TW" i="1">
                            <a:latin typeface="Cambria Math" panose="02040503050406030204" pitchFamily="18" charset="0"/>
                            <a:ea typeface="Cambria Math"/>
                            <a:cs typeface="Times New Roman" pitchFamily="18" charset="0"/>
                          </a:rPr>
                          <m:t>𝑥</m:t>
                        </m:r>
                      </m:e>
                    </m:d>
                  </m:oMath>
                </a14:m>
                <a:r>
                  <a:rPr lang="en-US" dirty="0" err="1">
                    <a:latin typeface="Times New Roman" panose="02020603050405020304" pitchFamily="18" charset="0"/>
                    <a:cs typeface="Times New Roman" panose="02020603050405020304" pitchFamily="18" charset="0"/>
                  </a:rPr>
                  <a:t>與</a:t>
                </a:r>
                <a14:m>
                  <m:oMath xmlns:m="http://schemas.openxmlformats.org/officeDocument/2006/math">
                    <m:sSub>
                      <m:sSubPr>
                        <m:ctrlPr>
                          <a:rPr lang="el-GR" altLang="zh-TW" i="1">
                            <a:latin typeface="Cambria Math" panose="02040503050406030204" pitchFamily="18" charset="0"/>
                            <a:ea typeface="Cambria Math"/>
                            <a:cs typeface="Times New Roman" pitchFamily="18" charset="0"/>
                          </a:rPr>
                        </m:ctrlPr>
                      </m:sSubPr>
                      <m:e>
                        <m:r>
                          <m:rPr>
                            <m:sty m:val="p"/>
                          </m:rPr>
                          <a:rPr lang="el-GR" altLang="zh-TW" i="1">
                            <a:latin typeface="Cambria Math"/>
                            <a:ea typeface="Cambria Math"/>
                            <a:cs typeface="Times New Roman" pitchFamily="18" charset="0"/>
                          </a:rPr>
                          <m:t>Φ</m:t>
                        </m:r>
                      </m:e>
                      <m:sub>
                        <m:r>
                          <a:rPr lang="en-US" altLang="zh-TW" i="1">
                            <a:latin typeface="Cambria Math"/>
                            <a:ea typeface="Cambria Math"/>
                            <a:cs typeface="Times New Roman" pitchFamily="18" charset="0"/>
                          </a:rPr>
                          <m:t>0</m:t>
                        </m:r>
                      </m:sub>
                    </m:sSub>
                    <m:r>
                      <a:rPr lang="en-US" altLang="zh-TW" b="0" i="1" smtClean="0">
                        <a:latin typeface="Cambria Math" panose="02040503050406030204" pitchFamily="18" charset="0"/>
                        <a:ea typeface="Cambria Math"/>
                        <a:cs typeface="Times New Roman" pitchFamily="18" charset="0"/>
                      </a:rPr>
                      <m:t>=</m:t>
                    </m:r>
                    <m:r>
                      <a:rPr lang="en-US" altLang="zh-TW" b="0" i="1" smtClean="0">
                        <a:latin typeface="Cambria Math" panose="02040503050406030204" pitchFamily="18" charset="0"/>
                        <a:ea typeface="Cambria Math"/>
                        <a:cs typeface="Times New Roman" pitchFamily="18" charset="0"/>
                      </a:rPr>
                      <m:t>𝑣</m:t>
                    </m:r>
                  </m:oMath>
                </a14:m>
                <a:r>
                  <a:rPr lang="en-US" dirty="0" err="1">
                    <a:latin typeface="Times New Roman" panose="02020603050405020304" pitchFamily="18" charset="0"/>
                    <a:cs typeface="Times New Roman" panose="02020603050405020304" pitchFamily="18" charset="0"/>
                  </a:rPr>
                  <a:t>的差，才是恰當的場</a:t>
                </a:r>
                <a:r>
                  <a:rPr lang="en-US" dirty="0">
                    <a:latin typeface="Times New Roman" panose="02020603050405020304" pitchFamily="18" charset="0"/>
                    <a:cs typeface="Times New Roman" panose="02020603050405020304" pitchFamily="18" charset="0"/>
                  </a:rPr>
                  <a:t>。</a:t>
                </a:r>
              </a:p>
            </p:txBody>
          </p:sp>
        </mc:Choice>
        <mc:Fallback xmlns="">
          <p:sp>
            <p:nvSpPr>
              <p:cNvPr id="26" name="TextBox 25">
                <a:extLst>
                  <a:ext uri="{FF2B5EF4-FFF2-40B4-BE49-F238E27FC236}">
                    <a16:creationId xmlns:a16="http://schemas.microsoft.com/office/drawing/2014/main" id="{03A10545-971E-0E31-9E4F-FE560F220813}"/>
                  </a:ext>
                </a:extLst>
              </p:cNvPr>
              <p:cNvSpPr txBox="1">
                <a:spLocks noRot="1" noChangeAspect="1" noMove="1" noResize="1" noEditPoints="1" noAdjustHandles="1" noChangeArrowheads="1" noChangeShapeType="1" noTextEdit="1"/>
              </p:cNvSpPr>
              <p:nvPr/>
            </p:nvSpPr>
            <p:spPr>
              <a:xfrm>
                <a:off x="1028733" y="2696550"/>
                <a:ext cx="7842449" cy="369332"/>
              </a:xfrm>
              <a:prstGeom prst="rect">
                <a:avLst/>
              </a:prstGeom>
              <a:blipFill>
                <a:blip r:embed="rId12"/>
                <a:stretch>
                  <a:fillRect l="-809" t="-6667" b="-2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ED7549DC-5465-F674-6BC0-8DDDBC2E0405}"/>
                  </a:ext>
                </a:extLst>
              </p:cNvPr>
              <p:cNvSpPr txBox="1"/>
              <p:nvPr/>
            </p:nvSpPr>
            <p:spPr>
              <a:xfrm>
                <a:off x="996751" y="3572119"/>
                <a:ext cx="7646507" cy="369332"/>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很明顯，</a:t>
                </a:r>
                <a14:m>
                  <m:oMath xmlns:m="http://schemas.openxmlformats.org/officeDocument/2006/math">
                    <m:r>
                      <a:rPr lang="en-US" altLang="zh-TW" i="1">
                        <a:latin typeface="Cambria Math" panose="02040503050406030204" pitchFamily="18" charset="0"/>
                        <a:ea typeface="Cambria Math" panose="02040503050406030204" pitchFamily="18" charset="0"/>
                        <a:cs typeface="Times New Roman" pitchFamily="18" charset="0"/>
                      </a:rPr>
                      <m:t>𝜙</m:t>
                    </m:r>
                  </m:oMath>
                </a14:m>
                <a:r>
                  <a:rPr lang="en-US" dirty="0">
                    <a:latin typeface="Times New Roman" panose="02020603050405020304" pitchFamily="18" charset="0"/>
                    <a:cs typeface="Times New Roman" panose="02020603050405020304" pitchFamily="18" charset="0"/>
                  </a:rPr>
                  <a:t>與</a:t>
                </a:r>
                <a14:m>
                  <m:oMath xmlns:m="http://schemas.openxmlformats.org/officeDocument/2006/math">
                    <m:r>
                      <a:rPr lang="en-US" i="1" dirty="0" smtClean="0">
                        <a:latin typeface="Cambria Math" panose="02040503050406030204" pitchFamily="18" charset="0"/>
                        <a:ea typeface="Cambria Math" panose="02040503050406030204" pitchFamily="18" charset="0"/>
                        <a:cs typeface="Times New Roman" panose="02020603050405020304" pitchFamily="18" charset="0"/>
                      </a:rPr>
                      <m:t>𝜌</m:t>
                    </m:r>
                  </m:oMath>
                </a14:m>
                <a:r>
                  <a:rPr lang="en-US" dirty="0" err="1">
                    <a:latin typeface="Times New Roman" panose="02020603050405020304" pitchFamily="18" charset="0"/>
                    <a:cs typeface="Times New Roman" panose="02020603050405020304" pitchFamily="18" charset="0"/>
                  </a:rPr>
                  <a:t>分別對應沿河谷與垂直河谷兩個方向場的變化的自由度</a:t>
                </a:r>
                <a:r>
                  <a:rPr lang="en-US" dirty="0">
                    <a:latin typeface="Times New Roman" panose="02020603050405020304" pitchFamily="18" charset="0"/>
                    <a:cs typeface="Times New Roman" panose="02020603050405020304" pitchFamily="18" charset="0"/>
                  </a:rPr>
                  <a:t>！</a:t>
                </a:r>
              </a:p>
            </p:txBody>
          </p:sp>
        </mc:Choice>
        <mc:Fallback xmlns="">
          <p:sp>
            <p:nvSpPr>
              <p:cNvPr id="27" name="TextBox 26">
                <a:extLst>
                  <a:ext uri="{FF2B5EF4-FFF2-40B4-BE49-F238E27FC236}">
                    <a16:creationId xmlns:a16="http://schemas.microsoft.com/office/drawing/2014/main" id="{ED7549DC-5465-F674-6BC0-8DDDBC2E0405}"/>
                  </a:ext>
                </a:extLst>
              </p:cNvPr>
              <p:cNvSpPr txBox="1">
                <a:spLocks noRot="1" noChangeAspect="1" noMove="1" noResize="1" noEditPoints="1" noAdjustHandles="1" noChangeArrowheads="1" noChangeShapeType="1" noTextEdit="1"/>
              </p:cNvSpPr>
              <p:nvPr/>
            </p:nvSpPr>
            <p:spPr>
              <a:xfrm>
                <a:off x="996751" y="3572119"/>
                <a:ext cx="7646507" cy="369332"/>
              </a:xfrm>
              <a:prstGeom prst="rect">
                <a:avLst/>
              </a:prstGeom>
              <a:blipFill>
                <a:blip r:embed="rId13"/>
                <a:stretch>
                  <a:fillRect l="-663" t="-6667" b="-2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356BC27F-9065-3D0B-340F-2F277C160EC6}"/>
                  </a:ext>
                </a:extLst>
              </p:cNvPr>
              <p:cNvSpPr txBox="1"/>
              <p:nvPr/>
            </p:nvSpPr>
            <p:spPr>
              <a:xfrm>
                <a:off x="979582" y="4865187"/>
                <a:ext cx="7293562" cy="391646"/>
              </a:xfrm>
              <a:prstGeom prst="rect">
                <a:avLst/>
              </a:prstGeom>
              <a:noFill/>
            </p:spPr>
            <p:txBody>
              <a:bodyPr wrap="square">
                <a:spAutoFit/>
              </a:bodyPr>
              <a:lstStyle/>
              <a:p>
                <a:r>
                  <a:rPr lang="zh-TW" altLang="en-US" dirty="0">
                    <a:latin typeface="+mj-ea"/>
                    <a:ea typeface="+mj-ea"/>
                    <a:cs typeface="Times New Roman" pitchFamily="18" charset="0"/>
                  </a:rPr>
                  <a:t>注意</a:t>
                </a:r>
                <a:r>
                  <a:rPr lang="zh-TW" altLang="en-US" dirty="0">
                    <a:ea typeface="Cambria Math"/>
                    <a:cs typeface="Times New Roman" pitchFamily="18" charset="0"/>
                  </a:rPr>
                  <a:t>：</a:t>
                </a:r>
                <a14:m>
                  <m:oMath xmlns:m="http://schemas.openxmlformats.org/officeDocument/2006/math">
                    <m:sSub>
                      <m:sSubPr>
                        <m:ctrlPr>
                          <a:rPr lang="en-US" altLang="zh-TW" i="1" smtClean="0">
                            <a:latin typeface="Cambria Math" panose="02040503050406030204" pitchFamily="18" charset="0"/>
                            <a:ea typeface="Cambria Math"/>
                            <a:cs typeface="Times New Roman" pitchFamily="18" charset="0"/>
                          </a:rPr>
                        </m:ctrlPr>
                      </m:sSubPr>
                      <m:e>
                        <m:r>
                          <a:rPr lang="zh-TW" altLang="en-US" i="1">
                            <a:latin typeface="Cambria Math"/>
                            <a:ea typeface="Cambria Math"/>
                            <a:cs typeface="Times New Roman" pitchFamily="18" charset="0"/>
                          </a:rPr>
                          <m:t>𝜕</m:t>
                        </m:r>
                      </m:e>
                      <m:sub>
                        <m:r>
                          <a:rPr lang="zh-TW" altLang="en-US" i="1">
                            <a:latin typeface="Cambria Math"/>
                            <a:ea typeface="Cambria Math"/>
                            <a:cs typeface="Times New Roman" pitchFamily="18" charset="0"/>
                          </a:rPr>
                          <m:t>𝜇</m:t>
                        </m:r>
                      </m:sub>
                    </m:sSub>
                    <m:r>
                      <a:rPr lang="en-US" altLang="zh-TW" i="1">
                        <a:latin typeface="Cambria Math" panose="02040503050406030204" pitchFamily="18" charset="0"/>
                        <a:ea typeface="Cambria Math" panose="02040503050406030204" pitchFamily="18" charset="0"/>
                        <a:cs typeface="Times New Roman" pitchFamily="18" charset="0"/>
                      </a:rPr>
                      <m:t>𝜌</m:t>
                    </m:r>
                    <m:sSup>
                      <m:sSupPr>
                        <m:ctrlPr>
                          <a:rPr lang="en-US" altLang="zh-TW" i="1">
                            <a:latin typeface="Cambria Math" panose="02040503050406030204" pitchFamily="18" charset="0"/>
                            <a:ea typeface="Cambria Math"/>
                            <a:cs typeface="Times New Roman" pitchFamily="18" charset="0"/>
                          </a:rPr>
                        </m:ctrlPr>
                      </m:sSupPr>
                      <m:e>
                        <m:r>
                          <a:rPr lang="zh-TW" altLang="en-US" i="1">
                            <a:latin typeface="Cambria Math"/>
                            <a:ea typeface="Cambria Math"/>
                            <a:cs typeface="Times New Roman" pitchFamily="18" charset="0"/>
                          </a:rPr>
                          <m:t>𝜕</m:t>
                        </m:r>
                      </m:e>
                      <m:sup>
                        <m:r>
                          <a:rPr lang="zh-TW" altLang="en-US" i="1">
                            <a:latin typeface="Cambria Math"/>
                            <a:ea typeface="Cambria Math"/>
                            <a:cs typeface="Times New Roman" pitchFamily="18" charset="0"/>
                          </a:rPr>
                          <m:t>𝜇</m:t>
                        </m:r>
                      </m:sup>
                    </m:sSup>
                    <m:r>
                      <a:rPr lang="en-US" altLang="zh-TW" i="1">
                        <a:latin typeface="Cambria Math" panose="02040503050406030204" pitchFamily="18" charset="0"/>
                        <a:ea typeface="Cambria Math" panose="02040503050406030204" pitchFamily="18" charset="0"/>
                        <a:cs typeface="Times New Roman" pitchFamily="18" charset="0"/>
                      </a:rPr>
                      <m:t>𝜙</m:t>
                    </m:r>
                  </m:oMath>
                </a14:m>
                <a:r>
                  <a:rPr lang="en-US" dirty="0" err="1"/>
                  <a:t>的交叉項會消掉。且位能與</a:t>
                </a:r>
                <a14:m>
                  <m:oMath xmlns:m="http://schemas.openxmlformats.org/officeDocument/2006/math">
                    <m:r>
                      <a:rPr lang="en-US" altLang="zh-TW" i="1">
                        <a:latin typeface="Cambria Math" panose="02040503050406030204" pitchFamily="18" charset="0"/>
                        <a:ea typeface="Cambria Math" panose="02040503050406030204" pitchFamily="18" charset="0"/>
                        <a:cs typeface="Times New Roman" pitchFamily="18" charset="0"/>
                      </a:rPr>
                      <m:t>𝜙</m:t>
                    </m:r>
                  </m:oMath>
                </a14:m>
                <a:r>
                  <a:rPr lang="en-US" dirty="0"/>
                  <a:t>無關，只由</a:t>
                </a:r>
                <a14:m>
                  <m:oMath xmlns:m="http://schemas.openxmlformats.org/officeDocument/2006/math">
                    <m:d>
                      <m:dPr>
                        <m:begChr m:val="|"/>
                        <m:endChr m:val="|"/>
                        <m:ctrlPr>
                          <a:rPr lang="en-US" altLang="zh-TW" i="1">
                            <a:latin typeface="Cambria Math" panose="02040503050406030204" pitchFamily="18" charset="0"/>
                            <a:ea typeface="Cambria Math"/>
                            <a:cs typeface="Times New Roman" pitchFamily="18" charset="0"/>
                          </a:rPr>
                        </m:ctrlPr>
                      </m:dPr>
                      <m:e>
                        <m:r>
                          <m:rPr>
                            <m:sty m:val="p"/>
                          </m:rPr>
                          <a:rPr lang="el-GR" altLang="zh-TW" i="1">
                            <a:latin typeface="Cambria Math"/>
                            <a:ea typeface="Cambria Math"/>
                            <a:cs typeface="Times New Roman" pitchFamily="18" charset="0"/>
                          </a:rPr>
                          <m:t>Φ</m:t>
                        </m:r>
                        <m:r>
                          <a:rPr lang="en-US" altLang="zh-TW" i="1">
                            <a:latin typeface="Cambria Math" panose="02040503050406030204" pitchFamily="18" charset="0"/>
                            <a:ea typeface="Cambria Math"/>
                            <a:cs typeface="Times New Roman" pitchFamily="18" charset="0"/>
                          </a:rPr>
                          <m:t>(</m:t>
                        </m:r>
                        <m:r>
                          <a:rPr lang="en-US" altLang="zh-TW" i="1">
                            <a:latin typeface="Cambria Math" panose="02040503050406030204" pitchFamily="18" charset="0"/>
                            <a:ea typeface="Cambria Math"/>
                            <a:cs typeface="Times New Roman" pitchFamily="18" charset="0"/>
                          </a:rPr>
                          <m:t>𝑥</m:t>
                        </m:r>
                        <m:r>
                          <a:rPr lang="en-US" altLang="zh-TW" i="1">
                            <a:latin typeface="Cambria Math" panose="02040503050406030204" pitchFamily="18" charset="0"/>
                            <a:ea typeface="Cambria Math"/>
                            <a:cs typeface="Times New Roman" pitchFamily="18" charset="0"/>
                          </a:rPr>
                          <m:t>)</m:t>
                        </m:r>
                      </m:e>
                    </m:d>
                  </m:oMath>
                </a14:m>
                <a:r>
                  <a:rPr lang="en-US" dirty="0"/>
                  <a:t>決定。</a:t>
                </a:r>
              </a:p>
            </p:txBody>
          </p:sp>
        </mc:Choice>
        <mc:Fallback xmlns="">
          <p:sp>
            <p:nvSpPr>
              <p:cNvPr id="29" name="TextBox 28">
                <a:extLst>
                  <a:ext uri="{FF2B5EF4-FFF2-40B4-BE49-F238E27FC236}">
                    <a16:creationId xmlns:a16="http://schemas.microsoft.com/office/drawing/2014/main" id="{356BC27F-9065-3D0B-340F-2F277C160EC6}"/>
                  </a:ext>
                </a:extLst>
              </p:cNvPr>
              <p:cNvSpPr txBox="1">
                <a:spLocks noRot="1" noChangeAspect="1" noMove="1" noResize="1" noEditPoints="1" noAdjustHandles="1" noChangeArrowheads="1" noChangeShapeType="1" noTextEdit="1"/>
              </p:cNvSpPr>
              <p:nvPr/>
            </p:nvSpPr>
            <p:spPr>
              <a:xfrm>
                <a:off x="979582" y="4865187"/>
                <a:ext cx="7293562" cy="391646"/>
              </a:xfrm>
              <a:prstGeom prst="rect">
                <a:avLst/>
              </a:prstGeom>
              <a:blipFill>
                <a:blip r:embed="rId14"/>
                <a:stretch>
                  <a:fillRect l="-870" t="-16129" b="-193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A900C9D3-2507-B65B-43EB-57A0B6227BAC}"/>
                  </a:ext>
                </a:extLst>
              </p:cNvPr>
              <p:cNvSpPr txBox="1"/>
              <p:nvPr/>
            </p:nvSpPr>
            <p:spPr>
              <a:xfrm>
                <a:off x="1006404" y="6295274"/>
                <a:ext cx="4572000" cy="369332"/>
              </a:xfrm>
              <a:prstGeom prst="rect">
                <a:avLst/>
              </a:prstGeom>
              <a:noFill/>
            </p:spPr>
            <p:txBody>
              <a:bodyPr wrap="square">
                <a:spAutoFit/>
              </a:bodyPr>
              <a:lstStyle/>
              <a:p>
                <a14:m>
                  <m:oMath xmlns:m="http://schemas.openxmlformats.org/officeDocument/2006/math">
                    <m:r>
                      <a:rPr lang="en-US" altLang="zh-TW" b="0" i="1" smtClean="0">
                        <a:latin typeface="Cambria Math" panose="02040503050406030204" pitchFamily="18" charset="0"/>
                        <a:ea typeface="Cambria Math" panose="02040503050406030204" pitchFamily="18" charset="0"/>
                        <a:cs typeface="Times New Roman" pitchFamily="18" charset="0"/>
                      </a:rPr>
                      <m:t>𝑣</m:t>
                    </m:r>
                    <m:r>
                      <a:rPr lang="en-US" altLang="zh-TW" i="1">
                        <a:latin typeface="Cambria Math" panose="02040503050406030204" pitchFamily="18" charset="0"/>
                        <a:ea typeface="Cambria Math" panose="02040503050406030204" pitchFamily="18" charset="0"/>
                        <a:cs typeface="Times New Roman" pitchFamily="18" charset="0"/>
                      </a:rPr>
                      <m:t>𝜙</m:t>
                    </m:r>
                    <m:d>
                      <m:dPr>
                        <m:ctrlPr>
                          <a:rPr lang="en-US" altLang="zh-TW" i="1" smtClean="0">
                            <a:latin typeface="Cambria Math" panose="02040503050406030204" pitchFamily="18" charset="0"/>
                            <a:ea typeface="Cambria Math" panose="02040503050406030204" pitchFamily="18" charset="0"/>
                            <a:cs typeface="Times New Roman" pitchFamily="18" charset="0"/>
                          </a:rPr>
                        </m:ctrlPr>
                      </m:dPr>
                      <m:e>
                        <m:r>
                          <a:rPr lang="en-US" altLang="zh-TW" b="0" i="1" smtClean="0">
                            <a:latin typeface="Cambria Math" panose="02040503050406030204" pitchFamily="18" charset="0"/>
                            <a:ea typeface="Cambria Math" panose="02040503050406030204" pitchFamily="18" charset="0"/>
                            <a:cs typeface="Times New Roman" pitchFamily="18" charset="0"/>
                          </a:rPr>
                          <m:t>𝑥</m:t>
                        </m:r>
                      </m:e>
                    </m:d>
                  </m:oMath>
                </a14:m>
                <a:r>
                  <a:rPr lang="en-US" dirty="0" err="1">
                    <a:latin typeface="Times New Roman" panose="02020603050405020304" pitchFamily="18" charset="0"/>
                    <a:cs typeface="Times New Roman" panose="02020603050405020304" pitchFamily="18" charset="0"/>
                  </a:rPr>
                  <a:t>則是一無質量KG場自旋零粒子</a:t>
                </a:r>
                <a:r>
                  <a:rPr lang="en-US" dirty="0">
                    <a:latin typeface="Times New Roman" panose="02020603050405020304" pitchFamily="18" charset="0"/>
                    <a:cs typeface="Times New Roman" panose="02020603050405020304" pitchFamily="18" charset="0"/>
                  </a:rPr>
                  <a:t>。</a:t>
                </a:r>
                <a:endParaRPr lang="en-US" dirty="0"/>
              </a:p>
            </p:txBody>
          </p:sp>
        </mc:Choice>
        <mc:Fallback xmlns="">
          <p:sp>
            <p:nvSpPr>
              <p:cNvPr id="31" name="TextBox 30">
                <a:extLst>
                  <a:ext uri="{FF2B5EF4-FFF2-40B4-BE49-F238E27FC236}">
                    <a16:creationId xmlns:a16="http://schemas.microsoft.com/office/drawing/2014/main" id="{A900C9D3-2507-B65B-43EB-57A0B6227BAC}"/>
                  </a:ext>
                </a:extLst>
              </p:cNvPr>
              <p:cNvSpPr txBox="1">
                <a:spLocks noRot="1" noChangeAspect="1" noMove="1" noResize="1" noEditPoints="1" noAdjustHandles="1" noChangeArrowheads="1" noChangeShapeType="1" noTextEdit="1"/>
              </p:cNvSpPr>
              <p:nvPr/>
            </p:nvSpPr>
            <p:spPr>
              <a:xfrm>
                <a:off x="1006404" y="6295274"/>
                <a:ext cx="4572000" cy="369332"/>
              </a:xfrm>
              <a:prstGeom prst="rect">
                <a:avLst/>
              </a:prstGeom>
              <a:blipFill>
                <a:blip r:embed="rId15"/>
                <a:stretch>
                  <a:fillRect t="-6667" b="-2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CE48D5EB-FA6C-4F5A-C2CB-DF82C918A85C}"/>
                  </a:ext>
                </a:extLst>
              </p:cNvPr>
              <p:cNvSpPr txBox="1"/>
              <p:nvPr/>
            </p:nvSpPr>
            <p:spPr>
              <a:xfrm>
                <a:off x="4044297" y="2239571"/>
                <a:ext cx="2286001" cy="387927"/>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l-GR" altLang="zh-TW" i="1" smtClean="0">
                          <a:latin typeface="Cambria Math"/>
                          <a:ea typeface="Cambria Math"/>
                          <a:cs typeface="Times New Roman" pitchFamily="18" charset="0"/>
                        </a:rPr>
                        <m:t>Φ</m:t>
                      </m:r>
                      <m:d>
                        <m:dPr>
                          <m:ctrlPr>
                            <a:rPr lang="en-US" altLang="zh-TW" b="0" i="1" smtClean="0">
                              <a:latin typeface="Cambria Math" panose="02040503050406030204" pitchFamily="18" charset="0"/>
                              <a:ea typeface="Cambria Math"/>
                              <a:cs typeface="Times New Roman" pitchFamily="18" charset="0"/>
                            </a:rPr>
                          </m:ctrlPr>
                        </m:dPr>
                        <m:e>
                          <m:r>
                            <a:rPr lang="en-US" altLang="zh-TW" b="0" i="1" smtClean="0">
                              <a:latin typeface="Cambria Math" panose="02040503050406030204" pitchFamily="18" charset="0"/>
                              <a:ea typeface="Cambria Math"/>
                              <a:cs typeface="Times New Roman" pitchFamily="18" charset="0"/>
                            </a:rPr>
                            <m:t>𝑥</m:t>
                          </m:r>
                        </m:e>
                      </m:d>
                      <m:r>
                        <a:rPr lang="en-US" altLang="zh-TW" b="0" i="1" smtClean="0">
                          <a:latin typeface="Cambria Math" panose="02040503050406030204" pitchFamily="18" charset="0"/>
                          <a:ea typeface="Cambria Math"/>
                          <a:cs typeface="Times New Roman" pitchFamily="18" charset="0"/>
                        </a:rPr>
                        <m:t>=</m:t>
                      </m:r>
                      <m:d>
                        <m:dPr>
                          <m:begChr m:val="|"/>
                          <m:endChr m:val="|"/>
                          <m:ctrlPr>
                            <a:rPr lang="en-US" altLang="zh-TW" b="0" i="1" smtClean="0">
                              <a:latin typeface="Cambria Math" panose="02040503050406030204" pitchFamily="18" charset="0"/>
                              <a:ea typeface="Cambria Math"/>
                              <a:cs typeface="Times New Roman" pitchFamily="18" charset="0"/>
                            </a:rPr>
                          </m:ctrlPr>
                        </m:dPr>
                        <m:e>
                          <m:r>
                            <m:rPr>
                              <m:sty m:val="p"/>
                            </m:rPr>
                            <a:rPr lang="el-GR" altLang="zh-TW" i="1">
                              <a:latin typeface="Cambria Math"/>
                              <a:ea typeface="Cambria Math"/>
                              <a:cs typeface="Times New Roman" pitchFamily="18" charset="0"/>
                            </a:rPr>
                            <m:t>Φ</m:t>
                          </m:r>
                          <m:r>
                            <a:rPr lang="en-US" altLang="zh-TW" b="0" i="1" smtClean="0">
                              <a:latin typeface="Cambria Math" panose="02040503050406030204" pitchFamily="18" charset="0"/>
                              <a:ea typeface="Cambria Math"/>
                              <a:cs typeface="Times New Roman" pitchFamily="18" charset="0"/>
                            </a:rPr>
                            <m:t>(</m:t>
                          </m:r>
                          <m:r>
                            <a:rPr lang="en-US" altLang="zh-TW" b="0" i="1" smtClean="0">
                              <a:latin typeface="Cambria Math" panose="02040503050406030204" pitchFamily="18" charset="0"/>
                              <a:ea typeface="Cambria Math"/>
                              <a:cs typeface="Times New Roman" pitchFamily="18" charset="0"/>
                            </a:rPr>
                            <m:t>𝑥</m:t>
                          </m:r>
                          <m:r>
                            <a:rPr lang="en-US" altLang="zh-TW" b="0" i="1" smtClean="0">
                              <a:latin typeface="Cambria Math" panose="02040503050406030204" pitchFamily="18" charset="0"/>
                              <a:ea typeface="Cambria Math"/>
                              <a:cs typeface="Times New Roman" pitchFamily="18" charset="0"/>
                            </a:rPr>
                            <m:t>)</m:t>
                          </m:r>
                        </m:e>
                      </m:d>
                      <m:sSup>
                        <m:sSupPr>
                          <m:ctrlPr>
                            <a:rPr lang="en-US" altLang="zh-TW" b="0" i="1" smtClean="0">
                              <a:latin typeface="Cambria Math" panose="02040503050406030204" pitchFamily="18" charset="0"/>
                              <a:ea typeface="Cambria Math"/>
                              <a:cs typeface="Times New Roman" pitchFamily="18" charset="0"/>
                            </a:rPr>
                          </m:ctrlPr>
                        </m:sSupPr>
                        <m:e>
                          <m:r>
                            <a:rPr lang="en-US" altLang="zh-TW" b="0" i="1" smtClean="0">
                              <a:latin typeface="Cambria Math" panose="02040503050406030204" pitchFamily="18" charset="0"/>
                              <a:ea typeface="Cambria Math"/>
                              <a:cs typeface="Times New Roman" pitchFamily="18" charset="0"/>
                            </a:rPr>
                            <m:t>𝑒</m:t>
                          </m:r>
                        </m:e>
                        <m:sup>
                          <m:r>
                            <a:rPr lang="en-US" altLang="zh-TW" b="0" i="1" smtClean="0">
                              <a:latin typeface="Cambria Math" panose="02040503050406030204" pitchFamily="18" charset="0"/>
                              <a:ea typeface="Cambria Math"/>
                              <a:cs typeface="Times New Roman" pitchFamily="18" charset="0"/>
                            </a:rPr>
                            <m:t>𝑖</m:t>
                          </m:r>
                          <m:r>
                            <a:rPr lang="en-US" altLang="zh-TW" b="0" i="1" smtClean="0">
                              <a:latin typeface="Cambria Math" panose="02040503050406030204" pitchFamily="18" charset="0"/>
                              <a:ea typeface="Cambria Math" panose="02040503050406030204" pitchFamily="18" charset="0"/>
                              <a:cs typeface="Times New Roman" pitchFamily="18" charset="0"/>
                            </a:rPr>
                            <m:t>𝜙</m:t>
                          </m:r>
                          <m:d>
                            <m:dPr>
                              <m:ctrlPr>
                                <a:rPr lang="en-US" altLang="zh-TW" b="0" i="1" smtClean="0">
                                  <a:latin typeface="Cambria Math" panose="02040503050406030204" pitchFamily="18" charset="0"/>
                                  <a:ea typeface="Cambria Math" panose="02040503050406030204" pitchFamily="18" charset="0"/>
                                  <a:cs typeface="Times New Roman" pitchFamily="18" charset="0"/>
                                </a:rPr>
                              </m:ctrlPr>
                            </m:dPr>
                            <m:e>
                              <m:r>
                                <a:rPr lang="en-US" altLang="zh-TW" b="0" i="1" smtClean="0">
                                  <a:latin typeface="Cambria Math" panose="02040503050406030204" pitchFamily="18" charset="0"/>
                                  <a:ea typeface="Cambria Math" panose="02040503050406030204" pitchFamily="18" charset="0"/>
                                  <a:cs typeface="Times New Roman" pitchFamily="18" charset="0"/>
                                </a:rPr>
                                <m:t>𝑥</m:t>
                              </m:r>
                            </m:e>
                          </m:d>
                        </m:sup>
                      </m:sSup>
                    </m:oMath>
                  </m:oMathPara>
                </a14:m>
                <a:endParaRPr lang="en-US" dirty="0"/>
              </a:p>
            </p:txBody>
          </p:sp>
        </mc:Choice>
        <mc:Fallback xmlns="">
          <p:sp>
            <p:nvSpPr>
              <p:cNvPr id="7" name="TextBox 6">
                <a:extLst>
                  <a:ext uri="{FF2B5EF4-FFF2-40B4-BE49-F238E27FC236}">
                    <a16:creationId xmlns:a16="http://schemas.microsoft.com/office/drawing/2014/main" id="{CE48D5EB-FA6C-4F5A-C2CB-DF82C918A85C}"/>
                  </a:ext>
                </a:extLst>
              </p:cNvPr>
              <p:cNvSpPr txBox="1">
                <a:spLocks noRot="1" noChangeAspect="1" noMove="1" noResize="1" noEditPoints="1" noAdjustHandles="1" noChangeArrowheads="1" noChangeShapeType="1" noTextEdit="1"/>
              </p:cNvSpPr>
              <p:nvPr/>
            </p:nvSpPr>
            <p:spPr>
              <a:xfrm>
                <a:off x="4044297" y="2239571"/>
                <a:ext cx="2286001" cy="387927"/>
              </a:xfrm>
              <a:prstGeom prst="rect">
                <a:avLst/>
              </a:prstGeom>
              <a:blipFill>
                <a:blip r:embed="rId16"/>
                <a:stretch>
                  <a:fillRect b="-161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6D09E20D-9C7B-DB0B-7F60-C5DDAF07D7D0}"/>
                  </a:ext>
                </a:extLst>
              </p:cNvPr>
              <p:cNvSpPr txBox="1"/>
              <p:nvPr/>
            </p:nvSpPr>
            <p:spPr>
              <a:xfrm>
                <a:off x="5470621" y="3127375"/>
                <a:ext cx="2963185" cy="369332"/>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zh-TW" altLang="en-US" i="1" smtClean="0">
                              <a:latin typeface="Cambria Math" panose="02040503050406030204" pitchFamily="18" charset="0"/>
                            </a:rPr>
                          </m:ctrlPr>
                        </m:dPr>
                        <m:e>
                          <m:r>
                            <a:rPr lang="en-US" altLang="zh-TW" i="1">
                              <a:latin typeface="Cambria Math" panose="02040503050406030204" pitchFamily="18" charset="0"/>
                              <a:ea typeface="Cambria Math" panose="02040503050406030204" pitchFamily="18" charset="0"/>
                              <a:cs typeface="Times New Roman" pitchFamily="18" charset="0"/>
                            </a:rPr>
                            <m:t>𝜌</m:t>
                          </m:r>
                        </m:e>
                      </m:d>
                      <m:r>
                        <a:rPr lang="en-US" altLang="zh-TW" b="0" i="1" smtClean="0">
                          <a:latin typeface="Cambria Math" panose="02040503050406030204" pitchFamily="18" charset="0"/>
                          <a:ea typeface="Cambria Math" panose="02040503050406030204" pitchFamily="18" charset="0"/>
                        </a:rPr>
                        <m:t>=</m:t>
                      </m:r>
                      <m:d>
                        <m:dPr>
                          <m:begChr m:val="⟨"/>
                          <m:endChr m:val="⟩"/>
                          <m:ctrlPr>
                            <a:rPr lang="en-US" altLang="zh-TW" b="0" i="1" smtClean="0">
                              <a:latin typeface="Cambria Math" panose="02040503050406030204" pitchFamily="18" charset="0"/>
                              <a:ea typeface="Cambria Math" panose="02040503050406030204" pitchFamily="18" charset="0"/>
                            </a:rPr>
                          </m:ctrlPr>
                        </m:dPr>
                        <m:e>
                          <m:r>
                            <a:rPr lang="en-US" altLang="zh-TW" b="0" i="1" smtClean="0">
                              <a:latin typeface="Cambria Math" panose="02040503050406030204" pitchFamily="18" charset="0"/>
                              <a:ea typeface="Cambria Math" panose="02040503050406030204" pitchFamily="18" charset="0"/>
                            </a:rPr>
                            <m:t>0</m:t>
                          </m:r>
                        </m:e>
                        <m:e>
                          <m:r>
                            <a:rPr lang="en-US" altLang="zh-TW" i="1">
                              <a:latin typeface="Cambria Math" panose="02040503050406030204" pitchFamily="18" charset="0"/>
                              <a:ea typeface="Cambria Math" panose="02040503050406030204" pitchFamily="18" charset="0"/>
                              <a:cs typeface="Times New Roman" pitchFamily="18" charset="0"/>
                            </a:rPr>
                            <m:t>𝜌</m:t>
                          </m:r>
                          <m:d>
                            <m:dPr>
                              <m:ctrlPr>
                                <a:rPr lang="en-US" altLang="zh-TW" i="1">
                                  <a:latin typeface="Cambria Math" panose="02040503050406030204" pitchFamily="18" charset="0"/>
                                  <a:ea typeface="Cambria Math" panose="02040503050406030204" pitchFamily="18" charset="0"/>
                                  <a:cs typeface="Times New Roman" pitchFamily="18" charset="0"/>
                                </a:rPr>
                              </m:ctrlPr>
                            </m:dPr>
                            <m:e>
                              <m:r>
                                <a:rPr lang="en-US" altLang="zh-TW" i="1">
                                  <a:latin typeface="Cambria Math" panose="02040503050406030204" pitchFamily="18" charset="0"/>
                                  <a:ea typeface="Cambria Math" panose="02040503050406030204" pitchFamily="18" charset="0"/>
                                  <a:cs typeface="Times New Roman" pitchFamily="18" charset="0"/>
                                </a:rPr>
                                <m:t>𝑥</m:t>
                              </m:r>
                            </m:e>
                          </m:d>
                        </m:e>
                        <m:e>
                          <m:r>
                            <a:rPr lang="en-US" altLang="zh-TW" b="0" i="1" smtClean="0">
                              <a:latin typeface="Cambria Math" panose="02040503050406030204" pitchFamily="18" charset="0"/>
                              <a:ea typeface="Cambria Math" panose="02040503050406030204" pitchFamily="18" charset="0"/>
                            </a:rPr>
                            <m:t>0</m:t>
                          </m:r>
                        </m:e>
                      </m:d>
                      <m:r>
                        <a:rPr lang="en-US" altLang="zh-TW" b="0" i="1" smtClean="0">
                          <a:latin typeface="Cambria Math" panose="02040503050406030204" pitchFamily="18" charset="0"/>
                          <a:ea typeface="Cambria Math" panose="02040503050406030204" pitchFamily="18" charset="0"/>
                        </a:rPr>
                        <m:t>=</m:t>
                      </m:r>
                      <m:d>
                        <m:dPr>
                          <m:begChr m:val="⟨"/>
                          <m:endChr m:val="⟩"/>
                          <m:ctrlPr>
                            <a:rPr lang="zh-TW" altLang="en-US" i="1">
                              <a:latin typeface="Cambria Math" panose="02040503050406030204" pitchFamily="18" charset="0"/>
                            </a:rPr>
                          </m:ctrlPr>
                        </m:dPr>
                        <m:e>
                          <m:r>
                            <a:rPr lang="en-US" altLang="zh-TW" i="1">
                              <a:latin typeface="Cambria Math" panose="02040503050406030204" pitchFamily="18" charset="0"/>
                              <a:ea typeface="Cambria Math" panose="02040503050406030204" pitchFamily="18" charset="0"/>
                              <a:cs typeface="Times New Roman" pitchFamily="18" charset="0"/>
                            </a:rPr>
                            <m:t>𝜙</m:t>
                          </m:r>
                        </m:e>
                      </m:d>
                      <m:r>
                        <a:rPr lang="en-US" altLang="zh-TW" b="0" i="1" smtClean="0">
                          <a:latin typeface="Cambria Math" panose="02040503050406030204" pitchFamily="18" charset="0"/>
                          <a:ea typeface="Cambria Math" panose="02040503050406030204" pitchFamily="18" charset="0"/>
                          <a:cs typeface="Times New Roman" pitchFamily="18" charset="0"/>
                        </a:rPr>
                        <m:t>=</m:t>
                      </m:r>
                      <m:r>
                        <a:rPr lang="en-US" altLang="zh-TW" b="0" i="1" smtClean="0">
                          <a:latin typeface="Cambria Math" panose="02040503050406030204" pitchFamily="18" charset="0"/>
                          <a:ea typeface="Cambria Math" panose="02040503050406030204" pitchFamily="18" charset="0"/>
                        </a:rPr>
                        <m:t>0</m:t>
                      </m:r>
                    </m:oMath>
                  </m:oMathPara>
                </a14:m>
                <a:endParaRPr lang="en-US" dirty="0"/>
              </a:p>
            </p:txBody>
          </p:sp>
        </mc:Choice>
        <mc:Fallback xmlns="">
          <p:sp>
            <p:nvSpPr>
              <p:cNvPr id="32" name="TextBox 31">
                <a:extLst>
                  <a:ext uri="{FF2B5EF4-FFF2-40B4-BE49-F238E27FC236}">
                    <a16:creationId xmlns:a16="http://schemas.microsoft.com/office/drawing/2014/main" id="{6D09E20D-9C7B-DB0B-7F60-C5DDAF07D7D0}"/>
                  </a:ext>
                </a:extLst>
              </p:cNvPr>
              <p:cNvSpPr txBox="1">
                <a:spLocks noRot="1" noChangeAspect="1" noMove="1" noResize="1" noEditPoints="1" noAdjustHandles="1" noChangeArrowheads="1" noChangeShapeType="1" noTextEdit="1"/>
              </p:cNvSpPr>
              <p:nvPr/>
            </p:nvSpPr>
            <p:spPr>
              <a:xfrm>
                <a:off x="5470621" y="3127375"/>
                <a:ext cx="2963185" cy="369332"/>
              </a:xfrm>
              <a:prstGeom prst="rect">
                <a:avLst/>
              </a:prstGeom>
              <a:blipFill>
                <a:blip r:embed="rId17"/>
                <a:stretch>
                  <a:fillRect b="-16667"/>
                </a:stretch>
              </a:blipFill>
            </p:spPr>
            <p:txBody>
              <a:bodyPr/>
              <a:lstStyle/>
              <a:p>
                <a:r>
                  <a:rPr lang="en-US">
                    <a:noFill/>
                  </a:rPr>
                  <a:t> </a:t>
                </a:r>
              </a:p>
            </p:txBody>
          </p:sp>
        </mc:Fallback>
      </mc:AlternateContent>
    </p:spTree>
    <p:extLst>
      <p:ext uri="{BB962C8B-B14F-4D97-AF65-F5344CB8AC3E}">
        <p14:creationId xmlns:p14="http://schemas.microsoft.com/office/powerpoint/2010/main" val="1010617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anim calcmode="lin" valueType="num">
                                      <p:cBhvr additive="base">
                                        <p:cTn id="21" dur="500" fill="hold"/>
                                        <p:tgtEl>
                                          <p:spTgt spid="32"/>
                                        </p:tgtEl>
                                        <p:attrNameLst>
                                          <p:attrName>ppt_x</p:attrName>
                                        </p:attrNameLst>
                                      </p:cBhvr>
                                      <p:tavLst>
                                        <p:tav tm="0">
                                          <p:val>
                                            <p:strVal val="#ppt_x"/>
                                          </p:val>
                                        </p:tav>
                                        <p:tav tm="100000">
                                          <p:val>
                                            <p:strVal val="#ppt_x"/>
                                          </p:val>
                                        </p:tav>
                                      </p:tavLst>
                                    </p:anim>
                                    <p:anim calcmode="lin" valueType="num">
                                      <p:cBhvr additive="base">
                                        <p:cTn id="22" dur="500" fill="hold"/>
                                        <p:tgtEl>
                                          <p:spTgt spid="32"/>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500" fill="hold"/>
                                        <p:tgtEl>
                                          <p:spTgt spid="26"/>
                                        </p:tgtEl>
                                        <p:attrNameLst>
                                          <p:attrName>ppt_x</p:attrName>
                                        </p:attrNameLst>
                                      </p:cBhvr>
                                      <p:tavLst>
                                        <p:tav tm="0">
                                          <p:val>
                                            <p:strVal val="#ppt_x"/>
                                          </p:val>
                                        </p:tav>
                                        <p:tav tm="100000">
                                          <p:val>
                                            <p:strVal val="#ppt_x"/>
                                          </p:val>
                                        </p:tav>
                                      </p:tavLst>
                                    </p:anim>
                                    <p:anim calcmode="lin" valueType="num">
                                      <p:cBhvr additive="base">
                                        <p:cTn id="26" dur="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500" fill="hold"/>
                                        <p:tgtEl>
                                          <p:spTgt spid="27"/>
                                        </p:tgtEl>
                                        <p:attrNameLst>
                                          <p:attrName>ppt_x</p:attrName>
                                        </p:attrNameLst>
                                      </p:cBhvr>
                                      <p:tavLst>
                                        <p:tav tm="0">
                                          <p:val>
                                            <p:strVal val="#ppt_x"/>
                                          </p:val>
                                        </p:tav>
                                        <p:tav tm="100000">
                                          <p:val>
                                            <p:strVal val="#ppt_x"/>
                                          </p:val>
                                        </p:tav>
                                      </p:tavLst>
                                    </p:anim>
                                    <p:anim calcmode="lin" valueType="num">
                                      <p:cBhvr additive="base">
                                        <p:cTn id="30" dur="500" fill="hold"/>
                                        <p:tgtEl>
                                          <p:spTgt spid="27"/>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additive="base">
                                        <p:cTn id="33" dur="500" fill="hold"/>
                                        <p:tgtEl>
                                          <p:spTgt spid="24"/>
                                        </p:tgtEl>
                                        <p:attrNameLst>
                                          <p:attrName>ppt_x</p:attrName>
                                        </p:attrNameLst>
                                      </p:cBhvr>
                                      <p:tavLst>
                                        <p:tav tm="0">
                                          <p:val>
                                            <p:strVal val="#ppt_x"/>
                                          </p:val>
                                        </p:tav>
                                        <p:tav tm="100000">
                                          <p:val>
                                            <p:strVal val="#ppt_x"/>
                                          </p:val>
                                        </p:tav>
                                      </p:tavLst>
                                    </p:anim>
                                    <p:anim calcmode="lin" valueType="num">
                                      <p:cBhvr additive="base">
                                        <p:cTn id="34" dur="500" fill="hold"/>
                                        <p:tgtEl>
                                          <p:spTgt spid="24"/>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ppt_x"/>
                                          </p:val>
                                        </p:tav>
                                        <p:tav tm="100000">
                                          <p:val>
                                            <p:strVal val="#ppt_x"/>
                                          </p:val>
                                        </p:tav>
                                      </p:tavLst>
                                    </p:anim>
                                    <p:anim calcmode="lin" valueType="num">
                                      <p:cBhvr additive="base">
                                        <p:cTn id="38" dur="500" fill="hold"/>
                                        <p:tgtEl>
                                          <p:spTgt spid="6"/>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ppt_x"/>
                                          </p:val>
                                        </p:tav>
                                        <p:tav tm="100000">
                                          <p:val>
                                            <p:strVal val="#ppt_x"/>
                                          </p:val>
                                        </p:tav>
                                      </p:tavLst>
                                    </p:anim>
                                    <p:anim calcmode="lin" valueType="num">
                                      <p:cBhvr additive="base">
                                        <p:cTn id="42" dur="500" fill="hold"/>
                                        <p:tgtEl>
                                          <p:spTgt spid="14"/>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additive="base">
                                        <p:cTn id="45" dur="500" fill="hold"/>
                                        <p:tgtEl>
                                          <p:spTgt spid="16"/>
                                        </p:tgtEl>
                                        <p:attrNameLst>
                                          <p:attrName>ppt_x</p:attrName>
                                        </p:attrNameLst>
                                      </p:cBhvr>
                                      <p:tavLst>
                                        <p:tav tm="0">
                                          <p:val>
                                            <p:strVal val="#ppt_x"/>
                                          </p:val>
                                        </p:tav>
                                        <p:tav tm="100000">
                                          <p:val>
                                            <p:strVal val="#ppt_x"/>
                                          </p:val>
                                        </p:tav>
                                      </p:tavLst>
                                    </p:anim>
                                    <p:anim calcmode="lin" valueType="num">
                                      <p:cBhvr additive="base">
                                        <p:cTn id="46" dur="500" fill="hold"/>
                                        <p:tgtEl>
                                          <p:spTgt spid="16"/>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500" fill="hold"/>
                                        <p:tgtEl>
                                          <p:spTgt spid="17"/>
                                        </p:tgtEl>
                                        <p:attrNameLst>
                                          <p:attrName>ppt_x</p:attrName>
                                        </p:attrNameLst>
                                      </p:cBhvr>
                                      <p:tavLst>
                                        <p:tav tm="0">
                                          <p:val>
                                            <p:strVal val="#ppt_x"/>
                                          </p:val>
                                        </p:tav>
                                        <p:tav tm="100000">
                                          <p:val>
                                            <p:strVal val="#ppt_x"/>
                                          </p:val>
                                        </p:tav>
                                      </p:tavLst>
                                    </p:anim>
                                    <p:anim calcmode="lin" valueType="num">
                                      <p:cBhvr additive="base">
                                        <p:cTn id="50" dur="500" fill="hold"/>
                                        <p:tgtEl>
                                          <p:spTgt spid="17"/>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22"/>
                                        </p:tgtEl>
                                        <p:attrNameLst>
                                          <p:attrName>style.visibility</p:attrName>
                                        </p:attrNameLst>
                                      </p:cBhvr>
                                      <p:to>
                                        <p:strVal val="visible"/>
                                      </p:to>
                                    </p:set>
                                    <p:anim calcmode="lin" valueType="num">
                                      <p:cBhvr additive="base">
                                        <p:cTn id="53" dur="500" fill="hold"/>
                                        <p:tgtEl>
                                          <p:spTgt spid="22"/>
                                        </p:tgtEl>
                                        <p:attrNameLst>
                                          <p:attrName>ppt_x</p:attrName>
                                        </p:attrNameLst>
                                      </p:cBhvr>
                                      <p:tavLst>
                                        <p:tav tm="0">
                                          <p:val>
                                            <p:strVal val="#ppt_x"/>
                                          </p:val>
                                        </p:tav>
                                        <p:tav tm="100000">
                                          <p:val>
                                            <p:strVal val="#ppt_x"/>
                                          </p:val>
                                        </p:tav>
                                      </p:tavLst>
                                    </p:anim>
                                    <p:anim calcmode="lin" valueType="num">
                                      <p:cBhvr additive="base">
                                        <p:cTn id="5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9"/>
                                        </p:tgtEl>
                                        <p:attrNameLst>
                                          <p:attrName>style.visibility</p:attrName>
                                        </p:attrNameLst>
                                      </p:cBhvr>
                                      <p:to>
                                        <p:strVal val="visible"/>
                                      </p:to>
                                    </p:set>
                                    <p:anim calcmode="lin" valueType="num">
                                      <p:cBhvr additive="base">
                                        <p:cTn id="59" dur="500" fill="hold"/>
                                        <p:tgtEl>
                                          <p:spTgt spid="9"/>
                                        </p:tgtEl>
                                        <p:attrNameLst>
                                          <p:attrName>ppt_x</p:attrName>
                                        </p:attrNameLst>
                                      </p:cBhvr>
                                      <p:tavLst>
                                        <p:tav tm="0">
                                          <p:val>
                                            <p:strVal val="#ppt_x"/>
                                          </p:val>
                                        </p:tav>
                                        <p:tav tm="100000">
                                          <p:val>
                                            <p:strVal val="#ppt_x"/>
                                          </p:val>
                                        </p:tav>
                                      </p:tavLst>
                                    </p:anim>
                                    <p:anim calcmode="lin" valueType="num">
                                      <p:cBhvr additive="base">
                                        <p:cTn id="60" dur="500" fill="hold"/>
                                        <p:tgtEl>
                                          <p:spTgt spid="9"/>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10"/>
                                        </p:tgtEl>
                                        <p:attrNameLst>
                                          <p:attrName>style.visibility</p:attrName>
                                        </p:attrNameLst>
                                      </p:cBhvr>
                                      <p:to>
                                        <p:strVal val="visible"/>
                                      </p:to>
                                    </p:set>
                                    <p:anim calcmode="lin" valueType="num">
                                      <p:cBhvr additive="base">
                                        <p:cTn id="63" dur="500" fill="hold"/>
                                        <p:tgtEl>
                                          <p:spTgt spid="10"/>
                                        </p:tgtEl>
                                        <p:attrNameLst>
                                          <p:attrName>ppt_x</p:attrName>
                                        </p:attrNameLst>
                                      </p:cBhvr>
                                      <p:tavLst>
                                        <p:tav tm="0">
                                          <p:val>
                                            <p:strVal val="#ppt_x"/>
                                          </p:val>
                                        </p:tav>
                                        <p:tav tm="100000">
                                          <p:val>
                                            <p:strVal val="#ppt_x"/>
                                          </p:val>
                                        </p:tav>
                                      </p:tavLst>
                                    </p:anim>
                                    <p:anim calcmode="lin" valueType="num">
                                      <p:cBhvr additive="base">
                                        <p:cTn id="64" dur="500" fill="hold"/>
                                        <p:tgtEl>
                                          <p:spTgt spid="10"/>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9"/>
                                        </p:tgtEl>
                                        <p:attrNameLst>
                                          <p:attrName>style.visibility</p:attrName>
                                        </p:attrNameLst>
                                      </p:cBhvr>
                                      <p:to>
                                        <p:strVal val="visible"/>
                                      </p:to>
                                    </p:set>
                                    <p:anim calcmode="lin" valueType="num">
                                      <p:cBhvr additive="base">
                                        <p:cTn id="67" dur="500" fill="hold"/>
                                        <p:tgtEl>
                                          <p:spTgt spid="29"/>
                                        </p:tgtEl>
                                        <p:attrNameLst>
                                          <p:attrName>ppt_x</p:attrName>
                                        </p:attrNameLst>
                                      </p:cBhvr>
                                      <p:tavLst>
                                        <p:tav tm="0">
                                          <p:val>
                                            <p:strVal val="#ppt_x"/>
                                          </p:val>
                                        </p:tav>
                                        <p:tav tm="100000">
                                          <p:val>
                                            <p:strVal val="#ppt_x"/>
                                          </p:val>
                                        </p:tav>
                                      </p:tavLst>
                                    </p:anim>
                                    <p:anim calcmode="lin" valueType="num">
                                      <p:cBhvr additive="base">
                                        <p:cTn id="6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1"/>
                                        </p:tgtEl>
                                        <p:attrNameLst>
                                          <p:attrName>style.visibility</p:attrName>
                                        </p:attrNameLst>
                                      </p:cBhvr>
                                      <p:to>
                                        <p:strVal val="visible"/>
                                      </p:to>
                                    </p:set>
                                    <p:anim calcmode="lin" valueType="num">
                                      <p:cBhvr additive="base">
                                        <p:cTn id="73" dur="500" fill="hold"/>
                                        <p:tgtEl>
                                          <p:spTgt spid="11"/>
                                        </p:tgtEl>
                                        <p:attrNameLst>
                                          <p:attrName>ppt_x</p:attrName>
                                        </p:attrNameLst>
                                      </p:cBhvr>
                                      <p:tavLst>
                                        <p:tav tm="0">
                                          <p:val>
                                            <p:strVal val="#ppt_x"/>
                                          </p:val>
                                        </p:tav>
                                        <p:tav tm="100000">
                                          <p:val>
                                            <p:strVal val="#ppt_x"/>
                                          </p:val>
                                        </p:tav>
                                      </p:tavLst>
                                    </p:anim>
                                    <p:anim calcmode="lin" valueType="num">
                                      <p:cBhvr additive="base">
                                        <p:cTn id="74" dur="500" fill="hold"/>
                                        <p:tgtEl>
                                          <p:spTgt spid="11"/>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12"/>
                                        </p:tgtEl>
                                        <p:attrNameLst>
                                          <p:attrName>style.visibility</p:attrName>
                                        </p:attrNameLst>
                                      </p:cBhvr>
                                      <p:to>
                                        <p:strVal val="visible"/>
                                      </p:to>
                                    </p:set>
                                    <p:anim calcmode="lin" valueType="num">
                                      <p:cBhvr additive="base">
                                        <p:cTn id="77" dur="500" fill="hold"/>
                                        <p:tgtEl>
                                          <p:spTgt spid="12"/>
                                        </p:tgtEl>
                                        <p:attrNameLst>
                                          <p:attrName>ppt_x</p:attrName>
                                        </p:attrNameLst>
                                      </p:cBhvr>
                                      <p:tavLst>
                                        <p:tav tm="0">
                                          <p:val>
                                            <p:strVal val="#ppt_x"/>
                                          </p:val>
                                        </p:tav>
                                        <p:tav tm="100000">
                                          <p:val>
                                            <p:strVal val="#ppt_x"/>
                                          </p:val>
                                        </p:tav>
                                      </p:tavLst>
                                    </p:anim>
                                    <p:anim calcmode="lin" valueType="num">
                                      <p:cBhvr additive="base">
                                        <p:cTn id="78" dur="500" fill="hold"/>
                                        <p:tgtEl>
                                          <p:spTgt spid="12"/>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31"/>
                                        </p:tgtEl>
                                        <p:attrNameLst>
                                          <p:attrName>style.visibility</p:attrName>
                                        </p:attrNameLst>
                                      </p:cBhvr>
                                      <p:to>
                                        <p:strVal val="visible"/>
                                      </p:to>
                                    </p:set>
                                    <p:anim calcmode="lin" valueType="num">
                                      <p:cBhvr additive="base">
                                        <p:cTn id="81" dur="500" fill="hold"/>
                                        <p:tgtEl>
                                          <p:spTgt spid="31"/>
                                        </p:tgtEl>
                                        <p:attrNameLst>
                                          <p:attrName>ppt_x</p:attrName>
                                        </p:attrNameLst>
                                      </p:cBhvr>
                                      <p:tavLst>
                                        <p:tav tm="0">
                                          <p:val>
                                            <p:strVal val="#ppt_x"/>
                                          </p:val>
                                        </p:tav>
                                        <p:tav tm="100000">
                                          <p:val>
                                            <p:strVal val="#ppt_x"/>
                                          </p:val>
                                        </p:tav>
                                      </p:tavLst>
                                    </p:anim>
                                    <p:anim calcmode="lin" valueType="num">
                                      <p:cBhvr additive="base">
                                        <p:cTn id="8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5" grpId="0"/>
      <p:bldP spid="8" grpId="0" animBg="1"/>
      <p:bldP spid="9" grpId="0"/>
      <p:bldP spid="10" grpId="0" animBg="1"/>
      <p:bldP spid="11" grpId="0" animBg="1"/>
      <p:bldP spid="12" grpId="0"/>
      <p:bldP spid="14" grpId="0" animBg="1"/>
      <p:bldP spid="22" grpId="0" animBg="1"/>
      <p:bldP spid="26" grpId="0"/>
      <p:bldP spid="27" grpId="0"/>
      <p:bldP spid="29" grpId="0"/>
      <p:bldP spid="31" grpId="0"/>
      <p:bldP spid="7" grpId="0" animBg="1"/>
      <p:bldP spid="32"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796" r="9451" b="34039"/>
          <a:stretch>
            <a:fillRect/>
          </a:stretch>
        </p:blipFill>
        <p:spPr bwMode="auto">
          <a:xfrm>
            <a:off x="461262" y="969557"/>
            <a:ext cx="8221476" cy="4144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604944" y="3918876"/>
            <a:ext cx="8077794" cy="45240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Times New Roman" panose="02020603050405020304" pitchFamily="18" charset="0"/>
            </a:endParaRPr>
          </a:p>
        </p:txBody>
      </p:sp>
    </p:spTree>
    <p:extLst>
      <p:ext uri="{BB962C8B-B14F-4D97-AF65-F5344CB8AC3E}">
        <p14:creationId xmlns:p14="http://schemas.microsoft.com/office/powerpoint/2010/main" val="384759555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圖片 3" descr="Nobel-2008.jpg"/>
          <p:cNvPicPr>
            <a:picLocks noChangeAspect="1"/>
          </p:cNvPicPr>
          <p:nvPr/>
        </p:nvPicPr>
        <p:blipFill>
          <a:blip r:embed="rId2">
            <a:extLst>
              <a:ext uri="{28A0092B-C50C-407E-A947-70E740481C1C}">
                <a14:useLocalDpi xmlns:a14="http://schemas.microsoft.com/office/drawing/2010/main" val="0"/>
              </a:ext>
            </a:extLst>
          </a:blip>
          <a:srcRect l="3468" t="15631" r="67207" b="3125"/>
          <a:stretch>
            <a:fillRect/>
          </a:stretch>
        </p:blipFill>
        <p:spPr bwMode="auto">
          <a:xfrm>
            <a:off x="1785938" y="142875"/>
            <a:ext cx="2000250" cy="671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4"/>
          <p:cNvSpPr/>
          <p:nvPr/>
        </p:nvSpPr>
        <p:spPr>
          <a:xfrm>
            <a:off x="1928813" y="857250"/>
            <a:ext cx="1785937" cy="121443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latin typeface="Times New Roman" panose="02020603050405020304" pitchFamily="18" charset="0"/>
            </a:endParaRPr>
          </a:p>
        </p:txBody>
      </p:sp>
      <p:sp>
        <p:nvSpPr>
          <p:cNvPr id="132100" name="文字方塊 5"/>
          <p:cNvSpPr txBox="1">
            <a:spLocks noChangeArrowheads="1"/>
          </p:cNvSpPr>
          <p:nvPr/>
        </p:nvSpPr>
        <p:spPr bwMode="auto">
          <a:xfrm>
            <a:off x="4001770" y="211138"/>
            <a:ext cx="4796932"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en-US" altLang="zh-TW" sz="1800" dirty="0">
                <a:solidFill>
                  <a:srgbClr val="FF0000"/>
                </a:solidFill>
                <a:cs typeface="Times New Roman" panose="02020603050405020304" pitchFamily="18" charset="0"/>
              </a:rPr>
              <a:t>Spontaneous Symmetry</a:t>
            </a:r>
            <a:r>
              <a:rPr lang="zh-TW" altLang="en-US" sz="1800" dirty="0">
                <a:solidFill>
                  <a:srgbClr val="FF0000"/>
                </a:solidFill>
                <a:cs typeface="Times New Roman" panose="02020603050405020304" pitchFamily="18" charset="0"/>
              </a:rPr>
              <a:t> </a:t>
            </a:r>
            <a:r>
              <a:rPr lang="en-US" altLang="zh-TW" sz="1800" dirty="0">
                <a:solidFill>
                  <a:srgbClr val="FF0000"/>
                </a:solidFill>
                <a:cs typeface="Times New Roman" panose="02020603050405020304" pitchFamily="18" charset="0"/>
              </a:rPr>
              <a:t>Breaking </a:t>
            </a:r>
            <a:r>
              <a:rPr lang="zh-TW" altLang="en-US" sz="1800" dirty="0">
                <a:solidFill>
                  <a:srgbClr val="FF0000"/>
                </a:solidFill>
                <a:latin typeface="Tahoma" pitchFamily="34" charset="0"/>
              </a:rPr>
              <a:t>自發對稱破缺</a:t>
            </a:r>
          </a:p>
        </p:txBody>
      </p:sp>
      <p:sp>
        <p:nvSpPr>
          <p:cNvPr id="132101" name="文字方塊 8"/>
          <p:cNvSpPr txBox="1">
            <a:spLocks noChangeArrowheads="1"/>
          </p:cNvSpPr>
          <p:nvPr/>
        </p:nvSpPr>
        <p:spPr bwMode="auto">
          <a:xfrm>
            <a:off x="2571750" y="5286375"/>
            <a:ext cx="13573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600">
                <a:solidFill>
                  <a:srgbClr val="FF0000"/>
                </a:solidFill>
                <a:latin typeface="Tahoma" pitchFamily="34" charset="0"/>
              </a:rPr>
              <a:t>南部陽一郎</a:t>
            </a:r>
          </a:p>
        </p:txBody>
      </p:sp>
      <p:pic>
        <p:nvPicPr>
          <p:cNvPr id="132102" name="Picture 2" descr="http://physicaplus.org.il/zope/sites/physicaplus/home/en/1202656844/steven_weinberg_en/weinberg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6526" y="1511303"/>
            <a:ext cx="2661103" cy="1987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103" name="文字方塊 10"/>
          <p:cNvSpPr txBox="1">
            <a:spLocks noChangeArrowheads="1"/>
          </p:cNvSpPr>
          <p:nvPr/>
        </p:nvSpPr>
        <p:spPr bwMode="auto">
          <a:xfrm>
            <a:off x="3929063" y="3548485"/>
            <a:ext cx="49812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latin typeface="Tahoma" pitchFamily="34" charset="0"/>
              </a:rPr>
              <a:t>物理定律是對稱的，但最低能量態卻不對稱！</a:t>
            </a:r>
          </a:p>
        </p:txBody>
      </p:sp>
      <p:sp>
        <p:nvSpPr>
          <p:cNvPr id="132104" name="文字方塊 7"/>
          <p:cNvSpPr txBox="1">
            <a:spLocks noChangeArrowheads="1"/>
          </p:cNvSpPr>
          <p:nvPr/>
        </p:nvSpPr>
        <p:spPr bwMode="auto">
          <a:xfrm>
            <a:off x="3880971" y="4085852"/>
            <a:ext cx="50774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latin typeface="Tahoma" pitchFamily="34" charset="0"/>
              </a:rPr>
              <a:t>自發對稱破缺的證據是一個對應的</a:t>
            </a:r>
            <a:r>
              <a:rPr lang="zh-TW" altLang="en-US" sz="1800" dirty="0">
                <a:solidFill>
                  <a:srgbClr val="FF0000"/>
                </a:solidFill>
                <a:latin typeface="Tahoma" pitchFamily="34" charset="0"/>
              </a:rPr>
              <a:t>無質量粒子</a:t>
            </a:r>
            <a:r>
              <a:rPr lang="zh-TW" altLang="en-US" sz="1800" dirty="0">
                <a:latin typeface="Tahoma" pitchFamily="34" charset="0"/>
              </a:rPr>
              <a:t>！</a:t>
            </a:r>
          </a:p>
        </p:txBody>
      </p:sp>
      <p:sp>
        <p:nvSpPr>
          <p:cNvPr id="10" name="文字方塊 9"/>
          <p:cNvSpPr txBox="1">
            <a:spLocks noChangeArrowheads="1"/>
          </p:cNvSpPr>
          <p:nvPr/>
        </p:nvSpPr>
        <p:spPr bwMode="auto">
          <a:xfrm>
            <a:off x="3930044" y="4866901"/>
            <a:ext cx="3143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en-US" altLang="zh-TW" sz="1800" dirty="0">
                <a:solidFill>
                  <a:srgbClr val="FF0000"/>
                </a:solidFill>
                <a:cs typeface="Times New Roman" panose="02020603050405020304" pitchFamily="18" charset="0"/>
              </a:rPr>
              <a:t>Goldstone Boson</a:t>
            </a:r>
            <a:endParaRPr lang="zh-TW" altLang="en-US" sz="1800" dirty="0">
              <a:solidFill>
                <a:srgbClr val="FF0000"/>
              </a:solidFill>
              <a:cs typeface="Times New Roman" panose="02020603050405020304" pitchFamily="18" charset="0"/>
            </a:endParaRPr>
          </a:p>
        </p:txBody>
      </p:sp>
      <p:pic>
        <p:nvPicPr>
          <p:cNvPr id="93193" name="Picture 9" descr="http://www.tamu-commerce.edu/physics/links/goldston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500563"/>
            <a:ext cx="1935163" cy="235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文字方塊 11"/>
          <p:cNvSpPr txBox="1">
            <a:spLocks noChangeArrowheads="1"/>
          </p:cNvSpPr>
          <p:nvPr/>
        </p:nvSpPr>
        <p:spPr bwMode="auto">
          <a:xfrm>
            <a:off x="3930044" y="5439569"/>
            <a:ext cx="31432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en-US" altLang="zh-TW" sz="1800" dirty="0" err="1">
                <a:solidFill>
                  <a:srgbClr val="FF0000"/>
                </a:solidFill>
                <a:cs typeface="Times New Roman" panose="02020603050405020304" pitchFamily="18" charset="0"/>
              </a:rPr>
              <a:t>Nambu</a:t>
            </a:r>
            <a:r>
              <a:rPr lang="en-US" altLang="zh-TW" sz="1800" dirty="0">
                <a:solidFill>
                  <a:srgbClr val="FF0000"/>
                </a:solidFill>
                <a:cs typeface="Times New Roman" panose="02020603050405020304" pitchFamily="18" charset="0"/>
              </a:rPr>
              <a:t>-Goldstone Boson</a:t>
            </a:r>
            <a:endParaRPr lang="zh-TW" altLang="en-US" sz="1800" dirty="0">
              <a:solidFill>
                <a:srgbClr val="FF0000"/>
              </a:solidFill>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 name="矩形 20">
                <a:extLst>
                  <a:ext uri="{FF2B5EF4-FFF2-40B4-BE49-F238E27FC236}">
                    <a16:creationId xmlns:a16="http://schemas.microsoft.com/office/drawing/2014/main" id="{9018ADAF-617F-C52A-9BE5-138C8A98667C}"/>
                  </a:ext>
                </a:extLst>
              </p:cNvPr>
              <p:cNvSpPr/>
              <p:nvPr/>
            </p:nvSpPr>
            <p:spPr>
              <a:xfrm>
                <a:off x="6760944" y="583961"/>
                <a:ext cx="2277868" cy="369332"/>
              </a:xfrm>
              <a:prstGeom prst="rect">
                <a:avLst/>
              </a:prstGeom>
            </p:spPr>
            <p:txBody>
              <a:bodyPr wrap="none">
                <a:spAutoFit/>
              </a:bodyPr>
              <a:lstStyle/>
              <a:p>
                <a14:m>
                  <m:oMath xmlns:m="http://schemas.openxmlformats.org/officeDocument/2006/math">
                    <m:r>
                      <a:rPr lang="en-US" altLang="zh-TW" i="1" dirty="0" smtClean="0">
                        <a:solidFill>
                          <a:srgbClr val="FF0000"/>
                        </a:solidFill>
                        <a:latin typeface="Cambria Math" panose="02040503050406030204" pitchFamily="18" charset="0"/>
                        <a:cs typeface="Times New Roman" panose="02020603050405020304" pitchFamily="18" charset="0"/>
                      </a:rPr>
                      <m:t>𝑈</m:t>
                    </m:r>
                    <m:r>
                      <a:rPr lang="en-US" altLang="zh-TW" i="1" dirty="0" smtClean="0">
                        <a:solidFill>
                          <a:srgbClr val="FF0000"/>
                        </a:solidFill>
                        <a:latin typeface="Cambria Math" panose="02040503050406030204" pitchFamily="18" charset="0"/>
                        <a:cs typeface="Times New Roman" panose="02020603050405020304" pitchFamily="18" charset="0"/>
                      </a:rPr>
                      <m:t>(1)</m:t>
                    </m:r>
                    <m:r>
                      <a:rPr lang="zh-TW" altLang="en-US" i="1" dirty="0">
                        <a:solidFill>
                          <a:srgbClr val="FF0000"/>
                        </a:solidFill>
                        <a:latin typeface="Cambria Math" panose="02040503050406030204" pitchFamily="18" charset="0"/>
                        <a:cs typeface="Times New Roman" panose="02020603050405020304" pitchFamily="18" charset="0"/>
                      </a:rPr>
                      <m:t> </m:t>
                    </m:r>
                  </m:oMath>
                </a14:m>
                <a:r>
                  <a:rPr lang="en-US" altLang="zh-TW" dirty="0">
                    <a:solidFill>
                      <a:srgbClr val="FF0000"/>
                    </a:solidFill>
                    <a:latin typeface="Times New Roman" panose="02020603050405020304" pitchFamily="18" charset="0"/>
                    <a:cs typeface="Times New Roman" panose="02020603050405020304" pitchFamily="18" charset="0"/>
                  </a:rPr>
                  <a:t>global symmetry</a:t>
                </a:r>
                <a:endParaRPr lang="zh-TW" altLang="en-US" dirty="0">
                  <a:solidFill>
                    <a:srgbClr val="FF0000"/>
                  </a:solidFill>
                  <a:latin typeface="Times New Roman" panose="02020603050405020304" pitchFamily="18" charset="0"/>
                  <a:cs typeface="Times New Roman" panose="02020603050405020304" pitchFamily="18" charset="0"/>
                </a:endParaRPr>
              </a:p>
            </p:txBody>
          </p:sp>
        </mc:Choice>
        <mc:Fallback xmlns="">
          <p:sp>
            <p:nvSpPr>
              <p:cNvPr id="2" name="矩形 20">
                <a:extLst>
                  <a:ext uri="{FF2B5EF4-FFF2-40B4-BE49-F238E27FC236}">
                    <a16:creationId xmlns:a16="http://schemas.microsoft.com/office/drawing/2014/main" id="{9018ADAF-617F-C52A-9BE5-138C8A98667C}"/>
                  </a:ext>
                </a:extLst>
              </p:cNvPr>
              <p:cNvSpPr>
                <a:spLocks noRot="1" noChangeAspect="1" noMove="1" noResize="1" noEditPoints="1" noAdjustHandles="1" noChangeArrowheads="1" noChangeShapeType="1" noTextEdit="1"/>
              </p:cNvSpPr>
              <p:nvPr/>
            </p:nvSpPr>
            <p:spPr>
              <a:xfrm>
                <a:off x="6760944" y="583961"/>
                <a:ext cx="2277868" cy="369332"/>
              </a:xfrm>
              <a:prstGeom prst="rect">
                <a:avLst/>
              </a:prstGeom>
              <a:blipFill>
                <a:blip r:embed="rId5"/>
                <a:stretch>
                  <a:fillRect t="-10345" r="-1667" b="-241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文字方塊 2">
                <a:extLst>
                  <a:ext uri="{FF2B5EF4-FFF2-40B4-BE49-F238E27FC236}">
                    <a16:creationId xmlns:a16="http://schemas.microsoft.com/office/drawing/2014/main" id="{615EFF73-B39A-80BE-8B17-6CF2BDBF2093}"/>
                  </a:ext>
                </a:extLst>
              </p:cNvPr>
              <p:cNvSpPr txBox="1"/>
              <p:nvPr/>
            </p:nvSpPr>
            <p:spPr>
              <a:xfrm>
                <a:off x="6892615" y="995157"/>
                <a:ext cx="2014526" cy="381451"/>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l-GR" altLang="zh-TW" i="1">
                          <a:latin typeface="Cambria Math" panose="02040503050406030204" pitchFamily="18" charset="0"/>
                          <a:ea typeface="Cambria Math" panose="02040503050406030204" pitchFamily="18" charset="0"/>
                          <a:cs typeface="Times New Roman" pitchFamily="18" charset="0"/>
                        </a:rPr>
                        <m:t>Ψ</m:t>
                      </m:r>
                      <m:d>
                        <m:dPr>
                          <m:ctrlPr>
                            <a:rPr lang="en-US" altLang="zh-TW" i="1" smtClean="0">
                              <a:latin typeface="Cambria Math" panose="02040503050406030204" pitchFamily="18" charset="0"/>
                            </a:rPr>
                          </m:ctrlPr>
                        </m:dPr>
                        <m:e>
                          <m:r>
                            <a:rPr lang="en-US" altLang="zh-TW" b="0" i="1" smtClean="0">
                              <a:latin typeface="Cambria Math"/>
                            </a:rPr>
                            <m:t>𝑥</m:t>
                          </m:r>
                        </m:e>
                      </m:d>
                      <m:r>
                        <a:rPr lang="en-US" altLang="zh-TW" i="1" smtClean="0">
                          <a:latin typeface="Cambria Math"/>
                          <a:ea typeface="Cambria Math"/>
                        </a:rPr>
                        <m:t>→</m:t>
                      </m:r>
                      <m:sSup>
                        <m:sSupPr>
                          <m:ctrlPr>
                            <a:rPr lang="en-US" altLang="zh-TW" i="1" smtClean="0">
                              <a:latin typeface="Cambria Math" panose="02040503050406030204" pitchFamily="18" charset="0"/>
                              <a:ea typeface="Cambria Math"/>
                            </a:rPr>
                          </m:ctrlPr>
                        </m:sSupPr>
                        <m:e>
                          <m:r>
                            <a:rPr lang="en-US" altLang="zh-TW" b="0" i="1" smtClean="0">
                              <a:latin typeface="Cambria Math"/>
                              <a:ea typeface="Cambria Math"/>
                            </a:rPr>
                            <m:t>𝑒</m:t>
                          </m:r>
                        </m:e>
                        <m:sup>
                          <m:r>
                            <a:rPr lang="en-US" altLang="zh-TW" b="0" i="1" smtClean="0">
                              <a:latin typeface="Cambria Math"/>
                              <a:ea typeface="Cambria Math"/>
                            </a:rPr>
                            <m:t>−</m:t>
                          </m:r>
                          <m:r>
                            <a:rPr lang="en-US" altLang="zh-TW" b="0" i="1" smtClean="0">
                              <a:latin typeface="Cambria Math"/>
                              <a:ea typeface="Cambria Math"/>
                            </a:rPr>
                            <m:t>𝑖</m:t>
                          </m:r>
                          <m:r>
                            <a:rPr lang="zh-TW" altLang="en-US" b="0" i="1" smtClean="0">
                              <a:latin typeface="Cambria Math"/>
                              <a:ea typeface="Cambria Math"/>
                            </a:rPr>
                            <m:t>𝜃</m:t>
                          </m:r>
                        </m:sup>
                      </m:sSup>
                      <m:r>
                        <m:rPr>
                          <m:sty m:val="p"/>
                        </m:rPr>
                        <a:rPr lang="el-GR" altLang="zh-TW" i="1">
                          <a:latin typeface="Cambria Math" panose="02040503050406030204" pitchFamily="18" charset="0"/>
                          <a:ea typeface="Cambria Math" panose="02040503050406030204" pitchFamily="18" charset="0"/>
                          <a:cs typeface="Times New Roman" pitchFamily="18" charset="0"/>
                        </a:rPr>
                        <m:t>Ψ</m:t>
                      </m:r>
                      <m:d>
                        <m:dPr>
                          <m:ctrlPr>
                            <a:rPr lang="en-US" altLang="zh-TW" i="1">
                              <a:latin typeface="Cambria Math" panose="02040503050406030204" pitchFamily="18" charset="0"/>
                            </a:rPr>
                          </m:ctrlPr>
                        </m:dPr>
                        <m:e>
                          <m:r>
                            <a:rPr lang="en-US" altLang="zh-TW" i="1">
                              <a:latin typeface="Cambria Math"/>
                            </a:rPr>
                            <m:t>𝑥</m:t>
                          </m:r>
                        </m:e>
                      </m:d>
                    </m:oMath>
                  </m:oMathPara>
                </a14:m>
                <a:endParaRPr lang="zh-TW" altLang="en-US" dirty="0"/>
              </a:p>
            </p:txBody>
          </p:sp>
        </mc:Choice>
        <mc:Fallback xmlns="">
          <p:sp>
            <p:nvSpPr>
              <p:cNvPr id="3" name="文字方塊 2">
                <a:extLst>
                  <a:ext uri="{FF2B5EF4-FFF2-40B4-BE49-F238E27FC236}">
                    <a16:creationId xmlns:a16="http://schemas.microsoft.com/office/drawing/2014/main" id="{615EFF73-B39A-80BE-8B17-6CF2BDBF2093}"/>
                  </a:ext>
                </a:extLst>
              </p:cNvPr>
              <p:cNvSpPr txBox="1">
                <a:spLocks noRot="1" noChangeAspect="1" noMove="1" noResize="1" noEditPoints="1" noAdjustHandles="1" noChangeArrowheads="1" noChangeShapeType="1" noTextEdit="1"/>
              </p:cNvSpPr>
              <p:nvPr/>
            </p:nvSpPr>
            <p:spPr>
              <a:xfrm>
                <a:off x="6892615" y="995157"/>
                <a:ext cx="2014526" cy="381451"/>
              </a:xfrm>
              <a:prstGeom prst="rect">
                <a:avLst/>
              </a:prstGeom>
              <a:blipFill>
                <a:blip r:embed="rId6"/>
                <a:stretch>
                  <a:fillRect/>
                </a:stretch>
              </a:blipFill>
            </p:spPr>
            <p:txBody>
              <a:bodyPr/>
              <a:lstStyle/>
              <a:p>
                <a:r>
                  <a:rPr lang="en-US">
                    <a:noFill/>
                  </a:rPr>
                  <a:t> </a:t>
                </a:r>
              </a:p>
            </p:txBody>
          </p:sp>
        </mc:Fallback>
      </mc:AlternateContent>
      <p:pic>
        <p:nvPicPr>
          <p:cNvPr id="4" name="Picture 3" descr="Positive and Negative Effects/Impact of Globalization | Exeed College">
            <a:extLst>
              <a:ext uri="{FF2B5EF4-FFF2-40B4-BE49-F238E27FC236}">
                <a16:creationId xmlns:a16="http://schemas.microsoft.com/office/drawing/2014/main" id="{2FFE5F26-720D-D05F-82AB-E45BF357F1E2}"/>
              </a:ext>
            </a:extLst>
          </p:cNvPr>
          <p:cNvPicPr>
            <a:picLocks noChangeAspect="1"/>
          </p:cNvPicPr>
          <p:nvPr/>
        </p:nvPicPr>
        <p:blipFill>
          <a:blip r:embed="rId7"/>
          <a:stretch>
            <a:fillRect/>
          </a:stretch>
        </p:blipFill>
        <p:spPr>
          <a:xfrm>
            <a:off x="6856688" y="1523393"/>
            <a:ext cx="2014526" cy="2014526"/>
          </a:xfrm>
          <a:prstGeom prst="rect">
            <a:avLst/>
          </a:prstGeom>
        </p:spPr>
      </p:pic>
    </p:spTree>
    <p:extLst>
      <p:ext uri="{BB962C8B-B14F-4D97-AF65-F5344CB8AC3E}">
        <p14:creationId xmlns:p14="http://schemas.microsoft.com/office/powerpoint/2010/main" val="22711162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3193"/>
                                        </p:tgtEl>
                                        <p:attrNameLst>
                                          <p:attrName>style.visibility</p:attrName>
                                        </p:attrNameLst>
                                      </p:cBhvr>
                                      <p:to>
                                        <p:strVal val="visible"/>
                                      </p:to>
                                    </p:set>
                                    <p:anim calcmode="lin" valueType="num">
                                      <p:cBhvr additive="base">
                                        <p:cTn id="11" dur="500" fill="hold"/>
                                        <p:tgtEl>
                                          <p:spTgt spid="93193"/>
                                        </p:tgtEl>
                                        <p:attrNameLst>
                                          <p:attrName>ppt_x</p:attrName>
                                        </p:attrNameLst>
                                      </p:cBhvr>
                                      <p:tavLst>
                                        <p:tav tm="0">
                                          <p:val>
                                            <p:strVal val="#ppt_x"/>
                                          </p:val>
                                        </p:tav>
                                        <p:tav tm="100000">
                                          <p:val>
                                            <p:strVal val="#ppt_x"/>
                                          </p:val>
                                        </p:tav>
                                      </p:tavLst>
                                    </p:anim>
                                    <p:anim calcmode="lin" valueType="num">
                                      <p:cBhvr additive="base">
                                        <p:cTn id="12" dur="500" fill="hold"/>
                                        <p:tgtEl>
                                          <p:spTgt spid="93193"/>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575546" y="4003849"/>
            <a:ext cx="9144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 name="橢圓 4"/>
          <p:cNvSpPr/>
          <p:nvPr/>
        </p:nvSpPr>
        <p:spPr>
          <a:xfrm>
            <a:off x="727946" y="4345161"/>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 name="橢圓 5"/>
          <p:cNvSpPr/>
          <p:nvPr/>
        </p:nvSpPr>
        <p:spPr>
          <a:xfrm>
            <a:off x="1032746" y="4345161"/>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 name="矩形 6"/>
          <p:cNvSpPr/>
          <p:nvPr/>
        </p:nvSpPr>
        <p:spPr>
          <a:xfrm>
            <a:off x="566021" y="3303761"/>
            <a:ext cx="9144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 name="橢圓 7"/>
          <p:cNvSpPr/>
          <p:nvPr/>
        </p:nvSpPr>
        <p:spPr>
          <a:xfrm>
            <a:off x="718421" y="3684761"/>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9" name="橢圓 8"/>
          <p:cNvSpPr/>
          <p:nvPr/>
        </p:nvSpPr>
        <p:spPr>
          <a:xfrm>
            <a:off x="1023221" y="3684761"/>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0" name="橢圓 9"/>
          <p:cNvSpPr/>
          <p:nvPr/>
        </p:nvSpPr>
        <p:spPr>
          <a:xfrm>
            <a:off x="870821" y="3506961"/>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1" name="橢圓 10"/>
          <p:cNvSpPr/>
          <p:nvPr/>
        </p:nvSpPr>
        <p:spPr>
          <a:xfrm>
            <a:off x="1251821" y="2968799"/>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2" name="矩形 11"/>
          <p:cNvSpPr/>
          <p:nvPr/>
        </p:nvSpPr>
        <p:spPr>
          <a:xfrm>
            <a:off x="566021" y="2587799"/>
            <a:ext cx="9144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3" name="橢圓 12"/>
          <p:cNvSpPr/>
          <p:nvPr/>
        </p:nvSpPr>
        <p:spPr>
          <a:xfrm>
            <a:off x="718421" y="2968799"/>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4" name="橢圓 13"/>
          <p:cNvSpPr/>
          <p:nvPr/>
        </p:nvSpPr>
        <p:spPr>
          <a:xfrm>
            <a:off x="1023221" y="2968799"/>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5" name="橢圓 14"/>
          <p:cNvSpPr/>
          <p:nvPr/>
        </p:nvSpPr>
        <p:spPr>
          <a:xfrm>
            <a:off x="870821" y="2816399"/>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6" name="矩形 15"/>
          <p:cNvSpPr/>
          <p:nvPr/>
        </p:nvSpPr>
        <p:spPr>
          <a:xfrm>
            <a:off x="515221" y="1378124"/>
            <a:ext cx="9144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7" name="橢圓 16"/>
          <p:cNvSpPr/>
          <p:nvPr/>
        </p:nvSpPr>
        <p:spPr>
          <a:xfrm>
            <a:off x="515221" y="1759124"/>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8" name="橢圓 17"/>
          <p:cNvSpPr/>
          <p:nvPr/>
        </p:nvSpPr>
        <p:spPr>
          <a:xfrm>
            <a:off x="1251821" y="2968799"/>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9" name="橢圓 18"/>
          <p:cNvSpPr/>
          <p:nvPr/>
        </p:nvSpPr>
        <p:spPr>
          <a:xfrm>
            <a:off x="667621" y="1606724"/>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0" name="橢圓 19"/>
          <p:cNvSpPr/>
          <p:nvPr/>
        </p:nvSpPr>
        <p:spPr>
          <a:xfrm>
            <a:off x="972421" y="1606724"/>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1" name="橢圓 20"/>
          <p:cNvSpPr/>
          <p:nvPr/>
        </p:nvSpPr>
        <p:spPr>
          <a:xfrm>
            <a:off x="1048621" y="1759124"/>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2" name="橢圓 21"/>
          <p:cNvSpPr/>
          <p:nvPr/>
        </p:nvSpPr>
        <p:spPr>
          <a:xfrm>
            <a:off x="820021" y="1759124"/>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3" name="橢圓 22"/>
          <p:cNvSpPr/>
          <p:nvPr/>
        </p:nvSpPr>
        <p:spPr>
          <a:xfrm>
            <a:off x="1086721" y="1454324"/>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4" name="橢圓 23"/>
          <p:cNvSpPr/>
          <p:nvPr/>
        </p:nvSpPr>
        <p:spPr>
          <a:xfrm>
            <a:off x="1201021" y="1606724"/>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5" name="橢圓 24"/>
          <p:cNvSpPr/>
          <p:nvPr/>
        </p:nvSpPr>
        <p:spPr>
          <a:xfrm>
            <a:off x="832426" y="1454324"/>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15737" name="文字方塊 35"/>
          <p:cNvSpPr txBox="1">
            <a:spLocks noChangeArrowheads="1"/>
          </p:cNvSpPr>
          <p:nvPr/>
        </p:nvSpPr>
        <p:spPr bwMode="auto">
          <a:xfrm rot="-5400000">
            <a:off x="566815" y="2071067"/>
            <a:ext cx="838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en-US" altLang="zh-TW" sz="1800">
                <a:cs typeface="Times New Roman" pitchFamily="18" charset="0"/>
              </a:rPr>
              <a:t>…….</a:t>
            </a:r>
            <a:endParaRPr lang="zh-TW" altLang="en-US" sz="1800">
              <a:cs typeface="Times New Roman" pitchFamily="18" charset="0"/>
            </a:endParaRPr>
          </a:p>
        </p:txBody>
      </p:sp>
      <p:pic>
        <p:nvPicPr>
          <p:cNvPr id="115738" name="Picture 2" descr="E:\Media\Images\chapter40\4006.jpg"/>
          <p:cNvPicPr>
            <a:picLocks noChangeAspect="1" noChangeArrowheads="1"/>
          </p:cNvPicPr>
          <p:nvPr/>
        </p:nvPicPr>
        <p:blipFill rotWithShape="1">
          <a:blip r:embed="rId2">
            <a:extLst>
              <a:ext uri="{28A0092B-C50C-407E-A947-70E740481C1C}">
                <a14:useLocalDpi xmlns:a14="http://schemas.microsoft.com/office/drawing/2010/main" val="0"/>
              </a:ext>
            </a:extLst>
          </a:blip>
          <a:srcRect b="2741"/>
          <a:stretch/>
        </p:blipFill>
        <p:spPr bwMode="auto">
          <a:xfrm>
            <a:off x="1709021" y="1743246"/>
            <a:ext cx="3700599" cy="4193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矩形 27"/>
          <p:cNvSpPr/>
          <p:nvPr/>
        </p:nvSpPr>
        <p:spPr>
          <a:xfrm>
            <a:off x="566021" y="4667424"/>
            <a:ext cx="9144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9" name="橢圓 28"/>
          <p:cNvSpPr/>
          <p:nvPr/>
        </p:nvSpPr>
        <p:spPr>
          <a:xfrm>
            <a:off x="1023221" y="5048424"/>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0" name="矩形 29"/>
          <p:cNvSpPr/>
          <p:nvPr/>
        </p:nvSpPr>
        <p:spPr>
          <a:xfrm>
            <a:off x="566021" y="5338936"/>
            <a:ext cx="9144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15745" name="投影片編號版面配置區 1"/>
          <p:cNvSpPr>
            <a:spLocks noGrp="1"/>
          </p:cNvSpPr>
          <p:nvPr>
            <p:ph type="sldNum" sz="quarter" idx="12"/>
          </p:nvPr>
        </p:nvSpPr>
        <p:spPr>
          <a:xfrm>
            <a:off x="6334791" y="6147043"/>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fld id="{07F9E50F-36D3-4D73-A96E-15E254D1E0CF}" type="slidenum">
              <a:rPr kumimoji="0" lang="zh-TW" altLang="en-US" sz="1400">
                <a:latin typeface="Tahoma" pitchFamily="34" charset="0"/>
              </a:rPr>
              <a:pPr eaLnBrk="1" hangingPunct="1">
                <a:spcBef>
                  <a:spcPct val="0"/>
                </a:spcBef>
                <a:buClrTx/>
                <a:buSzTx/>
                <a:buFontTx/>
                <a:buNone/>
              </a:pPr>
              <a:t>104</a:t>
            </a:fld>
            <a:endParaRPr kumimoji="0" lang="en-US" altLang="zh-TW" sz="1400" dirty="0">
              <a:latin typeface="Tahoma" pitchFamily="34" charset="0"/>
            </a:endParaRPr>
          </a:p>
        </p:txBody>
      </p:sp>
      <p:sp>
        <p:nvSpPr>
          <p:cNvPr id="2" name="矩形 1"/>
          <p:cNvSpPr/>
          <p:nvPr/>
        </p:nvSpPr>
        <p:spPr>
          <a:xfrm>
            <a:off x="1709022" y="1841348"/>
            <a:ext cx="732730" cy="40950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6" name="文字方塊 23"/>
          <p:cNvSpPr txBox="1">
            <a:spLocks noChangeArrowheads="1"/>
          </p:cNvSpPr>
          <p:nvPr/>
        </p:nvSpPr>
        <p:spPr bwMode="auto">
          <a:xfrm>
            <a:off x="1889302" y="5596008"/>
            <a:ext cx="5524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en-US" altLang="zh-TW" sz="1600" dirty="0">
                <a:latin typeface="Cambria" panose="02040503050406030204" pitchFamily="18" charset="0"/>
              </a:rPr>
              <a:t>0</a:t>
            </a:r>
            <a:endParaRPr lang="zh-TW" altLang="en-US" sz="1600" dirty="0">
              <a:latin typeface="Cambria" panose="02040503050406030204" pitchFamily="18" charset="0"/>
            </a:endParaRPr>
          </a:p>
        </p:txBody>
      </p:sp>
      <p:sp>
        <p:nvSpPr>
          <p:cNvPr id="37" name="文字方塊 23"/>
          <p:cNvSpPr txBox="1">
            <a:spLocks noChangeArrowheads="1"/>
          </p:cNvSpPr>
          <p:nvPr/>
        </p:nvSpPr>
        <p:spPr bwMode="auto">
          <a:xfrm>
            <a:off x="1859024" y="4944212"/>
            <a:ext cx="5524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en-US" altLang="zh-TW" sz="1600" i="1" dirty="0">
                <a:latin typeface="+mn-lt"/>
              </a:rPr>
              <a:t>q</a:t>
            </a:r>
            <a:endParaRPr lang="zh-TW" altLang="en-US" sz="1600" i="1" dirty="0">
              <a:latin typeface="+mn-lt"/>
            </a:endParaRPr>
          </a:p>
        </p:txBody>
      </p:sp>
      <p:sp>
        <p:nvSpPr>
          <p:cNvPr id="38" name="文字方塊 23"/>
          <p:cNvSpPr txBox="1">
            <a:spLocks noChangeArrowheads="1"/>
          </p:cNvSpPr>
          <p:nvPr/>
        </p:nvSpPr>
        <p:spPr bwMode="auto">
          <a:xfrm>
            <a:off x="1805218" y="4238473"/>
            <a:ext cx="5524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en-US" altLang="zh-TW" sz="1600" dirty="0">
                <a:latin typeface="+mn-lt"/>
              </a:rPr>
              <a:t>2</a:t>
            </a:r>
            <a:r>
              <a:rPr lang="en-US" altLang="zh-TW" sz="1600" i="1" dirty="0">
                <a:latin typeface="+mn-lt"/>
              </a:rPr>
              <a:t>q</a:t>
            </a:r>
            <a:endParaRPr lang="zh-TW" altLang="en-US" sz="1600" i="1" dirty="0">
              <a:latin typeface="+mn-lt"/>
            </a:endParaRPr>
          </a:p>
        </p:txBody>
      </p:sp>
      <p:sp>
        <p:nvSpPr>
          <p:cNvPr id="39" name="文字方塊 23"/>
          <p:cNvSpPr txBox="1">
            <a:spLocks noChangeArrowheads="1"/>
          </p:cNvSpPr>
          <p:nvPr/>
        </p:nvSpPr>
        <p:spPr bwMode="auto">
          <a:xfrm>
            <a:off x="1805218" y="3580831"/>
            <a:ext cx="5524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en-US" altLang="zh-TW" sz="1600" dirty="0">
                <a:latin typeface="+mn-lt"/>
              </a:rPr>
              <a:t>3</a:t>
            </a:r>
            <a:r>
              <a:rPr lang="en-US" altLang="zh-TW" sz="1600" i="1" dirty="0">
                <a:latin typeface="+mn-lt"/>
              </a:rPr>
              <a:t>q</a:t>
            </a:r>
            <a:endParaRPr lang="zh-TW" altLang="en-US" sz="1600" i="1" dirty="0">
              <a:latin typeface="+mn-lt"/>
            </a:endParaRPr>
          </a:p>
        </p:txBody>
      </p:sp>
      <p:sp>
        <p:nvSpPr>
          <p:cNvPr id="40" name="文字方塊 23"/>
          <p:cNvSpPr txBox="1">
            <a:spLocks noChangeArrowheads="1"/>
          </p:cNvSpPr>
          <p:nvPr/>
        </p:nvSpPr>
        <p:spPr bwMode="auto">
          <a:xfrm>
            <a:off x="1799856" y="2908379"/>
            <a:ext cx="5524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en-US" altLang="zh-TW" sz="1600" dirty="0">
                <a:latin typeface="+mn-lt"/>
              </a:rPr>
              <a:t>4</a:t>
            </a:r>
            <a:r>
              <a:rPr lang="en-US" altLang="zh-TW" sz="1600" i="1" dirty="0">
                <a:latin typeface="+mn-lt"/>
              </a:rPr>
              <a:t>q</a:t>
            </a:r>
            <a:endParaRPr lang="zh-TW" altLang="en-US" sz="1600" i="1" dirty="0">
              <a:latin typeface="+mn-lt"/>
            </a:endParaRPr>
          </a:p>
        </p:txBody>
      </p:sp>
      <mc:AlternateContent xmlns:mc="http://schemas.openxmlformats.org/markup-compatibility/2006">
        <mc:Choice xmlns:a14="http://schemas.microsoft.com/office/drawing/2010/main" Requires="a14">
          <p:sp>
            <p:nvSpPr>
              <p:cNvPr id="45" name="文字方塊 44"/>
              <p:cNvSpPr txBox="1"/>
              <p:nvPr/>
            </p:nvSpPr>
            <p:spPr bwMode="auto">
              <a:xfrm>
                <a:off x="677486" y="495768"/>
                <a:ext cx="6991200" cy="394532"/>
              </a:xfrm>
              <a:prstGeom prst="rect">
                <a:avLst/>
              </a:prstGeom>
              <a:noFill/>
              <a:ln w="9525">
                <a:noFill/>
                <a:miter lim="800000"/>
                <a:headEnd/>
                <a:tailEnd/>
              </a:ln>
            </p:spPr>
            <p:txBody>
              <a:bodyPr wrap="square" rtlCol="0">
                <a:spAutoFit/>
              </a:bodyPr>
              <a:lstStyle/>
              <a:p>
                <a:r>
                  <a:rPr lang="zh-TW" altLang="en-US" dirty="0"/>
                  <a:t>量子場就是一系列量子彈簧，其能量的本徵值為一系列的</a:t>
                </a:r>
                <a14:m>
                  <m:oMath xmlns:m="http://schemas.openxmlformats.org/officeDocument/2006/math">
                    <m:sSub>
                      <m:sSubPr>
                        <m:ctrlPr>
                          <a:rPr lang="en-US" altLang="zh-TW" i="1">
                            <a:latin typeface="Cambria Math" panose="02040503050406030204" pitchFamily="18" charset="0"/>
                          </a:rPr>
                        </m:ctrlPr>
                      </m:sSubPr>
                      <m:e>
                        <m:r>
                          <a:rPr lang="en-US" altLang="zh-TW" b="0" i="1" smtClean="0">
                            <a:latin typeface="Cambria Math"/>
                          </a:rPr>
                          <m:t>𝑛</m:t>
                        </m:r>
                        <m:r>
                          <a:rPr lang="en-US" altLang="zh-TW" i="1">
                            <a:latin typeface="Cambria Math"/>
                          </a:rPr>
                          <m:t>𝐸</m:t>
                        </m:r>
                      </m:e>
                      <m:sub>
                        <m:acc>
                          <m:accPr>
                            <m:chr m:val="⃗"/>
                            <m:ctrlPr>
                              <a:rPr lang="en-US" altLang="zh-TW" i="1">
                                <a:latin typeface="Cambria Math" panose="02040503050406030204" pitchFamily="18" charset="0"/>
                              </a:rPr>
                            </m:ctrlPr>
                          </m:accPr>
                          <m:e>
                            <m:r>
                              <a:rPr lang="en-US" altLang="zh-TW" i="1">
                                <a:latin typeface="Cambria Math"/>
                              </a:rPr>
                              <m:t>𝑝</m:t>
                            </m:r>
                          </m:e>
                        </m:acc>
                      </m:sub>
                    </m:sSub>
                  </m:oMath>
                </a14:m>
                <a:r>
                  <a:rPr lang="zh-TW" altLang="en-US" dirty="0">
                    <a:latin typeface="Times New Roman" panose="02020603050405020304" pitchFamily="18" charset="0"/>
                    <a:cs typeface="Times New Roman" panose="02020603050405020304" pitchFamily="18" charset="0"/>
                  </a:rPr>
                  <a:t>，</a:t>
                </a:r>
                <a:endParaRPr lang="zh-TW" altLang="en-US" sz="1800" dirty="0"/>
              </a:p>
            </p:txBody>
          </p:sp>
        </mc:Choice>
        <mc:Fallback>
          <p:sp>
            <p:nvSpPr>
              <p:cNvPr id="45" name="文字方塊 44"/>
              <p:cNvSpPr txBox="1">
                <a:spLocks noRot="1" noChangeAspect="1" noMove="1" noResize="1" noEditPoints="1" noAdjustHandles="1" noChangeArrowheads="1" noChangeShapeType="1" noTextEdit="1"/>
              </p:cNvSpPr>
              <p:nvPr/>
            </p:nvSpPr>
            <p:spPr bwMode="auto">
              <a:xfrm>
                <a:off x="677486" y="495768"/>
                <a:ext cx="6991200" cy="394532"/>
              </a:xfrm>
              <a:prstGeom prst="rect">
                <a:avLst/>
              </a:prstGeom>
              <a:blipFill>
                <a:blip r:embed="rId3"/>
                <a:stretch>
                  <a:fillRect l="-726" t="-6061" b="-12121"/>
                </a:stretch>
              </a:blipFill>
              <a:ln w="9525">
                <a:noFill/>
                <a:miter lim="800000"/>
                <a:headEnd/>
                <a:tailEnd/>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6" name="文字方塊 45"/>
              <p:cNvSpPr txBox="1"/>
              <p:nvPr/>
            </p:nvSpPr>
            <p:spPr bwMode="auto">
              <a:xfrm>
                <a:off x="5872567" y="902348"/>
                <a:ext cx="1956753" cy="459549"/>
              </a:xfrm>
              <a:prstGeom prst="rect">
                <a:avLst/>
              </a:prstGeom>
              <a:solidFill>
                <a:srgbClr val="FFFF00"/>
              </a:solidFill>
              <a:ln w="9525">
                <a:noFill/>
                <a:miter lim="800000"/>
                <a:headEnd/>
                <a:tailEnd/>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a:latin typeface="Cambria Math" panose="02040503050406030204" pitchFamily="18" charset="0"/>
                            </a:rPr>
                          </m:ctrlPr>
                        </m:sSubPr>
                        <m:e>
                          <m:r>
                            <a:rPr lang="en-US" altLang="zh-TW" b="0" i="1" smtClean="0">
                              <a:latin typeface="Cambria Math"/>
                            </a:rPr>
                            <m:t>𝐸</m:t>
                          </m:r>
                        </m:e>
                        <m:sub>
                          <m:acc>
                            <m:accPr>
                              <m:chr m:val="⃗"/>
                              <m:ctrlPr>
                                <a:rPr lang="en-US" altLang="zh-TW" i="1">
                                  <a:latin typeface="Cambria Math" panose="02040503050406030204" pitchFamily="18" charset="0"/>
                                </a:rPr>
                              </m:ctrlPr>
                            </m:accPr>
                            <m:e>
                              <m:r>
                                <a:rPr lang="en-US" altLang="zh-TW" i="1">
                                  <a:latin typeface="Cambria Math"/>
                                </a:rPr>
                                <m:t>𝑝</m:t>
                              </m:r>
                            </m:e>
                          </m:acc>
                        </m:sub>
                      </m:sSub>
                      <m:r>
                        <a:rPr lang="en-US" altLang="zh-TW" i="1">
                          <a:latin typeface="Cambria Math"/>
                        </a:rPr>
                        <m:t>=</m:t>
                      </m:r>
                      <m:rad>
                        <m:radPr>
                          <m:degHide m:val="on"/>
                          <m:ctrlPr>
                            <a:rPr lang="en-US" altLang="zh-TW" i="1" smtClean="0">
                              <a:latin typeface="Cambria Math" panose="02040503050406030204" pitchFamily="18" charset="0"/>
                            </a:rPr>
                          </m:ctrlPr>
                        </m:radPr>
                        <m:deg/>
                        <m:e>
                          <m:sSup>
                            <m:sSupPr>
                              <m:ctrlPr>
                                <a:rPr lang="en-US" altLang="zh-TW" i="1" smtClean="0">
                                  <a:latin typeface="Cambria Math" panose="02040503050406030204" pitchFamily="18" charset="0"/>
                                </a:rPr>
                              </m:ctrlPr>
                            </m:sSupPr>
                            <m:e>
                              <m:d>
                                <m:dPr>
                                  <m:begChr m:val="|"/>
                                  <m:endChr m:val="|"/>
                                  <m:ctrlPr>
                                    <a:rPr lang="en-US" altLang="zh-TW" i="1" smtClean="0">
                                      <a:latin typeface="Cambria Math" panose="02040503050406030204" pitchFamily="18" charset="0"/>
                                    </a:rPr>
                                  </m:ctrlPr>
                                </m:dPr>
                                <m:e>
                                  <m:acc>
                                    <m:accPr>
                                      <m:chr m:val="⃗"/>
                                      <m:ctrlPr>
                                        <a:rPr lang="en-US" altLang="zh-TW" sz="1800" i="1" smtClean="0">
                                          <a:latin typeface="Cambria Math" panose="02040503050406030204" pitchFamily="18" charset="0"/>
                                        </a:rPr>
                                      </m:ctrlPr>
                                    </m:accPr>
                                    <m:e>
                                      <m:r>
                                        <a:rPr lang="en-US" altLang="zh-TW" sz="1800" b="0" i="1" smtClean="0">
                                          <a:latin typeface="Cambria Math"/>
                                        </a:rPr>
                                        <m:t>𝑝</m:t>
                                      </m:r>
                                    </m:e>
                                  </m:acc>
                                </m:e>
                              </m:d>
                            </m:e>
                            <m:sup>
                              <m:r>
                                <a:rPr lang="en-US" altLang="zh-TW" b="0" i="1" smtClean="0">
                                  <a:latin typeface="Cambria Math"/>
                                </a:rPr>
                                <m:t>2</m:t>
                              </m:r>
                            </m:sup>
                          </m:sSup>
                          <m:r>
                            <a:rPr lang="en-US" altLang="zh-TW" b="0" i="1" smtClean="0">
                              <a:latin typeface="Cambria Math"/>
                            </a:rPr>
                            <m:t>+</m:t>
                          </m:r>
                          <m:sSup>
                            <m:sSupPr>
                              <m:ctrlPr>
                                <a:rPr lang="en-US" altLang="zh-TW" b="0" i="1" smtClean="0">
                                  <a:latin typeface="Cambria Math" panose="02040503050406030204" pitchFamily="18" charset="0"/>
                                </a:rPr>
                              </m:ctrlPr>
                            </m:sSupPr>
                            <m:e>
                              <m:r>
                                <a:rPr lang="en-US" altLang="zh-TW" b="0" i="1" smtClean="0">
                                  <a:latin typeface="Cambria Math"/>
                                </a:rPr>
                                <m:t>𝑚</m:t>
                              </m:r>
                            </m:e>
                            <m:sup>
                              <m:r>
                                <a:rPr lang="en-US" altLang="zh-TW" b="0" i="1" smtClean="0">
                                  <a:latin typeface="Cambria Math"/>
                                </a:rPr>
                                <m:t>2</m:t>
                              </m:r>
                            </m:sup>
                          </m:sSup>
                        </m:e>
                      </m:rad>
                    </m:oMath>
                  </m:oMathPara>
                </a14:m>
                <a:endParaRPr lang="zh-TW" altLang="en-US" dirty="0"/>
              </a:p>
            </p:txBody>
          </p:sp>
        </mc:Choice>
        <mc:Fallback>
          <p:sp>
            <p:nvSpPr>
              <p:cNvPr id="46" name="文字方塊 45"/>
              <p:cNvSpPr txBox="1">
                <a:spLocks noRot="1" noChangeAspect="1" noMove="1" noResize="1" noEditPoints="1" noAdjustHandles="1" noChangeArrowheads="1" noChangeShapeType="1" noTextEdit="1"/>
              </p:cNvSpPr>
              <p:nvPr/>
            </p:nvSpPr>
            <p:spPr bwMode="auto">
              <a:xfrm>
                <a:off x="5872567" y="902348"/>
                <a:ext cx="1956753" cy="459549"/>
              </a:xfrm>
              <a:prstGeom prst="rect">
                <a:avLst/>
              </a:prstGeom>
              <a:blipFill>
                <a:blip r:embed="rId4"/>
                <a:stretch>
                  <a:fillRect b="-2703"/>
                </a:stretch>
              </a:blipFill>
              <a:ln w="9525">
                <a:noFill/>
                <a:miter lim="800000"/>
                <a:headEnd/>
                <a:tailEnd/>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6" name="矩形 25"/>
              <p:cNvSpPr/>
              <p:nvPr/>
            </p:nvSpPr>
            <p:spPr>
              <a:xfrm>
                <a:off x="677486" y="921586"/>
                <a:ext cx="6991200" cy="369332"/>
              </a:xfrm>
              <a:prstGeom prst="rect">
                <a:avLst/>
              </a:prstGeom>
            </p:spPr>
            <p:txBody>
              <a:bodyPr wrap="square">
                <a:spAutoFit/>
              </a:bodyPr>
              <a:lstStyle/>
              <a:p>
                <a:r>
                  <a:rPr lang="zh-TW" altLang="en-US" dirty="0">
                    <a:latin typeface="Times New Roman" panose="02020603050405020304" pitchFamily="18" charset="0"/>
                    <a:cs typeface="Times New Roman" panose="02020603050405020304" pitchFamily="18" charset="0"/>
                  </a:rPr>
                  <a:t>這些本徵態也同時是動量的本徵態，本徵值為</a:t>
                </a:r>
                <a14:m>
                  <m:oMath xmlns:m="http://schemas.openxmlformats.org/officeDocument/2006/math">
                    <m:r>
                      <a:rPr lang="zh-TW" altLang="en-US" b="0" i="1" smtClean="0">
                        <a:latin typeface="Cambria Math"/>
                        <a:cs typeface="Times New Roman" panose="02020603050405020304" pitchFamily="18" charset="0"/>
                      </a:rPr>
                      <m:t> </m:t>
                    </m:r>
                    <m:r>
                      <a:rPr lang="en-US" altLang="zh-TW" b="0" i="1" smtClean="0">
                        <a:latin typeface="Cambria Math"/>
                        <a:cs typeface="Times New Roman" panose="02020603050405020304" pitchFamily="18" charset="0"/>
                      </a:rPr>
                      <m:t>𝑛</m:t>
                    </m:r>
                    <m:acc>
                      <m:accPr>
                        <m:chr m:val="⃗"/>
                        <m:ctrlPr>
                          <a:rPr lang="en-US" altLang="zh-TW" b="0" i="1" smtClean="0">
                            <a:latin typeface="Cambria Math" panose="02040503050406030204" pitchFamily="18" charset="0"/>
                            <a:cs typeface="Times New Roman" panose="02020603050405020304" pitchFamily="18" charset="0"/>
                          </a:rPr>
                        </m:ctrlPr>
                      </m:accPr>
                      <m:e>
                        <m:r>
                          <a:rPr lang="en-US" altLang="zh-TW" b="0" i="1" smtClean="0">
                            <a:latin typeface="Cambria Math"/>
                            <a:cs typeface="Times New Roman" panose="02020603050405020304" pitchFamily="18" charset="0"/>
                          </a:rPr>
                          <m:t>𝑝</m:t>
                        </m:r>
                      </m:e>
                    </m:acc>
                  </m:oMath>
                </a14:m>
                <a:r>
                  <a:rPr lang="zh-TW" altLang="en-US" dirty="0">
                    <a:latin typeface="Times New Roman" panose="02020603050405020304" pitchFamily="18" charset="0"/>
                    <a:cs typeface="Times New Roman" panose="02020603050405020304" pitchFamily="18" charset="0"/>
                  </a:rPr>
                  <a:t>。 </a:t>
                </a:r>
                <a:endParaRPr lang="zh-TW" altLang="en-US" dirty="0"/>
              </a:p>
            </p:txBody>
          </p:sp>
        </mc:Choice>
        <mc:Fallback>
          <p:sp>
            <p:nvSpPr>
              <p:cNvPr id="26" name="矩形 25"/>
              <p:cNvSpPr>
                <a:spLocks noRot="1" noChangeAspect="1" noMove="1" noResize="1" noEditPoints="1" noAdjustHandles="1" noChangeArrowheads="1" noChangeShapeType="1" noTextEdit="1"/>
              </p:cNvSpPr>
              <p:nvPr/>
            </p:nvSpPr>
            <p:spPr>
              <a:xfrm>
                <a:off x="677486" y="921586"/>
                <a:ext cx="6991200" cy="369332"/>
              </a:xfrm>
              <a:prstGeom prst="rect">
                <a:avLst/>
              </a:prstGeom>
              <a:blipFill>
                <a:blip r:embed="rId5"/>
                <a:stretch>
                  <a:fillRect l="-726" t="-10000" b="-2333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7" name="矩形 26"/>
              <p:cNvSpPr/>
              <p:nvPr/>
            </p:nvSpPr>
            <p:spPr>
              <a:xfrm>
                <a:off x="1816180" y="4213778"/>
                <a:ext cx="367326" cy="369332"/>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a:rPr>
                        <m:t>2</m:t>
                      </m:r>
                      <m:acc>
                        <m:accPr>
                          <m:chr m:val="⃗"/>
                          <m:ctrlPr>
                            <a:rPr lang="en-US" altLang="zh-TW" i="1" smtClean="0">
                              <a:latin typeface="Cambria Math" panose="02040503050406030204" pitchFamily="18" charset="0"/>
                            </a:rPr>
                          </m:ctrlPr>
                        </m:accPr>
                        <m:e>
                          <m:r>
                            <a:rPr lang="en-US" altLang="zh-TW" b="0" i="1" smtClean="0">
                              <a:latin typeface="Cambria Math"/>
                            </a:rPr>
                            <m:t>𝑝</m:t>
                          </m:r>
                        </m:e>
                      </m:acc>
                    </m:oMath>
                  </m:oMathPara>
                </a14:m>
                <a:endParaRPr lang="zh-TW" altLang="en-US" dirty="0"/>
              </a:p>
            </p:txBody>
          </p:sp>
        </mc:Choice>
        <mc:Fallback>
          <p:sp>
            <p:nvSpPr>
              <p:cNvPr id="27" name="矩形 26"/>
              <p:cNvSpPr>
                <a:spLocks noRot="1" noChangeAspect="1" noMove="1" noResize="1" noEditPoints="1" noAdjustHandles="1" noChangeArrowheads="1" noChangeShapeType="1" noTextEdit="1"/>
              </p:cNvSpPr>
              <p:nvPr/>
            </p:nvSpPr>
            <p:spPr>
              <a:xfrm>
                <a:off x="1816180" y="4213778"/>
                <a:ext cx="367326" cy="369332"/>
              </a:xfrm>
              <a:prstGeom prst="rect">
                <a:avLst/>
              </a:prstGeom>
              <a:blipFill>
                <a:blip r:embed="rId6"/>
                <a:stretch>
                  <a:fillRect t="-6667" r="-20690" b="-1333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9" name="矩形 48"/>
              <p:cNvSpPr/>
              <p:nvPr/>
            </p:nvSpPr>
            <p:spPr>
              <a:xfrm>
                <a:off x="2351612" y="2885385"/>
                <a:ext cx="575144" cy="394532"/>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a:rPr>
                            <m:t>4</m:t>
                          </m:r>
                          <m:r>
                            <a:rPr lang="en-US" altLang="zh-TW" i="1">
                              <a:latin typeface="Cambria Math"/>
                            </a:rPr>
                            <m:t>𝐸</m:t>
                          </m:r>
                        </m:e>
                        <m:sub>
                          <m:acc>
                            <m:accPr>
                              <m:chr m:val="⃗"/>
                              <m:ctrlPr>
                                <a:rPr lang="en-US" altLang="zh-TW" i="1">
                                  <a:latin typeface="Cambria Math" panose="02040503050406030204" pitchFamily="18" charset="0"/>
                                </a:rPr>
                              </m:ctrlPr>
                            </m:accPr>
                            <m:e>
                              <m:r>
                                <a:rPr lang="en-US" altLang="zh-TW" i="1">
                                  <a:latin typeface="Cambria Math"/>
                                </a:rPr>
                                <m:t>𝑝</m:t>
                              </m:r>
                            </m:e>
                          </m:acc>
                        </m:sub>
                      </m:sSub>
                    </m:oMath>
                  </m:oMathPara>
                </a14:m>
                <a:endParaRPr lang="zh-TW" altLang="en-US" dirty="0"/>
              </a:p>
            </p:txBody>
          </p:sp>
        </mc:Choice>
        <mc:Fallback>
          <p:sp>
            <p:nvSpPr>
              <p:cNvPr id="49" name="矩形 48"/>
              <p:cNvSpPr>
                <a:spLocks noRot="1" noChangeAspect="1" noMove="1" noResize="1" noEditPoints="1" noAdjustHandles="1" noChangeArrowheads="1" noChangeShapeType="1" noTextEdit="1"/>
              </p:cNvSpPr>
              <p:nvPr/>
            </p:nvSpPr>
            <p:spPr>
              <a:xfrm>
                <a:off x="2351612" y="2885385"/>
                <a:ext cx="575144" cy="394532"/>
              </a:xfrm>
              <a:prstGeom prst="rect">
                <a:avLst/>
              </a:prstGeom>
              <a:blipFill>
                <a:blip r:embed="rId7"/>
                <a:stretch>
                  <a:fillRect b="-625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0" name="矩形 49"/>
              <p:cNvSpPr/>
              <p:nvPr/>
            </p:nvSpPr>
            <p:spPr>
              <a:xfrm>
                <a:off x="2347511" y="3575653"/>
                <a:ext cx="517427" cy="394532"/>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a:rPr>
                            <m:t>3</m:t>
                          </m:r>
                          <m:r>
                            <a:rPr lang="en-US" altLang="zh-TW" i="1">
                              <a:latin typeface="Cambria Math"/>
                            </a:rPr>
                            <m:t>𝐸</m:t>
                          </m:r>
                        </m:e>
                        <m:sub>
                          <m:acc>
                            <m:accPr>
                              <m:chr m:val="⃗"/>
                              <m:ctrlPr>
                                <a:rPr lang="en-US" altLang="zh-TW" i="1">
                                  <a:latin typeface="Cambria Math" panose="02040503050406030204" pitchFamily="18" charset="0"/>
                                </a:rPr>
                              </m:ctrlPr>
                            </m:accPr>
                            <m:e>
                              <m:r>
                                <a:rPr lang="en-US" altLang="zh-TW" i="1">
                                  <a:latin typeface="Cambria Math"/>
                                </a:rPr>
                                <m:t>𝑝</m:t>
                              </m:r>
                            </m:e>
                          </m:acc>
                        </m:sub>
                      </m:sSub>
                    </m:oMath>
                  </m:oMathPara>
                </a14:m>
                <a:endParaRPr lang="zh-TW" altLang="en-US" dirty="0"/>
              </a:p>
            </p:txBody>
          </p:sp>
        </mc:Choice>
        <mc:Fallback>
          <p:sp>
            <p:nvSpPr>
              <p:cNvPr id="50" name="矩形 49"/>
              <p:cNvSpPr>
                <a:spLocks noRot="1" noChangeAspect="1" noMove="1" noResize="1" noEditPoints="1" noAdjustHandles="1" noChangeArrowheads="1" noChangeShapeType="1" noTextEdit="1"/>
              </p:cNvSpPr>
              <p:nvPr/>
            </p:nvSpPr>
            <p:spPr>
              <a:xfrm>
                <a:off x="2347511" y="3575653"/>
                <a:ext cx="517427" cy="394532"/>
              </a:xfrm>
              <a:prstGeom prst="rect">
                <a:avLst/>
              </a:prstGeom>
              <a:blipFill>
                <a:blip r:embed="rId8"/>
                <a:stretch>
                  <a:fillRect r="-2381" b="-625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1" name="矩形 50"/>
              <p:cNvSpPr/>
              <p:nvPr/>
            </p:nvSpPr>
            <p:spPr>
              <a:xfrm>
                <a:off x="2310222" y="4238473"/>
                <a:ext cx="592007" cy="394532"/>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a:rPr>
                            <m:t>2</m:t>
                          </m:r>
                          <m:r>
                            <a:rPr lang="en-US" altLang="zh-TW" i="1">
                              <a:latin typeface="Cambria Math"/>
                            </a:rPr>
                            <m:t>𝐸</m:t>
                          </m:r>
                        </m:e>
                        <m:sub>
                          <m:acc>
                            <m:accPr>
                              <m:chr m:val="⃗"/>
                              <m:ctrlPr>
                                <a:rPr lang="en-US" altLang="zh-TW" i="1">
                                  <a:latin typeface="Cambria Math" panose="02040503050406030204" pitchFamily="18" charset="0"/>
                                </a:rPr>
                              </m:ctrlPr>
                            </m:accPr>
                            <m:e>
                              <m:r>
                                <a:rPr lang="en-US" altLang="zh-TW" i="1">
                                  <a:latin typeface="Cambria Math"/>
                                </a:rPr>
                                <m:t>𝑝</m:t>
                              </m:r>
                            </m:e>
                          </m:acc>
                        </m:sub>
                      </m:sSub>
                    </m:oMath>
                  </m:oMathPara>
                </a14:m>
                <a:endParaRPr lang="zh-TW" altLang="en-US" dirty="0"/>
              </a:p>
            </p:txBody>
          </p:sp>
        </mc:Choice>
        <mc:Fallback>
          <p:sp>
            <p:nvSpPr>
              <p:cNvPr id="51" name="矩形 50"/>
              <p:cNvSpPr>
                <a:spLocks noRot="1" noChangeAspect="1" noMove="1" noResize="1" noEditPoints="1" noAdjustHandles="1" noChangeArrowheads="1" noChangeShapeType="1" noTextEdit="1"/>
              </p:cNvSpPr>
              <p:nvPr/>
            </p:nvSpPr>
            <p:spPr>
              <a:xfrm>
                <a:off x="2310222" y="4238473"/>
                <a:ext cx="592007" cy="394532"/>
              </a:xfrm>
              <a:prstGeom prst="rect">
                <a:avLst/>
              </a:prstGeom>
              <a:blipFill>
                <a:blip r:embed="rId9"/>
                <a:stretch>
                  <a:fillRect b="-625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2" name="矩形 51"/>
              <p:cNvSpPr/>
              <p:nvPr/>
            </p:nvSpPr>
            <p:spPr>
              <a:xfrm>
                <a:off x="2396077" y="4944212"/>
                <a:ext cx="420298" cy="394532"/>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i="1">
                              <a:latin typeface="Cambria Math"/>
                            </a:rPr>
                            <m:t>𝐸</m:t>
                          </m:r>
                        </m:e>
                        <m:sub>
                          <m:acc>
                            <m:accPr>
                              <m:chr m:val="⃗"/>
                              <m:ctrlPr>
                                <a:rPr lang="en-US" altLang="zh-TW" i="1">
                                  <a:latin typeface="Cambria Math" panose="02040503050406030204" pitchFamily="18" charset="0"/>
                                </a:rPr>
                              </m:ctrlPr>
                            </m:accPr>
                            <m:e>
                              <m:r>
                                <a:rPr lang="en-US" altLang="zh-TW" i="1">
                                  <a:latin typeface="Cambria Math"/>
                                </a:rPr>
                                <m:t>𝑝</m:t>
                              </m:r>
                            </m:e>
                          </m:acc>
                        </m:sub>
                      </m:sSub>
                    </m:oMath>
                  </m:oMathPara>
                </a14:m>
                <a:endParaRPr lang="zh-TW" altLang="en-US" dirty="0"/>
              </a:p>
            </p:txBody>
          </p:sp>
        </mc:Choice>
        <mc:Fallback>
          <p:sp>
            <p:nvSpPr>
              <p:cNvPr id="52" name="矩形 51"/>
              <p:cNvSpPr>
                <a:spLocks noRot="1" noChangeAspect="1" noMove="1" noResize="1" noEditPoints="1" noAdjustHandles="1" noChangeArrowheads="1" noChangeShapeType="1" noTextEdit="1"/>
              </p:cNvSpPr>
              <p:nvPr/>
            </p:nvSpPr>
            <p:spPr>
              <a:xfrm>
                <a:off x="2396077" y="4944212"/>
                <a:ext cx="420298" cy="394532"/>
              </a:xfrm>
              <a:prstGeom prst="rect">
                <a:avLst/>
              </a:prstGeom>
              <a:blipFill>
                <a:blip r:embed="rId10"/>
                <a:stretch>
                  <a:fillRect b="-312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3" name="矩形 52"/>
              <p:cNvSpPr/>
              <p:nvPr/>
            </p:nvSpPr>
            <p:spPr>
              <a:xfrm>
                <a:off x="1859024" y="4915602"/>
                <a:ext cx="367326" cy="369332"/>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altLang="zh-TW" i="1" smtClean="0">
                              <a:latin typeface="Cambria Math" panose="02040503050406030204" pitchFamily="18" charset="0"/>
                            </a:rPr>
                          </m:ctrlPr>
                        </m:accPr>
                        <m:e>
                          <m:r>
                            <a:rPr lang="en-US" altLang="zh-TW" b="0" i="1" smtClean="0">
                              <a:latin typeface="Cambria Math"/>
                            </a:rPr>
                            <m:t>𝑝</m:t>
                          </m:r>
                        </m:e>
                      </m:acc>
                    </m:oMath>
                  </m:oMathPara>
                </a14:m>
                <a:endParaRPr lang="zh-TW" altLang="en-US" dirty="0"/>
              </a:p>
            </p:txBody>
          </p:sp>
        </mc:Choice>
        <mc:Fallback>
          <p:sp>
            <p:nvSpPr>
              <p:cNvPr id="53" name="矩形 52"/>
              <p:cNvSpPr>
                <a:spLocks noRot="1" noChangeAspect="1" noMove="1" noResize="1" noEditPoints="1" noAdjustHandles="1" noChangeArrowheads="1" noChangeShapeType="1" noTextEdit="1"/>
              </p:cNvSpPr>
              <p:nvPr/>
            </p:nvSpPr>
            <p:spPr>
              <a:xfrm>
                <a:off x="1859024" y="4915602"/>
                <a:ext cx="367326" cy="369332"/>
              </a:xfrm>
              <a:prstGeom prst="rect">
                <a:avLst/>
              </a:prstGeom>
              <a:blipFill>
                <a:blip r:embed="rId11"/>
                <a:stretch>
                  <a:fillRect t="-6452" b="-967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4" name="矩形 53"/>
              <p:cNvSpPr/>
              <p:nvPr/>
            </p:nvSpPr>
            <p:spPr>
              <a:xfrm>
                <a:off x="1809569" y="3588253"/>
                <a:ext cx="367326" cy="369332"/>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i="1">
                          <a:latin typeface="Cambria Math"/>
                        </a:rPr>
                        <m:t>3</m:t>
                      </m:r>
                      <m:acc>
                        <m:accPr>
                          <m:chr m:val="⃗"/>
                          <m:ctrlPr>
                            <a:rPr lang="en-US" altLang="zh-TW" i="1" smtClean="0">
                              <a:latin typeface="Cambria Math" panose="02040503050406030204" pitchFamily="18" charset="0"/>
                            </a:rPr>
                          </m:ctrlPr>
                        </m:accPr>
                        <m:e>
                          <m:r>
                            <a:rPr lang="en-US" altLang="zh-TW" b="0" i="1" smtClean="0">
                              <a:latin typeface="Cambria Math"/>
                            </a:rPr>
                            <m:t>𝑝</m:t>
                          </m:r>
                        </m:e>
                      </m:acc>
                    </m:oMath>
                  </m:oMathPara>
                </a14:m>
                <a:endParaRPr lang="zh-TW" altLang="en-US" dirty="0"/>
              </a:p>
            </p:txBody>
          </p:sp>
        </mc:Choice>
        <mc:Fallback>
          <p:sp>
            <p:nvSpPr>
              <p:cNvPr id="54" name="矩形 53"/>
              <p:cNvSpPr>
                <a:spLocks noRot="1" noChangeAspect="1" noMove="1" noResize="1" noEditPoints="1" noAdjustHandles="1" noChangeArrowheads="1" noChangeShapeType="1" noTextEdit="1"/>
              </p:cNvSpPr>
              <p:nvPr/>
            </p:nvSpPr>
            <p:spPr>
              <a:xfrm>
                <a:off x="1809569" y="3588253"/>
                <a:ext cx="367326" cy="369332"/>
              </a:xfrm>
              <a:prstGeom prst="rect">
                <a:avLst/>
              </a:prstGeom>
              <a:blipFill>
                <a:blip r:embed="rId12"/>
                <a:stretch>
                  <a:fillRect t="-10000" r="-16667" b="-1000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5" name="矩形 54"/>
              <p:cNvSpPr/>
              <p:nvPr/>
            </p:nvSpPr>
            <p:spPr>
              <a:xfrm>
                <a:off x="1823655" y="2870008"/>
                <a:ext cx="367326" cy="369332"/>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4</m:t>
                      </m:r>
                      <m:acc>
                        <m:accPr>
                          <m:chr m:val="⃗"/>
                          <m:ctrlPr>
                            <a:rPr lang="en-US" altLang="zh-TW" i="1" smtClean="0">
                              <a:latin typeface="Cambria Math" panose="02040503050406030204" pitchFamily="18" charset="0"/>
                            </a:rPr>
                          </m:ctrlPr>
                        </m:accPr>
                        <m:e>
                          <m:r>
                            <a:rPr lang="en-US" altLang="zh-TW" b="0" i="1" smtClean="0">
                              <a:latin typeface="Cambria Math"/>
                            </a:rPr>
                            <m:t>𝑝</m:t>
                          </m:r>
                        </m:e>
                      </m:acc>
                    </m:oMath>
                  </m:oMathPara>
                </a14:m>
                <a:endParaRPr lang="zh-TW" altLang="en-US" dirty="0"/>
              </a:p>
            </p:txBody>
          </p:sp>
        </mc:Choice>
        <mc:Fallback>
          <p:sp>
            <p:nvSpPr>
              <p:cNvPr id="55" name="矩形 54"/>
              <p:cNvSpPr>
                <a:spLocks noRot="1" noChangeAspect="1" noMove="1" noResize="1" noEditPoints="1" noAdjustHandles="1" noChangeArrowheads="1" noChangeShapeType="1" noTextEdit="1"/>
              </p:cNvSpPr>
              <p:nvPr/>
            </p:nvSpPr>
            <p:spPr>
              <a:xfrm>
                <a:off x="1823655" y="2870008"/>
                <a:ext cx="367326" cy="369332"/>
              </a:xfrm>
              <a:prstGeom prst="rect">
                <a:avLst/>
              </a:prstGeom>
              <a:blipFill>
                <a:blip r:embed="rId13"/>
                <a:stretch>
                  <a:fillRect t="-10345" r="-16667" b="-1379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6" name="矩形 55"/>
              <p:cNvSpPr/>
              <p:nvPr/>
            </p:nvSpPr>
            <p:spPr>
              <a:xfrm>
                <a:off x="1819072" y="1979466"/>
                <a:ext cx="367326" cy="402931"/>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altLang="zh-TW" i="1" smtClean="0">
                              <a:latin typeface="Cambria Math" panose="02040503050406030204" pitchFamily="18" charset="0"/>
                            </a:rPr>
                          </m:ctrlPr>
                        </m:accPr>
                        <m:e>
                          <m:r>
                            <a:rPr lang="en-US" altLang="zh-TW" b="0" i="1" smtClean="0">
                              <a:latin typeface="Cambria Math"/>
                            </a:rPr>
                            <m:t>𝑃</m:t>
                          </m:r>
                        </m:e>
                      </m:acc>
                    </m:oMath>
                  </m:oMathPara>
                </a14:m>
                <a:endParaRPr lang="zh-TW" altLang="en-US" dirty="0"/>
              </a:p>
            </p:txBody>
          </p:sp>
        </mc:Choice>
        <mc:Fallback>
          <p:sp>
            <p:nvSpPr>
              <p:cNvPr id="56" name="矩形 55"/>
              <p:cNvSpPr>
                <a:spLocks noRot="1" noChangeAspect="1" noMove="1" noResize="1" noEditPoints="1" noAdjustHandles="1" noChangeArrowheads="1" noChangeShapeType="1" noTextEdit="1"/>
              </p:cNvSpPr>
              <p:nvPr/>
            </p:nvSpPr>
            <p:spPr>
              <a:xfrm>
                <a:off x="1819072" y="1979466"/>
                <a:ext cx="367326" cy="402931"/>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7" name="矩形 56"/>
              <p:cNvSpPr/>
              <p:nvPr/>
            </p:nvSpPr>
            <p:spPr>
              <a:xfrm>
                <a:off x="2452040" y="1979466"/>
                <a:ext cx="367326" cy="369332"/>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𝐸</m:t>
                      </m:r>
                    </m:oMath>
                  </m:oMathPara>
                </a14:m>
                <a:endParaRPr lang="zh-TW" altLang="en-US" dirty="0"/>
              </a:p>
            </p:txBody>
          </p:sp>
        </mc:Choice>
        <mc:Fallback>
          <p:sp>
            <p:nvSpPr>
              <p:cNvPr id="57" name="矩形 56"/>
              <p:cNvSpPr>
                <a:spLocks noRot="1" noChangeAspect="1" noMove="1" noResize="1" noEditPoints="1" noAdjustHandles="1" noChangeArrowheads="1" noChangeShapeType="1" noTextEdit="1"/>
              </p:cNvSpPr>
              <p:nvPr/>
            </p:nvSpPr>
            <p:spPr>
              <a:xfrm>
                <a:off x="2452040" y="1979466"/>
                <a:ext cx="367326" cy="369332"/>
              </a:xfrm>
              <a:prstGeom prst="rect">
                <a:avLst/>
              </a:prstGeom>
              <a:blipFill>
                <a:blip r:embed="rId15"/>
                <a:stretch>
                  <a:fillRect/>
                </a:stretch>
              </a:blipFill>
            </p:spPr>
            <p:txBody>
              <a:bodyPr/>
              <a:lstStyle/>
              <a:p>
                <a:r>
                  <a:rPr lang="en-US">
                    <a:noFill/>
                  </a:rPr>
                  <a:t> </a:t>
                </a:r>
              </a:p>
            </p:txBody>
          </p:sp>
        </mc:Fallback>
      </mc:AlternateContent>
      <p:sp>
        <p:nvSpPr>
          <p:cNvPr id="58" name="矩形 57"/>
          <p:cNvSpPr/>
          <p:nvPr/>
        </p:nvSpPr>
        <p:spPr>
          <a:xfrm>
            <a:off x="2526771" y="2548700"/>
            <a:ext cx="367326" cy="369332"/>
          </a:xfrm>
          <a:prstGeom prst="rect">
            <a:avLst/>
          </a:prstGeom>
          <a:solidFill>
            <a:schemeClr val="bg1"/>
          </a:solidFill>
        </p:spPr>
        <p:txBody>
          <a:bodyPr wrap="square">
            <a:spAutoFit/>
          </a:bodyPr>
          <a:lstStyle/>
          <a:p>
            <a:endParaRPr lang="zh-TW" altLang="en-US" dirty="0"/>
          </a:p>
        </p:txBody>
      </p:sp>
      <p:sp>
        <p:nvSpPr>
          <p:cNvPr id="3" name="TextBox 2">
            <a:extLst>
              <a:ext uri="{FF2B5EF4-FFF2-40B4-BE49-F238E27FC236}">
                <a16:creationId xmlns:a16="http://schemas.microsoft.com/office/drawing/2014/main" id="{8F1D1C2B-59D3-9051-E249-066BEBCEA29B}"/>
              </a:ext>
            </a:extLst>
          </p:cNvPr>
          <p:cNvSpPr txBox="1"/>
          <p:nvPr/>
        </p:nvSpPr>
        <p:spPr>
          <a:xfrm>
            <a:off x="795126" y="6103669"/>
            <a:ext cx="6734189" cy="369332"/>
          </a:xfrm>
          <a:prstGeom prst="rect">
            <a:avLst/>
          </a:prstGeom>
          <a:noFill/>
        </p:spPr>
        <p:txBody>
          <a:bodyPr wrap="square" rtlCol="0">
            <a:spAutoFit/>
          </a:bodyPr>
          <a:lstStyle/>
          <a:p>
            <a:pPr algn="l"/>
            <a:r>
              <a:rPr lang="en-US" dirty="0" err="1">
                <a:latin typeface="Times New Roman" panose="02020603050405020304" pitchFamily="18" charset="0"/>
                <a:cs typeface="Times New Roman" panose="02020603050405020304" pitchFamily="18" charset="0"/>
              </a:rPr>
              <a:t>如果質量為零，能階是無間隙的，也就是能態是連續分布的</a:t>
            </a:r>
            <a:r>
              <a:rPr lang="en-US" dirty="0">
                <a:latin typeface="Times New Roman" panose="02020603050405020304" pitchFamily="18" charset="0"/>
                <a:cs typeface="Times New Roman" panose="02020603050405020304" pitchFamily="18" charset="0"/>
              </a:rPr>
              <a:t>。</a:t>
            </a:r>
          </a:p>
        </p:txBody>
      </p:sp>
      <p:pic>
        <p:nvPicPr>
          <p:cNvPr id="43" name="Picture 2" descr="E:\Media\Images\chapter40\4006.jpg">
            <a:extLst>
              <a:ext uri="{FF2B5EF4-FFF2-40B4-BE49-F238E27FC236}">
                <a16:creationId xmlns:a16="http://schemas.microsoft.com/office/drawing/2014/main" id="{BCE288F9-29A1-2ED3-6664-9096D80BD77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9939" b="2741"/>
          <a:stretch>
            <a:fillRect/>
          </a:stretch>
        </p:blipFill>
        <p:spPr bwMode="auto">
          <a:xfrm>
            <a:off x="5811258" y="1716945"/>
            <a:ext cx="2592685" cy="4193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TextBox 43">
            <a:extLst>
              <a:ext uri="{FF2B5EF4-FFF2-40B4-BE49-F238E27FC236}">
                <a16:creationId xmlns:a16="http://schemas.microsoft.com/office/drawing/2014/main" id="{24855FA4-BF17-DFFA-1351-9312E0E4B58B}"/>
              </a:ext>
            </a:extLst>
          </p:cNvPr>
          <p:cNvSpPr txBox="1"/>
          <p:nvPr/>
        </p:nvSpPr>
        <p:spPr>
          <a:xfrm>
            <a:off x="1709021" y="1332909"/>
            <a:ext cx="5615907" cy="369332"/>
          </a:xfrm>
          <a:prstGeom prst="rect">
            <a:avLst/>
          </a:prstGeom>
          <a:noFill/>
        </p:spPr>
        <p:txBody>
          <a:bodyPr wrap="square" rtlCol="0">
            <a:spAutoFit/>
          </a:bodyPr>
          <a:lstStyle/>
          <a:p>
            <a:pPr algn="l"/>
            <a:r>
              <a:rPr lang="en-US" dirty="0" err="1">
                <a:latin typeface="Times New Roman" panose="02020603050405020304" pitchFamily="18" charset="0"/>
                <a:cs typeface="Times New Roman" panose="02020603050405020304" pitchFamily="18" charset="0"/>
              </a:rPr>
              <a:t>激發態的能量有一下限，與基態有一個energy</a:t>
            </a:r>
            <a:r>
              <a:rPr lang="en-US" dirty="0">
                <a:latin typeface="Times New Roman" panose="02020603050405020304" pitchFamily="18" charset="0"/>
                <a:cs typeface="Times New Roman" panose="02020603050405020304" pitchFamily="18" charset="0"/>
              </a:rPr>
              <a:t> gap。</a:t>
            </a:r>
          </a:p>
        </p:txBody>
      </p:sp>
      <mc:AlternateContent xmlns:mc="http://schemas.openxmlformats.org/markup-compatibility/2006">
        <mc:Choice xmlns:a14="http://schemas.microsoft.com/office/drawing/2010/main" Requires="a14">
          <p:sp>
            <p:nvSpPr>
              <p:cNvPr id="47" name="文字方塊 45">
                <a:extLst>
                  <a:ext uri="{FF2B5EF4-FFF2-40B4-BE49-F238E27FC236}">
                    <a16:creationId xmlns:a16="http://schemas.microsoft.com/office/drawing/2014/main" id="{55FDD270-1693-CE86-97A5-C14DEB1FBC46}"/>
                  </a:ext>
                </a:extLst>
              </p:cNvPr>
              <p:cNvSpPr txBox="1"/>
              <p:nvPr/>
            </p:nvSpPr>
            <p:spPr bwMode="auto">
              <a:xfrm>
                <a:off x="6340902" y="5246513"/>
                <a:ext cx="1047274" cy="369332"/>
              </a:xfrm>
              <a:prstGeom prst="rect">
                <a:avLst/>
              </a:prstGeom>
              <a:solidFill>
                <a:srgbClr val="FFFF00"/>
              </a:solidFill>
              <a:ln w="9525">
                <a:noFill/>
                <a:miter lim="800000"/>
                <a:headEnd/>
                <a:tailEnd/>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panose="02040503050406030204" pitchFamily="18" charset="0"/>
                          <a:ea typeface="Cambria Math" panose="02040503050406030204" pitchFamily="18" charset="0"/>
                        </a:rPr>
                        <m:t>∆</m:t>
                      </m:r>
                      <m:r>
                        <a:rPr lang="en-US" altLang="zh-TW" i="1" smtClean="0">
                          <a:latin typeface="Cambria Math" panose="02040503050406030204" pitchFamily="18" charset="0"/>
                        </a:rPr>
                        <m:t>𝐸</m:t>
                      </m:r>
                      <m:r>
                        <a:rPr lang="en-US" altLang="zh-TW" i="1">
                          <a:latin typeface="Cambria Math"/>
                        </a:rPr>
                        <m:t>=</m:t>
                      </m:r>
                      <m:r>
                        <a:rPr lang="en-US" altLang="zh-TW" b="0" i="1" smtClean="0">
                          <a:latin typeface="Cambria Math" panose="02040503050406030204" pitchFamily="18" charset="0"/>
                        </a:rPr>
                        <m:t>𝑚</m:t>
                      </m:r>
                    </m:oMath>
                  </m:oMathPara>
                </a14:m>
                <a:endParaRPr lang="zh-TW" altLang="en-US" dirty="0"/>
              </a:p>
            </p:txBody>
          </p:sp>
        </mc:Choice>
        <mc:Fallback>
          <p:sp>
            <p:nvSpPr>
              <p:cNvPr id="47" name="文字方塊 45">
                <a:extLst>
                  <a:ext uri="{FF2B5EF4-FFF2-40B4-BE49-F238E27FC236}">
                    <a16:creationId xmlns:a16="http://schemas.microsoft.com/office/drawing/2014/main" id="{55FDD270-1693-CE86-97A5-C14DEB1FBC46}"/>
                  </a:ext>
                </a:extLst>
              </p:cNvPr>
              <p:cNvSpPr txBox="1">
                <a:spLocks noRot="1" noChangeAspect="1" noMove="1" noResize="1" noEditPoints="1" noAdjustHandles="1" noChangeArrowheads="1" noChangeShapeType="1" noTextEdit="1"/>
              </p:cNvSpPr>
              <p:nvPr/>
            </p:nvSpPr>
            <p:spPr bwMode="auto">
              <a:xfrm>
                <a:off x="6340902" y="5246513"/>
                <a:ext cx="1047274" cy="369332"/>
              </a:xfrm>
              <a:prstGeom prst="rect">
                <a:avLst/>
              </a:prstGeom>
              <a:blipFill>
                <a:blip r:embed="rId16"/>
                <a:stretch>
                  <a:fillRect/>
                </a:stretch>
              </a:blipFill>
              <a:ln w="9525">
                <a:noFill/>
                <a:miter lim="800000"/>
                <a:headEnd/>
                <a:tailEnd/>
              </a:ln>
            </p:spPr>
            <p:txBody>
              <a:bodyPr/>
              <a:lstStyle/>
              <a:p>
                <a:r>
                  <a:rPr lang="en-US">
                    <a:noFill/>
                  </a:rPr>
                  <a:t> </a:t>
                </a:r>
              </a:p>
            </p:txBody>
          </p:sp>
        </mc:Fallback>
      </mc:AlternateContent>
      <p:sp>
        <p:nvSpPr>
          <p:cNvPr id="59" name="TextBox 58">
            <a:extLst>
              <a:ext uri="{FF2B5EF4-FFF2-40B4-BE49-F238E27FC236}">
                <a16:creationId xmlns:a16="http://schemas.microsoft.com/office/drawing/2014/main" id="{B4EC344D-F0FD-FE54-2ACA-A335DFC08B3F}"/>
              </a:ext>
            </a:extLst>
          </p:cNvPr>
          <p:cNvSpPr txBox="1"/>
          <p:nvPr/>
        </p:nvSpPr>
        <p:spPr>
          <a:xfrm>
            <a:off x="7434978" y="5136349"/>
            <a:ext cx="1398686" cy="369332"/>
          </a:xfrm>
          <a:prstGeom prst="rect">
            <a:avLst/>
          </a:prstGeom>
          <a:noFill/>
        </p:spPr>
        <p:txBody>
          <a:bodyPr wrap="square">
            <a:spAutoFit/>
          </a:bodyPr>
          <a:lstStyle/>
          <a:p>
            <a:r>
              <a:rPr lang="en-US" dirty="0" err="1">
                <a:latin typeface="Times New Roman" panose="02020603050405020304" pitchFamily="18" charset="0"/>
                <a:cs typeface="Times New Roman" panose="02020603050405020304" pitchFamily="18" charset="0"/>
              </a:rPr>
              <a:t>最低激發態</a:t>
            </a:r>
            <a:endParaRPr lang="en-US" dirty="0"/>
          </a:p>
        </p:txBody>
      </p:sp>
      <p:sp>
        <p:nvSpPr>
          <p:cNvPr id="60" name="Rectangle 59">
            <a:extLst>
              <a:ext uri="{FF2B5EF4-FFF2-40B4-BE49-F238E27FC236}">
                <a16:creationId xmlns:a16="http://schemas.microsoft.com/office/drawing/2014/main" id="{CDDB836F-E9CA-BFE7-6F53-5C75F77BFAC4}"/>
              </a:ext>
            </a:extLst>
          </p:cNvPr>
          <p:cNvSpPr/>
          <p:nvPr/>
        </p:nvSpPr>
        <p:spPr>
          <a:xfrm>
            <a:off x="5871583" y="1813485"/>
            <a:ext cx="2446243" cy="3213100"/>
          </a:xfrm>
          <a:prstGeom prst="rect">
            <a:avLst/>
          </a:prstGeom>
          <a:solidFill>
            <a:srgbClr val="66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8522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ppt_x"/>
                                          </p:val>
                                        </p:tav>
                                        <p:tav tm="100000">
                                          <p:val>
                                            <p:strVal val="#ppt_x"/>
                                          </p:val>
                                        </p:tav>
                                      </p:tavLst>
                                    </p:anim>
                                    <p:anim calcmode="lin" valueType="num">
                                      <p:cBhvr additive="base">
                                        <p:cTn id="8" dur="500" fill="hold"/>
                                        <p:tgtEl>
                                          <p:spTgt spid="4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3"/>
                                        </p:tgtEl>
                                        <p:attrNameLst>
                                          <p:attrName>style.visibility</p:attrName>
                                        </p:attrNameLst>
                                      </p:cBhvr>
                                      <p:to>
                                        <p:strVal val="visible"/>
                                      </p:to>
                                    </p:set>
                                    <p:anim calcmode="lin" valueType="num">
                                      <p:cBhvr additive="base">
                                        <p:cTn id="11" dur="500" fill="hold"/>
                                        <p:tgtEl>
                                          <p:spTgt spid="43"/>
                                        </p:tgtEl>
                                        <p:attrNameLst>
                                          <p:attrName>ppt_x</p:attrName>
                                        </p:attrNameLst>
                                      </p:cBhvr>
                                      <p:tavLst>
                                        <p:tav tm="0">
                                          <p:val>
                                            <p:strVal val="#ppt_x"/>
                                          </p:val>
                                        </p:tav>
                                        <p:tav tm="100000">
                                          <p:val>
                                            <p:strVal val="#ppt_x"/>
                                          </p:val>
                                        </p:tav>
                                      </p:tavLst>
                                    </p:anim>
                                    <p:anim calcmode="lin" valueType="num">
                                      <p:cBhvr additive="base">
                                        <p:cTn id="12" dur="500" fill="hold"/>
                                        <p:tgtEl>
                                          <p:spTgt spid="4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7"/>
                                        </p:tgtEl>
                                        <p:attrNameLst>
                                          <p:attrName>style.visibility</p:attrName>
                                        </p:attrNameLst>
                                      </p:cBhvr>
                                      <p:to>
                                        <p:strVal val="visible"/>
                                      </p:to>
                                    </p:set>
                                    <p:anim calcmode="lin" valueType="num">
                                      <p:cBhvr additive="base">
                                        <p:cTn id="15" dur="500" fill="hold"/>
                                        <p:tgtEl>
                                          <p:spTgt spid="47"/>
                                        </p:tgtEl>
                                        <p:attrNameLst>
                                          <p:attrName>ppt_x</p:attrName>
                                        </p:attrNameLst>
                                      </p:cBhvr>
                                      <p:tavLst>
                                        <p:tav tm="0">
                                          <p:val>
                                            <p:strVal val="#ppt_x"/>
                                          </p:val>
                                        </p:tav>
                                        <p:tav tm="100000">
                                          <p:val>
                                            <p:strVal val="#ppt_x"/>
                                          </p:val>
                                        </p:tav>
                                      </p:tavLst>
                                    </p:anim>
                                    <p:anim calcmode="lin" valueType="num">
                                      <p:cBhvr additive="base">
                                        <p:cTn id="16" dur="500" fill="hold"/>
                                        <p:tgtEl>
                                          <p:spTgt spid="4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9"/>
                                        </p:tgtEl>
                                        <p:attrNameLst>
                                          <p:attrName>style.visibility</p:attrName>
                                        </p:attrNameLst>
                                      </p:cBhvr>
                                      <p:to>
                                        <p:strVal val="visible"/>
                                      </p:to>
                                    </p:set>
                                    <p:anim calcmode="lin" valueType="num">
                                      <p:cBhvr additive="base">
                                        <p:cTn id="19" dur="500" fill="hold"/>
                                        <p:tgtEl>
                                          <p:spTgt spid="59"/>
                                        </p:tgtEl>
                                        <p:attrNameLst>
                                          <p:attrName>ppt_x</p:attrName>
                                        </p:attrNameLst>
                                      </p:cBhvr>
                                      <p:tavLst>
                                        <p:tav tm="0">
                                          <p:val>
                                            <p:strVal val="#ppt_x"/>
                                          </p:val>
                                        </p:tav>
                                        <p:tav tm="100000">
                                          <p:val>
                                            <p:strVal val="#ppt_x"/>
                                          </p:val>
                                        </p:tav>
                                      </p:tavLst>
                                    </p:anim>
                                    <p:anim calcmode="lin" valueType="num">
                                      <p:cBhvr additive="base">
                                        <p:cTn id="20" dur="500" fill="hold"/>
                                        <p:tgtEl>
                                          <p:spTgt spid="5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60"/>
                                        </p:tgtEl>
                                        <p:attrNameLst>
                                          <p:attrName>style.visibility</p:attrName>
                                        </p:attrNameLst>
                                      </p:cBhvr>
                                      <p:to>
                                        <p:strVal val="visible"/>
                                      </p:to>
                                    </p:set>
                                    <p:anim calcmode="lin" valueType="num">
                                      <p:cBhvr additive="base">
                                        <p:cTn id="23" dur="500" fill="hold"/>
                                        <p:tgtEl>
                                          <p:spTgt spid="60"/>
                                        </p:tgtEl>
                                        <p:attrNameLst>
                                          <p:attrName>ppt_x</p:attrName>
                                        </p:attrNameLst>
                                      </p:cBhvr>
                                      <p:tavLst>
                                        <p:tav tm="0">
                                          <p:val>
                                            <p:strVal val="#ppt_x"/>
                                          </p:val>
                                        </p:tav>
                                        <p:tav tm="100000">
                                          <p:val>
                                            <p:strVal val="#ppt_x"/>
                                          </p:val>
                                        </p:tav>
                                      </p:tavLst>
                                    </p:anim>
                                    <p:anim calcmode="lin" valueType="num">
                                      <p:cBhvr additive="base">
                                        <p:cTn id="24"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ppt_x"/>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4" grpId="0"/>
      <p:bldP spid="47" grpId="0" animBg="1"/>
      <p:bldP spid="59" grpId="0"/>
      <p:bldP spid="60"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5B80698-F8D6-456C-1E23-45ACB0952720}"/>
              </a:ext>
            </a:extLst>
          </p:cNvPr>
          <p:cNvPicPr>
            <a:picLocks noChangeAspect="1"/>
          </p:cNvPicPr>
          <p:nvPr/>
        </p:nvPicPr>
        <p:blipFill>
          <a:blip r:embed="rId2"/>
          <a:srcRect l="11110" r="7012" b="57315"/>
          <a:stretch/>
        </p:blipFill>
        <p:spPr>
          <a:xfrm>
            <a:off x="4701102" y="2352907"/>
            <a:ext cx="3246647" cy="2813127"/>
          </a:xfrm>
          <a:prstGeom prst="rect">
            <a:avLst/>
          </a:prstGeom>
        </p:spPr>
      </p:pic>
      <p:pic>
        <p:nvPicPr>
          <p:cNvPr id="3" name="Picture 2" descr="Z:\Dropbox\Documents\課程\Young\Chapter42\A_Images\A_Figures_and_Photos\42_19_Figure.jpg">
            <a:extLst>
              <a:ext uri="{FF2B5EF4-FFF2-40B4-BE49-F238E27FC236}">
                <a16:creationId xmlns:a16="http://schemas.microsoft.com/office/drawing/2014/main" id="{F58A3B3A-F76A-C8D5-DD6A-B0861706C7D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7841"/>
          <a:stretch/>
        </p:blipFill>
        <p:spPr bwMode="auto">
          <a:xfrm>
            <a:off x="1609531" y="2352907"/>
            <a:ext cx="2427499" cy="281312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A724B66-9615-CF99-0485-953548442469}"/>
              </a:ext>
            </a:extLst>
          </p:cNvPr>
          <p:cNvSpPr txBox="1"/>
          <p:nvPr/>
        </p:nvSpPr>
        <p:spPr>
          <a:xfrm>
            <a:off x="1609531" y="1550020"/>
            <a:ext cx="6174020" cy="369332"/>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對凝態物理，能態分佈是否有間隙energy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gap，至關緊要</a:t>
            </a:r>
            <a:r>
              <a:rPr lang="en-US"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83278244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B0E5E4-5C8F-E6B7-DC81-3885CB573DBC}"/>
            </a:ext>
          </a:extLst>
        </p:cNvPr>
        <p:cNvGrpSpPr/>
        <p:nvPr/>
      </p:nvGrpSpPr>
      <p:grpSpPr>
        <a:xfrm>
          <a:off x="0" y="0"/>
          <a:ext cx="0" cy="0"/>
          <a:chOff x="0" y="0"/>
          <a:chExt cx="0" cy="0"/>
        </a:xfrm>
      </p:grpSpPr>
      <p:sp>
        <p:nvSpPr>
          <p:cNvPr id="115745" name="投影片編號版面配置區 1">
            <a:extLst>
              <a:ext uri="{FF2B5EF4-FFF2-40B4-BE49-F238E27FC236}">
                <a16:creationId xmlns:a16="http://schemas.microsoft.com/office/drawing/2014/main" id="{A71BDC71-7555-34A6-4CA9-4367F7E13A83}"/>
              </a:ext>
            </a:extLst>
          </p:cNvPr>
          <p:cNvSpPr>
            <a:spLocks noGrp="1"/>
          </p:cNvSpPr>
          <p:nvPr>
            <p:ph type="sldNum" sz="quarter" idx="12"/>
          </p:nvPr>
        </p:nvSpPr>
        <p:spPr>
          <a:xfrm>
            <a:off x="6334791" y="6147043"/>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fld id="{07F9E50F-36D3-4D73-A96E-15E254D1E0CF}" type="slidenum">
              <a:rPr kumimoji="0" lang="zh-TW" altLang="en-US" sz="1400">
                <a:latin typeface="Tahoma" pitchFamily="34" charset="0"/>
              </a:rPr>
              <a:pPr eaLnBrk="1" hangingPunct="1">
                <a:spcBef>
                  <a:spcPct val="0"/>
                </a:spcBef>
                <a:buClrTx/>
                <a:buSzTx/>
                <a:buFontTx/>
                <a:buNone/>
              </a:pPr>
              <a:t>106</a:t>
            </a:fld>
            <a:endParaRPr kumimoji="0" lang="en-US" altLang="zh-TW" sz="1400" dirty="0">
              <a:latin typeface="Tahoma" pitchFamily="34" charset="0"/>
            </a:endParaRPr>
          </a:p>
        </p:txBody>
      </p:sp>
      <p:sp>
        <p:nvSpPr>
          <p:cNvPr id="3" name="TextBox 2">
            <a:extLst>
              <a:ext uri="{FF2B5EF4-FFF2-40B4-BE49-F238E27FC236}">
                <a16:creationId xmlns:a16="http://schemas.microsoft.com/office/drawing/2014/main" id="{CF86A7CB-B1AE-F762-A759-A1D8F640D24E}"/>
              </a:ext>
            </a:extLst>
          </p:cNvPr>
          <p:cNvSpPr txBox="1"/>
          <p:nvPr/>
        </p:nvSpPr>
        <p:spPr>
          <a:xfrm>
            <a:off x="932489" y="1032997"/>
            <a:ext cx="5958966" cy="369332"/>
          </a:xfrm>
          <a:prstGeom prst="rect">
            <a:avLst/>
          </a:prstGeom>
          <a:noFill/>
        </p:spPr>
        <p:txBody>
          <a:bodyPr wrap="square" rtlCol="0">
            <a:spAutoFit/>
          </a:bodyPr>
          <a:lstStyle/>
          <a:p>
            <a:pPr algn="l"/>
            <a:r>
              <a:rPr lang="en-US" dirty="0" err="1">
                <a:latin typeface="Times New Roman" panose="02020603050405020304" pitchFamily="18" charset="0"/>
                <a:cs typeface="Times New Roman" panose="02020603050405020304" pitchFamily="18" charset="0"/>
              </a:rPr>
              <a:t>質量為零，能階是無間隙的，也就是能態是連續分布的</a:t>
            </a:r>
            <a:r>
              <a:rPr lang="en-US" dirty="0">
                <a:latin typeface="Times New Roman" panose="02020603050405020304" pitchFamily="18" charset="0"/>
                <a:cs typeface="Times New Roman" panose="02020603050405020304" pitchFamily="18" charset="0"/>
              </a:rPr>
              <a:t>。</a:t>
            </a:r>
          </a:p>
        </p:txBody>
      </p:sp>
      <p:sp>
        <p:nvSpPr>
          <p:cNvPr id="31" name="Rectangle 30">
            <a:extLst>
              <a:ext uri="{FF2B5EF4-FFF2-40B4-BE49-F238E27FC236}">
                <a16:creationId xmlns:a16="http://schemas.microsoft.com/office/drawing/2014/main" id="{99687051-DEF0-4FEF-A7B2-7820481EFEC7}"/>
              </a:ext>
            </a:extLst>
          </p:cNvPr>
          <p:cNvSpPr/>
          <p:nvPr/>
        </p:nvSpPr>
        <p:spPr>
          <a:xfrm>
            <a:off x="4354308" y="2046495"/>
            <a:ext cx="1728192" cy="34563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a:extLst>
              <a:ext uri="{FF2B5EF4-FFF2-40B4-BE49-F238E27FC236}">
                <a16:creationId xmlns:a16="http://schemas.microsoft.com/office/drawing/2014/main" id="{B2FF9C32-A516-2B98-001E-5EC5C119B6F1}"/>
              </a:ext>
            </a:extLst>
          </p:cNvPr>
          <p:cNvPicPr>
            <a:picLocks noChangeAspect="1"/>
          </p:cNvPicPr>
          <p:nvPr/>
        </p:nvPicPr>
        <p:blipFill>
          <a:blip r:embed="rId2"/>
          <a:stretch>
            <a:fillRect/>
          </a:stretch>
        </p:blipFill>
        <p:spPr>
          <a:xfrm>
            <a:off x="4354308" y="2580511"/>
            <a:ext cx="2404675" cy="2832173"/>
          </a:xfrm>
          <a:prstGeom prst="rect">
            <a:avLst/>
          </a:prstGeom>
        </p:spPr>
      </p:pic>
      <p:pic>
        <p:nvPicPr>
          <p:cNvPr id="33" name="Picture 32">
            <a:extLst>
              <a:ext uri="{FF2B5EF4-FFF2-40B4-BE49-F238E27FC236}">
                <a16:creationId xmlns:a16="http://schemas.microsoft.com/office/drawing/2014/main" id="{3E16E393-AD38-DE9E-2191-3D3C38298A4C}"/>
              </a:ext>
            </a:extLst>
          </p:cNvPr>
          <p:cNvPicPr>
            <a:picLocks noChangeAspect="1"/>
          </p:cNvPicPr>
          <p:nvPr/>
        </p:nvPicPr>
        <p:blipFill rotWithShape="1">
          <a:blip r:embed="rId3"/>
          <a:srcRect l="2050" r="1" b="18519"/>
          <a:stretch/>
        </p:blipFill>
        <p:spPr>
          <a:xfrm rot="16200000" flipV="1">
            <a:off x="5146397" y="2982598"/>
            <a:ext cx="3456383" cy="1584176"/>
          </a:xfrm>
          <a:prstGeom prst="rect">
            <a:avLst/>
          </a:prstGeom>
        </p:spPr>
      </p:pic>
      <p:sp>
        <p:nvSpPr>
          <p:cNvPr id="34" name="Rectangle 33">
            <a:extLst>
              <a:ext uri="{FF2B5EF4-FFF2-40B4-BE49-F238E27FC236}">
                <a16:creationId xmlns:a16="http://schemas.microsoft.com/office/drawing/2014/main" id="{AA036D25-5732-4C0D-4EFB-49D4411B540C}"/>
              </a:ext>
            </a:extLst>
          </p:cNvPr>
          <p:cNvSpPr/>
          <p:nvPr/>
        </p:nvSpPr>
        <p:spPr>
          <a:xfrm>
            <a:off x="5866476" y="2580511"/>
            <a:ext cx="216024" cy="283217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812D0249-E971-6EA4-6834-BE6FA766BF8A}"/>
              </a:ext>
            </a:extLst>
          </p:cNvPr>
          <p:cNvSpPr/>
          <p:nvPr/>
        </p:nvSpPr>
        <p:spPr>
          <a:xfrm>
            <a:off x="5088593" y="2561586"/>
            <a:ext cx="669871" cy="64807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20F9921F-24DE-2AC8-6B1F-C152396C4A21}"/>
              </a:ext>
            </a:extLst>
          </p:cNvPr>
          <p:cNvSpPr/>
          <p:nvPr/>
        </p:nvSpPr>
        <p:spPr>
          <a:xfrm>
            <a:off x="5679749" y="2362688"/>
            <a:ext cx="265443" cy="4514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42" name="TextBox 41">
                <a:extLst>
                  <a:ext uri="{FF2B5EF4-FFF2-40B4-BE49-F238E27FC236}">
                    <a16:creationId xmlns:a16="http://schemas.microsoft.com/office/drawing/2014/main" id="{AA4754D7-CC35-D180-AEFF-48CCDA1D1D41}"/>
                  </a:ext>
                </a:extLst>
              </p:cNvPr>
              <p:cNvSpPr txBox="1"/>
              <p:nvPr/>
            </p:nvSpPr>
            <p:spPr bwMode="auto">
              <a:xfrm>
                <a:off x="5714934" y="2223031"/>
                <a:ext cx="773103" cy="338554"/>
              </a:xfrm>
              <a:prstGeom prst="rect">
                <a:avLst/>
              </a:prstGeom>
              <a:no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sz="1600" b="0" i="1" smtClean="0">
                          <a:latin typeface="Cambria Math" panose="02040503050406030204" pitchFamily="18" charset="0"/>
                          <a:ea typeface="Cambria Math" panose="02040503050406030204" pitchFamily="18" charset="0"/>
                          <a:cs typeface="Times New Roman" panose="02020603050405020304" pitchFamily="18" charset="0"/>
                        </a:rPr>
                        <m:t>𝐸</m:t>
                      </m:r>
                    </m:oMath>
                  </m:oMathPara>
                </a14:m>
                <a:endParaRPr lang="en-US" sz="1600" dirty="0"/>
              </a:p>
            </p:txBody>
          </p:sp>
        </mc:Choice>
        <mc:Fallback>
          <p:sp>
            <p:nvSpPr>
              <p:cNvPr id="42" name="TextBox 41">
                <a:extLst>
                  <a:ext uri="{FF2B5EF4-FFF2-40B4-BE49-F238E27FC236}">
                    <a16:creationId xmlns:a16="http://schemas.microsoft.com/office/drawing/2014/main" id="{AA4754D7-CC35-D180-AEFF-48CCDA1D1D41}"/>
                  </a:ext>
                </a:extLst>
              </p:cNvPr>
              <p:cNvSpPr txBox="1">
                <a:spLocks noRot="1" noChangeAspect="1" noMove="1" noResize="1" noEditPoints="1" noAdjustHandles="1" noChangeArrowheads="1" noChangeShapeType="1" noTextEdit="1"/>
              </p:cNvSpPr>
              <p:nvPr/>
            </p:nvSpPr>
            <p:spPr bwMode="auto">
              <a:xfrm>
                <a:off x="5714934" y="2223031"/>
                <a:ext cx="773103" cy="338554"/>
              </a:xfrm>
              <a:prstGeom prst="rect">
                <a:avLst/>
              </a:prstGeom>
              <a:blipFill>
                <a:blip r:embed="rId4"/>
                <a:stretch>
                  <a:fillRect/>
                </a:stretch>
              </a:blipFill>
              <a:ln w="9525">
                <a:noFill/>
                <a:miter lim="800000"/>
                <a:headEnd/>
                <a:tailEnd/>
              </a:ln>
            </p:spPr>
            <p:txBody>
              <a:bodyPr/>
              <a:lstStyle/>
              <a:p>
                <a:r>
                  <a:rPr lang="en-US">
                    <a:noFill/>
                  </a:rPr>
                  <a:t> </a:t>
                </a:r>
              </a:p>
            </p:txBody>
          </p:sp>
        </mc:Fallback>
      </mc:AlternateContent>
      <p:pic>
        <p:nvPicPr>
          <p:cNvPr id="43" name="Picture 2" descr="Z:\Dropbox\Documents\課程\Young\Chapter42\A_Images\A_Figures_and_Photos\42_19_Figure.jpg">
            <a:extLst>
              <a:ext uri="{FF2B5EF4-FFF2-40B4-BE49-F238E27FC236}">
                <a16:creationId xmlns:a16="http://schemas.microsoft.com/office/drawing/2014/main" id="{A321DC1D-FF99-E422-A3A4-5C47261823B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0228" r="-2387"/>
          <a:stretch/>
        </p:blipFill>
        <p:spPr bwMode="auto">
          <a:xfrm>
            <a:off x="932489" y="2046494"/>
            <a:ext cx="3016282" cy="3495443"/>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a:extLst>
              <a:ext uri="{FF2B5EF4-FFF2-40B4-BE49-F238E27FC236}">
                <a16:creationId xmlns:a16="http://schemas.microsoft.com/office/drawing/2014/main" id="{5EFCEB77-758F-4199-5EE9-43B6F1372F89}"/>
              </a:ext>
            </a:extLst>
          </p:cNvPr>
          <p:cNvSpPr txBox="1"/>
          <p:nvPr/>
        </p:nvSpPr>
        <p:spPr>
          <a:xfrm>
            <a:off x="932489" y="1445316"/>
            <a:ext cx="4361061" cy="369332"/>
          </a:xfrm>
          <a:prstGeom prst="rect">
            <a:avLst/>
          </a:prstGeom>
          <a:noFill/>
        </p:spPr>
        <p:txBody>
          <a:bodyPr wrap="square" rtlCol="0">
            <a:spAutoFit/>
          </a:bodyPr>
          <a:lstStyle/>
          <a:p>
            <a:pPr algn="l"/>
            <a:r>
              <a:rPr lang="en-US" dirty="0" err="1">
                <a:latin typeface="Times New Roman" panose="02020603050405020304" pitchFamily="18" charset="0"/>
                <a:cs typeface="Times New Roman" panose="02020603050405020304" pitchFamily="18" charset="0"/>
              </a:rPr>
              <a:t>只要些許能量，就能激發</a:t>
            </a:r>
            <a:r>
              <a:rPr lang="en-US"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0776969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圖片 3" descr="Nobel-2008.jpg"/>
          <p:cNvPicPr>
            <a:picLocks noChangeAspect="1"/>
          </p:cNvPicPr>
          <p:nvPr/>
        </p:nvPicPr>
        <p:blipFill>
          <a:blip r:embed="rId2">
            <a:extLst>
              <a:ext uri="{28A0092B-C50C-407E-A947-70E740481C1C}">
                <a14:useLocalDpi xmlns:a14="http://schemas.microsoft.com/office/drawing/2010/main" val="0"/>
              </a:ext>
            </a:extLst>
          </a:blip>
          <a:srcRect t="15631" r="9615" b="3125"/>
          <a:stretch>
            <a:fillRect/>
          </a:stretch>
        </p:blipFill>
        <p:spPr bwMode="auto">
          <a:xfrm>
            <a:off x="1549400" y="142875"/>
            <a:ext cx="6165850" cy="671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4"/>
          <p:cNvSpPr/>
          <p:nvPr/>
        </p:nvSpPr>
        <p:spPr>
          <a:xfrm>
            <a:off x="1928813" y="857250"/>
            <a:ext cx="1785937" cy="121443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latin typeface="Times New Roman" panose="02020603050405020304" pitchFamily="18" charset="0"/>
            </a:endParaRPr>
          </a:p>
        </p:txBody>
      </p:sp>
      <p:sp>
        <p:nvSpPr>
          <p:cNvPr id="6" name="文字方塊 5"/>
          <p:cNvSpPr txBox="1">
            <a:spLocks noChangeArrowheads="1"/>
          </p:cNvSpPr>
          <p:nvPr/>
        </p:nvSpPr>
        <p:spPr bwMode="auto">
          <a:xfrm>
            <a:off x="54452" y="4061147"/>
            <a:ext cx="4920396"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en-US" altLang="zh-TW" sz="1800" dirty="0">
                <a:solidFill>
                  <a:srgbClr val="FF0000"/>
                </a:solidFill>
                <a:cs typeface="Times New Roman" panose="02020603050405020304" pitchFamily="18" charset="0"/>
              </a:rPr>
              <a:t>Spontaneous Symmetry Breaking </a:t>
            </a:r>
            <a:r>
              <a:rPr lang="zh-TW" altLang="en-US" sz="1800" dirty="0">
                <a:solidFill>
                  <a:srgbClr val="FF0000"/>
                </a:solidFill>
                <a:latin typeface="Tahoma" pitchFamily="34" charset="0"/>
              </a:rPr>
              <a:t>自發對稱破缺</a:t>
            </a:r>
          </a:p>
        </p:txBody>
      </p:sp>
      <p:sp>
        <p:nvSpPr>
          <p:cNvPr id="102405" name="文字方塊 6"/>
          <p:cNvSpPr txBox="1">
            <a:spLocks noChangeArrowheads="1"/>
          </p:cNvSpPr>
          <p:nvPr/>
        </p:nvSpPr>
        <p:spPr bwMode="auto">
          <a:xfrm>
            <a:off x="6286500" y="5286375"/>
            <a:ext cx="12858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600">
                <a:solidFill>
                  <a:srgbClr val="FF0000"/>
                </a:solidFill>
                <a:latin typeface="Tahoma" pitchFamily="34" charset="0"/>
              </a:rPr>
              <a:t>益川敏英</a:t>
            </a:r>
          </a:p>
        </p:txBody>
      </p:sp>
      <p:sp>
        <p:nvSpPr>
          <p:cNvPr id="102406" name="文字方塊 7"/>
          <p:cNvSpPr txBox="1">
            <a:spLocks noChangeArrowheads="1"/>
          </p:cNvSpPr>
          <p:nvPr/>
        </p:nvSpPr>
        <p:spPr bwMode="auto">
          <a:xfrm>
            <a:off x="4429125" y="5286375"/>
            <a:ext cx="12858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600">
                <a:solidFill>
                  <a:srgbClr val="FF0000"/>
                </a:solidFill>
                <a:latin typeface="Tahoma" pitchFamily="34" charset="0"/>
              </a:rPr>
              <a:t>小林誠</a:t>
            </a:r>
          </a:p>
        </p:txBody>
      </p:sp>
      <p:sp>
        <p:nvSpPr>
          <p:cNvPr id="102407" name="文字方塊 8"/>
          <p:cNvSpPr txBox="1">
            <a:spLocks noChangeArrowheads="1"/>
          </p:cNvSpPr>
          <p:nvPr/>
        </p:nvSpPr>
        <p:spPr bwMode="auto">
          <a:xfrm>
            <a:off x="2571750" y="5286375"/>
            <a:ext cx="13573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600">
                <a:solidFill>
                  <a:srgbClr val="FF0000"/>
                </a:solidFill>
                <a:latin typeface="Tahoma" pitchFamily="34" charset="0"/>
              </a:rPr>
              <a:t>南部陽一郎</a:t>
            </a:r>
          </a:p>
        </p:txBody>
      </p:sp>
      <p:sp>
        <p:nvSpPr>
          <p:cNvPr id="102408" name="文字方塊 7"/>
          <p:cNvSpPr txBox="1">
            <a:spLocks noChangeArrowheads="1"/>
          </p:cNvSpPr>
          <p:nvPr/>
        </p:nvSpPr>
        <p:spPr bwMode="auto">
          <a:xfrm>
            <a:off x="3857625" y="500063"/>
            <a:ext cx="52863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en-US" altLang="zh-TW" sz="1800" dirty="0">
                <a:solidFill>
                  <a:srgbClr val="FF0000"/>
                </a:solidFill>
              </a:rPr>
              <a:t>Japanese are eccentric in western eyes!</a:t>
            </a:r>
            <a:endParaRPr lang="zh-TW" altLang="en-US" sz="1800" dirty="0">
              <a:solidFill>
                <a:srgbClr val="FF0000"/>
              </a:solidFill>
            </a:endParaRPr>
          </a:p>
        </p:txBody>
      </p:sp>
    </p:spTree>
    <p:extLst>
      <p:ext uri="{BB962C8B-B14F-4D97-AF65-F5344CB8AC3E}">
        <p14:creationId xmlns:p14="http://schemas.microsoft.com/office/powerpoint/2010/main" val="30687220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文字方塊 1"/>
          <p:cNvSpPr txBox="1">
            <a:spLocks noChangeArrowheads="1"/>
          </p:cNvSpPr>
          <p:nvPr/>
        </p:nvSpPr>
        <p:spPr bwMode="auto">
          <a:xfrm>
            <a:off x="673940" y="462573"/>
            <a:ext cx="6143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latin typeface="Tahoma" pitchFamily="34" charset="0"/>
              </a:rPr>
              <a:t>那無質量的 </a:t>
            </a:r>
            <a:r>
              <a:rPr lang="en-US" altLang="zh-TW" sz="1800" dirty="0"/>
              <a:t>Goldstone</a:t>
            </a:r>
            <a:r>
              <a:rPr lang="zh-TW" altLang="en-US" sz="1800" dirty="0"/>
              <a:t> </a:t>
            </a:r>
            <a:r>
              <a:rPr lang="en-US" altLang="zh-TW" sz="1800" dirty="0"/>
              <a:t>Boson</a:t>
            </a:r>
            <a:r>
              <a:rPr lang="zh-TW" altLang="en-US" sz="1800" dirty="0"/>
              <a:t> 呢</a:t>
            </a:r>
            <a:r>
              <a:rPr lang="zh-TW" altLang="en-US" sz="1800" dirty="0">
                <a:latin typeface="Tahoma" pitchFamily="34" charset="0"/>
              </a:rPr>
              <a:t>？沒有看見呀？！</a:t>
            </a:r>
          </a:p>
        </p:txBody>
      </p:sp>
      <p:sp>
        <p:nvSpPr>
          <p:cNvPr id="133123" name="文字方塊 2"/>
          <p:cNvSpPr txBox="1">
            <a:spLocks noChangeArrowheads="1"/>
          </p:cNvSpPr>
          <p:nvPr/>
        </p:nvSpPr>
        <p:spPr bwMode="auto">
          <a:xfrm>
            <a:off x="673939" y="946199"/>
            <a:ext cx="511146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latin typeface="Tahoma" pitchFamily="34" charset="0"/>
              </a:rPr>
              <a:t>災難通常也是轉機！規範粒子也是沒有質量的！</a:t>
            </a:r>
          </a:p>
        </p:txBody>
      </p:sp>
      <p:pic>
        <p:nvPicPr>
          <p:cNvPr id="147458" name="Picture 2" descr="http://teachers.web.cern.ch/teachers/archiv/HST2003/publish/ask%20an%20expert/website/FAQs/Higg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1496" y="3573471"/>
            <a:ext cx="1966277" cy="2478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文字方塊 4"/>
          <p:cNvSpPr txBox="1">
            <a:spLocks noChangeArrowheads="1"/>
          </p:cNvSpPr>
          <p:nvPr/>
        </p:nvSpPr>
        <p:spPr bwMode="auto">
          <a:xfrm>
            <a:off x="673940" y="4064761"/>
            <a:ext cx="28575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en-US" altLang="zh-TW" sz="2000" dirty="0"/>
              <a:t>Higgs Mechanism</a:t>
            </a:r>
            <a:endParaRPr lang="zh-TW" altLang="en-US" sz="2000" dirty="0"/>
          </a:p>
        </p:txBody>
      </p:sp>
      <p:sp>
        <p:nvSpPr>
          <p:cNvPr id="6" name="文字方塊 5"/>
          <p:cNvSpPr txBox="1">
            <a:spLocks noChangeArrowheads="1"/>
          </p:cNvSpPr>
          <p:nvPr/>
        </p:nvSpPr>
        <p:spPr bwMode="auto">
          <a:xfrm>
            <a:off x="678143" y="1484931"/>
            <a:ext cx="366539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latin typeface="Tahoma" pitchFamily="34" charset="0"/>
              </a:rPr>
              <a:t>如果被破壞的對稱是規範對稱，</a:t>
            </a:r>
            <a:endParaRPr lang="zh-TW" altLang="en-US" sz="1800" dirty="0">
              <a:cs typeface="Times New Roman" pitchFamily="18" charset="0"/>
            </a:endParaRPr>
          </a:p>
        </p:txBody>
      </p:sp>
      <p:sp>
        <p:nvSpPr>
          <p:cNvPr id="7" name="文字方塊 6"/>
          <p:cNvSpPr txBox="1">
            <a:spLocks noChangeArrowheads="1"/>
          </p:cNvSpPr>
          <p:nvPr/>
        </p:nvSpPr>
        <p:spPr bwMode="auto">
          <a:xfrm>
            <a:off x="673940" y="2902198"/>
            <a:ext cx="6860756"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latin typeface="Tahoma" pitchFamily="34" charset="0"/>
              </a:rPr>
              <a:t>正是我們所需要，一石二鳥！一次解決兩個無質量的粒子。</a:t>
            </a:r>
          </a:p>
        </p:txBody>
      </p:sp>
      <p:sp>
        <p:nvSpPr>
          <p:cNvPr id="2" name="矩形 1"/>
          <p:cNvSpPr/>
          <p:nvPr/>
        </p:nvSpPr>
        <p:spPr>
          <a:xfrm>
            <a:off x="673940" y="1987157"/>
            <a:ext cx="8325094" cy="369332"/>
          </a:xfrm>
          <a:prstGeom prst="rect">
            <a:avLst/>
          </a:prstGeom>
        </p:spPr>
        <p:txBody>
          <a:bodyPr wrap="square">
            <a:spAutoFit/>
          </a:bodyPr>
          <a:lstStyle/>
          <a:p>
            <a:r>
              <a:rPr lang="zh-TW" altLang="en-US" dirty="0"/>
              <a:t>無質量</a:t>
            </a:r>
            <a:r>
              <a:rPr lang="zh-TW" altLang="en-US" dirty="0">
                <a:latin typeface="Times New Roman" panose="02020603050405020304" pitchFamily="18" charset="0"/>
              </a:rPr>
              <a:t>自旋零 </a:t>
            </a:r>
            <a:r>
              <a:rPr lang="en-US" altLang="zh-TW" dirty="0">
                <a:latin typeface="Times New Roman" panose="02020603050405020304" pitchFamily="18" charset="0"/>
              </a:rPr>
              <a:t>Goldstone</a:t>
            </a:r>
            <a:r>
              <a:rPr lang="zh-TW" altLang="en-US" dirty="0">
                <a:latin typeface="Times New Roman" panose="02020603050405020304" pitchFamily="18" charset="0"/>
              </a:rPr>
              <a:t> </a:t>
            </a:r>
            <a:r>
              <a:rPr lang="en-US" altLang="zh-TW" dirty="0">
                <a:latin typeface="Times New Roman" panose="02020603050405020304" pitchFamily="18" charset="0"/>
              </a:rPr>
              <a:t>Boson</a:t>
            </a:r>
            <a:r>
              <a:rPr lang="zh-TW" altLang="en-US" dirty="0">
                <a:latin typeface="Times New Roman" panose="02020603050405020304" pitchFamily="18" charset="0"/>
              </a:rPr>
              <a:t> </a:t>
            </a:r>
            <a:r>
              <a:rPr lang="en-US" altLang="zh-TW" dirty="0">
                <a:latin typeface="Times New Roman" panose="02020603050405020304" pitchFamily="18" charset="0"/>
              </a:rPr>
              <a:t>(1</a:t>
            </a:r>
            <a:r>
              <a:rPr lang="zh-TW" altLang="en-US" dirty="0">
                <a:latin typeface="Times New Roman" panose="02020603050405020304" pitchFamily="18" charset="0"/>
              </a:rPr>
              <a:t>自由度</a:t>
            </a:r>
            <a:r>
              <a:rPr lang="en-US" altLang="zh-TW" dirty="0">
                <a:latin typeface="Times New Roman" panose="02020603050405020304" pitchFamily="18" charset="0"/>
              </a:rPr>
              <a:t>)</a:t>
            </a:r>
            <a:r>
              <a:rPr lang="zh-TW" altLang="en-US" dirty="0">
                <a:latin typeface="Times New Roman" panose="02020603050405020304" pitchFamily="18" charset="0"/>
              </a:rPr>
              <a:t>、與無質量自旋一</a:t>
            </a:r>
            <a:r>
              <a:rPr lang="en-US" altLang="zh-TW" dirty="0">
                <a:latin typeface="Times New Roman" panose="02020603050405020304" pitchFamily="18" charset="0"/>
              </a:rPr>
              <a:t>Gauge boson (2</a:t>
            </a:r>
            <a:r>
              <a:rPr lang="zh-TW" altLang="en-US" dirty="0">
                <a:latin typeface="Times New Roman" panose="02020603050405020304" pitchFamily="18" charset="0"/>
              </a:rPr>
              <a:t>自由度</a:t>
            </a:r>
            <a:r>
              <a:rPr lang="en-US" altLang="zh-TW" dirty="0">
                <a:latin typeface="Times New Roman" panose="02020603050405020304" pitchFamily="18" charset="0"/>
              </a:rPr>
              <a:t>)</a:t>
            </a:r>
            <a:endParaRPr lang="zh-TW" altLang="en-US" dirty="0">
              <a:latin typeface="Times New Roman" panose="02020603050405020304" pitchFamily="18" charset="0"/>
              <a:cs typeface="Times New Roman" pitchFamily="18" charset="0"/>
            </a:endParaRPr>
          </a:p>
        </p:txBody>
      </p:sp>
      <p:sp>
        <p:nvSpPr>
          <p:cNvPr id="3" name="矩形 2"/>
          <p:cNvSpPr/>
          <p:nvPr/>
        </p:nvSpPr>
        <p:spPr>
          <a:xfrm>
            <a:off x="673940" y="2449426"/>
            <a:ext cx="6167073" cy="369332"/>
          </a:xfrm>
          <a:prstGeom prst="rect">
            <a:avLst/>
          </a:prstGeom>
        </p:spPr>
        <p:txBody>
          <a:bodyPr wrap="none">
            <a:spAutoFit/>
          </a:bodyPr>
          <a:lstStyle/>
          <a:p>
            <a:r>
              <a:rPr lang="zh-TW" altLang="en-US" dirty="0">
                <a:cs typeface="Times New Roman" pitchFamily="18" charset="0"/>
              </a:rPr>
              <a:t>組合竟然形成一個</a:t>
            </a:r>
            <a:r>
              <a:rPr lang="zh-TW" altLang="en-US" dirty="0">
                <a:solidFill>
                  <a:srgbClr val="FF0000"/>
                </a:solidFill>
                <a:cs typeface="Times New Roman" pitchFamily="18" charset="0"/>
              </a:rPr>
              <a:t>有質量</a:t>
            </a:r>
            <a:r>
              <a:rPr lang="zh-TW" altLang="en-US" dirty="0">
                <a:latin typeface="Times New Roman" panose="02020603050405020304" pitchFamily="18" charset="0"/>
                <a:cs typeface="Times New Roman" pitchFamily="18" charset="0"/>
              </a:rPr>
              <a:t>的</a:t>
            </a:r>
            <a:r>
              <a:rPr lang="zh-TW" altLang="en-US" dirty="0">
                <a:latin typeface="Times New Roman" panose="02020603050405020304" pitchFamily="18" charset="0"/>
              </a:rPr>
              <a:t>自旋一</a:t>
            </a:r>
            <a:r>
              <a:rPr lang="en-US" altLang="zh-TW" dirty="0">
                <a:latin typeface="Times New Roman" panose="02020603050405020304" pitchFamily="18" charset="0"/>
                <a:cs typeface="Times New Roman" pitchFamily="18" charset="0"/>
              </a:rPr>
              <a:t>Gauge boson</a:t>
            </a:r>
            <a:r>
              <a:rPr lang="en-US" altLang="zh-TW" dirty="0">
                <a:latin typeface="Times New Roman" panose="02020603050405020304" pitchFamily="18" charset="0"/>
              </a:rPr>
              <a:t> (3</a:t>
            </a:r>
            <a:r>
              <a:rPr lang="zh-TW" altLang="en-US" dirty="0">
                <a:latin typeface="Times New Roman" panose="02020603050405020304" pitchFamily="18" charset="0"/>
              </a:rPr>
              <a:t>自由度</a:t>
            </a:r>
            <a:r>
              <a:rPr lang="en-US" altLang="zh-TW" dirty="0">
                <a:latin typeface="Times New Roman" panose="02020603050405020304" pitchFamily="18" charset="0"/>
              </a:rPr>
              <a:t>) </a:t>
            </a:r>
            <a:r>
              <a:rPr lang="zh-TW" altLang="en-US" dirty="0">
                <a:latin typeface="Times New Roman" panose="02020603050405020304" pitchFamily="18" charset="0"/>
                <a:cs typeface="Times New Roman" pitchFamily="18" charset="0"/>
              </a:rPr>
              <a:t>！</a:t>
            </a:r>
            <a:endParaRPr lang="zh-TW" altLang="en-US" dirty="0">
              <a:latin typeface="Times New Roman" panose="02020603050405020304" pitchFamily="18" charset="0"/>
            </a:endParaRPr>
          </a:p>
        </p:txBody>
      </p:sp>
      <p:pic>
        <p:nvPicPr>
          <p:cNvPr id="15" name="Picture 2" descr="http://www.google.com/url?source=imglanding&amp;ct=img&amp;q=http://www.quantumdiaries.org/wp-content/uploads/2011/10/Goldstone-Eaten-four.png&amp;sa=X&amp;ei=uOh8UM2gMerOmAXpp4H4Bg&amp;ved=0CAwQ8wc4IQ&amp;usg=AFQjCNEBERs0kkD0eU-QrdW_xDR6WU44Lg"/>
          <p:cNvPicPr>
            <a:picLocks noChangeAspect="1" noChangeArrowheads="1"/>
          </p:cNvPicPr>
          <p:nvPr/>
        </p:nvPicPr>
        <p:blipFill rotWithShape="1">
          <a:blip r:embed="rId3">
            <a:extLst>
              <a:ext uri="{28A0092B-C50C-407E-A947-70E740481C1C}">
                <a14:useLocalDpi xmlns:a14="http://schemas.microsoft.com/office/drawing/2010/main" val="0"/>
              </a:ext>
            </a:extLst>
          </a:blip>
          <a:srcRect r="50621" b="50000"/>
          <a:stretch/>
        </p:blipFill>
        <p:spPr bwMode="auto">
          <a:xfrm>
            <a:off x="6278052" y="519630"/>
            <a:ext cx="1849297" cy="1303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6" name="文字方塊 15"/>
              <p:cNvSpPr txBox="1"/>
              <p:nvPr/>
            </p:nvSpPr>
            <p:spPr>
              <a:xfrm>
                <a:off x="673940" y="6157750"/>
                <a:ext cx="7796119" cy="369332"/>
              </a:xfrm>
              <a:prstGeom prst="rect">
                <a:avLst/>
              </a:prstGeom>
              <a:noFill/>
            </p:spPr>
            <p:txBody>
              <a:bodyPr wrap="square" rtlCol="0">
                <a:spAutoFit/>
              </a:bodyPr>
              <a:lstStyle/>
              <a:p>
                <a:r>
                  <a:rPr lang="zh-TW" altLang="en-US" dirty="0">
                    <a:solidFill>
                      <a:srgbClr val="FF0000"/>
                    </a:solidFill>
                  </a:rPr>
                  <a:t>真空中一</a:t>
                </a:r>
                <a14:m>
                  <m:oMath xmlns:m="http://schemas.openxmlformats.org/officeDocument/2006/math">
                    <m:r>
                      <a:rPr lang="zh-TW" altLang="en-US" i="1" dirty="0">
                        <a:solidFill>
                          <a:srgbClr val="FF0000"/>
                        </a:solidFill>
                        <a:latin typeface="Cambria Math" panose="02040503050406030204" pitchFamily="18" charset="0"/>
                        <a:ea typeface="+mn-ea"/>
                        <a:cs typeface="Times New Roman" pitchFamily="18" charset="0"/>
                      </a:rPr>
                      <m:t>純量</m:t>
                    </m:r>
                    <m:r>
                      <a:rPr lang="zh-TW" altLang="en-US" b="0" i="1" dirty="0" smtClean="0">
                        <a:solidFill>
                          <a:srgbClr val="FF0000"/>
                        </a:solidFill>
                        <a:latin typeface="Cambria Math" panose="02040503050406030204" pitchFamily="18" charset="0"/>
                        <a:ea typeface="+mn-ea"/>
                        <a:cs typeface="Times New Roman" pitchFamily="18" charset="0"/>
                      </a:rPr>
                      <m:t>場</m:t>
                    </m:r>
                    <m:r>
                      <m:rPr>
                        <m:sty m:val="p"/>
                      </m:rPr>
                      <a:rPr lang="el-GR" altLang="zh-TW" i="1" smtClean="0">
                        <a:solidFill>
                          <a:srgbClr val="FF0000"/>
                        </a:solidFill>
                        <a:latin typeface="Cambria Math"/>
                        <a:ea typeface="Cambria Math"/>
                        <a:cs typeface="Times New Roman" pitchFamily="18" charset="0"/>
                      </a:rPr>
                      <m:t>Φ</m:t>
                    </m:r>
                  </m:oMath>
                </a14:m>
                <a:r>
                  <a:rPr lang="zh-TW" altLang="en-US" dirty="0">
                    <a:solidFill>
                      <a:srgbClr val="FF0000"/>
                    </a:solidFill>
                  </a:rPr>
                  <a:t>的值若不為零，可以使與它有作用的規範粒子產生質量。</a:t>
                </a:r>
              </a:p>
            </p:txBody>
          </p:sp>
        </mc:Choice>
        <mc:Fallback xmlns="">
          <p:sp>
            <p:nvSpPr>
              <p:cNvPr id="16" name="文字方塊 15"/>
              <p:cNvSpPr txBox="1">
                <a:spLocks noRot="1" noChangeAspect="1" noMove="1" noResize="1" noEditPoints="1" noAdjustHandles="1" noChangeArrowheads="1" noChangeShapeType="1" noTextEdit="1"/>
              </p:cNvSpPr>
              <p:nvPr/>
            </p:nvSpPr>
            <p:spPr>
              <a:xfrm>
                <a:off x="673940" y="6157750"/>
                <a:ext cx="7796119" cy="369332"/>
              </a:xfrm>
              <a:prstGeom prst="rect">
                <a:avLst/>
              </a:prstGeom>
              <a:blipFill>
                <a:blip r:embed="rId6"/>
                <a:stretch>
                  <a:fillRect l="-814" t="-6452" b="-19355"/>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927C801D-6A2C-9EC5-16CB-3ED8BB36BFD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29006" y="3573471"/>
            <a:ext cx="2073695" cy="2478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35200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7458"/>
                                        </p:tgtEl>
                                        <p:attrNameLst>
                                          <p:attrName>style.visibility</p:attrName>
                                        </p:attrNameLst>
                                      </p:cBhvr>
                                      <p:to>
                                        <p:strVal val="visible"/>
                                      </p:to>
                                    </p:set>
                                    <p:anim calcmode="lin" valueType="num">
                                      <p:cBhvr additive="base">
                                        <p:cTn id="7" dur="500" fill="hold"/>
                                        <p:tgtEl>
                                          <p:spTgt spid="147458"/>
                                        </p:tgtEl>
                                        <p:attrNameLst>
                                          <p:attrName>ppt_x</p:attrName>
                                        </p:attrNameLst>
                                      </p:cBhvr>
                                      <p:tavLst>
                                        <p:tav tm="0">
                                          <p:val>
                                            <p:strVal val="#ppt_x"/>
                                          </p:val>
                                        </p:tav>
                                        <p:tav tm="100000">
                                          <p:val>
                                            <p:strVal val="#ppt_x"/>
                                          </p:val>
                                        </p:tav>
                                      </p:tavLst>
                                    </p:anim>
                                    <p:anim calcmode="lin" valueType="num">
                                      <p:cBhvr additive="base">
                                        <p:cTn id="8" dur="500" fill="hold"/>
                                        <p:tgtEl>
                                          <p:spTgt spid="14745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ppt_x"/>
                                          </p:val>
                                        </p:tav>
                                        <p:tav tm="100000">
                                          <p:val>
                                            <p:strVal val="#ppt_x"/>
                                          </p:val>
                                        </p:tav>
                                      </p:tavLst>
                                    </p:anim>
                                    <p:anim calcmode="lin" valueType="num">
                                      <p:cBhvr additive="base">
                                        <p:cTn id="24" dur="500" fill="hold"/>
                                        <p:tgtEl>
                                          <p:spTgt spid="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ppt_x"/>
                                          </p:val>
                                        </p:tav>
                                        <p:tav tm="100000">
                                          <p:val>
                                            <p:strVal val="#ppt_x"/>
                                          </p:val>
                                        </p:tav>
                                      </p:tavLst>
                                    </p:anim>
                                    <p:anim calcmode="lin" valueType="num">
                                      <p:cBhvr additive="base">
                                        <p:cTn id="2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1000"/>
                                        <p:tgtEl>
                                          <p:spTgt spid="16"/>
                                        </p:tgtEl>
                                      </p:cBhvr>
                                    </p:animEffect>
                                    <p:anim calcmode="lin" valueType="num">
                                      <p:cBhvr>
                                        <p:cTn id="34" dur="1000" fill="hold"/>
                                        <p:tgtEl>
                                          <p:spTgt spid="16"/>
                                        </p:tgtEl>
                                        <p:attrNameLst>
                                          <p:attrName>ppt_x</p:attrName>
                                        </p:attrNameLst>
                                      </p:cBhvr>
                                      <p:tavLst>
                                        <p:tav tm="0">
                                          <p:val>
                                            <p:strVal val="#ppt_x"/>
                                          </p:val>
                                        </p:tav>
                                        <p:tav tm="100000">
                                          <p:val>
                                            <p:strVal val="#ppt_x"/>
                                          </p:val>
                                        </p:tav>
                                      </p:tavLst>
                                    </p:anim>
                                    <p:anim calcmode="lin" valueType="num">
                                      <p:cBhvr>
                                        <p:cTn id="3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2" grpId="0"/>
      <p:bldP spid="3" grpId="0"/>
      <p:bldP spid="16"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endParaRPr lang="zh-TW" altLang="en-US" sz="1800"/>
          </a:p>
        </p:txBody>
      </p:sp>
      <p:sp>
        <p:nvSpPr>
          <p:cNvPr id="26627" name="Rectangle 16"/>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endParaRPr lang="zh-TW" altLang="en-US" sz="1800"/>
          </a:p>
        </p:txBody>
      </p:sp>
      <mc:AlternateContent xmlns:mc="http://schemas.openxmlformats.org/markup-compatibility/2006" xmlns:a14="http://schemas.microsoft.com/office/drawing/2010/main">
        <mc:Choice Requires="a14">
          <p:sp>
            <p:nvSpPr>
              <p:cNvPr id="7" name="文字方塊 6"/>
              <p:cNvSpPr txBox="1"/>
              <p:nvPr/>
            </p:nvSpPr>
            <p:spPr>
              <a:xfrm>
                <a:off x="697794" y="2181286"/>
                <a:ext cx="7689979" cy="391646"/>
              </a:xfrm>
              <a:prstGeom prst="rect">
                <a:avLst/>
              </a:prstGeom>
              <a:noFill/>
            </p:spPr>
            <p:txBody>
              <a:bodyPr wrap="square" rtlCol="0">
                <a:spAutoFit/>
              </a:bodyPr>
              <a:lstStyle/>
              <a:p>
                <a:r>
                  <a:rPr lang="zh-TW" altLang="en-US" dirty="0"/>
                  <a:t>遵守</a:t>
                </a:r>
                <a14:m>
                  <m:oMath xmlns:m="http://schemas.openxmlformats.org/officeDocument/2006/math">
                    <m:r>
                      <a:rPr lang="en-US" altLang="zh-TW" i="1" dirty="0" smtClean="0">
                        <a:latin typeface="Cambria Math" panose="02040503050406030204" pitchFamily="18" charset="0"/>
                      </a:rPr>
                      <m:t>𝑈</m:t>
                    </m:r>
                    <m:r>
                      <a:rPr lang="en-US" altLang="zh-TW" i="1" dirty="0" smtClean="0">
                        <a:latin typeface="Cambria Math" panose="02040503050406030204" pitchFamily="18" charset="0"/>
                      </a:rPr>
                      <m:t>(1)</m:t>
                    </m:r>
                  </m:oMath>
                </a14:m>
                <a:r>
                  <a:rPr lang="zh-TW" altLang="en-US" dirty="0"/>
                  <a:t>規範對稱的純量場</a:t>
                </a:r>
                <a14:m>
                  <m:oMath xmlns:m="http://schemas.openxmlformats.org/officeDocument/2006/math">
                    <m:r>
                      <m:rPr>
                        <m:sty m:val="p"/>
                      </m:rPr>
                      <a:rPr lang="el-GR" altLang="zh-TW" i="1">
                        <a:latin typeface="Cambria Math"/>
                        <a:ea typeface="Cambria Math"/>
                        <a:cs typeface="Times New Roman" pitchFamily="18" charset="0"/>
                      </a:rPr>
                      <m:t>Φ</m:t>
                    </m:r>
                  </m:oMath>
                </a14:m>
                <a:r>
                  <a:rPr lang="zh-TW" altLang="en-US" dirty="0"/>
                  <a:t>的動能項，就是將</a:t>
                </a:r>
                <a:r>
                  <a:rPr lang="en-US" altLang="zh-TW" dirty="0">
                    <a:latin typeface="Times New Roman" panose="02020603050405020304" pitchFamily="18" charset="0"/>
                    <a:cs typeface="Times New Roman" panose="02020603050405020304" pitchFamily="18" charset="0"/>
                  </a:rPr>
                  <a:t>KG</a:t>
                </a:r>
                <a:r>
                  <a:rPr lang="zh-TW" altLang="en-US" dirty="0"/>
                  <a:t>的</a:t>
                </a:r>
                <a14:m>
                  <m:oMath xmlns:m="http://schemas.openxmlformats.org/officeDocument/2006/math">
                    <m:r>
                      <a:rPr lang="en-US" altLang="zh-TW" i="1" smtClean="0">
                        <a:latin typeface="Cambria Math" panose="02040503050406030204" pitchFamily="18" charset="0"/>
                        <a:ea typeface="Cambria Math" panose="02040503050406030204" pitchFamily="18" charset="0"/>
                      </a:rPr>
                      <m:t>ℒ</m:t>
                    </m:r>
                  </m:oMath>
                </a14:m>
                <a:r>
                  <a:rPr lang="zh-TW" altLang="en-US" dirty="0"/>
                  <a:t>中的</a:t>
                </a:r>
                <a14:m>
                  <m:oMath xmlns:m="http://schemas.openxmlformats.org/officeDocument/2006/math">
                    <m:sSub>
                      <m:sSubPr>
                        <m:ctrlPr>
                          <a:rPr lang="en-US" altLang="zh-TW" i="1">
                            <a:latin typeface="Cambria Math" panose="02040503050406030204" pitchFamily="18" charset="0"/>
                            <a:ea typeface="Cambria Math"/>
                            <a:cs typeface="Times New Roman" pitchFamily="18" charset="0"/>
                          </a:rPr>
                        </m:ctrlPr>
                      </m:sSubPr>
                      <m:e>
                        <m:r>
                          <a:rPr lang="zh-TW" altLang="en-US" i="1">
                            <a:latin typeface="Cambria Math"/>
                            <a:ea typeface="Cambria Math"/>
                            <a:cs typeface="Times New Roman" pitchFamily="18" charset="0"/>
                          </a:rPr>
                          <m:t>𝜕</m:t>
                        </m:r>
                      </m:e>
                      <m:sub>
                        <m:r>
                          <a:rPr lang="zh-TW" altLang="en-US" i="1">
                            <a:latin typeface="Cambria Math"/>
                            <a:ea typeface="Cambria Math"/>
                            <a:cs typeface="Times New Roman" pitchFamily="18" charset="0"/>
                          </a:rPr>
                          <m:t>𝜇</m:t>
                        </m:r>
                      </m:sub>
                    </m:sSub>
                  </m:oMath>
                </a14:m>
                <a:r>
                  <a:rPr lang="zh-TW" altLang="en-US" dirty="0"/>
                  <a:t>以</a:t>
                </a:r>
                <a14:m>
                  <m:oMath xmlns:m="http://schemas.openxmlformats.org/officeDocument/2006/math">
                    <m:sSub>
                      <m:sSubPr>
                        <m:ctrlPr>
                          <a:rPr lang="en-US" altLang="zh-TW" i="1">
                            <a:latin typeface="Cambria Math" panose="02040503050406030204" pitchFamily="18" charset="0"/>
                            <a:ea typeface="Cambria Math"/>
                            <a:cs typeface="Times New Roman" pitchFamily="18" charset="0"/>
                          </a:rPr>
                        </m:ctrlPr>
                      </m:sSubPr>
                      <m:e>
                        <m:r>
                          <a:rPr lang="en-US" altLang="zh-TW" i="1">
                            <a:latin typeface="Cambria Math"/>
                            <a:ea typeface="Cambria Math"/>
                            <a:cs typeface="Times New Roman" pitchFamily="18" charset="0"/>
                          </a:rPr>
                          <m:t>𝐷</m:t>
                        </m:r>
                      </m:e>
                      <m:sub>
                        <m:r>
                          <a:rPr lang="zh-TW" altLang="en-US" i="1">
                            <a:latin typeface="Cambria Math"/>
                            <a:ea typeface="Cambria Math"/>
                            <a:cs typeface="Times New Roman" pitchFamily="18" charset="0"/>
                          </a:rPr>
                          <m:t>𝜇</m:t>
                        </m:r>
                      </m:sub>
                    </m:sSub>
                  </m:oMath>
                </a14:m>
                <a:r>
                  <a:rPr lang="zh-TW" altLang="en-US" dirty="0"/>
                  <a:t>取代：</a:t>
                </a:r>
              </a:p>
            </p:txBody>
          </p:sp>
        </mc:Choice>
        <mc:Fallback xmlns="">
          <p:sp>
            <p:nvSpPr>
              <p:cNvPr id="7" name="文字方塊 6"/>
              <p:cNvSpPr txBox="1">
                <a:spLocks noRot="1" noChangeAspect="1" noMove="1" noResize="1" noEditPoints="1" noAdjustHandles="1" noChangeArrowheads="1" noChangeShapeType="1" noTextEdit="1"/>
              </p:cNvSpPr>
              <p:nvPr/>
            </p:nvSpPr>
            <p:spPr>
              <a:xfrm>
                <a:off x="697794" y="2181286"/>
                <a:ext cx="7689979" cy="391646"/>
              </a:xfrm>
              <a:prstGeom prst="rect">
                <a:avLst/>
              </a:prstGeom>
              <a:blipFill>
                <a:blip r:embed="rId2"/>
                <a:stretch>
                  <a:fillRect l="-659" t="-6250" b="-1562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文字方塊 13"/>
              <p:cNvSpPr txBox="1"/>
              <p:nvPr/>
            </p:nvSpPr>
            <p:spPr>
              <a:xfrm>
                <a:off x="779179" y="4075555"/>
                <a:ext cx="4108468" cy="405111"/>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i="1" smtClean="0">
                              <a:latin typeface="Cambria Math" panose="02040503050406030204" pitchFamily="18" charset="0"/>
                            </a:rPr>
                          </m:ctrlPr>
                        </m:sSupPr>
                        <m:e>
                          <m:r>
                            <a:rPr lang="en-US" altLang="zh-TW" b="0" i="1" smtClean="0">
                              <a:latin typeface="Cambria Math" panose="02040503050406030204" pitchFamily="18" charset="0"/>
                            </a:rPr>
                            <m:t>𝑔</m:t>
                          </m:r>
                        </m:e>
                        <m:sup>
                          <m:r>
                            <a:rPr lang="en-US" altLang="zh-TW" b="0" i="1" smtClean="0">
                              <a:latin typeface="Cambria Math"/>
                            </a:rPr>
                            <m:t>2</m:t>
                          </m:r>
                        </m:sup>
                      </m:sSup>
                      <m:sSup>
                        <m:sSupPr>
                          <m:ctrlPr>
                            <a:rPr lang="en-US" altLang="zh-TW" i="1" smtClean="0">
                              <a:latin typeface="Cambria Math" panose="02040503050406030204" pitchFamily="18" charset="0"/>
                            </a:rPr>
                          </m:ctrlPr>
                        </m:sSupPr>
                        <m:e>
                          <m:r>
                            <a:rPr lang="en-US" altLang="zh-TW" b="0" i="1" smtClean="0">
                              <a:latin typeface="Cambria Math"/>
                            </a:rPr>
                            <m:t>𝐴</m:t>
                          </m:r>
                        </m:e>
                        <m:sup>
                          <m:r>
                            <a:rPr lang="zh-TW" altLang="en-US" i="1" smtClean="0">
                              <a:latin typeface="Cambria Math"/>
                            </a:rPr>
                            <m:t>𝜇</m:t>
                          </m:r>
                        </m:sup>
                      </m:sSup>
                      <m:sSub>
                        <m:sSubPr>
                          <m:ctrlPr>
                            <a:rPr lang="en-US" altLang="zh-TW" i="1" smtClean="0">
                              <a:latin typeface="Cambria Math" panose="02040503050406030204" pitchFamily="18" charset="0"/>
                            </a:rPr>
                          </m:ctrlPr>
                        </m:sSubPr>
                        <m:e>
                          <m:r>
                            <a:rPr lang="en-US" altLang="zh-TW" b="0" i="1" smtClean="0">
                              <a:latin typeface="Cambria Math"/>
                            </a:rPr>
                            <m:t>𝐴</m:t>
                          </m:r>
                        </m:e>
                        <m:sub>
                          <m:r>
                            <a:rPr lang="zh-TW" altLang="en-US" i="1" smtClean="0">
                              <a:latin typeface="Cambria Math"/>
                            </a:rPr>
                            <m:t>𝜇</m:t>
                          </m:r>
                        </m:sub>
                      </m:sSub>
                      <m:sSup>
                        <m:sSupPr>
                          <m:ctrlPr>
                            <a:rPr lang="en-US" altLang="zh-TW" i="1" smtClean="0">
                              <a:latin typeface="Cambria Math" panose="02040503050406030204" pitchFamily="18" charset="0"/>
                            </a:rPr>
                          </m:ctrlPr>
                        </m:sSupPr>
                        <m:e>
                          <m:r>
                            <m:rPr>
                              <m:sty m:val="p"/>
                            </m:rPr>
                            <a:rPr lang="el-GR" altLang="zh-TW" i="1" smtClean="0">
                              <a:latin typeface="Cambria Math"/>
                              <a:ea typeface="Cambria Math"/>
                            </a:rPr>
                            <m:t>Φ</m:t>
                          </m:r>
                        </m:e>
                        <m:sup>
                          <m:r>
                            <a:rPr lang="en-US" altLang="zh-TW" i="1" smtClean="0">
                              <a:latin typeface="Cambria Math"/>
                              <a:ea typeface="Cambria Math"/>
                            </a:rPr>
                            <m:t>†</m:t>
                          </m:r>
                        </m:sup>
                      </m:sSup>
                      <m:r>
                        <m:rPr>
                          <m:sty m:val="p"/>
                        </m:rPr>
                        <a:rPr lang="el-GR" altLang="zh-TW" i="1" smtClean="0">
                          <a:latin typeface="Cambria Math"/>
                          <a:ea typeface="Cambria Math"/>
                        </a:rPr>
                        <m:t>Φ</m:t>
                      </m:r>
                      <m:r>
                        <a:rPr lang="el-GR" altLang="zh-TW" i="1" smtClean="0">
                          <a:latin typeface="Cambria Math"/>
                          <a:ea typeface="Cambria Math"/>
                        </a:rPr>
                        <m:t>→</m:t>
                      </m:r>
                      <m:d>
                        <m:dPr>
                          <m:ctrlPr>
                            <a:rPr lang="el-GR" altLang="zh-TW" i="1" smtClean="0">
                              <a:latin typeface="Cambria Math" panose="02040503050406030204" pitchFamily="18" charset="0"/>
                              <a:ea typeface="Cambria Math"/>
                            </a:rPr>
                          </m:ctrlPr>
                        </m:dPr>
                        <m:e>
                          <m:sSup>
                            <m:sSupPr>
                              <m:ctrlPr>
                                <a:rPr lang="en-US" altLang="zh-TW" i="1">
                                  <a:latin typeface="Cambria Math" panose="02040503050406030204" pitchFamily="18" charset="0"/>
                                </a:rPr>
                              </m:ctrlPr>
                            </m:sSupPr>
                            <m:e>
                              <m:r>
                                <a:rPr lang="en-US" altLang="zh-TW" b="0" i="1" smtClean="0">
                                  <a:latin typeface="Cambria Math" panose="02040503050406030204" pitchFamily="18" charset="0"/>
                                </a:rPr>
                                <m:t>𝑔</m:t>
                              </m:r>
                            </m:e>
                            <m:sup>
                              <m:r>
                                <a:rPr lang="en-US" altLang="zh-TW" i="1">
                                  <a:latin typeface="Cambria Math"/>
                                </a:rPr>
                                <m:t>2</m:t>
                              </m:r>
                            </m:sup>
                          </m:sSup>
                          <m:sSup>
                            <m:sSupPr>
                              <m:ctrlPr>
                                <a:rPr lang="en-US" altLang="zh-TW" i="1" smtClean="0">
                                  <a:latin typeface="Cambria Math" panose="02040503050406030204" pitchFamily="18" charset="0"/>
                                </a:rPr>
                              </m:ctrlPr>
                            </m:sSupPr>
                            <m:e>
                              <m:r>
                                <a:rPr lang="en-US" altLang="zh-TW" b="0" i="1" smtClean="0">
                                  <a:latin typeface="Cambria Math"/>
                                </a:rPr>
                                <m:t>𝑣</m:t>
                              </m:r>
                            </m:e>
                            <m:sup>
                              <m:r>
                                <a:rPr lang="en-US" altLang="zh-TW" b="0" i="1" smtClean="0">
                                  <a:latin typeface="Cambria Math"/>
                                </a:rPr>
                                <m:t>2</m:t>
                              </m:r>
                            </m:sup>
                          </m:sSup>
                        </m:e>
                      </m:d>
                      <m:sSup>
                        <m:sSupPr>
                          <m:ctrlPr>
                            <a:rPr lang="en-US" altLang="zh-TW" i="1">
                              <a:latin typeface="Cambria Math" panose="02040503050406030204" pitchFamily="18" charset="0"/>
                            </a:rPr>
                          </m:ctrlPr>
                        </m:sSupPr>
                        <m:e>
                          <m:r>
                            <a:rPr lang="en-US" altLang="zh-TW" i="1">
                              <a:latin typeface="Cambria Math"/>
                            </a:rPr>
                            <m:t>𝐴</m:t>
                          </m:r>
                        </m:e>
                        <m:sup>
                          <m:r>
                            <a:rPr lang="zh-TW" altLang="en-US" i="1">
                              <a:latin typeface="Cambria Math"/>
                            </a:rPr>
                            <m:t>𝜇</m:t>
                          </m:r>
                        </m:sup>
                      </m:sSup>
                      <m:sSub>
                        <m:sSubPr>
                          <m:ctrlPr>
                            <a:rPr lang="en-US" altLang="zh-TW" i="1">
                              <a:latin typeface="Cambria Math" panose="02040503050406030204" pitchFamily="18" charset="0"/>
                            </a:rPr>
                          </m:ctrlPr>
                        </m:sSubPr>
                        <m:e>
                          <m:r>
                            <a:rPr lang="en-US" altLang="zh-TW" i="1">
                              <a:latin typeface="Cambria Math"/>
                            </a:rPr>
                            <m:t>𝐴</m:t>
                          </m:r>
                        </m:e>
                        <m:sub>
                          <m:r>
                            <a:rPr lang="zh-TW" altLang="en-US" i="1">
                              <a:latin typeface="Cambria Math"/>
                            </a:rPr>
                            <m:t>𝜇</m:t>
                          </m:r>
                        </m:sub>
                      </m:sSub>
                      <m:r>
                        <a:rPr lang="en-US" altLang="zh-TW" b="0" i="1" smtClean="0">
                          <a:latin typeface="Cambria Math"/>
                        </a:rPr>
                        <m:t>=</m:t>
                      </m:r>
                      <m:sSup>
                        <m:sSupPr>
                          <m:ctrlPr>
                            <a:rPr lang="en-US" altLang="zh-TW" b="0" i="1" smtClean="0">
                              <a:latin typeface="Cambria Math" panose="02040503050406030204" pitchFamily="18" charset="0"/>
                            </a:rPr>
                          </m:ctrlPr>
                        </m:sSupPr>
                        <m:e>
                          <m:r>
                            <a:rPr lang="en-US" altLang="zh-TW" b="0" i="1" smtClean="0">
                              <a:latin typeface="Cambria Math"/>
                            </a:rPr>
                            <m:t>𝑚</m:t>
                          </m:r>
                        </m:e>
                        <m:sup>
                          <m:r>
                            <a:rPr lang="en-US" altLang="zh-TW" b="0" i="1" smtClean="0">
                              <a:latin typeface="Cambria Math"/>
                            </a:rPr>
                            <m:t>2</m:t>
                          </m:r>
                        </m:sup>
                      </m:sSup>
                      <m:sSup>
                        <m:sSupPr>
                          <m:ctrlPr>
                            <a:rPr lang="en-US" altLang="zh-TW" i="1">
                              <a:latin typeface="Cambria Math" panose="02040503050406030204" pitchFamily="18" charset="0"/>
                            </a:rPr>
                          </m:ctrlPr>
                        </m:sSupPr>
                        <m:e>
                          <m:r>
                            <a:rPr lang="en-US" altLang="zh-TW" i="1">
                              <a:latin typeface="Cambria Math"/>
                            </a:rPr>
                            <m:t>𝐴</m:t>
                          </m:r>
                        </m:e>
                        <m:sup>
                          <m:r>
                            <a:rPr lang="zh-TW" altLang="en-US" i="1">
                              <a:latin typeface="Cambria Math"/>
                            </a:rPr>
                            <m:t>𝜇</m:t>
                          </m:r>
                        </m:sup>
                      </m:sSup>
                      <m:sSub>
                        <m:sSubPr>
                          <m:ctrlPr>
                            <a:rPr lang="en-US" altLang="zh-TW" i="1">
                              <a:latin typeface="Cambria Math" panose="02040503050406030204" pitchFamily="18" charset="0"/>
                            </a:rPr>
                          </m:ctrlPr>
                        </m:sSubPr>
                        <m:e>
                          <m:r>
                            <a:rPr lang="en-US" altLang="zh-TW" i="1">
                              <a:latin typeface="Cambria Math"/>
                            </a:rPr>
                            <m:t>𝐴</m:t>
                          </m:r>
                        </m:e>
                        <m:sub>
                          <m:r>
                            <a:rPr lang="zh-TW" altLang="en-US" i="1">
                              <a:latin typeface="Cambria Math"/>
                            </a:rPr>
                            <m:t>𝜇</m:t>
                          </m:r>
                        </m:sub>
                      </m:sSub>
                    </m:oMath>
                  </m:oMathPara>
                </a14:m>
                <a:endParaRPr lang="zh-TW" altLang="en-US" dirty="0"/>
              </a:p>
            </p:txBody>
          </p:sp>
        </mc:Choice>
        <mc:Fallback xmlns="">
          <p:sp>
            <p:nvSpPr>
              <p:cNvPr id="14" name="文字方塊 13"/>
              <p:cNvSpPr txBox="1">
                <a:spLocks noRot="1" noChangeAspect="1" noMove="1" noResize="1" noEditPoints="1" noAdjustHandles="1" noChangeArrowheads="1" noChangeShapeType="1" noTextEdit="1"/>
              </p:cNvSpPr>
              <p:nvPr/>
            </p:nvSpPr>
            <p:spPr>
              <a:xfrm>
                <a:off x="779179" y="4075555"/>
                <a:ext cx="4108468" cy="405111"/>
              </a:xfrm>
              <a:prstGeom prst="rect">
                <a:avLst/>
              </a:prstGeom>
              <a:blipFill>
                <a:blip r:embed="rId3"/>
                <a:stretch>
                  <a:fillRect b="-312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矩形 14"/>
              <p:cNvSpPr/>
              <p:nvPr/>
            </p:nvSpPr>
            <p:spPr>
              <a:xfrm>
                <a:off x="726272" y="3618824"/>
                <a:ext cx="8258566" cy="391646"/>
              </a:xfrm>
              <a:prstGeom prst="rect">
                <a:avLst/>
              </a:prstGeom>
            </p:spPr>
            <p:txBody>
              <a:bodyPr wrap="square">
                <a:spAutoFit/>
              </a:bodyPr>
              <a:lstStyle/>
              <a:p>
                <a:r>
                  <a:rPr lang="zh-TW" altLang="en-US" dirty="0"/>
                  <a:t>在真空中：</a:t>
                </a:r>
                <a14:m>
                  <m:oMath xmlns:m="http://schemas.openxmlformats.org/officeDocument/2006/math">
                    <m:r>
                      <m:rPr>
                        <m:sty m:val="p"/>
                      </m:rPr>
                      <a:rPr lang="el-GR" altLang="zh-TW" i="1">
                        <a:latin typeface="Cambria Math"/>
                        <a:ea typeface="Cambria Math"/>
                        <a:cs typeface="Times New Roman" pitchFamily="18" charset="0"/>
                      </a:rPr>
                      <m:t>Φ</m:t>
                    </m:r>
                    <m:r>
                      <a:rPr lang="en-US" altLang="zh-TW" b="0" i="1" smtClean="0">
                        <a:latin typeface="Cambria Math" panose="02040503050406030204" pitchFamily="18" charset="0"/>
                        <a:ea typeface="Cambria Math"/>
                        <a:cs typeface="Times New Roman" pitchFamily="18" charset="0"/>
                      </a:rPr>
                      <m:t>=</m:t>
                    </m:r>
                    <m:sSub>
                      <m:sSubPr>
                        <m:ctrlPr>
                          <a:rPr lang="el-GR" altLang="zh-TW" i="1">
                            <a:latin typeface="Cambria Math" panose="02040503050406030204" pitchFamily="18" charset="0"/>
                            <a:ea typeface="Cambria Math"/>
                            <a:cs typeface="Times New Roman" pitchFamily="18" charset="0"/>
                          </a:rPr>
                        </m:ctrlPr>
                      </m:sSubPr>
                      <m:e>
                        <m:r>
                          <m:rPr>
                            <m:sty m:val="p"/>
                          </m:rPr>
                          <a:rPr lang="el-GR" altLang="zh-TW" i="1">
                            <a:latin typeface="Cambria Math"/>
                            <a:ea typeface="Cambria Math"/>
                            <a:cs typeface="Times New Roman" pitchFamily="18" charset="0"/>
                          </a:rPr>
                          <m:t>Φ</m:t>
                        </m:r>
                      </m:e>
                      <m:sub>
                        <m:r>
                          <a:rPr lang="en-US" altLang="zh-TW" i="1">
                            <a:latin typeface="Cambria Math"/>
                            <a:ea typeface="Cambria Math"/>
                            <a:cs typeface="Times New Roman" pitchFamily="18" charset="0"/>
                          </a:rPr>
                          <m:t>0</m:t>
                        </m:r>
                      </m:sub>
                    </m:sSub>
                    <m:r>
                      <a:rPr lang="en-US" altLang="zh-TW" i="1">
                        <a:latin typeface="Cambria Math"/>
                        <a:ea typeface="Cambria Math"/>
                        <a:cs typeface="Times New Roman" pitchFamily="18" charset="0"/>
                      </a:rPr>
                      <m:t>=</m:t>
                    </m:r>
                    <m:r>
                      <a:rPr lang="en-US" altLang="zh-TW" i="1">
                        <a:latin typeface="Cambria Math" panose="02040503050406030204" pitchFamily="18" charset="0"/>
                        <a:ea typeface="Cambria Math"/>
                        <a:cs typeface="Times New Roman" pitchFamily="18" charset="0"/>
                      </a:rPr>
                      <m:t>𝑣</m:t>
                    </m:r>
                  </m:oMath>
                </a14:m>
                <a:r>
                  <a:rPr lang="zh-TW" altLang="en-US" dirty="0"/>
                  <a:t>，</a:t>
                </a:r>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a:rPr>
                          <m:t>𝐴</m:t>
                        </m:r>
                      </m:e>
                      <m:sub>
                        <m:r>
                          <a:rPr lang="zh-TW" altLang="en-US" i="1">
                            <a:latin typeface="Cambria Math"/>
                          </a:rPr>
                          <m:t>𝜇</m:t>
                        </m:r>
                      </m:sub>
                    </m:sSub>
                  </m:oMath>
                </a14:m>
                <a:r>
                  <a:rPr lang="zh-TW" altLang="en-US" dirty="0"/>
                  <a:t>會由最後一項得到一個不為零的質量項：</a:t>
                </a:r>
              </a:p>
            </p:txBody>
          </p:sp>
        </mc:Choice>
        <mc:Fallback xmlns="">
          <p:sp>
            <p:nvSpPr>
              <p:cNvPr id="15" name="矩形 14"/>
              <p:cNvSpPr>
                <a:spLocks noRot="1" noChangeAspect="1" noMove="1" noResize="1" noEditPoints="1" noAdjustHandles="1" noChangeArrowheads="1" noChangeShapeType="1" noTextEdit="1"/>
              </p:cNvSpPr>
              <p:nvPr/>
            </p:nvSpPr>
            <p:spPr>
              <a:xfrm>
                <a:off x="726272" y="3618824"/>
                <a:ext cx="8258566" cy="391646"/>
              </a:xfrm>
              <a:prstGeom prst="rect">
                <a:avLst/>
              </a:prstGeom>
              <a:blipFill>
                <a:blip r:embed="rId4"/>
                <a:stretch>
                  <a:fillRect l="-614" t="-9677" b="-161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矩形 12"/>
              <p:cNvSpPr/>
              <p:nvPr/>
            </p:nvSpPr>
            <p:spPr>
              <a:xfrm>
                <a:off x="726272" y="2605517"/>
                <a:ext cx="7258730" cy="405111"/>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ea typeface="Cambria Math"/>
                              <a:cs typeface="Times New Roman" pitchFamily="18" charset="0"/>
                            </a:rPr>
                          </m:ctrlPr>
                        </m:sSubPr>
                        <m:e>
                          <m:r>
                            <a:rPr lang="en-US" altLang="zh-TW" i="1">
                              <a:latin typeface="Cambria Math"/>
                              <a:ea typeface="Cambria Math"/>
                              <a:cs typeface="Times New Roman" pitchFamily="18" charset="0"/>
                            </a:rPr>
                            <m:t>𝐷</m:t>
                          </m:r>
                        </m:e>
                        <m:sub>
                          <m:r>
                            <a:rPr lang="zh-TW" altLang="en-US" i="1">
                              <a:latin typeface="Cambria Math"/>
                              <a:ea typeface="Cambria Math"/>
                              <a:cs typeface="Times New Roman" pitchFamily="18" charset="0"/>
                            </a:rPr>
                            <m:t>𝜇</m:t>
                          </m:r>
                        </m:sub>
                      </m:sSub>
                      <m:sSup>
                        <m:sSupPr>
                          <m:ctrlPr>
                            <a:rPr lang="en-US" altLang="zh-TW" i="1">
                              <a:latin typeface="Cambria Math" panose="02040503050406030204" pitchFamily="18" charset="0"/>
                              <a:ea typeface="Cambria Math"/>
                              <a:cs typeface="Times New Roman" pitchFamily="18" charset="0"/>
                            </a:rPr>
                          </m:ctrlPr>
                        </m:sSupPr>
                        <m:e>
                          <m:r>
                            <m:rPr>
                              <m:sty m:val="p"/>
                            </m:rPr>
                            <a:rPr lang="el-GR" altLang="zh-TW" i="1">
                              <a:latin typeface="Cambria Math"/>
                              <a:ea typeface="Cambria Math"/>
                              <a:cs typeface="Times New Roman" pitchFamily="18" charset="0"/>
                            </a:rPr>
                            <m:t>Φ</m:t>
                          </m:r>
                        </m:e>
                        <m:sup>
                          <m:r>
                            <a:rPr lang="en-US" altLang="zh-TW" i="1">
                              <a:latin typeface="Cambria Math"/>
                              <a:ea typeface="Cambria Math"/>
                            </a:rPr>
                            <m:t>†</m:t>
                          </m:r>
                        </m:sup>
                      </m:sSup>
                      <m:r>
                        <a:rPr lang="en-US" altLang="zh-TW" i="1">
                          <a:latin typeface="Cambria Math" panose="02040503050406030204" pitchFamily="18" charset="0"/>
                          <a:ea typeface="Cambria Math"/>
                        </a:rPr>
                        <m:t> </m:t>
                      </m:r>
                      <m:sSup>
                        <m:sSupPr>
                          <m:ctrlPr>
                            <a:rPr lang="en-US" altLang="zh-TW" i="1">
                              <a:latin typeface="Cambria Math" panose="02040503050406030204" pitchFamily="18" charset="0"/>
                              <a:ea typeface="Cambria Math"/>
                              <a:cs typeface="Times New Roman" pitchFamily="18" charset="0"/>
                            </a:rPr>
                          </m:ctrlPr>
                        </m:sSupPr>
                        <m:e>
                          <m:r>
                            <a:rPr lang="en-US" altLang="zh-TW" i="1">
                              <a:latin typeface="Cambria Math"/>
                              <a:ea typeface="Cambria Math"/>
                              <a:cs typeface="Times New Roman" pitchFamily="18" charset="0"/>
                            </a:rPr>
                            <m:t>𝐷</m:t>
                          </m:r>
                        </m:e>
                        <m:sup>
                          <m:r>
                            <a:rPr lang="zh-TW" altLang="en-US" i="1">
                              <a:latin typeface="Cambria Math"/>
                              <a:ea typeface="Cambria Math"/>
                              <a:cs typeface="Times New Roman" pitchFamily="18" charset="0"/>
                            </a:rPr>
                            <m:t>𝜇</m:t>
                          </m:r>
                        </m:sup>
                      </m:sSup>
                      <m:r>
                        <m:rPr>
                          <m:sty m:val="p"/>
                        </m:rPr>
                        <a:rPr lang="el-GR" altLang="zh-TW" i="1">
                          <a:latin typeface="Cambria Math"/>
                          <a:ea typeface="Cambria Math"/>
                          <a:cs typeface="Times New Roman" pitchFamily="18" charset="0"/>
                        </a:rPr>
                        <m:t>Φ</m:t>
                      </m:r>
                      <m:r>
                        <a:rPr lang="en-US" altLang="zh-TW" b="0" i="1" smtClean="0">
                          <a:latin typeface="Cambria Math" panose="02040503050406030204" pitchFamily="18" charset="0"/>
                          <a:ea typeface="Cambria Math"/>
                          <a:cs typeface="Times New Roman" pitchFamily="18" charset="0"/>
                        </a:rPr>
                        <m:t>=</m:t>
                      </m:r>
                      <m:sSub>
                        <m:sSubPr>
                          <m:ctrlPr>
                            <a:rPr lang="en-US" altLang="zh-TW" i="1">
                              <a:latin typeface="Cambria Math" panose="02040503050406030204" pitchFamily="18" charset="0"/>
                              <a:ea typeface="Cambria Math"/>
                              <a:cs typeface="Times New Roman" pitchFamily="18" charset="0"/>
                            </a:rPr>
                          </m:ctrlPr>
                        </m:sSubPr>
                        <m:e>
                          <m:r>
                            <a:rPr lang="zh-TW" altLang="en-US" i="1">
                              <a:latin typeface="Cambria Math"/>
                              <a:ea typeface="Cambria Math"/>
                              <a:cs typeface="Times New Roman" pitchFamily="18" charset="0"/>
                            </a:rPr>
                            <m:t>𝜕</m:t>
                          </m:r>
                        </m:e>
                        <m:sub>
                          <m:r>
                            <a:rPr lang="zh-TW" altLang="en-US" i="1">
                              <a:latin typeface="Cambria Math"/>
                              <a:ea typeface="Cambria Math"/>
                              <a:cs typeface="Times New Roman" pitchFamily="18" charset="0"/>
                            </a:rPr>
                            <m:t>𝜇</m:t>
                          </m:r>
                        </m:sub>
                      </m:sSub>
                      <m:sSup>
                        <m:sSupPr>
                          <m:ctrlPr>
                            <a:rPr lang="en-US" altLang="zh-TW" i="1">
                              <a:latin typeface="Cambria Math" panose="02040503050406030204" pitchFamily="18" charset="0"/>
                              <a:ea typeface="Cambria Math"/>
                              <a:cs typeface="Times New Roman" pitchFamily="18" charset="0"/>
                            </a:rPr>
                          </m:ctrlPr>
                        </m:sSupPr>
                        <m:e>
                          <m:r>
                            <m:rPr>
                              <m:sty m:val="p"/>
                            </m:rPr>
                            <a:rPr lang="el-GR" altLang="zh-TW" i="1">
                              <a:latin typeface="Cambria Math"/>
                              <a:ea typeface="Cambria Math"/>
                              <a:cs typeface="Times New Roman" pitchFamily="18" charset="0"/>
                            </a:rPr>
                            <m:t>Φ</m:t>
                          </m:r>
                        </m:e>
                        <m:sup>
                          <m:r>
                            <a:rPr lang="en-US" altLang="zh-TW" i="1">
                              <a:latin typeface="Cambria Math"/>
                              <a:ea typeface="Cambria Math"/>
                            </a:rPr>
                            <m:t>†</m:t>
                          </m:r>
                        </m:sup>
                      </m:sSup>
                      <m:sSup>
                        <m:sSupPr>
                          <m:ctrlPr>
                            <a:rPr lang="en-US" altLang="zh-TW" i="1">
                              <a:latin typeface="Cambria Math" panose="02040503050406030204" pitchFamily="18" charset="0"/>
                              <a:ea typeface="Cambria Math"/>
                              <a:cs typeface="Times New Roman" pitchFamily="18" charset="0"/>
                            </a:rPr>
                          </m:ctrlPr>
                        </m:sSupPr>
                        <m:e>
                          <m:r>
                            <a:rPr lang="zh-TW" altLang="en-US" i="1">
                              <a:latin typeface="Cambria Math"/>
                              <a:ea typeface="Cambria Math"/>
                              <a:cs typeface="Times New Roman" pitchFamily="18" charset="0"/>
                            </a:rPr>
                            <m:t>𝜕</m:t>
                          </m:r>
                        </m:e>
                        <m:sup>
                          <m:r>
                            <a:rPr lang="zh-TW" altLang="en-US" i="1">
                              <a:latin typeface="Cambria Math"/>
                              <a:ea typeface="Cambria Math"/>
                              <a:cs typeface="Times New Roman" pitchFamily="18" charset="0"/>
                            </a:rPr>
                            <m:t>𝜇</m:t>
                          </m:r>
                        </m:sup>
                      </m:sSup>
                      <m:r>
                        <m:rPr>
                          <m:sty m:val="p"/>
                        </m:rPr>
                        <a:rPr lang="el-GR" altLang="zh-TW" i="1">
                          <a:latin typeface="Cambria Math"/>
                          <a:ea typeface="Cambria Math"/>
                          <a:cs typeface="Times New Roman" pitchFamily="18" charset="0"/>
                        </a:rPr>
                        <m:t>Φ</m:t>
                      </m:r>
                      <m:r>
                        <a:rPr lang="en-US" altLang="zh-TW" i="1">
                          <a:latin typeface="Cambria Math"/>
                          <a:ea typeface="Cambria Math"/>
                          <a:cs typeface="Times New Roman" pitchFamily="18" charset="0"/>
                        </a:rPr>
                        <m:t>+</m:t>
                      </m:r>
                      <m:r>
                        <a:rPr lang="en-US" altLang="zh-TW" i="1">
                          <a:latin typeface="Cambria Math"/>
                          <a:ea typeface="Cambria Math"/>
                          <a:cs typeface="Times New Roman" pitchFamily="18" charset="0"/>
                        </a:rPr>
                        <m:t>𝑖𝑔</m:t>
                      </m:r>
                      <m:sSub>
                        <m:sSubPr>
                          <m:ctrlPr>
                            <a:rPr lang="en-US" altLang="zh-TW" i="1">
                              <a:latin typeface="Cambria Math" panose="02040503050406030204" pitchFamily="18" charset="0"/>
                            </a:rPr>
                          </m:ctrlPr>
                        </m:sSubPr>
                        <m:e>
                          <m:r>
                            <a:rPr lang="en-US" altLang="zh-TW" i="1">
                              <a:latin typeface="Cambria Math"/>
                            </a:rPr>
                            <m:t>𝐴</m:t>
                          </m:r>
                        </m:e>
                        <m:sub>
                          <m:r>
                            <a:rPr lang="zh-TW" altLang="en-US" i="1">
                              <a:latin typeface="Cambria Math"/>
                            </a:rPr>
                            <m:t>𝜇</m:t>
                          </m:r>
                        </m:sub>
                      </m:sSub>
                      <m:sSup>
                        <m:sSupPr>
                          <m:ctrlPr>
                            <a:rPr lang="en-US" altLang="zh-TW" i="1">
                              <a:latin typeface="Cambria Math" panose="02040503050406030204" pitchFamily="18" charset="0"/>
                              <a:ea typeface="Cambria Math"/>
                              <a:cs typeface="Times New Roman" pitchFamily="18" charset="0"/>
                            </a:rPr>
                          </m:ctrlPr>
                        </m:sSupPr>
                        <m:e>
                          <m:r>
                            <m:rPr>
                              <m:sty m:val="p"/>
                            </m:rPr>
                            <a:rPr lang="el-GR" altLang="zh-TW" i="1">
                              <a:latin typeface="Cambria Math"/>
                              <a:ea typeface="Cambria Math"/>
                              <a:cs typeface="Times New Roman" pitchFamily="18" charset="0"/>
                            </a:rPr>
                            <m:t>Φ</m:t>
                          </m:r>
                        </m:e>
                        <m:sup>
                          <m:r>
                            <a:rPr lang="en-US" altLang="zh-TW" i="1">
                              <a:latin typeface="Cambria Math"/>
                              <a:ea typeface="Cambria Math"/>
                            </a:rPr>
                            <m:t>†</m:t>
                          </m:r>
                        </m:sup>
                      </m:sSup>
                      <m:sSup>
                        <m:sSupPr>
                          <m:ctrlPr>
                            <a:rPr lang="en-US" altLang="zh-TW" i="1">
                              <a:latin typeface="Cambria Math" panose="02040503050406030204" pitchFamily="18" charset="0"/>
                              <a:ea typeface="Cambria Math"/>
                              <a:cs typeface="Times New Roman" pitchFamily="18" charset="0"/>
                            </a:rPr>
                          </m:ctrlPr>
                        </m:sSupPr>
                        <m:e>
                          <m:r>
                            <a:rPr lang="zh-TW" altLang="en-US" i="1">
                              <a:latin typeface="Cambria Math"/>
                              <a:ea typeface="Cambria Math"/>
                              <a:cs typeface="Times New Roman" pitchFamily="18" charset="0"/>
                            </a:rPr>
                            <m:t>𝜕</m:t>
                          </m:r>
                        </m:e>
                        <m:sup>
                          <m:r>
                            <a:rPr lang="zh-TW" altLang="en-US" i="1">
                              <a:latin typeface="Cambria Math"/>
                              <a:ea typeface="Cambria Math"/>
                              <a:cs typeface="Times New Roman" pitchFamily="18" charset="0"/>
                            </a:rPr>
                            <m:t>𝜇</m:t>
                          </m:r>
                        </m:sup>
                      </m:sSup>
                      <m:r>
                        <m:rPr>
                          <m:sty m:val="p"/>
                        </m:rPr>
                        <a:rPr lang="el-GR" altLang="zh-TW" i="1">
                          <a:latin typeface="Cambria Math"/>
                          <a:ea typeface="Cambria Math"/>
                          <a:cs typeface="Times New Roman" pitchFamily="18" charset="0"/>
                        </a:rPr>
                        <m:t>Φ</m:t>
                      </m:r>
                      <m:r>
                        <a:rPr lang="en-US" altLang="zh-TW" i="1">
                          <a:latin typeface="Cambria Math"/>
                          <a:ea typeface="Cambria Math"/>
                          <a:cs typeface="Times New Roman" pitchFamily="18" charset="0"/>
                        </a:rPr>
                        <m:t>−</m:t>
                      </m:r>
                      <m:r>
                        <a:rPr lang="en-US" altLang="zh-TW" i="1">
                          <a:latin typeface="Cambria Math"/>
                          <a:ea typeface="Cambria Math"/>
                          <a:cs typeface="Times New Roman" pitchFamily="18" charset="0"/>
                        </a:rPr>
                        <m:t>𝑖𝑔</m:t>
                      </m:r>
                      <m:sSub>
                        <m:sSubPr>
                          <m:ctrlPr>
                            <a:rPr lang="en-US" altLang="zh-TW" i="1">
                              <a:latin typeface="Cambria Math" panose="02040503050406030204" pitchFamily="18" charset="0"/>
                            </a:rPr>
                          </m:ctrlPr>
                        </m:sSubPr>
                        <m:e>
                          <m:r>
                            <a:rPr lang="en-US" altLang="zh-TW" i="1">
                              <a:latin typeface="Cambria Math"/>
                            </a:rPr>
                            <m:t>𝐴</m:t>
                          </m:r>
                        </m:e>
                        <m:sub>
                          <m:r>
                            <a:rPr lang="zh-TW" altLang="en-US" i="1">
                              <a:latin typeface="Cambria Math"/>
                            </a:rPr>
                            <m:t>𝜇</m:t>
                          </m:r>
                        </m:sub>
                      </m:sSub>
                      <m:sSup>
                        <m:sSupPr>
                          <m:ctrlPr>
                            <a:rPr lang="en-US" altLang="zh-TW" i="1">
                              <a:latin typeface="Cambria Math" panose="02040503050406030204" pitchFamily="18" charset="0"/>
                              <a:ea typeface="Cambria Math"/>
                              <a:cs typeface="Times New Roman" pitchFamily="18" charset="0"/>
                            </a:rPr>
                          </m:ctrlPr>
                        </m:sSupPr>
                        <m:e>
                          <m:sSup>
                            <m:sSupPr>
                              <m:ctrlPr>
                                <a:rPr lang="en-US" altLang="zh-TW" i="1">
                                  <a:latin typeface="Cambria Math" panose="02040503050406030204" pitchFamily="18" charset="0"/>
                                  <a:ea typeface="Cambria Math"/>
                                  <a:cs typeface="Times New Roman" pitchFamily="18" charset="0"/>
                                </a:rPr>
                              </m:ctrlPr>
                            </m:sSupPr>
                            <m:e>
                              <m:r>
                                <a:rPr lang="zh-TW" altLang="en-US" i="1">
                                  <a:latin typeface="Cambria Math"/>
                                  <a:ea typeface="Cambria Math"/>
                                  <a:cs typeface="Times New Roman" pitchFamily="18" charset="0"/>
                                </a:rPr>
                                <m:t>𝜕</m:t>
                              </m:r>
                            </m:e>
                            <m:sup>
                              <m:r>
                                <a:rPr lang="zh-TW" altLang="en-US" i="1">
                                  <a:latin typeface="Cambria Math"/>
                                  <a:ea typeface="Cambria Math"/>
                                  <a:cs typeface="Times New Roman" pitchFamily="18" charset="0"/>
                                </a:rPr>
                                <m:t>𝜇</m:t>
                              </m:r>
                            </m:sup>
                          </m:sSup>
                          <m:r>
                            <m:rPr>
                              <m:sty m:val="p"/>
                            </m:rPr>
                            <a:rPr lang="el-GR" altLang="zh-TW" i="1">
                              <a:latin typeface="Cambria Math"/>
                              <a:ea typeface="Cambria Math"/>
                              <a:cs typeface="Times New Roman" pitchFamily="18" charset="0"/>
                            </a:rPr>
                            <m:t>Φ</m:t>
                          </m:r>
                        </m:e>
                        <m:sup>
                          <m:r>
                            <a:rPr lang="en-US" altLang="zh-TW" i="1">
                              <a:latin typeface="Cambria Math"/>
                              <a:ea typeface="Cambria Math"/>
                            </a:rPr>
                            <m:t>†</m:t>
                          </m:r>
                        </m:sup>
                      </m:sSup>
                      <m:r>
                        <a:rPr lang="en-US" altLang="zh-TW" i="1">
                          <a:latin typeface="Cambria Math"/>
                          <a:ea typeface="Cambria Math"/>
                        </a:rPr>
                        <m:t>∙</m:t>
                      </m:r>
                      <m:r>
                        <m:rPr>
                          <m:sty m:val="p"/>
                        </m:rPr>
                        <a:rPr lang="el-GR" altLang="zh-TW" i="1">
                          <a:latin typeface="Cambria Math"/>
                          <a:ea typeface="Cambria Math"/>
                          <a:cs typeface="Times New Roman" pitchFamily="18" charset="0"/>
                        </a:rPr>
                        <m:t>Φ</m:t>
                      </m:r>
                      <m:r>
                        <a:rPr lang="en-US" altLang="zh-TW" i="1">
                          <a:latin typeface="Cambria Math"/>
                          <a:ea typeface="Cambria Math"/>
                          <a:cs typeface="Times New Roman" pitchFamily="18" charset="0"/>
                        </a:rPr>
                        <m:t>+</m:t>
                      </m:r>
                      <m:sSup>
                        <m:sSupPr>
                          <m:ctrlPr>
                            <a:rPr lang="en-US" altLang="zh-TW" i="1">
                              <a:latin typeface="Cambria Math" panose="02040503050406030204" pitchFamily="18" charset="0"/>
                            </a:rPr>
                          </m:ctrlPr>
                        </m:sSupPr>
                        <m:e>
                          <m:r>
                            <a:rPr lang="en-US" altLang="zh-TW" i="1">
                              <a:latin typeface="Cambria Math" panose="02040503050406030204" pitchFamily="18" charset="0"/>
                            </a:rPr>
                            <m:t>𝑔</m:t>
                          </m:r>
                        </m:e>
                        <m:sup>
                          <m:r>
                            <a:rPr lang="en-US" altLang="zh-TW" i="1">
                              <a:latin typeface="Cambria Math"/>
                            </a:rPr>
                            <m:t>2</m:t>
                          </m:r>
                        </m:sup>
                      </m:sSup>
                      <m:sSup>
                        <m:sSupPr>
                          <m:ctrlPr>
                            <a:rPr lang="en-US" altLang="zh-TW" i="1">
                              <a:latin typeface="Cambria Math" panose="02040503050406030204" pitchFamily="18" charset="0"/>
                            </a:rPr>
                          </m:ctrlPr>
                        </m:sSupPr>
                        <m:e>
                          <m:r>
                            <a:rPr lang="en-US" altLang="zh-TW" i="1">
                              <a:latin typeface="Cambria Math"/>
                            </a:rPr>
                            <m:t>𝐴</m:t>
                          </m:r>
                        </m:e>
                        <m:sup>
                          <m:r>
                            <a:rPr lang="zh-TW" altLang="en-US" i="1">
                              <a:latin typeface="Cambria Math"/>
                            </a:rPr>
                            <m:t>𝜇</m:t>
                          </m:r>
                        </m:sup>
                      </m:sSup>
                      <m:sSub>
                        <m:sSubPr>
                          <m:ctrlPr>
                            <a:rPr lang="en-US" altLang="zh-TW" i="1">
                              <a:latin typeface="Cambria Math" panose="02040503050406030204" pitchFamily="18" charset="0"/>
                            </a:rPr>
                          </m:ctrlPr>
                        </m:sSubPr>
                        <m:e>
                          <m:r>
                            <a:rPr lang="en-US" altLang="zh-TW" i="1">
                              <a:latin typeface="Cambria Math"/>
                            </a:rPr>
                            <m:t>𝐴</m:t>
                          </m:r>
                        </m:e>
                        <m:sub>
                          <m:r>
                            <a:rPr lang="zh-TW" altLang="en-US" i="1">
                              <a:latin typeface="Cambria Math"/>
                            </a:rPr>
                            <m:t>𝜇</m:t>
                          </m:r>
                        </m:sub>
                      </m:sSub>
                      <m:sSup>
                        <m:sSupPr>
                          <m:ctrlPr>
                            <a:rPr lang="en-US" altLang="zh-TW" i="1">
                              <a:latin typeface="Cambria Math" panose="02040503050406030204" pitchFamily="18" charset="0"/>
                            </a:rPr>
                          </m:ctrlPr>
                        </m:sSupPr>
                        <m:e>
                          <m:r>
                            <m:rPr>
                              <m:sty m:val="p"/>
                            </m:rPr>
                            <a:rPr lang="el-GR" altLang="zh-TW" i="1">
                              <a:latin typeface="Cambria Math"/>
                              <a:ea typeface="Cambria Math"/>
                            </a:rPr>
                            <m:t>Φ</m:t>
                          </m:r>
                        </m:e>
                        <m:sup>
                          <m:r>
                            <a:rPr lang="en-US" altLang="zh-TW" i="1">
                              <a:latin typeface="Cambria Math"/>
                              <a:ea typeface="Cambria Math"/>
                            </a:rPr>
                            <m:t>†</m:t>
                          </m:r>
                        </m:sup>
                      </m:sSup>
                      <m:r>
                        <m:rPr>
                          <m:sty m:val="p"/>
                        </m:rPr>
                        <a:rPr lang="el-GR" altLang="zh-TW" i="1">
                          <a:latin typeface="Cambria Math"/>
                          <a:ea typeface="Cambria Math"/>
                        </a:rPr>
                        <m:t>Φ</m:t>
                      </m:r>
                    </m:oMath>
                  </m:oMathPara>
                </a14:m>
                <a:endParaRPr lang="zh-TW" altLang="en-US" dirty="0"/>
              </a:p>
            </p:txBody>
          </p:sp>
        </mc:Choice>
        <mc:Fallback xmlns="">
          <p:sp>
            <p:nvSpPr>
              <p:cNvPr id="13" name="矩形 12"/>
              <p:cNvSpPr>
                <a:spLocks noRot="1" noChangeAspect="1" noMove="1" noResize="1" noEditPoints="1" noAdjustHandles="1" noChangeArrowheads="1" noChangeShapeType="1" noTextEdit="1"/>
              </p:cNvSpPr>
              <p:nvPr/>
            </p:nvSpPr>
            <p:spPr>
              <a:xfrm>
                <a:off x="726272" y="2605517"/>
                <a:ext cx="7258730" cy="405111"/>
              </a:xfrm>
              <a:prstGeom prst="rect">
                <a:avLst/>
              </a:prstGeom>
              <a:blipFill>
                <a:blip r:embed="rId5"/>
                <a:stretch>
                  <a:fillRect b="-8824"/>
                </a:stretch>
              </a:blipFill>
            </p:spPr>
            <p:txBody>
              <a:bodyPr/>
              <a:lstStyle/>
              <a:p>
                <a:r>
                  <a:rPr lang="en-US">
                    <a:noFill/>
                  </a:rPr>
                  <a:t> </a:t>
                </a:r>
              </a:p>
            </p:txBody>
          </p:sp>
        </mc:Fallback>
      </mc:AlternateContent>
      <p:sp>
        <p:nvSpPr>
          <p:cNvPr id="16" name="文字方塊 4"/>
          <p:cNvSpPr txBox="1">
            <a:spLocks noChangeArrowheads="1"/>
          </p:cNvSpPr>
          <p:nvPr/>
        </p:nvSpPr>
        <p:spPr bwMode="auto">
          <a:xfrm>
            <a:off x="726272" y="4586740"/>
            <a:ext cx="651292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cs typeface="Times New Roman" pitchFamily="18" charset="0"/>
              </a:rPr>
              <a:t>規範對稱不允許這樣的質量項，但真空已破壞了規範對稱</a:t>
            </a:r>
            <a:r>
              <a:rPr lang="en-US" altLang="zh-TW" sz="1800" i="1" dirty="0">
                <a:cs typeface="Times New Roman" pitchFamily="18" charset="0"/>
              </a:rPr>
              <a:t>U</a:t>
            </a:r>
            <a:r>
              <a:rPr lang="en-US" altLang="zh-TW" sz="1800" dirty="0">
                <a:cs typeface="Times New Roman" pitchFamily="18" charset="0"/>
              </a:rPr>
              <a:t>(1)</a:t>
            </a:r>
            <a:r>
              <a:rPr lang="zh-TW" altLang="en-US" sz="1800" dirty="0">
                <a:cs typeface="Times New Roman" pitchFamily="18" charset="0"/>
              </a:rPr>
              <a:t>。</a:t>
            </a:r>
          </a:p>
        </p:txBody>
      </p:sp>
      <mc:AlternateContent xmlns:mc="http://schemas.openxmlformats.org/markup-compatibility/2006">
        <mc:Choice xmlns:a14="http://schemas.microsoft.com/office/drawing/2010/main" Requires="a14">
          <p:sp>
            <p:nvSpPr>
              <p:cNvPr id="17" name="文字方塊 16"/>
              <p:cNvSpPr txBox="1"/>
              <p:nvPr/>
            </p:nvSpPr>
            <p:spPr>
              <a:xfrm>
                <a:off x="673940" y="558910"/>
                <a:ext cx="7796119" cy="369332"/>
              </a:xfrm>
              <a:prstGeom prst="rect">
                <a:avLst/>
              </a:prstGeom>
              <a:noFill/>
            </p:spPr>
            <p:txBody>
              <a:bodyPr wrap="square" rtlCol="0">
                <a:spAutoFit/>
              </a:bodyPr>
              <a:lstStyle/>
              <a:p>
                <a:r>
                  <a:rPr lang="zh-TW" altLang="en-US" dirty="0">
                    <a:solidFill>
                      <a:srgbClr val="FF0000"/>
                    </a:solidFill>
                  </a:rPr>
                  <a:t>真空中一</a:t>
                </a:r>
                <a14:m>
                  <m:oMath xmlns:m="http://schemas.openxmlformats.org/officeDocument/2006/math">
                    <m:r>
                      <m:rPr>
                        <m:sty m:val="p"/>
                      </m:rPr>
                      <a:rPr lang="el-GR" altLang="zh-TW" i="1" smtClean="0">
                        <a:solidFill>
                          <a:srgbClr val="FF0000"/>
                        </a:solidFill>
                        <a:latin typeface="Cambria Math"/>
                        <a:ea typeface="Cambria Math"/>
                        <a:cs typeface="Times New Roman" pitchFamily="18" charset="0"/>
                      </a:rPr>
                      <m:t>Φ</m:t>
                    </m:r>
                  </m:oMath>
                </a14:m>
                <a:r>
                  <a:rPr lang="zh-TW" altLang="en-US" dirty="0">
                    <a:solidFill>
                      <a:srgbClr val="FF0000"/>
                    </a:solidFill>
                  </a:rPr>
                  <a:t>的期望值若不為零，與它有作用的規範粒子會產生質量。</a:t>
                </a:r>
              </a:p>
            </p:txBody>
          </p:sp>
        </mc:Choice>
        <mc:Fallback>
          <p:sp>
            <p:nvSpPr>
              <p:cNvPr id="17" name="文字方塊 16"/>
              <p:cNvSpPr txBox="1">
                <a:spLocks noRot="1" noChangeAspect="1" noMove="1" noResize="1" noEditPoints="1" noAdjustHandles="1" noChangeArrowheads="1" noChangeShapeType="1" noTextEdit="1"/>
              </p:cNvSpPr>
              <p:nvPr/>
            </p:nvSpPr>
            <p:spPr>
              <a:xfrm>
                <a:off x="673940" y="558910"/>
                <a:ext cx="7796119" cy="369332"/>
              </a:xfrm>
              <a:prstGeom prst="rect">
                <a:avLst/>
              </a:prstGeom>
              <a:blipFill>
                <a:blip r:embed="rId6"/>
                <a:stretch>
                  <a:fillRect l="-814" t="-10345" b="-241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矩形 7">
                <a:extLst>
                  <a:ext uri="{FF2B5EF4-FFF2-40B4-BE49-F238E27FC236}">
                    <a16:creationId xmlns:a16="http://schemas.microsoft.com/office/drawing/2014/main" id="{1AC6069D-372D-E5CC-E5AF-69F147775591}"/>
                  </a:ext>
                </a:extLst>
              </p:cNvPr>
              <p:cNvSpPr/>
              <p:nvPr/>
            </p:nvSpPr>
            <p:spPr>
              <a:xfrm>
                <a:off x="779179" y="1409647"/>
                <a:ext cx="1683794" cy="616644"/>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l-GR" altLang="zh-TW" i="1" smtClean="0">
                              <a:latin typeface="Cambria Math" panose="02040503050406030204" pitchFamily="18" charset="0"/>
                              <a:ea typeface="Cambria Math"/>
                              <a:cs typeface="Times New Roman" pitchFamily="18" charset="0"/>
                            </a:rPr>
                          </m:ctrlPr>
                        </m:sSubPr>
                        <m:e>
                          <m:r>
                            <m:rPr>
                              <m:sty m:val="p"/>
                            </m:rPr>
                            <a:rPr lang="el-GR" altLang="zh-TW" i="1">
                              <a:latin typeface="Cambria Math"/>
                              <a:ea typeface="Cambria Math"/>
                              <a:cs typeface="Times New Roman" pitchFamily="18" charset="0"/>
                            </a:rPr>
                            <m:t>Φ</m:t>
                          </m:r>
                        </m:e>
                        <m:sub>
                          <m:r>
                            <a:rPr lang="en-US" altLang="zh-TW" b="0" i="1" smtClean="0">
                              <a:latin typeface="Cambria Math"/>
                              <a:ea typeface="Cambria Math"/>
                              <a:cs typeface="Times New Roman" pitchFamily="18" charset="0"/>
                            </a:rPr>
                            <m:t>0</m:t>
                          </m:r>
                        </m:sub>
                      </m:sSub>
                      <m:r>
                        <a:rPr lang="en-US" altLang="zh-TW" b="0" i="1" smtClean="0">
                          <a:latin typeface="Cambria Math"/>
                          <a:ea typeface="Cambria Math"/>
                          <a:cs typeface="Times New Roman" pitchFamily="18" charset="0"/>
                        </a:rPr>
                        <m:t>=</m:t>
                      </m:r>
                      <m:f>
                        <m:fPr>
                          <m:ctrlPr>
                            <a:rPr lang="en-US" altLang="zh-TW" b="0" i="1" smtClean="0">
                              <a:latin typeface="Cambria Math" panose="02040503050406030204" pitchFamily="18" charset="0"/>
                              <a:ea typeface="Cambria Math"/>
                              <a:cs typeface="Times New Roman" pitchFamily="18" charset="0"/>
                            </a:rPr>
                          </m:ctrlPr>
                        </m:fPr>
                        <m:num>
                          <m:r>
                            <a:rPr lang="zh-TW" altLang="en-US" b="0" i="1" smtClean="0">
                              <a:latin typeface="Cambria Math"/>
                              <a:ea typeface="Cambria Math"/>
                              <a:cs typeface="Times New Roman" pitchFamily="18" charset="0"/>
                            </a:rPr>
                            <m:t>𝜇</m:t>
                          </m:r>
                        </m:num>
                        <m:den>
                          <m:rad>
                            <m:radPr>
                              <m:degHide m:val="on"/>
                              <m:ctrlPr>
                                <a:rPr lang="en-US" altLang="zh-TW" b="0" i="1" smtClean="0">
                                  <a:latin typeface="Cambria Math" panose="02040503050406030204" pitchFamily="18" charset="0"/>
                                  <a:ea typeface="Cambria Math"/>
                                  <a:cs typeface="Times New Roman" pitchFamily="18" charset="0"/>
                                </a:rPr>
                              </m:ctrlPr>
                            </m:radPr>
                            <m:deg/>
                            <m:e>
                              <m:r>
                                <a:rPr lang="en-US" altLang="zh-TW" b="0" i="1" smtClean="0">
                                  <a:latin typeface="Cambria Math" panose="02040503050406030204" pitchFamily="18" charset="0"/>
                                  <a:ea typeface="Cambria Math"/>
                                  <a:cs typeface="Times New Roman" pitchFamily="18" charset="0"/>
                                </a:rPr>
                                <m:t>2</m:t>
                              </m:r>
                              <m:r>
                                <a:rPr lang="zh-TW" altLang="en-US" b="0" i="1" smtClean="0">
                                  <a:latin typeface="Cambria Math"/>
                                  <a:ea typeface="Cambria Math"/>
                                  <a:cs typeface="Times New Roman" pitchFamily="18" charset="0"/>
                                </a:rPr>
                                <m:t>𝜆</m:t>
                              </m:r>
                            </m:e>
                          </m:rad>
                        </m:den>
                      </m:f>
                      <m:r>
                        <a:rPr lang="zh-TW" altLang="en-US" b="0" i="1" smtClean="0">
                          <a:latin typeface="Cambria Math" panose="02040503050406030204" pitchFamily="18" charset="0"/>
                          <a:ea typeface="Cambria Math"/>
                          <a:cs typeface="Times New Roman" pitchFamily="18" charset="0"/>
                        </a:rPr>
                        <m:t>≡</m:t>
                      </m:r>
                      <m:r>
                        <a:rPr lang="en-US" altLang="zh-TW" b="0" i="1" smtClean="0">
                          <a:latin typeface="Cambria Math" panose="02040503050406030204" pitchFamily="18" charset="0"/>
                          <a:ea typeface="Cambria Math"/>
                          <a:cs typeface="Times New Roman" pitchFamily="18" charset="0"/>
                        </a:rPr>
                        <m:t>𝑣</m:t>
                      </m:r>
                    </m:oMath>
                  </m:oMathPara>
                </a14:m>
                <a:endParaRPr lang="zh-TW" altLang="en-US" dirty="0"/>
              </a:p>
            </p:txBody>
          </p:sp>
        </mc:Choice>
        <mc:Fallback xmlns="">
          <p:sp>
            <p:nvSpPr>
              <p:cNvPr id="2" name="矩形 7">
                <a:extLst>
                  <a:ext uri="{FF2B5EF4-FFF2-40B4-BE49-F238E27FC236}">
                    <a16:creationId xmlns:a16="http://schemas.microsoft.com/office/drawing/2014/main" id="{1AC6069D-372D-E5CC-E5AF-69F147775591}"/>
                  </a:ext>
                </a:extLst>
              </p:cNvPr>
              <p:cNvSpPr>
                <a:spLocks noRot="1" noChangeAspect="1" noMove="1" noResize="1" noEditPoints="1" noAdjustHandles="1" noChangeArrowheads="1" noChangeShapeType="1" noTextEdit="1"/>
              </p:cNvSpPr>
              <p:nvPr/>
            </p:nvSpPr>
            <p:spPr>
              <a:xfrm>
                <a:off x="779179" y="1409647"/>
                <a:ext cx="1683794" cy="616644"/>
              </a:xfrm>
              <a:prstGeom prst="rect">
                <a:avLst/>
              </a:prstGeom>
              <a:blipFill>
                <a:blip r:embed="rId7"/>
                <a:stretch>
                  <a:fillRect b="-4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9DF933B4-E8C2-E668-9DAB-E531C7F4E089}"/>
                  </a:ext>
                </a:extLst>
              </p:cNvPr>
              <p:cNvSpPr txBox="1"/>
              <p:nvPr/>
            </p:nvSpPr>
            <p:spPr>
              <a:xfrm>
                <a:off x="697795" y="1000787"/>
                <a:ext cx="7602893" cy="369332"/>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假設選取真空的場值為實數，這同時破壞了Global及Local的</a:t>
                </a:r>
                <a14:m>
                  <m:oMath xmlns:m="http://schemas.openxmlformats.org/officeDocument/2006/math">
                    <m:r>
                      <a:rPr lang="en-US" altLang="zh-TW" i="1" dirty="0">
                        <a:latin typeface="Cambria Math" panose="02040503050406030204" pitchFamily="18" charset="0"/>
                      </a:rPr>
                      <m:t>𝑈</m:t>
                    </m:r>
                    <m:r>
                      <a:rPr lang="en-US" altLang="zh-TW" i="1" dirty="0">
                        <a:latin typeface="Cambria Math" panose="02040503050406030204" pitchFamily="18" charset="0"/>
                      </a:rPr>
                      <m:t>(1)</m:t>
                    </m:r>
                  </m:oMath>
                </a14:m>
                <a:r>
                  <a:rPr lang="en-US" dirty="0" err="1">
                    <a:latin typeface="Times New Roman" panose="02020603050405020304" pitchFamily="18" charset="0"/>
                    <a:cs typeface="Times New Roman" panose="02020603050405020304" pitchFamily="18" charset="0"/>
                  </a:rPr>
                  <a:t>對稱</a:t>
                </a:r>
                <a:r>
                  <a:rPr lang="en-US" dirty="0">
                    <a:latin typeface="Times New Roman" panose="02020603050405020304" pitchFamily="18" charset="0"/>
                    <a:cs typeface="Times New Roman" panose="02020603050405020304" pitchFamily="18" charset="0"/>
                  </a:rPr>
                  <a:t>：</a:t>
                </a:r>
              </a:p>
            </p:txBody>
          </p:sp>
        </mc:Choice>
        <mc:Fallback xmlns="">
          <p:sp>
            <p:nvSpPr>
              <p:cNvPr id="3" name="TextBox 2">
                <a:extLst>
                  <a:ext uri="{FF2B5EF4-FFF2-40B4-BE49-F238E27FC236}">
                    <a16:creationId xmlns:a16="http://schemas.microsoft.com/office/drawing/2014/main" id="{9DF933B4-E8C2-E668-9DAB-E531C7F4E089}"/>
                  </a:ext>
                </a:extLst>
              </p:cNvPr>
              <p:cNvSpPr txBox="1">
                <a:spLocks noRot="1" noChangeAspect="1" noMove="1" noResize="1" noEditPoints="1" noAdjustHandles="1" noChangeArrowheads="1" noChangeShapeType="1" noTextEdit="1"/>
              </p:cNvSpPr>
              <p:nvPr/>
            </p:nvSpPr>
            <p:spPr>
              <a:xfrm>
                <a:off x="697795" y="1000787"/>
                <a:ext cx="7602893" cy="369332"/>
              </a:xfrm>
              <a:prstGeom prst="rect">
                <a:avLst/>
              </a:prstGeom>
              <a:blipFill>
                <a:blip r:embed="rId8"/>
                <a:stretch>
                  <a:fillRect l="-667" t="-6452" b="-193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文字方塊 9">
                <a:extLst>
                  <a:ext uri="{FF2B5EF4-FFF2-40B4-BE49-F238E27FC236}">
                    <a16:creationId xmlns:a16="http://schemas.microsoft.com/office/drawing/2014/main" id="{E9EF1E1B-4E81-8FFD-429B-FE7E8C1F038C}"/>
                  </a:ext>
                </a:extLst>
              </p:cNvPr>
              <p:cNvSpPr txBox="1"/>
              <p:nvPr/>
            </p:nvSpPr>
            <p:spPr>
              <a:xfrm>
                <a:off x="5440195" y="3075903"/>
                <a:ext cx="2544807" cy="391646"/>
              </a:xfrm>
              <a:prstGeom prst="rect">
                <a:avLst/>
              </a:prstGeom>
              <a:solidFill>
                <a:srgbClr val="FFFF99"/>
              </a:solidFill>
            </p:spPr>
            <p:txBody>
              <a:bodyPr wrap="square" rtlCol="0">
                <a:spAutoFit/>
              </a:bodyPr>
              <a:lstStyle>
                <a:defPPr>
                  <a:defRPr lang="en-US"/>
                </a:defPPr>
                <a:lvl1pPr algn="l" rtl="0" fontAlgn="base">
                  <a:spcBef>
                    <a:spcPct val="0"/>
                  </a:spcBef>
                  <a:spcAft>
                    <a:spcPct val="0"/>
                  </a:spcAft>
                  <a:defRPr kumimoji="1" kern="1200">
                    <a:solidFill>
                      <a:schemeClr val="tx1"/>
                    </a:solidFill>
                    <a:latin typeface="Tahoma" pitchFamily="34" charset="0"/>
                    <a:ea typeface="新細明體" pitchFamily="18" charset="-120"/>
                    <a:cs typeface="+mn-cs"/>
                  </a:defRPr>
                </a:lvl1pPr>
                <a:lvl2pPr marL="457200" algn="l" rtl="0" fontAlgn="base">
                  <a:spcBef>
                    <a:spcPct val="0"/>
                  </a:spcBef>
                  <a:spcAft>
                    <a:spcPct val="0"/>
                  </a:spcAft>
                  <a:defRPr kumimoji="1" kern="1200">
                    <a:solidFill>
                      <a:schemeClr val="tx1"/>
                    </a:solidFill>
                    <a:latin typeface="Tahoma" pitchFamily="34" charset="0"/>
                    <a:ea typeface="新細明體" pitchFamily="18" charset="-120"/>
                    <a:cs typeface="+mn-cs"/>
                  </a:defRPr>
                </a:lvl2pPr>
                <a:lvl3pPr marL="914400" algn="l" rtl="0" fontAlgn="base">
                  <a:spcBef>
                    <a:spcPct val="0"/>
                  </a:spcBef>
                  <a:spcAft>
                    <a:spcPct val="0"/>
                  </a:spcAft>
                  <a:defRPr kumimoji="1" kern="1200">
                    <a:solidFill>
                      <a:schemeClr val="tx1"/>
                    </a:solidFill>
                    <a:latin typeface="Tahoma" pitchFamily="34" charset="0"/>
                    <a:ea typeface="新細明體" pitchFamily="18" charset="-120"/>
                    <a:cs typeface="+mn-cs"/>
                  </a:defRPr>
                </a:lvl3pPr>
                <a:lvl4pPr marL="1371600" algn="l" rtl="0" fontAlgn="base">
                  <a:spcBef>
                    <a:spcPct val="0"/>
                  </a:spcBef>
                  <a:spcAft>
                    <a:spcPct val="0"/>
                  </a:spcAft>
                  <a:defRPr kumimoji="1" kern="1200">
                    <a:solidFill>
                      <a:schemeClr val="tx1"/>
                    </a:solidFill>
                    <a:latin typeface="Tahoma" pitchFamily="34" charset="0"/>
                    <a:ea typeface="新細明體" pitchFamily="18" charset="-120"/>
                    <a:cs typeface="+mn-cs"/>
                  </a:defRPr>
                </a:lvl4pPr>
                <a:lvl5pPr marL="1828800" algn="l" rtl="0" fontAlgn="base">
                  <a:spcBef>
                    <a:spcPct val="0"/>
                  </a:spcBef>
                  <a:spcAft>
                    <a:spcPct val="0"/>
                  </a:spcAft>
                  <a:defRPr kumimoji="1" kern="1200">
                    <a:solidFill>
                      <a:schemeClr val="tx1"/>
                    </a:solidFill>
                    <a:latin typeface="Tahoma" pitchFamily="34" charset="0"/>
                    <a:ea typeface="新細明體" pitchFamily="18" charset="-120"/>
                    <a:cs typeface="+mn-cs"/>
                  </a:defRPr>
                </a:lvl5pPr>
                <a:lvl6pPr marL="2286000" algn="l" defTabSz="914400" rtl="0" eaLnBrk="1" latinLnBrk="0" hangingPunct="1">
                  <a:defRPr kumimoji="1" kern="1200">
                    <a:solidFill>
                      <a:schemeClr val="tx1"/>
                    </a:solidFill>
                    <a:latin typeface="Tahoma" pitchFamily="34" charset="0"/>
                    <a:ea typeface="新細明體" pitchFamily="18" charset="-120"/>
                    <a:cs typeface="+mn-cs"/>
                  </a:defRPr>
                </a:lvl6pPr>
                <a:lvl7pPr marL="2743200" algn="l" defTabSz="914400" rtl="0" eaLnBrk="1" latinLnBrk="0" hangingPunct="1">
                  <a:defRPr kumimoji="1" kern="1200">
                    <a:solidFill>
                      <a:schemeClr val="tx1"/>
                    </a:solidFill>
                    <a:latin typeface="Tahoma" pitchFamily="34" charset="0"/>
                    <a:ea typeface="新細明體" pitchFamily="18" charset="-120"/>
                    <a:cs typeface="+mn-cs"/>
                  </a:defRPr>
                </a:lvl7pPr>
                <a:lvl8pPr marL="3200400" algn="l" defTabSz="914400" rtl="0" eaLnBrk="1" latinLnBrk="0" hangingPunct="1">
                  <a:defRPr kumimoji="1" kern="1200">
                    <a:solidFill>
                      <a:schemeClr val="tx1"/>
                    </a:solidFill>
                    <a:latin typeface="Tahoma" pitchFamily="34" charset="0"/>
                    <a:ea typeface="新細明體" pitchFamily="18" charset="-120"/>
                    <a:cs typeface="+mn-cs"/>
                  </a:defRPr>
                </a:lvl8pPr>
                <a:lvl9pPr marL="3657600" algn="l" defTabSz="914400" rtl="0" eaLnBrk="1" latinLnBrk="0" hangingPunct="1">
                  <a:defRPr kumimoji="1" kern="1200">
                    <a:solidFill>
                      <a:schemeClr val="tx1"/>
                    </a:solidFill>
                    <a:latin typeface="Tahoma" pitchFamily="34" charset="0"/>
                    <a:ea typeface="新細明體" pitchFamily="18" charset="-120"/>
                    <a:cs typeface="+mn-cs"/>
                  </a:defRPr>
                </a:lvl9p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cs typeface="Times New Roman"/>
                            </a:rPr>
                          </m:ctrlPr>
                        </m:sSubPr>
                        <m:e>
                          <m:r>
                            <a:rPr lang="en-US" i="1">
                              <a:latin typeface="Cambria Math" panose="02040503050406030204" pitchFamily="18" charset="0"/>
                              <a:cs typeface="Times New Roman"/>
                            </a:rPr>
                            <m:t>𝐷</m:t>
                          </m:r>
                        </m:e>
                        <m:sub>
                          <m:r>
                            <a:rPr lang="en-US" i="1">
                              <a:latin typeface="Cambria Math" panose="02040503050406030204" pitchFamily="18" charset="0"/>
                              <a:ea typeface="Cambria Math" panose="02040503050406030204" pitchFamily="18" charset="0"/>
                              <a:cs typeface="Times New Roman"/>
                            </a:rPr>
                            <m:t>𝜇</m:t>
                          </m:r>
                        </m:sub>
                      </m:sSub>
                      <m:r>
                        <m:rPr>
                          <m:sty m:val="p"/>
                        </m:rPr>
                        <a:rPr lang="el-GR" i="1">
                          <a:latin typeface="Cambria Math" panose="02040503050406030204" pitchFamily="18" charset="0"/>
                          <a:ea typeface="Cambria Math" panose="02040503050406030204" pitchFamily="18" charset="0"/>
                          <a:cs typeface="Times New Roman"/>
                        </a:rPr>
                        <m:t>Ψ</m:t>
                      </m:r>
                      <m:r>
                        <a:rPr lang="en-US" b="0" i="1" smtClean="0">
                          <a:latin typeface="Cambria Math" panose="02040503050406030204" pitchFamily="18" charset="0"/>
                          <a:ea typeface="Cambria Math" panose="02040503050406030204" pitchFamily="18" charset="0"/>
                          <a:cs typeface="Times New Roman"/>
                        </a:rPr>
                        <m:t>=</m:t>
                      </m:r>
                      <m:sSub>
                        <m:sSubPr>
                          <m:ctrlPr>
                            <a:rPr lang="en-US" i="1">
                              <a:latin typeface="Cambria Math" panose="02040503050406030204" pitchFamily="18" charset="0"/>
                              <a:cs typeface="Times New Roman"/>
                            </a:rPr>
                          </m:ctrlPr>
                        </m:sSubPr>
                        <m:e>
                          <m:r>
                            <a:rPr lang="en-US" i="1">
                              <a:latin typeface="Cambria Math" panose="02040503050406030204" pitchFamily="18" charset="0"/>
                              <a:ea typeface="Cambria Math" panose="02040503050406030204" pitchFamily="18" charset="0"/>
                              <a:cs typeface="Times New Roman"/>
                            </a:rPr>
                            <m:t>𝜕</m:t>
                          </m:r>
                        </m:e>
                        <m:sub>
                          <m:r>
                            <a:rPr lang="en-US" i="1">
                              <a:latin typeface="Cambria Math" panose="02040503050406030204" pitchFamily="18" charset="0"/>
                              <a:ea typeface="Cambria Math" panose="02040503050406030204" pitchFamily="18" charset="0"/>
                              <a:cs typeface="Times New Roman"/>
                            </a:rPr>
                            <m:t>𝜇</m:t>
                          </m:r>
                        </m:sub>
                      </m:sSub>
                      <m:r>
                        <m:rPr>
                          <m:sty m:val="p"/>
                        </m:rPr>
                        <a:rPr lang="el-GR" i="1">
                          <a:latin typeface="Cambria Math" panose="02040503050406030204" pitchFamily="18" charset="0"/>
                          <a:ea typeface="Cambria Math" panose="02040503050406030204" pitchFamily="18" charset="0"/>
                          <a:cs typeface="Times New Roman"/>
                        </a:rPr>
                        <m:t>Ψ</m:t>
                      </m:r>
                      <m:r>
                        <a:rPr lang="en-US" i="1">
                          <a:latin typeface="Cambria Math" panose="02040503050406030204" pitchFamily="18" charset="0"/>
                          <a:ea typeface="Cambria Math" panose="02040503050406030204" pitchFamily="18" charset="0"/>
                          <a:cs typeface="Times New Roman"/>
                        </a:rPr>
                        <m:t>−</m:t>
                      </m:r>
                      <m:r>
                        <a:rPr lang="en-US" altLang="zh-TW" i="1">
                          <a:latin typeface="Cambria Math" panose="02040503050406030204" pitchFamily="18" charset="0"/>
                          <a:ea typeface="Cambria Math" panose="02040503050406030204" pitchFamily="18" charset="0"/>
                          <a:cs typeface="Times New Roman"/>
                        </a:rPr>
                        <m:t>𝑖𝑔</m:t>
                      </m:r>
                      <m:sSub>
                        <m:sSubPr>
                          <m:ctrlPr>
                            <a:rPr lang="en-US" i="1">
                              <a:latin typeface="Cambria Math" panose="02040503050406030204" pitchFamily="18" charset="0"/>
                              <a:cs typeface="Times New Roman"/>
                            </a:rPr>
                          </m:ctrlPr>
                        </m:sSubPr>
                        <m:e>
                          <m:r>
                            <a:rPr lang="en-US" b="0" i="1" smtClean="0">
                              <a:latin typeface="Cambria Math" panose="02040503050406030204" pitchFamily="18" charset="0"/>
                              <a:cs typeface="Times New Roman"/>
                            </a:rPr>
                            <m:t>𝐴</m:t>
                          </m:r>
                        </m:e>
                        <m:sub>
                          <m:r>
                            <a:rPr lang="en-US" i="1">
                              <a:latin typeface="Cambria Math" panose="02040503050406030204" pitchFamily="18" charset="0"/>
                              <a:ea typeface="Cambria Math" panose="02040503050406030204" pitchFamily="18" charset="0"/>
                              <a:cs typeface="Times New Roman"/>
                            </a:rPr>
                            <m:t>𝜇</m:t>
                          </m:r>
                        </m:sub>
                      </m:sSub>
                      <m:r>
                        <m:rPr>
                          <m:sty m:val="p"/>
                        </m:rPr>
                        <a:rPr lang="el-GR" i="1">
                          <a:latin typeface="Cambria Math" panose="02040503050406030204" pitchFamily="18" charset="0"/>
                          <a:ea typeface="Cambria Math" panose="02040503050406030204" pitchFamily="18" charset="0"/>
                          <a:cs typeface="Times New Roman"/>
                        </a:rPr>
                        <m:t>Ψ</m:t>
                      </m:r>
                    </m:oMath>
                  </m:oMathPara>
                </a14:m>
                <a:endParaRPr lang="zh-TW" altLang="en-US" dirty="0">
                  <a:latin typeface="Times New Roman" pitchFamily="18" charset="0"/>
                  <a:cs typeface="Times New Roman" pitchFamily="18" charset="0"/>
                </a:endParaRPr>
              </a:p>
            </p:txBody>
          </p:sp>
        </mc:Choice>
        <mc:Fallback xmlns="">
          <p:sp>
            <p:nvSpPr>
              <p:cNvPr id="5" name="文字方塊 9">
                <a:extLst>
                  <a:ext uri="{FF2B5EF4-FFF2-40B4-BE49-F238E27FC236}">
                    <a16:creationId xmlns:a16="http://schemas.microsoft.com/office/drawing/2014/main" id="{E9EF1E1B-4E81-8FFD-429B-FE7E8C1F038C}"/>
                  </a:ext>
                </a:extLst>
              </p:cNvPr>
              <p:cNvSpPr txBox="1">
                <a:spLocks noRot="1" noChangeAspect="1" noMove="1" noResize="1" noEditPoints="1" noAdjustHandles="1" noChangeArrowheads="1" noChangeShapeType="1" noTextEdit="1"/>
              </p:cNvSpPr>
              <p:nvPr/>
            </p:nvSpPr>
            <p:spPr>
              <a:xfrm>
                <a:off x="5440195" y="3075903"/>
                <a:ext cx="2544807" cy="391646"/>
              </a:xfrm>
              <a:prstGeom prst="rect">
                <a:avLst/>
              </a:prstGeom>
              <a:blipFill>
                <a:blip r:embed="rId9"/>
                <a:stretch>
                  <a:fillRect b="-62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B40FB1E1-0493-44D9-EF8D-BA443618F699}"/>
                  </a:ext>
                </a:extLst>
              </p:cNvPr>
              <p:cNvSpPr txBox="1"/>
              <p:nvPr/>
            </p:nvSpPr>
            <p:spPr>
              <a:xfrm>
                <a:off x="739254" y="5631220"/>
                <a:ext cx="2708502" cy="387927"/>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l-GR" altLang="zh-TW" i="1" smtClean="0">
                          <a:latin typeface="Cambria Math"/>
                          <a:ea typeface="Cambria Math"/>
                          <a:cs typeface="Times New Roman" pitchFamily="18" charset="0"/>
                        </a:rPr>
                        <m:t>Φ</m:t>
                      </m:r>
                      <m:d>
                        <m:dPr>
                          <m:ctrlPr>
                            <a:rPr lang="en-US" altLang="zh-TW" b="0" i="1" smtClean="0">
                              <a:latin typeface="Cambria Math" panose="02040503050406030204" pitchFamily="18" charset="0"/>
                              <a:ea typeface="Cambria Math"/>
                              <a:cs typeface="Times New Roman" pitchFamily="18" charset="0"/>
                            </a:rPr>
                          </m:ctrlPr>
                        </m:dPr>
                        <m:e>
                          <m:r>
                            <a:rPr lang="en-US" altLang="zh-TW" b="0" i="1" smtClean="0">
                              <a:latin typeface="Cambria Math" panose="02040503050406030204" pitchFamily="18" charset="0"/>
                              <a:ea typeface="Cambria Math"/>
                              <a:cs typeface="Times New Roman" pitchFamily="18" charset="0"/>
                            </a:rPr>
                            <m:t>𝑥</m:t>
                          </m:r>
                        </m:e>
                      </m:d>
                      <m:r>
                        <a:rPr lang="en-US" altLang="zh-TW" b="0" i="1" smtClean="0">
                          <a:latin typeface="Cambria Math" panose="02040503050406030204" pitchFamily="18" charset="0"/>
                          <a:ea typeface="Cambria Math"/>
                          <a:cs typeface="Times New Roman" pitchFamily="18" charset="0"/>
                        </a:rPr>
                        <m:t>=</m:t>
                      </m:r>
                      <m:d>
                        <m:dPr>
                          <m:ctrlPr>
                            <a:rPr lang="en-US" altLang="zh-TW" b="0" i="1" smtClean="0">
                              <a:latin typeface="Cambria Math" panose="02040503050406030204" pitchFamily="18" charset="0"/>
                              <a:ea typeface="Cambria Math" panose="02040503050406030204" pitchFamily="18" charset="0"/>
                              <a:cs typeface="Times New Roman" pitchFamily="18" charset="0"/>
                            </a:rPr>
                          </m:ctrlPr>
                        </m:dPr>
                        <m:e>
                          <m:r>
                            <a:rPr lang="en-US" altLang="zh-TW" b="0" i="1" smtClean="0">
                              <a:latin typeface="Cambria Math" panose="02040503050406030204" pitchFamily="18" charset="0"/>
                              <a:ea typeface="Cambria Math" panose="02040503050406030204" pitchFamily="18" charset="0"/>
                              <a:cs typeface="Times New Roman" pitchFamily="18" charset="0"/>
                            </a:rPr>
                            <m:t>𝜌</m:t>
                          </m:r>
                          <m:d>
                            <m:dPr>
                              <m:ctrlPr>
                                <a:rPr lang="en-US" altLang="zh-TW" b="0" i="1" smtClean="0">
                                  <a:latin typeface="Cambria Math" panose="02040503050406030204" pitchFamily="18" charset="0"/>
                                  <a:ea typeface="Cambria Math" panose="02040503050406030204" pitchFamily="18" charset="0"/>
                                  <a:cs typeface="Times New Roman" pitchFamily="18" charset="0"/>
                                </a:rPr>
                              </m:ctrlPr>
                            </m:dPr>
                            <m:e>
                              <m:r>
                                <a:rPr lang="en-US" altLang="zh-TW" b="0" i="1" smtClean="0">
                                  <a:latin typeface="Cambria Math" panose="02040503050406030204" pitchFamily="18" charset="0"/>
                                  <a:ea typeface="Cambria Math" panose="02040503050406030204" pitchFamily="18" charset="0"/>
                                  <a:cs typeface="Times New Roman" pitchFamily="18" charset="0"/>
                                </a:rPr>
                                <m:t>𝑥</m:t>
                              </m:r>
                            </m:e>
                          </m:d>
                          <m:r>
                            <a:rPr lang="en-US" altLang="zh-TW" b="0" i="1" smtClean="0">
                              <a:latin typeface="Cambria Math" panose="02040503050406030204" pitchFamily="18" charset="0"/>
                              <a:ea typeface="Cambria Math" panose="02040503050406030204" pitchFamily="18" charset="0"/>
                              <a:cs typeface="Times New Roman" pitchFamily="18" charset="0"/>
                            </a:rPr>
                            <m:t>+</m:t>
                          </m:r>
                          <m:r>
                            <a:rPr lang="en-US" altLang="zh-TW" b="0" i="1" smtClean="0">
                              <a:latin typeface="Cambria Math" panose="02040503050406030204" pitchFamily="18" charset="0"/>
                              <a:ea typeface="Cambria Math" panose="02040503050406030204" pitchFamily="18" charset="0"/>
                              <a:cs typeface="Times New Roman" pitchFamily="18" charset="0"/>
                            </a:rPr>
                            <m:t>𝑣</m:t>
                          </m:r>
                        </m:e>
                      </m:d>
                      <m:sSup>
                        <m:sSupPr>
                          <m:ctrlPr>
                            <a:rPr lang="en-US" altLang="zh-TW" i="1">
                              <a:latin typeface="Cambria Math" panose="02040503050406030204" pitchFamily="18" charset="0"/>
                              <a:ea typeface="Cambria Math"/>
                              <a:cs typeface="Times New Roman" pitchFamily="18" charset="0"/>
                            </a:rPr>
                          </m:ctrlPr>
                        </m:sSupPr>
                        <m:e>
                          <m:r>
                            <a:rPr lang="en-US" altLang="zh-TW" i="1">
                              <a:latin typeface="Cambria Math" panose="02040503050406030204" pitchFamily="18" charset="0"/>
                              <a:ea typeface="Cambria Math"/>
                              <a:cs typeface="Times New Roman" pitchFamily="18" charset="0"/>
                            </a:rPr>
                            <m:t>𝑒</m:t>
                          </m:r>
                        </m:e>
                        <m:sup>
                          <m:r>
                            <a:rPr lang="en-US" altLang="zh-TW" i="1">
                              <a:latin typeface="Cambria Math" panose="02040503050406030204" pitchFamily="18" charset="0"/>
                              <a:ea typeface="Cambria Math"/>
                              <a:cs typeface="Times New Roman" pitchFamily="18" charset="0"/>
                            </a:rPr>
                            <m:t>𝑖</m:t>
                          </m:r>
                          <m:r>
                            <a:rPr lang="en-US" altLang="zh-TW" i="1">
                              <a:latin typeface="Cambria Math" panose="02040503050406030204" pitchFamily="18" charset="0"/>
                              <a:ea typeface="Cambria Math" panose="02040503050406030204" pitchFamily="18" charset="0"/>
                              <a:cs typeface="Times New Roman" pitchFamily="18" charset="0"/>
                            </a:rPr>
                            <m:t>𝜙</m:t>
                          </m:r>
                          <m:d>
                            <m:dPr>
                              <m:ctrlPr>
                                <a:rPr lang="en-US" altLang="zh-TW" i="1">
                                  <a:latin typeface="Cambria Math" panose="02040503050406030204" pitchFamily="18" charset="0"/>
                                  <a:ea typeface="Cambria Math" panose="02040503050406030204" pitchFamily="18" charset="0"/>
                                  <a:cs typeface="Times New Roman" pitchFamily="18" charset="0"/>
                                </a:rPr>
                              </m:ctrlPr>
                            </m:dPr>
                            <m:e>
                              <m:r>
                                <a:rPr lang="en-US" altLang="zh-TW" i="1">
                                  <a:latin typeface="Cambria Math" panose="02040503050406030204" pitchFamily="18" charset="0"/>
                                  <a:ea typeface="Cambria Math" panose="02040503050406030204" pitchFamily="18" charset="0"/>
                                  <a:cs typeface="Times New Roman" pitchFamily="18" charset="0"/>
                                </a:rPr>
                                <m:t>𝑥</m:t>
                              </m:r>
                            </m:e>
                          </m:d>
                        </m:sup>
                      </m:sSup>
                    </m:oMath>
                  </m:oMathPara>
                </a14:m>
                <a:endParaRPr lang="en-US" dirty="0"/>
              </a:p>
            </p:txBody>
          </p:sp>
        </mc:Choice>
        <mc:Fallback xmlns="">
          <p:sp>
            <p:nvSpPr>
              <p:cNvPr id="6" name="TextBox 5">
                <a:extLst>
                  <a:ext uri="{FF2B5EF4-FFF2-40B4-BE49-F238E27FC236}">
                    <a16:creationId xmlns:a16="http://schemas.microsoft.com/office/drawing/2014/main" id="{B40FB1E1-0493-44D9-EF8D-BA443618F699}"/>
                  </a:ext>
                </a:extLst>
              </p:cNvPr>
              <p:cNvSpPr txBox="1">
                <a:spLocks noRot="1" noChangeAspect="1" noMove="1" noResize="1" noEditPoints="1" noAdjustHandles="1" noChangeArrowheads="1" noChangeShapeType="1" noTextEdit="1"/>
              </p:cNvSpPr>
              <p:nvPr/>
            </p:nvSpPr>
            <p:spPr>
              <a:xfrm>
                <a:off x="739254" y="5631220"/>
                <a:ext cx="2708502" cy="387927"/>
              </a:xfrm>
              <a:prstGeom prst="rect">
                <a:avLst/>
              </a:prstGeom>
              <a:blipFill>
                <a:blip r:embed="rId10"/>
                <a:stretch>
                  <a:fillRect b="-96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3BE9730C-19C1-7C81-B8D2-157AA6B7E278}"/>
                  </a:ext>
                </a:extLst>
              </p:cNvPr>
              <p:cNvSpPr txBox="1"/>
              <p:nvPr/>
            </p:nvSpPr>
            <p:spPr>
              <a:xfrm>
                <a:off x="739253" y="5161024"/>
                <a:ext cx="7980203" cy="40511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比較精準一點，就是將</a:t>
                </a:r>
                <a14:m>
                  <m:oMath xmlns:m="http://schemas.openxmlformats.org/officeDocument/2006/math">
                    <m:sSub>
                      <m:sSubPr>
                        <m:ctrlPr>
                          <a:rPr lang="en-US" altLang="zh-TW" i="1">
                            <a:latin typeface="Cambria Math" panose="02040503050406030204" pitchFamily="18" charset="0"/>
                            <a:ea typeface="Cambria Math"/>
                            <a:cs typeface="Times New Roman" pitchFamily="18" charset="0"/>
                          </a:rPr>
                        </m:ctrlPr>
                      </m:sSubPr>
                      <m:e>
                        <m:r>
                          <a:rPr lang="en-US" altLang="zh-TW" i="1">
                            <a:latin typeface="Cambria Math"/>
                            <a:ea typeface="Cambria Math"/>
                            <a:cs typeface="Times New Roman" pitchFamily="18" charset="0"/>
                          </a:rPr>
                          <m:t>𝐷</m:t>
                        </m:r>
                      </m:e>
                      <m:sub>
                        <m:r>
                          <a:rPr lang="zh-TW" altLang="en-US" i="1">
                            <a:latin typeface="Cambria Math"/>
                            <a:ea typeface="Cambria Math"/>
                            <a:cs typeface="Times New Roman" pitchFamily="18" charset="0"/>
                          </a:rPr>
                          <m:t>𝜇</m:t>
                        </m:r>
                      </m:sub>
                    </m:sSub>
                    <m:sSup>
                      <m:sSupPr>
                        <m:ctrlPr>
                          <a:rPr lang="en-US" altLang="zh-TW" i="1">
                            <a:latin typeface="Cambria Math" panose="02040503050406030204" pitchFamily="18" charset="0"/>
                            <a:ea typeface="Cambria Math"/>
                            <a:cs typeface="Times New Roman" pitchFamily="18" charset="0"/>
                          </a:rPr>
                        </m:ctrlPr>
                      </m:sSupPr>
                      <m:e>
                        <m:r>
                          <m:rPr>
                            <m:sty m:val="p"/>
                          </m:rPr>
                          <a:rPr lang="el-GR" altLang="zh-TW" i="1">
                            <a:latin typeface="Cambria Math"/>
                            <a:ea typeface="Cambria Math"/>
                            <a:cs typeface="Times New Roman" pitchFamily="18" charset="0"/>
                          </a:rPr>
                          <m:t>Φ</m:t>
                        </m:r>
                      </m:e>
                      <m:sup>
                        <m:r>
                          <a:rPr lang="en-US" altLang="zh-TW" i="1">
                            <a:latin typeface="Cambria Math"/>
                            <a:ea typeface="Cambria Math"/>
                          </a:rPr>
                          <m:t>†</m:t>
                        </m:r>
                      </m:sup>
                    </m:sSup>
                    <m:r>
                      <a:rPr lang="en-US" altLang="zh-TW" i="1">
                        <a:latin typeface="Cambria Math" panose="02040503050406030204" pitchFamily="18" charset="0"/>
                        <a:ea typeface="Cambria Math"/>
                      </a:rPr>
                      <m:t> </m:t>
                    </m:r>
                    <m:sSup>
                      <m:sSupPr>
                        <m:ctrlPr>
                          <a:rPr lang="en-US" altLang="zh-TW" i="1">
                            <a:latin typeface="Cambria Math" panose="02040503050406030204" pitchFamily="18" charset="0"/>
                            <a:ea typeface="Cambria Math"/>
                            <a:cs typeface="Times New Roman" pitchFamily="18" charset="0"/>
                          </a:rPr>
                        </m:ctrlPr>
                      </m:sSupPr>
                      <m:e>
                        <m:r>
                          <a:rPr lang="en-US" altLang="zh-TW" i="1">
                            <a:latin typeface="Cambria Math"/>
                            <a:ea typeface="Cambria Math"/>
                            <a:cs typeface="Times New Roman" pitchFamily="18" charset="0"/>
                          </a:rPr>
                          <m:t>𝐷</m:t>
                        </m:r>
                      </m:e>
                      <m:sup>
                        <m:r>
                          <a:rPr lang="zh-TW" altLang="en-US" i="1">
                            <a:latin typeface="Cambria Math"/>
                            <a:ea typeface="Cambria Math"/>
                            <a:cs typeface="Times New Roman" pitchFamily="18" charset="0"/>
                          </a:rPr>
                          <m:t>𝜇</m:t>
                        </m:r>
                      </m:sup>
                    </m:sSup>
                    <m:r>
                      <m:rPr>
                        <m:sty m:val="p"/>
                      </m:rPr>
                      <a:rPr lang="el-GR" altLang="zh-TW" i="1">
                        <a:latin typeface="Cambria Math"/>
                        <a:ea typeface="Cambria Math"/>
                        <a:cs typeface="Times New Roman" pitchFamily="18" charset="0"/>
                      </a:rPr>
                      <m:t>Φ</m:t>
                    </m:r>
                  </m:oMath>
                </a14:m>
                <a:r>
                  <a:rPr lang="en-US" dirty="0">
                    <a:latin typeface="Times New Roman" panose="02020603050405020304" pitchFamily="18" charset="0"/>
                    <a:cs typeface="Times New Roman" panose="02020603050405020304" pitchFamily="18" charset="0"/>
                  </a:rPr>
                  <a:t>以正確、真空值為零的粒子場</a:t>
                </a:r>
                <a14:m>
                  <m:oMath xmlns:m="http://schemas.openxmlformats.org/officeDocument/2006/math">
                    <m:r>
                      <a:rPr lang="en-US" altLang="zh-TW" i="1">
                        <a:latin typeface="Cambria Math" panose="02040503050406030204" pitchFamily="18" charset="0"/>
                        <a:ea typeface="Cambria Math" panose="02040503050406030204" pitchFamily="18" charset="0"/>
                        <a:cs typeface="Times New Roman" pitchFamily="18" charset="0"/>
                      </a:rPr>
                      <m:t>𝜌</m:t>
                    </m:r>
                    <m:r>
                      <a:rPr lang="en-US" altLang="zh-TW" b="0" i="1" smtClean="0">
                        <a:latin typeface="Cambria Math" panose="02040503050406030204" pitchFamily="18" charset="0"/>
                        <a:ea typeface="Cambria Math" panose="02040503050406030204" pitchFamily="18" charset="0"/>
                        <a:cs typeface="Times New Roman" pitchFamily="18" charset="0"/>
                      </a:rPr>
                      <m:t>,</m:t>
                    </m:r>
                    <m:r>
                      <a:rPr lang="en-US" altLang="zh-TW" b="0" i="1" smtClean="0">
                        <a:latin typeface="Cambria Math" panose="02040503050406030204" pitchFamily="18" charset="0"/>
                        <a:ea typeface="Cambria Math" panose="02040503050406030204" pitchFamily="18" charset="0"/>
                        <a:cs typeface="Times New Roman" pitchFamily="18" charset="0"/>
                      </a:rPr>
                      <m:t>𝜙</m:t>
                    </m:r>
                  </m:oMath>
                </a14:m>
                <a:r>
                  <a:rPr lang="en-US" dirty="0">
                    <a:latin typeface="Times New Roman" panose="02020603050405020304" pitchFamily="18" charset="0"/>
                    <a:cs typeface="Times New Roman" panose="02020603050405020304" pitchFamily="18" charset="0"/>
                  </a:rPr>
                  <a:t>表示:</a:t>
                </a:r>
              </a:p>
            </p:txBody>
          </p:sp>
        </mc:Choice>
        <mc:Fallback xmlns="">
          <p:sp>
            <p:nvSpPr>
              <p:cNvPr id="10" name="TextBox 9">
                <a:extLst>
                  <a:ext uri="{FF2B5EF4-FFF2-40B4-BE49-F238E27FC236}">
                    <a16:creationId xmlns:a16="http://schemas.microsoft.com/office/drawing/2014/main" id="{3BE9730C-19C1-7C81-B8D2-157AA6B7E278}"/>
                  </a:ext>
                </a:extLst>
              </p:cNvPr>
              <p:cNvSpPr txBox="1">
                <a:spLocks noRot="1" noChangeAspect="1" noMove="1" noResize="1" noEditPoints="1" noAdjustHandles="1" noChangeArrowheads="1" noChangeShapeType="1" noTextEdit="1"/>
              </p:cNvSpPr>
              <p:nvPr/>
            </p:nvSpPr>
            <p:spPr>
              <a:xfrm>
                <a:off x="739253" y="5161024"/>
                <a:ext cx="7980203" cy="405111"/>
              </a:xfrm>
              <a:prstGeom prst="rect">
                <a:avLst/>
              </a:prstGeom>
              <a:blipFill>
                <a:blip r:embed="rId11"/>
                <a:stretch>
                  <a:fillRect l="-636" t="-3030" b="-1515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1" name="TextBox 20">
                <a:extLst>
                  <a:ext uri="{FF2B5EF4-FFF2-40B4-BE49-F238E27FC236}">
                    <a16:creationId xmlns:a16="http://schemas.microsoft.com/office/drawing/2014/main" id="{43FBB531-DC48-F211-9A3D-C94A919D2C76}"/>
                  </a:ext>
                </a:extLst>
              </p:cNvPr>
              <p:cNvSpPr txBox="1"/>
              <p:nvPr/>
            </p:nvSpPr>
            <p:spPr>
              <a:xfrm>
                <a:off x="739253" y="6127799"/>
                <a:ext cx="3582374" cy="397160"/>
              </a:xfrm>
              <a:prstGeom prst="rect">
                <a:avLst/>
              </a:prstGeom>
              <a:noFill/>
            </p:spPr>
            <p:txBody>
              <a:bodyPr wrap="square">
                <a:spAutoFit/>
              </a:bodyPr>
              <a:lstStyle/>
              <a:p>
                <a14:m>
                  <m:oMath xmlns:m="http://schemas.openxmlformats.org/officeDocument/2006/math">
                    <m:d>
                      <m:dPr>
                        <m:ctrlPr>
                          <a:rPr lang="el-GR" altLang="zh-TW" i="1" smtClean="0">
                            <a:latin typeface="Cambria Math" panose="02040503050406030204" pitchFamily="18" charset="0"/>
                            <a:ea typeface="Cambria Math"/>
                          </a:rPr>
                        </m:ctrlPr>
                      </m:dPr>
                      <m:e>
                        <m:sSup>
                          <m:sSupPr>
                            <m:ctrlPr>
                              <a:rPr lang="en-US" altLang="zh-TW" i="1">
                                <a:latin typeface="Cambria Math" panose="02040503050406030204" pitchFamily="18" charset="0"/>
                              </a:rPr>
                            </m:ctrlPr>
                          </m:sSupPr>
                          <m:e>
                            <m:r>
                              <a:rPr lang="en-US" altLang="zh-TW" b="0" i="1" smtClean="0">
                                <a:latin typeface="Cambria Math" panose="02040503050406030204" pitchFamily="18" charset="0"/>
                              </a:rPr>
                              <m:t>𝑔</m:t>
                            </m:r>
                          </m:e>
                          <m:sup>
                            <m:r>
                              <a:rPr lang="en-US" altLang="zh-TW" i="1">
                                <a:latin typeface="Cambria Math"/>
                              </a:rPr>
                              <m:t>2</m:t>
                            </m:r>
                          </m:sup>
                        </m:sSup>
                        <m:sSup>
                          <m:sSupPr>
                            <m:ctrlPr>
                              <a:rPr lang="en-US" altLang="zh-TW" i="1" smtClean="0">
                                <a:latin typeface="Cambria Math" panose="02040503050406030204" pitchFamily="18" charset="0"/>
                              </a:rPr>
                            </m:ctrlPr>
                          </m:sSupPr>
                          <m:e>
                            <m:r>
                              <a:rPr lang="en-US" altLang="zh-TW" b="0" i="1" smtClean="0">
                                <a:latin typeface="Cambria Math"/>
                              </a:rPr>
                              <m:t>𝑣</m:t>
                            </m:r>
                          </m:e>
                          <m:sup>
                            <m:r>
                              <a:rPr lang="en-US" altLang="zh-TW" b="0" i="1" smtClean="0">
                                <a:latin typeface="Cambria Math"/>
                              </a:rPr>
                              <m:t>2</m:t>
                            </m:r>
                          </m:sup>
                        </m:sSup>
                      </m:e>
                    </m:d>
                    <m:sSup>
                      <m:sSupPr>
                        <m:ctrlPr>
                          <a:rPr lang="en-US" altLang="zh-TW" i="1">
                            <a:latin typeface="Cambria Math" panose="02040503050406030204" pitchFamily="18" charset="0"/>
                          </a:rPr>
                        </m:ctrlPr>
                      </m:sSupPr>
                      <m:e>
                        <m:r>
                          <a:rPr lang="en-US" altLang="zh-TW" i="1">
                            <a:latin typeface="Cambria Math"/>
                          </a:rPr>
                          <m:t>𝐴</m:t>
                        </m:r>
                      </m:e>
                      <m:sup>
                        <m:r>
                          <a:rPr lang="zh-TW" altLang="en-US" i="1">
                            <a:latin typeface="Cambria Math"/>
                          </a:rPr>
                          <m:t>𝜇</m:t>
                        </m:r>
                      </m:sup>
                    </m:sSup>
                    <m:sSub>
                      <m:sSubPr>
                        <m:ctrlPr>
                          <a:rPr lang="en-US" altLang="zh-TW" i="1">
                            <a:latin typeface="Cambria Math" panose="02040503050406030204" pitchFamily="18" charset="0"/>
                          </a:rPr>
                        </m:ctrlPr>
                      </m:sSubPr>
                      <m:e>
                        <m:r>
                          <a:rPr lang="en-US" altLang="zh-TW" i="1">
                            <a:latin typeface="Cambria Math"/>
                          </a:rPr>
                          <m:t>𝐴</m:t>
                        </m:r>
                      </m:e>
                      <m:sub>
                        <m:r>
                          <a:rPr lang="zh-TW" altLang="en-US" i="1">
                            <a:latin typeface="Cambria Math"/>
                          </a:rPr>
                          <m:t>𝜇</m:t>
                        </m:r>
                      </m:sub>
                    </m:sSub>
                  </m:oMath>
                </a14:m>
                <a:r>
                  <a:rPr lang="en-US" dirty="0"/>
                  <a:t>就會自動出現。</a:t>
                </a:r>
              </a:p>
            </p:txBody>
          </p:sp>
        </mc:Choice>
        <mc:Fallback>
          <p:sp>
            <p:nvSpPr>
              <p:cNvPr id="21" name="TextBox 20">
                <a:extLst>
                  <a:ext uri="{FF2B5EF4-FFF2-40B4-BE49-F238E27FC236}">
                    <a16:creationId xmlns:a16="http://schemas.microsoft.com/office/drawing/2014/main" id="{43FBB531-DC48-F211-9A3D-C94A919D2C76}"/>
                  </a:ext>
                </a:extLst>
              </p:cNvPr>
              <p:cNvSpPr txBox="1">
                <a:spLocks noRot="1" noChangeAspect="1" noMove="1" noResize="1" noEditPoints="1" noAdjustHandles="1" noChangeArrowheads="1" noChangeShapeType="1" noTextEdit="1"/>
              </p:cNvSpPr>
              <p:nvPr/>
            </p:nvSpPr>
            <p:spPr>
              <a:xfrm>
                <a:off x="739253" y="6127799"/>
                <a:ext cx="3582374" cy="397160"/>
              </a:xfrm>
              <a:prstGeom prst="rect">
                <a:avLst/>
              </a:prstGeom>
              <a:blipFill>
                <a:blip r:embed="rId12"/>
                <a:stretch>
                  <a:fillRect t="-3125" b="-1875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矩形 12">
                <a:extLst>
                  <a:ext uri="{FF2B5EF4-FFF2-40B4-BE49-F238E27FC236}">
                    <a16:creationId xmlns:a16="http://schemas.microsoft.com/office/drawing/2014/main" id="{DB489F4F-F2DA-746C-8234-B6E1FC5616D9}"/>
                  </a:ext>
                </a:extLst>
              </p:cNvPr>
              <p:cNvSpPr/>
              <p:nvPr/>
            </p:nvSpPr>
            <p:spPr>
              <a:xfrm>
                <a:off x="3905059" y="5674787"/>
                <a:ext cx="3582374" cy="405111"/>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altLang="zh-TW" i="1" smtClean="0">
                              <a:latin typeface="Cambria Math" panose="02040503050406030204" pitchFamily="18" charset="0"/>
                            </a:rPr>
                          </m:ctrlPr>
                        </m:sSupPr>
                        <m:e>
                          <m:r>
                            <a:rPr lang="en-US" altLang="zh-TW" i="1">
                              <a:latin typeface="Cambria Math" panose="02040503050406030204" pitchFamily="18" charset="0"/>
                            </a:rPr>
                            <m:t>𝑔</m:t>
                          </m:r>
                        </m:e>
                        <m:sup>
                          <m:r>
                            <a:rPr lang="en-US" altLang="zh-TW" i="1">
                              <a:latin typeface="Cambria Math"/>
                            </a:rPr>
                            <m:t>2</m:t>
                          </m:r>
                        </m:sup>
                      </m:sSup>
                      <m:sSup>
                        <m:sSupPr>
                          <m:ctrlPr>
                            <a:rPr lang="en-US" altLang="zh-TW" i="1">
                              <a:latin typeface="Cambria Math" panose="02040503050406030204" pitchFamily="18" charset="0"/>
                            </a:rPr>
                          </m:ctrlPr>
                        </m:sSupPr>
                        <m:e>
                          <m:r>
                            <a:rPr lang="en-US" altLang="zh-TW" i="1">
                              <a:latin typeface="Cambria Math"/>
                            </a:rPr>
                            <m:t>𝐴</m:t>
                          </m:r>
                        </m:e>
                        <m:sup>
                          <m:r>
                            <a:rPr lang="zh-TW" altLang="en-US" i="1">
                              <a:latin typeface="Cambria Math"/>
                            </a:rPr>
                            <m:t>𝜇</m:t>
                          </m:r>
                        </m:sup>
                      </m:sSup>
                      <m:sSub>
                        <m:sSubPr>
                          <m:ctrlPr>
                            <a:rPr lang="en-US" altLang="zh-TW" i="1">
                              <a:latin typeface="Cambria Math" panose="02040503050406030204" pitchFamily="18" charset="0"/>
                            </a:rPr>
                          </m:ctrlPr>
                        </m:sSubPr>
                        <m:e>
                          <m:r>
                            <a:rPr lang="en-US" altLang="zh-TW" i="1">
                              <a:latin typeface="Cambria Math"/>
                            </a:rPr>
                            <m:t>𝐴</m:t>
                          </m:r>
                        </m:e>
                        <m:sub>
                          <m:r>
                            <a:rPr lang="zh-TW" altLang="en-US" i="1">
                              <a:latin typeface="Cambria Math"/>
                            </a:rPr>
                            <m:t>𝜇</m:t>
                          </m:r>
                        </m:sub>
                      </m:sSub>
                      <m:sSup>
                        <m:sSupPr>
                          <m:ctrlPr>
                            <a:rPr lang="en-US" altLang="zh-TW" i="1">
                              <a:latin typeface="Cambria Math" panose="02040503050406030204" pitchFamily="18" charset="0"/>
                            </a:rPr>
                          </m:ctrlPr>
                        </m:sSupPr>
                        <m:e>
                          <m:r>
                            <m:rPr>
                              <m:sty m:val="p"/>
                            </m:rPr>
                            <a:rPr lang="el-GR" altLang="zh-TW" i="1">
                              <a:latin typeface="Cambria Math"/>
                              <a:ea typeface="Cambria Math"/>
                            </a:rPr>
                            <m:t>Φ</m:t>
                          </m:r>
                        </m:e>
                        <m:sup>
                          <m:r>
                            <a:rPr lang="en-US" altLang="zh-TW" i="1">
                              <a:latin typeface="Cambria Math"/>
                              <a:ea typeface="Cambria Math"/>
                            </a:rPr>
                            <m:t>†</m:t>
                          </m:r>
                        </m:sup>
                      </m:sSup>
                      <m:r>
                        <m:rPr>
                          <m:sty m:val="p"/>
                        </m:rPr>
                        <a:rPr lang="el-GR" altLang="zh-TW" i="1">
                          <a:latin typeface="Cambria Math"/>
                          <a:ea typeface="Cambria Math"/>
                        </a:rPr>
                        <m:t>Φ</m:t>
                      </m:r>
                      <m:r>
                        <a:rPr lang="el-GR" altLang="zh-TW" i="1" smtClean="0">
                          <a:latin typeface="Cambria Math" panose="02040503050406030204" pitchFamily="18" charset="0"/>
                          <a:ea typeface="Cambria Math" panose="02040503050406030204" pitchFamily="18" charset="0"/>
                        </a:rPr>
                        <m:t>→</m:t>
                      </m:r>
                      <m:sSup>
                        <m:sSupPr>
                          <m:ctrlPr>
                            <a:rPr lang="en-US" altLang="zh-TW" i="1">
                              <a:latin typeface="Cambria Math" panose="02040503050406030204" pitchFamily="18" charset="0"/>
                            </a:rPr>
                          </m:ctrlPr>
                        </m:sSupPr>
                        <m:e>
                          <m:r>
                            <a:rPr lang="en-US" altLang="zh-TW" i="1">
                              <a:latin typeface="Cambria Math" panose="02040503050406030204" pitchFamily="18" charset="0"/>
                            </a:rPr>
                            <m:t>𝑔</m:t>
                          </m:r>
                        </m:e>
                        <m:sup>
                          <m:r>
                            <a:rPr lang="en-US" altLang="zh-TW" i="1">
                              <a:latin typeface="Cambria Math"/>
                            </a:rPr>
                            <m:t>2</m:t>
                          </m:r>
                        </m:sup>
                      </m:sSup>
                      <m:sSup>
                        <m:sSupPr>
                          <m:ctrlPr>
                            <a:rPr lang="en-US" altLang="zh-TW" i="1" smtClean="0">
                              <a:latin typeface="Cambria Math" panose="02040503050406030204" pitchFamily="18" charset="0"/>
                            </a:rPr>
                          </m:ctrlPr>
                        </m:sSupPr>
                        <m:e>
                          <m:d>
                            <m:dPr>
                              <m:ctrlPr>
                                <a:rPr lang="en-US" altLang="zh-TW" i="1">
                                  <a:latin typeface="Cambria Math" panose="02040503050406030204" pitchFamily="18" charset="0"/>
                                  <a:ea typeface="Cambria Math" panose="02040503050406030204" pitchFamily="18" charset="0"/>
                                  <a:cs typeface="Times New Roman" pitchFamily="18" charset="0"/>
                                </a:rPr>
                              </m:ctrlPr>
                            </m:dPr>
                            <m:e>
                              <m:r>
                                <a:rPr lang="en-US" altLang="zh-TW" i="1">
                                  <a:latin typeface="Cambria Math" panose="02040503050406030204" pitchFamily="18" charset="0"/>
                                  <a:ea typeface="Cambria Math" panose="02040503050406030204" pitchFamily="18" charset="0"/>
                                  <a:cs typeface="Times New Roman" pitchFamily="18" charset="0"/>
                                </a:rPr>
                                <m:t>𝜌</m:t>
                              </m:r>
                              <m:r>
                                <a:rPr lang="en-US" altLang="zh-TW" i="1">
                                  <a:latin typeface="Cambria Math" panose="02040503050406030204" pitchFamily="18" charset="0"/>
                                  <a:ea typeface="Cambria Math" panose="02040503050406030204" pitchFamily="18" charset="0"/>
                                  <a:cs typeface="Times New Roman" pitchFamily="18" charset="0"/>
                                </a:rPr>
                                <m:t>+</m:t>
                              </m:r>
                              <m:r>
                                <a:rPr lang="en-US" altLang="zh-TW" i="1">
                                  <a:latin typeface="Cambria Math" panose="02040503050406030204" pitchFamily="18" charset="0"/>
                                  <a:ea typeface="Cambria Math" panose="02040503050406030204" pitchFamily="18" charset="0"/>
                                  <a:cs typeface="Times New Roman" pitchFamily="18" charset="0"/>
                                </a:rPr>
                                <m:t>𝑣</m:t>
                              </m:r>
                            </m:e>
                          </m:d>
                        </m:e>
                        <m:sup>
                          <m:r>
                            <a:rPr lang="en-US" altLang="zh-TW" b="0" i="1" smtClean="0">
                              <a:latin typeface="Cambria Math" panose="02040503050406030204" pitchFamily="18" charset="0"/>
                            </a:rPr>
                            <m:t>2</m:t>
                          </m:r>
                        </m:sup>
                      </m:sSup>
                      <m:sSup>
                        <m:sSupPr>
                          <m:ctrlPr>
                            <a:rPr lang="en-US" altLang="zh-TW" i="1">
                              <a:latin typeface="Cambria Math" panose="02040503050406030204" pitchFamily="18" charset="0"/>
                            </a:rPr>
                          </m:ctrlPr>
                        </m:sSupPr>
                        <m:e>
                          <m:r>
                            <a:rPr lang="en-US" altLang="zh-TW" i="1">
                              <a:latin typeface="Cambria Math"/>
                            </a:rPr>
                            <m:t>𝐴</m:t>
                          </m:r>
                        </m:e>
                        <m:sup>
                          <m:r>
                            <a:rPr lang="zh-TW" altLang="en-US" i="1">
                              <a:latin typeface="Cambria Math"/>
                            </a:rPr>
                            <m:t>𝜇</m:t>
                          </m:r>
                        </m:sup>
                      </m:sSup>
                      <m:sSub>
                        <m:sSubPr>
                          <m:ctrlPr>
                            <a:rPr lang="en-US" altLang="zh-TW" i="1">
                              <a:latin typeface="Cambria Math" panose="02040503050406030204" pitchFamily="18" charset="0"/>
                            </a:rPr>
                          </m:ctrlPr>
                        </m:sSubPr>
                        <m:e>
                          <m:r>
                            <a:rPr lang="en-US" altLang="zh-TW" i="1">
                              <a:latin typeface="Cambria Math"/>
                            </a:rPr>
                            <m:t>𝐴</m:t>
                          </m:r>
                        </m:e>
                        <m:sub>
                          <m:r>
                            <a:rPr lang="zh-TW" altLang="en-US" i="1">
                              <a:latin typeface="Cambria Math"/>
                            </a:rPr>
                            <m:t>𝜇</m:t>
                          </m:r>
                        </m:sub>
                      </m:sSub>
                    </m:oMath>
                  </m:oMathPara>
                </a14:m>
                <a:endParaRPr lang="zh-TW" altLang="en-US" dirty="0"/>
              </a:p>
            </p:txBody>
          </p:sp>
        </mc:Choice>
        <mc:Fallback>
          <p:sp>
            <p:nvSpPr>
              <p:cNvPr id="4" name="矩形 12">
                <a:extLst>
                  <a:ext uri="{FF2B5EF4-FFF2-40B4-BE49-F238E27FC236}">
                    <a16:creationId xmlns:a16="http://schemas.microsoft.com/office/drawing/2014/main" id="{DB489F4F-F2DA-746C-8234-B6E1FC5616D9}"/>
                  </a:ext>
                </a:extLst>
              </p:cNvPr>
              <p:cNvSpPr>
                <a:spLocks noRot="1" noChangeAspect="1" noMove="1" noResize="1" noEditPoints="1" noAdjustHandles="1" noChangeArrowheads="1" noChangeShapeType="1" noTextEdit="1"/>
              </p:cNvSpPr>
              <p:nvPr/>
            </p:nvSpPr>
            <p:spPr>
              <a:xfrm>
                <a:off x="3905059" y="5674787"/>
                <a:ext cx="3582374" cy="405111"/>
              </a:xfrm>
              <a:prstGeom prst="rect">
                <a:avLst/>
              </a:prstGeom>
              <a:blipFill>
                <a:blip r:embed="rId13"/>
                <a:stretch>
                  <a:fillRect b="-6061"/>
                </a:stretch>
              </a:blipFill>
            </p:spPr>
            <p:txBody>
              <a:bodyPr/>
              <a:lstStyle/>
              <a:p>
                <a:r>
                  <a:rPr lang="en-US">
                    <a:noFill/>
                  </a:rPr>
                  <a:t> </a:t>
                </a:r>
              </a:p>
            </p:txBody>
          </p:sp>
        </mc:Fallback>
      </mc:AlternateContent>
    </p:spTree>
    <p:extLst>
      <p:ext uri="{BB962C8B-B14F-4D97-AF65-F5344CB8AC3E}">
        <p14:creationId xmlns:p14="http://schemas.microsoft.com/office/powerpoint/2010/main" val="1046221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ppt_x"/>
                                          </p:val>
                                        </p:tav>
                                        <p:tav tm="100000">
                                          <p:val>
                                            <p:strVal val="#ppt_x"/>
                                          </p:val>
                                        </p:tav>
                                      </p:tavLst>
                                    </p:anim>
                                    <p:anim calcmode="lin" valueType="num">
                                      <p:cBhvr additive="base">
                                        <p:cTn id="3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additive="base">
                                        <p:cTn id="35" dur="500" fill="hold"/>
                                        <p:tgtEl>
                                          <p:spTgt spid="6"/>
                                        </p:tgtEl>
                                        <p:attrNameLst>
                                          <p:attrName>ppt_x</p:attrName>
                                        </p:attrNameLst>
                                      </p:cBhvr>
                                      <p:tavLst>
                                        <p:tav tm="0">
                                          <p:val>
                                            <p:strVal val="#ppt_x"/>
                                          </p:val>
                                        </p:tav>
                                        <p:tav tm="100000">
                                          <p:val>
                                            <p:strVal val="#ppt_x"/>
                                          </p:val>
                                        </p:tav>
                                      </p:tavLst>
                                    </p:anim>
                                    <p:anim calcmode="lin" valueType="num">
                                      <p:cBhvr additive="base">
                                        <p:cTn id="36" dur="500" fill="hold"/>
                                        <p:tgtEl>
                                          <p:spTgt spid="6"/>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additive="base">
                                        <p:cTn id="43" dur="500" fill="hold"/>
                                        <p:tgtEl>
                                          <p:spTgt spid="21"/>
                                        </p:tgtEl>
                                        <p:attrNameLst>
                                          <p:attrName>ppt_x</p:attrName>
                                        </p:attrNameLst>
                                      </p:cBhvr>
                                      <p:tavLst>
                                        <p:tav tm="0">
                                          <p:val>
                                            <p:strVal val="#ppt_x"/>
                                          </p:val>
                                        </p:tav>
                                        <p:tav tm="100000">
                                          <p:val>
                                            <p:strVal val="#ppt_x"/>
                                          </p:val>
                                        </p:tav>
                                      </p:tavLst>
                                    </p:anim>
                                    <p:anim calcmode="lin" valueType="num">
                                      <p:cBhvr additive="base">
                                        <p:cTn id="44" dur="500" fill="hold"/>
                                        <p:tgtEl>
                                          <p:spTgt spid="21"/>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4"/>
                                        </p:tgtEl>
                                        <p:attrNameLst>
                                          <p:attrName>style.visibility</p:attrName>
                                        </p:attrNameLst>
                                      </p:cBhvr>
                                      <p:to>
                                        <p:strVal val="visible"/>
                                      </p:to>
                                    </p:set>
                                    <p:anim calcmode="lin" valueType="num">
                                      <p:cBhvr additive="base">
                                        <p:cTn id="47" dur="500" fill="hold"/>
                                        <p:tgtEl>
                                          <p:spTgt spid="4"/>
                                        </p:tgtEl>
                                        <p:attrNameLst>
                                          <p:attrName>ppt_x</p:attrName>
                                        </p:attrNameLst>
                                      </p:cBhvr>
                                      <p:tavLst>
                                        <p:tav tm="0">
                                          <p:val>
                                            <p:strVal val="#ppt_x"/>
                                          </p:val>
                                        </p:tav>
                                        <p:tav tm="100000">
                                          <p:val>
                                            <p:strVal val="#ppt_x"/>
                                          </p:val>
                                        </p:tav>
                                      </p:tavLst>
                                    </p:anim>
                                    <p:anim calcmode="lin" valueType="num">
                                      <p:cBhvr additive="base">
                                        <p:cTn id="4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animBg="1"/>
      <p:bldP spid="15" grpId="0"/>
      <p:bldP spid="13" grpId="0" animBg="1"/>
      <p:bldP spid="16" grpId="0"/>
      <p:bldP spid="5" grpId="0" animBg="1"/>
      <p:bldP spid="6" grpId="0" animBg="1"/>
      <p:bldP spid="10" grpId="0"/>
      <p:bldP spid="21" grpId="0"/>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9"/>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endParaRPr lang="zh-TW" altLang="en-US" sz="1800">
              <a:latin typeface="Tahoma" pitchFamily="34" charset="0"/>
            </a:endParaRPr>
          </a:p>
        </p:txBody>
      </p:sp>
      <p:sp>
        <p:nvSpPr>
          <p:cNvPr id="214020" name="文字方塊 10"/>
          <p:cNvSpPr txBox="1">
            <a:spLocks noChangeArrowheads="1"/>
          </p:cNvSpPr>
          <p:nvPr/>
        </p:nvSpPr>
        <p:spPr bwMode="auto">
          <a:xfrm>
            <a:off x="1769590" y="3620751"/>
            <a:ext cx="58499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en-US" altLang="zh-TW" sz="1800" dirty="0">
                <a:cs typeface="Times New Roman" pitchFamily="18" charset="0"/>
              </a:rPr>
              <a:t>This Fermi theory describes Weak decays very well!</a:t>
            </a:r>
            <a:endParaRPr lang="zh-TW" altLang="en-US" sz="1800" dirty="0">
              <a:cs typeface="Times New Roman" pitchFamily="18" charset="0"/>
            </a:endParaRPr>
          </a:p>
        </p:txBody>
      </p:sp>
      <p:sp>
        <p:nvSpPr>
          <p:cNvPr id="214021" name="文字方塊 11"/>
          <p:cNvSpPr txBox="1">
            <a:spLocks noChangeArrowheads="1"/>
          </p:cNvSpPr>
          <p:nvPr/>
        </p:nvSpPr>
        <p:spPr bwMode="auto">
          <a:xfrm>
            <a:off x="1769590" y="4155507"/>
            <a:ext cx="4673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en-US" altLang="zh-TW" sz="1800" dirty="0">
                <a:cs typeface="Times New Roman" pitchFamily="18" charset="0"/>
              </a:rPr>
              <a:t>But it can’t be the final theory.</a:t>
            </a:r>
            <a:endParaRPr lang="zh-TW" altLang="en-US" sz="1800" dirty="0">
              <a:cs typeface="Times New Roman" pitchFamily="18" charset="0"/>
            </a:endParaRPr>
          </a:p>
        </p:txBody>
      </p:sp>
      <p:sp>
        <p:nvSpPr>
          <p:cNvPr id="214022" name="文字方塊 12"/>
          <p:cNvSpPr txBox="1">
            <a:spLocks noChangeArrowheads="1"/>
          </p:cNvSpPr>
          <p:nvPr/>
        </p:nvSpPr>
        <p:spPr bwMode="auto">
          <a:xfrm>
            <a:off x="1769589" y="4663507"/>
            <a:ext cx="647817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en-US" altLang="zh-TW" sz="1800" dirty="0">
                <a:cs typeface="Times New Roman" pitchFamily="18" charset="0"/>
              </a:rPr>
              <a:t>It’s non-</a:t>
            </a:r>
            <a:r>
              <a:rPr lang="en-US" altLang="zh-TW" sz="1800" dirty="0" err="1">
                <a:cs typeface="Times New Roman" pitchFamily="18" charset="0"/>
              </a:rPr>
              <a:t>renormalizable</a:t>
            </a:r>
            <a:r>
              <a:rPr lang="en-US" altLang="zh-TW" sz="1800" dirty="0">
                <a:cs typeface="Times New Roman" pitchFamily="18" charset="0"/>
              </a:rPr>
              <a:t> (filled with uncontrollable infinities)!</a:t>
            </a:r>
            <a:endParaRPr lang="zh-TW" altLang="en-US" sz="1800" dirty="0">
              <a:cs typeface="Times New Roman" pitchFamily="18" charset="0"/>
            </a:endParaRPr>
          </a:p>
        </p:txBody>
      </p:sp>
      <p:sp>
        <p:nvSpPr>
          <p:cNvPr id="214024" name="投影片編號版面配置區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fld id="{8193434C-2C5B-4748-9DC1-1486F371C6AB}" type="slidenum">
              <a:rPr kumimoji="0" lang="zh-TW" altLang="en-US" sz="1400">
                <a:latin typeface="Tahoma" pitchFamily="34" charset="0"/>
              </a:rPr>
              <a:pPr eaLnBrk="1" hangingPunct="1">
                <a:spcBef>
                  <a:spcPct val="0"/>
                </a:spcBef>
                <a:buClrTx/>
                <a:buSzTx/>
                <a:buFontTx/>
                <a:buNone/>
              </a:pPr>
              <a:t>11</a:t>
            </a:fld>
            <a:endParaRPr kumimoji="0" lang="en-US" altLang="zh-TW" sz="1400">
              <a:latin typeface="Tahoma" pitchFamily="34" charset="0"/>
            </a:endParaRPr>
          </a:p>
        </p:txBody>
      </p:sp>
      <p:sp>
        <p:nvSpPr>
          <p:cNvPr id="214025" name="文字方塊 2"/>
          <p:cNvSpPr txBox="1">
            <a:spLocks noChangeArrowheads="1"/>
          </p:cNvSpPr>
          <p:nvPr/>
        </p:nvSpPr>
        <p:spPr bwMode="auto">
          <a:xfrm>
            <a:off x="1769589" y="5163476"/>
            <a:ext cx="705543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latin typeface="Tahoma" pitchFamily="34" charset="0"/>
              </a:rPr>
              <a:t>病源是在交點上聚集太多粒子。</a:t>
            </a:r>
            <a:endParaRPr lang="zh-TW" altLang="en-US" sz="1800" dirty="0">
              <a:latin typeface="+mn-lt"/>
            </a:endParaRPr>
          </a:p>
        </p:txBody>
      </p:sp>
      <p:grpSp>
        <p:nvGrpSpPr>
          <p:cNvPr id="28" name="Group 1"/>
          <p:cNvGrpSpPr>
            <a:grpSpLocks noChangeAspect="1"/>
          </p:cNvGrpSpPr>
          <p:nvPr/>
        </p:nvGrpSpPr>
        <p:grpSpPr bwMode="auto">
          <a:xfrm>
            <a:off x="2778017" y="1190858"/>
            <a:ext cx="3346556" cy="2147523"/>
            <a:chOff x="2920" y="8411"/>
            <a:chExt cx="3284" cy="2108"/>
          </a:xfrm>
          <a:solidFill>
            <a:schemeClr val="bg1"/>
          </a:solidFill>
        </p:grpSpPr>
        <p:sp>
          <p:nvSpPr>
            <p:cNvPr id="29" name="AutoShape 8"/>
            <p:cNvSpPr>
              <a:spLocks noChangeAspect="1" noChangeArrowheads="1" noTextEdit="1"/>
            </p:cNvSpPr>
            <p:nvPr/>
          </p:nvSpPr>
          <p:spPr bwMode="auto">
            <a:xfrm>
              <a:off x="2920" y="8411"/>
              <a:ext cx="3284" cy="2108"/>
            </a:xfrm>
            <a:prstGeom prst="rect">
              <a:avLst/>
            </a:prstGeom>
            <a:grpFill/>
          </p:spPr>
          <p:txBody>
            <a:bodyPr/>
            <a:lstStyle/>
            <a:p>
              <a:pPr>
                <a:defRPr/>
              </a:pPr>
              <a:endParaRPr lang="zh-TW" altLang="en-US"/>
            </a:p>
          </p:txBody>
        </p:sp>
        <p:sp>
          <p:nvSpPr>
            <p:cNvPr id="30" name="Line 7"/>
            <p:cNvSpPr>
              <a:spLocks noChangeShapeType="1"/>
            </p:cNvSpPr>
            <p:nvPr/>
          </p:nvSpPr>
          <p:spPr bwMode="auto">
            <a:xfrm>
              <a:off x="3544" y="8750"/>
              <a:ext cx="809" cy="841"/>
            </a:xfrm>
            <a:prstGeom prst="line">
              <a:avLst/>
            </a:prstGeom>
            <a:grpFill/>
            <a:ln w="12700">
              <a:solidFill>
                <a:srgbClr val="000000"/>
              </a:solidFill>
              <a:round/>
              <a:headEnd/>
              <a:tailEnd/>
            </a:ln>
          </p:spPr>
          <p:txBody>
            <a:bodyPr/>
            <a:lstStyle/>
            <a:p>
              <a:pPr>
                <a:defRPr/>
              </a:pPr>
              <a:endParaRPr lang="zh-TW" altLang="en-US"/>
            </a:p>
          </p:txBody>
        </p:sp>
        <p:sp>
          <p:nvSpPr>
            <p:cNvPr id="31" name="Line 6"/>
            <p:cNvSpPr>
              <a:spLocks noChangeShapeType="1"/>
            </p:cNvSpPr>
            <p:nvPr/>
          </p:nvSpPr>
          <p:spPr bwMode="auto">
            <a:xfrm flipV="1">
              <a:off x="3678" y="8750"/>
              <a:ext cx="1419" cy="1594"/>
            </a:xfrm>
            <a:prstGeom prst="line">
              <a:avLst/>
            </a:prstGeom>
            <a:grpFill/>
            <a:ln w="12700">
              <a:solidFill>
                <a:srgbClr val="000000"/>
              </a:solidFill>
              <a:round/>
              <a:headEnd/>
              <a:tailEnd/>
            </a:ln>
          </p:spPr>
          <p:txBody>
            <a:bodyPr/>
            <a:lstStyle/>
            <a:p>
              <a:pPr>
                <a:defRPr/>
              </a:pPr>
              <a:endParaRPr lang="zh-TW" altLang="en-US"/>
            </a:p>
          </p:txBody>
        </p:sp>
        <mc:AlternateContent xmlns:mc="http://schemas.openxmlformats.org/markup-compatibility/2006" xmlns:a14="http://schemas.microsoft.com/office/drawing/2010/main">
          <mc:Choice Requires="a14">
            <p:sp>
              <p:nvSpPr>
                <p:cNvPr id="32" name="Text Box 5"/>
                <p:cNvSpPr txBox="1">
                  <a:spLocks noChangeArrowheads="1"/>
                </p:cNvSpPr>
                <p:nvPr/>
              </p:nvSpPr>
              <p:spPr bwMode="auto">
                <a:xfrm>
                  <a:off x="5062" y="8423"/>
                  <a:ext cx="275" cy="386"/>
                </a:xfrm>
                <a:prstGeom prst="rect">
                  <a:avLst/>
                </a:prstGeom>
                <a:grpFill/>
                <a:ln w="9525">
                  <a:noFill/>
                  <a:miter lim="800000"/>
                  <a:headEnd/>
                  <a:tailEnd/>
                </a:ln>
              </p:spPr>
              <p:txBody>
                <a:bodyPr lIns="0" tIns="0" rIns="0" bIns="0"/>
                <a:lstStyle/>
                <a:p>
                  <a:pPr eaLnBrk="0" hangingPunct="0">
                    <a:defRPr/>
                  </a:pPr>
                  <a14:m>
                    <m:oMathPara xmlns:m="http://schemas.openxmlformats.org/officeDocument/2006/math">
                      <m:oMathParaPr>
                        <m:jc m:val="centerGroup"/>
                      </m:oMathParaPr>
                      <m:oMath xmlns:m="http://schemas.openxmlformats.org/officeDocument/2006/math">
                        <m:r>
                          <a:rPr lang="en-US" altLang="zh-TW" sz="2000" i="1" dirty="0" smtClean="0">
                            <a:latin typeface="Cambria Math"/>
                            <a:cs typeface="Times New Roman" pitchFamily="18" charset="0"/>
                          </a:rPr>
                          <m:t>𝜈</m:t>
                        </m:r>
                        <m:r>
                          <a:rPr lang="en-US" altLang="zh-TW" sz="2000" i="1" baseline="-30000" dirty="0" err="1">
                            <a:latin typeface="Cambria Math"/>
                            <a:cs typeface="Times New Roman" pitchFamily="18" charset="0"/>
                          </a:rPr>
                          <m:t>𝜇</m:t>
                        </m:r>
                      </m:oMath>
                    </m:oMathPara>
                  </a14:m>
                  <a:endParaRPr lang="en-US" altLang="zh-TW" sz="2000" i="1" dirty="0"/>
                </a:p>
              </p:txBody>
            </p:sp>
          </mc:Choice>
          <mc:Fallback xmlns="">
            <p:sp>
              <p:nvSpPr>
                <p:cNvPr id="32" name="Text Box 5"/>
                <p:cNvSpPr txBox="1">
                  <a:spLocks noRot="1" noChangeAspect="1" noMove="1" noResize="1" noEditPoints="1" noAdjustHandles="1" noChangeArrowheads="1" noChangeShapeType="1" noTextEdit="1"/>
                </p:cNvSpPr>
                <p:nvPr/>
              </p:nvSpPr>
              <p:spPr bwMode="auto">
                <a:xfrm>
                  <a:off x="5062" y="8423"/>
                  <a:ext cx="275" cy="386"/>
                </a:xfrm>
                <a:prstGeom prst="rect">
                  <a:avLst/>
                </a:prstGeom>
                <a:blipFill rotWithShape="1">
                  <a:blip r:embed="rId2"/>
                  <a:stretch>
                    <a:fillRect l="-15217" r="-6522" b="-4615"/>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3" name="Text Box 4"/>
                <p:cNvSpPr txBox="1">
                  <a:spLocks noChangeArrowheads="1"/>
                </p:cNvSpPr>
                <p:nvPr/>
              </p:nvSpPr>
              <p:spPr bwMode="auto">
                <a:xfrm>
                  <a:off x="4246" y="8809"/>
                  <a:ext cx="276" cy="387"/>
                </a:xfrm>
                <a:prstGeom prst="rect">
                  <a:avLst/>
                </a:prstGeom>
                <a:grpFill/>
                <a:ln w="9525">
                  <a:noFill/>
                  <a:miter lim="800000"/>
                  <a:headEnd/>
                  <a:tailEnd/>
                </a:ln>
              </p:spPr>
              <p:txBody>
                <a:bodyPr lIns="0" tIns="0" rIns="0" bIns="0"/>
                <a:lstStyle/>
                <a:p>
                  <a:pPr eaLnBrk="0" hangingPunct="0">
                    <a:defRPr/>
                  </a:pPr>
                  <a14:m>
                    <m:oMathPara xmlns:m="http://schemas.openxmlformats.org/officeDocument/2006/math">
                      <m:oMathParaPr>
                        <m:jc m:val="centerGroup"/>
                      </m:oMathParaPr>
                      <m:oMath xmlns:m="http://schemas.openxmlformats.org/officeDocument/2006/math">
                        <m:r>
                          <a:rPr lang="en-US" altLang="zh-TW" sz="2000" i="1" dirty="0" smtClean="0">
                            <a:latin typeface="Cambria Math"/>
                            <a:cs typeface="Times New Roman" pitchFamily="18" charset="0"/>
                          </a:rPr>
                          <m:t>𝜈</m:t>
                        </m:r>
                        <m:r>
                          <a:rPr lang="en-US" altLang="zh-TW" sz="2000" i="1" baseline="-30000" dirty="0" err="1">
                            <a:latin typeface="Cambria Math"/>
                            <a:cs typeface="Times New Roman" pitchFamily="18" charset="0"/>
                          </a:rPr>
                          <m:t>𝑒</m:t>
                        </m:r>
                      </m:oMath>
                    </m:oMathPara>
                  </a14:m>
                  <a:endParaRPr lang="en-US" altLang="zh-TW" sz="2000" i="1" dirty="0"/>
                </a:p>
              </p:txBody>
            </p:sp>
          </mc:Choice>
          <mc:Fallback xmlns="">
            <p:sp>
              <p:nvSpPr>
                <p:cNvPr id="33" name="Text Box 4"/>
                <p:cNvSpPr txBox="1">
                  <a:spLocks noRot="1" noChangeAspect="1" noMove="1" noResize="1" noEditPoints="1" noAdjustHandles="1" noChangeArrowheads="1" noChangeShapeType="1" noTextEdit="1"/>
                </p:cNvSpPr>
                <p:nvPr/>
              </p:nvSpPr>
              <p:spPr bwMode="auto">
                <a:xfrm>
                  <a:off x="4246" y="8809"/>
                  <a:ext cx="276" cy="387"/>
                </a:xfrm>
                <a:prstGeom prst="rect">
                  <a:avLst/>
                </a:prstGeom>
                <a:blipFill rotWithShape="1">
                  <a:blip r:embed="rId3"/>
                  <a:stretch>
                    <a:fillRect l="-10638" r="-2128"/>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4" name="Text Box 3"/>
                <p:cNvSpPr txBox="1">
                  <a:spLocks noChangeArrowheads="1"/>
                </p:cNvSpPr>
                <p:nvPr/>
              </p:nvSpPr>
              <p:spPr bwMode="auto">
                <a:xfrm>
                  <a:off x="3369" y="8442"/>
                  <a:ext cx="300" cy="422"/>
                </a:xfrm>
                <a:prstGeom prst="rect">
                  <a:avLst/>
                </a:prstGeom>
                <a:grpFill/>
                <a:ln w="9525">
                  <a:noFill/>
                  <a:miter lim="800000"/>
                  <a:headEnd/>
                  <a:tailEnd/>
                </a:ln>
              </p:spPr>
              <p:txBody>
                <a:bodyPr lIns="0" tIns="0" rIns="0" bIns="0"/>
                <a:lstStyle/>
                <a:p>
                  <a:pPr eaLnBrk="0" hangingPunct="0">
                    <a:defRPr/>
                  </a:pPr>
                  <a14:m>
                    <m:oMathPara xmlns:m="http://schemas.openxmlformats.org/officeDocument/2006/math">
                      <m:oMathParaPr>
                        <m:jc m:val="centerGroup"/>
                      </m:oMathParaPr>
                      <m:oMath xmlns:m="http://schemas.openxmlformats.org/officeDocument/2006/math">
                        <m:r>
                          <a:rPr lang="en-US" altLang="zh-TW" sz="2000" i="1" dirty="0" smtClean="0">
                            <a:latin typeface="Cambria Math"/>
                            <a:cs typeface="Times New Roman" pitchFamily="18" charset="0"/>
                          </a:rPr>
                          <m:t>𝑒</m:t>
                        </m:r>
                      </m:oMath>
                    </m:oMathPara>
                  </a14:m>
                  <a:endParaRPr lang="en-US" altLang="zh-TW" sz="2000" i="1" dirty="0"/>
                </a:p>
              </p:txBody>
            </p:sp>
          </mc:Choice>
          <mc:Fallback xmlns="">
            <p:sp>
              <p:nvSpPr>
                <p:cNvPr id="34" name="Text Box 3"/>
                <p:cNvSpPr txBox="1">
                  <a:spLocks noRot="1" noChangeAspect="1" noMove="1" noResize="1" noEditPoints="1" noAdjustHandles="1" noChangeArrowheads="1" noChangeShapeType="1" noTextEdit="1"/>
                </p:cNvSpPr>
                <p:nvPr/>
              </p:nvSpPr>
              <p:spPr bwMode="auto">
                <a:xfrm>
                  <a:off x="3369" y="8442"/>
                  <a:ext cx="300" cy="422"/>
                </a:xfrm>
                <a:prstGeom prst="rect">
                  <a:avLst/>
                </a:prstGeom>
                <a:blipFill rotWithShape="1">
                  <a:blip r:embed="rId4"/>
                  <a:stretch>
                    <a:fillRect/>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5" name="Text Box 2"/>
                <p:cNvSpPr txBox="1">
                  <a:spLocks noChangeArrowheads="1"/>
                </p:cNvSpPr>
                <p:nvPr/>
              </p:nvSpPr>
              <p:spPr bwMode="auto">
                <a:xfrm>
                  <a:off x="3369" y="10016"/>
                  <a:ext cx="300" cy="421"/>
                </a:xfrm>
                <a:prstGeom prst="rect">
                  <a:avLst/>
                </a:prstGeom>
                <a:grpFill/>
                <a:ln w="9525">
                  <a:noFill/>
                  <a:miter lim="800000"/>
                  <a:headEnd/>
                  <a:tailEnd/>
                </a:ln>
              </p:spPr>
              <p:txBody>
                <a:bodyPr lIns="0" tIns="0" rIns="0" bIns="0"/>
                <a:lstStyle/>
                <a:p>
                  <a:pPr eaLnBrk="0" hangingPunct="0">
                    <a:defRPr/>
                  </a:pPr>
                  <a14:m>
                    <m:oMathPara xmlns:m="http://schemas.openxmlformats.org/officeDocument/2006/math">
                      <m:oMathParaPr>
                        <m:jc m:val="centerGroup"/>
                      </m:oMathParaPr>
                      <m:oMath xmlns:m="http://schemas.openxmlformats.org/officeDocument/2006/math">
                        <m:r>
                          <a:rPr lang="en-US" altLang="zh-TW" sz="2000" i="1" dirty="0" smtClean="0">
                            <a:latin typeface="Cambria Math"/>
                            <a:cs typeface="Times New Roman" pitchFamily="18" charset="0"/>
                          </a:rPr>
                          <m:t>𝜇</m:t>
                        </m:r>
                      </m:oMath>
                    </m:oMathPara>
                  </a14:m>
                  <a:endParaRPr lang="en-US" altLang="zh-TW" sz="2000" i="1" dirty="0"/>
                </a:p>
              </p:txBody>
            </p:sp>
          </mc:Choice>
          <mc:Fallback xmlns="">
            <p:sp>
              <p:nvSpPr>
                <p:cNvPr id="35" name="Text Box 2"/>
                <p:cNvSpPr txBox="1">
                  <a:spLocks noRot="1" noChangeAspect="1" noMove="1" noResize="1" noEditPoints="1" noAdjustHandles="1" noChangeArrowheads="1" noChangeShapeType="1" noTextEdit="1"/>
                </p:cNvSpPr>
                <p:nvPr/>
              </p:nvSpPr>
              <p:spPr bwMode="auto">
                <a:xfrm>
                  <a:off x="3369" y="10016"/>
                  <a:ext cx="300" cy="421"/>
                </a:xfrm>
                <a:prstGeom prst="rect">
                  <a:avLst/>
                </a:prstGeom>
                <a:blipFill rotWithShape="1">
                  <a:blip r:embed="rId5"/>
                  <a:stretch>
                    <a:fillRect l="-4000"/>
                  </a:stretch>
                </a:blipFill>
                <a:ln w="9525">
                  <a:noFill/>
                  <a:miter lim="800000"/>
                  <a:headEnd/>
                  <a:tailEnd/>
                </a:ln>
              </p:spPr>
              <p:txBody>
                <a:bodyPr/>
                <a:lstStyle/>
                <a:p>
                  <a:r>
                    <a:rPr lang="zh-TW" altLang="en-US">
                      <a:noFill/>
                    </a:rPr>
                    <a:t> </a:t>
                  </a:r>
                </a:p>
              </p:txBody>
            </p:sp>
          </mc:Fallback>
        </mc:AlternateContent>
      </p:grpSp>
      <p:cxnSp>
        <p:nvCxnSpPr>
          <p:cNvPr id="36" name="直線單箭頭接點 35"/>
          <p:cNvCxnSpPr/>
          <p:nvPr/>
        </p:nvCxnSpPr>
        <p:spPr>
          <a:xfrm flipV="1">
            <a:off x="3859653" y="2678414"/>
            <a:ext cx="109001" cy="13928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直線單箭頭接點 36"/>
          <p:cNvCxnSpPr/>
          <p:nvPr/>
        </p:nvCxnSpPr>
        <p:spPr>
          <a:xfrm flipV="1">
            <a:off x="4453104" y="1958478"/>
            <a:ext cx="170567" cy="19309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直線單箭頭接點 37"/>
          <p:cNvCxnSpPr/>
          <p:nvPr/>
        </p:nvCxnSpPr>
        <p:spPr>
          <a:xfrm flipH="1">
            <a:off x="4417011" y="1805535"/>
            <a:ext cx="72185" cy="17092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直線單箭頭接點 38"/>
          <p:cNvCxnSpPr/>
          <p:nvPr/>
        </p:nvCxnSpPr>
        <p:spPr>
          <a:xfrm flipH="1" flipV="1">
            <a:off x="3801622" y="1958478"/>
            <a:ext cx="167032" cy="17091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直線接點 39"/>
          <p:cNvCxnSpPr/>
          <p:nvPr/>
        </p:nvCxnSpPr>
        <p:spPr>
          <a:xfrm flipV="1">
            <a:off x="4238684" y="1540737"/>
            <a:ext cx="364169" cy="84695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7" name="Text Box 28"/>
              <p:cNvSpPr txBox="1">
                <a:spLocks noChangeArrowheads="1"/>
              </p:cNvSpPr>
              <p:nvPr/>
            </p:nvSpPr>
            <p:spPr bwMode="auto">
              <a:xfrm>
                <a:off x="4490384" y="1203083"/>
                <a:ext cx="434975"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50000"/>
                  </a:spcBef>
                  <a:buClrTx/>
                  <a:buSzTx/>
                  <a:buFontTx/>
                  <a:buNone/>
                </a:pPr>
                <a14:m>
                  <m:oMathPara xmlns:m="http://schemas.openxmlformats.org/officeDocument/2006/math">
                    <m:oMathParaPr>
                      <m:jc m:val="centerGroup"/>
                    </m:oMathParaPr>
                    <m:oMath xmlns:m="http://schemas.openxmlformats.org/officeDocument/2006/math">
                      <m:sSub>
                        <m:sSubPr>
                          <m:ctrlPr>
                            <a:rPr lang="el-GR" altLang="zh-TW" sz="1800" i="1" dirty="0" smtClean="0">
                              <a:latin typeface="Cambria Math" panose="02040503050406030204" pitchFamily="18" charset="0"/>
                              <a:cs typeface="Tahoma" pitchFamily="34" charset="0"/>
                            </a:rPr>
                          </m:ctrlPr>
                        </m:sSubPr>
                        <m:e>
                          <m:acc>
                            <m:accPr>
                              <m:chr m:val="̅"/>
                              <m:ctrlPr>
                                <a:rPr lang="el-GR" altLang="zh-TW" sz="1800" i="1" dirty="0">
                                  <a:latin typeface="Cambria Math" panose="02040503050406030204" pitchFamily="18" charset="0"/>
                                  <a:cs typeface="Tahoma" pitchFamily="34" charset="0"/>
                                </a:rPr>
                              </m:ctrlPr>
                            </m:accPr>
                            <m:e>
                              <m:r>
                                <a:rPr lang="el-GR" altLang="zh-TW" sz="1800" i="1" dirty="0">
                                  <a:latin typeface="Cambria Math"/>
                                  <a:cs typeface="Tahoma" pitchFamily="34" charset="0"/>
                                </a:rPr>
                                <m:t>𝜈</m:t>
                              </m:r>
                            </m:e>
                          </m:acc>
                        </m:e>
                        <m:sub>
                          <m:r>
                            <a:rPr lang="en-US" altLang="zh-TW" sz="1800" b="0" i="1" dirty="0" smtClean="0">
                              <a:latin typeface="Cambria Math"/>
                              <a:cs typeface="Tahoma" pitchFamily="34" charset="0"/>
                            </a:rPr>
                            <m:t>𝑒</m:t>
                          </m:r>
                        </m:sub>
                      </m:sSub>
                    </m:oMath>
                  </m:oMathPara>
                </a14:m>
                <a:endParaRPr lang="el-GR" altLang="zh-TW" sz="1800" dirty="0">
                  <a:cs typeface="Tahoma" pitchFamily="34" charset="0"/>
                </a:endParaRPr>
              </a:p>
            </p:txBody>
          </p:sp>
        </mc:Choice>
        <mc:Fallback xmlns="">
          <p:sp>
            <p:nvSpPr>
              <p:cNvPr id="47" name="Text Box 28"/>
              <p:cNvSpPr txBox="1">
                <a:spLocks noRot="1" noChangeAspect="1" noMove="1" noResize="1" noEditPoints="1" noAdjustHandles="1" noChangeArrowheads="1" noChangeShapeType="1" noTextEdit="1"/>
              </p:cNvSpPr>
              <p:nvPr/>
            </p:nvSpPr>
            <p:spPr bwMode="auto">
              <a:xfrm>
                <a:off x="4490384" y="1203083"/>
                <a:ext cx="434975" cy="369332"/>
              </a:xfrm>
              <a:prstGeom prst="rect">
                <a:avLst/>
              </a:prstGeom>
              <a:blipFill rotWithShape="1">
                <a:blip r:embed="rId6"/>
                <a:stretch>
                  <a:fillRect r="-1549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sp>
        <p:nvSpPr>
          <p:cNvPr id="2" name="Rectangle 1">
            <a:extLst>
              <a:ext uri="{FF2B5EF4-FFF2-40B4-BE49-F238E27FC236}">
                <a16:creationId xmlns:a16="http://schemas.microsoft.com/office/drawing/2014/main" id="{3AFD52E8-A734-B547-95BB-ED14F8F30C64}"/>
              </a:ext>
            </a:extLst>
          </p:cNvPr>
          <p:cNvSpPr/>
          <p:nvPr/>
        </p:nvSpPr>
        <p:spPr>
          <a:xfrm>
            <a:off x="1793764" y="5639113"/>
            <a:ext cx="5346335" cy="369332"/>
          </a:xfrm>
          <a:prstGeom prst="rect">
            <a:avLst/>
          </a:prstGeom>
        </p:spPr>
        <p:txBody>
          <a:bodyPr wrap="none">
            <a:spAutoFit/>
          </a:bodyPr>
          <a:lstStyle/>
          <a:p>
            <a:r>
              <a:rPr lang="en-US" altLang="zh-TW" dirty="0">
                <a:latin typeface="Times New Roman" panose="02020603050405020304" pitchFamily="18" charset="0"/>
                <a:cs typeface="Times New Roman" panose="02020603050405020304" pitchFamily="18" charset="0"/>
              </a:rPr>
              <a:t>The reason is there are too many particles at one vertex.</a:t>
            </a:r>
            <a:endParaRPr lang="en-TW"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489885" y="2587515"/>
            <a:ext cx="5952409" cy="10458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Times New Roman" panose="02020603050405020304" pitchFamily="18" charset="0"/>
            </a:endParaRPr>
          </a:p>
        </p:txBody>
      </p:sp>
      <p:grpSp>
        <p:nvGrpSpPr>
          <p:cNvPr id="2" name="Group 3"/>
          <p:cNvGrpSpPr>
            <a:grpSpLocks noChangeAspect="1"/>
          </p:cNvGrpSpPr>
          <p:nvPr/>
        </p:nvGrpSpPr>
        <p:grpSpPr bwMode="auto">
          <a:xfrm>
            <a:off x="1598351" y="1142391"/>
            <a:ext cx="1472255" cy="1090613"/>
            <a:chOff x="5585" y="10915"/>
            <a:chExt cx="2272" cy="1690"/>
          </a:xfrm>
          <a:solidFill>
            <a:schemeClr val="bg1"/>
          </a:solidFill>
        </p:grpSpPr>
        <p:sp>
          <p:nvSpPr>
            <p:cNvPr id="3" name="AutoShape 15"/>
            <p:cNvSpPr>
              <a:spLocks noChangeAspect="1" noChangeArrowheads="1" noTextEdit="1"/>
            </p:cNvSpPr>
            <p:nvPr/>
          </p:nvSpPr>
          <p:spPr bwMode="auto">
            <a:xfrm>
              <a:off x="5585" y="10915"/>
              <a:ext cx="2272" cy="1690"/>
            </a:xfrm>
            <a:prstGeom prst="rect">
              <a:avLst/>
            </a:prstGeom>
            <a:grpFill/>
          </p:spPr>
          <p:txBody>
            <a:bodyPr/>
            <a:lstStyle/>
            <a:p>
              <a:pPr>
                <a:defRPr/>
              </a:pPr>
              <a:endParaRPr lang="zh-TW" altLang="en-US"/>
            </a:p>
          </p:txBody>
        </p:sp>
        <p:sp>
          <p:nvSpPr>
            <p:cNvPr id="4" name="Line 9"/>
            <p:cNvSpPr>
              <a:spLocks noChangeShapeType="1"/>
            </p:cNvSpPr>
            <p:nvPr/>
          </p:nvSpPr>
          <p:spPr bwMode="auto">
            <a:xfrm flipV="1">
              <a:off x="6010" y="11984"/>
              <a:ext cx="447" cy="449"/>
            </a:xfrm>
            <a:prstGeom prst="line">
              <a:avLst/>
            </a:prstGeom>
            <a:grpFill/>
            <a:ln w="9525">
              <a:solidFill>
                <a:srgbClr val="000000"/>
              </a:solidFill>
              <a:round/>
              <a:headEnd/>
              <a:tailEnd type="triangle" w="med" len="med"/>
            </a:ln>
          </p:spPr>
          <p:txBody>
            <a:bodyPr/>
            <a:lstStyle/>
            <a:p>
              <a:pPr>
                <a:defRPr/>
              </a:pPr>
              <a:endParaRPr lang="zh-TW" altLang="en-US"/>
            </a:p>
          </p:txBody>
        </p:sp>
        <p:sp>
          <p:nvSpPr>
            <p:cNvPr id="5" name="Line 8"/>
            <p:cNvSpPr>
              <a:spLocks noChangeShapeType="1"/>
            </p:cNvSpPr>
            <p:nvPr/>
          </p:nvSpPr>
          <p:spPr bwMode="auto">
            <a:xfrm flipV="1">
              <a:off x="6680" y="11031"/>
              <a:ext cx="727" cy="729"/>
            </a:xfrm>
            <a:prstGeom prst="line">
              <a:avLst/>
            </a:prstGeom>
            <a:grpFill/>
            <a:ln w="9525">
              <a:solidFill>
                <a:srgbClr val="000000"/>
              </a:solidFill>
              <a:prstDash val="dash"/>
              <a:round/>
              <a:headEnd/>
              <a:tailEnd/>
            </a:ln>
          </p:spPr>
          <p:txBody>
            <a:bodyPr/>
            <a:lstStyle/>
            <a:p>
              <a:pPr>
                <a:defRPr/>
              </a:pPr>
              <a:endParaRPr lang="zh-TW" altLang="en-US"/>
            </a:p>
          </p:txBody>
        </p:sp>
        <p:sp>
          <p:nvSpPr>
            <p:cNvPr id="6" name="Line 7"/>
            <p:cNvSpPr>
              <a:spLocks noChangeShapeType="1"/>
            </p:cNvSpPr>
            <p:nvPr/>
          </p:nvSpPr>
          <p:spPr bwMode="auto">
            <a:xfrm>
              <a:off x="6680" y="11704"/>
              <a:ext cx="615" cy="561"/>
            </a:xfrm>
            <a:prstGeom prst="line">
              <a:avLst/>
            </a:prstGeom>
            <a:grpFill/>
            <a:ln w="9525">
              <a:solidFill>
                <a:srgbClr val="000000"/>
              </a:solidFill>
              <a:round/>
              <a:headEnd/>
              <a:tailEnd type="triangle" w="med" len="med"/>
            </a:ln>
          </p:spPr>
          <p:txBody>
            <a:bodyPr/>
            <a:lstStyle/>
            <a:p>
              <a:pPr>
                <a:defRPr/>
              </a:pPr>
              <a:endParaRPr lang="zh-TW" altLang="en-US"/>
            </a:p>
          </p:txBody>
        </p:sp>
        <p:sp>
          <p:nvSpPr>
            <p:cNvPr id="7" name="Line 6"/>
            <p:cNvSpPr>
              <a:spLocks noChangeShapeType="1"/>
            </p:cNvSpPr>
            <p:nvPr/>
          </p:nvSpPr>
          <p:spPr bwMode="auto">
            <a:xfrm>
              <a:off x="7183" y="12153"/>
              <a:ext cx="398" cy="356"/>
            </a:xfrm>
            <a:prstGeom prst="line">
              <a:avLst/>
            </a:prstGeom>
            <a:grpFill/>
            <a:ln w="9525">
              <a:solidFill>
                <a:srgbClr val="000000"/>
              </a:solidFill>
              <a:round/>
              <a:headEnd/>
              <a:tailEnd/>
            </a:ln>
          </p:spPr>
          <p:txBody>
            <a:bodyPr/>
            <a:lstStyle/>
            <a:p>
              <a:pPr>
                <a:defRPr/>
              </a:pPr>
              <a:endParaRPr lang="zh-TW" altLang="en-US"/>
            </a:p>
          </p:txBody>
        </p:sp>
        <p:sp>
          <p:nvSpPr>
            <p:cNvPr id="8" name="Line 5"/>
            <p:cNvSpPr>
              <a:spLocks noChangeShapeType="1"/>
            </p:cNvSpPr>
            <p:nvPr/>
          </p:nvSpPr>
          <p:spPr bwMode="auto">
            <a:xfrm flipH="1" flipV="1">
              <a:off x="6010" y="11087"/>
              <a:ext cx="670" cy="617"/>
            </a:xfrm>
            <a:prstGeom prst="line">
              <a:avLst/>
            </a:prstGeom>
            <a:grpFill/>
            <a:ln w="9525">
              <a:solidFill>
                <a:srgbClr val="000000"/>
              </a:solidFill>
              <a:prstDash val="dash"/>
              <a:round/>
              <a:headEnd/>
              <a:tailEnd/>
            </a:ln>
          </p:spPr>
          <p:txBody>
            <a:bodyPr/>
            <a:lstStyle/>
            <a:p>
              <a:pPr>
                <a:defRPr/>
              </a:pPr>
              <a:endParaRPr lang="zh-TW" altLang="en-US"/>
            </a:p>
          </p:txBody>
        </p:sp>
        <p:sp>
          <p:nvSpPr>
            <p:cNvPr id="9" name="Line 4"/>
            <p:cNvSpPr>
              <a:spLocks noChangeShapeType="1"/>
            </p:cNvSpPr>
            <p:nvPr/>
          </p:nvSpPr>
          <p:spPr bwMode="auto">
            <a:xfrm flipV="1">
              <a:off x="6401" y="11704"/>
              <a:ext cx="335" cy="336"/>
            </a:xfrm>
            <a:prstGeom prst="line">
              <a:avLst/>
            </a:prstGeom>
            <a:grpFill/>
            <a:ln w="9525">
              <a:solidFill>
                <a:srgbClr val="000000"/>
              </a:solidFill>
              <a:round/>
              <a:headEnd/>
              <a:tailEnd/>
            </a:ln>
          </p:spPr>
          <p:txBody>
            <a:bodyPr/>
            <a:lstStyle/>
            <a:p>
              <a:pPr>
                <a:defRPr/>
              </a:pPr>
              <a:endParaRPr lang="zh-TW" altLang="en-US"/>
            </a:p>
          </p:txBody>
        </p:sp>
      </p:grpSp>
      <mc:AlternateContent xmlns:mc="http://schemas.openxmlformats.org/markup-compatibility/2006" xmlns:a14="http://schemas.microsoft.com/office/drawing/2010/main">
        <mc:Choice Requires="a14">
          <p:sp>
            <p:nvSpPr>
              <p:cNvPr id="10" name="文字方塊 17"/>
              <p:cNvSpPr txBox="1">
                <a:spLocks noChangeArrowheads="1"/>
              </p:cNvSpPr>
              <p:nvPr/>
            </p:nvSpPr>
            <p:spPr bwMode="auto">
              <a:xfrm>
                <a:off x="1489885" y="509821"/>
                <a:ext cx="6173694"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r>
                  <a:rPr lang="zh-TW" altLang="en-US" sz="1800" dirty="0">
                    <a:latin typeface="Times New Roman" panose="02020603050405020304" pitchFamily="18" charset="0"/>
                  </a:rPr>
                  <a:t>自旋為零粒子</a:t>
                </a:r>
                <a14:m>
                  <m:oMath xmlns:m="http://schemas.openxmlformats.org/officeDocument/2006/math">
                    <m:r>
                      <m:rPr>
                        <m:sty m:val="p"/>
                      </m:rPr>
                      <a:rPr lang="el-GR" altLang="zh-TW" sz="1800" i="1">
                        <a:latin typeface="Cambria Math"/>
                        <a:ea typeface="Cambria Math"/>
                        <a:cs typeface="Times New Roman" pitchFamily="18" charset="0"/>
                      </a:rPr>
                      <m:t>Φ</m:t>
                    </m:r>
                  </m:oMath>
                </a14:m>
                <a:r>
                  <a:rPr lang="zh-TW" altLang="en-US" sz="1800" dirty="0">
                    <a:latin typeface="Times New Roman" panose="02020603050405020304" pitchFamily="18" charset="0"/>
                  </a:rPr>
                  <a:t>與向量粒子</a:t>
                </a:r>
                <a14:m>
                  <m:oMath xmlns:m="http://schemas.openxmlformats.org/officeDocument/2006/math">
                    <m:r>
                      <a:rPr lang="en-US" altLang="zh-TW" sz="1800" i="1">
                        <a:latin typeface="Cambria Math"/>
                      </a:rPr>
                      <m:t>𝐴</m:t>
                    </m:r>
                  </m:oMath>
                </a14:m>
                <a:r>
                  <a:rPr lang="zh-TW" altLang="en-US" sz="1800" dirty="0">
                    <a:latin typeface="Times New Roman" panose="02020603050405020304" pitchFamily="18" charset="0"/>
                  </a:rPr>
                  <a:t>的交點</a:t>
                </a:r>
                <a:r>
                  <a:rPr lang="en-US" altLang="zh-TW" sz="1800" dirty="0">
                    <a:latin typeface="Times New Roman" panose="02020603050405020304" pitchFamily="18" charset="0"/>
                  </a:rPr>
                  <a:t>vertices</a:t>
                </a:r>
                <a:r>
                  <a:rPr lang="zh-TW" altLang="en-US" sz="1800" dirty="0">
                    <a:latin typeface="Times New Roman" panose="02020603050405020304" pitchFamily="18" charset="0"/>
                  </a:rPr>
                  <a:t>。</a:t>
                </a:r>
              </a:p>
            </p:txBody>
          </p:sp>
        </mc:Choice>
        <mc:Fallback xmlns="">
          <p:sp>
            <p:nvSpPr>
              <p:cNvPr id="10" name="文字方塊 17"/>
              <p:cNvSpPr txBox="1">
                <a:spLocks noRot="1" noChangeAspect="1" noMove="1" noResize="1" noEditPoints="1" noAdjustHandles="1" noChangeArrowheads="1" noChangeShapeType="1" noTextEdit="1"/>
              </p:cNvSpPr>
              <p:nvPr/>
            </p:nvSpPr>
            <p:spPr bwMode="auto">
              <a:xfrm>
                <a:off x="1489885" y="509821"/>
                <a:ext cx="6173694" cy="369332"/>
              </a:xfrm>
              <a:prstGeom prst="rect">
                <a:avLst/>
              </a:prstGeom>
              <a:blipFill>
                <a:blip r:embed="rId2"/>
                <a:stretch>
                  <a:fillRect l="-821" t="-10000" b="-20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11" name="流程圖: 匯合連接點 10"/>
          <p:cNvSpPr/>
          <p:nvPr/>
        </p:nvSpPr>
        <p:spPr>
          <a:xfrm>
            <a:off x="4794806" y="1193089"/>
            <a:ext cx="125506" cy="120597"/>
          </a:xfrm>
          <a:prstGeom prst="flowChartSummingJuncti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Times New Roman" panose="02020603050405020304" pitchFamily="18" charset="0"/>
            </a:endParaRPr>
          </a:p>
        </p:txBody>
      </p:sp>
      <p:grpSp>
        <p:nvGrpSpPr>
          <p:cNvPr id="20" name="Group 3"/>
          <p:cNvGrpSpPr>
            <a:grpSpLocks noChangeAspect="1"/>
          </p:cNvGrpSpPr>
          <p:nvPr/>
        </p:nvGrpSpPr>
        <p:grpSpPr bwMode="auto">
          <a:xfrm>
            <a:off x="3693104" y="1142390"/>
            <a:ext cx="1472255" cy="1090613"/>
            <a:chOff x="5585" y="10915"/>
            <a:chExt cx="2272" cy="1690"/>
          </a:xfrm>
          <a:solidFill>
            <a:schemeClr val="bg1"/>
          </a:solidFill>
        </p:grpSpPr>
        <p:sp>
          <p:nvSpPr>
            <p:cNvPr id="21" name="AutoShape 15"/>
            <p:cNvSpPr>
              <a:spLocks noChangeAspect="1" noChangeArrowheads="1" noTextEdit="1"/>
            </p:cNvSpPr>
            <p:nvPr/>
          </p:nvSpPr>
          <p:spPr bwMode="auto">
            <a:xfrm>
              <a:off x="5585" y="10915"/>
              <a:ext cx="2272" cy="1690"/>
            </a:xfrm>
            <a:prstGeom prst="rect">
              <a:avLst/>
            </a:prstGeom>
            <a:grpFill/>
          </p:spPr>
          <p:txBody>
            <a:bodyPr/>
            <a:lstStyle/>
            <a:p>
              <a:pPr>
                <a:defRPr/>
              </a:pPr>
              <a:endParaRPr lang="zh-TW" altLang="en-US"/>
            </a:p>
          </p:txBody>
        </p:sp>
        <p:sp>
          <p:nvSpPr>
            <p:cNvPr id="22" name="Line 9"/>
            <p:cNvSpPr>
              <a:spLocks noChangeShapeType="1"/>
            </p:cNvSpPr>
            <p:nvPr/>
          </p:nvSpPr>
          <p:spPr bwMode="auto">
            <a:xfrm flipV="1">
              <a:off x="6010" y="11984"/>
              <a:ext cx="447" cy="449"/>
            </a:xfrm>
            <a:prstGeom prst="line">
              <a:avLst/>
            </a:prstGeom>
            <a:grpFill/>
            <a:ln w="9525">
              <a:solidFill>
                <a:srgbClr val="000000"/>
              </a:solidFill>
              <a:round/>
              <a:headEnd/>
              <a:tailEnd type="triangle" w="med" len="med"/>
            </a:ln>
          </p:spPr>
          <p:txBody>
            <a:bodyPr/>
            <a:lstStyle/>
            <a:p>
              <a:pPr>
                <a:defRPr/>
              </a:pPr>
              <a:endParaRPr lang="zh-TW" altLang="en-US"/>
            </a:p>
          </p:txBody>
        </p:sp>
        <p:sp>
          <p:nvSpPr>
            <p:cNvPr id="23" name="Line 8"/>
            <p:cNvSpPr>
              <a:spLocks noChangeShapeType="1"/>
            </p:cNvSpPr>
            <p:nvPr/>
          </p:nvSpPr>
          <p:spPr bwMode="auto">
            <a:xfrm flipV="1">
              <a:off x="6680" y="11031"/>
              <a:ext cx="727" cy="729"/>
            </a:xfrm>
            <a:prstGeom prst="line">
              <a:avLst/>
            </a:prstGeom>
            <a:grpFill/>
            <a:ln w="9525">
              <a:solidFill>
                <a:srgbClr val="000000"/>
              </a:solidFill>
              <a:prstDash val="dash"/>
              <a:round/>
              <a:headEnd/>
              <a:tailEnd/>
            </a:ln>
          </p:spPr>
          <p:txBody>
            <a:bodyPr/>
            <a:lstStyle/>
            <a:p>
              <a:pPr>
                <a:defRPr/>
              </a:pPr>
              <a:endParaRPr lang="zh-TW" altLang="en-US"/>
            </a:p>
          </p:txBody>
        </p:sp>
        <p:sp>
          <p:nvSpPr>
            <p:cNvPr id="24" name="Line 7"/>
            <p:cNvSpPr>
              <a:spLocks noChangeShapeType="1"/>
            </p:cNvSpPr>
            <p:nvPr/>
          </p:nvSpPr>
          <p:spPr bwMode="auto">
            <a:xfrm>
              <a:off x="6680" y="11704"/>
              <a:ext cx="615" cy="561"/>
            </a:xfrm>
            <a:prstGeom prst="line">
              <a:avLst/>
            </a:prstGeom>
            <a:grpFill/>
            <a:ln w="9525">
              <a:solidFill>
                <a:srgbClr val="000000"/>
              </a:solidFill>
              <a:round/>
              <a:headEnd/>
              <a:tailEnd type="triangle" w="med" len="med"/>
            </a:ln>
          </p:spPr>
          <p:txBody>
            <a:bodyPr/>
            <a:lstStyle/>
            <a:p>
              <a:pPr>
                <a:defRPr/>
              </a:pPr>
              <a:endParaRPr lang="zh-TW" altLang="en-US"/>
            </a:p>
          </p:txBody>
        </p:sp>
        <p:sp>
          <p:nvSpPr>
            <p:cNvPr id="25" name="Line 6"/>
            <p:cNvSpPr>
              <a:spLocks noChangeShapeType="1"/>
            </p:cNvSpPr>
            <p:nvPr/>
          </p:nvSpPr>
          <p:spPr bwMode="auto">
            <a:xfrm>
              <a:off x="7183" y="12153"/>
              <a:ext cx="398" cy="356"/>
            </a:xfrm>
            <a:prstGeom prst="line">
              <a:avLst/>
            </a:prstGeom>
            <a:grpFill/>
            <a:ln w="9525">
              <a:solidFill>
                <a:srgbClr val="000000"/>
              </a:solidFill>
              <a:round/>
              <a:headEnd/>
              <a:tailEnd/>
            </a:ln>
          </p:spPr>
          <p:txBody>
            <a:bodyPr/>
            <a:lstStyle/>
            <a:p>
              <a:pPr>
                <a:defRPr/>
              </a:pPr>
              <a:endParaRPr lang="zh-TW" altLang="en-US"/>
            </a:p>
          </p:txBody>
        </p:sp>
        <p:sp>
          <p:nvSpPr>
            <p:cNvPr id="26" name="Line 5"/>
            <p:cNvSpPr>
              <a:spLocks noChangeShapeType="1"/>
            </p:cNvSpPr>
            <p:nvPr/>
          </p:nvSpPr>
          <p:spPr bwMode="auto">
            <a:xfrm flipH="1" flipV="1">
              <a:off x="6010" y="11087"/>
              <a:ext cx="670" cy="617"/>
            </a:xfrm>
            <a:prstGeom prst="line">
              <a:avLst/>
            </a:prstGeom>
            <a:grpFill/>
            <a:ln w="9525">
              <a:solidFill>
                <a:srgbClr val="000000"/>
              </a:solidFill>
              <a:prstDash val="dash"/>
              <a:round/>
              <a:headEnd/>
              <a:tailEnd/>
            </a:ln>
          </p:spPr>
          <p:txBody>
            <a:bodyPr/>
            <a:lstStyle/>
            <a:p>
              <a:pPr>
                <a:defRPr/>
              </a:pPr>
              <a:endParaRPr lang="zh-TW" altLang="en-US"/>
            </a:p>
          </p:txBody>
        </p:sp>
        <p:sp>
          <p:nvSpPr>
            <p:cNvPr id="27" name="Line 4"/>
            <p:cNvSpPr>
              <a:spLocks noChangeShapeType="1"/>
            </p:cNvSpPr>
            <p:nvPr/>
          </p:nvSpPr>
          <p:spPr bwMode="auto">
            <a:xfrm flipV="1">
              <a:off x="6401" y="11704"/>
              <a:ext cx="335" cy="336"/>
            </a:xfrm>
            <a:prstGeom prst="line">
              <a:avLst/>
            </a:prstGeom>
            <a:grpFill/>
            <a:ln w="9525">
              <a:solidFill>
                <a:srgbClr val="000000"/>
              </a:solidFill>
              <a:round/>
              <a:headEnd/>
              <a:tailEnd/>
            </a:ln>
          </p:spPr>
          <p:txBody>
            <a:bodyPr/>
            <a:lstStyle/>
            <a:p>
              <a:pPr>
                <a:defRPr/>
              </a:pPr>
              <a:endParaRPr lang="zh-TW" altLang="en-US"/>
            </a:p>
          </p:txBody>
        </p:sp>
      </p:grpSp>
      <p:sp>
        <p:nvSpPr>
          <p:cNvPr id="28" name="流程圖: 匯合連接點 27"/>
          <p:cNvSpPr/>
          <p:nvPr/>
        </p:nvSpPr>
        <p:spPr>
          <a:xfrm>
            <a:off x="3926512" y="1217249"/>
            <a:ext cx="125506" cy="120597"/>
          </a:xfrm>
          <a:prstGeom prst="flowChartSummingJuncti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Times New Roman" panose="02020603050405020304" pitchFamily="18" charset="0"/>
            </a:endParaRPr>
          </a:p>
        </p:txBody>
      </p:sp>
      <p:sp>
        <p:nvSpPr>
          <p:cNvPr id="29" name="流程圖: 匯合連接點 28"/>
          <p:cNvSpPr/>
          <p:nvPr/>
        </p:nvSpPr>
        <p:spPr>
          <a:xfrm>
            <a:off x="4786242" y="1193089"/>
            <a:ext cx="125506" cy="120597"/>
          </a:xfrm>
          <a:prstGeom prst="flowChartSummingJuncti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Times New Roman" panose="02020603050405020304" pitchFamily="18" charset="0"/>
            </a:endParaRPr>
          </a:p>
        </p:txBody>
      </p:sp>
      <p:sp>
        <p:nvSpPr>
          <p:cNvPr id="30" name="流程圖: 匯合連接點 29"/>
          <p:cNvSpPr/>
          <p:nvPr/>
        </p:nvSpPr>
        <p:spPr>
          <a:xfrm>
            <a:off x="6877606" y="1193089"/>
            <a:ext cx="125506" cy="120597"/>
          </a:xfrm>
          <a:prstGeom prst="flowChartSummingJuncti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Times New Roman" panose="02020603050405020304" pitchFamily="18" charset="0"/>
            </a:endParaRPr>
          </a:p>
        </p:txBody>
      </p:sp>
      <p:grpSp>
        <p:nvGrpSpPr>
          <p:cNvPr id="31" name="Group 3"/>
          <p:cNvGrpSpPr>
            <a:grpSpLocks noChangeAspect="1"/>
          </p:cNvGrpSpPr>
          <p:nvPr/>
        </p:nvGrpSpPr>
        <p:grpSpPr bwMode="auto">
          <a:xfrm>
            <a:off x="5775904" y="1142390"/>
            <a:ext cx="1472255" cy="1090613"/>
            <a:chOff x="5585" y="10915"/>
            <a:chExt cx="2272" cy="1690"/>
          </a:xfrm>
          <a:solidFill>
            <a:schemeClr val="bg1"/>
          </a:solidFill>
        </p:grpSpPr>
        <p:sp>
          <p:nvSpPr>
            <p:cNvPr id="32" name="AutoShape 15"/>
            <p:cNvSpPr>
              <a:spLocks noChangeAspect="1" noChangeArrowheads="1" noTextEdit="1"/>
            </p:cNvSpPr>
            <p:nvPr/>
          </p:nvSpPr>
          <p:spPr bwMode="auto">
            <a:xfrm>
              <a:off x="5585" y="10915"/>
              <a:ext cx="2272" cy="1690"/>
            </a:xfrm>
            <a:prstGeom prst="rect">
              <a:avLst/>
            </a:prstGeom>
            <a:grpFill/>
          </p:spPr>
          <p:txBody>
            <a:bodyPr/>
            <a:lstStyle/>
            <a:p>
              <a:pPr>
                <a:defRPr/>
              </a:pPr>
              <a:endParaRPr lang="zh-TW" altLang="en-US"/>
            </a:p>
          </p:txBody>
        </p:sp>
        <p:sp>
          <p:nvSpPr>
            <p:cNvPr id="33" name="Line 9"/>
            <p:cNvSpPr>
              <a:spLocks noChangeShapeType="1"/>
            </p:cNvSpPr>
            <p:nvPr/>
          </p:nvSpPr>
          <p:spPr bwMode="auto">
            <a:xfrm flipV="1">
              <a:off x="6010" y="11984"/>
              <a:ext cx="447" cy="449"/>
            </a:xfrm>
            <a:prstGeom prst="line">
              <a:avLst/>
            </a:prstGeom>
            <a:grpFill/>
            <a:ln w="9525">
              <a:solidFill>
                <a:srgbClr val="000000"/>
              </a:solidFill>
              <a:round/>
              <a:headEnd/>
              <a:tailEnd type="triangle" w="med" len="med"/>
            </a:ln>
          </p:spPr>
          <p:txBody>
            <a:bodyPr/>
            <a:lstStyle/>
            <a:p>
              <a:pPr>
                <a:defRPr/>
              </a:pPr>
              <a:endParaRPr lang="zh-TW" altLang="en-US"/>
            </a:p>
          </p:txBody>
        </p:sp>
        <p:sp>
          <p:nvSpPr>
            <p:cNvPr id="35" name="Line 7"/>
            <p:cNvSpPr>
              <a:spLocks noChangeShapeType="1"/>
            </p:cNvSpPr>
            <p:nvPr/>
          </p:nvSpPr>
          <p:spPr bwMode="auto">
            <a:xfrm>
              <a:off x="6680" y="11704"/>
              <a:ext cx="615" cy="561"/>
            </a:xfrm>
            <a:prstGeom prst="line">
              <a:avLst/>
            </a:prstGeom>
            <a:grpFill/>
            <a:ln w="9525">
              <a:solidFill>
                <a:srgbClr val="000000"/>
              </a:solidFill>
              <a:round/>
              <a:headEnd/>
              <a:tailEnd type="triangle" w="med" len="med"/>
            </a:ln>
          </p:spPr>
          <p:txBody>
            <a:bodyPr/>
            <a:lstStyle/>
            <a:p>
              <a:pPr>
                <a:defRPr/>
              </a:pPr>
              <a:endParaRPr lang="zh-TW" altLang="en-US"/>
            </a:p>
          </p:txBody>
        </p:sp>
        <p:sp>
          <p:nvSpPr>
            <p:cNvPr id="36" name="Line 6"/>
            <p:cNvSpPr>
              <a:spLocks noChangeShapeType="1"/>
            </p:cNvSpPr>
            <p:nvPr/>
          </p:nvSpPr>
          <p:spPr bwMode="auto">
            <a:xfrm>
              <a:off x="7183" y="12153"/>
              <a:ext cx="398" cy="356"/>
            </a:xfrm>
            <a:prstGeom prst="line">
              <a:avLst/>
            </a:prstGeom>
            <a:grpFill/>
            <a:ln w="9525">
              <a:solidFill>
                <a:srgbClr val="000000"/>
              </a:solidFill>
              <a:round/>
              <a:headEnd/>
              <a:tailEnd/>
            </a:ln>
          </p:spPr>
          <p:txBody>
            <a:bodyPr/>
            <a:lstStyle/>
            <a:p>
              <a:pPr>
                <a:defRPr/>
              </a:pPr>
              <a:endParaRPr lang="zh-TW" altLang="en-US"/>
            </a:p>
          </p:txBody>
        </p:sp>
        <p:sp>
          <p:nvSpPr>
            <p:cNvPr id="38" name="Line 4"/>
            <p:cNvSpPr>
              <a:spLocks noChangeShapeType="1"/>
            </p:cNvSpPr>
            <p:nvPr/>
          </p:nvSpPr>
          <p:spPr bwMode="auto">
            <a:xfrm flipV="1">
              <a:off x="6401" y="11704"/>
              <a:ext cx="335" cy="336"/>
            </a:xfrm>
            <a:prstGeom prst="line">
              <a:avLst/>
            </a:prstGeom>
            <a:grpFill/>
            <a:ln w="9525">
              <a:solidFill>
                <a:srgbClr val="000000"/>
              </a:solidFill>
              <a:round/>
              <a:headEnd/>
              <a:tailEnd/>
            </a:ln>
          </p:spPr>
          <p:txBody>
            <a:bodyPr/>
            <a:lstStyle/>
            <a:p>
              <a:pPr>
                <a:defRPr/>
              </a:pPr>
              <a:endParaRPr lang="zh-TW" altLang="en-US"/>
            </a:p>
          </p:txBody>
        </p:sp>
      </p:grpSp>
      <p:sp>
        <p:nvSpPr>
          <p:cNvPr id="49" name="橢圓 48"/>
          <p:cNvSpPr/>
          <p:nvPr/>
        </p:nvSpPr>
        <p:spPr>
          <a:xfrm>
            <a:off x="2197536" y="3032561"/>
            <a:ext cx="163865" cy="15578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Times New Roman" panose="02020603050405020304" pitchFamily="18" charset="0"/>
            </a:endParaRPr>
          </a:p>
        </p:txBody>
      </p:sp>
      <p:sp>
        <p:nvSpPr>
          <p:cNvPr id="66" name="橢圓 65"/>
          <p:cNvSpPr/>
          <p:nvPr/>
        </p:nvSpPr>
        <p:spPr>
          <a:xfrm>
            <a:off x="3039647" y="3032560"/>
            <a:ext cx="163865" cy="15578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Times New Roman" panose="02020603050405020304" pitchFamily="18" charset="0"/>
            </a:endParaRPr>
          </a:p>
        </p:txBody>
      </p:sp>
      <p:sp>
        <p:nvSpPr>
          <p:cNvPr id="50" name="橢圓 49"/>
          <p:cNvSpPr/>
          <p:nvPr/>
        </p:nvSpPr>
        <p:spPr>
          <a:xfrm>
            <a:off x="6430098" y="1573663"/>
            <a:ext cx="163865" cy="15578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Times New Roman" panose="02020603050405020304" pitchFamily="18" charset="0"/>
            </a:endParaRPr>
          </a:p>
        </p:txBody>
      </p:sp>
      <p:cxnSp>
        <p:nvCxnSpPr>
          <p:cNvPr id="14" name="直線單箭頭接點 13"/>
          <p:cNvCxnSpPr/>
          <p:nvPr/>
        </p:nvCxnSpPr>
        <p:spPr>
          <a:xfrm>
            <a:off x="1851793" y="3110456"/>
            <a:ext cx="901146"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直線單箭頭接點 52"/>
          <p:cNvCxnSpPr/>
          <p:nvPr/>
        </p:nvCxnSpPr>
        <p:spPr>
          <a:xfrm>
            <a:off x="2752939" y="3110456"/>
            <a:ext cx="901146"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直線單箭頭接點 53"/>
          <p:cNvCxnSpPr/>
          <p:nvPr/>
        </p:nvCxnSpPr>
        <p:spPr>
          <a:xfrm>
            <a:off x="3572547" y="3110456"/>
            <a:ext cx="901146"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直線單箭頭接點 54"/>
          <p:cNvCxnSpPr/>
          <p:nvPr/>
        </p:nvCxnSpPr>
        <p:spPr>
          <a:xfrm>
            <a:off x="4344741" y="3110456"/>
            <a:ext cx="901146"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直線單箭頭接點 55"/>
          <p:cNvCxnSpPr/>
          <p:nvPr/>
        </p:nvCxnSpPr>
        <p:spPr>
          <a:xfrm>
            <a:off x="5128200" y="3104480"/>
            <a:ext cx="901146"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7" name="直線單箭頭接點 66"/>
          <p:cNvCxnSpPr/>
          <p:nvPr/>
        </p:nvCxnSpPr>
        <p:spPr>
          <a:xfrm>
            <a:off x="5986228" y="3110456"/>
            <a:ext cx="901146"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9" name="橢圓 68"/>
          <p:cNvSpPr/>
          <p:nvPr/>
        </p:nvSpPr>
        <p:spPr>
          <a:xfrm>
            <a:off x="3943854" y="3032561"/>
            <a:ext cx="163865" cy="15578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Times New Roman" panose="02020603050405020304" pitchFamily="18" charset="0"/>
            </a:endParaRPr>
          </a:p>
        </p:txBody>
      </p:sp>
      <p:sp>
        <p:nvSpPr>
          <p:cNvPr id="70" name="橢圓 69"/>
          <p:cNvSpPr/>
          <p:nvPr/>
        </p:nvSpPr>
        <p:spPr>
          <a:xfrm>
            <a:off x="4713381" y="3032561"/>
            <a:ext cx="163865" cy="15578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Times New Roman" panose="02020603050405020304" pitchFamily="18" charset="0"/>
            </a:endParaRPr>
          </a:p>
        </p:txBody>
      </p:sp>
      <p:sp>
        <p:nvSpPr>
          <p:cNvPr id="71" name="橢圓 70"/>
          <p:cNvSpPr/>
          <p:nvPr/>
        </p:nvSpPr>
        <p:spPr>
          <a:xfrm>
            <a:off x="5503573" y="3024878"/>
            <a:ext cx="163865" cy="15578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Times New Roman" panose="02020603050405020304" pitchFamily="18" charset="0"/>
            </a:endParaRPr>
          </a:p>
        </p:txBody>
      </p:sp>
      <p:sp>
        <p:nvSpPr>
          <p:cNvPr id="72" name="橢圓 71"/>
          <p:cNvSpPr/>
          <p:nvPr/>
        </p:nvSpPr>
        <p:spPr>
          <a:xfrm>
            <a:off x="6336253" y="3039097"/>
            <a:ext cx="163865" cy="15578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Times New Roman" panose="02020603050405020304" pitchFamily="18" charset="0"/>
            </a:endParaRPr>
          </a:p>
        </p:txBody>
      </p:sp>
      <p:pic>
        <p:nvPicPr>
          <p:cNvPr id="43" name="圖片 3"/>
          <p:cNvPicPr>
            <a:picLocks noChangeAspect="1"/>
          </p:cNvPicPr>
          <p:nvPr/>
        </p:nvPicPr>
        <p:blipFill>
          <a:blip r:embed="rId3">
            <a:extLst>
              <a:ext uri="{28A0092B-C50C-407E-A947-70E740481C1C}">
                <a14:useLocalDpi xmlns:a14="http://schemas.microsoft.com/office/drawing/2010/main" val="0"/>
              </a:ext>
            </a:extLst>
          </a:blip>
          <a:srcRect l="3842" t="2310" r="72810" b="12296"/>
          <a:stretch>
            <a:fillRect/>
          </a:stretch>
        </p:blipFill>
        <p:spPr bwMode="auto">
          <a:xfrm>
            <a:off x="3648216" y="3936517"/>
            <a:ext cx="1479984" cy="1769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4" name="直線箭頭接點 8"/>
          <p:cNvCxnSpPr>
            <a:cxnSpLocks noChangeShapeType="1"/>
          </p:cNvCxnSpPr>
          <p:nvPr/>
        </p:nvCxnSpPr>
        <p:spPr bwMode="auto">
          <a:xfrm>
            <a:off x="4420827" y="4205427"/>
            <a:ext cx="296862" cy="0"/>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45" name="直線箭頭接點 16"/>
          <p:cNvCxnSpPr>
            <a:cxnSpLocks noChangeShapeType="1"/>
          </p:cNvCxnSpPr>
          <p:nvPr/>
        </p:nvCxnSpPr>
        <p:spPr bwMode="auto">
          <a:xfrm>
            <a:off x="4397393" y="5454445"/>
            <a:ext cx="296863" cy="0"/>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46" name="直線箭頭接點 15"/>
          <p:cNvCxnSpPr>
            <a:cxnSpLocks noChangeShapeType="1"/>
          </p:cNvCxnSpPr>
          <p:nvPr/>
        </p:nvCxnSpPr>
        <p:spPr bwMode="auto">
          <a:xfrm>
            <a:off x="4825123" y="4821066"/>
            <a:ext cx="1000125" cy="0"/>
          </a:xfrm>
          <a:prstGeom prst="straightConnector1">
            <a:avLst/>
          </a:prstGeom>
          <a:noFill/>
          <a:ln w="25400">
            <a:solidFill>
              <a:srgbClr val="00800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3" name="文字方塊 12"/>
          <p:cNvSpPr txBox="1"/>
          <p:nvPr/>
        </p:nvSpPr>
        <p:spPr>
          <a:xfrm>
            <a:off x="1609812" y="5857461"/>
            <a:ext cx="6168887" cy="369332"/>
          </a:xfrm>
          <a:prstGeom prst="rect">
            <a:avLst/>
          </a:prstGeom>
          <a:noFill/>
        </p:spPr>
        <p:txBody>
          <a:bodyPr wrap="square" rtlCol="0">
            <a:spAutoFit/>
          </a:bodyPr>
          <a:lstStyle/>
          <a:p>
            <a:r>
              <a:rPr lang="zh-TW" altLang="en-US" dirty="0"/>
              <a:t>真空中不為零的場可以為與其作用的粒子帶來質量。</a:t>
            </a:r>
          </a:p>
        </p:txBody>
      </p:sp>
    </p:spTree>
    <p:extLst>
      <p:ext uri="{BB962C8B-B14F-4D97-AF65-F5344CB8AC3E}">
        <p14:creationId xmlns:p14="http://schemas.microsoft.com/office/powerpoint/2010/main" val="289995229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90" y="3087095"/>
            <a:ext cx="9039225" cy="318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2172" y="685680"/>
            <a:ext cx="1850751" cy="2211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文字方塊 1"/>
          <p:cNvSpPr txBox="1"/>
          <p:nvPr/>
        </p:nvSpPr>
        <p:spPr>
          <a:xfrm>
            <a:off x="3850871" y="1467977"/>
            <a:ext cx="3807726" cy="369332"/>
          </a:xfrm>
          <a:prstGeom prst="rect">
            <a:avLst/>
          </a:prstGeom>
          <a:noFill/>
        </p:spPr>
        <p:txBody>
          <a:bodyPr wrap="square" rtlCol="0">
            <a:spAutoFit/>
          </a:bodyPr>
          <a:lstStyle/>
          <a:p>
            <a:r>
              <a:rPr lang="zh-TW" altLang="en-US" dirty="0"/>
              <a:t>這個機制首先在凝態物理中寫下。</a:t>
            </a:r>
          </a:p>
        </p:txBody>
      </p:sp>
    </p:spTree>
    <p:extLst>
      <p:ext uri="{BB962C8B-B14F-4D97-AF65-F5344CB8AC3E}">
        <p14:creationId xmlns:p14="http://schemas.microsoft.com/office/powerpoint/2010/main" val="273763468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20" name="文字方塊 3"/>
          <p:cNvSpPr txBox="1">
            <a:spLocks noChangeArrowheads="1"/>
          </p:cNvSpPr>
          <p:nvPr/>
        </p:nvSpPr>
        <p:spPr bwMode="auto">
          <a:xfrm>
            <a:off x="2249486" y="951752"/>
            <a:ext cx="48037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en-US" altLang="zh-TW" sz="1800" dirty="0">
                <a:cs typeface="Times New Roman" pitchFamily="18" charset="0"/>
              </a:rPr>
              <a:t>A total of 6 people came to the similar idea!</a:t>
            </a:r>
            <a:endParaRPr lang="zh-TW" altLang="en-US" sz="1800" dirty="0">
              <a:cs typeface="Times New Roman" pitchFamily="18" charset="0"/>
            </a:endParaRPr>
          </a:p>
        </p:txBody>
      </p:sp>
      <p:pic>
        <p:nvPicPr>
          <p:cNvPr id="2426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841" y="1626192"/>
            <a:ext cx="7739063" cy="32718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a:extLst>
              <a:ext uri="{FF2B5EF4-FFF2-40B4-BE49-F238E27FC236}">
                <a16:creationId xmlns:a16="http://schemas.microsoft.com/office/drawing/2014/main" id="{F50E2E3F-E863-E66F-CC95-2F986F70A964}"/>
              </a:ext>
            </a:extLst>
          </p:cNvPr>
          <p:cNvSpPr/>
          <p:nvPr/>
        </p:nvSpPr>
        <p:spPr>
          <a:xfrm>
            <a:off x="3666215" y="2351313"/>
            <a:ext cx="1970314" cy="25037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871472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73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57815" y="2008459"/>
            <a:ext cx="4628367" cy="46376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473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2527" y="211862"/>
            <a:ext cx="6898945" cy="26623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3363501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493937" y="6279235"/>
            <a:ext cx="8181832" cy="369332"/>
          </a:xfrm>
          <a:prstGeom prst="rect">
            <a:avLst/>
          </a:prstGeom>
          <a:noFill/>
        </p:spPr>
        <p:txBody>
          <a:bodyPr wrap="square" rtlCol="0">
            <a:spAutoFit/>
          </a:bodyPr>
          <a:lstStyle/>
          <a:p>
            <a:r>
              <a:rPr lang="en-US" altLang="zh-TW" dirty="0">
                <a:latin typeface="Times New Roman" panose="02020603050405020304" pitchFamily="18" charset="0"/>
              </a:rPr>
              <a:t>Anderson-</a:t>
            </a:r>
            <a:r>
              <a:rPr lang="en-US" altLang="zh-TW" dirty="0" err="1">
                <a:latin typeface="Times New Roman" panose="02020603050405020304" pitchFamily="18" charset="0"/>
              </a:rPr>
              <a:t>Englert</a:t>
            </a:r>
            <a:r>
              <a:rPr lang="en-US" altLang="zh-TW" dirty="0">
                <a:latin typeface="Times New Roman" panose="02020603050405020304" pitchFamily="18" charset="0"/>
              </a:rPr>
              <a:t>-</a:t>
            </a:r>
            <a:r>
              <a:rPr lang="en-US" altLang="zh-TW" dirty="0" err="1">
                <a:latin typeface="Times New Roman" panose="02020603050405020304" pitchFamily="18" charset="0"/>
              </a:rPr>
              <a:t>Brout</a:t>
            </a:r>
            <a:r>
              <a:rPr lang="en-US" altLang="zh-TW" dirty="0">
                <a:latin typeface="Times New Roman" panose="02020603050405020304" pitchFamily="18" charset="0"/>
              </a:rPr>
              <a:t>-Higgs-</a:t>
            </a:r>
            <a:r>
              <a:rPr lang="en-US" altLang="zh-TW" dirty="0" err="1">
                <a:latin typeface="Times New Roman" panose="02020603050405020304" pitchFamily="18" charset="0"/>
              </a:rPr>
              <a:t>Guralink</a:t>
            </a:r>
            <a:r>
              <a:rPr lang="en-US" altLang="zh-TW" dirty="0">
                <a:latin typeface="Times New Roman" panose="02020603050405020304" pitchFamily="18" charset="0"/>
              </a:rPr>
              <a:t>-Hagen-Kibble (AEBHGHK) Mechanism</a:t>
            </a:r>
            <a:endParaRPr lang="zh-TW" altLang="en-US" dirty="0">
              <a:latin typeface="Times New Roman" panose="02020603050405020304" pitchFamily="18" charset="0"/>
            </a:endParaRPr>
          </a:p>
        </p:txBody>
      </p:sp>
      <p:pic>
        <p:nvPicPr>
          <p:cNvPr id="2426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2010" y="98163"/>
            <a:ext cx="7405687" cy="3590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37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58603" y="3797587"/>
            <a:ext cx="3186184" cy="2386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37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5316" y="3766432"/>
            <a:ext cx="3663287" cy="2937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a:extLst>
              <a:ext uri="{FF2B5EF4-FFF2-40B4-BE49-F238E27FC236}">
                <a16:creationId xmlns:a16="http://schemas.microsoft.com/office/drawing/2014/main" id="{71C0F933-838A-18C9-EA8B-C0D6975FCE25}"/>
              </a:ext>
            </a:extLst>
          </p:cNvPr>
          <p:cNvSpPr/>
          <p:nvPr/>
        </p:nvSpPr>
        <p:spPr>
          <a:xfrm>
            <a:off x="3559629" y="783771"/>
            <a:ext cx="1970314" cy="25037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857322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0181" y="542925"/>
            <a:ext cx="7898400" cy="5257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730181" y="5951393"/>
            <a:ext cx="8120391" cy="369332"/>
          </a:xfrm>
          <a:prstGeom prst="rect">
            <a:avLst/>
          </a:prstGeom>
        </p:spPr>
        <p:txBody>
          <a:bodyPr wrap="square">
            <a:spAutoFit/>
          </a:bodyPr>
          <a:lstStyle/>
          <a:p>
            <a:r>
              <a:rPr lang="en-US" altLang="zh-TW" dirty="0">
                <a:latin typeface="Times New Roman" panose="02020603050405020304" pitchFamily="18" charset="0"/>
              </a:rPr>
              <a:t>2010 J.J. Sakurai Prize Winners - Kibble, </a:t>
            </a:r>
            <a:r>
              <a:rPr lang="en-US" altLang="zh-TW" dirty="0" err="1">
                <a:latin typeface="Times New Roman" panose="02020603050405020304" pitchFamily="18" charset="0"/>
              </a:rPr>
              <a:t>Guralnik</a:t>
            </a:r>
            <a:r>
              <a:rPr lang="en-US" altLang="zh-TW" dirty="0">
                <a:latin typeface="Times New Roman" panose="02020603050405020304" pitchFamily="18" charset="0"/>
              </a:rPr>
              <a:t>, Hagen, </a:t>
            </a:r>
            <a:r>
              <a:rPr lang="en-US" altLang="zh-TW" dirty="0" err="1">
                <a:latin typeface="Times New Roman" panose="02020603050405020304" pitchFamily="18" charset="0"/>
              </a:rPr>
              <a:t>Englert</a:t>
            </a:r>
            <a:r>
              <a:rPr lang="en-US" altLang="zh-TW" dirty="0">
                <a:latin typeface="Times New Roman" panose="02020603050405020304" pitchFamily="18" charset="0"/>
              </a:rPr>
              <a:t>, and </a:t>
            </a:r>
            <a:r>
              <a:rPr lang="en-US" altLang="zh-TW" dirty="0" err="1">
                <a:latin typeface="Times New Roman" panose="02020603050405020304" pitchFamily="18" charset="0"/>
              </a:rPr>
              <a:t>Brout</a:t>
            </a:r>
            <a:endParaRPr lang="zh-TW" altLang="en-US" dirty="0">
              <a:latin typeface="Times New Roman" panose="02020603050405020304" pitchFamily="18" charset="0"/>
            </a:endParaRPr>
          </a:p>
        </p:txBody>
      </p:sp>
    </p:spTree>
    <p:extLst>
      <p:ext uri="{BB962C8B-B14F-4D97-AF65-F5344CB8AC3E}">
        <p14:creationId xmlns:p14="http://schemas.microsoft.com/office/powerpoint/2010/main" val="321400479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3913" y="1444625"/>
            <a:ext cx="7496175" cy="3967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1820036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00" y="4289971"/>
            <a:ext cx="9091613" cy="2452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06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 y="0"/>
            <a:ext cx="9053513" cy="4686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a:extLst>
              <a:ext uri="{FF2B5EF4-FFF2-40B4-BE49-F238E27FC236}">
                <a16:creationId xmlns:a16="http://schemas.microsoft.com/office/drawing/2014/main" id="{7EE28B0E-68EA-5C42-7DB9-E60B91664DD6}"/>
              </a:ext>
            </a:extLst>
          </p:cNvPr>
          <p:cNvSpPr/>
          <p:nvPr/>
        </p:nvSpPr>
        <p:spPr>
          <a:xfrm>
            <a:off x="163285" y="4865913"/>
            <a:ext cx="8708571" cy="109945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5D90A8C-8383-90E0-B522-E730463C9704}"/>
              </a:ext>
            </a:extLst>
          </p:cNvPr>
          <p:cNvSpPr/>
          <p:nvPr/>
        </p:nvSpPr>
        <p:spPr>
          <a:xfrm>
            <a:off x="283029" y="6492286"/>
            <a:ext cx="8153400" cy="25037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814169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123" y="89303"/>
            <a:ext cx="8677275" cy="7000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961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28937"/>
          <a:stretch/>
        </p:blipFill>
        <p:spPr bwMode="auto">
          <a:xfrm>
            <a:off x="165122" y="789390"/>
            <a:ext cx="8677275" cy="5958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a:extLst>
              <a:ext uri="{FF2B5EF4-FFF2-40B4-BE49-F238E27FC236}">
                <a16:creationId xmlns:a16="http://schemas.microsoft.com/office/drawing/2014/main" id="{494D1D4C-4200-7BB6-2F53-D61A31BE2F1B}"/>
              </a:ext>
            </a:extLst>
          </p:cNvPr>
          <p:cNvSpPr/>
          <p:nvPr/>
        </p:nvSpPr>
        <p:spPr>
          <a:xfrm>
            <a:off x="165122" y="2623457"/>
            <a:ext cx="8677275" cy="66402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69BFD3A-6B8F-0487-C1A5-ACF3E6DF7678}"/>
              </a:ext>
            </a:extLst>
          </p:cNvPr>
          <p:cNvSpPr/>
          <p:nvPr/>
        </p:nvSpPr>
        <p:spPr>
          <a:xfrm>
            <a:off x="165122" y="4985656"/>
            <a:ext cx="8521678" cy="92528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170570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70853" r="2459"/>
          <a:stretch/>
        </p:blipFill>
        <p:spPr bwMode="auto">
          <a:xfrm>
            <a:off x="307075" y="1467134"/>
            <a:ext cx="8413466" cy="24293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a:extLst>
              <a:ext uri="{FF2B5EF4-FFF2-40B4-BE49-F238E27FC236}">
                <a16:creationId xmlns:a16="http://schemas.microsoft.com/office/drawing/2014/main" id="{6598AA8D-26FD-637F-9F00-3B3BEFCD9F6C}"/>
              </a:ext>
            </a:extLst>
          </p:cNvPr>
          <p:cNvSpPr/>
          <p:nvPr/>
        </p:nvSpPr>
        <p:spPr>
          <a:xfrm>
            <a:off x="307075" y="2950028"/>
            <a:ext cx="8413466" cy="94640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47886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572000" y="1547808"/>
            <a:ext cx="2554288" cy="40274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zh-TW" altLang="en-US"/>
          </a:p>
        </p:txBody>
      </p:sp>
      <p:sp>
        <p:nvSpPr>
          <p:cNvPr id="215044" name="Line 15"/>
          <p:cNvSpPr>
            <a:spLocks noChangeShapeType="1"/>
          </p:cNvSpPr>
          <p:nvPr/>
        </p:nvSpPr>
        <p:spPr bwMode="auto">
          <a:xfrm flipV="1">
            <a:off x="4765675" y="4494208"/>
            <a:ext cx="260350" cy="838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215045" name="Line 17"/>
          <p:cNvSpPr>
            <a:spLocks noChangeShapeType="1"/>
          </p:cNvSpPr>
          <p:nvPr/>
        </p:nvSpPr>
        <p:spPr bwMode="auto">
          <a:xfrm flipV="1">
            <a:off x="5021263" y="3817933"/>
            <a:ext cx="206375" cy="7048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15046" name="Line 18"/>
          <p:cNvSpPr>
            <a:spLocks noChangeShapeType="1"/>
          </p:cNvSpPr>
          <p:nvPr/>
        </p:nvSpPr>
        <p:spPr bwMode="auto">
          <a:xfrm>
            <a:off x="5219700" y="3811583"/>
            <a:ext cx="995363" cy="635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15047" name="Line 19"/>
          <p:cNvSpPr>
            <a:spLocks noChangeShapeType="1"/>
          </p:cNvSpPr>
          <p:nvPr/>
        </p:nvSpPr>
        <p:spPr bwMode="auto">
          <a:xfrm flipV="1">
            <a:off x="5227638" y="2894008"/>
            <a:ext cx="31750" cy="9493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215048" name="Line 20"/>
          <p:cNvSpPr>
            <a:spLocks noChangeShapeType="1"/>
          </p:cNvSpPr>
          <p:nvPr/>
        </p:nvSpPr>
        <p:spPr bwMode="auto">
          <a:xfrm flipV="1">
            <a:off x="5256213" y="1981195"/>
            <a:ext cx="15875" cy="9286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15049" name="Line 21"/>
          <p:cNvSpPr>
            <a:spLocks noChangeShapeType="1"/>
          </p:cNvSpPr>
          <p:nvPr/>
        </p:nvSpPr>
        <p:spPr bwMode="auto">
          <a:xfrm flipH="1" flipV="1">
            <a:off x="5954713" y="2775739"/>
            <a:ext cx="285750" cy="105489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215050" name="Line 22"/>
          <p:cNvSpPr>
            <a:spLocks noChangeShapeType="1"/>
          </p:cNvSpPr>
          <p:nvPr/>
        </p:nvSpPr>
        <p:spPr bwMode="auto">
          <a:xfrm flipH="1" flipV="1">
            <a:off x="5718969" y="1976434"/>
            <a:ext cx="260350" cy="8858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15051" name="Line 23"/>
          <p:cNvSpPr>
            <a:spLocks noChangeShapeType="1"/>
          </p:cNvSpPr>
          <p:nvPr/>
        </p:nvSpPr>
        <p:spPr bwMode="auto">
          <a:xfrm flipH="1">
            <a:off x="6521450" y="2024057"/>
            <a:ext cx="247650" cy="8556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215052" name="Line 24"/>
          <p:cNvSpPr>
            <a:spLocks noChangeShapeType="1"/>
          </p:cNvSpPr>
          <p:nvPr/>
        </p:nvSpPr>
        <p:spPr bwMode="auto">
          <a:xfrm flipV="1">
            <a:off x="6240463" y="2865035"/>
            <a:ext cx="280987" cy="96559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mc:AlternateContent xmlns:mc="http://schemas.openxmlformats.org/markup-compatibility/2006" xmlns:a14="http://schemas.microsoft.com/office/drawing/2010/main">
        <mc:Choice Requires="a14">
          <p:sp>
            <p:nvSpPr>
              <p:cNvPr id="215053" name="Text Box 25"/>
              <p:cNvSpPr txBox="1">
                <a:spLocks noChangeArrowheads="1"/>
              </p:cNvSpPr>
              <p:nvPr/>
            </p:nvSpPr>
            <p:spPr bwMode="auto">
              <a:xfrm>
                <a:off x="4913313" y="5081583"/>
                <a:ext cx="334962"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a:buNone/>
                  <a:defRPr/>
                </a:pPr>
                <a14:m>
                  <m:oMathPara xmlns:m="http://schemas.openxmlformats.org/officeDocument/2006/math">
                    <m:oMathParaPr>
                      <m:jc m:val="centerGroup"/>
                    </m:oMathParaPr>
                    <m:oMath xmlns:m="http://schemas.openxmlformats.org/officeDocument/2006/math">
                      <m:r>
                        <a:rPr lang="en-US" altLang="zh-TW" sz="1800" i="1" dirty="0">
                          <a:latin typeface="Cambria Math"/>
                          <a:cs typeface="Times New Roman" pitchFamily="18" charset="0"/>
                        </a:rPr>
                        <m:t>𝜇</m:t>
                      </m:r>
                    </m:oMath>
                  </m:oMathPara>
                </a14:m>
                <a:endParaRPr lang="en-US" altLang="zh-TW" sz="1800" i="1" dirty="0"/>
              </a:p>
            </p:txBody>
          </p:sp>
        </mc:Choice>
        <mc:Fallback xmlns="">
          <p:sp>
            <p:nvSpPr>
              <p:cNvPr id="215053" name="Text Box 25"/>
              <p:cNvSpPr txBox="1">
                <a:spLocks noRot="1" noChangeAspect="1" noMove="1" noResize="1" noEditPoints="1" noAdjustHandles="1" noChangeArrowheads="1" noChangeShapeType="1" noTextEdit="1"/>
              </p:cNvSpPr>
              <p:nvPr/>
            </p:nvSpPr>
            <p:spPr bwMode="auto">
              <a:xfrm>
                <a:off x="4913313" y="5081583"/>
                <a:ext cx="334962" cy="369332"/>
              </a:xfrm>
              <a:prstGeom prst="rect">
                <a:avLst/>
              </a:prstGeom>
              <a:blipFill>
                <a:blip r:embed="rId2"/>
                <a:stretch>
                  <a:fillRect b="-666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5054" name="Text Box 26"/>
              <p:cNvSpPr txBox="1">
                <a:spLocks noChangeArrowheads="1"/>
              </p:cNvSpPr>
              <p:nvPr/>
            </p:nvSpPr>
            <p:spPr bwMode="auto">
              <a:xfrm>
                <a:off x="5099050" y="1573208"/>
                <a:ext cx="420688"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a:buNone/>
                  <a:defRPr/>
                </a:pPr>
                <a14:m>
                  <m:oMathPara xmlns:m="http://schemas.openxmlformats.org/officeDocument/2006/math">
                    <m:oMathParaPr>
                      <m:jc m:val="centerGroup"/>
                    </m:oMathParaPr>
                    <m:oMath xmlns:m="http://schemas.openxmlformats.org/officeDocument/2006/math">
                      <m:r>
                        <a:rPr lang="en-US" altLang="zh-TW" sz="1800" i="1" dirty="0">
                          <a:latin typeface="Cambria Math"/>
                          <a:cs typeface="Times New Roman" pitchFamily="18" charset="0"/>
                        </a:rPr>
                        <m:t>𝜈</m:t>
                      </m:r>
                      <m:r>
                        <a:rPr lang="en-US" altLang="zh-TW" sz="1800" i="1" baseline="-30000" dirty="0" err="1">
                          <a:latin typeface="Cambria Math"/>
                          <a:cs typeface="Times New Roman" pitchFamily="18" charset="0"/>
                        </a:rPr>
                        <m:t>𝜇</m:t>
                      </m:r>
                    </m:oMath>
                  </m:oMathPara>
                </a14:m>
                <a:endParaRPr lang="en-US" altLang="zh-TW" sz="1800" i="1" dirty="0"/>
              </a:p>
            </p:txBody>
          </p:sp>
        </mc:Choice>
        <mc:Fallback xmlns="">
          <p:sp>
            <p:nvSpPr>
              <p:cNvPr id="215054" name="Text Box 26"/>
              <p:cNvSpPr txBox="1">
                <a:spLocks noRot="1" noChangeAspect="1" noMove="1" noResize="1" noEditPoints="1" noAdjustHandles="1" noChangeArrowheads="1" noChangeShapeType="1" noTextEdit="1"/>
              </p:cNvSpPr>
              <p:nvPr/>
            </p:nvSpPr>
            <p:spPr bwMode="auto">
              <a:xfrm>
                <a:off x="5099050" y="1573208"/>
                <a:ext cx="420688" cy="369332"/>
              </a:xfrm>
              <a:prstGeom prst="rect">
                <a:avLst/>
              </a:prstGeom>
              <a:blipFill>
                <a:blip r:embed="rId3"/>
                <a:stretch>
                  <a:fillRect b="-322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5055" name="Text Box 27"/>
              <p:cNvSpPr txBox="1">
                <a:spLocks noChangeArrowheads="1"/>
              </p:cNvSpPr>
              <p:nvPr/>
            </p:nvSpPr>
            <p:spPr bwMode="auto">
              <a:xfrm>
                <a:off x="5591175" y="1574796"/>
                <a:ext cx="450850" cy="36671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50000"/>
                  </a:spcBef>
                  <a:buClrTx/>
                  <a:buSzTx/>
                  <a:buFontTx/>
                  <a:buNone/>
                </a:pPr>
                <a14:m>
                  <m:oMathPara xmlns:m="http://schemas.openxmlformats.org/officeDocument/2006/math">
                    <m:oMathParaPr>
                      <m:jc m:val="centerGroup"/>
                    </m:oMathParaPr>
                    <m:oMath xmlns:m="http://schemas.openxmlformats.org/officeDocument/2006/math">
                      <m:r>
                        <a:rPr lang="en-US" altLang="zh-TW" sz="1800" i="1" dirty="0" smtClean="0">
                          <a:latin typeface="Cambria Math"/>
                        </a:rPr>
                        <m:t>𝑒</m:t>
                      </m:r>
                    </m:oMath>
                  </m:oMathPara>
                </a14:m>
                <a:endParaRPr lang="en-US" altLang="zh-TW" sz="1800" dirty="0">
                  <a:latin typeface="Tahoma" pitchFamily="34" charset="0"/>
                </a:endParaRPr>
              </a:p>
            </p:txBody>
          </p:sp>
        </mc:Choice>
        <mc:Fallback xmlns="">
          <p:sp>
            <p:nvSpPr>
              <p:cNvPr id="215055" name="Text Box 27"/>
              <p:cNvSpPr txBox="1">
                <a:spLocks noRot="1" noChangeAspect="1" noMove="1" noResize="1" noEditPoints="1" noAdjustHandles="1" noChangeArrowheads="1" noChangeShapeType="1" noTextEdit="1"/>
              </p:cNvSpPr>
              <p:nvPr/>
            </p:nvSpPr>
            <p:spPr bwMode="auto">
              <a:xfrm>
                <a:off x="5591175" y="1574796"/>
                <a:ext cx="450850" cy="366712"/>
              </a:xfrm>
              <a:prstGeom prst="rect">
                <a:avLst/>
              </a:prstGeom>
              <a:blipFill>
                <a:blip r:embed="rId4"/>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215058" name="文字方塊 30"/>
          <p:cNvSpPr txBox="1">
            <a:spLocks noChangeArrowheads="1"/>
          </p:cNvSpPr>
          <p:nvPr/>
        </p:nvSpPr>
        <p:spPr bwMode="auto">
          <a:xfrm>
            <a:off x="786607" y="611536"/>
            <a:ext cx="61960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latin typeface="Tahoma" pitchFamily="34" charset="0"/>
              </a:rPr>
              <a:t>或許弱交互作用也可以想像如核力一樣由一個媒介子來傳播！</a:t>
            </a:r>
            <a:endParaRPr lang="en-US" altLang="zh-TW" sz="1800" dirty="0">
              <a:latin typeface="Tahoma" pitchFamily="34" charset="0"/>
            </a:endParaRPr>
          </a:p>
        </p:txBody>
      </p:sp>
      <mc:AlternateContent xmlns:mc="http://schemas.openxmlformats.org/markup-compatibility/2006" xmlns:a14="http://schemas.microsoft.com/office/drawing/2010/main">
        <mc:Choice Requires="a14">
          <p:sp>
            <p:nvSpPr>
              <p:cNvPr id="215059" name="文字方塊 18"/>
              <p:cNvSpPr txBox="1">
                <a:spLocks noChangeArrowheads="1"/>
              </p:cNvSpPr>
              <p:nvPr/>
            </p:nvSpPr>
            <p:spPr bwMode="auto">
              <a:xfrm>
                <a:off x="3597310" y="5664592"/>
                <a:ext cx="5446205"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solidFill>
                      <a:srgbClr val="FF0000"/>
                    </a:solidFill>
                    <a:latin typeface="Tahoma" pitchFamily="34" charset="0"/>
                  </a:rPr>
                  <a:t>弱交互作用的媒介粒子稱為</a:t>
                </a:r>
                <a14:m>
                  <m:oMath xmlns:m="http://schemas.openxmlformats.org/officeDocument/2006/math">
                    <m:sSup>
                      <m:sSupPr>
                        <m:ctrlPr>
                          <a:rPr lang="en-US" altLang="zh-TW" sz="1800" i="1" smtClean="0">
                            <a:solidFill>
                              <a:srgbClr val="FF0000"/>
                            </a:solidFill>
                            <a:latin typeface="Cambria Math" panose="02040503050406030204" pitchFamily="18" charset="0"/>
                            <a:ea typeface="新細明體" charset="0"/>
                          </a:rPr>
                        </m:ctrlPr>
                      </m:sSupPr>
                      <m:e>
                        <m:r>
                          <a:rPr lang="en-US" altLang="zh-TW" sz="1800" i="1">
                            <a:solidFill>
                              <a:srgbClr val="FF0000"/>
                            </a:solidFill>
                            <a:latin typeface="Cambria Math"/>
                            <a:ea typeface="新細明體" charset="0"/>
                          </a:rPr>
                          <m:t>𝑊</m:t>
                        </m:r>
                      </m:e>
                      <m:sup>
                        <m:r>
                          <a:rPr lang="en-US" altLang="zh-TW" sz="1800" i="1">
                            <a:solidFill>
                              <a:srgbClr val="FF0000"/>
                            </a:solidFill>
                            <a:latin typeface="Cambria Math"/>
                            <a:ea typeface="新細明體" charset="0"/>
                          </a:rPr>
                          <m:t>−</m:t>
                        </m:r>
                      </m:sup>
                    </m:sSup>
                  </m:oMath>
                </a14:m>
                <a:r>
                  <a:rPr lang="zh-TW" altLang="en-US" sz="1800" dirty="0">
                    <a:solidFill>
                      <a:srgbClr val="FF0000"/>
                    </a:solidFill>
                  </a:rPr>
                  <a:t> </a:t>
                </a:r>
                <a:r>
                  <a:rPr lang="en-US" altLang="zh-TW" sz="1800" dirty="0">
                    <a:solidFill>
                      <a:srgbClr val="FF0000"/>
                    </a:solidFill>
                  </a:rPr>
                  <a:t>boson</a:t>
                </a:r>
                <a:r>
                  <a:rPr lang="zh-TW" altLang="en-US" sz="1800" dirty="0">
                    <a:solidFill>
                      <a:srgbClr val="FF0000"/>
                    </a:solidFill>
                  </a:rPr>
                  <a:t>，帶電荷</a:t>
                </a:r>
                <a14:m>
                  <m:oMath xmlns:m="http://schemas.openxmlformats.org/officeDocument/2006/math">
                    <m:r>
                      <a:rPr lang="en-US" altLang="zh-TW" sz="1800" b="0" i="1" smtClean="0">
                        <a:solidFill>
                          <a:srgbClr val="FF0000"/>
                        </a:solidFill>
                        <a:latin typeface="Cambria Math" panose="02040503050406030204" pitchFamily="18" charset="0"/>
                      </a:rPr>
                      <m:t>−1</m:t>
                    </m:r>
                  </m:oMath>
                </a14:m>
                <a:r>
                  <a:rPr lang="zh-TW" altLang="en-US" sz="1800" dirty="0">
                    <a:solidFill>
                      <a:srgbClr val="FF0000"/>
                    </a:solidFill>
                  </a:rPr>
                  <a:t>。</a:t>
                </a:r>
                <a:r>
                  <a:rPr lang="en-US" altLang="zh-TW" sz="1800" dirty="0">
                    <a:solidFill>
                      <a:srgbClr val="FF0000"/>
                    </a:solidFill>
                  </a:rPr>
                  <a:t> </a:t>
                </a:r>
                <a:endParaRPr lang="zh-TW" altLang="en-US" sz="1800" dirty="0">
                  <a:solidFill>
                    <a:srgbClr val="FF0000"/>
                  </a:solidFill>
                </a:endParaRPr>
              </a:p>
            </p:txBody>
          </p:sp>
        </mc:Choice>
        <mc:Fallback xmlns="">
          <p:sp>
            <p:nvSpPr>
              <p:cNvPr id="215059" name="文字方塊 18"/>
              <p:cNvSpPr txBox="1">
                <a:spLocks noRot="1" noChangeAspect="1" noMove="1" noResize="1" noEditPoints="1" noAdjustHandles="1" noChangeArrowheads="1" noChangeShapeType="1" noTextEdit="1"/>
              </p:cNvSpPr>
              <p:nvPr/>
            </p:nvSpPr>
            <p:spPr bwMode="auto">
              <a:xfrm>
                <a:off x="3597310" y="5664592"/>
                <a:ext cx="5446205" cy="369332"/>
              </a:xfrm>
              <a:prstGeom prst="rect">
                <a:avLst/>
              </a:prstGeom>
              <a:blipFill>
                <a:blip r:embed="rId5"/>
                <a:stretch>
                  <a:fillRect l="-930" t="-3226" b="-1935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1746" name="矩形 19"/>
              <p:cNvSpPr>
                <a:spLocks noChangeArrowheads="1"/>
              </p:cNvSpPr>
              <p:nvPr/>
            </p:nvSpPr>
            <p:spPr bwMode="auto">
              <a:xfrm>
                <a:off x="5505450" y="3860796"/>
                <a:ext cx="622222"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p>
                <a:pPr>
                  <a:defRPr/>
                </a:pPr>
                <a14:m>
                  <m:oMath xmlns:m="http://schemas.openxmlformats.org/officeDocument/2006/math">
                    <m:sSup>
                      <m:sSupPr>
                        <m:ctrlPr>
                          <a:rPr lang="en-US" altLang="zh-TW" i="1" smtClean="0">
                            <a:latin typeface="Cambria Math" panose="02040503050406030204" pitchFamily="18" charset="0"/>
                            <a:ea typeface="新細明體" charset="0"/>
                          </a:rPr>
                        </m:ctrlPr>
                      </m:sSupPr>
                      <m:e>
                        <m:r>
                          <a:rPr lang="en-US" altLang="zh-TW" b="0" i="1" smtClean="0">
                            <a:latin typeface="Cambria Math"/>
                            <a:ea typeface="新細明體" charset="0"/>
                          </a:rPr>
                          <m:t>𝑊</m:t>
                        </m:r>
                      </m:e>
                      <m:sup>
                        <m:r>
                          <a:rPr lang="en-US" altLang="zh-TW" b="0" i="1" smtClean="0">
                            <a:latin typeface="Cambria Math"/>
                            <a:ea typeface="新細明體" charset="0"/>
                          </a:rPr>
                          <m:t>−</m:t>
                        </m:r>
                      </m:sup>
                    </m:sSup>
                  </m:oMath>
                </a14:m>
                <a:r>
                  <a:rPr lang="zh-TW" altLang="en-US" dirty="0">
                    <a:latin typeface="Tahoma" charset="0"/>
                    <a:ea typeface="新細明體" charset="0"/>
                    <a:cs typeface="新細明體" charset="0"/>
                  </a:rPr>
                  <a:t> </a:t>
                </a:r>
              </a:p>
            </p:txBody>
          </p:sp>
        </mc:Choice>
        <mc:Fallback xmlns="">
          <p:sp>
            <p:nvSpPr>
              <p:cNvPr id="201746" name="矩形 19"/>
              <p:cNvSpPr>
                <a:spLocks noRot="1" noChangeAspect="1" noMove="1" noResize="1" noEditPoints="1" noAdjustHandles="1" noChangeArrowheads="1" noChangeShapeType="1" noTextEdit="1"/>
              </p:cNvSpPr>
              <p:nvPr/>
            </p:nvSpPr>
            <p:spPr bwMode="auto">
              <a:xfrm>
                <a:off x="5505450" y="3860796"/>
                <a:ext cx="622222" cy="369332"/>
              </a:xfrm>
              <a:prstGeom prst="rect">
                <a:avLst/>
              </a:prstGeom>
              <a:blipFill>
                <a:blip r:embed="rId6"/>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215061"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fld id="{9B596BD0-3920-40CD-954B-1DB790F7FCAF}" type="slidenum">
              <a:rPr kumimoji="0" lang="zh-TW" altLang="en-US" sz="1400">
                <a:latin typeface="Tahoma" pitchFamily="34" charset="0"/>
              </a:rPr>
              <a:pPr eaLnBrk="1" hangingPunct="1">
                <a:spcBef>
                  <a:spcPct val="0"/>
                </a:spcBef>
                <a:buClrTx/>
                <a:buSzTx/>
                <a:buFontTx/>
                <a:buNone/>
              </a:pPr>
              <a:t>12</a:t>
            </a:fld>
            <a:endParaRPr kumimoji="0" lang="en-US" altLang="zh-TW" sz="1400">
              <a:latin typeface="Tahoma" pitchFamily="34" charset="0"/>
            </a:endParaRPr>
          </a:p>
        </p:txBody>
      </p:sp>
      <p:cxnSp>
        <p:nvCxnSpPr>
          <p:cNvPr id="32" name="直線單箭頭接點 31"/>
          <p:cNvCxnSpPr>
            <a:cxnSpLocks/>
          </p:cNvCxnSpPr>
          <p:nvPr/>
        </p:nvCxnSpPr>
        <p:spPr>
          <a:xfrm>
            <a:off x="5518553" y="4220046"/>
            <a:ext cx="523472" cy="317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1" name="文字方塊 2"/>
          <p:cNvSpPr txBox="1">
            <a:spLocks noChangeArrowheads="1"/>
          </p:cNvSpPr>
          <p:nvPr/>
        </p:nvSpPr>
        <p:spPr bwMode="auto">
          <a:xfrm>
            <a:off x="789603" y="1085361"/>
            <a:ext cx="74054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latin typeface="Tahoma" pitchFamily="34" charset="0"/>
              </a:rPr>
              <a:t>如此就可以降低交點上聚集的粒子數目。畢竟類似的</a:t>
            </a:r>
            <a:r>
              <a:rPr lang="en-US" altLang="zh-TW" sz="1800" dirty="0">
                <a:cs typeface="Times New Roman" panose="02020603050405020304" pitchFamily="18" charset="0"/>
              </a:rPr>
              <a:t>QED</a:t>
            </a:r>
            <a:r>
              <a:rPr lang="zh-TW" altLang="en-US" sz="1800" dirty="0">
                <a:latin typeface="Tahoma" pitchFamily="34" charset="0"/>
              </a:rPr>
              <a:t>是可重整化的。</a:t>
            </a:r>
          </a:p>
        </p:txBody>
      </p:sp>
      <mc:AlternateContent xmlns:mc="http://schemas.openxmlformats.org/markup-compatibility/2006" xmlns:a14="http://schemas.microsoft.com/office/drawing/2010/main">
        <mc:Choice Requires="a14">
          <p:sp>
            <p:nvSpPr>
              <p:cNvPr id="33" name="Text Box 28"/>
              <p:cNvSpPr txBox="1">
                <a:spLocks noChangeArrowheads="1"/>
              </p:cNvSpPr>
              <p:nvPr/>
            </p:nvSpPr>
            <p:spPr bwMode="auto">
              <a:xfrm>
                <a:off x="6551612" y="1574796"/>
                <a:ext cx="434975"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50000"/>
                  </a:spcBef>
                  <a:buClrTx/>
                  <a:buSzTx/>
                  <a:buFontTx/>
                  <a:buNone/>
                </a:pPr>
                <a14:m>
                  <m:oMathPara xmlns:m="http://schemas.openxmlformats.org/officeDocument/2006/math">
                    <m:oMathParaPr>
                      <m:jc m:val="centerGroup"/>
                    </m:oMathParaPr>
                    <m:oMath xmlns:m="http://schemas.openxmlformats.org/officeDocument/2006/math">
                      <m:sSub>
                        <m:sSubPr>
                          <m:ctrlPr>
                            <a:rPr lang="el-GR" altLang="zh-TW" sz="1800" i="1" dirty="0" smtClean="0">
                              <a:latin typeface="Cambria Math" panose="02040503050406030204" pitchFamily="18" charset="0"/>
                              <a:cs typeface="Tahoma" pitchFamily="34" charset="0"/>
                            </a:rPr>
                          </m:ctrlPr>
                        </m:sSubPr>
                        <m:e>
                          <m:acc>
                            <m:accPr>
                              <m:chr m:val="̅"/>
                              <m:ctrlPr>
                                <a:rPr lang="el-GR" altLang="zh-TW" sz="1800" i="1" dirty="0">
                                  <a:latin typeface="Cambria Math" panose="02040503050406030204" pitchFamily="18" charset="0"/>
                                  <a:cs typeface="Tahoma" pitchFamily="34" charset="0"/>
                                </a:rPr>
                              </m:ctrlPr>
                            </m:accPr>
                            <m:e>
                              <m:r>
                                <a:rPr lang="el-GR" altLang="zh-TW" sz="1800" i="1" dirty="0">
                                  <a:latin typeface="Cambria Math"/>
                                  <a:cs typeface="Tahoma" pitchFamily="34" charset="0"/>
                                </a:rPr>
                                <m:t>𝜈</m:t>
                              </m:r>
                            </m:e>
                          </m:acc>
                        </m:e>
                        <m:sub>
                          <m:r>
                            <a:rPr lang="en-US" altLang="zh-TW" sz="1800" b="0" i="1" dirty="0" smtClean="0">
                              <a:latin typeface="Cambria Math"/>
                              <a:cs typeface="Tahoma" pitchFamily="34" charset="0"/>
                            </a:rPr>
                            <m:t>𝑒</m:t>
                          </m:r>
                        </m:sub>
                      </m:sSub>
                    </m:oMath>
                  </m:oMathPara>
                </a14:m>
                <a:endParaRPr lang="el-GR" altLang="zh-TW" sz="1800" dirty="0">
                  <a:cs typeface="Tahoma" pitchFamily="34" charset="0"/>
                </a:endParaRPr>
              </a:p>
            </p:txBody>
          </p:sp>
        </mc:Choice>
        <mc:Fallback xmlns="">
          <p:sp>
            <p:nvSpPr>
              <p:cNvPr id="33" name="Text Box 28"/>
              <p:cNvSpPr txBox="1">
                <a:spLocks noRot="1" noChangeAspect="1" noMove="1" noResize="1" noEditPoints="1" noAdjustHandles="1" noChangeArrowheads="1" noChangeShapeType="1" noTextEdit="1"/>
              </p:cNvSpPr>
              <p:nvPr/>
            </p:nvSpPr>
            <p:spPr bwMode="auto">
              <a:xfrm>
                <a:off x="6551612" y="1574796"/>
                <a:ext cx="434975" cy="369332"/>
              </a:xfrm>
              <a:prstGeom prst="rect">
                <a:avLst/>
              </a:prstGeom>
              <a:blipFill>
                <a:blip r:embed="rId7"/>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 Box 4"/>
              <p:cNvSpPr txBox="1">
                <a:spLocks noChangeArrowheads="1"/>
              </p:cNvSpPr>
              <p:nvPr/>
            </p:nvSpPr>
            <p:spPr bwMode="auto">
              <a:xfrm>
                <a:off x="6353968" y="2247286"/>
                <a:ext cx="249019" cy="349066"/>
              </a:xfrm>
              <a:prstGeom prst="rect">
                <a:avLst/>
              </a:prstGeom>
              <a:solidFill>
                <a:schemeClr val="bg1"/>
              </a:solidFill>
              <a:ln w="9525">
                <a:noFill/>
                <a:miter lim="800000"/>
                <a:headEnd/>
                <a:tailEnd/>
              </a:ln>
            </p:spPr>
            <p:txBody>
              <a:bodyPr lIns="0" tIns="0" rIns="0" bIns="0"/>
              <a:lstStyle/>
              <a:p>
                <a:pPr eaLnBrk="0" hangingPunct="0">
                  <a:defRPr/>
                </a:pPr>
                <a14:m>
                  <m:oMathPara xmlns:m="http://schemas.openxmlformats.org/officeDocument/2006/math">
                    <m:oMathParaPr>
                      <m:jc m:val="centerGroup"/>
                    </m:oMathParaPr>
                    <m:oMath xmlns:m="http://schemas.openxmlformats.org/officeDocument/2006/math">
                      <m:r>
                        <a:rPr lang="en-US" altLang="zh-TW" sz="2000" i="1" dirty="0" smtClean="0">
                          <a:latin typeface="Cambria Math"/>
                          <a:cs typeface="Times New Roman" pitchFamily="18" charset="0"/>
                        </a:rPr>
                        <m:t>𝜈</m:t>
                      </m:r>
                      <m:r>
                        <a:rPr lang="en-US" altLang="zh-TW" sz="2000" i="1" baseline="-30000" dirty="0" err="1">
                          <a:latin typeface="Cambria Math"/>
                          <a:cs typeface="Times New Roman" pitchFamily="18" charset="0"/>
                        </a:rPr>
                        <m:t>𝑒</m:t>
                      </m:r>
                    </m:oMath>
                  </m:oMathPara>
                </a14:m>
                <a:endParaRPr lang="en-US" altLang="zh-TW" sz="2000" i="1" dirty="0"/>
              </a:p>
            </p:txBody>
          </p:sp>
        </mc:Choice>
        <mc:Fallback xmlns="">
          <p:sp>
            <p:nvSpPr>
              <p:cNvPr id="34" name="Text Box 4"/>
              <p:cNvSpPr txBox="1">
                <a:spLocks noRot="1" noChangeAspect="1" noMove="1" noResize="1" noEditPoints="1" noAdjustHandles="1" noChangeArrowheads="1" noChangeShapeType="1" noTextEdit="1"/>
              </p:cNvSpPr>
              <p:nvPr/>
            </p:nvSpPr>
            <p:spPr bwMode="auto">
              <a:xfrm>
                <a:off x="6353968" y="2247286"/>
                <a:ext cx="249019" cy="349066"/>
              </a:xfrm>
              <a:prstGeom prst="rect">
                <a:avLst/>
              </a:prstGeom>
              <a:blipFill>
                <a:blip r:embed="rId8"/>
                <a:stretch>
                  <a:fillRect l="-20000" r="-10000"/>
                </a:stretch>
              </a:blipFill>
              <a:ln w="9525">
                <a:noFill/>
                <a:miter lim="800000"/>
                <a:headEnd/>
                <a:tailEnd/>
              </a:ln>
            </p:spPr>
            <p:txBody>
              <a:bodyPr/>
              <a:lstStyle/>
              <a:p>
                <a:r>
                  <a:rPr lang="en-US">
                    <a:noFill/>
                  </a:rPr>
                  <a:t> </a:t>
                </a:r>
              </a:p>
            </p:txBody>
          </p:sp>
        </mc:Fallback>
      </mc:AlternateContent>
      <p:grpSp>
        <p:nvGrpSpPr>
          <p:cNvPr id="5" name="Group 1">
            <a:extLst>
              <a:ext uri="{FF2B5EF4-FFF2-40B4-BE49-F238E27FC236}">
                <a16:creationId xmlns:a16="http://schemas.microsoft.com/office/drawing/2014/main" id="{137B02AD-7E5B-14CE-A55D-7E3D1AD019F5}"/>
              </a:ext>
            </a:extLst>
          </p:cNvPr>
          <p:cNvGrpSpPr>
            <a:grpSpLocks noChangeAspect="1"/>
          </p:cNvGrpSpPr>
          <p:nvPr/>
        </p:nvGrpSpPr>
        <p:grpSpPr bwMode="auto">
          <a:xfrm>
            <a:off x="884132" y="1573208"/>
            <a:ext cx="3346556" cy="2147523"/>
            <a:chOff x="2920" y="8411"/>
            <a:chExt cx="3284" cy="2108"/>
          </a:xfrm>
          <a:solidFill>
            <a:schemeClr val="bg1"/>
          </a:solidFill>
        </p:grpSpPr>
        <p:sp>
          <p:nvSpPr>
            <p:cNvPr id="6" name="AutoShape 8">
              <a:extLst>
                <a:ext uri="{FF2B5EF4-FFF2-40B4-BE49-F238E27FC236}">
                  <a16:creationId xmlns:a16="http://schemas.microsoft.com/office/drawing/2014/main" id="{6C8D0C98-ECC4-8716-CFDA-035A3924A356}"/>
                </a:ext>
              </a:extLst>
            </p:cNvPr>
            <p:cNvSpPr>
              <a:spLocks noChangeAspect="1" noChangeArrowheads="1" noTextEdit="1"/>
            </p:cNvSpPr>
            <p:nvPr/>
          </p:nvSpPr>
          <p:spPr bwMode="auto">
            <a:xfrm>
              <a:off x="2920" y="8411"/>
              <a:ext cx="3284" cy="2108"/>
            </a:xfrm>
            <a:prstGeom prst="rect">
              <a:avLst/>
            </a:prstGeom>
            <a:grpFill/>
          </p:spPr>
          <p:txBody>
            <a:bodyPr/>
            <a:lstStyle/>
            <a:p>
              <a:pPr>
                <a:defRPr/>
              </a:pPr>
              <a:endParaRPr lang="zh-TW" altLang="en-US"/>
            </a:p>
          </p:txBody>
        </p:sp>
        <p:sp>
          <p:nvSpPr>
            <p:cNvPr id="7" name="Line 7">
              <a:extLst>
                <a:ext uri="{FF2B5EF4-FFF2-40B4-BE49-F238E27FC236}">
                  <a16:creationId xmlns:a16="http://schemas.microsoft.com/office/drawing/2014/main" id="{DC8FFB5C-3361-E3DF-17BA-557727B70B84}"/>
                </a:ext>
              </a:extLst>
            </p:cNvPr>
            <p:cNvSpPr>
              <a:spLocks noChangeShapeType="1"/>
            </p:cNvSpPr>
            <p:nvPr/>
          </p:nvSpPr>
          <p:spPr bwMode="auto">
            <a:xfrm>
              <a:off x="3544" y="8750"/>
              <a:ext cx="809" cy="841"/>
            </a:xfrm>
            <a:prstGeom prst="line">
              <a:avLst/>
            </a:prstGeom>
            <a:grpFill/>
            <a:ln w="12700">
              <a:solidFill>
                <a:srgbClr val="000000"/>
              </a:solidFill>
              <a:round/>
              <a:headEnd/>
              <a:tailEnd/>
            </a:ln>
          </p:spPr>
          <p:txBody>
            <a:bodyPr/>
            <a:lstStyle/>
            <a:p>
              <a:pPr>
                <a:defRPr/>
              </a:pPr>
              <a:endParaRPr lang="zh-TW" altLang="en-US"/>
            </a:p>
          </p:txBody>
        </p:sp>
        <p:sp>
          <p:nvSpPr>
            <p:cNvPr id="8" name="Line 6">
              <a:extLst>
                <a:ext uri="{FF2B5EF4-FFF2-40B4-BE49-F238E27FC236}">
                  <a16:creationId xmlns:a16="http://schemas.microsoft.com/office/drawing/2014/main" id="{91B51B2C-8A45-C262-8ECD-0B2D0D192C9C}"/>
                </a:ext>
              </a:extLst>
            </p:cNvPr>
            <p:cNvSpPr>
              <a:spLocks noChangeShapeType="1"/>
            </p:cNvSpPr>
            <p:nvPr/>
          </p:nvSpPr>
          <p:spPr bwMode="auto">
            <a:xfrm flipV="1">
              <a:off x="3678" y="8750"/>
              <a:ext cx="1419" cy="1594"/>
            </a:xfrm>
            <a:prstGeom prst="line">
              <a:avLst/>
            </a:prstGeom>
            <a:grpFill/>
            <a:ln w="12700">
              <a:solidFill>
                <a:srgbClr val="000000"/>
              </a:solidFill>
              <a:round/>
              <a:headEnd/>
              <a:tailEnd/>
            </a:ln>
          </p:spPr>
          <p:txBody>
            <a:bodyPr/>
            <a:lstStyle/>
            <a:p>
              <a:pPr>
                <a:defRPr/>
              </a:pPr>
              <a:endParaRPr lang="zh-TW" altLang="en-US"/>
            </a:p>
          </p:txBody>
        </p:sp>
        <mc:AlternateContent xmlns:mc="http://schemas.openxmlformats.org/markup-compatibility/2006" xmlns:a14="http://schemas.microsoft.com/office/drawing/2010/main">
          <mc:Choice Requires="a14">
            <p:sp>
              <p:nvSpPr>
                <p:cNvPr id="9" name="Text Box 5">
                  <a:extLst>
                    <a:ext uri="{FF2B5EF4-FFF2-40B4-BE49-F238E27FC236}">
                      <a16:creationId xmlns:a16="http://schemas.microsoft.com/office/drawing/2014/main" id="{4EDB688E-52AB-9852-75CD-FA89393E579B}"/>
                    </a:ext>
                  </a:extLst>
                </p:cNvPr>
                <p:cNvSpPr txBox="1">
                  <a:spLocks noChangeArrowheads="1"/>
                </p:cNvSpPr>
                <p:nvPr/>
              </p:nvSpPr>
              <p:spPr bwMode="auto">
                <a:xfrm>
                  <a:off x="5062" y="8423"/>
                  <a:ext cx="275" cy="386"/>
                </a:xfrm>
                <a:prstGeom prst="rect">
                  <a:avLst/>
                </a:prstGeom>
                <a:grpFill/>
                <a:ln w="9525">
                  <a:noFill/>
                  <a:miter lim="800000"/>
                  <a:headEnd/>
                  <a:tailEnd/>
                </a:ln>
              </p:spPr>
              <p:txBody>
                <a:bodyPr lIns="0" tIns="0" rIns="0" bIns="0"/>
                <a:lstStyle/>
                <a:p>
                  <a:pPr eaLnBrk="0" hangingPunct="0">
                    <a:defRPr/>
                  </a:pPr>
                  <a14:m>
                    <m:oMathPara xmlns:m="http://schemas.openxmlformats.org/officeDocument/2006/math">
                      <m:oMathParaPr>
                        <m:jc m:val="centerGroup"/>
                      </m:oMathParaPr>
                      <m:oMath xmlns:m="http://schemas.openxmlformats.org/officeDocument/2006/math">
                        <m:r>
                          <a:rPr lang="en-US" altLang="zh-TW" sz="2000" i="1" dirty="0" smtClean="0">
                            <a:latin typeface="Cambria Math"/>
                            <a:cs typeface="Times New Roman" pitchFamily="18" charset="0"/>
                          </a:rPr>
                          <m:t>𝜈</m:t>
                        </m:r>
                        <m:r>
                          <a:rPr lang="en-US" altLang="zh-TW" sz="2000" i="1" baseline="-30000" dirty="0" err="1">
                            <a:latin typeface="Cambria Math"/>
                            <a:cs typeface="Times New Roman" pitchFamily="18" charset="0"/>
                          </a:rPr>
                          <m:t>𝜇</m:t>
                        </m:r>
                      </m:oMath>
                    </m:oMathPara>
                  </a14:m>
                  <a:endParaRPr lang="en-US" altLang="zh-TW" sz="2000" i="1" dirty="0"/>
                </a:p>
              </p:txBody>
            </p:sp>
          </mc:Choice>
          <mc:Fallback xmlns="">
            <p:sp>
              <p:nvSpPr>
                <p:cNvPr id="32" name="Text Box 5"/>
                <p:cNvSpPr txBox="1">
                  <a:spLocks noRot="1" noChangeAspect="1" noMove="1" noResize="1" noEditPoints="1" noAdjustHandles="1" noChangeArrowheads="1" noChangeShapeType="1" noTextEdit="1"/>
                </p:cNvSpPr>
                <p:nvPr/>
              </p:nvSpPr>
              <p:spPr bwMode="auto">
                <a:xfrm>
                  <a:off x="5062" y="8423"/>
                  <a:ext cx="275" cy="386"/>
                </a:xfrm>
                <a:prstGeom prst="rect">
                  <a:avLst/>
                </a:prstGeom>
                <a:blipFill rotWithShape="1">
                  <a:blip r:embed="rId9"/>
                  <a:stretch>
                    <a:fillRect l="-15217" r="-6522" b="-4615"/>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0" name="Text Box 4">
                  <a:extLst>
                    <a:ext uri="{FF2B5EF4-FFF2-40B4-BE49-F238E27FC236}">
                      <a16:creationId xmlns:a16="http://schemas.microsoft.com/office/drawing/2014/main" id="{030884D5-C6E7-70E4-0A4E-10F3BA88560B}"/>
                    </a:ext>
                  </a:extLst>
                </p:cNvPr>
                <p:cNvSpPr txBox="1">
                  <a:spLocks noChangeArrowheads="1"/>
                </p:cNvSpPr>
                <p:nvPr/>
              </p:nvSpPr>
              <p:spPr bwMode="auto">
                <a:xfrm>
                  <a:off x="4246" y="8809"/>
                  <a:ext cx="276" cy="387"/>
                </a:xfrm>
                <a:prstGeom prst="rect">
                  <a:avLst/>
                </a:prstGeom>
                <a:grpFill/>
                <a:ln w="9525">
                  <a:noFill/>
                  <a:miter lim="800000"/>
                  <a:headEnd/>
                  <a:tailEnd/>
                </a:ln>
              </p:spPr>
              <p:txBody>
                <a:bodyPr lIns="0" tIns="0" rIns="0" bIns="0"/>
                <a:lstStyle/>
                <a:p>
                  <a:pPr eaLnBrk="0" hangingPunct="0">
                    <a:defRPr/>
                  </a:pPr>
                  <a14:m>
                    <m:oMathPara xmlns:m="http://schemas.openxmlformats.org/officeDocument/2006/math">
                      <m:oMathParaPr>
                        <m:jc m:val="centerGroup"/>
                      </m:oMathParaPr>
                      <m:oMath xmlns:m="http://schemas.openxmlformats.org/officeDocument/2006/math">
                        <m:r>
                          <a:rPr lang="en-US" altLang="zh-TW" sz="2000" i="1" dirty="0" smtClean="0">
                            <a:latin typeface="Cambria Math"/>
                            <a:cs typeface="Times New Roman" pitchFamily="18" charset="0"/>
                          </a:rPr>
                          <m:t>𝜈</m:t>
                        </m:r>
                        <m:r>
                          <a:rPr lang="en-US" altLang="zh-TW" sz="2000" i="1" baseline="-30000" dirty="0" err="1">
                            <a:latin typeface="Cambria Math"/>
                            <a:cs typeface="Times New Roman" pitchFamily="18" charset="0"/>
                          </a:rPr>
                          <m:t>𝑒</m:t>
                        </m:r>
                      </m:oMath>
                    </m:oMathPara>
                  </a14:m>
                  <a:endParaRPr lang="en-US" altLang="zh-TW" sz="2000" i="1" dirty="0"/>
                </a:p>
              </p:txBody>
            </p:sp>
          </mc:Choice>
          <mc:Fallback xmlns="">
            <p:sp>
              <p:nvSpPr>
                <p:cNvPr id="33" name="Text Box 4"/>
                <p:cNvSpPr txBox="1">
                  <a:spLocks noRot="1" noChangeAspect="1" noMove="1" noResize="1" noEditPoints="1" noAdjustHandles="1" noChangeArrowheads="1" noChangeShapeType="1" noTextEdit="1"/>
                </p:cNvSpPr>
                <p:nvPr/>
              </p:nvSpPr>
              <p:spPr bwMode="auto">
                <a:xfrm>
                  <a:off x="4246" y="8809"/>
                  <a:ext cx="276" cy="387"/>
                </a:xfrm>
                <a:prstGeom prst="rect">
                  <a:avLst/>
                </a:prstGeom>
                <a:blipFill rotWithShape="1">
                  <a:blip r:embed="rId10"/>
                  <a:stretch>
                    <a:fillRect l="-10638" r="-2128"/>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1" name="Text Box 3">
                  <a:extLst>
                    <a:ext uri="{FF2B5EF4-FFF2-40B4-BE49-F238E27FC236}">
                      <a16:creationId xmlns:a16="http://schemas.microsoft.com/office/drawing/2014/main" id="{4D5250E4-714E-59D8-249C-14AE6FB1DC93}"/>
                    </a:ext>
                  </a:extLst>
                </p:cNvPr>
                <p:cNvSpPr txBox="1">
                  <a:spLocks noChangeArrowheads="1"/>
                </p:cNvSpPr>
                <p:nvPr/>
              </p:nvSpPr>
              <p:spPr bwMode="auto">
                <a:xfrm>
                  <a:off x="3369" y="8442"/>
                  <a:ext cx="300" cy="422"/>
                </a:xfrm>
                <a:prstGeom prst="rect">
                  <a:avLst/>
                </a:prstGeom>
                <a:grpFill/>
                <a:ln w="9525">
                  <a:noFill/>
                  <a:miter lim="800000"/>
                  <a:headEnd/>
                  <a:tailEnd/>
                </a:ln>
              </p:spPr>
              <p:txBody>
                <a:bodyPr lIns="0" tIns="0" rIns="0" bIns="0"/>
                <a:lstStyle/>
                <a:p>
                  <a:pPr eaLnBrk="0" hangingPunct="0">
                    <a:defRPr/>
                  </a:pPr>
                  <a14:m>
                    <m:oMathPara xmlns:m="http://schemas.openxmlformats.org/officeDocument/2006/math">
                      <m:oMathParaPr>
                        <m:jc m:val="centerGroup"/>
                      </m:oMathParaPr>
                      <m:oMath xmlns:m="http://schemas.openxmlformats.org/officeDocument/2006/math">
                        <m:r>
                          <a:rPr lang="en-US" altLang="zh-TW" sz="2000" i="1" dirty="0" smtClean="0">
                            <a:latin typeface="Cambria Math"/>
                            <a:cs typeface="Times New Roman" pitchFamily="18" charset="0"/>
                          </a:rPr>
                          <m:t>𝑒</m:t>
                        </m:r>
                      </m:oMath>
                    </m:oMathPara>
                  </a14:m>
                  <a:endParaRPr lang="en-US" altLang="zh-TW" sz="2000" i="1" dirty="0"/>
                </a:p>
              </p:txBody>
            </p:sp>
          </mc:Choice>
          <mc:Fallback xmlns="">
            <p:sp>
              <p:nvSpPr>
                <p:cNvPr id="34" name="Text Box 3"/>
                <p:cNvSpPr txBox="1">
                  <a:spLocks noRot="1" noChangeAspect="1" noMove="1" noResize="1" noEditPoints="1" noAdjustHandles="1" noChangeArrowheads="1" noChangeShapeType="1" noTextEdit="1"/>
                </p:cNvSpPr>
                <p:nvPr/>
              </p:nvSpPr>
              <p:spPr bwMode="auto">
                <a:xfrm>
                  <a:off x="3369" y="8442"/>
                  <a:ext cx="300" cy="422"/>
                </a:xfrm>
                <a:prstGeom prst="rect">
                  <a:avLst/>
                </a:prstGeom>
                <a:blipFill rotWithShape="1">
                  <a:blip r:embed="rId11"/>
                  <a:stretch>
                    <a:fillRect/>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2" name="Text Box 2">
                  <a:extLst>
                    <a:ext uri="{FF2B5EF4-FFF2-40B4-BE49-F238E27FC236}">
                      <a16:creationId xmlns:a16="http://schemas.microsoft.com/office/drawing/2014/main" id="{AAB8E541-5C3A-1AE7-B8E8-8F3E9CB619D5}"/>
                    </a:ext>
                  </a:extLst>
                </p:cNvPr>
                <p:cNvSpPr txBox="1">
                  <a:spLocks noChangeArrowheads="1"/>
                </p:cNvSpPr>
                <p:nvPr/>
              </p:nvSpPr>
              <p:spPr bwMode="auto">
                <a:xfrm>
                  <a:off x="3369" y="10016"/>
                  <a:ext cx="300" cy="421"/>
                </a:xfrm>
                <a:prstGeom prst="rect">
                  <a:avLst/>
                </a:prstGeom>
                <a:grpFill/>
                <a:ln w="9525">
                  <a:noFill/>
                  <a:miter lim="800000"/>
                  <a:headEnd/>
                  <a:tailEnd/>
                </a:ln>
              </p:spPr>
              <p:txBody>
                <a:bodyPr lIns="0" tIns="0" rIns="0" bIns="0"/>
                <a:lstStyle/>
                <a:p>
                  <a:pPr eaLnBrk="0" hangingPunct="0">
                    <a:defRPr/>
                  </a:pPr>
                  <a14:m>
                    <m:oMathPara xmlns:m="http://schemas.openxmlformats.org/officeDocument/2006/math">
                      <m:oMathParaPr>
                        <m:jc m:val="centerGroup"/>
                      </m:oMathParaPr>
                      <m:oMath xmlns:m="http://schemas.openxmlformats.org/officeDocument/2006/math">
                        <m:r>
                          <a:rPr lang="en-US" altLang="zh-TW" sz="2000" i="1" dirty="0" smtClean="0">
                            <a:latin typeface="Cambria Math"/>
                            <a:cs typeface="Times New Roman" pitchFamily="18" charset="0"/>
                          </a:rPr>
                          <m:t>𝜇</m:t>
                        </m:r>
                      </m:oMath>
                    </m:oMathPara>
                  </a14:m>
                  <a:endParaRPr lang="en-US" altLang="zh-TW" sz="2000" i="1" dirty="0"/>
                </a:p>
              </p:txBody>
            </p:sp>
          </mc:Choice>
          <mc:Fallback xmlns="">
            <p:sp>
              <p:nvSpPr>
                <p:cNvPr id="35" name="Text Box 2"/>
                <p:cNvSpPr txBox="1">
                  <a:spLocks noRot="1" noChangeAspect="1" noMove="1" noResize="1" noEditPoints="1" noAdjustHandles="1" noChangeArrowheads="1" noChangeShapeType="1" noTextEdit="1"/>
                </p:cNvSpPr>
                <p:nvPr/>
              </p:nvSpPr>
              <p:spPr bwMode="auto">
                <a:xfrm>
                  <a:off x="3369" y="10016"/>
                  <a:ext cx="300" cy="421"/>
                </a:xfrm>
                <a:prstGeom prst="rect">
                  <a:avLst/>
                </a:prstGeom>
                <a:blipFill rotWithShape="1">
                  <a:blip r:embed="rId12"/>
                  <a:stretch>
                    <a:fillRect l="-4000"/>
                  </a:stretch>
                </a:blipFill>
                <a:ln w="9525">
                  <a:noFill/>
                  <a:miter lim="800000"/>
                  <a:headEnd/>
                  <a:tailEnd/>
                </a:ln>
              </p:spPr>
              <p:txBody>
                <a:bodyPr/>
                <a:lstStyle/>
                <a:p>
                  <a:r>
                    <a:rPr lang="zh-TW" altLang="en-US">
                      <a:noFill/>
                    </a:rPr>
                    <a:t> </a:t>
                  </a:r>
                </a:p>
              </p:txBody>
            </p:sp>
          </mc:Fallback>
        </mc:AlternateContent>
      </p:grpSp>
      <p:cxnSp>
        <p:nvCxnSpPr>
          <p:cNvPr id="13" name="直線單箭頭接點 35">
            <a:extLst>
              <a:ext uri="{FF2B5EF4-FFF2-40B4-BE49-F238E27FC236}">
                <a16:creationId xmlns:a16="http://schemas.microsoft.com/office/drawing/2014/main" id="{C24167D4-F362-DC84-9FF7-717942369748}"/>
              </a:ext>
            </a:extLst>
          </p:cNvPr>
          <p:cNvCxnSpPr/>
          <p:nvPr/>
        </p:nvCxnSpPr>
        <p:spPr>
          <a:xfrm flipV="1">
            <a:off x="1965768" y="3060764"/>
            <a:ext cx="109001" cy="13928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線單箭頭接點 36">
            <a:extLst>
              <a:ext uri="{FF2B5EF4-FFF2-40B4-BE49-F238E27FC236}">
                <a16:creationId xmlns:a16="http://schemas.microsoft.com/office/drawing/2014/main" id="{F21938B2-AEC6-3E8D-F4A5-F60E0D891501}"/>
              </a:ext>
            </a:extLst>
          </p:cNvPr>
          <p:cNvCxnSpPr/>
          <p:nvPr/>
        </p:nvCxnSpPr>
        <p:spPr>
          <a:xfrm flipV="1">
            <a:off x="2559219" y="2340828"/>
            <a:ext cx="170567" cy="19309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線單箭頭接點 37">
            <a:extLst>
              <a:ext uri="{FF2B5EF4-FFF2-40B4-BE49-F238E27FC236}">
                <a16:creationId xmlns:a16="http://schemas.microsoft.com/office/drawing/2014/main" id="{26AB7852-0283-92BC-4569-F67063B340F9}"/>
              </a:ext>
            </a:extLst>
          </p:cNvPr>
          <p:cNvCxnSpPr/>
          <p:nvPr/>
        </p:nvCxnSpPr>
        <p:spPr>
          <a:xfrm flipH="1">
            <a:off x="2523126" y="2187885"/>
            <a:ext cx="72185" cy="17092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線單箭頭接點 38">
            <a:extLst>
              <a:ext uri="{FF2B5EF4-FFF2-40B4-BE49-F238E27FC236}">
                <a16:creationId xmlns:a16="http://schemas.microsoft.com/office/drawing/2014/main" id="{119E01C2-7357-E516-9465-B372C9255A3D}"/>
              </a:ext>
            </a:extLst>
          </p:cNvPr>
          <p:cNvCxnSpPr/>
          <p:nvPr/>
        </p:nvCxnSpPr>
        <p:spPr>
          <a:xfrm flipH="1" flipV="1">
            <a:off x="1907737" y="2340828"/>
            <a:ext cx="167032" cy="17091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線接點 39">
            <a:extLst>
              <a:ext uri="{FF2B5EF4-FFF2-40B4-BE49-F238E27FC236}">
                <a16:creationId xmlns:a16="http://schemas.microsoft.com/office/drawing/2014/main" id="{B34A60DB-B003-EEEF-6E35-F79498FF7B55}"/>
              </a:ext>
            </a:extLst>
          </p:cNvPr>
          <p:cNvCxnSpPr/>
          <p:nvPr/>
        </p:nvCxnSpPr>
        <p:spPr>
          <a:xfrm flipV="1">
            <a:off x="2344799" y="1923087"/>
            <a:ext cx="364169" cy="84695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 name="Text Box 28">
                <a:extLst>
                  <a:ext uri="{FF2B5EF4-FFF2-40B4-BE49-F238E27FC236}">
                    <a16:creationId xmlns:a16="http://schemas.microsoft.com/office/drawing/2014/main" id="{01D84C04-2406-460C-BD7D-07E256990F5B}"/>
                  </a:ext>
                </a:extLst>
              </p:cNvPr>
              <p:cNvSpPr txBox="1">
                <a:spLocks noChangeArrowheads="1"/>
              </p:cNvSpPr>
              <p:nvPr/>
            </p:nvSpPr>
            <p:spPr bwMode="auto">
              <a:xfrm>
                <a:off x="2596499" y="1585433"/>
                <a:ext cx="434975"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50000"/>
                  </a:spcBef>
                  <a:buClrTx/>
                  <a:buSzTx/>
                  <a:buFontTx/>
                  <a:buNone/>
                </a:pPr>
                <a14:m>
                  <m:oMathPara xmlns:m="http://schemas.openxmlformats.org/officeDocument/2006/math">
                    <m:oMathParaPr>
                      <m:jc m:val="centerGroup"/>
                    </m:oMathParaPr>
                    <m:oMath xmlns:m="http://schemas.openxmlformats.org/officeDocument/2006/math">
                      <m:sSub>
                        <m:sSubPr>
                          <m:ctrlPr>
                            <a:rPr lang="el-GR" altLang="zh-TW" sz="1800" i="1" dirty="0" smtClean="0">
                              <a:latin typeface="Cambria Math" panose="02040503050406030204" pitchFamily="18" charset="0"/>
                              <a:cs typeface="Tahoma" pitchFamily="34" charset="0"/>
                            </a:rPr>
                          </m:ctrlPr>
                        </m:sSubPr>
                        <m:e>
                          <m:acc>
                            <m:accPr>
                              <m:chr m:val="̅"/>
                              <m:ctrlPr>
                                <a:rPr lang="el-GR" altLang="zh-TW" sz="1800" i="1" dirty="0">
                                  <a:latin typeface="Cambria Math" panose="02040503050406030204" pitchFamily="18" charset="0"/>
                                  <a:cs typeface="Tahoma" pitchFamily="34" charset="0"/>
                                </a:rPr>
                              </m:ctrlPr>
                            </m:accPr>
                            <m:e>
                              <m:r>
                                <a:rPr lang="el-GR" altLang="zh-TW" sz="1800" i="1" dirty="0">
                                  <a:latin typeface="Cambria Math"/>
                                  <a:cs typeface="Tahoma" pitchFamily="34" charset="0"/>
                                </a:rPr>
                                <m:t>𝜈</m:t>
                              </m:r>
                            </m:e>
                          </m:acc>
                        </m:e>
                        <m:sub>
                          <m:r>
                            <a:rPr lang="en-US" altLang="zh-TW" sz="1800" b="0" i="1" dirty="0" smtClean="0">
                              <a:latin typeface="Cambria Math"/>
                              <a:cs typeface="Tahoma" pitchFamily="34" charset="0"/>
                            </a:rPr>
                            <m:t>𝑒</m:t>
                          </m:r>
                        </m:sub>
                      </m:sSub>
                    </m:oMath>
                  </m:oMathPara>
                </a14:m>
                <a:endParaRPr lang="el-GR" altLang="zh-TW" sz="1800" dirty="0">
                  <a:cs typeface="Tahoma" pitchFamily="34" charset="0"/>
                </a:endParaRPr>
              </a:p>
            </p:txBody>
          </p:sp>
        </mc:Choice>
        <mc:Fallback xmlns="">
          <p:sp>
            <p:nvSpPr>
              <p:cNvPr id="18" name="Text Box 28">
                <a:extLst>
                  <a:ext uri="{FF2B5EF4-FFF2-40B4-BE49-F238E27FC236}">
                    <a16:creationId xmlns:a16="http://schemas.microsoft.com/office/drawing/2014/main" id="{01D84C04-2406-460C-BD7D-07E256990F5B}"/>
                  </a:ext>
                </a:extLst>
              </p:cNvPr>
              <p:cNvSpPr txBox="1">
                <a:spLocks noRot="1" noChangeAspect="1" noMove="1" noResize="1" noEditPoints="1" noAdjustHandles="1" noChangeArrowheads="1" noChangeShapeType="1" noTextEdit="1"/>
              </p:cNvSpPr>
              <p:nvPr/>
            </p:nvSpPr>
            <p:spPr bwMode="auto">
              <a:xfrm>
                <a:off x="2596499" y="1585433"/>
                <a:ext cx="434975" cy="369332"/>
              </a:xfrm>
              <a:prstGeom prst="rect">
                <a:avLst/>
              </a:prstGeom>
              <a:blipFill>
                <a:blip r:embed="rId13"/>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3" name="向右箭號 2"/>
          <p:cNvSpPr/>
          <p:nvPr/>
        </p:nvSpPr>
        <p:spPr>
          <a:xfrm>
            <a:off x="4026297" y="2947190"/>
            <a:ext cx="435768" cy="380206"/>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 name="Picture 2" descr="杨振宁1963年于普林斯顿的办公室。">
            <a:extLst>
              <a:ext uri="{FF2B5EF4-FFF2-40B4-BE49-F238E27FC236}">
                <a16:creationId xmlns:a16="http://schemas.microsoft.com/office/drawing/2014/main" id="{AD2D1D62-348D-2380-E0B1-7A40EBF13C2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96331" y="3975418"/>
            <a:ext cx="1479688" cy="2037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9" name="文字方塊 18">
                <a:extLst>
                  <a:ext uri="{FF2B5EF4-FFF2-40B4-BE49-F238E27FC236}">
                    <a16:creationId xmlns:a16="http://schemas.microsoft.com/office/drawing/2014/main" id="{4D878FAB-3798-B3AB-69D0-E8EC25E5F31B}"/>
                  </a:ext>
                </a:extLst>
              </p:cNvPr>
              <p:cNvSpPr txBox="1">
                <a:spLocks noChangeArrowheads="1"/>
              </p:cNvSpPr>
              <p:nvPr/>
            </p:nvSpPr>
            <p:spPr bwMode="auto">
              <a:xfrm>
                <a:off x="3604446" y="6058960"/>
                <a:ext cx="5285432"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solidFill>
                      <a:srgbClr val="FF0000"/>
                    </a:solidFill>
                    <a:latin typeface="Tahoma" pitchFamily="34" charset="0"/>
                  </a:rPr>
                  <a:t>反粒子稱為</a:t>
                </a:r>
                <a14:m>
                  <m:oMath xmlns:m="http://schemas.openxmlformats.org/officeDocument/2006/math">
                    <m:sSup>
                      <m:sSupPr>
                        <m:ctrlPr>
                          <a:rPr lang="en-US" altLang="zh-TW" sz="1800" i="1" smtClean="0">
                            <a:solidFill>
                              <a:srgbClr val="FF0000"/>
                            </a:solidFill>
                            <a:latin typeface="Cambria Math" panose="02040503050406030204" pitchFamily="18" charset="0"/>
                            <a:ea typeface="新細明體" charset="0"/>
                          </a:rPr>
                        </m:ctrlPr>
                      </m:sSupPr>
                      <m:e>
                        <m:r>
                          <a:rPr lang="en-US" altLang="zh-TW" sz="1800" i="1">
                            <a:solidFill>
                              <a:srgbClr val="FF0000"/>
                            </a:solidFill>
                            <a:latin typeface="Cambria Math"/>
                            <a:ea typeface="新細明體" charset="0"/>
                          </a:rPr>
                          <m:t>𝑊</m:t>
                        </m:r>
                      </m:e>
                      <m:sup>
                        <m:r>
                          <a:rPr lang="en-US" altLang="zh-TW" sz="1800" b="0" i="1" smtClean="0">
                            <a:solidFill>
                              <a:srgbClr val="FF0000"/>
                            </a:solidFill>
                            <a:latin typeface="Cambria Math" panose="02040503050406030204" pitchFamily="18" charset="0"/>
                            <a:ea typeface="新細明體" charset="0"/>
                          </a:rPr>
                          <m:t>+</m:t>
                        </m:r>
                      </m:sup>
                    </m:sSup>
                  </m:oMath>
                </a14:m>
                <a:r>
                  <a:rPr lang="zh-TW" altLang="en-US" sz="1800" dirty="0">
                    <a:solidFill>
                      <a:srgbClr val="FF0000"/>
                    </a:solidFill>
                  </a:rPr>
                  <a:t> </a:t>
                </a:r>
                <a:r>
                  <a:rPr lang="en-US" altLang="zh-TW" sz="1800" dirty="0">
                    <a:solidFill>
                      <a:srgbClr val="FF0000"/>
                    </a:solidFill>
                  </a:rPr>
                  <a:t>boson</a:t>
                </a:r>
                <a:r>
                  <a:rPr lang="zh-TW" altLang="en-US" sz="1800" dirty="0">
                    <a:solidFill>
                      <a:srgbClr val="FF0000"/>
                    </a:solidFill>
                  </a:rPr>
                  <a:t>，帶電荷</a:t>
                </a:r>
                <a14:m>
                  <m:oMath xmlns:m="http://schemas.openxmlformats.org/officeDocument/2006/math">
                    <m:r>
                      <a:rPr lang="en-US" altLang="zh-TW" sz="1800" b="0" i="0" smtClean="0">
                        <a:solidFill>
                          <a:srgbClr val="FF0000"/>
                        </a:solidFill>
                        <a:latin typeface="Cambria Math" panose="02040503050406030204" pitchFamily="18" charset="0"/>
                      </a:rPr>
                      <m:t>+</m:t>
                    </m:r>
                    <m:r>
                      <a:rPr lang="en-US" altLang="zh-TW" sz="1800" b="0" i="1" smtClean="0">
                        <a:solidFill>
                          <a:srgbClr val="FF0000"/>
                        </a:solidFill>
                        <a:latin typeface="Cambria Math" panose="02040503050406030204" pitchFamily="18" charset="0"/>
                      </a:rPr>
                      <m:t>1</m:t>
                    </m:r>
                  </m:oMath>
                </a14:m>
                <a:r>
                  <a:rPr lang="zh-TW" altLang="en-US" sz="1800" dirty="0">
                    <a:solidFill>
                      <a:srgbClr val="FF0000"/>
                    </a:solidFill>
                  </a:rPr>
                  <a:t>。</a:t>
                </a:r>
                <a:r>
                  <a:rPr lang="en-US" altLang="zh-TW" sz="1800" dirty="0">
                    <a:solidFill>
                      <a:srgbClr val="FF0000"/>
                    </a:solidFill>
                  </a:rPr>
                  <a:t> </a:t>
                </a:r>
                <a:endParaRPr lang="zh-TW" altLang="en-US" sz="1800" dirty="0">
                  <a:solidFill>
                    <a:srgbClr val="FF0000"/>
                  </a:solidFill>
                </a:endParaRPr>
              </a:p>
            </p:txBody>
          </p:sp>
        </mc:Choice>
        <mc:Fallback xmlns="">
          <p:sp>
            <p:nvSpPr>
              <p:cNvPr id="19" name="文字方塊 18">
                <a:extLst>
                  <a:ext uri="{FF2B5EF4-FFF2-40B4-BE49-F238E27FC236}">
                    <a16:creationId xmlns:a16="http://schemas.microsoft.com/office/drawing/2014/main" id="{4D878FAB-3798-B3AB-69D0-E8EC25E5F31B}"/>
                  </a:ext>
                </a:extLst>
              </p:cNvPr>
              <p:cNvSpPr txBox="1">
                <a:spLocks noRot="1" noChangeAspect="1" noMove="1" noResize="1" noEditPoints="1" noAdjustHandles="1" noChangeArrowheads="1" noChangeShapeType="1" noTextEdit="1"/>
              </p:cNvSpPr>
              <p:nvPr/>
            </p:nvSpPr>
            <p:spPr bwMode="auto">
              <a:xfrm>
                <a:off x="3604446" y="6058960"/>
                <a:ext cx="5285432" cy="369332"/>
              </a:xfrm>
              <a:prstGeom prst="rect">
                <a:avLst/>
              </a:prstGeom>
              <a:blipFill>
                <a:blip r:embed="rId15"/>
                <a:stretch>
                  <a:fillRect l="-959" t="-10000"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cxnSp>
        <p:nvCxnSpPr>
          <p:cNvPr id="20" name="直線單箭頭接點 31">
            <a:extLst>
              <a:ext uri="{FF2B5EF4-FFF2-40B4-BE49-F238E27FC236}">
                <a16:creationId xmlns:a16="http://schemas.microsoft.com/office/drawing/2014/main" id="{4CB26612-BB46-F0D7-B235-9D377652E2C1}"/>
              </a:ext>
            </a:extLst>
          </p:cNvPr>
          <p:cNvCxnSpPr>
            <a:cxnSpLocks/>
          </p:cNvCxnSpPr>
          <p:nvPr/>
        </p:nvCxnSpPr>
        <p:spPr>
          <a:xfrm flipH="1">
            <a:off x="5483226" y="4395194"/>
            <a:ext cx="52957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3" name="矩形 19">
                <a:extLst>
                  <a:ext uri="{FF2B5EF4-FFF2-40B4-BE49-F238E27FC236}">
                    <a16:creationId xmlns:a16="http://schemas.microsoft.com/office/drawing/2014/main" id="{0DF2A485-AA2A-9B1D-1A56-DFC0EE3FF840}"/>
                  </a:ext>
                </a:extLst>
              </p:cNvPr>
              <p:cNvSpPr>
                <a:spLocks noChangeArrowheads="1"/>
              </p:cNvSpPr>
              <p:nvPr/>
            </p:nvSpPr>
            <p:spPr bwMode="auto">
              <a:xfrm>
                <a:off x="5518553" y="4420231"/>
                <a:ext cx="622222"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p>
                <a:pPr>
                  <a:defRPr/>
                </a:pPr>
                <a14:m>
                  <m:oMath xmlns:m="http://schemas.openxmlformats.org/officeDocument/2006/math">
                    <m:sSup>
                      <m:sSupPr>
                        <m:ctrlPr>
                          <a:rPr lang="en-US" altLang="zh-TW" i="1" smtClean="0">
                            <a:latin typeface="Cambria Math" panose="02040503050406030204" pitchFamily="18" charset="0"/>
                            <a:ea typeface="新細明體" charset="0"/>
                          </a:rPr>
                        </m:ctrlPr>
                      </m:sSupPr>
                      <m:e>
                        <m:r>
                          <a:rPr lang="en-US" altLang="zh-TW" b="0" i="1" smtClean="0">
                            <a:latin typeface="Cambria Math"/>
                            <a:ea typeface="新細明體" charset="0"/>
                          </a:rPr>
                          <m:t>𝑊</m:t>
                        </m:r>
                      </m:e>
                      <m:sup>
                        <m:r>
                          <a:rPr lang="en-US" altLang="zh-TW" b="0" i="1" smtClean="0">
                            <a:latin typeface="Cambria Math" panose="02040503050406030204" pitchFamily="18" charset="0"/>
                            <a:ea typeface="新細明體" charset="0"/>
                          </a:rPr>
                          <m:t>+</m:t>
                        </m:r>
                      </m:sup>
                    </m:sSup>
                  </m:oMath>
                </a14:m>
                <a:r>
                  <a:rPr lang="zh-TW" altLang="en-US" dirty="0">
                    <a:latin typeface="Tahoma" charset="0"/>
                    <a:ea typeface="新細明體" charset="0"/>
                    <a:cs typeface="新細明體" charset="0"/>
                  </a:rPr>
                  <a:t> </a:t>
                </a:r>
              </a:p>
            </p:txBody>
          </p:sp>
        </mc:Choice>
        <mc:Fallback xmlns="">
          <p:sp>
            <p:nvSpPr>
              <p:cNvPr id="23" name="矩形 19">
                <a:extLst>
                  <a:ext uri="{FF2B5EF4-FFF2-40B4-BE49-F238E27FC236}">
                    <a16:creationId xmlns:a16="http://schemas.microsoft.com/office/drawing/2014/main" id="{0DF2A485-AA2A-9B1D-1A56-DFC0EE3FF840}"/>
                  </a:ext>
                </a:extLst>
              </p:cNvPr>
              <p:cNvSpPr>
                <a:spLocks noRot="1" noChangeAspect="1" noMove="1" noResize="1" noEditPoints="1" noAdjustHandles="1" noChangeArrowheads="1" noChangeShapeType="1" noTextEdit="1"/>
              </p:cNvSpPr>
              <p:nvPr/>
            </p:nvSpPr>
            <p:spPr bwMode="auto">
              <a:xfrm>
                <a:off x="5518553" y="4420231"/>
                <a:ext cx="622222" cy="369332"/>
              </a:xfrm>
              <a:prstGeom prst="rect">
                <a:avLst/>
              </a:prstGeom>
              <a:blipFill>
                <a:blip r:embed="rId16"/>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716" y="279779"/>
            <a:ext cx="8805787" cy="59853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8155897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896" y="321953"/>
            <a:ext cx="8453437" cy="3414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824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1138" y="2890838"/>
            <a:ext cx="6267450"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1231153" y="729129"/>
            <a:ext cx="6425241" cy="107919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Times New Roman" panose="02020603050405020304" pitchFamily="18" charset="0"/>
            </a:endParaRPr>
          </a:p>
        </p:txBody>
      </p:sp>
    </p:spTree>
    <p:extLst>
      <p:ext uri="{BB962C8B-B14F-4D97-AF65-F5344CB8AC3E}">
        <p14:creationId xmlns:p14="http://schemas.microsoft.com/office/powerpoint/2010/main" val="312478632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fld id="{575D555F-FB00-49CE-9692-D86231F4820B}" type="slidenum">
              <a:rPr kumimoji="0" lang="zh-TW" altLang="en-US" sz="1400" smtClean="0">
                <a:latin typeface="Tahoma" pitchFamily="34" charset="0"/>
              </a:rPr>
              <a:pPr eaLnBrk="1" hangingPunct="1">
                <a:spcBef>
                  <a:spcPct val="0"/>
                </a:spcBef>
                <a:buClrTx/>
                <a:buSzTx/>
                <a:buFontTx/>
                <a:buNone/>
              </a:pPr>
              <a:t>122</a:t>
            </a:fld>
            <a:endParaRPr kumimoji="0" lang="en-US" altLang="zh-TW" sz="1400">
              <a:latin typeface="Tahoma" pitchFamily="34" charset="0"/>
            </a:endParaRPr>
          </a:p>
        </p:txBody>
      </p:sp>
      <p:pic>
        <p:nvPicPr>
          <p:cNvPr id="16387" name="圖片 2" descr="未命名.tiff"/>
          <p:cNvPicPr>
            <a:picLocks noChangeAspect="1"/>
          </p:cNvPicPr>
          <p:nvPr/>
        </p:nvPicPr>
        <p:blipFill rotWithShape="1">
          <a:blip r:embed="rId2">
            <a:extLst>
              <a:ext uri="{28A0092B-C50C-407E-A947-70E740481C1C}">
                <a14:useLocalDpi xmlns:a14="http://schemas.microsoft.com/office/drawing/2010/main" val="0"/>
              </a:ext>
            </a:extLst>
          </a:blip>
          <a:srcRect l="28059" t="25698" r="28868" b="6667"/>
          <a:stretch/>
        </p:blipFill>
        <p:spPr bwMode="auto">
          <a:xfrm>
            <a:off x="2268993" y="1237129"/>
            <a:ext cx="5197020" cy="494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a:xfrm>
            <a:off x="2692068" y="603625"/>
            <a:ext cx="3860800" cy="400110"/>
          </a:xfrm>
          <a:prstGeom prst="rect">
            <a:avLst/>
          </a:prstGeom>
          <a:noFill/>
        </p:spPr>
        <p:txBody>
          <a:bodyPr wrap="square" rtlCol="0">
            <a:spAutoFit/>
          </a:bodyPr>
          <a:lstStyle/>
          <a:p>
            <a:r>
              <a:rPr lang="en-US" altLang="zh-TW" sz="2000" dirty="0">
                <a:solidFill>
                  <a:srgbClr val="FF0000"/>
                </a:solidFill>
                <a:latin typeface="Times New Roman" panose="02020603050405020304" pitchFamily="18" charset="0"/>
              </a:rPr>
              <a:t>Spontaneous Symmetry Breaking</a:t>
            </a:r>
            <a:endParaRPr lang="zh-TW" altLang="en-US" sz="2000" dirty="0">
              <a:solidFill>
                <a:srgbClr val="FF0000"/>
              </a:solidFill>
              <a:latin typeface="Times New Roman" panose="02020603050405020304" pitchFamily="18" charset="0"/>
            </a:endParaRPr>
          </a:p>
        </p:txBody>
      </p:sp>
    </p:spTree>
    <p:extLst>
      <p:ext uri="{BB962C8B-B14F-4D97-AF65-F5344CB8AC3E}">
        <p14:creationId xmlns:p14="http://schemas.microsoft.com/office/powerpoint/2010/main" val="191153863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3261099" y="1686006"/>
            <a:ext cx="2542054" cy="369332"/>
          </a:xfrm>
          <a:prstGeom prst="rect">
            <a:avLst/>
          </a:prstGeom>
          <a:noFill/>
        </p:spPr>
        <p:txBody>
          <a:bodyPr wrap="square" rtlCol="0">
            <a:spAutoFit/>
          </a:bodyPr>
          <a:lstStyle/>
          <a:p>
            <a:r>
              <a:rPr lang="zh-TW" altLang="en-US" dirty="0">
                <a:solidFill>
                  <a:srgbClr val="FF0000"/>
                </a:solidFill>
              </a:rPr>
              <a:t>現在開始破壞</a:t>
            </a:r>
            <a:r>
              <a:rPr lang="en-US" altLang="zh-TW" dirty="0">
                <a:solidFill>
                  <a:srgbClr val="FF0000"/>
                </a:solidFill>
                <a:latin typeface="Times New Roman" panose="02020603050405020304" pitchFamily="18" charset="0"/>
                <a:cs typeface="Times New Roman" pitchFamily="18" charset="0"/>
              </a:rPr>
              <a:t>SU(2)</a:t>
            </a:r>
            <a:endParaRPr lang="zh-TW" altLang="en-US" dirty="0">
              <a:solidFill>
                <a:srgbClr val="FF0000"/>
              </a:solidFill>
              <a:latin typeface="Times New Roman" panose="02020603050405020304" pitchFamily="18" charset="0"/>
            </a:endParaRPr>
          </a:p>
        </p:txBody>
      </p:sp>
      <p:pic>
        <p:nvPicPr>
          <p:cNvPr id="3" name="Picture 4" descr="deconstruction-I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2473620" y="2205318"/>
            <a:ext cx="3615749" cy="2712104"/>
          </a:xfrm>
          <a:prstGeom prst="rect">
            <a:avLst/>
          </a:prstGeom>
        </p:spPr>
      </p:pic>
    </p:spTree>
    <p:extLst>
      <p:ext uri="{BB962C8B-B14F-4D97-AF65-F5344CB8AC3E}">
        <p14:creationId xmlns:p14="http://schemas.microsoft.com/office/powerpoint/2010/main" val="72780928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6" name="文字方塊 5"/>
          <p:cNvSpPr txBox="1">
            <a:spLocks noChangeArrowheads="1"/>
          </p:cNvSpPr>
          <p:nvPr/>
        </p:nvSpPr>
        <p:spPr bwMode="auto">
          <a:xfrm>
            <a:off x="1067735" y="1106520"/>
            <a:ext cx="669199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cs typeface="Times New Roman" pitchFamily="18" charset="0"/>
              </a:rPr>
              <a:t>在</a:t>
            </a:r>
            <a:r>
              <a:rPr lang="en-US" altLang="zh-TW" sz="1800" i="1" dirty="0">
                <a:cs typeface="Times New Roman" pitchFamily="18" charset="0"/>
              </a:rPr>
              <a:t>SU</a:t>
            </a:r>
            <a:r>
              <a:rPr lang="en-US" altLang="zh-TW" sz="1800" dirty="0">
                <a:cs typeface="Times New Roman" pitchFamily="18" charset="0"/>
              </a:rPr>
              <a:t>(2)</a:t>
            </a:r>
            <a:r>
              <a:rPr lang="zh-TW" altLang="en-US" sz="1800" dirty="0">
                <a:cs typeface="Times New Roman" pitchFamily="18" charset="0"/>
              </a:rPr>
              <a:t>變換下，</a:t>
            </a:r>
            <a:r>
              <a:rPr lang="zh-TW" altLang="en-US" sz="1800" dirty="0">
                <a:latin typeface="Tahoma" pitchFamily="34" charset="0"/>
                <a:cs typeface="Times New Roman" pitchFamily="18" charset="0"/>
              </a:rPr>
              <a:t>希格斯場也是</a:t>
            </a:r>
            <a:r>
              <a:rPr lang="zh-TW" altLang="en-US" sz="1800" dirty="0">
                <a:cs typeface="Times New Roman" pitchFamily="18" charset="0"/>
              </a:rPr>
              <a:t>以與其他</a:t>
            </a:r>
            <a:r>
              <a:rPr lang="en-US" altLang="zh-TW" sz="1800" dirty="0">
                <a:cs typeface="Times New Roman" pitchFamily="18" charset="0"/>
              </a:rPr>
              <a:t>doublet</a:t>
            </a:r>
            <a:r>
              <a:rPr lang="zh-TW" altLang="en-US" sz="1800" dirty="0">
                <a:cs typeface="Times New Roman" pitchFamily="18" charset="0"/>
              </a:rPr>
              <a:t>一樣的方式變換！</a:t>
            </a:r>
          </a:p>
        </p:txBody>
      </p:sp>
      <p:sp>
        <p:nvSpPr>
          <p:cNvPr id="4" name="文字方塊 3"/>
          <p:cNvSpPr txBox="1"/>
          <p:nvPr/>
        </p:nvSpPr>
        <p:spPr>
          <a:xfrm>
            <a:off x="1067735" y="3556131"/>
            <a:ext cx="4335931" cy="369332"/>
          </a:xfrm>
          <a:prstGeom prst="rect">
            <a:avLst/>
          </a:prstGeom>
          <a:noFill/>
        </p:spPr>
        <p:txBody>
          <a:bodyPr wrap="square" rtlCol="0">
            <a:spAutoFit/>
          </a:bodyPr>
          <a:lstStyle/>
          <a:p>
            <a:r>
              <a:rPr lang="zh-TW" altLang="en-US" dirty="0"/>
              <a:t>如同夸克與輕子，上下</a:t>
            </a:r>
            <a:r>
              <a:rPr lang="en-US" altLang="zh-TW" dirty="0">
                <a:latin typeface="Times New Roman" panose="02020603050405020304" pitchFamily="18" charset="0"/>
              </a:rPr>
              <a:t>H</a:t>
            </a:r>
            <a:r>
              <a:rPr lang="zh-TW" altLang="en-US" dirty="0"/>
              <a:t>電荷應該差 </a:t>
            </a:r>
            <a:r>
              <a:rPr lang="en-US" altLang="zh-TW" dirty="0">
                <a:latin typeface="Times New Roman" panose="02020603050405020304" pitchFamily="18" charset="0"/>
              </a:rPr>
              <a:t>1</a:t>
            </a:r>
            <a:endParaRPr lang="zh-TW" altLang="en-US" dirty="0">
              <a:latin typeface="Times New Roman" panose="02020603050405020304" pitchFamily="18" charset="0"/>
            </a:endParaRPr>
          </a:p>
        </p:txBody>
      </p:sp>
      <mc:AlternateContent xmlns:mc="http://schemas.openxmlformats.org/markup-compatibility/2006" xmlns:a14="http://schemas.microsoft.com/office/drawing/2010/main">
        <mc:Choice Requires="a14">
          <p:sp>
            <p:nvSpPr>
              <p:cNvPr id="11" name="文字方塊 10"/>
              <p:cNvSpPr txBox="1"/>
              <p:nvPr/>
            </p:nvSpPr>
            <p:spPr bwMode="auto">
              <a:xfrm>
                <a:off x="1067735" y="491960"/>
                <a:ext cx="7268386" cy="639599"/>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rtlCol="0">
                <a:spAutoFit/>
              </a:bodyPr>
              <a:lstStyle/>
              <a:p>
                <a:r>
                  <a:rPr lang="zh-TW" altLang="en-US" dirty="0">
                    <a:latin typeface="Times New Roman" pitchFamily="18" charset="0"/>
                    <a:cs typeface="Times New Roman" pitchFamily="18" charset="0"/>
                  </a:rPr>
                  <a:t>假設有</a:t>
                </a:r>
                <a:r>
                  <a:rPr lang="zh-TW" altLang="en-US" sz="1800" dirty="0">
                    <a:latin typeface="Times New Roman" pitchFamily="18" charset="0"/>
                    <a:cs typeface="Times New Roman" pitchFamily="18" charset="0"/>
                  </a:rPr>
                  <a:t>一個</a:t>
                </a:r>
                <a:r>
                  <a:rPr lang="en-US" altLang="zh-TW" dirty="0">
                    <a:latin typeface="Times New Roman" panose="02020603050405020304" pitchFamily="18" charset="0"/>
                    <a:cs typeface="Times New Roman" pitchFamily="18" charset="0"/>
                  </a:rPr>
                  <a:t>Weak SU(2)</a:t>
                </a:r>
                <a:r>
                  <a:rPr lang="zh-TW" altLang="en-US" dirty="0">
                    <a:latin typeface="Times New Roman" panose="02020603050405020304" pitchFamily="18" charset="0"/>
                    <a:cs typeface="Times New Roman" pitchFamily="18" charset="0"/>
                  </a:rPr>
                  <a:t>的</a:t>
                </a:r>
                <a:r>
                  <a:rPr lang="en-US" altLang="zh-TW" sz="1800" dirty="0">
                    <a:latin typeface="Times New Roman" pitchFamily="18" charset="0"/>
                    <a:cs typeface="Times New Roman" pitchFamily="18" charset="0"/>
                  </a:rPr>
                  <a:t>double</a:t>
                </a:r>
                <a:r>
                  <a:rPr lang="zh-TW" altLang="en-US" sz="1800" dirty="0">
                    <a:latin typeface="Times New Roman" pitchFamily="18" charset="0"/>
                    <a:cs typeface="Times New Roman" pitchFamily="18" charset="0"/>
                  </a:rPr>
                  <a:t>純量場</a:t>
                </a:r>
                <a:r>
                  <a:rPr lang="zh-TW" altLang="en-US" dirty="0">
                    <a:latin typeface="Times New Roman" pitchFamily="18" charset="0"/>
                    <a:cs typeface="Times New Roman" pitchFamily="18" charset="0"/>
                  </a:rPr>
                  <a:t>：希格斯場</a:t>
                </a:r>
                <a:r>
                  <a:rPr lang="en-US" altLang="zh-TW" sz="1800" dirty="0">
                    <a:latin typeface="Times New Roman" pitchFamily="18" charset="0"/>
                    <a:cs typeface="Times New Roman" pitchFamily="18" charset="0"/>
                  </a:rPr>
                  <a:t> </a:t>
                </a:r>
                <a14:m>
                  <m:oMath xmlns:m="http://schemas.openxmlformats.org/officeDocument/2006/math">
                    <m:r>
                      <a:rPr lang="en-US" altLang="zh-TW" i="1">
                        <a:latin typeface="Cambria Math" panose="02040503050406030204" pitchFamily="18" charset="0"/>
                        <a:cs typeface="Times New Roman" pitchFamily="18" charset="0"/>
                      </a:rPr>
                      <m:t>𝐻</m:t>
                    </m:r>
                    <m:r>
                      <a:rPr lang="en-US" altLang="zh-TW" i="1" smtClean="0">
                        <a:latin typeface="Cambria Math" panose="02040503050406030204" pitchFamily="18" charset="0"/>
                        <a:cs typeface="Times New Roman" pitchFamily="18" charset="0"/>
                      </a:rPr>
                      <m:t>=</m:t>
                    </m:r>
                    <m:d>
                      <m:dPr>
                        <m:ctrlPr>
                          <a:rPr lang="en-US" altLang="zh-TW" i="1">
                            <a:latin typeface="Cambria Math" panose="02040503050406030204" pitchFamily="18" charset="0"/>
                            <a:cs typeface="Times New Roman" pitchFamily="18" charset="0"/>
                          </a:rPr>
                        </m:ctrlPr>
                      </m:dPr>
                      <m:e>
                        <m:m>
                          <m:mPr>
                            <m:mcs>
                              <m:mc>
                                <m:mcPr>
                                  <m:count m:val="1"/>
                                  <m:mcJc m:val="center"/>
                                </m:mcPr>
                              </m:mc>
                            </m:mcs>
                            <m:ctrlPr>
                              <a:rPr lang="en-US" altLang="zh-TW" i="1">
                                <a:latin typeface="Cambria Math" panose="02040503050406030204" pitchFamily="18" charset="0"/>
                                <a:cs typeface="Times New Roman" pitchFamily="18" charset="0"/>
                              </a:rPr>
                            </m:ctrlPr>
                          </m:mPr>
                          <m:mr>
                            <m:e>
                              <m:sSub>
                                <m:sSubPr>
                                  <m:ctrlPr>
                                    <a:rPr lang="en-US" altLang="zh-TW" i="1">
                                      <a:latin typeface="Cambria Math" panose="02040503050406030204" pitchFamily="18" charset="0"/>
                                      <a:cs typeface="Times New Roman" pitchFamily="18" charset="0"/>
                                    </a:rPr>
                                  </m:ctrlPr>
                                </m:sSubPr>
                                <m:e>
                                  <m:r>
                                    <a:rPr lang="en-US" altLang="zh-TW" i="1">
                                      <a:latin typeface="Cambria Math" panose="02040503050406030204" pitchFamily="18" charset="0"/>
                                      <a:cs typeface="Times New Roman" pitchFamily="18" charset="0"/>
                                    </a:rPr>
                                    <m:t>𝐻</m:t>
                                  </m:r>
                                </m:e>
                                <m:sub>
                                  <m:r>
                                    <a:rPr lang="en-US" altLang="zh-TW" i="1">
                                      <a:latin typeface="Cambria Math" panose="02040503050406030204" pitchFamily="18" charset="0"/>
                                      <a:cs typeface="Times New Roman" pitchFamily="18" charset="0"/>
                                    </a:rPr>
                                    <m:t>1</m:t>
                                  </m:r>
                                </m:sub>
                              </m:sSub>
                              <m:d>
                                <m:dPr>
                                  <m:ctrlPr>
                                    <a:rPr lang="en-US" altLang="zh-TW" i="1">
                                      <a:latin typeface="Cambria Math" panose="02040503050406030204" pitchFamily="18" charset="0"/>
                                      <a:cs typeface="Times New Roman" pitchFamily="18" charset="0"/>
                                    </a:rPr>
                                  </m:ctrlPr>
                                </m:dPr>
                                <m:e>
                                  <m:r>
                                    <a:rPr lang="en-US" altLang="zh-TW" i="1">
                                      <a:latin typeface="Cambria Math"/>
                                      <a:cs typeface="Times New Roman" pitchFamily="18" charset="0"/>
                                    </a:rPr>
                                    <m:t>𝑥</m:t>
                                  </m:r>
                                </m:e>
                              </m:d>
                            </m:e>
                          </m:mr>
                          <m:mr>
                            <m:e>
                              <m:sSub>
                                <m:sSubPr>
                                  <m:ctrlPr>
                                    <a:rPr lang="en-US" altLang="zh-TW" i="1">
                                      <a:latin typeface="Cambria Math" panose="02040503050406030204" pitchFamily="18" charset="0"/>
                                      <a:cs typeface="Times New Roman" pitchFamily="18" charset="0"/>
                                    </a:rPr>
                                  </m:ctrlPr>
                                </m:sSubPr>
                                <m:e>
                                  <m:r>
                                    <a:rPr lang="en-US" altLang="zh-TW" i="1">
                                      <a:latin typeface="Cambria Math" panose="02040503050406030204" pitchFamily="18" charset="0"/>
                                      <a:cs typeface="Times New Roman" pitchFamily="18" charset="0"/>
                                    </a:rPr>
                                    <m:t>𝐻</m:t>
                                  </m:r>
                                </m:e>
                                <m:sub>
                                  <m:r>
                                    <a:rPr lang="en-US" altLang="zh-TW" i="1">
                                      <a:latin typeface="Cambria Math" panose="02040503050406030204" pitchFamily="18" charset="0"/>
                                      <a:cs typeface="Times New Roman" pitchFamily="18" charset="0"/>
                                    </a:rPr>
                                    <m:t>2</m:t>
                                  </m:r>
                                </m:sub>
                              </m:sSub>
                              <m:d>
                                <m:dPr>
                                  <m:ctrlPr>
                                    <a:rPr lang="en-US" altLang="zh-TW" i="1">
                                      <a:latin typeface="Cambria Math" panose="02040503050406030204" pitchFamily="18" charset="0"/>
                                      <a:cs typeface="Times New Roman" pitchFamily="18" charset="0"/>
                                    </a:rPr>
                                  </m:ctrlPr>
                                </m:dPr>
                                <m:e>
                                  <m:r>
                                    <a:rPr lang="en-US" altLang="zh-TW" i="1">
                                      <a:latin typeface="Cambria Math"/>
                                      <a:cs typeface="Times New Roman" pitchFamily="18" charset="0"/>
                                    </a:rPr>
                                    <m:t>𝑥</m:t>
                                  </m:r>
                                </m:e>
                              </m:d>
                            </m:e>
                          </m:mr>
                        </m:m>
                      </m:e>
                    </m:d>
                  </m:oMath>
                </a14:m>
                <a:endParaRPr lang="zh-TW" altLang="en-US" sz="1800" dirty="0">
                  <a:latin typeface="Times New Roman" pitchFamily="18" charset="0"/>
                  <a:cs typeface="Times New Roman" pitchFamily="18" charset="0"/>
                </a:endParaRPr>
              </a:p>
            </p:txBody>
          </p:sp>
        </mc:Choice>
        <mc:Fallback xmlns="">
          <p:sp>
            <p:nvSpPr>
              <p:cNvPr id="11" name="文字方塊 10"/>
              <p:cNvSpPr txBox="1">
                <a:spLocks noRot="1" noChangeAspect="1" noMove="1" noResize="1" noEditPoints="1" noAdjustHandles="1" noChangeArrowheads="1" noChangeShapeType="1" noTextEdit="1"/>
              </p:cNvSpPr>
              <p:nvPr/>
            </p:nvSpPr>
            <p:spPr bwMode="auto">
              <a:xfrm>
                <a:off x="1067735" y="491960"/>
                <a:ext cx="7268386" cy="639599"/>
              </a:xfrm>
              <a:prstGeom prst="rect">
                <a:avLst/>
              </a:prstGeom>
              <a:blipFill>
                <a:blip r:embed="rId2"/>
                <a:stretch>
                  <a:fillRect l="-69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pic>
        <p:nvPicPr>
          <p:cNvPr id="15" name="Picture 7" descr="particle4"/>
          <p:cNvPicPr>
            <a:picLocks noChangeAspect="1" noChangeArrowheads="1"/>
          </p:cNvPicPr>
          <p:nvPr/>
        </p:nvPicPr>
        <p:blipFill>
          <a:blip r:embed="rId3">
            <a:extLst>
              <a:ext uri="{28A0092B-C50C-407E-A947-70E740481C1C}">
                <a14:useLocalDpi xmlns:a14="http://schemas.microsoft.com/office/drawing/2010/main" val="0"/>
              </a:ext>
            </a:extLst>
          </a:blip>
          <a:srcRect l="20676" t="30598" r="30690" b="42520"/>
          <a:stretch>
            <a:fillRect/>
          </a:stretch>
        </p:blipFill>
        <p:spPr bwMode="auto">
          <a:xfrm>
            <a:off x="2436893" y="1659437"/>
            <a:ext cx="1077864" cy="730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7" descr="particle4"/>
          <p:cNvPicPr>
            <a:picLocks noChangeAspect="1" noChangeArrowheads="1"/>
          </p:cNvPicPr>
          <p:nvPr/>
        </p:nvPicPr>
        <p:blipFill>
          <a:blip r:embed="rId3">
            <a:extLst>
              <a:ext uri="{28A0092B-C50C-407E-A947-70E740481C1C}">
                <a14:useLocalDpi xmlns:a14="http://schemas.microsoft.com/office/drawing/2010/main" val="0"/>
              </a:ext>
            </a:extLst>
          </a:blip>
          <a:srcRect l="21344" t="56854" r="31073" b="15326"/>
          <a:stretch>
            <a:fillRect/>
          </a:stretch>
        </p:blipFill>
        <p:spPr bwMode="auto">
          <a:xfrm>
            <a:off x="3735208" y="1659437"/>
            <a:ext cx="1033085" cy="740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mc:Choice xmlns:a14="http://schemas.microsoft.com/office/drawing/2010/main" Requires="a14">
          <p:sp>
            <p:nvSpPr>
              <p:cNvPr id="20" name="文字方塊 1"/>
              <p:cNvSpPr txBox="1">
                <a:spLocks noChangeArrowheads="1"/>
              </p:cNvSpPr>
              <p:nvPr/>
            </p:nvSpPr>
            <p:spPr bwMode="auto">
              <a:xfrm>
                <a:off x="1074991" y="3985173"/>
                <a:ext cx="6121400"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None/>
                </a:pPr>
                <a:r>
                  <a:rPr lang="zh-TW" altLang="en-US" sz="1800" dirty="0">
                    <a:cs typeface="Times New Roman" pitchFamily="18" charset="0"/>
                  </a:rPr>
                  <a:t>設</a:t>
                </a:r>
                <a14:m>
                  <m:oMath xmlns:m="http://schemas.openxmlformats.org/officeDocument/2006/math">
                    <m:sSub>
                      <m:sSubPr>
                        <m:ctrlPr>
                          <a:rPr lang="en-US" altLang="zh-TW" sz="1800" i="1">
                            <a:latin typeface="Cambria Math" panose="02040503050406030204" pitchFamily="18" charset="0"/>
                            <a:cs typeface="Times New Roman" pitchFamily="18" charset="0"/>
                          </a:rPr>
                        </m:ctrlPr>
                      </m:sSubPr>
                      <m:e>
                        <m:r>
                          <a:rPr lang="en-US" altLang="zh-TW" sz="1800" i="1">
                            <a:latin typeface="Cambria Math" panose="02040503050406030204" pitchFamily="18" charset="0"/>
                            <a:cs typeface="Times New Roman" pitchFamily="18" charset="0"/>
                          </a:rPr>
                          <m:t>𝐻</m:t>
                        </m:r>
                      </m:e>
                      <m:sub>
                        <m:r>
                          <a:rPr lang="en-US" altLang="zh-TW" sz="1800" i="1">
                            <a:latin typeface="Cambria Math" panose="02040503050406030204" pitchFamily="18" charset="0"/>
                            <a:cs typeface="Times New Roman" pitchFamily="18" charset="0"/>
                          </a:rPr>
                          <m:t>2</m:t>
                        </m:r>
                      </m:sub>
                    </m:sSub>
                  </m:oMath>
                </a14:m>
                <a:r>
                  <a:rPr lang="zh-TW" altLang="en-US" sz="1800" dirty="0">
                    <a:cs typeface="Times New Roman" pitchFamily="18" charset="0"/>
                  </a:rPr>
                  <a:t>是電中性，</a:t>
                </a:r>
                <a:r>
                  <a:rPr lang="en-US" altLang="zh-TW" sz="1800" dirty="0">
                    <a:cs typeface="Times New Roman" pitchFamily="18" charset="0"/>
                  </a:rPr>
                  <a:t> </a:t>
                </a:r>
                <a14:m>
                  <m:oMath xmlns:m="http://schemas.openxmlformats.org/officeDocument/2006/math">
                    <m:sSub>
                      <m:sSubPr>
                        <m:ctrlPr>
                          <a:rPr lang="en-US" altLang="zh-TW" sz="1800" i="1">
                            <a:latin typeface="Cambria Math" panose="02040503050406030204" pitchFamily="18" charset="0"/>
                            <a:cs typeface="Times New Roman" pitchFamily="18" charset="0"/>
                          </a:rPr>
                        </m:ctrlPr>
                      </m:sSubPr>
                      <m:e>
                        <m:r>
                          <a:rPr lang="en-US" altLang="zh-TW" sz="1800" i="1">
                            <a:latin typeface="Cambria Math" panose="02040503050406030204" pitchFamily="18" charset="0"/>
                            <a:cs typeface="Times New Roman" pitchFamily="18" charset="0"/>
                          </a:rPr>
                          <m:t>𝐻</m:t>
                        </m:r>
                      </m:e>
                      <m:sub>
                        <m:r>
                          <a:rPr lang="en-US" altLang="zh-TW" sz="1800" i="1">
                            <a:latin typeface="Cambria Math" panose="02040503050406030204" pitchFamily="18" charset="0"/>
                            <a:cs typeface="Times New Roman" pitchFamily="18" charset="0"/>
                          </a:rPr>
                          <m:t>1</m:t>
                        </m:r>
                      </m:sub>
                    </m:sSub>
                  </m:oMath>
                </a14:m>
                <a:r>
                  <a:rPr lang="zh-TW" altLang="en-US" sz="1800" dirty="0">
                    <a:cs typeface="Times New Roman" pitchFamily="18" charset="0"/>
                  </a:rPr>
                  <a:t>就是帶電 </a:t>
                </a:r>
                <a14:m>
                  <m:oMath xmlns:m="http://schemas.openxmlformats.org/officeDocument/2006/math">
                    <m:r>
                      <a:rPr lang="en-US" altLang="zh-TW" sz="1800" i="1" dirty="0" smtClean="0">
                        <a:latin typeface="Cambria Math" panose="02040503050406030204" pitchFamily="18" charset="0"/>
                        <a:cs typeface="Times New Roman" pitchFamily="18" charset="0"/>
                      </a:rPr>
                      <m:t>+1</m:t>
                    </m:r>
                  </m:oMath>
                </a14:m>
                <a:r>
                  <a:rPr lang="zh-TW" altLang="en-US" sz="1800" dirty="0">
                    <a:cs typeface="Times New Roman" pitchFamily="18" charset="0"/>
                  </a:rPr>
                  <a:t>。</a:t>
                </a:r>
              </a:p>
            </p:txBody>
          </p:sp>
        </mc:Choice>
        <mc:Fallback>
          <p:sp>
            <p:nvSpPr>
              <p:cNvPr id="20" name="文字方塊 1"/>
              <p:cNvSpPr txBox="1">
                <a:spLocks noRot="1" noChangeAspect="1" noMove="1" noResize="1" noEditPoints="1" noAdjustHandles="1" noChangeArrowheads="1" noChangeShapeType="1" noTextEdit="1"/>
              </p:cNvSpPr>
              <p:nvPr/>
            </p:nvSpPr>
            <p:spPr bwMode="auto">
              <a:xfrm>
                <a:off x="1074991" y="3985173"/>
                <a:ext cx="6121400" cy="369332"/>
              </a:xfrm>
              <a:prstGeom prst="rect">
                <a:avLst/>
              </a:prstGeom>
              <a:blipFill>
                <a:blip r:embed="rId4"/>
                <a:stretch>
                  <a:fillRect l="-828"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1" name="文字方塊 2"/>
              <p:cNvSpPr txBox="1">
                <a:spLocks noChangeArrowheads="1"/>
              </p:cNvSpPr>
              <p:nvPr/>
            </p:nvSpPr>
            <p:spPr bwMode="auto">
              <a:xfrm>
                <a:off x="1115294" y="5380023"/>
                <a:ext cx="4240812"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cs typeface="Times New Roman" pitchFamily="18" charset="0"/>
                  </a:rPr>
                  <a:t>注意：只有</a:t>
                </a:r>
                <a14:m>
                  <m:oMath xmlns:m="http://schemas.openxmlformats.org/officeDocument/2006/math">
                    <m:sSup>
                      <m:sSupPr>
                        <m:ctrlPr>
                          <a:rPr lang="en-US" altLang="zh-TW" sz="1800" i="1">
                            <a:latin typeface="Cambria Math" panose="02040503050406030204" pitchFamily="18" charset="0"/>
                            <a:cs typeface="Times New Roman" pitchFamily="18" charset="0"/>
                          </a:rPr>
                        </m:ctrlPr>
                      </m:sSupPr>
                      <m:e>
                        <m:r>
                          <a:rPr lang="en-US" altLang="zh-TW" sz="1800" i="1">
                            <a:latin typeface="Cambria Math"/>
                            <a:cs typeface="Times New Roman" pitchFamily="18" charset="0"/>
                          </a:rPr>
                          <m:t>𝐻</m:t>
                        </m:r>
                      </m:e>
                      <m:sup>
                        <m:r>
                          <a:rPr lang="en-US" altLang="zh-TW" sz="1800" i="1">
                            <a:latin typeface="Cambria Math"/>
                            <a:cs typeface="Times New Roman" pitchFamily="18" charset="0"/>
                          </a:rPr>
                          <m:t>+</m:t>
                        </m:r>
                      </m:sup>
                    </m:sSup>
                  </m:oMath>
                </a14:m>
                <a:r>
                  <a:rPr lang="zh-TW" altLang="en-US" sz="1800" baseline="-25000" dirty="0">
                    <a:cs typeface="Times New Roman" pitchFamily="18" charset="0"/>
                  </a:rPr>
                  <a:t> </a:t>
                </a:r>
                <a:r>
                  <a:rPr lang="zh-TW" altLang="en-US" sz="1800" dirty="0">
                    <a:cs typeface="Times New Roman" pitchFamily="18" charset="0"/>
                  </a:rPr>
                  <a:t>與光子有交互作用！</a:t>
                </a:r>
              </a:p>
            </p:txBody>
          </p:sp>
        </mc:Choice>
        <mc:Fallback>
          <p:sp>
            <p:nvSpPr>
              <p:cNvPr id="21" name="文字方塊 2"/>
              <p:cNvSpPr txBox="1">
                <a:spLocks noRot="1" noChangeAspect="1" noMove="1" noResize="1" noEditPoints="1" noAdjustHandles="1" noChangeArrowheads="1" noChangeShapeType="1" noTextEdit="1"/>
              </p:cNvSpPr>
              <p:nvPr/>
            </p:nvSpPr>
            <p:spPr bwMode="auto">
              <a:xfrm>
                <a:off x="1115294" y="5380023"/>
                <a:ext cx="4240812" cy="369332"/>
              </a:xfrm>
              <a:prstGeom prst="rect">
                <a:avLst/>
              </a:prstGeom>
              <a:blipFill>
                <a:blip r:embed="rId5"/>
                <a:stretch>
                  <a:fillRect l="-896"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pic>
        <p:nvPicPr>
          <p:cNvPr id="22" name="Picture 6" descr="ema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31596" y="3608170"/>
            <a:ext cx="1628775" cy="152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3" name="Object 4"/>
          <p:cNvGraphicFramePr>
            <a:graphicFrameLocks noChangeAspect="1"/>
          </p:cNvGraphicFramePr>
          <p:nvPr>
            <p:extLst>
              <p:ext uri="{D42A27DB-BD31-4B8C-83A1-F6EECF244321}">
                <p14:modId xmlns:p14="http://schemas.microsoft.com/office/powerpoint/2010/main" val="2689560250"/>
              </p:ext>
            </p:extLst>
          </p:nvPr>
        </p:nvGraphicFramePr>
        <p:xfrm>
          <a:off x="7305555" y="5765583"/>
          <a:ext cx="676275" cy="368300"/>
        </p:xfrm>
        <a:graphic>
          <a:graphicData uri="http://schemas.openxmlformats.org/presentationml/2006/ole">
            <mc:AlternateContent xmlns:mc="http://schemas.openxmlformats.org/markup-compatibility/2006">
              <mc:Choice xmlns:v="urn:schemas-microsoft-com:vml" Requires="v">
                <p:oleObj name="方程式" r:id="rId7" imgW="419100" imgH="228600" progId="Equation.3">
                  <p:embed/>
                </p:oleObj>
              </mc:Choice>
              <mc:Fallback>
                <p:oleObj name="方程式" r:id="rId7" imgW="419100" imgH="228600" progId="Equation.3">
                  <p:embed/>
                  <p:pic>
                    <p:nvPicPr>
                      <p:cNvPr id="23"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05555" y="5765583"/>
                        <a:ext cx="676275" cy="368300"/>
                      </a:xfrm>
                      <a:prstGeom prst="rect">
                        <a:avLst/>
                      </a:prstGeom>
                      <a:solidFill>
                        <a:srgbClr val="FFFF99"/>
                      </a:solidFill>
                      <a:ln>
                        <a:noFill/>
                      </a:ln>
                    </p:spPr>
                  </p:pic>
                </p:oleObj>
              </mc:Fallback>
            </mc:AlternateContent>
          </a:graphicData>
        </a:graphic>
      </p:graphicFrame>
      <p:graphicFrame>
        <p:nvGraphicFramePr>
          <p:cNvPr id="24" name="Object 4"/>
          <p:cNvGraphicFramePr>
            <a:graphicFrameLocks noChangeAspect="1"/>
          </p:cNvGraphicFramePr>
          <p:nvPr>
            <p:extLst>
              <p:ext uri="{D42A27DB-BD31-4B8C-83A1-F6EECF244321}">
                <p14:modId xmlns:p14="http://schemas.microsoft.com/office/powerpoint/2010/main" val="3471805171"/>
              </p:ext>
            </p:extLst>
          </p:nvPr>
        </p:nvGraphicFramePr>
        <p:xfrm>
          <a:off x="6192333" y="5774959"/>
          <a:ext cx="676275" cy="368300"/>
        </p:xfrm>
        <a:graphic>
          <a:graphicData uri="http://schemas.openxmlformats.org/presentationml/2006/ole">
            <mc:AlternateContent xmlns:mc="http://schemas.openxmlformats.org/markup-compatibility/2006">
              <mc:Choice xmlns:v="urn:schemas-microsoft-com:vml" Requires="v">
                <p:oleObj name="方程式" r:id="rId9" imgW="419100" imgH="228600" progId="Equation.3">
                  <p:embed/>
                </p:oleObj>
              </mc:Choice>
              <mc:Fallback>
                <p:oleObj name="方程式" r:id="rId9" imgW="419100" imgH="228600" progId="Equation.3">
                  <p:embed/>
                  <p:pic>
                    <p:nvPicPr>
                      <p:cNvPr id="24"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92333" y="5774959"/>
                        <a:ext cx="676275" cy="368300"/>
                      </a:xfrm>
                      <a:prstGeom prst="rect">
                        <a:avLst/>
                      </a:prstGeom>
                      <a:solidFill>
                        <a:srgbClr val="FFFF99"/>
                      </a:solidFill>
                      <a:ln>
                        <a:noFill/>
                      </a:ln>
                    </p:spPr>
                  </p:pic>
                </p:oleObj>
              </mc:Fallback>
            </mc:AlternateContent>
          </a:graphicData>
        </a:graphic>
      </p:graphicFrame>
      <p:sp>
        <p:nvSpPr>
          <p:cNvPr id="25" name="上-下雙向箭號 24"/>
          <p:cNvSpPr>
            <a:spLocks noChangeArrowheads="1"/>
          </p:cNvSpPr>
          <p:nvPr/>
        </p:nvSpPr>
        <p:spPr bwMode="auto">
          <a:xfrm>
            <a:off x="7503175" y="5012174"/>
            <a:ext cx="323850" cy="796925"/>
          </a:xfrm>
          <a:prstGeom prst="upDownArrow">
            <a:avLst>
              <a:gd name="adj1" fmla="val 50000"/>
              <a:gd name="adj2" fmla="val 50002"/>
            </a:avLst>
          </a:prstGeom>
          <a:solidFill>
            <a:srgbClr val="FF0000"/>
          </a:solidFill>
          <a:ln w="9525">
            <a:solidFill>
              <a:srgbClr val="00E4A7"/>
            </a:solidFill>
            <a:miter lim="800000"/>
            <a:headEnd/>
            <a:tailEnd/>
          </a:ln>
          <a:effectLst>
            <a:outerShdw blurRad="40000" dist="23000" dir="5400000" rotWithShape="0">
              <a:srgbClr val="808080">
                <a:alpha val="34998"/>
              </a:srgbClr>
            </a:outerShdw>
          </a:effectLst>
        </p:spPr>
        <p:txBody>
          <a:bodyPr anchor="ctr"/>
          <a:lstStyle/>
          <a:p>
            <a:pPr algn="ctr">
              <a:defRPr/>
            </a:pPr>
            <a:endParaRPr lang="zh-TW" altLang="en-US" dirty="0">
              <a:solidFill>
                <a:schemeClr val="lt1"/>
              </a:solidFill>
              <a:latin typeface="Times New Roman" panose="02020603050405020304" pitchFamily="18" charset="0"/>
              <a:ea typeface="+mn-ea"/>
            </a:endParaRPr>
          </a:p>
        </p:txBody>
      </p:sp>
      <mc:AlternateContent xmlns:mc="http://schemas.openxmlformats.org/markup-compatibility/2006" xmlns:a14="http://schemas.microsoft.com/office/drawing/2010/main">
        <mc:Choice Requires="a14">
          <p:sp>
            <p:nvSpPr>
              <p:cNvPr id="26" name="矩形 25"/>
              <p:cNvSpPr/>
              <p:nvPr/>
            </p:nvSpPr>
            <p:spPr>
              <a:xfrm>
                <a:off x="1582383" y="1701098"/>
                <a:ext cx="634059" cy="601640"/>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d>
                        <m:dPr>
                          <m:ctrlPr>
                            <a:rPr lang="en-US" altLang="zh-TW" i="1">
                              <a:latin typeface="Cambria Math" panose="02040503050406030204" pitchFamily="18" charset="0"/>
                              <a:cs typeface="Times New Roman" pitchFamily="18" charset="0"/>
                            </a:rPr>
                          </m:ctrlPr>
                        </m:dPr>
                        <m:e>
                          <m:m>
                            <m:mPr>
                              <m:mcs>
                                <m:mc>
                                  <m:mcPr>
                                    <m:count m:val="1"/>
                                    <m:mcJc m:val="center"/>
                                  </m:mcPr>
                                </m:mc>
                              </m:mcs>
                              <m:ctrlPr>
                                <a:rPr lang="en-US" altLang="zh-TW" i="1">
                                  <a:latin typeface="Cambria Math" panose="02040503050406030204" pitchFamily="18" charset="0"/>
                                  <a:cs typeface="Times New Roman" pitchFamily="18" charset="0"/>
                                </a:rPr>
                              </m:ctrlPr>
                            </m:mPr>
                            <m:mr>
                              <m:e>
                                <m:sSub>
                                  <m:sSubPr>
                                    <m:ctrlPr>
                                      <a:rPr lang="en-US" altLang="zh-TW" i="1">
                                        <a:latin typeface="Cambria Math" panose="02040503050406030204" pitchFamily="18" charset="0"/>
                                        <a:cs typeface="Times New Roman" pitchFamily="18" charset="0"/>
                                      </a:rPr>
                                    </m:ctrlPr>
                                  </m:sSubPr>
                                  <m:e>
                                    <m:r>
                                      <a:rPr lang="en-US" altLang="zh-TW" i="1">
                                        <a:latin typeface="Cambria Math" panose="02040503050406030204" pitchFamily="18" charset="0"/>
                                        <a:cs typeface="Times New Roman" pitchFamily="18" charset="0"/>
                                      </a:rPr>
                                      <m:t>𝐻</m:t>
                                    </m:r>
                                  </m:e>
                                  <m:sub>
                                    <m:r>
                                      <a:rPr lang="en-US" altLang="zh-TW" i="1">
                                        <a:latin typeface="Cambria Math" panose="02040503050406030204" pitchFamily="18" charset="0"/>
                                        <a:cs typeface="Times New Roman" pitchFamily="18" charset="0"/>
                                      </a:rPr>
                                      <m:t>1</m:t>
                                    </m:r>
                                  </m:sub>
                                </m:sSub>
                              </m:e>
                            </m:mr>
                            <m:mr>
                              <m:e>
                                <m:sSub>
                                  <m:sSubPr>
                                    <m:ctrlPr>
                                      <a:rPr lang="en-US" altLang="zh-TW" i="1">
                                        <a:latin typeface="Cambria Math" panose="02040503050406030204" pitchFamily="18" charset="0"/>
                                        <a:cs typeface="Times New Roman" pitchFamily="18" charset="0"/>
                                      </a:rPr>
                                    </m:ctrlPr>
                                  </m:sSubPr>
                                  <m:e>
                                    <m:r>
                                      <a:rPr lang="en-US" altLang="zh-TW" i="1">
                                        <a:latin typeface="Cambria Math" panose="02040503050406030204" pitchFamily="18" charset="0"/>
                                        <a:cs typeface="Times New Roman" pitchFamily="18" charset="0"/>
                                      </a:rPr>
                                      <m:t>𝐻</m:t>
                                    </m:r>
                                  </m:e>
                                  <m:sub>
                                    <m:r>
                                      <a:rPr lang="en-US" altLang="zh-TW" i="1">
                                        <a:latin typeface="Cambria Math" panose="02040503050406030204" pitchFamily="18" charset="0"/>
                                        <a:cs typeface="Times New Roman" pitchFamily="18" charset="0"/>
                                      </a:rPr>
                                      <m:t>2</m:t>
                                    </m:r>
                                  </m:sub>
                                </m:sSub>
                              </m:e>
                            </m:mr>
                          </m:m>
                        </m:e>
                      </m:d>
                    </m:oMath>
                  </m:oMathPara>
                </a14:m>
                <a:endParaRPr lang="zh-TW" altLang="en-US" dirty="0"/>
              </a:p>
            </p:txBody>
          </p:sp>
        </mc:Choice>
        <mc:Fallback xmlns="">
          <p:sp>
            <p:nvSpPr>
              <p:cNvPr id="26" name="矩形 25"/>
              <p:cNvSpPr>
                <a:spLocks noRot="1" noChangeAspect="1" noMove="1" noResize="1" noEditPoints="1" noAdjustHandles="1" noChangeArrowheads="1" noChangeShapeType="1" noTextEdit="1"/>
              </p:cNvSpPr>
              <p:nvPr/>
            </p:nvSpPr>
            <p:spPr>
              <a:xfrm>
                <a:off x="1582383" y="1701098"/>
                <a:ext cx="634059" cy="601640"/>
              </a:xfrm>
              <a:prstGeom prst="rect">
                <a:avLst/>
              </a:prstGeom>
              <a:blipFill>
                <a:blip r:embed="rId11"/>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7" name="矩形 26"/>
              <p:cNvSpPr/>
              <p:nvPr/>
            </p:nvSpPr>
            <p:spPr>
              <a:xfrm>
                <a:off x="1560283" y="2638243"/>
                <a:ext cx="1675417" cy="601640"/>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d>
                        <m:dPr>
                          <m:ctrlPr>
                            <a:rPr lang="en-US" altLang="zh-TW" i="1" smtClean="0">
                              <a:latin typeface="Cambria Math" panose="02040503050406030204" pitchFamily="18" charset="0"/>
                              <a:cs typeface="Times New Roman" pitchFamily="18" charset="0"/>
                            </a:rPr>
                          </m:ctrlPr>
                        </m:dPr>
                        <m:e>
                          <m:m>
                            <m:mPr>
                              <m:mcs>
                                <m:mc>
                                  <m:mcPr>
                                    <m:count m:val="1"/>
                                    <m:mcJc m:val="center"/>
                                  </m:mcPr>
                                </m:mc>
                              </m:mcs>
                              <m:ctrlPr>
                                <a:rPr lang="en-US" altLang="zh-TW" i="1">
                                  <a:latin typeface="Cambria Math" panose="02040503050406030204" pitchFamily="18" charset="0"/>
                                  <a:cs typeface="Times New Roman" pitchFamily="18" charset="0"/>
                                </a:rPr>
                              </m:ctrlPr>
                            </m:mPr>
                            <m:mr>
                              <m:e>
                                <m:sSub>
                                  <m:sSubPr>
                                    <m:ctrlPr>
                                      <a:rPr lang="en-US" altLang="zh-TW" i="1">
                                        <a:latin typeface="Cambria Math" panose="02040503050406030204" pitchFamily="18" charset="0"/>
                                        <a:cs typeface="Times New Roman" pitchFamily="18" charset="0"/>
                                      </a:rPr>
                                    </m:ctrlPr>
                                  </m:sSubPr>
                                  <m:e>
                                    <m:r>
                                      <a:rPr lang="en-US" altLang="zh-TW" i="1">
                                        <a:latin typeface="Cambria Math" panose="02040503050406030204" pitchFamily="18" charset="0"/>
                                        <a:cs typeface="Times New Roman" pitchFamily="18" charset="0"/>
                                      </a:rPr>
                                      <m:t>𝐻</m:t>
                                    </m:r>
                                  </m:e>
                                  <m:sub>
                                    <m:r>
                                      <a:rPr lang="en-US" altLang="zh-TW" i="1">
                                        <a:latin typeface="Cambria Math" panose="02040503050406030204" pitchFamily="18" charset="0"/>
                                        <a:cs typeface="Times New Roman" pitchFamily="18" charset="0"/>
                                      </a:rPr>
                                      <m:t>1</m:t>
                                    </m:r>
                                  </m:sub>
                                </m:sSub>
                              </m:e>
                            </m:mr>
                            <m:mr>
                              <m:e>
                                <m:sSub>
                                  <m:sSubPr>
                                    <m:ctrlPr>
                                      <a:rPr lang="en-US" altLang="zh-TW" i="1">
                                        <a:latin typeface="Cambria Math" panose="02040503050406030204" pitchFamily="18" charset="0"/>
                                        <a:cs typeface="Times New Roman" pitchFamily="18" charset="0"/>
                                      </a:rPr>
                                    </m:ctrlPr>
                                  </m:sSubPr>
                                  <m:e>
                                    <m:r>
                                      <a:rPr lang="en-US" altLang="zh-TW" i="1">
                                        <a:latin typeface="Cambria Math" panose="02040503050406030204" pitchFamily="18" charset="0"/>
                                        <a:cs typeface="Times New Roman" pitchFamily="18" charset="0"/>
                                      </a:rPr>
                                      <m:t>𝐻</m:t>
                                    </m:r>
                                  </m:e>
                                  <m:sub>
                                    <m:r>
                                      <a:rPr lang="en-US" altLang="zh-TW" i="1">
                                        <a:latin typeface="Cambria Math" panose="02040503050406030204" pitchFamily="18" charset="0"/>
                                        <a:cs typeface="Times New Roman" pitchFamily="18" charset="0"/>
                                      </a:rPr>
                                      <m:t>2</m:t>
                                    </m:r>
                                  </m:sub>
                                </m:sSub>
                              </m:e>
                            </m:mr>
                          </m:m>
                        </m:e>
                      </m:d>
                      <m:r>
                        <a:rPr lang="en-US" altLang="zh-TW" b="0" i="1" smtClean="0">
                          <a:latin typeface="Cambria Math"/>
                          <a:ea typeface="Cambria Math"/>
                          <a:cs typeface="Times New Roman" pitchFamily="18" charset="0"/>
                        </a:rPr>
                        <m:t>→</m:t>
                      </m:r>
                      <m:r>
                        <a:rPr lang="en-US" altLang="zh-TW" b="0" i="1" smtClean="0">
                          <a:latin typeface="Cambria Math"/>
                          <a:ea typeface="Cambria Math"/>
                          <a:cs typeface="Times New Roman" pitchFamily="18" charset="0"/>
                        </a:rPr>
                        <m:t>𝑈</m:t>
                      </m:r>
                      <m:d>
                        <m:dPr>
                          <m:ctrlPr>
                            <a:rPr lang="en-US" altLang="zh-TW" i="1">
                              <a:latin typeface="Cambria Math" panose="02040503050406030204" pitchFamily="18" charset="0"/>
                              <a:cs typeface="Times New Roman" pitchFamily="18" charset="0"/>
                            </a:rPr>
                          </m:ctrlPr>
                        </m:dPr>
                        <m:e>
                          <m:m>
                            <m:mPr>
                              <m:mcs>
                                <m:mc>
                                  <m:mcPr>
                                    <m:count m:val="1"/>
                                    <m:mcJc m:val="center"/>
                                  </m:mcPr>
                                </m:mc>
                              </m:mcs>
                              <m:ctrlPr>
                                <a:rPr lang="en-US" altLang="zh-TW" i="1">
                                  <a:latin typeface="Cambria Math" panose="02040503050406030204" pitchFamily="18" charset="0"/>
                                  <a:cs typeface="Times New Roman" pitchFamily="18" charset="0"/>
                                </a:rPr>
                              </m:ctrlPr>
                            </m:mPr>
                            <m:mr>
                              <m:e>
                                <m:sSub>
                                  <m:sSubPr>
                                    <m:ctrlPr>
                                      <a:rPr lang="en-US" altLang="zh-TW" i="1">
                                        <a:latin typeface="Cambria Math" panose="02040503050406030204" pitchFamily="18" charset="0"/>
                                        <a:cs typeface="Times New Roman" pitchFamily="18" charset="0"/>
                                      </a:rPr>
                                    </m:ctrlPr>
                                  </m:sSubPr>
                                  <m:e>
                                    <m:r>
                                      <a:rPr lang="en-US" altLang="zh-TW" i="1">
                                        <a:latin typeface="Cambria Math" panose="02040503050406030204" pitchFamily="18" charset="0"/>
                                        <a:cs typeface="Times New Roman" pitchFamily="18" charset="0"/>
                                      </a:rPr>
                                      <m:t>𝐻</m:t>
                                    </m:r>
                                  </m:e>
                                  <m:sub>
                                    <m:r>
                                      <a:rPr lang="en-US" altLang="zh-TW" i="1">
                                        <a:latin typeface="Cambria Math" panose="02040503050406030204" pitchFamily="18" charset="0"/>
                                        <a:cs typeface="Times New Roman" pitchFamily="18" charset="0"/>
                                      </a:rPr>
                                      <m:t>1</m:t>
                                    </m:r>
                                  </m:sub>
                                </m:sSub>
                              </m:e>
                            </m:mr>
                            <m:mr>
                              <m:e>
                                <m:sSub>
                                  <m:sSubPr>
                                    <m:ctrlPr>
                                      <a:rPr lang="en-US" altLang="zh-TW" i="1">
                                        <a:latin typeface="Cambria Math" panose="02040503050406030204" pitchFamily="18" charset="0"/>
                                        <a:cs typeface="Times New Roman" pitchFamily="18" charset="0"/>
                                      </a:rPr>
                                    </m:ctrlPr>
                                  </m:sSubPr>
                                  <m:e>
                                    <m:r>
                                      <a:rPr lang="en-US" altLang="zh-TW" i="1">
                                        <a:latin typeface="Cambria Math" panose="02040503050406030204" pitchFamily="18" charset="0"/>
                                        <a:cs typeface="Times New Roman" pitchFamily="18" charset="0"/>
                                      </a:rPr>
                                      <m:t>𝐻</m:t>
                                    </m:r>
                                  </m:e>
                                  <m:sub>
                                    <m:r>
                                      <a:rPr lang="en-US" altLang="zh-TW" i="1">
                                        <a:latin typeface="Cambria Math" panose="02040503050406030204" pitchFamily="18" charset="0"/>
                                        <a:cs typeface="Times New Roman" pitchFamily="18" charset="0"/>
                                      </a:rPr>
                                      <m:t>2</m:t>
                                    </m:r>
                                  </m:sub>
                                </m:sSub>
                              </m:e>
                            </m:mr>
                          </m:m>
                        </m:e>
                      </m:d>
                    </m:oMath>
                  </m:oMathPara>
                </a14:m>
                <a:endParaRPr lang="zh-TW" altLang="en-US" dirty="0"/>
              </a:p>
            </p:txBody>
          </p:sp>
        </mc:Choice>
        <mc:Fallback xmlns="">
          <p:sp>
            <p:nvSpPr>
              <p:cNvPr id="27" name="矩形 26"/>
              <p:cNvSpPr>
                <a:spLocks noRot="1" noChangeAspect="1" noMove="1" noResize="1" noEditPoints="1" noAdjustHandles="1" noChangeArrowheads="1" noChangeShapeType="1" noTextEdit="1"/>
              </p:cNvSpPr>
              <p:nvPr/>
            </p:nvSpPr>
            <p:spPr>
              <a:xfrm>
                <a:off x="1560283" y="2638243"/>
                <a:ext cx="1675417" cy="601640"/>
              </a:xfrm>
              <a:prstGeom prst="rect">
                <a:avLst/>
              </a:prstGeom>
              <a:blipFill rotWithShape="1">
                <a:blip r:embed="rId17"/>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8" name="矩形 27"/>
              <p:cNvSpPr/>
              <p:nvPr/>
            </p:nvSpPr>
            <p:spPr>
              <a:xfrm>
                <a:off x="3380645" y="2659052"/>
                <a:ext cx="1492934" cy="508216"/>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d>
                        <m:dPr>
                          <m:ctrlPr>
                            <a:rPr lang="en-US" altLang="zh-TW" i="1" smtClean="0">
                              <a:latin typeface="Cambria Math" panose="02040503050406030204" pitchFamily="18" charset="0"/>
                              <a:cs typeface="Times New Roman" pitchFamily="18" charset="0"/>
                            </a:rPr>
                          </m:ctrlPr>
                        </m:dPr>
                        <m:e>
                          <m:m>
                            <m:mPr>
                              <m:mcs>
                                <m:mc>
                                  <m:mcPr>
                                    <m:count m:val="1"/>
                                    <m:mcJc m:val="center"/>
                                  </m:mcPr>
                                </m:mc>
                              </m:mcs>
                              <m:ctrlPr>
                                <a:rPr lang="en-US" altLang="zh-TW" i="1">
                                  <a:latin typeface="Cambria Math" panose="02040503050406030204" pitchFamily="18" charset="0"/>
                                  <a:cs typeface="Times New Roman" pitchFamily="18" charset="0"/>
                                </a:rPr>
                              </m:ctrlPr>
                            </m:mPr>
                            <m:mr>
                              <m:e>
                                <m:r>
                                  <m:rPr>
                                    <m:brk m:alnAt="7"/>
                                  </m:rPr>
                                  <a:rPr lang="en-US" altLang="zh-TW" b="0" i="1" smtClean="0">
                                    <a:latin typeface="Cambria Math"/>
                                    <a:cs typeface="Times New Roman" pitchFamily="18" charset="0"/>
                                  </a:rPr>
                                  <m:t>𝑢</m:t>
                                </m:r>
                              </m:e>
                            </m:mr>
                            <m:mr>
                              <m:e>
                                <m:r>
                                  <a:rPr lang="en-US" altLang="zh-TW" b="0" i="1" smtClean="0">
                                    <a:latin typeface="Cambria Math"/>
                                    <a:cs typeface="Times New Roman" pitchFamily="18" charset="0"/>
                                  </a:rPr>
                                  <m:t>𝑑</m:t>
                                </m:r>
                              </m:e>
                            </m:mr>
                          </m:m>
                        </m:e>
                      </m:d>
                      <m:r>
                        <a:rPr lang="en-US" altLang="zh-TW" b="0" i="1" smtClean="0">
                          <a:latin typeface="Cambria Math"/>
                          <a:ea typeface="Cambria Math"/>
                          <a:cs typeface="Times New Roman" pitchFamily="18" charset="0"/>
                        </a:rPr>
                        <m:t>→</m:t>
                      </m:r>
                      <m:r>
                        <a:rPr lang="en-US" altLang="zh-TW" b="0" i="1" smtClean="0">
                          <a:latin typeface="Cambria Math"/>
                          <a:ea typeface="Cambria Math"/>
                          <a:cs typeface="Times New Roman" pitchFamily="18" charset="0"/>
                        </a:rPr>
                        <m:t>𝑈</m:t>
                      </m:r>
                      <m:d>
                        <m:dPr>
                          <m:ctrlPr>
                            <a:rPr lang="en-US" altLang="zh-TW" i="1">
                              <a:latin typeface="Cambria Math" panose="02040503050406030204" pitchFamily="18" charset="0"/>
                              <a:cs typeface="Times New Roman" pitchFamily="18" charset="0"/>
                            </a:rPr>
                          </m:ctrlPr>
                        </m:dPr>
                        <m:e>
                          <m:m>
                            <m:mPr>
                              <m:mcs>
                                <m:mc>
                                  <m:mcPr>
                                    <m:count m:val="1"/>
                                    <m:mcJc m:val="center"/>
                                  </m:mcPr>
                                </m:mc>
                              </m:mcs>
                              <m:ctrlPr>
                                <a:rPr lang="en-US" altLang="zh-TW" i="1">
                                  <a:latin typeface="Cambria Math" panose="02040503050406030204" pitchFamily="18" charset="0"/>
                                  <a:cs typeface="Times New Roman" pitchFamily="18" charset="0"/>
                                </a:rPr>
                              </m:ctrlPr>
                            </m:mPr>
                            <m:mr>
                              <m:e>
                                <m:r>
                                  <a:rPr lang="en-US" altLang="zh-TW" b="0" i="1" smtClean="0">
                                    <a:latin typeface="Cambria Math"/>
                                    <a:cs typeface="Times New Roman" pitchFamily="18" charset="0"/>
                                  </a:rPr>
                                  <m:t>𝑢</m:t>
                                </m:r>
                              </m:e>
                            </m:mr>
                            <m:mr>
                              <m:e>
                                <m:r>
                                  <a:rPr lang="en-US" altLang="zh-TW" b="0" i="1" smtClean="0">
                                    <a:latin typeface="Cambria Math"/>
                                    <a:cs typeface="Times New Roman" pitchFamily="18" charset="0"/>
                                  </a:rPr>
                                  <m:t>𝑑</m:t>
                                </m:r>
                              </m:e>
                            </m:mr>
                          </m:m>
                        </m:e>
                      </m:d>
                    </m:oMath>
                  </m:oMathPara>
                </a14:m>
                <a:endParaRPr lang="zh-TW" altLang="en-US" dirty="0"/>
              </a:p>
            </p:txBody>
          </p:sp>
        </mc:Choice>
        <mc:Fallback xmlns="">
          <p:sp>
            <p:nvSpPr>
              <p:cNvPr id="28" name="矩形 27"/>
              <p:cNvSpPr>
                <a:spLocks noRot="1" noChangeAspect="1" noMove="1" noResize="1" noEditPoints="1" noAdjustHandles="1" noChangeArrowheads="1" noChangeShapeType="1" noTextEdit="1"/>
              </p:cNvSpPr>
              <p:nvPr/>
            </p:nvSpPr>
            <p:spPr>
              <a:xfrm>
                <a:off x="3380645" y="2659052"/>
                <a:ext cx="1492934" cy="508216"/>
              </a:xfrm>
              <a:prstGeom prst="rect">
                <a:avLst/>
              </a:prstGeom>
              <a:blipFill>
                <a:blip r:embed="rId18"/>
                <a:stretch>
                  <a:fillRect b="-9756"/>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9" name="矩形 28"/>
              <p:cNvSpPr/>
              <p:nvPr/>
            </p:nvSpPr>
            <p:spPr>
              <a:xfrm>
                <a:off x="1572693" y="4428090"/>
                <a:ext cx="1550067" cy="601640"/>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d>
                        <m:dPr>
                          <m:ctrlPr>
                            <a:rPr lang="en-US" altLang="zh-TW" i="1" smtClean="0">
                              <a:latin typeface="Cambria Math" panose="02040503050406030204" pitchFamily="18" charset="0"/>
                              <a:cs typeface="Times New Roman" pitchFamily="18" charset="0"/>
                            </a:rPr>
                          </m:ctrlPr>
                        </m:dPr>
                        <m:e>
                          <m:m>
                            <m:mPr>
                              <m:mcs>
                                <m:mc>
                                  <m:mcPr>
                                    <m:count m:val="1"/>
                                    <m:mcJc m:val="center"/>
                                  </m:mcPr>
                                </m:mc>
                              </m:mcs>
                              <m:ctrlPr>
                                <a:rPr lang="en-US" altLang="zh-TW" i="1">
                                  <a:latin typeface="Cambria Math" panose="02040503050406030204" pitchFamily="18" charset="0"/>
                                  <a:cs typeface="Times New Roman" pitchFamily="18" charset="0"/>
                                </a:rPr>
                              </m:ctrlPr>
                            </m:mPr>
                            <m:mr>
                              <m:e>
                                <m:sSub>
                                  <m:sSubPr>
                                    <m:ctrlPr>
                                      <a:rPr lang="en-US" altLang="zh-TW" i="1">
                                        <a:latin typeface="Cambria Math" panose="02040503050406030204" pitchFamily="18" charset="0"/>
                                        <a:cs typeface="Times New Roman" pitchFamily="18" charset="0"/>
                                      </a:rPr>
                                    </m:ctrlPr>
                                  </m:sSubPr>
                                  <m:e>
                                    <m:r>
                                      <a:rPr lang="en-US" altLang="zh-TW" i="1">
                                        <a:latin typeface="Cambria Math" panose="02040503050406030204" pitchFamily="18" charset="0"/>
                                        <a:cs typeface="Times New Roman" pitchFamily="18" charset="0"/>
                                      </a:rPr>
                                      <m:t>𝐻</m:t>
                                    </m:r>
                                  </m:e>
                                  <m:sub>
                                    <m:r>
                                      <a:rPr lang="en-US" altLang="zh-TW" i="1">
                                        <a:latin typeface="Cambria Math" panose="02040503050406030204" pitchFamily="18" charset="0"/>
                                        <a:cs typeface="Times New Roman" pitchFamily="18" charset="0"/>
                                      </a:rPr>
                                      <m:t>1</m:t>
                                    </m:r>
                                  </m:sub>
                                </m:sSub>
                              </m:e>
                            </m:mr>
                            <m:mr>
                              <m:e>
                                <m:sSub>
                                  <m:sSubPr>
                                    <m:ctrlPr>
                                      <a:rPr lang="en-US" altLang="zh-TW" i="1">
                                        <a:latin typeface="Cambria Math" panose="02040503050406030204" pitchFamily="18" charset="0"/>
                                        <a:cs typeface="Times New Roman" pitchFamily="18" charset="0"/>
                                      </a:rPr>
                                    </m:ctrlPr>
                                  </m:sSubPr>
                                  <m:e>
                                    <m:r>
                                      <a:rPr lang="en-US" altLang="zh-TW" i="1">
                                        <a:latin typeface="Cambria Math" panose="02040503050406030204" pitchFamily="18" charset="0"/>
                                        <a:cs typeface="Times New Roman" pitchFamily="18" charset="0"/>
                                      </a:rPr>
                                      <m:t>𝐻</m:t>
                                    </m:r>
                                  </m:e>
                                  <m:sub>
                                    <m:r>
                                      <a:rPr lang="en-US" altLang="zh-TW" i="1">
                                        <a:latin typeface="Cambria Math" panose="02040503050406030204" pitchFamily="18" charset="0"/>
                                        <a:cs typeface="Times New Roman" pitchFamily="18" charset="0"/>
                                      </a:rPr>
                                      <m:t>2</m:t>
                                    </m:r>
                                  </m:sub>
                                </m:sSub>
                              </m:e>
                            </m:mr>
                          </m:m>
                        </m:e>
                      </m:d>
                      <m:r>
                        <a:rPr lang="en-US" altLang="zh-TW" b="0" i="1" smtClean="0">
                          <a:latin typeface="Cambria Math"/>
                          <a:ea typeface="Cambria Math"/>
                          <a:cs typeface="Times New Roman" pitchFamily="18" charset="0"/>
                        </a:rPr>
                        <m:t>→</m:t>
                      </m:r>
                      <m:d>
                        <m:dPr>
                          <m:ctrlPr>
                            <a:rPr lang="en-US" altLang="zh-TW" i="1">
                              <a:latin typeface="Cambria Math" panose="02040503050406030204" pitchFamily="18" charset="0"/>
                              <a:cs typeface="Times New Roman" pitchFamily="18" charset="0"/>
                            </a:rPr>
                          </m:ctrlPr>
                        </m:dPr>
                        <m:e>
                          <m:m>
                            <m:mPr>
                              <m:mcs>
                                <m:mc>
                                  <m:mcPr>
                                    <m:count m:val="1"/>
                                    <m:mcJc m:val="center"/>
                                  </m:mcPr>
                                </m:mc>
                              </m:mcs>
                              <m:ctrlPr>
                                <a:rPr lang="en-US" altLang="zh-TW" i="1">
                                  <a:latin typeface="Cambria Math" panose="02040503050406030204" pitchFamily="18" charset="0"/>
                                  <a:cs typeface="Times New Roman" pitchFamily="18" charset="0"/>
                                </a:rPr>
                              </m:ctrlPr>
                            </m:mPr>
                            <m:mr>
                              <m:e>
                                <m:sSup>
                                  <m:sSupPr>
                                    <m:ctrlPr>
                                      <a:rPr lang="en-US" altLang="zh-TW" i="1" smtClean="0">
                                        <a:latin typeface="Cambria Math" panose="02040503050406030204" pitchFamily="18" charset="0"/>
                                        <a:cs typeface="Times New Roman" pitchFamily="18" charset="0"/>
                                      </a:rPr>
                                    </m:ctrlPr>
                                  </m:sSupPr>
                                  <m:e>
                                    <m:r>
                                      <a:rPr lang="en-US" altLang="zh-TW" b="0" i="1" smtClean="0">
                                        <a:latin typeface="Cambria Math"/>
                                        <a:cs typeface="Times New Roman" pitchFamily="18" charset="0"/>
                                      </a:rPr>
                                      <m:t>𝐻</m:t>
                                    </m:r>
                                  </m:e>
                                  <m:sup>
                                    <m:r>
                                      <a:rPr lang="en-US" altLang="zh-TW" b="0" i="1" smtClean="0">
                                        <a:latin typeface="Cambria Math"/>
                                        <a:cs typeface="Times New Roman" pitchFamily="18" charset="0"/>
                                      </a:rPr>
                                      <m:t>+</m:t>
                                    </m:r>
                                  </m:sup>
                                </m:sSup>
                              </m:e>
                            </m:mr>
                            <m:mr>
                              <m:e>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𝐻</m:t>
                                    </m:r>
                                  </m:e>
                                  <m:sup>
                                    <m:r>
                                      <a:rPr lang="en-US" altLang="zh-TW" b="0" i="1" smtClean="0">
                                        <a:latin typeface="Cambria Math"/>
                                        <a:cs typeface="Times New Roman" pitchFamily="18" charset="0"/>
                                      </a:rPr>
                                      <m:t>0</m:t>
                                    </m:r>
                                  </m:sup>
                                </m:sSup>
                              </m:e>
                            </m:mr>
                          </m:m>
                        </m:e>
                      </m:d>
                    </m:oMath>
                  </m:oMathPara>
                </a14:m>
                <a:endParaRPr lang="zh-TW" altLang="en-US" dirty="0"/>
              </a:p>
            </p:txBody>
          </p:sp>
        </mc:Choice>
        <mc:Fallback xmlns="">
          <p:sp>
            <p:nvSpPr>
              <p:cNvPr id="29" name="矩形 28"/>
              <p:cNvSpPr>
                <a:spLocks noRot="1" noChangeAspect="1" noMove="1" noResize="1" noEditPoints="1" noAdjustHandles="1" noChangeArrowheads="1" noChangeShapeType="1" noTextEdit="1"/>
              </p:cNvSpPr>
              <p:nvPr/>
            </p:nvSpPr>
            <p:spPr>
              <a:xfrm>
                <a:off x="1572693" y="4428090"/>
                <a:ext cx="1550067" cy="601640"/>
              </a:xfrm>
              <a:prstGeom prst="rect">
                <a:avLst/>
              </a:prstGeom>
              <a:blipFill rotWithShape="1">
                <a:blip r:embed="rId19"/>
                <a:stretch>
                  <a:fillRect/>
                </a:stretch>
              </a:blipFill>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sp>
            <p:nvSpPr>
              <p:cNvPr id="2" name="TextBox 1">
                <a:extLst>
                  <a:ext uri="{FF2B5EF4-FFF2-40B4-BE49-F238E27FC236}">
                    <a16:creationId xmlns:a16="http://schemas.microsoft.com/office/drawing/2014/main" id="{4984EB5E-C310-DD2B-A900-FCC729E16EDC}"/>
                  </a:ext>
                </a:extLst>
              </p:cNvPr>
              <p:cNvSpPr txBox="1"/>
              <p:nvPr/>
            </p:nvSpPr>
            <p:spPr>
              <a:xfrm>
                <a:off x="4707394" y="3952590"/>
                <a:ext cx="1313848" cy="646331"/>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cs typeface="Times New Roman"/>
                        </a:rPr>
                        <m:t>𝑄</m:t>
                      </m:r>
                      <m:r>
                        <a:rPr lang="en-US" altLang="zh-TW" b="0" i="1" smtClean="0">
                          <a:latin typeface="Cambria Math" panose="02040503050406030204" pitchFamily="18" charset="0"/>
                          <a:cs typeface="Times New Roman"/>
                        </a:rPr>
                        <m:t>=</m:t>
                      </m:r>
                      <m:f>
                        <m:fPr>
                          <m:ctrlPr>
                            <a:rPr lang="zh-TW" altLang="en-US" i="1">
                              <a:latin typeface="Cambria Math" panose="02040503050406030204" pitchFamily="18" charset="0"/>
                              <a:cs typeface="Times New Roman"/>
                            </a:rPr>
                          </m:ctrlPr>
                        </m:fPr>
                        <m:num>
                          <m:sSup>
                            <m:sSupPr>
                              <m:ctrlPr>
                                <a:rPr lang="zh-TW" altLang="en-US" i="1">
                                  <a:latin typeface="Cambria Math" panose="02040503050406030204" pitchFamily="18" charset="0"/>
                                  <a:cs typeface="Times New Roman" pitchFamily="18" charset="0"/>
                                </a:rPr>
                              </m:ctrlPr>
                            </m:sSupPr>
                            <m:e>
                              <m:r>
                                <a:rPr lang="zh-TW" altLang="en-US" i="1">
                                  <a:latin typeface="Cambria Math" panose="02040503050406030204" pitchFamily="18" charset="0"/>
                                  <a:ea typeface="Cambria Math" panose="02040503050406030204" pitchFamily="18" charset="0"/>
                                  <a:cs typeface="Times New Roman" pitchFamily="18" charset="0"/>
                                </a:rPr>
                                <m:t>𝜏</m:t>
                              </m:r>
                            </m:e>
                            <m:sup>
                              <m:r>
                                <a:rPr lang="en-US" altLang="zh-TW" i="1">
                                  <a:latin typeface="Cambria Math" panose="02040503050406030204" pitchFamily="18" charset="0"/>
                                  <a:ea typeface="Cambria Math" panose="02040503050406030204" pitchFamily="18" charset="0"/>
                                  <a:cs typeface="Times New Roman" pitchFamily="18" charset="0"/>
                                </a:rPr>
                                <m:t>3</m:t>
                              </m:r>
                            </m:sup>
                          </m:sSup>
                        </m:num>
                        <m:den>
                          <m:r>
                            <a:rPr lang="en-US" altLang="zh-TW" i="1">
                              <a:latin typeface="Cambria Math" panose="02040503050406030204" pitchFamily="18" charset="0"/>
                              <a:cs typeface="Times New Roman"/>
                            </a:rPr>
                            <m:t>2</m:t>
                          </m:r>
                        </m:den>
                      </m:f>
                      <m:r>
                        <a:rPr lang="en-US" altLang="zh-TW" i="1">
                          <a:latin typeface="Cambria Math" panose="02040503050406030204" pitchFamily="18" charset="0"/>
                          <a:cs typeface="Times New Roman"/>
                        </a:rPr>
                        <m:t>+</m:t>
                      </m:r>
                      <m:r>
                        <a:rPr lang="en-US" altLang="zh-TW" i="1">
                          <a:latin typeface="Cambria Math" panose="02040503050406030204" pitchFamily="18" charset="0"/>
                          <a:cs typeface="Times New Roman"/>
                        </a:rPr>
                        <m:t>𝑌</m:t>
                      </m:r>
                    </m:oMath>
                  </m:oMathPara>
                </a14:m>
                <a:endParaRPr lang="en-US" dirty="0"/>
              </a:p>
            </p:txBody>
          </p:sp>
        </mc:Choice>
        <mc:Fallback>
          <p:sp>
            <p:nvSpPr>
              <p:cNvPr id="2" name="TextBox 1">
                <a:extLst>
                  <a:ext uri="{FF2B5EF4-FFF2-40B4-BE49-F238E27FC236}">
                    <a16:creationId xmlns:a16="http://schemas.microsoft.com/office/drawing/2014/main" id="{4984EB5E-C310-DD2B-A900-FCC729E16EDC}"/>
                  </a:ext>
                </a:extLst>
              </p:cNvPr>
              <p:cNvSpPr txBox="1">
                <a:spLocks noRot="1" noChangeAspect="1" noMove="1" noResize="1" noEditPoints="1" noAdjustHandles="1" noChangeArrowheads="1" noChangeShapeType="1" noTextEdit="1"/>
              </p:cNvSpPr>
              <p:nvPr/>
            </p:nvSpPr>
            <p:spPr>
              <a:xfrm>
                <a:off x="4707394" y="3952590"/>
                <a:ext cx="1313848" cy="646331"/>
              </a:xfrm>
              <a:prstGeom prst="rect">
                <a:avLst/>
              </a:prstGeom>
              <a:blipFill>
                <a:blip r:embed="rId20"/>
                <a:stretch>
                  <a:fillRect b="-588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47393AD2-BD91-D6A4-600B-D9EE6E22301D}"/>
                  </a:ext>
                </a:extLst>
              </p:cNvPr>
              <p:cNvSpPr txBox="1"/>
              <p:nvPr/>
            </p:nvSpPr>
            <p:spPr>
              <a:xfrm>
                <a:off x="4699182" y="4724400"/>
                <a:ext cx="854544" cy="610936"/>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panose="02040503050406030204" pitchFamily="18" charset="0"/>
                          <a:cs typeface="Times New Roman"/>
                        </a:rPr>
                        <m:t>𝑌</m:t>
                      </m:r>
                      <m:r>
                        <a:rPr lang="en-US" altLang="zh-TW" b="0" i="0" smtClean="0">
                          <a:latin typeface="Cambria Math" panose="02040503050406030204" pitchFamily="18" charset="0"/>
                          <a:cs typeface="Times New Roman"/>
                        </a:rPr>
                        <m:t>=</m:t>
                      </m:r>
                      <m:f>
                        <m:fPr>
                          <m:ctrlPr>
                            <a:rPr lang="en-US" altLang="zh-TW" b="0" i="1" smtClean="0">
                              <a:latin typeface="Cambria Math" panose="02040503050406030204" pitchFamily="18" charset="0"/>
                              <a:cs typeface="Times New Roman"/>
                            </a:rPr>
                          </m:ctrlPr>
                        </m:fPr>
                        <m:num>
                          <m:r>
                            <a:rPr lang="en-US" altLang="zh-TW" b="0" i="1" smtClean="0">
                              <a:latin typeface="Cambria Math" panose="02040503050406030204" pitchFamily="18" charset="0"/>
                              <a:cs typeface="Times New Roman"/>
                            </a:rPr>
                            <m:t>1</m:t>
                          </m:r>
                        </m:num>
                        <m:den>
                          <m:r>
                            <a:rPr lang="en-US" altLang="zh-TW" b="0" i="1" smtClean="0">
                              <a:latin typeface="Cambria Math" panose="02040503050406030204" pitchFamily="18" charset="0"/>
                              <a:cs typeface="Times New Roman"/>
                            </a:rPr>
                            <m:t>2</m:t>
                          </m:r>
                        </m:den>
                      </m:f>
                    </m:oMath>
                  </m:oMathPara>
                </a14:m>
                <a:endParaRPr lang="en-US" dirty="0"/>
              </a:p>
            </p:txBody>
          </p:sp>
        </mc:Choice>
        <mc:Fallback>
          <p:sp>
            <p:nvSpPr>
              <p:cNvPr id="3" name="TextBox 2">
                <a:extLst>
                  <a:ext uri="{FF2B5EF4-FFF2-40B4-BE49-F238E27FC236}">
                    <a16:creationId xmlns:a16="http://schemas.microsoft.com/office/drawing/2014/main" id="{47393AD2-BD91-D6A4-600B-D9EE6E22301D}"/>
                  </a:ext>
                </a:extLst>
              </p:cNvPr>
              <p:cNvSpPr txBox="1">
                <a:spLocks noRot="1" noChangeAspect="1" noMove="1" noResize="1" noEditPoints="1" noAdjustHandles="1" noChangeArrowheads="1" noChangeShapeType="1" noTextEdit="1"/>
              </p:cNvSpPr>
              <p:nvPr/>
            </p:nvSpPr>
            <p:spPr>
              <a:xfrm>
                <a:off x="4699182" y="4724400"/>
                <a:ext cx="854544" cy="610936"/>
              </a:xfrm>
              <a:prstGeom prst="rect">
                <a:avLst/>
              </a:prstGeom>
              <a:blipFill>
                <a:blip r:embed="rId21"/>
                <a:stretch>
                  <a:fillRect b="-2041"/>
                </a:stretch>
              </a:blipFill>
            </p:spPr>
            <p:txBody>
              <a:bodyPr/>
              <a:lstStyle/>
              <a:p>
                <a:r>
                  <a:rPr lang="en-US">
                    <a:noFill/>
                  </a:rPr>
                  <a:t> </a:t>
                </a:r>
              </a:p>
            </p:txBody>
          </p:sp>
        </mc:Fallback>
      </mc:AlternateContent>
    </p:spTree>
    <p:extLst>
      <p:ext uri="{BB962C8B-B14F-4D97-AF65-F5344CB8AC3E}">
        <p14:creationId xmlns:p14="http://schemas.microsoft.com/office/powerpoint/2010/main" val="1677936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ppt_x"/>
                                          </p:val>
                                        </p:tav>
                                        <p:tav tm="100000">
                                          <p:val>
                                            <p:strVal val="#ppt_x"/>
                                          </p:val>
                                        </p:tav>
                                      </p:tavLst>
                                    </p:anim>
                                    <p:anim calcmode="lin" valueType="num">
                                      <p:cBhvr additive="base">
                                        <p:cTn id="16" dur="500" fill="hold"/>
                                        <p:tgtEl>
                                          <p:spTgt spid="2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500" fill="hold"/>
                                        <p:tgtEl>
                                          <p:spTgt spid="23"/>
                                        </p:tgtEl>
                                        <p:attrNameLst>
                                          <p:attrName>ppt_x</p:attrName>
                                        </p:attrNameLst>
                                      </p:cBhvr>
                                      <p:tavLst>
                                        <p:tav tm="0">
                                          <p:val>
                                            <p:strVal val="#ppt_x"/>
                                          </p:val>
                                        </p:tav>
                                        <p:tav tm="100000">
                                          <p:val>
                                            <p:strVal val="#ppt_x"/>
                                          </p:val>
                                        </p:tav>
                                      </p:tavLst>
                                    </p:anim>
                                    <p:anim calcmode="lin" valueType="num">
                                      <p:cBhvr additive="base">
                                        <p:cTn id="24" dur="500" fill="hold"/>
                                        <p:tgtEl>
                                          <p:spTgt spid="2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additive="base">
                                        <p:cTn id="27" dur="500" fill="hold"/>
                                        <p:tgtEl>
                                          <p:spTgt spid="24"/>
                                        </p:tgtEl>
                                        <p:attrNameLst>
                                          <p:attrName>ppt_x</p:attrName>
                                        </p:attrNameLst>
                                      </p:cBhvr>
                                      <p:tavLst>
                                        <p:tav tm="0">
                                          <p:val>
                                            <p:strVal val="#ppt_x"/>
                                          </p:val>
                                        </p:tav>
                                        <p:tav tm="100000">
                                          <p:val>
                                            <p:strVal val="#ppt_x"/>
                                          </p:val>
                                        </p:tav>
                                      </p:tavLst>
                                    </p:anim>
                                    <p:anim calcmode="lin" valueType="num">
                                      <p:cBhvr additive="base">
                                        <p:cTn id="28" dur="500" fill="hold"/>
                                        <p:tgtEl>
                                          <p:spTgt spid="2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ppt_x"/>
                                          </p:val>
                                        </p:tav>
                                        <p:tav tm="100000">
                                          <p:val>
                                            <p:strVal val="#ppt_x"/>
                                          </p:val>
                                        </p:tav>
                                      </p:tavLst>
                                    </p:anim>
                                    <p:anim calcmode="lin" valueType="num">
                                      <p:cBhvr additive="base">
                                        <p:cTn id="32" dur="500" fill="hold"/>
                                        <p:tgtEl>
                                          <p:spTgt spid="25"/>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anim calcmode="lin" valueType="num">
                                      <p:cBhvr additive="base">
                                        <p:cTn id="35" dur="500" fill="hold"/>
                                        <p:tgtEl>
                                          <p:spTgt spid="29"/>
                                        </p:tgtEl>
                                        <p:attrNameLst>
                                          <p:attrName>ppt_x</p:attrName>
                                        </p:attrNameLst>
                                      </p:cBhvr>
                                      <p:tavLst>
                                        <p:tav tm="0">
                                          <p:val>
                                            <p:strVal val="#ppt_x"/>
                                          </p:val>
                                        </p:tav>
                                        <p:tav tm="100000">
                                          <p:val>
                                            <p:strVal val="#ppt_x"/>
                                          </p:val>
                                        </p:tav>
                                      </p:tavLst>
                                    </p:anim>
                                    <p:anim calcmode="lin" valueType="num">
                                      <p:cBhvr additive="base">
                                        <p:cTn id="36" dur="500" fill="hold"/>
                                        <p:tgtEl>
                                          <p:spTgt spid="29"/>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
                                        </p:tgtEl>
                                        <p:attrNameLst>
                                          <p:attrName>style.visibility</p:attrName>
                                        </p:attrNameLst>
                                      </p:cBhvr>
                                      <p:to>
                                        <p:strVal val="visible"/>
                                      </p:to>
                                    </p:set>
                                    <p:anim calcmode="lin" valueType="num">
                                      <p:cBhvr additive="base">
                                        <p:cTn id="39" dur="500" fill="hold"/>
                                        <p:tgtEl>
                                          <p:spTgt spid="2"/>
                                        </p:tgtEl>
                                        <p:attrNameLst>
                                          <p:attrName>ppt_x</p:attrName>
                                        </p:attrNameLst>
                                      </p:cBhvr>
                                      <p:tavLst>
                                        <p:tav tm="0">
                                          <p:val>
                                            <p:strVal val="#ppt_x"/>
                                          </p:val>
                                        </p:tav>
                                        <p:tav tm="100000">
                                          <p:val>
                                            <p:strVal val="#ppt_x"/>
                                          </p:val>
                                        </p:tav>
                                      </p:tavLst>
                                    </p:anim>
                                    <p:anim calcmode="lin" valueType="num">
                                      <p:cBhvr additive="base">
                                        <p:cTn id="40" dur="500" fill="hold"/>
                                        <p:tgtEl>
                                          <p:spTgt spid="2"/>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3"/>
                                        </p:tgtEl>
                                        <p:attrNameLst>
                                          <p:attrName>style.visibility</p:attrName>
                                        </p:attrNameLst>
                                      </p:cBhvr>
                                      <p:to>
                                        <p:strVal val="visible"/>
                                      </p:to>
                                    </p:set>
                                    <p:anim calcmode="lin" valueType="num">
                                      <p:cBhvr additive="base">
                                        <p:cTn id="43" dur="500" fill="hold"/>
                                        <p:tgtEl>
                                          <p:spTgt spid="3"/>
                                        </p:tgtEl>
                                        <p:attrNameLst>
                                          <p:attrName>ppt_x</p:attrName>
                                        </p:attrNameLst>
                                      </p:cBhvr>
                                      <p:tavLst>
                                        <p:tav tm="0">
                                          <p:val>
                                            <p:strVal val="#ppt_x"/>
                                          </p:val>
                                        </p:tav>
                                        <p:tav tm="100000">
                                          <p:val>
                                            <p:strVal val="#ppt_x"/>
                                          </p:val>
                                        </p:tav>
                                      </p:tavLst>
                                    </p:anim>
                                    <p:anim calcmode="lin" valueType="num">
                                      <p:cBhvr additive="base">
                                        <p:cTn id="4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0" grpId="0"/>
      <p:bldP spid="21" grpId="0"/>
      <p:bldP spid="25" grpId="0" animBg="1"/>
      <p:bldP spid="29" grpId="0" animBg="1"/>
      <p:bldP spid="2" grpId="0" animBg="1"/>
      <p:bldP spid="3"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8EB10C-8B6C-9938-800B-720CCEC23B3B}"/>
            </a:ext>
          </a:extLst>
        </p:cNvPr>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文字方塊 1">
                <a:extLst>
                  <a:ext uri="{FF2B5EF4-FFF2-40B4-BE49-F238E27FC236}">
                    <a16:creationId xmlns:a16="http://schemas.microsoft.com/office/drawing/2014/main" id="{3E9D946E-0475-654D-F208-C27B26CFA630}"/>
                  </a:ext>
                </a:extLst>
              </p:cNvPr>
              <p:cNvSpPr txBox="1"/>
              <p:nvPr/>
            </p:nvSpPr>
            <p:spPr>
              <a:xfrm>
                <a:off x="1910236" y="3001344"/>
                <a:ext cx="5444767" cy="369332"/>
              </a:xfrm>
              <a:prstGeom prst="rect">
                <a:avLst/>
              </a:prstGeom>
              <a:noFill/>
            </p:spPr>
            <p:txBody>
              <a:bodyPr wrap="square" rtlCol="0">
                <a:spAutoFit/>
              </a:bodyPr>
              <a:lstStyle/>
              <a:p>
                <a14:m>
                  <m:oMath xmlns:m="http://schemas.openxmlformats.org/officeDocument/2006/math">
                    <m:r>
                      <a:rPr lang="en-US" altLang="zh-TW" i="1">
                        <a:latin typeface="Cambria Math"/>
                        <a:ea typeface="Cambria Math"/>
                        <a:cs typeface="Times New Roman" pitchFamily="18" charset="0"/>
                      </a:rPr>
                      <m:t>ℒ</m:t>
                    </m:r>
                  </m:oMath>
                </a14:m>
                <a:r>
                  <a:rPr lang="zh-TW" altLang="en-US" dirty="0"/>
                  <a:t>在</a:t>
                </a:r>
                <a:r>
                  <a:rPr lang="en-US" altLang="zh-TW" dirty="0">
                    <a:solidFill>
                      <a:srgbClr val="FF0000"/>
                    </a:solidFill>
                    <a:latin typeface="Times New Roman" panose="02020603050405020304" pitchFamily="18" charset="0"/>
                    <a:cs typeface="Times New Roman" pitchFamily="18" charset="0"/>
                  </a:rPr>
                  <a:t>Weak </a:t>
                </a:r>
                <a14:m>
                  <m:oMath xmlns:m="http://schemas.openxmlformats.org/officeDocument/2006/math">
                    <m:r>
                      <a:rPr lang="en-US" altLang="zh-TW" i="1" dirty="0" smtClean="0">
                        <a:solidFill>
                          <a:srgbClr val="FF0000"/>
                        </a:solidFill>
                        <a:latin typeface="Cambria Math" panose="02040503050406030204" pitchFamily="18" charset="0"/>
                        <a:cs typeface="Times New Roman" pitchFamily="18" charset="0"/>
                      </a:rPr>
                      <m:t>𝑆𝑈</m:t>
                    </m:r>
                    <m:r>
                      <a:rPr lang="en-US" altLang="zh-TW" i="1" dirty="0" smtClean="0">
                        <a:solidFill>
                          <a:srgbClr val="FF0000"/>
                        </a:solidFill>
                        <a:latin typeface="Cambria Math" panose="02040503050406030204" pitchFamily="18" charset="0"/>
                        <a:cs typeface="Times New Roman" pitchFamily="18" charset="0"/>
                      </a:rPr>
                      <m:t>(2)</m:t>
                    </m:r>
                  </m:oMath>
                </a14:m>
                <a:r>
                  <a:rPr lang="zh-TW" altLang="en-US" dirty="0">
                    <a:solidFill>
                      <a:srgbClr val="FF0000"/>
                    </a:solidFill>
                    <a:cs typeface="Times New Roman" pitchFamily="18" charset="0"/>
                  </a:rPr>
                  <a:t>變換</a:t>
                </a:r>
                <a:r>
                  <a:rPr lang="zh-TW" altLang="en-US" dirty="0"/>
                  <a:t>之下是不變的：</a:t>
                </a:r>
              </a:p>
            </p:txBody>
          </p:sp>
        </mc:Choice>
        <mc:Fallback>
          <p:sp>
            <p:nvSpPr>
              <p:cNvPr id="2" name="文字方塊 1">
                <a:extLst>
                  <a:ext uri="{FF2B5EF4-FFF2-40B4-BE49-F238E27FC236}">
                    <a16:creationId xmlns:a16="http://schemas.microsoft.com/office/drawing/2014/main" id="{3E9D946E-0475-654D-F208-C27B26CFA630}"/>
                  </a:ext>
                </a:extLst>
              </p:cNvPr>
              <p:cNvSpPr txBox="1">
                <a:spLocks noRot="1" noChangeAspect="1" noMove="1" noResize="1" noEditPoints="1" noAdjustHandles="1" noChangeArrowheads="1" noChangeShapeType="1" noTextEdit="1"/>
              </p:cNvSpPr>
              <p:nvPr/>
            </p:nvSpPr>
            <p:spPr>
              <a:xfrm>
                <a:off x="1910236" y="3001344"/>
                <a:ext cx="5444767" cy="369332"/>
              </a:xfrm>
              <a:prstGeom prst="rect">
                <a:avLst/>
              </a:prstGeom>
              <a:blipFill>
                <a:blip r:embed="rId2"/>
                <a:stretch>
                  <a:fillRect t="-6667" b="-2333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 name="文字方塊 7">
                <a:extLst>
                  <a:ext uri="{FF2B5EF4-FFF2-40B4-BE49-F238E27FC236}">
                    <a16:creationId xmlns:a16="http://schemas.microsoft.com/office/drawing/2014/main" id="{0C42F46B-1780-283E-7E28-DC8C86CACDB6}"/>
                  </a:ext>
                </a:extLst>
              </p:cNvPr>
              <p:cNvSpPr txBox="1"/>
              <p:nvPr/>
            </p:nvSpPr>
            <p:spPr>
              <a:xfrm>
                <a:off x="1910236" y="1827074"/>
                <a:ext cx="4950752" cy="369332"/>
              </a:xfrm>
              <a:prstGeom prst="rect">
                <a:avLst/>
              </a:prstGeom>
              <a:noFill/>
            </p:spPr>
            <p:txBody>
              <a:bodyPr wrap="square" rtlCol="0">
                <a:spAutoFit/>
              </a:bodyPr>
              <a:lstStyle/>
              <a:p>
                <a:r>
                  <a:rPr lang="zh-TW" altLang="en-US" dirty="0"/>
                  <a:t>設計一個</a:t>
                </a:r>
                <a14:m>
                  <m:oMath xmlns:m="http://schemas.openxmlformats.org/officeDocument/2006/math">
                    <m:r>
                      <a:rPr lang="en-US" altLang="zh-TW" i="1" dirty="0" smtClean="0">
                        <a:latin typeface="Cambria Math" panose="02040503050406030204" pitchFamily="18" charset="0"/>
                        <a:cs typeface="Times New Roman" pitchFamily="18" charset="0"/>
                      </a:rPr>
                      <m:t>𝑆𝑈</m:t>
                    </m:r>
                    <m:r>
                      <a:rPr lang="en-US" altLang="zh-TW" i="1" dirty="0" smtClean="0">
                        <a:latin typeface="Cambria Math" panose="02040503050406030204" pitchFamily="18" charset="0"/>
                        <a:cs typeface="Times New Roman" pitchFamily="18" charset="0"/>
                      </a:rPr>
                      <m:t>(2)</m:t>
                    </m:r>
                  </m:oMath>
                </a14:m>
                <a:r>
                  <a:rPr lang="zh-TW" altLang="en-US" dirty="0"/>
                  <a:t>對稱的</a:t>
                </a:r>
                <a14:m>
                  <m:oMath xmlns:m="http://schemas.openxmlformats.org/officeDocument/2006/math">
                    <m:r>
                      <a:rPr lang="en-US" altLang="zh-TW" i="1">
                        <a:latin typeface="Cambria Math"/>
                        <a:ea typeface="Cambria Math"/>
                        <a:cs typeface="Times New Roman" pitchFamily="18" charset="0"/>
                      </a:rPr>
                      <m:t>ℒ</m:t>
                    </m:r>
                  </m:oMath>
                </a14:m>
                <a:r>
                  <a:rPr lang="zh-TW" altLang="en-US" dirty="0"/>
                  <a:t>：</a:t>
                </a:r>
              </a:p>
            </p:txBody>
          </p:sp>
        </mc:Choice>
        <mc:Fallback>
          <p:sp>
            <p:nvSpPr>
              <p:cNvPr id="8" name="文字方塊 7">
                <a:extLst>
                  <a:ext uri="{FF2B5EF4-FFF2-40B4-BE49-F238E27FC236}">
                    <a16:creationId xmlns:a16="http://schemas.microsoft.com/office/drawing/2014/main" id="{0C42F46B-1780-283E-7E28-DC8C86CACDB6}"/>
                  </a:ext>
                </a:extLst>
              </p:cNvPr>
              <p:cNvSpPr txBox="1">
                <a:spLocks noRot="1" noChangeAspect="1" noMove="1" noResize="1" noEditPoints="1" noAdjustHandles="1" noChangeArrowheads="1" noChangeShapeType="1" noTextEdit="1"/>
              </p:cNvSpPr>
              <p:nvPr/>
            </p:nvSpPr>
            <p:spPr>
              <a:xfrm>
                <a:off x="1910236" y="1827074"/>
                <a:ext cx="4950752" cy="369332"/>
              </a:xfrm>
              <a:prstGeom prst="rect">
                <a:avLst/>
              </a:prstGeom>
              <a:blipFill>
                <a:blip r:embed="rId3"/>
                <a:stretch>
                  <a:fillRect l="-1026" t="-10345" b="-241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矩形 8">
                <a:extLst>
                  <a:ext uri="{FF2B5EF4-FFF2-40B4-BE49-F238E27FC236}">
                    <a16:creationId xmlns:a16="http://schemas.microsoft.com/office/drawing/2014/main" id="{04DF9298-8398-44E7-D143-3696127A6B49}"/>
                  </a:ext>
                </a:extLst>
              </p:cNvPr>
              <p:cNvSpPr/>
              <p:nvPr/>
            </p:nvSpPr>
            <p:spPr>
              <a:xfrm>
                <a:off x="1910236" y="2254259"/>
                <a:ext cx="4240007" cy="466090"/>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a:ea typeface="Cambria Math"/>
                          <a:cs typeface="Times New Roman" pitchFamily="18" charset="0"/>
                        </a:rPr>
                        <m:t>ℒ</m:t>
                      </m:r>
                      <m:r>
                        <a:rPr lang="en-US" altLang="zh-TW" i="1">
                          <a:latin typeface="Cambria Math" panose="02040503050406030204" pitchFamily="18" charset="0"/>
                          <a:ea typeface="Cambria Math"/>
                          <a:cs typeface="Times New Roman" pitchFamily="18" charset="0"/>
                        </a:rPr>
                        <m:t>=</m:t>
                      </m:r>
                      <m:d>
                        <m:dPr>
                          <m:ctrlPr>
                            <a:rPr lang="en-US" altLang="zh-TW" i="1">
                              <a:latin typeface="Cambria Math" panose="02040503050406030204" pitchFamily="18" charset="0"/>
                              <a:ea typeface="Cambria Math"/>
                              <a:cs typeface="Times New Roman" pitchFamily="18" charset="0"/>
                            </a:rPr>
                          </m:ctrlPr>
                        </m:dPr>
                        <m:e>
                          <m:sSub>
                            <m:sSubPr>
                              <m:ctrlPr>
                                <a:rPr lang="en-US" altLang="zh-TW" i="1">
                                  <a:latin typeface="Cambria Math" panose="02040503050406030204" pitchFamily="18" charset="0"/>
                                  <a:ea typeface="Cambria Math"/>
                                  <a:cs typeface="Times New Roman" pitchFamily="18" charset="0"/>
                                </a:rPr>
                              </m:ctrlPr>
                            </m:sSubPr>
                            <m:e>
                              <m:r>
                                <a:rPr lang="zh-TW" altLang="en-US" i="1">
                                  <a:latin typeface="Cambria Math"/>
                                  <a:ea typeface="Cambria Math"/>
                                  <a:cs typeface="Times New Roman" pitchFamily="18" charset="0"/>
                                </a:rPr>
                                <m:t>𝜕</m:t>
                              </m:r>
                            </m:e>
                            <m:sub>
                              <m:r>
                                <a:rPr lang="zh-TW" altLang="en-US" i="1">
                                  <a:latin typeface="Cambria Math"/>
                                  <a:ea typeface="Cambria Math"/>
                                  <a:cs typeface="Times New Roman" pitchFamily="18" charset="0"/>
                                </a:rPr>
                                <m:t>𝜇</m:t>
                              </m:r>
                            </m:sub>
                          </m:sSub>
                          <m:sSup>
                            <m:sSupPr>
                              <m:ctrlPr>
                                <a:rPr lang="en-US" altLang="zh-TW" i="1">
                                  <a:latin typeface="Cambria Math" panose="02040503050406030204" pitchFamily="18" charset="0"/>
                                  <a:ea typeface="Cambria Math"/>
                                  <a:cs typeface="Times New Roman" pitchFamily="18" charset="0"/>
                                </a:rPr>
                              </m:ctrlPr>
                            </m:sSupPr>
                            <m:e>
                              <m:r>
                                <a:rPr lang="en-US" altLang="zh-TW" i="1">
                                  <a:latin typeface="Cambria Math" panose="02040503050406030204" pitchFamily="18" charset="0"/>
                                  <a:ea typeface="Cambria Math"/>
                                  <a:cs typeface="Times New Roman" pitchFamily="18" charset="0"/>
                                </a:rPr>
                                <m:t>𝐻</m:t>
                              </m:r>
                            </m:e>
                            <m:sup>
                              <m:r>
                                <a:rPr lang="en-US" altLang="zh-TW" i="1">
                                  <a:latin typeface="Cambria Math"/>
                                  <a:ea typeface="Cambria Math"/>
                                  <a:cs typeface="Times New Roman" pitchFamily="18" charset="0"/>
                                </a:rPr>
                                <m:t>†</m:t>
                              </m:r>
                            </m:sup>
                          </m:sSup>
                        </m:e>
                      </m:d>
                      <m:d>
                        <m:dPr>
                          <m:ctrlPr>
                            <a:rPr lang="en-US" altLang="zh-TW" i="1">
                              <a:latin typeface="Cambria Math" panose="02040503050406030204" pitchFamily="18" charset="0"/>
                              <a:ea typeface="Cambria Math"/>
                              <a:cs typeface="Times New Roman" pitchFamily="18" charset="0"/>
                            </a:rPr>
                          </m:ctrlPr>
                        </m:dPr>
                        <m:e>
                          <m:sSup>
                            <m:sSupPr>
                              <m:ctrlPr>
                                <a:rPr lang="en-US" altLang="zh-TW" i="1">
                                  <a:latin typeface="Cambria Math" panose="02040503050406030204" pitchFamily="18" charset="0"/>
                                  <a:ea typeface="Cambria Math"/>
                                  <a:cs typeface="Times New Roman" pitchFamily="18" charset="0"/>
                                </a:rPr>
                              </m:ctrlPr>
                            </m:sSupPr>
                            <m:e>
                              <m:r>
                                <a:rPr lang="zh-TW" altLang="en-US" i="1">
                                  <a:latin typeface="Cambria Math"/>
                                  <a:ea typeface="Cambria Math"/>
                                  <a:cs typeface="Times New Roman" pitchFamily="18" charset="0"/>
                                </a:rPr>
                                <m:t>𝜕</m:t>
                              </m:r>
                            </m:e>
                            <m:sup>
                              <m:r>
                                <a:rPr lang="zh-TW" altLang="en-US" i="1">
                                  <a:latin typeface="Cambria Math"/>
                                  <a:ea typeface="Cambria Math"/>
                                  <a:cs typeface="Times New Roman" pitchFamily="18" charset="0"/>
                                </a:rPr>
                                <m:t>𝜇</m:t>
                              </m:r>
                            </m:sup>
                          </m:sSup>
                          <m:r>
                            <a:rPr lang="en-US" altLang="zh-TW" i="1">
                              <a:latin typeface="Cambria Math" panose="02040503050406030204" pitchFamily="18" charset="0"/>
                              <a:ea typeface="Cambria Math"/>
                              <a:cs typeface="Times New Roman" pitchFamily="18" charset="0"/>
                            </a:rPr>
                            <m:t>𝐻</m:t>
                          </m:r>
                        </m:e>
                      </m:d>
                      <m:r>
                        <a:rPr lang="en-US" altLang="zh-TW" i="1">
                          <a:latin typeface="Cambria Math"/>
                          <a:ea typeface="Cambria Math"/>
                          <a:cs typeface="Times New Roman" pitchFamily="18" charset="0"/>
                        </a:rPr>
                        <m:t>−</m:t>
                      </m:r>
                      <m:sSup>
                        <m:sSupPr>
                          <m:ctrlPr>
                            <a:rPr lang="en-US" altLang="zh-TW" i="1">
                              <a:latin typeface="Cambria Math" panose="02040503050406030204" pitchFamily="18" charset="0"/>
                              <a:ea typeface="Cambria Math"/>
                              <a:cs typeface="Times New Roman" pitchFamily="18" charset="0"/>
                            </a:rPr>
                          </m:ctrlPr>
                        </m:sSupPr>
                        <m:e>
                          <m:r>
                            <a:rPr lang="en-US" altLang="zh-TW" i="1">
                              <a:latin typeface="Cambria Math"/>
                              <a:ea typeface="Cambria Math"/>
                              <a:cs typeface="Times New Roman" pitchFamily="18" charset="0"/>
                            </a:rPr>
                            <m:t>𝑚</m:t>
                          </m:r>
                        </m:e>
                        <m:sup>
                          <m:r>
                            <a:rPr lang="en-US" altLang="zh-TW" i="1">
                              <a:latin typeface="Cambria Math"/>
                              <a:ea typeface="Cambria Math"/>
                              <a:cs typeface="Times New Roman" pitchFamily="18" charset="0"/>
                            </a:rPr>
                            <m:t>2</m:t>
                          </m:r>
                        </m:sup>
                      </m:sSup>
                      <m:sSup>
                        <m:sSupPr>
                          <m:ctrlPr>
                            <a:rPr lang="en-US" altLang="zh-TW" i="1">
                              <a:latin typeface="Cambria Math" panose="02040503050406030204" pitchFamily="18" charset="0"/>
                              <a:ea typeface="Cambria Math"/>
                              <a:cs typeface="Times New Roman" pitchFamily="18" charset="0"/>
                            </a:rPr>
                          </m:ctrlPr>
                        </m:sSupPr>
                        <m:e>
                          <m:r>
                            <a:rPr lang="en-US" altLang="zh-TW" i="1">
                              <a:latin typeface="Cambria Math" panose="02040503050406030204" pitchFamily="18" charset="0"/>
                              <a:ea typeface="Cambria Math"/>
                              <a:cs typeface="Times New Roman" pitchFamily="18" charset="0"/>
                            </a:rPr>
                            <m:t>𝐻</m:t>
                          </m:r>
                        </m:e>
                        <m:sup>
                          <m:r>
                            <a:rPr lang="en-US" altLang="zh-TW" i="1">
                              <a:latin typeface="Cambria Math"/>
                              <a:ea typeface="Cambria Math"/>
                              <a:cs typeface="Times New Roman" pitchFamily="18" charset="0"/>
                            </a:rPr>
                            <m:t>†</m:t>
                          </m:r>
                        </m:sup>
                      </m:sSup>
                      <m:r>
                        <a:rPr lang="en-US" altLang="zh-TW" i="1">
                          <a:latin typeface="Cambria Math" panose="02040503050406030204" pitchFamily="18" charset="0"/>
                          <a:ea typeface="Cambria Math"/>
                          <a:cs typeface="Times New Roman" pitchFamily="18" charset="0"/>
                        </a:rPr>
                        <m:t>𝐻</m:t>
                      </m:r>
                      <m:r>
                        <a:rPr lang="en-US" altLang="zh-TW" b="0" i="1" smtClean="0">
                          <a:latin typeface="Cambria Math"/>
                          <a:ea typeface="Cambria Math"/>
                          <a:cs typeface="Times New Roman" pitchFamily="18" charset="0"/>
                        </a:rPr>
                        <m:t>−</m:t>
                      </m:r>
                      <m:r>
                        <a:rPr lang="en-US" altLang="zh-TW" i="1">
                          <a:latin typeface="Cambria Math"/>
                          <a:ea typeface="Cambria Math"/>
                          <a:cs typeface="Times New Roman" pitchFamily="18" charset="0"/>
                        </a:rPr>
                        <m:t>𝜆</m:t>
                      </m:r>
                      <m:sSup>
                        <m:sSupPr>
                          <m:ctrlPr>
                            <a:rPr lang="en-US" altLang="zh-TW" i="1" smtClean="0">
                              <a:latin typeface="Cambria Math" panose="02040503050406030204" pitchFamily="18" charset="0"/>
                              <a:ea typeface="Cambria Math"/>
                              <a:cs typeface="Times New Roman" pitchFamily="18" charset="0"/>
                            </a:rPr>
                          </m:ctrlPr>
                        </m:sSupPr>
                        <m:e>
                          <m:d>
                            <m:dPr>
                              <m:ctrlPr>
                                <a:rPr lang="en-US" altLang="zh-TW" i="1" smtClean="0">
                                  <a:latin typeface="Cambria Math" panose="02040503050406030204" pitchFamily="18" charset="0"/>
                                  <a:ea typeface="Cambria Math"/>
                                  <a:cs typeface="Times New Roman" pitchFamily="18" charset="0"/>
                                </a:rPr>
                              </m:ctrlPr>
                            </m:dPr>
                            <m:e>
                              <m:sSup>
                                <m:sSupPr>
                                  <m:ctrlPr>
                                    <a:rPr lang="en-US" altLang="zh-TW" i="1">
                                      <a:latin typeface="Cambria Math" panose="02040503050406030204" pitchFamily="18" charset="0"/>
                                      <a:ea typeface="Cambria Math"/>
                                      <a:cs typeface="Times New Roman" pitchFamily="18" charset="0"/>
                                    </a:rPr>
                                  </m:ctrlPr>
                                </m:sSupPr>
                                <m:e>
                                  <m:r>
                                    <a:rPr lang="en-US" altLang="zh-TW" i="1">
                                      <a:latin typeface="Cambria Math" panose="02040503050406030204" pitchFamily="18" charset="0"/>
                                      <a:ea typeface="Cambria Math"/>
                                      <a:cs typeface="Times New Roman" pitchFamily="18" charset="0"/>
                                    </a:rPr>
                                    <m:t>𝐻</m:t>
                                  </m:r>
                                </m:e>
                                <m:sup>
                                  <m:r>
                                    <a:rPr lang="en-US" altLang="zh-TW" i="1">
                                      <a:latin typeface="Cambria Math"/>
                                      <a:ea typeface="Cambria Math"/>
                                      <a:cs typeface="Times New Roman" pitchFamily="18" charset="0"/>
                                    </a:rPr>
                                    <m:t>†</m:t>
                                  </m:r>
                                </m:sup>
                              </m:sSup>
                              <m:r>
                                <a:rPr lang="en-US" altLang="zh-TW" i="1">
                                  <a:latin typeface="Cambria Math" panose="02040503050406030204" pitchFamily="18" charset="0"/>
                                  <a:ea typeface="Cambria Math"/>
                                  <a:cs typeface="Times New Roman" pitchFamily="18" charset="0"/>
                                </a:rPr>
                                <m:t>𝐻</m:t>
                              </m:r>
                            </m:e>
                          </m:d>
                        </m:e>
                        <m:sup>
                          <m:r>
                            <a:rPr lang="en-US" altLang="zh-TW" b="0" i="1" smtClean="0">
                              <a:latin typeface="Cambria Math"/>
                              <a:ea typeface="Cambria Math"/>
                              <a:cs typeface="Times New Roman" pitchFamily="18" charset="0"/>
                            </a:rPr>
                            <m:t>2</m:t>
                          </m:r>
                        </m:sup>
                      </m:sSup>
                    </m:oMath>
                  </m:oMathPara>
                </a14:m>
                <a:endParaRPr lang="zh-TW" altLang="en-US" dirty="0">
                  <a:latin typeface="Times New Roman" pitchFamily="18" charset="0"/>
                  <a:cs typeface="Times New Roman" pitchFamily="18" charset="0"/>
                </a:endParaRPr>
              </a:p>
            </p:txBody>
          </p:sp>
        </mc:Choice>
        <mc:Fallback xmlns="">
          <p:sp>
            <p:nvSpPr>
              <p:cNvPr id="9" name="矩形 8">
                <a:extLst>
                  <a:ext uri="{FF2B5EF4-FFF2-40B4-BE49-F238E27FC236}">
                    <a16:creationId xmlns:a16="http://schemas.microsoft.com/office/drawing/2014/main" id="{04DF9298-8398-44E7-D143-3696127A6B49}"/>
                  </a:ext>
                </a:extLst>
              </p:cNvPr>
              <p:cNvSpPr>
                <a:spLocks noRot="1" noChangeAspect="1" noMove="1" noResize="1" noEditPoints="1" noAdjustHandles="1" noChangeArrowheads="1" noChangeShapeType="1" noTextEdit="1"/>
              </p:cNvSpPr>
              <p:nvPr/>
            </p:nvSpPr>
            <p:spPr>
              <a:xfrm>
                <a:off x="1910236" y="2254259"/>
                <a:ext cx="4240007" cy="466090"/>
              </a:xfrm>
              <a:prstGeom prst="rect">
                <a:avLst/>
              </a:prstGeom>
              <a:blipFill>
                <a:blip r:embed="rId4"/>
                <a:stretch>
                  <a:fillRect b="-263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矩形 9">
                <a:extLst>
                  <a:ext uri="{FF2B5EF4-FFF2-40B4-BE49-F238E27FC236}">
                    <a16:creationId xmlns:a16="http://schemas.microsoft.com/office/drawing/2014/main" id="{A2C6E66E-6D25-EF6E-8847-1001D04B8F46}"/>
                  </a:ext>
                </a:extLst>
              </p:cNvPr>
              <p:cNvSpPr/>
              <p:nvPr/>
            </p:nvSpPr>
            <p:spPr>
              <a:xfrm>
                <a:off x="1910236" y="3486382"/>
                <a:ext cx="2098238" cy="579005"/>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d>
                        <m:dPr>
                          <m:ctrlPr>
                            <a:rPr lang="en-US" altLang="zh-TW" i="1" smtClean="0">
                              <a:latin typeface="Cambria Math" panose="02040503050406030204" pitchFamily="18" charset="0"/>
                              <a:cs typeface="Times New Roman" pitchFamily="18" charset="0"/>
                            </a:rPr>
                          </m:ctrlPr>
                        </m:dPr>
                        <m:e>
                          <m:m>
                            <m:mPr>
                              <m:mcs>
                                <m:mc>
                                  <m:mcPr>
                                    <m:count m:val="1"/>
                                    <m:mcJc m:val="center"/>
                                  </m:mcPr>
                                </m:mc>
                              </m:mcs>
                              <m:ctrlPr>
                                <a:rPr lang="en-US" altLang="zh-TW" i="1">
                                  <a:latin typeface="Cambria Math" panose="02040503050406030204" pitchFamily="18" charset="0"/>
                                  <a:cs typeface="Times New Roman" pitchFamily="18" charset="0"/>
                                </a:rPr>
                              </m:ctrlPr>
                            </m:mPr>
                            <m:mr>
                              <m:e>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𝐻</m:t>
                                    </m:r>
                                  </m:e>
                                  <m:sup>
                                    <m:r>
                                      <a:rPr lang="en-US" altLang="zh-TW" i="1">
                                        <a:latin typeface="Cambria Math"/>
                                        <a:cs typeface="Times New Roman" pitchFamily="18" charset="0"/>
                                      </a:rPr>
                                      <m:t>+</m:t>
                                    </m:r>
                                  </m:sup>
                                </m:sSup>
                              </m:e>
                            </m:mr>
                            <m:mr>
                              <m:e>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𝐻</m:t>
                                    </m:r>
                                  </m:e>
                                  <m:sup>
                                    <m:r>
                                      <a:rPr lang="en-US" altLang="zh-TW" b="0" i="1" smtClean="0">
                                        <a:latin typeface="Cambria Math" panose="02040503050406030204" pitchFamily="18" charset="0"/>
                                        <a:cs typeface="Times New Roman" pitchFamily="18" charset="0"/>
                                      </a:rPr>
                                      <m:t>0</m:t>
                                    </m:r>
                                  </m:sup>
                                </m:sSup>
                              </m:e>
                            </m:mr>
                          </m:m>
                        </m:e>
                      </m:d>
                      <m:r>
                        <a:rPr lang="en-US" altLang="zh-TW" b="0" i="1" smtClean="0">
                          <a:latin typeface="Cambria Math"/>
                          <a:ea typeface="Cambria Math"/>
                          <a:cs typeface="Times New Roman" pitchFamily="18" charset="0"/>
                        </a:rPr>
                        <m:t>→</m:t>
                      </m:r>
                      <m:r>
                        <a:rPr lang="en-US" altLang="zh-TW" b="0" i="1" smtClean="0">
                          <a:latin typeface="Cambria Math"/>
                          <a:ea typeface="Cambria Math"/>
                          <a:cs typeface="Times New Roman" pitchFamily="18" charset="0"/>
                        </a:rPr>
                        <m:t>𝑈</m:t>
                      </m:r>
                      <m:d>
                        <m:dPr>
                          <m:ctrlPr>
                            <a:rPr lang="en-US" altLang="zh-TW" i="1">
                              <a:latin typeface="Cambria Math" panose="02040503050406030204" pitchFamily="18" charset="0"/>
                              <a:cs typeface="Times New Roman" pitchFamily="18" charset="0"/>
                            </a:rPr>
                          </m:ctrlPr>
                        </m:dPr>
                        <m:e>
                          <m:m>
                            <m:mPr>
                              <m:mcs>
                                <m:mc>
                                  <m:mcPr>
                                    <m:count m:val="1"/>
                                    <m:mcJc m:val="center"/>
                                  </m:mcPr>
                                </m:mc>
                              </m:mcs>
                              <m:ctrlPr>
                                <a:rPr lang="en-US" altLang="zh-TW" i="1">
                                  <a:latin typeface="Cambria Math" panose="02040503050406030204" pitchFamily="18" charset="0"/>
                                  <a:cs typeface="Times New Roman" pitchFamily="18" charset="0"/>
                                </a:rPr>
                              </m:ctrlPr>
                            </m:mPr>
                            <m:mr>
                              <m:e>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𝐻</m:t>
                                    </m:r>
                                  </m:e>
                                  <m:sup>
                                    <m:r>
                                      <a:rPr lang="en-US" altLang="zh-TW" i="1">
                                        <a:latin typeface="Cambria Math"/>
                                        <a:cs typeface="Times New Roman" pitchFamily="18" charset="0"/>
                                      </a:rPr>
                                      <m:t>+</m:t>
                                    </m:r>
                                  </m:sup>
                                </m:sSup>
                              </m:e>
                            </m:mr>
                            <m:mr>
                              <m:e>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𝐻</m:t>
                                    </m:r>
                                  </m:e>
                                  <m:sup>
                                    <m:r>
                                      <a:rPr lang="en-US" altLang="zh-TW" i="1">
                                        <a:latin typeface="Cambria Math" panose="02040503050406030204" pitchFamily="18" charset="0"/>
                                        <a:cs typeface="Times New Roman" pitchFamily="18" charset="0"/>
                                      </a:rPr>
                                      <m:t>0</m:t>
                                    </m:r>
                                  </m:sup>
                                </m:sSup>
                              </m:e>
                            </m:mr>
                          </m:m>
                        </m:e>
                      </m:d>
                    </m:oMath>
                  </m:oMathPara>
                </a14:m>
                <a:endParaRPr lang="zh-TW" altLang="en-US" dirty="0"/>
              </a:p>
            </p:txBody>
          </p:sp>
        </mc:Choice>
        <mc:Fallback xmlns="">
          <p:sp>
            <p:nvSpPr>
              <p:cNvPr id="10" name="矩形 9">
                <a:extLst>
                  <a:ext uri="{FF2B5EF4-FFF2-40B4-BE49-F238E27FC236}">
                    <a16:creationId xmlns:a16="http://schemas.microsoft.com/office/drawing/2014/main" id="{A2C6E66E-6D25-EF6E-8847-1001D04B8F46}"/>
                  </a:ext>
                </a:extLst>
              </p:cNvPr>
              <p:cNvSpPr>
                <a:spLocks noRot="1" noChangeAspect="1" noMove="1" noResize="1" noEditPoints="1" noAdjustHandles="1" noChangeArrowheads="1" noChangeShapeType="1" noTextEdit="1"/>
              </p:cNvSpPr>
              <p:nvPr/>
            </p:nvSpPr>
            <p:spPr>
              <a:xfrm>
                <a:off x="1910236" y="3486382"/>
                <a:ext cx="2098238" cy="579005"/>
              </a:xfrm>
              <a:prstGeom prst="rect">
                <a:avLst/>
              </a:prstGeom>
              <a:blipFill>
                <a:blip r:embed="rId5"/>
                <a:stretch>
                  <a:fillRect b="-42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矩形 10">
                <a:extLst>
                  <a:ext uri="{FF2B5EF4-FFF2-40B4-BE49-F238E27FC236}">
                    <a16:creationId xmlns:a16="http://schemas.microsoft.com/office/drawing/2014/main" id="{7C734BEC-0E25-FC40-56C3-8EDD524BD082}"/>
                  </a:ext>
                </a:extLst>
              </p:cNvPr>
              <p:cNvSpPr/>
              <p:nvPr/>
            </p:nvSpPr>
            <p:spPr>
              <a:xfrm>
                <a:off x="1910236" y="4244453"/>
                <a:ext cx="6313075" cy="579005"/>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zh-TW" i="1" smtClean="0">
                              <a:latin typeface="Cambria Math" panose="02040503050406030204" pitchFamily="18" charset="0"/>
                              <a:ea typeface="Cambria Math"/>
                              <a:cs typeface="Times New Roman" pitchFamily="18" charset="0"/>
                            </a:rPr>
                          </m:ctrlPr>
                        </m:sSupPr>
                        <m:e>
                          <m:r>
                            <a:rPr lang="en-US" altLang="zh-TW" i="1">
                              <a:latin typeface="Cambria Math" panose="02040503050406030204" pitchFamily="18" charset="0"/>
                              <a:ea typeface="Cambria Math"/>
                              <a:cs typeface="Times New Roman" pitchFamily="18" charset="0"/>
                            </a:rPr>
                            <m:t>𝐻</m:t>
                          </m:r>
                        </m:e>
                        <m:sup>
                          <m:r>
                            <a:rPr lang="en-US" altLang="zh-TW" i="1">
                              <a:latin typeface="Cambria Math"/>
                              <a:ea typeface="Cambria Math"/>
                              <a:cs typeface="Times New Roman" pitchFamily="18" charset="0"/>
                            </a:rPr>
                            <m:t>†</m:t>
                          </m:r>
                        </m:sup>
                      </m:sSup>
                      <m:r>
                        <a:rPr lang="en-US" altLang="zh-TW" i="1">
                          <a:latin typeface="Cambria Math" panose="02040503050406030204" pitchFamily="18" charset="0"/>
                          <a:ea typeface="Cambria Math"/>
                          <a:cs typeface="Times New Roman" pitchFamily="18" charset="0"/>
                        </a:rPr>
                        <m:t>𝐻</m:t>
                      </m:r>
                      <m:r>
                        <a:rPr lang="en-US" altLang="zh-TW" b="0" i="1" smtClean="0">
                          <a:latin typeface="Cambria Math" panose="02040503050406030204" pitchFamily="18" charset="0"/>
                          <a:ea typeface="Cambria Math"/>
                          <a:cs typeface="Times New Roman" pitchFamily="18" charset="0"/>
                        </a:rPr>
                        <m:t>=</m:t>
                      </m:r>
                      <m:sSup>
                        <m:sSupPr>
                          <m:ctrlPr>
                            <a:rPr lang="en-US" altLang="zh-TW" b="0" i="1" smtClean="0">
                              <a:latin typeface="Cambria Math" panose="02040503050406030204" pitchFamily="18" charset="0"/>
                              <a:ea typeface="Cambria Math"/>
                              <a:cs typeface="Times New Roman" pitchFamily="18" charset="0"/>
                            </a:rPr>
                          </m:ctrlPr>
                        </m:sSupPr>
                        <m:e>
                          <m:d>
                            <m:dPr>
                              <m:ctrlPr>
                                <a:rPr lang="en-US" altLang="zh-TW" b="0" i="1" smtClean="0">
                                  <a:latin typeface="Cambria Math" panose="02040503050406030204" pitchFamily="18" charset="0"/>
                                  <a:ea typeface="Cambria Math"/>
                                  <a:cs typeface="Times New Roman" pitchFamily="18" charset="0"/>
                                </a:rPr>
                              </m:ctrlPr>
                            </m:dPr>
                            <m:e>
                              <m:m>
                                <m:mPr>
                                  <m:mcs>
                                    <m:mc>
                                      <m:mcPr>
                                        <m:count m:val="2"/>
                                        <m:mcJc m:val="center"/>
                                      </m:mcPr>
                                    </m:mc>
                                  </m:mcs>
                                  <m:ctrlPr>
                                    <a:rPr lang="en-US" altLang="zh-TW" b="0" i="1" smtClean="0">
                                      <a:latin typeface="Cambria Math" panose="02040503050406030204" pitchFamily="18" charset="0"/>
                                      <a:ea typeface="Cambria Math"/>
                                      <a:cs typeface="Times New Roman" pitchFamily="18" charset="0"/>
                                    </a:rPr>
                                  </m:ctrlPr>
                                </m:mPr>
                                <m:mr>
                                  <m:e>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𝐻</m:t>
                                        </m:r>
                                      </m:e>
                                      <m:sup>
                                        <m:r>
                                          <a:rPr lang="en-US" altLang="zh-TW" i="1">
                                            <a:latin typeface="Cambria Math"/>
                                            <a:cs typeface="Times New Roman" pitchFamily="18" charset="0"/>
                                          </a:rPr>
                                          <m:t>+</m:t>
                                        </m:r>
                                      </m:sup>
                                    </m:sSup>
                                  </m:e>
                                  <m:e>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𝐻</m:t>
                                        </m:r>
                                      </m:e>
                                      <m:sup>
                                        <m:r>
                                          <a:rPr lang="en-US" altLang="zh-TW" i="1">
                                            <a:latin typeface="Cambria Math" panose="02040503050406030204" pitchFamily="18" charset="0"/>
                                            <a:cs typeface="Times New Roman" pitchFamily="18" charset="0"/>
                                          </a:rPr>
                                          <m:t>0</m:t>
                                        </m:r>
                                      </m:sup>
                                    </m:sSup>
                                  </m:e>
                                </m:mr>
                              </m:m>
                            </m:e>
                          </m:d>
                        </m:e>
                        <m:sup>
                          <m:r>
                            <a:rPr lang="en-US" altLang="zh-TW" b="0" i="1" smtClean="0">
                              <a:latin typeface="Cambria Math" panose="02040503050406030204" pitchFamily="18" charset="0"/>
                              <a:ea typeface="Cambria Math" panose="02040503050406030204" pitchFamily="18" charset="0"/>
                              <a:cs typeface="Times New Roman" pitchFamily="18" charset="0"/>
                            </a:rPr>
                            <m:t>∗</m:t>
                          </m:r>
                        </m:sup>
                      </m:sSup>
                      <m:d>
                        <m:dPr>
                          <m:ctrlPr>
                            <a:rPr lang="en-US" altLang="zh-TW" i="1">
                              <a:latin typeface="Cambria Math" panose="02040503050406030204" pitchFamily="18" charset="0"/>
                              <a:cs typeface="Times New Roman" pitchFamily="18" charset="0"/>
                            </a:rPr>
                          </m:ctrlPr>
                        </m:dPr>
                        <m:e>
                          <m:m>
                            <m:mPr>
                              <m:mcs>
                                <m:mc>
                                  <m:mcPr>
                                    <m:count m:val="1"/>
                                    <m:mcJc m:val="center"/>
                                  </m:mcPr>
                                </m:mc>
                              </m:mcs>
                              <m:ctrlPr>
                                <a:rPr lang="en-US" altLang="zh-TW" i="1">
                                  <a:latin typeface="Cambria Math" panose="02040503050406030204" pitchFamily="18" charset="0"/>
                                  <a:cs typeface="Times New Roman" pitchFamily="18" charset="0"/>
                                </a:rPr>
                              </m:ctrlPr>
                            </m:mPr>
                            <m:mr>
                              <m:e>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𝐻</m:t>
                                    </m:r>
                                  </m:e>
                                  <m:sup>
                                    <m:r>
                                      <a:rPr lang="en-US" altLang="zh-TW" i="1">
                                        <a:latin typeface="Cambria Math"/>
                                        <a:cs typeface="Times New Roman" pitchFamily="18" charset="0"/>
                                      </a:rPr>
                                      <m:t>+</m:t>
                                    </m:r>
                                  </m:sup>
                                </m:sSup>
                              </m:e>
                            </m:mr>
                            <m:mr>
                              <m:e>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𝐻</m:t>
                                    </m:r>
                                  </m:e>
                                  <m:sup>
                                    <m:r>
                                      <a:rPr lang="en-US" altLang="zh-TW" i="1">
                                        <a:latin typeface="Cambria Math" panose="02040503050406030204" pitchFamily="18" charset="0"/>
                                        <a:cs typeface="Times New Roman" pitchFamily="18" charset="0"/>
                                      </a:rPr>
                                      <m:t>0</m:t>
                                    </m:r>
                                  </m:sup>
                                </m:sSup>
                              </m:e>
                            </m:mr>
                          </m:m>
                        </m:e>
                      </m:d>
                      <m:r>
                        <a:rPr lang="en-US" altLang="zh-TW" b="0" i="1" smtClean="0">
                          <a:latin typeface="Cambria Math" panose="02040503050406030204" pitchFamily="18" charset="0"/>
                          <a:cs typeface="Times New Roman" pitchFamily="18" charset="0"/>
                        </a:rPr>
                        <m:t>=</m:t>
                      </m:r>
                      <m:sSup>
                        <m:sSupPr>
                          <m:ctrlPr>
                            <a:rPr lang="en-US" altLang="zh-TW" i="1">
                              <a:latin typeface="Cambria Math" panose="02040503050406030204" pitchFamily="18" charset="0"/>
                              <a:ea typeface="Cambria Math"/>
                              <a:cs typeface="Times New Roman" pitchFamily="18" charset="0"/>
                            </a:rPr>
                          </m:ctrlPr>
                        </m:sSupPr>
                        <m:e>
                          <m:d>
                            <m:dPr>
                              <m:ctrlPr>
                                <a:rPr lang="en-US" altLang="zh-TW" i="1">
                                  <a:latin typeface="Cambria Math" panose="02040503050406030204" pitchFamily="18" charset="0"/>
                                  <a:ea typeface="Cambria Math"/>
                                  <a:cs typeface="Times New Roman" pitchFamily="18" charset="0"/>
                                </a:rPr>
                              </m:ctrlPr>
                            </m:dPr>
                            <m:e>
                              <m:m>
                                <m:mPr>
                                  <m:mcs>
                                    <m:mc>
                                      <m:mcPr>
                                        <m:count m:val="2"/>
                                        <m:mcJc m:val="center"/>
                                      </m:mcPr>
                                    </m:mc>
                                  </m:mcs>
                                  <m:ctrlPr>
                                    <a:rPr lang="en-US" altLang="zh-TW" i="1">
                                      <a:latin typeface="Cambria Math" panose="02040503050406030204" pitchFamily="18" charset="0"/>
                                      <a:ea typeface="Cambria Math"/>
                                      <a:cs typeface="Times New Roman" pitchFamily="18" charset="0"/>
                                    </a:rPr>
                                  </m:ctrlPr>
                                </m:mPr>
                                <m:mr>
                                  <m:e>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𝐻</m:t>
                                        </m:r>
                                      </m:e>
                                      <m:sup>
                                        <m:r>
                                          <a:rPr lang="en-US" altLang="zh-TW" i="1">
                                            <a:latin typeface="Cambria Math"/>
                                            <a:cs typeface="Times New Roman" pitchFamily="18" charset="0"/>
                                          </a:rPr>
                                          <m:t>+</m:t>
                                        </m:r>
                                      </m:sup>
                                    </m:sSup>
                                  </m:e>
                                  <m:e>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𝐻</m:t>
                                        </m:r>
                                      </m:e>
                                      <m:sup>
                                        <m:r>
                                          <a:rPr lang="en-US" altLang="zh-TW" i="1">
                                            <a:latin typeface="Cambria Math" panose="02040503050406030204" pitchFamily="18" charset="0"/>
                                            <a:cs typeface="Times New Roman" pitchFamily="18" charset="0"/>
                                          </a:rPr>
                                          <m:t>0</m:t>
                                        </m:r>
                                      </m:sup>
                                    </m:sSup>
                                  </m:e>
                                </m:mr>
                              </m:m>
                            </m:e>
                          </m:d>
                        </m:e>
                        <m:sup>
                          <m:r>
                            <a:rPr lang="en-US" altLang="zh-TW" i="1">
                              <a:latin typeface="Cambria Math" panose="02040503050406030204" pitchFamily="18" charset="0"/>
                              <a:ea typeface="Cambria Math" panose="02040503050406030204" pitchFamily="18" charset="0"/>
                              <a:cs typeface="Times New Roman" pitchFamily="18" charset="0"/>
                            </a:rPr>
                            <m:t>∗</m:t>
                          </m:r>
                        </m:sup>
                      </m:sSup>
                      <m:r>
                        <a:rPr lang="en-US" altLang="zh-TW" i="1" smtClean="0">
                          <a:latin typeface="Cambria Math" panose="02040503050406030204" pitchFamily="18" charset="0"/>
                          <a:ea typeface="Cambria Math" panose="02040503050406030204" pitchFamily="18" charset="0"/>
                          <a:cs typeface="Times New Roman" pitchFamily="18" charset="0"/>
                        </a:rPr>
                        <m:t>∙</m:t>
                      </m:r>
                      <m:sSup>
                        <m:sSupPr>
                          <m:ctrlPr>
                            <a:rPr lang="en-US" altLang="zh-TW" i="1">
                              <a:latin typeface="Cambria Math" panose="02040503050406030204" pitchFamily="18" charset="0"/>
                              <a:ea typeface="Cambria Math"/>
                              <a:cs typeface="Times New Roman" pitchFamily="18" charset="0"/>
                            </a:rPr>
                          </m:ctrlPr>
                        </m:sSupPr>
                        <m:e>
                          <m:r>
                            <a:rPr lang="en-US" altLang="zh-TW" b="0" i="1" smtClean="0">
                              <a:latin typeface="Cambria Math" panose="02040503050406030204" pitchFamily="18" charset="0"/>
                              <a:ea typeface="Cambria Math"/>
                              <a:cs typeface="Times New Roman" pitchFamily="18" charset="0"/>
                            </a:rPr>
                            <m:t>𝑈</m:t>
                          </m:r>
                        </m:e>
                        <m:sup>
                          <m:r>
                            <a:rPr lang="en-US" altLang="zh-TW" i="1">
                              <a:latin typeface="Cambria Math"/>
                              <a:ea typeface="Cambria Math"/>
                              <a:cs typeface="Times New Roman" pitchFamily="18" charset="0"/>
                            </a:rPr>
                            <m:t>†</m:t>
                          </m:r>
                        </m:sup>
                      </m:sSup>
                      <m:r>
                        <a:rPr lang="en-US" altLang="zh-TW" i="1" smtClean="0">
                          <a:latin typeface="Cambria Math" panose="02040503050406030204" pitchFamily="18" charset="0"/>
                          <a:ea typeface="Cambria Math" panose="02040503050406030204" pitchFamily="18" charset="0"/>
                          <a:cs typeface="Times New Roman" pitchFamily="18" charset="0"/>
                        </a:rPr>
                        <m:t>∙</m:t>
                      </m:r>
                      <m:r>
                        <a:rPr lang="en-US" altLang="zh-TW" b="0" i="1" smtClean="0">
                          <a:latin typeface="Cambria Math" panose="02040503050406030204" pitchFamily="18" charset="0"/>
                          <a:ea typeface="Cambria Math"/>
                          <a:cs typeface="Times New Roman" pitchFamily="18" charset="0"/>
                        </a:rPr>
                        <m:t>𝑈</m:t>
                      </m:r>
                      <m:r>
                        <a:rPr lang="en-US" altLang="zh-TW" b="0" i="1" smtClean="0">
                          <a:latin typeface="Cambria Math" panose="02040503050406030204" pitchFamily="18" charset="0"/>
                          <a:ea typeface="Cambria Math" panose="02040503050406030204" pitchFamily="18" charset="0"/>
                          <a:cs typeface="Times New Roman" pitchFamily="18" charset="0"/>
                        </a:rPr>
                        <m:t>∙</m:t>
                      </m:r>
                      <m:d>
                        <m:dPr>
                          <m:ctrlPr>
                            <a:rPr lang="en-US" altLang="zh-TW" i="1">
                              <a:latin typeface="Cambria Math" panose="02040503050406030204" pitchFamily="18" charset="0"/>
                              <a:cs typeface="Times New Roman" pitchFamily="18" charset="0"/>
                            </a:rPr>
                          </m:ctrlPr>
                        </m:dPr>
                        <m:e>
                          <m:m>
                            <m:mPr>
                              <m:mcs>
                                <m:mc>
                                  <m:mcPr>
                                    <m:count m:val="1"/>
                                    <m:mcJc m:val="center"/>
                                  </m:mcPr>
                                </m:mc>
                              </m:mcs>
                              <m:ctrlPr>
                                <a:rPr lang="en-US" altLang="zh-TW" i="1">
                                  <a:latin typeface="Cambria Math" panose="02040503050406030204" pitchFamily="18" charset="0"/>
                                  <a:cs typeface="Times New Roman" pitchFamily="18" charset="0"/>
                                </a:rPr>
                              </m:ctrlPr>
                            </m:mPr>
                            <m:mr>
                              <m:e>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𝐻</m:t>
                                    </m:r>
                                  </m:e>
                                  <m:sup>
                                    <m:r>
                                      <a:rPr lang="en-US" altLang="zh-TW" i="1">
                                        <a:latin typeface="Cambria Math"/>
                                        <a:cs typeface="Times New Roman" pitchFamily="18" charset="0"/>
                                      </a:rPr>
                                      <m:t>+</m:t>
                                    </m:r>
                                  </m:sup>
                                </m:sSup>
                              </m:e>
                            </m:mr>
                            <m:mr>
                              <m:e>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𝐻</m:t>
                                    </m:r>
                                  </m:e>
                                  <m:sup>
                                    <m:r>
                                      <a:rPr lang="en-US" altLang="zh-TW" i="1">
                                        <a:latin typeface="Cambria Math" panose="02040503050406030204" pitchFamily="18" charset="0"/>
                                        <a:cs typeface="Times New Roman" pitchFamily="18" charset="0"/>
                                      </a:rPr>
                                      <m:t>0</m:t>
                                    </m:r>
                                  </m:sup>
                                </m:sSup>
                              </m:e>
                            </m:mr>
                          </m:m>
                        </m:e>
                      </m:d>
                      <m:r>
                        <a:rPr lang="en-US" altLang="zh-TW" b="0" i="1" smtClean="0">
                          <a:latin typeface="Cambria Math" panose="02040503050406030204" pitchFamily="18" charset="0"/>
                          <a:cs typeface="Times New Roman" pitchFamily="18" charset="0"/>
                        </a:rPr>
                        <m:t>=</m:t>
                      </m:r>
                      <m:sSup>
                        <m:sSupPr>
                          <m:ctrlPr>
                            <a:rPr lang="en-US" altLang="zh-TW" i="1">
                              <a:latin typeface="Cambria Math" panose="02040503050406030204" pitchFamily="18" charset="0"/>
                              <a:ea typeface="Cambria Math"/>
                              <a:cs typeface="Times New Roman" pitchFamily="18" charset="0"/>
                            </a:rPr>
                          </m:ctrlPr>
                        </m:sSupPr>
                        <m:e>
                          <m:r>
                            <a:rPr lang="en-US" altLang="zh-TW" i="1">
                              <a:latin typeface="Cambria Math" panose="02040503050406030204" pitchFamily="18" charset="0"/>
                              <a:ea typeface="Cambria Math"/>
                              <a:cs typeface="Times New Roman" pitchFamily="18" charset="0"/>
                            </a:rPr>
                            <m:t>𝐻</m:t>
                          </m:r>
                        </m:e>
                        <m:sup>
                          <m:r>
                            <a:rPr lang="en-US" altLang="zh-TW" i="1">
                              <a:latin typeface="Cambria Math"/>
                              <a:ea typeface="Cambria Math"/>
                              <a:cs typeface="Times New Roman" pitchFamily="18" charset="0"/>
                            </a:rPr>
                            <m:t>†</m:t>
                          </m:r>
                        </m:sup>
                      </m:sSup>
                      <m:r>
                        <a:rPr lang="en-US" altLang="zh-TW" i="1">
                          <a:latin typeface="Cambria Math" panose="02040503050406030204" pitchFamily="18" charset="0"/>
                          <a:ea typeface="Cambria Math"/>
                          <a:cs typeface="Times New Roman" pitchFamily="18" charset="0"/>
                        </a:rPr>
                        <m:t>𝐻</m:t>
                      </m:r>
                    </m:oMath>
                  </m:oMathPara>
                </a14:m>
                <a:endParaRPr lang="zh-TW" altLang="en-US" dirty="0">
                  <a:latin typeface="Times New Roman" pitchFamily="18" charset="0"/>
                  <a:cs typeface="Times New Roman" pitchFamily="18" charset="0"/>
                </a:endParaRPr>
              </a:p>
            </p:txBody>
          </p:sp>
        </mc:Choice>
        <mc:Fallback xmlns="">
          <p:sp>
            <p:nvSpPr>
              <p:cNvPr id="11" name="矩形 10">
                <a:extLst>
                  <a:ext uri="{FF2B5EF4-FFF2-40B4-BE49-F238E27FC236}">
                    <a16:creationId xmlns:a16="http://schemas.microsoft.com/office/drawing/2014/main" id="{7C734BEC-0E25-FC40-56C3-8EDD524BD082}"/>
                  </a:ext>
                </a:extLst>
              </p:cNvPr>
              <p:cNvSpPr>
                <a:spLocks noRot="1" noChangeAspect="1" noMove="1" noResize="1" noEditPoints="1" noAdjustHandles="1" noChangeArrowheads="1" noChangeShapeType="1" noTextEdit="1"/>
              </p:cNvSpPr>
              <p:nvPr/>
            </p:nvSpPr>
            <p:spPr>
              <a:xfrm>
                <a:off x="1910236" y="4244453"/>
                <a:ext cx="6313075" cy="579005"/>
              </a:xfrm>
              <a:prstGeom prst="rect">
                <a:avLst/>
              </a:prstGeom>
              <a:blipFill>
                <a:blip r:embed="rId6"/>
                <a:stretch>
                  <a:fillRect b="-4348"/>
                </a:stretch>
              </a:blipFill>
            </p:spPr>
            <p:txBody>
              <a:bodyPr/>
              <a:lstStyle/>
              <a:p>
                <a:r>
                  <a:rPr lang="en-US">
                    <a:noFill/>
                  </a:rPr>
                  <a:t> </a:t>
                </a:r>
              </a:p>
            </p:txBody>
          </p:sp>
        </mc:Fallback>
      </mc:AlternateContent>
    </p:spTree>
    <p:extLst>
      <p:ext uri="{BB962C8B-B14F-4D97-AF65-F5344CB8AC3E}">
        <p14:creationId xmlns:p14="http://schemas.microsoft.com/office/powerpoint/2010/main" val="174254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descr="http://www.google.com/url?source=imglanding&amp;ct=img&amp;q=http://www-np.ucy.ac.cy/HADES/physics/chiral_symmetry1.png&amp;sa=X&amp;ei=mRZXULCmNKfcmAXJhYCQCg&amp;ved=0CAsQ8wc42wI&amp;usg=AFQjCNHsWV2TeH1pYg-_yTFkhxDepjSipQ"/>
          <p:cNvPicPr>
            <a:picLocks noChangeAspect="1" noChangeArrowheads="1"/>
          </p:cNvPicPr>
          <p:nvPr/>
        </p:nvPicPr>
        <p:blipFill>
          <a:blip r:embed="rId2">
            <a:extLst>
              <a:ext uri="{28A0092B-C50C-407E-A947-70E740481C1C}">
                <a14:useLocalDpi xmlns:a14="http://schemas.microsoft.com/office/drawing/2010/main" val="0"/>
              </a:ext>
            </a:extLst>
          </a:blip>
          <a:srcRect l="6516" t="9727" r="11424" b="52547"/>
          <a:stretch>
            <a:fillRect/>
          </a:stretch>
        </p:blipFill>
        <p:spPr bwMode="auto">
          <a:xfrm>
            <a:off x="1796808" y="1827560"/>
            <a:ext cx="4660900" cy="236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5" name="矩形 4"/>
              <p:cNvSpPr/>
              <p:nvPr/>
            </p:nvSpPr>
            <p:spPr>
              <a:xfrm>
                <a:off x="5627608" y="2282012"/>
                <a:ext cx="668337" cy="3635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lgn="ctr">
                  <a:defRPr/>
                </a:pPr>
                <a14:m>
                  <m:oMathPara xmlns:m="http://schemas.openxmlformats.org/officeDocument/2006/math">
                    <m:oMathParaPr>
                      <m:jc m:val="centerGroup"/>
                    </m:oMathParaPr>
                    <m:oMath xmlns:m="http://schemas.openxmlformats.org/officeDocument/2006/math">
                      <m:d>
                        <m:dPr>
                          <m:begChr m:val="|"/>
                          <m:endChr m:val="|"/>
                          <m:ctrlPr>
                            <a:rPr lang="en-US" altLang="zh-TW" sz="1800" i="1" smtClean="0">
                              <a:latin typeface="Cambria Math" panose="02040503050406030204" pitchFamily="18" charset="0"/>
                              <a:cs typeface="Times New Roman" pitchFamily="18" charset="0"/>
                            </a:rPr>
                          </m:ctrlPr>
                        </m:dPr>
                        <m:e>
                          <m:sSup>
                            <m:sSupPr>
                              <m:ctrlPr>
                                <a:rPr lang="en-US" altLang="zh-TW" sz="1800" i="1">
                                  <a:latin typeface="Cambria Math" panose="02040503050406030204" pitchFamily="18" charset="0"/>
                                  <a:cs typeface="Times New Roman" pitchFamily="18" charset="0"/>
                                </a:rPr>
                              </m:ctrlPr>
                            </m:sSupPr>
                            <m:e>
                              <m:r>
                                <a:rPr lang="en-US" altLang="zh-TW" sz="1800" i="1">
                                  <a:latin typeface="Cambria Math"/>
                                  <a:cs typeface="Times New Roman" pitchFamily="18" charset="0"/>
                                </a:rPr>
                                <m:t>𝐻</m:t>
                              </m:r>
                            </m:e>
                            <m:sup>
                              <m:r>
                                <a:rPr lang="en-US" altLang="zh-TW" sz="1800" i="1">
                                  <a:latin typeface="Cambria Math" panose="02040503050406030204" pitchFamily="18" charset="0"/>
                                  <a:cs typeface="Times New Roman" pitchFamily="18" charset="0"/>
                                </a:rPr>
                                <m:t>+</m:t>
                              </m:r>
                            </m:sup>
                          </m:sSup>
                        </m:e>
                      </m:d>
                    </m:oMath>
                  </m:oMathPara>
                </a14:m>
                <a:endParaRPr lang="zh-TW" altLang="en-US" sz="1800" baseline="-25000" dirty="0">
                  <a:latin typeface="Times New Roman" pitchFamily="18" charset="0"/>
                  <a:cs typeface="Times New Roman" pitchFamily="18" charset="0"/>
                </a:endParaRPr>
              </a:p>
            </p:txBody>
          </p:sp>
        </mc:Choice>
        <mc:Fallback xmlns="">
          <p:sp>
            <p:nvSpPr>
              <p:cNvPr id="5" name="矩形 4"/>
              <p:cNvSpPr>
                <a:spLocks noRot="1" noChangeAspect="1" noMove="1" noResize="1" noEditPoints="1" noAdjustHandles="1" noChangeArrowheads="1" noChangeShapeType="1" noTextEdit="1"/>
              </p:cNvSpPr>
              <p:nvPr/>
            </p:nvSpPr>
            <p:spPr>
              <a:xfrm>
                <a:off x="5627608" y="2282012"/>
                <a:ext cx="668337" cy="363538"/>
              </a:xfrm>
              <a:prstGeom prst="rect">
                <a:avLst/>
              </a:prstGeom>
              <a:blipFill>
                <a:blip r:embed="rId3"/>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矩形 5"/>
              <p:cNvSpPr/>
              <p:nvPr/>
            </p:nvSpPr>
            <p:spPr>
              <a:xfrm>
                <a:off x="5806833" y="3596035"/>
                <a:ext cx="666750" cy="361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lgn="ctr">
                  <a:defRPr/>
                </a:pPr>
                <a14:m>
                  <m:oMathPara xmlns:m="http://schemas.openxmlformats.org/officeDocument/2006/math">
                    <m:oMathParaPr>
                      <m:jc m:val="centerGroup"/>
                    </m:oMathParaPr>
                    <m:oMath xmlns:m="http://schemas.openxmlformats.org/officeDocument/2006/math">
                      <m:d>
                        <m:dPr>
                          <m:begChr m:val="|"/>
                          <m:endChr m:val="|"/>
                          <m:ctrlPr>
                            <a:rPr lang="en-US" altLang="zh-TW" sz="1800" i="1" dirty="0" smtClean="0">
                              <a:latin typeface="Cambria Math" panose="02040503050406030204" pitchFamily="18" charset="0"/>
                              <a:cs typeface="Times New Roman" pitchFamily="18" charset="0"/>
                            </a:rPr>
                          </m:ctrlPr>
                        </m:dPr>
                        <m:e>
                          <m:sSup>
                            <m:sSupPr>
                              <m:ctrlPr>
                                <a:rPr lang="en-US" altLang="zh-TW" sz="1800" i="1">
                                  <a:latin typeface="Cambria Math" panose="02040503050406030204" pitchFamily="18" charset="0"/>
                                  <a:cs typeface="Times New Roman" pitchFamily="18" charset="0"/>
                                </a:rPr>
                              </m:ctrlPr>
                            </m:sSupPr>
                            <m:e>
                              <m:r>
                                <a:rPr lang="en-US" altLang="zh-TW" sz="1800" i="1">
                                  <a:latin typeface="Cambria Math"/>
                                  <a:cs typeface="Times New Roman" pitchFamily="18" charset="0"/>
                                </a:rPr>
                                <m:t>𝐻</m:t>
                              </m:r>
                            </m:e>
                            <m:sup>
                              <m:r>
                                <a:rPr lang="en-US" altLang="zh-TW" sz="1800" b="0" i="1" smtClean="0">
                                  <a:latin typeface="Cambria Math" panose="02040503050406030204" pitchFamily="18" charset="0"/>
                                  <a:cs typeface="Times New Roman" pitchFamily="18" charset="0"/>
                                </a:rPr>
                                <m:t>0</m:t>
                              </m:r>
                            </m:sup>
                          </m:sSup>
                        </m:e>
                      </m:d>
                    </m:oMath>
                  </m:oMathPara>
                </a14:m>
                <a:endParaRPr lang="zh-TW" altLang="en-US" sz="1800" baseline="-25000" dirty="0">
                  <a:latin typeface="Times New Roman" pitchFamily="18" charset="0"/>
                  <a:cs typeface="Times New Roman" pitchFamily="18" charset="0"/>
                </a:endParaRPr>
              </a:p>
            </p:txBody>
          </p:sp>
        </mc:Choice>
        <mc:Fallback xmlns="">
          <p:sp>
            <p:nvSpPr>
              <p:cNvPr id="6" name="矩形 5"/>
              <p:cNvSpPr>
                <a:spLocks noRot="1" noChangeAspect="1" noMove="1" noResize="1" noEditPoints="1" noAdjustHandles="1" noChangeArrowheads="1" noChangeShapeType="1" noTextEdit="1"/>
              </p:cNvSpPr>
              <p:nvPr/>
            </p:nvSpPr>
            <p:spPr>
              <a:xfrm>
                <a:off x="5806833" y="3596035"/>
                <a:ext cx="666750" cy="361950"/>
              </a:xfrm>
              <a:prstGeom prst="rect">
                <a:avLst/>
              </a:prstGeom>
              <a:blipFill>
                <a:blip r:embed="rId4"/>
                <a:stretch>
                  <a:fillRect/>
                </a:stretch>
              </a:blipFill>
              <a:ln>
                <a:noFill/>
              </a:ln>
            </p:spPr>
            <p:txBody>
              <a:bodyPr/>
              <a:lstStyle/>
              <a:p>
                <a:r>
                  <a:rPr lang="en-US">
                    <a:noFill/>
                  </a:rPr>
                  <a:t> </a:t>
                </a:r>
              </a:p>
            </p:txBody>
          </p:sp>
        </mc:Fallback>
      </mc:AlternateContent>
      <p:sp>
        <p:nvSpPr>
          <p:cNvPr id="112647" name="文字方塊 1"/>
          <p:cNvSpPr txBox="1">
            <a:spLocks noChangeArrowheads="1"/>
          </p:cNvSpPr>
          <p:nvPr/>
        </p:nvSpPr>
        <p:spPr bwMode="auto">
          <a:xfrm>
            <a:off x="1834814" y="4417613"/>
            <a:ext cx="4876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cs typeface="Times New Roman" pitchFamily="18" charset="0"/>
              </a:rPr>
              <a:t>最低能量的狀態，場的值都為零。</a:t>
            </a:r>
          </a:p>
        </p:txBody>
      </p:sp>
      <p:sp>
        <p:nvSpPr>
          <p:cNvPr id="13" name="橢圓 12"/>
          <p:cNvSpPr>
            <a:spLocks noChangeArrowheads="1"/>
          </p:cNvSpPr>
          <p:nvPr/>
        </p:nvSpPr>
        <p:spPr bwMode="auto">
          <a:xfrm>
            <a:off x="3441458" y="3018185"/>
            <a:ext cx="458787" cy="469900"/>
          </a:xfrm>
          <a:prstGeom prst="ellipse">
            <a:avLst/>
          </a:prstGeom>
          <a:solidFill>
            <a:srgbClr val="E68AE8"/>
          </a:solidFill>
          <a:ln w="9525">
            <a:solidFill>
              <a:srgbClr val="FF33CC"/>
            </a:solidFill>
            <a:round/>
            <a:headEnd/>
            <a:tailEnd/>
          </a:ln>
          <a:effectLst>
            <a:outerShdw blurRad="40000" dist="23000" dir="5400000" rotWithShape="0">
              <a:srgbClr val="808080">
                <a:alpha val="34998"/>
              </a:srgbClr>
            </a:outerShdw>
          </a:effectLst>
        </p:spPr>
        <p:txBody>
          <a:bodyPr anchor="ctr"/>
          <a:lstStyle/>
          <a:p>
            <a:pPr algn="ctr">
              <a:defRPr/>
            </a:pPr>
            <a:endParaRPr lang="zh-TW" altLang="en-US" dirty="0">
              <a:solidFill>
                <a:schemeClr val="lt1"/>
              </a:solidFill>
              <a:effectLst>
                <a:glow rad="63500">
                  <a:schemeClr val="accent1">
                    <a:satMod val="175000"/>
                    <a:alpha val="40000"/>
                  </a:schemeClr>
                </a:glow>
                <a:innerShdw blurRad="63500" dist="50800" dir="13500000">
                  <a:prstClr val="black">
                    <a:alpha val="50000"/>
                  </a:prstClr>
                </a:innerShdw>
              </a:effectLst>
              <a:latin typeface="Times New Roman" panose="02020603050405020304" pitchFamily="18" charset="0"/>
              <a:ea typeface="+mn-ea"/>
            </a:endParaRPr>
          </a:p>
        </p:txBody>
      </p:sp>
      <mc:AlternateContent xmlns:mc="http://schemas.openxmlformats.org/markup-compatibility/2006" xmlns:a14="http://schemas.microsoft.com/office/drawing/2010/main">
        <mc:Choice Requires="a14">
          <p:sp>
            <p:nvSpPr>
              <p:cNvPr id="10" name="矩形 9"/>
              <p:cNvSpPr/>
              <p:nvPr/>
            </p:nvSpPr>
            <p:spPr>
              <a:xfrm>
                <a:off x="1821058" y="1107272"/>
                <a:ext cx="2630079" cy="459678"/>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ea typeface="Cambria Math"/>
                          <a:cs typeface="Times New Roman" pitchFamily="18" charset="0"/>
                        </a:rPr>
                        <m:t>𝑉</m:t>
                      </m:r>
                      <m:r>
                        <a:rPr lang="en-US" altLang="zh-TW" b="0" i="1" smtClean="0">
                          <a:latin typeface="Cambria Math"/>
                          <a:ea typeface="Cambria Math"/>
                          <a:cs typeface="Times New Roman" pitchFamily="18" charset="0"/>
                        </a:rPr>
                        <m:t>=</m:t>
                      </m:r>
                      <m:sSup>
                        <m:sSupPr>
                          <m:ctrlPr>
                            <a:rPr lang="en-US" altLang="zh-TW" i="1">
                              <a:latin typeface="Cambria Math" panose="02040503050406030204" pitchFamily="18" charset="0"/>
                              <a:ea typeface="Cambria Math"/>
                              <a:cs typeface="Times New Roman" pitchFamily="18" charset="0"/>
                            </a:rPr>
                          </m:ctrlPr>
                        </m:sSupPr>
                        <m:e>
                          <m:r>
                            <a:rPr lang="en-US" altLang="zh-TW" i="1">
                              <a:latin typeface="Cambria Math"/>
                              <a:ea typeface="Cambria Math"/>
                              <a:cs typeface="Times New Roman" pitchFamily="18" charset="0"/>
                            </a:rPr>
                            <m:t>𝑚</m:t>
                          </m:r>
                        </m:e>
                        <m:sup>
                          <m:r>
                            <a:rPr lang="en-US" altLang="zh-TW" i="1">
                              <a:latin typeface="Cambria Math"/>
                              <a:ea typeface="Cambria Math"/>
                              <a:cs typeface="Times New Roman" pitchFamily="18" charset="0"/>
                            </a:rPr>
                            <m:t>2</m:t>
                          </m:r>
                        </m:sup>
                      </m:sSup>
                      <m:sSup>
                        <m:sSupPr>
                          <m:ctrlPr>
                            <a:rPr lang="en-US" altLang="zh-TW" i="1">
                              <a:latin typeface="Cambria Math" panose="02040503050406030204" pitchFamily="18" charset="0"/>
                              <a:ea typeface="Cambria Math"/>
                              <a:cs typeface="Times New Roman" pitchFamily="18" charset="0"/>
                            </a:rPr>
                          </m:ctrlPr>
                        </m:sSupPr>
                        <m:e>
                          <m:r>
                            <a:rPr lang="en-US" altLang="zh-TW" i="1">
                              <a:latin typeface="Cambria Math" panose="02040503050406030204" pitchFamily="18" charset="0"/>
                              <a:ea typeface="Cambria Math"/>
                              <a:cs typeface="Times New Roman" pitchFamily="18" charset="0"/>
                            </a:rPr>
                            <m:t>𝐻</m:t>
                          </m:r>
                        </m:e>
                        <m:sup>
                          <m:r>
                            <a:rPr lang="en-US" altLang="zh-TW" i="1">
                              <a:latin typeface="Cambria Math"/>
                              <a:ea typeface="Cambria Math"/>
                              <a:cs typeface="Times New Roman" pitchFamily="18" charset="0"/>
                            </a:rPr>
                            <m:t>†</m:t>
                          </m:r>
                        </m:sup>
                      </m:sSup>
                      <m:r>
                        <a:rPr lang="en-US" altLang="zh-TW" i="1">
                          <a:latin typeface="Cambria Math" panose="02040503050406030204" pitchFamily="18" charset="0"/>
                          <a:ea typeface="Cambria Math"/>
                          <a:cs typeface="Times New Roman" pitchFamily="18" charset="0"/>
                        </a:rPr>
                        <m:t>𝐻</m:t>
                      </m:r>
                      <m:r>
                        <a:rPr lang="en-US" altLang="zh-TW" b="0" i="1" smtClean="0">
                          <a:latin typeface="Cambria Math"/>
                          <a:ea typeface="Cambria Math"/>
                          <a:cs typeface="Times New Roman" pitchFamily="18" charset="0"/>
                        </a:rPr>
                        <m:t>+</m:t>
                      </m:r>
                      <m:r>
                        <a:rPr lang="en-US" altLang="zh-TW" i="1">
                          <a:latin typeface="Cambria Math"/>
                          <a:ea typeface="Cambria Math"/>
                          <a:cs typeface="Times New Roman" pitchFamily="18" charset="0"/>
                        </a:rPr>
                        <m:t>𝜆</m:t>
                      </m:r>
                      <m:sSup>
                        <m:sSupPr>
                          <m:ctrlPr>
                            <a:rPr lang="en-US" altLang="zh-TW" i="1" smtClean="0">
                              <a:latin typeface="Cambria Math" panose="02040503050406030204" pitchFamily="18" charset="0"/>
                              <a:ea typeface="Cambria Math"/>
                              <a:cs typeface="Times New Roman" pitchFamily="18" charset="0"/>
                            </a:rPr>
                          </m:ctrlPr>
                        </m:sSupPr>
                        <m:e>
                          <m:d>
                            <m:dPr>
                              <m:ctrlPr>
                                <a:rPr lang="en-US" altLang="zh-TW" i="1" smtClean="0">
                                  <a:latin typeface="Cambria Math" panose="02040503050406030204" pitchFamily="18" charset="0"/>
                                  <a:ea typeface="Cambria Math"/>
                                  <a:cs typeface="Times New Roman" pitchFamily="18" charset="0"/>
                                </a:rPr>
                              </m:ctrlPr>
                            </m:dPr>
                            <m:e>
                              <m:sSup>
                                <m:sSupPr>
                                  <m:ctrlPr>
                                    <a:rPr lang="en-US" altLang="zh-TW" i="1">
                                      <a:latin typeface="Cambria Math" panose="02040503050406030204" pitchFamily="18" charset="0"/>
                                      <a:ea typeface="Cambria Math"/>
                                      <a:cs typeface="Times New Roman" pitchFamily="18" charset="0"/>
                                    </a:rPr>
                                  </m:ctrlPr>
                                </m:sSupPr>
                                <m:e>
                                  <m:r>
                                    <a:rPr lang="en-US" altLang="zh-TW" i="1">
                                      <a:latin typeface="Cambria Math" panose="02040503050406030204" pitchFamily="18" charset="0"/>
                                      <a:ea typeface="Cambria Math"/>
                                      <a:cs typeface="Times New Roman" pitchFamily="18" charset="0"/>
                                    </a:rPr>
                                    <m:t>𝐻</m:t>
                                  </m:r>
                                </m:e>
                                <m:sup>
                                  <m:r>
                                    <a:rPr lang="en-US" altLang="zh-TW" i="1">
                                      <a:latin typeface="Cambria Math"/>
                                      <a:ea typeface="Cambria Math"/>
                                      <a:cs typeface="Times New Roman" pitchFamily="18" charset="0"/>
                                    </a:rPr>
                                    <m:t>†</m:t>
                                  </m:r>
                                </m:sup>
                              </m:sSup>
                              <m:r>
                                <a:rPr lang="en-US" altLang="zh-TW" i="1">
                                  <a:latin typeface="Cambria Math" panose="02040503050406030204" pitchFamily="18" charset="0"/>
                                  <a:ea typeface="Cambria Math"/>
                                  <a:cs typeface="Times New Roman" pitchFamily="18" charset="0"/>
                                </a:rPr>
                                <m:t>𝐻</m:t>
                              </m:r>
                            </m:e>
                          </m:d>
                        </m:e>
                        <m:sup>
                          <m:r>
                            <a:rPr lang="en-US" altLang="zh-TW" b="0" i="1" smtClean="0">
                              <a:latin typeface="Cambria Math"/>
                              <a:ea typeface="Cambria Math"/>
                              <a:cs typeface="Times New Roman" pitchFamily="18" charset="0"/>
                            </a:rPr>
                            <m:t>2</m:t>
                          </m:r>
                        </m:sup>
                      </m:sSup>
                    </m:oMath>
                  </m:oMathPara>
                </a14:m>
                <a:endParaRPr lang="zh-TW" altLang="en-US" dirty="0">
                  <a:latin typeface="Times New Roman" pitchFamily="18" charset="0"/>
                  <a:cs typeface="Times New Roman" pitchFamily="18" charset="0"/>
                </a:endParaRPr>
              </a:p>
            </p:txBody>
          </p:sp>
        </mc:Choice>
        <mc:Fallback xmlns="">
          <p:sp>
            <p:nvSpPr>
              <p:cNvPr id="10" name="矩形 9"/>
              <p:cNvSpPr>
                <a:spLocks noRot="1" noChangeAspect="1" noMove="1" noResize="1" noEditPoints="1" noAdjustHandles="1" noChangeArrowheads="1" noChangeShapeType="1" noTextEdit="1"/>
              </p:cNvSpPr>
              <p:nvPr/>
            </p:nvSpPr>
            <p:spPr>
              <a:xfrm>
                <a:off x="1821058" y="1107272"/>
                <a:ext cx="2630079" cy="459678"/>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矩形 1"/>
              <p:cNvSpPr/>
              <p:nvPr/>
            </p:nvSpPr>
            <p:spPr>
              <a:xfrm>
                <a:off x="5239257" y="1124924"/>
                <a:ext cx="2366096" cy="376450"/>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zh-TW" i="1" smtClean="0">
                              <a:latin typeface="Cambria Math" panose="02040503050406030204" pitchFamily="18" charset="0"/>
                              <a:ea typeface="Cambria Math" panose="02040503050406030204" pitchFamily="18" charset="0"/>
                              <a:cs typeface="Times New Roman" pitchFamily="18" charset="0"/>
                            </a:rPr>
                          </m:ctrlPr>
                        </m:sSupPr>
                        <m:e>
                          <m:r>
                            <a:rPr lang="en-US" altLang="zh-TW" i="1">
                              <a:latin typeface="Cambria Math" panose="02040503050406030204" pitchFamily="18" charset="0"/>
                              <a:ea typeface="Cambria Math" panose="02040503050406030204" pitchFamily="18" charset="0"/>
                              <a:cs typeface="Times New Roman" pitchFamily="18" charset="0"/>
                            </a:rPr>
                            <m:t>𝐻</m:t>
                          </m:r>
                        </m:e>
                        <m:sup>
                          <m:r>
                            <a:rPr lang="en-US" altLang="zh-TW" i="1">
                              <a:latin typeface="Cambria Math" panose="02040503050406030204" pitchFamily="18" charset="0"/>
                              <a:ea typeface="Cambria Math" panose="02040503050406030204" pitchFamily="18" charset="0"/>
                              <a:cs typeface="Times New Roman" pitchFamily="18" charset="0"/>
                            </a:rPr>
                            <m:t>†</m:t>
                          </m:r>
                        </m:sup>
                      </m:sSup>
                      <m:r>
                        <a:rPr lang="en-US" altLang="zh-TW" i="1">
                          <a:latin typeface="Cambria Math" panose="02040503050406030204" pitchFamily="18" charset="0"/>
                          <a:ea typeface="Cambria Math" panose="02040503050406030204" pitchFamily="18" charset="0"/>
                          <a:cs typeface="Times New Roman" pitchFamily="18" charset="0"/>
                        </a:rPr>
                        <m:t>𝐻</m:t>
                      </m:r>
                      <m:r>
                        <a:rPr lang="en-US" altLang="zh-TW" b="0" i="1" smtClean="0">
                          <a:latin typeface="Cambria Math" panose="02040503050406030204" pitchFamily="18" charset="0"/>
                          <a:ea typeface="Cambria Math" panose="02040503050406030204" pitchFamily="18" charset="0"/>
                          <a:cs typeface="Times New Roman" pitchFamily="18" charset="0"/>
                        </a:rPr>
                        <m:t>=</m:t>
                      </m:r>
                      <m:sSup>
                        <m:sSupPr>
                          <m:ctrlPr>
                            <a:rPr lang="en-US" altLang="zh-TW" b="0" i="1" smtClean="0">
                              <a:latin typeface="Cambria Math" panose="02040503050406030204" pitchFamily="18" charset="0"/>
                              <a:ea typeface="Cambria Math" panose="02040503050406030204" pitchFamily="18" charset="0"/>
                              <a:cs typeface="Times New Roman" pitchFamily="18" charset="0"/>
                            </a:rPr>
                          </m:ctrlPr>
                        </m:sSupPr>
                        <m:e>
                          <m:d>
                            <m:dPr>
                              <m:begChr m:val="|"/>
                              <m:endChr m:val="|"/>
                              <m:ctrlPr>
                                <a:rPr lang="en-US" altLang="zh-TW" i="1">
                                  <a:latin typeface="Cambria Math" panose="02040503050406030204" pitchFamily="18" charset="0"/>
                                  <a:ea typeface="Cambria Math" panose="02040503050406030204" pitchFamily="18" charset="0"/>
                                  <a:cs typeface="Times New Roman" pitchFamily="18" charset="0"/>
                                </a:rPr>
                              </m:ctrlPr>
                            </m:dPr>
                            <m:e>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𝐻</m:t>
                                  </m:r>
                                </m:e>
                                <m:sup>
                                  <m:r>
                                    <a:rPr lang="en-US" altLang="zh-TW" b="0" i="1" smtClean="0">
                                      <a:latin typeface="Cambria Math" panose="02040503050406030204" pitchFamily="18" charset="0"/>
                                      <a:cs typeface="Times New Roman" pitchFamily="18" charset="0"/>
                                    </a:rPr>
                                    <m:t>+</m:t>
                                  </m:r>
                                </m:sup>
                              </m:sSup>
                            </m:e>
                          </m:d>
                        </m:e>
                        <m:sup>
                          <m:r>
                            <a:rPr lang="en-US" altLang="zh-TW" b="0" i="1" smtClean="0">
                              <a:latin typeface="Cambria Math" panose="02040503050406030204" pitchFamily="18" charset="0"/>
                              <a:ea typeface="Cambria Math" panose="02040503050406030204" pitchFamily="18" charset="0"/>
                              <a:cs typeface="Times New Roman" pitchFamily="18" charset="0"/>
                            </a:rPr>
                            <m:t>2</m:t>
                          </m:r>
                        </m:sup>
                      </m:sSup>
                      <m:r>
                        <a:rPr lang="en-US" altLang="zh-TW" b="0" i="1" smtClean="0">
                          <a:latin typeface="Cambria Math" panose="02040503050406030204" pitchFamily="18" charset="0"/>
                          <a:ea typeface="Cambria Math" panose="02040503050406030204" pitchFamily="18" charset="0"/>
                          <a:cs typeface="Times New Roman" pitchFamily="18" charset="0"/>
                        </a:rPr>
                        <m:t>+</m:t>
                      </m:r>
                      <m:sSup>
                        <m:sSupPr>
                          <m:ctrlPr>
                            <a:rPr lang="en-US" altLang="zh-TW" i="1">
                              <a:latin typeface="Cambria Math" panose="02040503050406030204" pitchFamily="18" charset="0"/>
                              <a:ea typeface="Cambria Math" panose="02040503050406030204" pitchFamily="18" charset="0"/>
                              <a:cs typeface="Times New Roman" pitchFamily="18" charset="0"/>
                            </a:rPr>
                          </m:ctrlPr>
                        </m:sSupPr>
                        <m:e>
                          <m:d>
                            <m:dPr>
                              <m:begChr m:val="|"/>
                              <m:endChr m:val="|"/>
                              <m:ctrlPr>
                                <a:rPr lang="en-US" altLang="zh-TW" i="1">
                                  <a:latin typeface="Cambria Math" panose="02040503050406030204" pitchFamily="18" charset="0"/>
                                  <a:ea typeface="Cambria Math" panose="02040503050406030204" pitchFamily="18" charset="0"/>
                                  <a:cs typeface="Times New Roman" pitchFamily="18" charset="0"/>
                                </a:rPr>
                              </m:ctrlPr>
                            </m:dPr>
                            <m:e>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𝐻</m:t>
                                  </m:r>
                                </m:e>
                                <m:sup>
                                  <m:r>
                                    <a:rPr lang="en-US" altLang="zh-TW" i="1">
                                      <a:latin typeface="Cambria Math" panose="02040503050406030204" pitchFamily="18" charset="0"/>
                                      <a:cs typeface="Times New Roman" pitchFamily="18" charset="0"/>
                                    </a:rPr>
                                    <m:t>0</m:t>
                                  </m:r>
                                </m:sup>
                              </m:sSup>
                            </m:e>
                          </m:d>
                        </m:e>
                        <m:sup>
                          <m:r>
                            <a:rPr lang="en-US" altLang="zh-TW" i="1">
                              <a:latin typeface="Cambria Math" panose="02040503050406030204" pitchFamily="18" charset="0"/>
                              <a:ea typeface="Cambria Math" panose="02040503050406030204" pitchFamily="18" charset="0"/>
                              <a:cs typeface="Times New Roman" pitchFamily="18" charset="0"/>
                            </a:rPr>
                            <m:t>2</m:t>
                          </m:r>
                        </m:sup>
                      </m:sSup>
                    </m:oMath>
                  </m:oMathPara>
                </a14:m>
                <a:endParaRPr lang="zh-TW" altLang="en-US" i="1" dirty="0">
                  <a:latin typeface="Cambria Math" panose="02040503050406030204" pitchFamily="18" charset="0"/>
                </a:endParaRPr>
              </a:p>
            </p:txBody>
          </p:sp>
        </mc:Choice>
        <mc:Fallback xmlns="">
          <p:sp>
            <p:nvSpPr>
              <p:cNvPr id="2" name="矩形 1"/>
              <p:cNvSpPr>
                <a:spLocks noRot="1" noChangeAspect="1" noMove="1" noResize="1" noEditPoints="1" noAdjustHandles="1" noChangeArrowheads="1" noChangeShapeType="1" noTextEdit="1"/>
              </p:cNvSpPr>
              <p:nvPr/>
            </p:nvSpPr>
            <p:spPr>
              <a:xfrm>
                <a:off x="5239257" y="1124924"/>
                <a:ext cx="2366096" cy="376450"/>
              </a:xfrm>
              <a:prstGeom prst="rect">
                <a:avLst/>
              </a:prstGeom>
              <a:blipFill>
                <a:blip r:embed="rId7"/>
                <a:stretch>
                  <a:fillRect/>
                </a:stretch>
              </a:blipFill>
            </p:spPr>
            <p:txBody>
              <a:bodyPr/>
              <a:lstStyle/>
              <a:p>
                <a:r>
                  <a:rPr lang="en-US">
                    <a:noFill/>
                  </a:rPr>
                  <a:t> </a:t>
                </a:r>
              </a:p>
            </p:txBody>
          </p:sp>
        </mc:Fallback>
      </mc:AlternateContent>
      <p:sp>
        <p:nvSpPr>
          <p:cNvPr id="3" name="文字方塊 2"/>
          <p:cNvSpPr txBox="1"/>
          <p:nvPr/>
        </p:nvSpPr>
        <p:spPr>
          <a:xfrm>
            <a:off x="1796808" y="692792"/>
            <a:ext cx="3212970" cy="369332"/>
          </a:xfrm>
          <a:prstGeom prst="rect">
            <a:avLst/>
          </a:prstGeom>
          <a:noFill/>
        </p:spPr>
        <p:txBody>
          <a:bodyPr wrap="square" rtlCol="0">
            <a:spAutoFit/>
          </a:bodyPr>
          <a:lstStyle/>
          <a:p>
            <a:r>
              <a:rPr lang="zh-TW" altLang="en-US" dirty="0"/>
              <a:t>位能為：</a:t>
            </a:r>
          </a:p>
        </p:txBody>
      </p:sp>
      <p:sp>
        <p:nvSpPr>
          <p:cNvPr id="12" name="文字方塊 6"/>
          <p:cNvSpPr txBox="1">
            <a:spLocks noChangeArrowheads="1"/>
          </p:cNvSpPr>
          <p:nvPr/>
        </p:nvSpPr>
        <p:spPr bwMode="auto">
          <a:xfrm>
            <a:off x="1888920" y="5683314"/>
            <a:ext cx="431615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None/>
            </a:pPr>
            <a:r>
              <a:rPr lang="zh-TW" altLang="en-US" sz="1800" dirty="0">
                <a:cs typeface="Times New Roman" pitchFamily="18" charset="0"/>
              </a:rPr>
              <a:t>此真空在 </a:t>
            </a:r>
            <a:r>
              <a:rPr lang="en-US" altLang="zh-TW" sz="1800" dirty="0">
                <a:solidFill>
                  <a:srgbClr val="FF0000"/>
                </a:solidFill>
                <a:cs typeface="Times New Roman" pitchFamily="18" charset="0"/>
              </a:rPr>
              <a:t>Weak SU(2)</a:t>
            </a:r>
            <a:r>
              <a:rPr lang="zh-TW" altLang="en-US" sz="1800" dirty="0">
                <a:solidFill>
                  <a:srgbClr val="FF0000"/>
                </a:solidFill>
                <a:cs typeface="Times New Roman" pitchFamily="18" charset="0"/>
              </a:rPr>
              <a:t>變換</a:t>
            </a:r>
            <a:r>
              <a:rPr lang="zh-TW" altLang="en-US" sz="1800" dirty="0">
                <a:cs typeface="Times New Roman" pitchFamily="18" charset="0"/>
              </a:rPr>
              <a:t>下是不變的！</a:t>
            </a:r>
          </a:p>
        </p:txBody>
      </p:sp>
      <mc:AlternateContent xmlns:mc="http://schemas.openxmlformats.org/markup-compatibility/2006" xmlns:a14="http://schemas.microsoft.com/office/drawing/2010/main">
        <mc:Choice Requires="a14">
          <p:sp>
            <p:nvSpPr>
              <p:cNvPr id="14" name="矩形 13">
                <a:extLst>
                  <a:ext uri="{FF2B5EF4-FFF2-40B4-BE49-F238E27FC236}">
                    <a16:creationId xmlns:a16="http://schemas.microsoft.com/office/drawing/2014/main" id="{5060BBEB-C12A-964B-869A-2CF6EDEFE5D4}"/>
                  </a:ext>
                </a:extLst>
              </p:cNvPr>
              <p:cNvSpPr/>
              <p:nvPr/>
            </p:nvSpPr>
            <p:spPr>
              <a:xfrm>
                <a:off x="1888920" y="4970002"/>
                <a:ext cx="2261196" cy="554254"/>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d>
                        <m:dPr>
                          <m:ctrlPr>
                            <a:rPr lang="en-US" altLang="zh-TW" i="1" smtClean="0">
                              <a:latin typeface="Cambria Math" panose="02040503050406030204" pitchFamily="18" charset="0"/>
                              <a:cs typeface="Times New Roman" pitchFamily="18" charset="0"/>
                            </a:rPr>
                          </m:ctrlPr>
                        </m:dPr>
                        <m:e>
                          <m:m>
                            <m:mPr>
                              <m:mcs>
                                <m:mc>
                                  <m:mcPr>
                                    <m:count m:val="1"/>
                                    <m:mcJc m:val="center"/>
                                  </m:mcPr>
                                </m:mc>
                              </m:mcs>
                              <m:ctrlPr>
                                <a:rPr lang="en-US" altLang="zh-TW" i="1" smtClean="0">
                                  <a:latin typeface="Cambria Math" panose="02040503050406030204" pitchFamily="18" charset="0"/>
                                  <a:cs typeface="Times New Roman" pitchFamily="18" charset="0"/>
                                </a:rPr>
                              </m:ctrlPr>
                            </m:mPr>
                            <m:mr>
                              <m:e>
                                <m:r>
                                  <a:rPr lang="en-US" altLang="zh-TW" b="0" i="1" smtClean="0">
                                    <a:latin typeface="Cambria Math" panose="02040503050406030204" pitchFamily="18" charset="0"/>
                                    <a:cs typeface="Times New Roman" pitchFamily="18" charset="0"/>
                                  </a:rPr>
                                  <m:t>0</m:t>
                                </m:r>
                              </m:e>
                            </m:mr>
                            <m:mr>
                              <m:e>
                                <m:r>
                                  <a:rPr lang="en-US" altLang="zh-TW" b="0" i="1" smtClean="0">
                                    <a:latin typeface="Cambria Math" panose="02040503050406030204" pitchFamily="18" charset="0"/>
                                    <a:cs typeface="Times New Roman" pitchFamily="18" charset="0"/>
                                  </a:rPr>
                                  <m:t>0</m:t>
                                </m:r>
                              </m:e>
                            </m:mr>
                          </m:m>
                        </m:e>
                      </m:d>
                      <m:r>
                        <a:rPr lang="en-US" altLang="zh-TW" i="1">
                          <a:latin typeface="Cambria Math" panose="02040503050406030204" pitchFamily="18" charset="0"/>
                          <a:ea typeface="Cambria Math" panose="02040503050406030204" pitchFamily="18" charset="0"/>
                          <a:cs typeface="Times New Roman" pitchFamily="18" charset="0"/>
                        </a:rPr>
                        <m:t>→</m:t>
                      </m:r>
                      <m:r>
                        <a:rPr lang="en-US" altLang="zh-TW" b="0" i="1" smtClean="0">
                          <a:latin typeface="Cambria Math" panose="02040503050406030204" pitchFamily="18" charset="0"/>
                          <a:ea typeface="Cambria Math"/>
                          <a:cs typeface="Times New Roman" pitchFamily="18" charset="0"/>
                        </a:rPr>
                        <m:t>𝑈</m:t>
                      </m:r>
                      <m:r>
                        <a:rPr lang="en-US" altLang="zh-TW" b="0" i="1" smtClean="0">
                          <a:latin typeface="Cambria Math" panose="02040503050406030204" pitchFamily="18" charset="0"/>
                          <a:ea typeface="Cambria Math" panose="02040503050406030204" pitchFamily="18" charset="0"/>
                          <a:cs typeface="Times New Roman" pitchFamily="18" charset="0"/>
                        </a:rPr>
                        <m:t>∙</m:t>
                      </m:r>
                      <m:d>
                        <m:dPr>
                          <m:ctrlPr>
                            <a:rPr lang="en-US" altLang="zh-TW" i="1">
                              <a:latin typeface="Cambria Math" panose="02040503050406030204" pitchFamily="18" charset="0"/>
                              <a:cs typeface="Times New Roman" pitchFamily="18" charset="0"/>
                            </a:rPr>
                          </m:ctrlPr>
                        </m:dPr>
                        <m:e>
                          <m:m>
                            <m:mPr>
                              <m:mcs>
                                <m:mc>
                                  <m:mcPr>
                                    <m:count m:val="1"/>
                                    <m:mcJc m:val="center"/>
                                  </m:mcPr>
                                </m:mc>
                              </m:mcs>
                              <m:ctrlPr>
                                <a:rPr lang="en-US" altLang="zh-TW" i="1">
                                  <a:latin typeface="Cambria Math" panose="02040503050406030204" pitchFamily="18" charset="0"/>
                                  <a:cs typeface="Times New Roman" pitchFamily="18" charset="0"/>
                                </a:rPr>
                              </m:ctrlPr>
                            </m:mPr>
                            <m:mr>
                              <m:e>
                                <m:r>
                                  <a:rPr lang="en-US" altLang="zh-TW" i="1">
                                    <a:latin typeface="Cambria Math" panose="02040503050406030204" pitchFamily="18" charset="0"/>
                                    <a:cs typeface="Times New Roman" pitchFamily="18" charset="0"/>
                                  </a:rPr>
                                  <m:t>0</m:t>
                                </m:r>
                              </m:e>
                            </m:mr>
                            <m:mr>
                              <m:e>
                                <m:r>
                                  <a:rPr lang="en-US" altLang="zh-TW" i="1">
                                    <a:latin typeface="Cambria Math" panose="02040503050406030204" pitchFamily="18" charset="0"/>
                                    <a:cs typeface="Times New Roman" pitchFamily="18" charset="0"/>
                                  </a:rPr>
                                  <m:t>0</m:t>
                                </m:r>
                              </m:e>
                            </m:mr>
                          </m:m>
                        </m:e>
                      </m:d>
                      <m:r>
                        <a:rPr lang="en-US" altLang="zh-TW" b="0" i="1" smtClean="0">
                          <a:latin typeface="Cambria Math" panose="02040503050406030204" pitchFamily="18" charset="0"/>
                          <a:cs typeface="Times New Roman" pitchFamily="18" charset="0"/>
                        </a:rPr>
                        <m:t>=</m:t>
                      </m:r>
                      <m:d>
                        <m:dPr>
                          <m:ctrlPr>
                            <a:rPr lang="en-US" altLang="zh-TW" i="1">
                              <a:latin typeface="Cambria Math" panose="02040503050406030204" pitchFamily="18" charset="0"/>
                              <a:cs typeface="Times New Roman" pitchFamily="18" charset="0"/>
                            </a:rPr>
                          </m:ctrlPr>
                        </m:dPr>
                        <m:e>
                          <m:m>
                            <m:mPr>
                              <m:mcs>
                                <m:mc>
                                  <m:mcPr>
                                    <m:count m:val="1"/>
                                    <m:mcJc m:val="center"/>
                                  </m:mcPr>
                                </m:mc>
                              </m:mcs>
                              <m:ctrlPr>
                                <a:rPr lang="en-US" altLang="zh-TW" i="1">
                                  <a:latin typeface="Cambria Math" panose="02040503050406030204" pitchFamily="18" charset="0"/>
                                  <a:cs typeface="Times New Roman" pitchFamily="18" charset="0"/>
                                </a:rPr>
                              </m:ctrlPr>
                            </m:mPr>
                            <m:mr>
                              <m:e>
                                <m:r>
                                  <a:rPr lang="en-US" altLang="zh-TW" i="1">
                                    <a:latin typeface="Cambria Math" panose="02040503050406030204" pitchFamily="18" charset="0"/>
                                    <a:cs typeface="Times New Roman" pitchFamily="18" charset="0"/>
                                  </a:rPr>
                                  <m:t>0</m:t>
                                </m:r>
                              </m:e>
                            </m:mr>
                            <m:mr>
                              <m:e>
                                <m:r>
                                  <a:rPr lang="en-US" altLang="zh-TW" i="1">
                                    <a:latin typeface="Cambria Math" panose="02040503050406030204" pitchFamily="18" charset="0"/>
                                    <a:cs typeface="Times New Roman" pitchFamily="18" charset="0"/>
                                  </a:rPr>
                                  <m:t>0</m:t>
                                </m:r>
                              </m:e>
                            </m:mr>
                          </m:m>
                        </m:e>
                      </m:d>
                    </m:oMath>
                  </m:oMathPara>
                </a14:m>
                <a:endParaRPr lang="zh-TW" altLang="en-US" dirty="0">
                  <a:latin typeface="Times New Roman" pitchFamily="18" charset="0"/>
                  <a:cs typeface="Times New Roman" pitchFamily="18" charset="0"/>
                </a:endParaRPr>
              </a:p>
            </p:txBody>
          </p:sp>
        </mc:Choice>
        <mc:Fallback xmlns="">
          <p:sp>
            <p:nvSpPr>
              <p:cNvPr id="14" name="矩形 13">
                <a:extLst>
                  <a:ext uri="{FF2B5EF4-FFF2-40B4-BE49-F238E27FC236}">
                    <a16:creationId xmlns:a16="http://schemas.microsoft.com/office/drawing/2014/main" id="{5060BBEB-C12A-964B-869A-2CF6EDEFE5D4}"/>
                  </a:ext>
                </a:extLst>
              </p:cNvPr>
              <p:cNvSpPr>
                <a:spLocks noRot="1" noChangeAspect="1" noMove="1" noResize="1" noEditPoints="1" noAdjustHandles="1" noChangeArrowheads="1" noChangeShapeType="1" noTextEdit="1"/>
              </p:cNvSpPr>
              <p:nvPr/>
            </p:nvSpPr>
            <p:spPr>
              <a:xfrm>
                <a:off x="1888920" y="4970002"/>
                <a:ext cx="2261196" cy="554254"/>
              </a:xfrm>
              <a:prstGeom prst="rect">
                <a:avLst/>
              </a:prstGeom>
              <a:blipFill>
                <a:blip r:embed="rId8"/>
                <a:stretch>
                  <a:fillRect b="-4444"/>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311221561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7" name="Picture 2" descr="http://universe-review.ca/I15-04-Higgsfield.jpg"/>
          <p:cNvPicPr>
            <a:picLocks noChangeAspect="1" noChangeArrowheads="1"/>
          </p:cNvPicPr>
          <p:nvPr/>
        </p:nvPicPr>
        <p:blipFill>
          <a:blip r:embed="rId2">
            <a:extLst>
              <a:ext uri="{28A0092B-C50C-407E-A947-70E740481C1C}">
                <a14:useLocalDpi xmlns:a14="http://schemas.microsoft.com/office/drawing/2010/main" val="0"/>
              </a:ext>
            </a:extLst>
          </a:blip>
          <a:srcRect l="42909" r="6473"/>
          <a:stretch>
            <a:fillRect/>
          </a:stretch>
        </p:blipFill>
        <p:spPr bwMode="auto">
          <a:xfrm>
            <a:off x="2105025" y="2328291"/>
            <a:ext cx="3700463" cy="335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70" name="文字方塊 1"/>
          <p:cNvSpPr txBox="1">
            <a:spLocks noChangeArrowheads="1"/>
          </p:cNvSpPr>
          <p:nvPr/>
        </p:nvSpPr>
        <p:spPr bwMode="auto">
          <a:xfrm>
            <a:off x="2079625" y="488377"/>
            <a:ext cx="49847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latin typeface="Tahoma" pitchFamily="34" charset="0"/>
              </a:rPr>
              <a:t>但如果二次項係數設為負數：</a:t>
            </a:r>
          </a:p>
        </p:txBody>
      </p:sp>
      <mc:AlternateContent xmlns:mc="http://schemas.openxmlformats.org/markup-compatibility/2006" xmlns:a14="http://schemas.microsoft.com/office/drawing/2010/main">
        <mc:Choice Requires="a14">
          <p:sp>
            <p:nvSpPr>
              <p:cNvPr id="7" name="矩形 6"/>
              <p:cNvSpPr/>
              <p:nvPr/>
            </p:nvSpPr>
            <p:spPr>
              <a:xfrm>
                <a:off x="2105025" y="925192"/>
                <a:ext cx="4174924" cy="466090"/>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a:ea typeface="Cambria Math"/>
                          <a:cs typeface="Times New Roman" pitchFamily="18" charset="0"/>
                        </a:rPr>
                        <m:t>ℒ</m:t>
                      </m:r>
                      <m:r>
                        <a:rPr lang="en-US" altLang="zh-TW" i="1">
                          <a:latin typeface="Cambria Math" panose="02040503050406030204" pitchFamily="18" charset="0"/>
                          <a:ea typeface="Cambria Math"/>
                          <a:cs typeface="Times New Roman" pitchFamily="18" charset="0"/>
                        </a:rPr>
                        <m:t>=</m:t>
                      </m:r>
                      <m:d>
                        <m:dPr>
                          <m:ctrlPr>
                            <a:rPr lang="en-US" altLang="zh-TW" i="1">
                              <a:latin typeface="Cambria Math" panose="02040503050406030204" pitchFamily="18" charset="0"/>
                              <a:ea typeface="Cambria Math"/>
                              <a:cs typeface="Times New Roman" pitchFamily="18" charset="0"/>
                            </a:rPr>
                          </m:ctrlPr>
                        </m:dPr>
                        <m:e>
                          <m:sSub>
                            <m:sSubPr>
                              <m:ctrlPr>
                                <a:rPr lang="en-US" altLang="zh-TW" i="1">
                                  <a:latin typeface="Cambria Math" panose="02040503050406030204" pitchFamily="18" charset="0"/>
                                  <a:ea typeface="Cambria Math"/>
                                  <a:cs typeface="Times New Roman" pitchFamily="18" charset="0"/>
                                </a:rPr>
                              </m:ctrlPr>
                            </m:sSubPr>
                            <m:e>
                              <m:r>
                                <a:rPr lang="zh-TW" altLang="en-US" i="1">
                                  <a:latin typeface="Cambria Math"/>
                                  <a:ea typeface="Cambria Math"/>
                                  <a:cs typeface="Times New Roman" pitchFamily="18" charset="0"/>
                                </a:rPr>
                                <m:t>𝜕</m:t>
                              </m:r>
                            </m:e>
                            <m:sub>
                              <m:r>
                                <a:rPr lang="zh-TW" altLang="en-US" i="1">
                                  <a:latin typeface="Cambria Math"/>
                                  <a:ea typeface="Cambria Math"/>
                                  <a:cs typeface="Times New Roman" pitchFamily="18" charset="0"/>
                                </a:rPr>
                                <m:t>𝜇</m:t>
                              </m:r>
                            </m:sub>
                          </m:sSub>
                          <m:sSup>
                            <m:sSupPr>
                              <m:ctrlPr>
                                <a:rPr lang="en-US" altLang="zh-TW" i="1">
                                  <a:latin typeface="Cambria Math" panose="02040503050406030204" pitchFamily="18" charset="0"/>
                                  <a:ea typeface="Cambria Math"/>
                                  <a:cs typeface="Times New Roman" pitchFamily="18" charset="0"/>
                                </a:rPr>
                              </m:ctrlPr>
                            </m:sSupPr>
                            <m:e>
                              <m:r>
                                <a:rPr lang="en-US" altLang="zh-TW" i="1">
                                  <a:latin typeface="Cambria Math" panose="02040503050406030204" pitchFamily="18" charset="0"/>
                                  <a:ea typeface="Cambria Math"/>
                                  <a:cs typeface="Times New Roman" pitchFamily="18" charset="0"/>
                                </a:rPr>
                                <m:t>𝐻</m:t>
                              </m:r>
                            </m:e>
                            <m:sup>
                              <m:r>
                                <a:rPr lang="en-US" altLang="zh-TW" i="1">
                                  <a:latin typeface="Cambria Math"/>
                                  <a:ea typeface="Cambria Math"/>
                                  <a:cs typeface="Times New Roman" pitchFamily="18" charset="0"/>
                                </a:rPr>
                                <m:t>†</m:t>
                              </m:r>
                            </m:sup>
                          </m:sSup>
                        </m:e>
                      </m:d>
                      <m:d>
                        <m:dPr>
                          <m:ctrlPr>
                            <a:rPr lang="en-US" altLang="zh-TW" i="1">
                              <a:latin typeface="Cambria Math" panose="02040503050406030204" pitchFamily="18" charset="0"/>
                              <a:ea typeface="Cambria Math"/>
                              <a:cs typeface="Times New Roman" pitchFamily="18" charset="0"/>
                            </a:rPr>
                          </m:ctrlPr>
                        </m:dPr>
                        <m:e>
                          <m:sSup>
                            <m:sSupPr>
                              <m:ctrlPr>
                                <a:rPr lang="en-US" altLang="zh-TW" i="1">
                                  <a:latin typeface="Cambria Math" panose="02040503050406030204" pitchFamily="18" charset="0"/>
                                  <a:ea typeface="Cambria Math"/>
                                  <a:cs typeface="Times New Roman" pitchFamily="18" charset="0"/>
                                </a:rPr>
                              </m:ctrlPr>
                            </m:sSupPr>
                            <m:e>
                              <m:r>
                                <a:rPr lang="zh-TW" altLang="en-US" i="1">
                                  <a:latin typeface="Cambria Math"/>
                                  <a:ea typeface="Cambria Math"/>
                                  <a:cs typeface="Times New Roman" pitchFamily="18" charset="0"/>
                                </a:rPr>
                                <m:t>𝜕</m:t>
                              </m:r>
                            </m:e>
                            <m:sup>
                              <m:r>
                                <a:rPr lang="zh-TW" altLang="en-US" i="1">
                                  <a:latin typeface="Cambria Math"/>
                                  <a:ea typeface="Cambria Math"/>
                                  <a:cs typeface="Times New Roman" pitchFamily="18" charset="0"/>
                                </a:rPr>
                                <m:t>𝜇</m:t>
                              </m:r>
                            </m:sup>
                          </m:sSup>
                          <m:r>
                            <a:rPr lang="en-US" altLang="zh-TW" i="1">
                              <a:latin typeface="Cambria Math" panose="02040503050406030204" pitchFamily="18" charset="0"/>
                              <a:ea typeface="Cambria Math"/>
                              <a:cs typeface="Times New Roman" pitchFamily="18" charset="0"/>
                            </a:rPr>
                            <m:t>𝐻</m:t>
                          </m:r>
                        </m:e>
                      </m:d>
                      <m:r>
                        <a:rPr lang="en-US" altLang="zh-TW" b="0" i="1" smtClean="0">
                          <a:latin typeface="Cambria Math"/>
                          <a:ea typeface="Cambria Math"/>
                          <a:cs typeface="Times New Roman" pitchFamily="18" charset="0"/>
                        </a:rPr>
                        <m:t>+</m:t>
                      </m:r>
                      <m:sSup>
                        <m:sSupPr>
                          <m:ctrlPr>
                            <a:rPr lang="en-US" altLang="zh-TW" i="1">
                              <a:latin typeface="Cambria Math" panose="02040503050406030204" pitchFamily="18" charset="0"/>
                              <a:ea typeface="Cambria Math"/>
                              <a:cs typeface="Times New Roman" pitchFamily="18" charset="0"/>
                            </a:rPr>
                          </m:ctrlPr>
                        </m:sSupPr>
                        <m:e>
                          <m:r>
                            <a:rPr lang="zh-TW" altLang="en-US" i="1" smtClean="0">
                              <a:latin typeface="Cambria Math"/>
                              <a:ea typeface="Cambria Math"/>
                              <a:cs typeface="Times New Roman" pitchFamily="18" charset="0"/>
                            </a:rPr>
                            <m:t>𝜇</m:t>
                          </m:r>
                        </m:e>
                        <m:sup>
                          <m:r>
                            <a:rPr lang="en-US" altLang="zh-TW" i="1">
                              <a:latin typeface="Cambria Math"/>
                              <a:ea typeface="Cambria Math"/>
                              <a:cs typeface="Times New Roman" pitchFamily="18" charset="0"/>
                            </a:rPr>
                            <m:t>2</m:t>
                          </m:r>
                        </m:sup>
                      </m:sSup>
                      <m:sSup>
                        <m:sSupPr>
                          <m:ctrlPr>
                            <a:rPr lang="en-US" altLang="zh-TW" i="1">
                              <a:latin typeface="Cambria Math" panose="02040503050406030204" pitchFamily="18" charset="0"/>
                              <a:ea typeface="Cambria Math"/>
                              <a:cs typeface="Times New Roman" pitchFamily="18" charset="0"/>
                            </a:rPr>
                          </m:ctrlPr>
                        </m:sSupPr>
                        <m:e>
                          <m:r>
                            <a:rPr lang="en-US" altLang="zh-TW" i="1">
                              <a:latin typeface="Cambria Math" panose="02040503050406030204" pitchFamily="18" charset="0"/>
                              <a:ea typeface="Cambria Math"/>
                              <a:cs typeface="Times New Roman" pitchFamily="18" charset="0"/>
                            </a:rPr>
                            <m:t>𝐻</m:t>
                          </m:r>
                        </m:e>
                        <m:sup>
                          <m:r>
                            <a:rPr lang="en-US" altLang="zh-TW" i="1">
                              <a:latin typeface="Cambria Math"/>
                              <a:ea typeface="Cambria Math"/>
                              <a:cs typeface="Times New Roman" pitchFamily="18" charset="0"/>
                            </a:rPr>
                            <m:t>†</m:t>
                          </m:r>
                        </m:sup>
                      </m:sSup>
                      <m:r>
                        <a:rPr lang="en-US" altLang="zh-TW" i="1">
                          <a:latin typeface="Cambria Math" panose="02040503050406030204" pitchFamily="18" charset="0"/>
                          <a:ea typeface="Cambria Math"/>
                          <a:cs typeface="Times New Roman" pitchFamily="18" charset="0"/>
                        </a:rPr>
                        <m:t>𝐻</m:t>
                      </m:r>
                      <m:r>
                        <a:rPr lang="en-US" altLang="zh-TW" b="0" i="1" smtClean="0">
                          <a:latin typeface="Cambria Math"/>
                          <a:ea typeface="Cambria Math"/>
                          <a:cs typeface="Times New Roman" pitchFamily="18" charset="0"/>
                        </a:rPr>
                        <m:t>−</m:t>
                      </m:r>
                      <m:r>
                        <a:rPr lang="en-US" altLang="zh-TW" i="1">
                          <a:latin typeface="Cambria Math"/>
                          <a:ea typeface="Cambria Math"/>
                          <a:cs typeface="Times New Roman" pitchFamily="18" charset="0"/>
                        </a:rPr>
                        <m:t>𝜆</m:t>
                      </m:r>
                      <m:sSup>
                        <m:sSupPr>
                          <m:ctrlPr>
                            <a:rPr lang="en-US" altLang="zh-TW" i="1" smtClean="0">
                              <a:latin typeface="Cambria Math" panose="02040503050406030204" pitchFamily="18" charset="0"/>
                              <a:ea typeface="Cambria Math"/>
                              <a:cs typeface="Times New Roman" pitchFamily="18" charset="0"/>
                            </a:rPr>
                          </m:ctrlPr>
                        </m:sSupPr>
                        <m:e>
                          <m:d>
                            <m:dPr>
                              <m:ctrlPr>
                                <a:rPr lang="en-US" altLang="zh-TW" i="1" smtClean="0">
                                  <a:latin typeface="Cambria Math" panose="02040503050406030204" pitchFamily="18" charset="0"/>
                                  <a:ea typeface="Cambria Math"/>
                                  <a:cs typeface="Times New Roman" pitchFamily="18" charset="0"/>
                                </a:rPr>
                              </m:ctrlPr>
                            </m:dPr>
                            <m:e>
                              <m:sSup>
                                <m:sSupPr>
                                  <m:ctrlPr>
                                    <a:rPr lang="en-US" altLang="zh-TW" i="1">
                                      <a:latin typeface="Cambria Math" panose="02040503050406030204" pitchFamily="18" charset="0"/>
                                      <a:ea typeface="Cambria Math"/>
                                      <a:cs typeface="Times New Roman" pitchFamily="18" charset="0"/>
                                    </a:rPr>
                                  </m:ctrlPr>
                                </m:sSupPr>
                                <m:e>
                                  <m:r>
                                    <a:rPr lang="en-US" altLang="zh-TW" i="1">
                                      <a:latin typeface="Cambria Math" panose="02040503050406030204" pitchFamily="18" charset="0"/>
                                      <a:ea typeface="Cambria Math"/>
                                      <a:cs typeface="Times New Roman" pitchFamily="18" charset="0"/>
                                    </a:rPr>
                                    <m:t>𝐻</m:t>
                                  </m:r>
                                </m:e>
                                <m:sup>
                                  <m:r>
                                    <a:rPr lang="en-US" altLang="zh-TW" i="1">
                                      <a:latin typeface="Cambria Math"/>
                                      <a:ea typeface="Cambria Math"/>
                                      <a:cs typeface="Times New Roman" pitchFamily="18" charset="0"/>
                                    </a:rPr>
                                    <m:t>†</m:t>
                                  </m:r>
                                </m:sup>
                              </m:sSup>
                              <m:r>
                                <a:rPr lang="en-US" altLang="zh-TW" i="1">
                                  <a:latin typeface="Cambria Math" panose="02040503050406030204" pitchFamily="18" charset="0"/>
                                  <a:ea typeface="Cambria Math"/>
                                  <a:cs typeface="Times New Roman" pitchFamily="18" charset="0"/>
                                </a:rPr>
                                <m:t>𝐻</m:t>
                              </m:r>
                            </m:e>
                          </m:d>
                        </m:e>
                        <m:sup>
                          <m:r>
                            <a:rPr lang="en-US" altLang="zh-TW" b="0" i="1" smtClean="0">
                              <a:latin typeface="Cambria Math"/>
                              <a:ea typeface="Cambria Math"/>
                              <a:cs typeface="Times New Roman" pitchFamily="18" charset="0"/>
                            </a:rPr>
                            <m:t>2</m:t>
                          </m:r>
                        </m:sup>
                      </m:sSup>
                    </m:oMath>
                  </m:oMathPara>
                </a14:m>
                <a:endParaRPr lang="zh-TW" altLang="en-US" dirty="0">
                  <a:latin typeface="Times New Roman" pitchFamily="18" charset="0"/>
                  <a:cs typeface="Times New Roman" pitchFamily="18" charset="0"/>
                </a:endParaRPr>
              </a:p>
            </p:txBody>
          </p:sp>
        </mc:Choice>
        <mc:Fallback xmlns="">
          <p:sp>
            <p:nvSpPr>
              <p:cNvPr id="7" name="矩形 6"/>
              <p:cNvSpPr>
                <a:spLocks noRot="1" noChangeAspect="1" noMove="1" noResize="1" noEditPoints="1" noAdjustHandles="1" noChangeArrowheads="1" noChangeShapeType="1" noTextEdit="1"/>
              </p:cNvSpPr>
              <p:nvPr/>
            </p:nvSpPr>
            <p:spPr>
              <a:xfrm>
                <a:off x="2105025" y="925192"/>
                <a:ext cx="4174924" cy="466090"/>
              </a:xfrm>
              <a:prstGeom prst="rect">
                <a:avLst/>
              </a:prstGeom>
              <a:blipFill>
                <a:blip r:embed="rId3"/>
                <a:stretch>
                  <a:fillRect b="-263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矩形 1"/>
              <p:cNvSpPr/>
              <p:nvPr/>
            </p:nvSpPr>
            <p:spPr>
              <a:xfrm>
                <a:off x="4977702" y="4608910"/>
                <a:ext cx="827786" cy="442557"/>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rad>
                        <m:radPr>
                          <m:degHide m:val="on"/>
                          <m:ctrlPr>
                            <a:rPr lang="en-US" altLang="zh-TW" i="1" smtClean="0">
                              <a:latin typeface="Cambria Math" panose="02040503050406030204" pitchFamily="18" charset="0"/>
                              <a:ea typeface="Cambria Math"/>
                              <a:cs typeface="Times New Roman" pitchFamily="18" charset="0"/>
                            </a:rPr>
                          </m:ctrlPr>
                        </m:radPr>
                        <m:deg/>
                        <m:e>
                          <m:sSup>
                            <m:sSupPr>
                              <m:ctrlPr>
                                <a:rPr lang="en-US" altLang="zh-TW" i="1">
                                  <a:latin typeface="Cambria Math" panose="02040503050406030204" pitchFamily="18" charset="0"/>
                                  <a:ea typeface="Cambria Math"/>
                                  <a:cs typeface="Times New Roman" pitchFamily="18" charset="0"/>
                                </a:rPr>
                              </m:ctrlPr>
                            </m:sSupPr>
                            <m:e>
                              <m:r>
                                <a:rPr lang="en-US" altLang="zh-TW" i="1">
                                  <a:latin typeface="Cambria Math" panose="02040503050406030204" pitchFamily="18" charset="0"/>
                                  <a:ea typeface="Cambria Math"/>
                                  <a:cs typeface="Times New Roman" pitchFamily="18" charset="0"/>
                                </a:rPr>
                                <m:t>𝐻</m:t>
                              </m:r>
                            </m:e>
                            <m:sup>
                              <m:r>
                                <a:rPr lang="en-US" altLang="zh-TW" i="1">
                                  <a:latin typeface="Cambria Math"/>
                                  <a:ea typeface="Cambria Math"/>
                                  <a:cs typeface="Times New Roman" pitchFamily="18" charset="0"/>
                                </a:rPr>
                                <m:t>†</m:t>
                              </m:r>
                            </m:sup>
                          </m:sSup>
                          <m:r>
                            <a:rPr lang="en-US" altLang="zh-TW" i="1">
                              <a:latin typeface="Cambria Math" panose="02040503050406030204" pitchFamily="18" charset="0"/>
                              <a:ea typeface="Cambria Math"/>
                              <a:cs typeface="Times New Roman" pitchFamily="18" charset="0"/>
                            </a:rPr>
                            <m:t>𝐻</m:t>
                          </m:r>
                          <m:r>
                            <m:rPr>
                              <m:nor/>
                            </m:rPr>
                            <a:rPr lang="zh-TW" altLang="en-US" i="0" dirty="0"/>
                            <m:t> </m:t>
                          </m:r>
                        </m:e>
                      </m:rad>
                    </m:oMath>
                  </m:oMathPara>
                </a14:m>
                <a:endParaRPr lang="zh-TW" altLang="en-US" dirty="0"/>
              </a:p>
            </p:txBody>
          </p:sp>
        </mc:Choice>
        <mc:Fallback xmlns="">
          <p:sp>
            <p:nvSpPr>
              <p:cNvPr id="2" name="矩形 1"/>
              <p:cNvSpPr>
                <a:spLocks noRot="1" noChangeAspect="1" noMove="1" noResize="1" noEditPoints="1" noAdjustHandles="1" noChangeArrowheads="1" noChangeShapeType="1" noTextEdit="1"/>
              </p:cNvSpPr>
              <p:nvPr/>
            </p:nvSpPr>
            <p:spPr>
              <a:xfrm>
                <a:off x="4977702" y="4608910"/>
                <a:ext cx="827786" cy="442557"/>
              </a:xfrm>
              <a:prstGeom prst="rect">
                <a:avLst/>
              </a:prstGeom>
              <a:blipFill>
                <a:blip r:embed="rId4"/>
                <a:stretch>
                  <a:fillRect r="-7576" b="-11111"/>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6" name="矩形 5"/>
              <p:cNvSpPr/>
              <p:nvPr/>
            </p:nvSpPr>
            <p:spPr>
              <a:xfrm>
                <a:off x="2105025" y="1615948"/>
                <a:ext cx="2738122" cy="459678"/>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ea typeface="Cambria Math"/>
                          <a:cs typeface="Times New Roman" pitchFamily="18" charset="0"/>
                        </a:rPr>
                        <m:t>𝑉</m:t>
                      </m:r>
                      <m:r>
                        <a:rPr lang="en-US" altLang="zh-TW" b="0" i="1" smtClean="0">
                          <a:latin typeface="Cambria Math"/>
                          <a:ea typeface="Cambria Math"/>
                          <a:cs typeface="Times New Roman" pitchFamily="18" charset="0"/>
                        </a:rPr>
                        <m:t>=−</m:t>
                      </m:r>
                      <m:sSup>
                        <m:sSupPr>
                          <m:ctrlPr>
                            <a:rPr lang="en-US" altLang="zh-TW" i="1">
                              <a:latin typeface="Cambria Math" panose="02040503050406030204" pitchFamily="18" charset="0"/>
                              <a:ea typeface="Cambria Math"/>
                              <a:cs typeface="Times New Roman" pitchFamily="18" charset="0"/>
                            </a:rPr>
                          </m:ctrlPr>
                        </m:sSupPr>
                        <m:e>
                          <m:r>
                            <a:rPr lang="zh-TW" altLang="en-US" i="1" smtClean="0">
                              <a:latin typeface="Cambria Math"/>
                              <a:ea typeface="Cambria Math"/>
                              <a:cs typeface="Times New Roman" pitchFamily="18" charset="0"/>
                            </a:rPr>
                            <m:t>𝜇</m:t>
                          </m:r>
                        </m:e>
                        <m:sup>
                          <m:r>
                            <a:rPr lang="en-US" altLang="zh-TW" i="1">
                              <a:latin typeface="Cambria Math"/>
                              <a:ea typeface="Cambria Math"/>
                              <a:cs typeface="Times New Roman" pitchFamily="18" charset="0"/>
                            </a:rPr>
                            <m:t>2</m:t>
                          </m:r>
                        </m:sup>
                      </m:sSup>
                      <m:sSup>
                        <m:sSupPr>
                          <m:ctrlPr>
                            <a:rPr lang="en-US" altLang="zh-TW" i="1">
                              <a:latin typeface="Cambria Math" panose="02040503050406030204" pitchFamily="18" charset="0"/>
                              <a:ea typeface="Cambria Math"/>
                              <a:cs typeface="Times New Roman" pitchFamily="18" charset="0"/>
                            </a:rPr>
                          </m:ctrlPr>
                        </m:sSupPr>
                        <m:e>
                          <m:r>
                            <a:rPr lang="en-US" altLang="zh-TW" i="1">
                              <a:latin typeface="Cambria Math" panose="02040503050406030204" pitchFamily="18" charset="0"/>
                              <a:ea typeface="Cambria Math"/>
                              <a:cs typeface="Times New Roman" pitchFamily="18" charset="0"/>
                            </a:rPr>
                            <m:t>𝐻</m:t>
                          </m:r>
                        </m:e>
                        <m:sup>
                          <m:r>
                            <a:rPr lang="en-US" altLang="zh-TW" i="1">
                              <a:latin typeface="Cambria Math"/>
                              <a:ea typeface="Cambria Math"/>
                              <a:cs typeface="Times New Roman" pitchFamily="18" charset="0"/>
                            </a:rPr>
                            <m:t>†</m:t>
                          </m:r>
                        </m:sup>
                      </m:sSup>
                      <m:r>
                        <a:rPr lang="en-US" altLang="zh-TW" i="1">
                          <a:latin typeface="Cambria Math" panose="02040503050406030204" pitchFamily="18" charset="0"/>
                          <a:ea typeface="Cambria Math"/>
                          <a:cs typeface="Times New Roman" pitchFamily="18" charset="0"/>
                        </a:rPr>
                        <m:t>𝐻</m:t>
                      </m:r>
                      <m:r>
                        <a:rPr lang="en-US" altLang="zh-TW" b="0" i="1" smtClean="0">
                          <a:latin typeface="Cambria Math"/>
                          <a:ea typeface="Cambria Math"/>
                          <a:cs typeface="Times New Roman" pitchFamily="18" charset="0"/>
                        </a:rPr>
                        <m:t>+</m:t>
                      </m:r>
                      <m:r>
                        <a:rPr lang="en-US" altLang="zh-TW" i="1">
                          <a:latin typeface="Cambria Math"/>
                          <a:ea typeface="Cambria Math"/>
                          <a:cs typeface="Times New Roman" pitchFamily="18" charset="0"/>
                        </a:rPr>
                        <m:t>𝜆</m:t>
                      </m:r>
                      <m:sSup>
                        <m:sSupPr>
                          <m:ctrlPr>
                            <a:rPr lang="en-US" altLang="zh-TW" i="1" smtClean="0">
                              <a:latin typeface="Cambria Math" panose="02040503050406030204" pitchFamily="18" charset="0"/>
                              <a:ea typeface="Cambria Math"/>
                              <a:cs typeface="Times New Roman" pitchFamily="18" charset="0"/>
                            </a:rPr>
                          </m:ctrlPr>
                        </m:sSupPr>
                        <m:e>
                          <m:d>
                            <m:dPr>
                              <m:ctrlPr>
                                <a:rPr lang="en-US" altLang="zh-TW" i="1" smtClean="0">
                                  <a:latin typeface="Cambria Math" panose="02040503050406030204" pitchFamily="18" charset="0"/>
                                  <a:ea typeface="Cambria Math"/>
                                  <a:cs typeface="Times New Roman" pitchFamily="18" charset="0"/>
                                </a:rPr>
                              </m:ctrlPr>
                            </m:dPr>
                            <m:e>
                              <m:sSup>
                                <m:sSupPr>
                                  <m:ctrlPr>
                                    <a:rPr lang="en-US" altLang="zh-TW" i="1">
                                      <a:latin typeface="Cambria Math" panose="02040503050406030204" pitchFamily="18" charset="0"/>
                                      <a:ea typeface="Cambria Math"/>
                                      <a:cs typeface="Times New Roman" pitchFamily="18" charset="0"/>
                                    </a:rPr>
                                  </m:ctrlPr>
                                </m:sSupPr>
                                <m:e>
                                  <m:r>
                                    <a:rPr lang="en-US" altLang="zh-TW" i="1">
                                      <a:latin typeface="Cambria Math" panose="02040503050406030204" pitchFamily="18" charset="0"/>
                                      <a:ea typeface="Cambria Math"/>
                                      <a:cs typeface="Times New Roman" pitchFamily="18" charset="0"/>
                                    </a:rPr>
                                    <m:t>𝐻</m:t>
                                  </m:r>
                                </m:e>
                                <m:sup>
                                  <m:r>
                                    <a:rPr lang="en-US" altLang="zh-TW" i="1">
                                      <a:latin typeface="Cambria Math"/>
                                      <a:ea typeface="Cambria Math"/>
                                      <a:cs typeface="Times New Roman" pitchFamily="18" charset="0"/>
                                    </a:rPr>
                                    <m:t>†</m:t>
                                  </m:r>
                                </m:sup>
                              </m:sSup>
                              <m:r>
                                <a:rPr lang="en-US" altLang="zh-TW" i="1">
                                  <a:latin typeface="Cambria Math" panose="02040503050406030204" pitchFamily="18" charset="0"/>
                                  <a:ea typeface="Cambria Math"/>
                                  <a:cs typeface="Times New Roman" pitchFamily="18" charset="0"/>
                                </a:rPr>
                                <m:t>𝐻</m:t>
                              </m:r>
                            </m:e>
                          </m:d>
                        </m:e>
                        <m:sup>
                          <m:r>
                            <a:rPr lang="en-US" altLang="zh-TW" b="0" i="1" smtClean="0">
                              <a:latin typeface="Cambria Math"/>
                              <a:ea typeface="Cambria Math"/>
                              <a:cs typeface="Times New Roman" pitchFamily="18" charset="0"/>
                            </a:rPr>
                            <m:t>2</m:t>
                          </m:r>
                        </m:sup>
                      </m:sSup>
                    </m:oMath>
                  </m:oMathPara>
                </a14:m>
                <a:endParaRPr lang="zh-TW" altLang="en-US" dirty="0">
                  <a:latin typeface="Times New Roman" pitchFamily="18" charset="0"/>
                  <a:cs typeface="Times New Roman" pitchFamily="18" charset="0"/>
                </a:endParaRPr>
              </a:p>
            </p:txBody>
          </p:sp>
        </mc:Choice>
        <mc:Fallback xmlns="">
          <p:sp>
            <p:nvSpPr>
              <p:cNvPr id="6" name="矩形 5"/>
              <p:cNvSpPr>
                <a:spLocks noRot="1" noChangeAspect="1" noMove="1" noResize="1" noEditPoints="1" noAdjustHandles="1" noChangeArrowheads="1" noChangeShapeType="1" noTextEdit="1"/>
              </p:cNvSpPr>
              <p:nvPr/>
            </p:nvSpPr>
            <p:spPr>
              <a:xfrm>
                <a:off x="2105025" y="1615948"/>
                <a:ext cx="2738122" cy="459678"/>
              </a:xfrm>
              <a:prstGeom prst="rect">
                <a:avLst/>
              </a:prstGeom>
              <a:blipFill>
                <a:blip r:embed="rId5"/>
                <a:stretch>
                  <a:fillRect b="-270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 name="文字方塊 7">
                <a:extLst>
                  <a:ext uri="{FF2B5EF4-FFF2-40B4-BE49-F238E27FC236}">
                    <a16:creationId xmlns:a16="http://schemas.microsoft.com/office/drawing/2014/main" id="{65BE90AC-912C-EC48-A63A-B3B7285DBCC4}"/>
                  </a:ext>
                </a:extLst>
              </p:cNvPr>
              <p:cNvSpPr txBox="1"/>
              <p:nvPr/>
            </p:nvSpPr>
            <p:spPr>
              <a:xfrm>
                <a:off x="2105025" y="5859638"/>
                <a:ext cx="5444767" cy="369332"/>
              </a:xfrm>
              <a:prstGeom prst="rect">
                <a:avLst/>
              </a:prstGeom>
              <a:noFill/>
            </p:spPr>
            <p:txBody>
              <a:bodyPr wrap="square" rtlCol="0">
                <a:spAutoFit/>
              </a:bodyPr>
              <a:lstStyle/>
              <a:p>
                <a14:m>
                  <m:oMath xmlns:m="http://schemas.openxmlformats.org/officeDocument/2006/math">
                    <m:r>
                      <a:rPr lang="en-US" altLang="zh-TW" i="1">
                        <a:latin typeface="Cambria Math"/>
                        <a:ea typeface="Cambria Math"/>
                        <a:cs typeface="Times New Roman" pitchFamily="18" charset="0"/>
                      </a:rPr>
                      <m:t>ℒ</m:t>
                    </m:r>
                    <m:r>
                      <a:rPr lang="en-US" altLang="zh-TW" i="1">
                        <a:latin typeface="Cambria Math"/>
                        <a:ea typeface="Cambria Math"/>
                        <a:cs typeface="Times New Roman" pitchFamily="18" charset="0"/>
                      </a:rPr>
                      <m:t> </m:t>
                    </m:r>
                  </m:oMath>
                </a14:m>
                <a:r>
                  <a:rPr lang="en-US" altLang="zh-TW" dirty="0">
                    <a:latin typeface="Times New Roman" panose="02020603050405020304" pitchFamily="18" charset="0"/>
                    <a:cs typeface="Times New Roman" pitchFamily="18" charset="0"/>
                  </a:rPr>
                  <a:t>Weak SU(2)</a:t>
                </a:r>
                <a:r>
                  <a:rPr lang="zh-TW" altLang="en-US" dirty="0">
                    <a:cs typeface="Times New Roman" pitchFamily="18" charset="0"/>
                  </a:rPr>
                  <a:t>變換</a:t>
                </a:r>
                <a:r>
                  <a:rPr lang="zh-TW" altLang="en-US" dirty="0"/>
                  <a:t>之下還是不變的：</a:t>
                </a:r>
              </a:p>
            </p:txBody>
          </p:sp>
        </mc:Choice>
        <mc:Fallback>
          <p:sp>
            <p:nvSpPr>
              <p:cNvPr id="8" name="文字方塊 7">
                <a:extLst>
                  <a:ext uri="{FF2B5EF4-FFF2-40B4-BE49-F238E27FC236}">
                    <a16:creationId xmlns:a16="http://schemas.microsoft.com/office/drawing/2014/main" id="{65BE90AC-912C-EC48-A63A-B3B7285DBCC4}"/>
                  </a:ext>
                </a:extLst>
              </p:cNvPr>
              <p:cNvSpPr txBox="1">
                <a:spLocks noRot="1" noChangeAspect="1" noMove="1" noResize="1" noEditPoints="1" noAdjustHandles="1" noChangeArrowheads="1" noChangeShapeType="1" noTextEdit="1"/>
              </p:cNvSpPr>
              <p:nvPr/>
            </p:nvSpPr>
            <p:spPr>
              <a:xfrm>
                <a:off x="2105025" y="5859638"/>
                <a:ext cx="5444767" cy="369332"/>
              </a:xfrm>
              <a:prstGeom prst="rect">
                <a:avLst/>
              </a:prstGeom>
              <a:blipFill>
                <a:blip r:embed="rId6"/>
                <a:stretch>
                  <a:fillRect t="-6667" b="-23333"/>
                </a:stretch>
              </a:blipFill>
            </p:spPr>
            <p:txBody>
              <a:bodyPr/>
              <a:lstStyle/>
              <a:p>
                <a:r>
                  <a:rPr lang="en-US">
                    <a:noFill/>
                  </a:rPr>
                  <a:t> </a:t>
                </a:r>
              </a:p>
            </p:txBody>
          </p:sp>
        </mc:Fallback>
      </mc:AlternateContent>
    </p:spTree>
    <p:extLst>
      <p:ext uri="{BB962C8B-B14F-4D97-AF65-F5344CB8AC3E}">
        <p14:creationId xmlns:p14="http://schemas.microsoft.com/office/powerpoint/2010/main" val="65231041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descr="http://www.google.com/url?source=imglanding&amp;ct=img&amp;q=http://www-np.ucy.ac.cy/HADES/physics/chiral_symmetry1.png&amp;sa=X&amp;ei=mRZXULCmNKfcmAXJhYCQCg&amp;ved=0CAsQ8wc42wI&amp;usg=AFQjCNHsWV2TeH1pYg-_yTFkhxDepjSipQ"/>
          <p:cNvPicPr>
            <a:picLocks noChangeAspect="1" noChangeArrowheads="1"/>
          </p:cNvPicPr>
          <p:nvPr/>
        </p:nvPicPr>
        <p:blipFill>
          <a:blip r:embed="rId2">
            <a:extLst>
              <a:ext uri="{28A0092B-C50C-407E-A947-70E740481C1C}">
                <a14:useLocalDpi xmlns:a14="http://schemas.microsoft.com/office/drawing/2010/main" val="0"/>
              </a:ext>
            </a:extLst>
          </a:blip>
          <a:srcRect l="8208" t="55489" r="3473" b="2032"/>
          <a:stretch>
            <a:fillRect/>
          </a:stretch>
        </p:blipFill>
        <p:spPr bwMode="auto">
          <a:xfrm>
            <a:off x="2562225" y="1502569"/>
            <a:ext cx="5273675" cy="280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3" name="Picture 2" descr="http://universe-review.ca/I15-04-Higgsfield.jpg"/>
          <p:cNvPicPr>
            <a:picLocks noChangeAspect="1" noChangeArrowheads="1"/>
          </p:cNvPicPr>
          <p:nvPr/>
        </p:nvPicPr>
        <p:blipFill>
          <a:blip r:embed="rId3">
            <a:extLst>
              <a:ext uri="{28A0092B-C50C-407E-A947-70E740481C1C}">
                <a14:useLocalDpi xmlns:a14="http://schemas.microsoft.com/office/drawing/2010/main" val="0"/>
              </a:ext>
            </a:extLst>
          </a:blip>
          <a:srcRect l="47102" r="6473" b="7288"/>
          <a:stretch>
            <a:fillRect/>
          </a:stretch>
        </p:blipFill>
        <p:spPr bwMode="auto">
          <a:xfrm>
            <a:off x="80131" y="830262"/>
            <a:ext cx="2356568" cy="2161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矩形 8"/>
          <p:cNvSpPr/>
          <p:nvPr/>
        </p:nvSpPr>
        <p:spPr>
          <a:xfrm>
            <a:off x="6924675" y="3585369"/>
            <a:ext cx="819150" cy="428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lgn="ctr">
              <a:defRPr/>
            </a:pPr>
            <a:r>
              <a:rPr lang="en-US" altLang="zh-TW" sz="1800" i="1" dirty="0">
                <a:latin typeface="Times New Roman" pitchFamily="18" charset="0"/>
                <a:cs typeface="Times New Roman" pitchFamily="18" charset="0"/>
              </a:rPr>
              <a:t>H</a:t>
            </a:r>
            <a:r>
              <a:rPr lang="en-US" altLang="zh-TW" sz="1800" i="1" baseline="-25000" dirty="0">
                <a:latin typeface="Times New Roman" pitchFamily="18" charset="0"/>
                <a:cs typeface="Times New Roman" pitchFamily="18" charset="0"/>
              </a:rPr>
              <a:t>2</a:t>
            </a:r>
            <a:endParaRPr lang="zh-TW" altLang="en-US" sz="1800" baseline="-25000" dirty="0">
              <a:latin typeface="Times New Roman" pitchFamily="18" charset="0"/>
              <a:cs typeface="Times New Roman" pitchFamily="18" charset="0"/>
            </a:endParaRPr>
          </a:p>
        </p:txBody>
      </p:sp>
      <p:sp>
        <p:nvSpPr>
          <p:cNvPr id="10" name="矩形 9"/>
          <p:cNvSpPr/>
          <p:nvPr/>
        </p:nvSpPr>
        <p:spPr>
          <a:xfrm>
            <a:off x="2598737" y="1770857"/>
            <a:ext cx="668338" cy="487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baseline="-25000" dirty="0">
              <a:solidFill>
                <a:schemeClr val="tx1"/>
              </a:solidFill>
              <a:latin typeface="Times New Roman" panose="02020603050405020304" pitchFamily="18" charset="0"/>
              <a:cs typeface="Times New Roman" pitchFamily="18" charset="0"/>
            </a:endParaRPr>
          </a:p>
        </p:txBody>
      </p:sp>
      <p:sp>
        <p:nvSpPr>
          <p:cNvPr id="11" name="橢圓 10"/>
          <p:cNvSpPr>
            <a:spLocks noChangeArrowheads="1"/>
          </p:cNvSpPr>
          <p:nvPr/>
        </p:nvSpPr>
        <p:spPr bwMode="auto">
          <a:xfrm>
            <a:off x="5486400" y="2991644"/>
            <a:ext cx="458787" cy="471488"/>
          </a:xfrm>
          <a:prstGeom prst="ellipse">
            <a:avLst/>
          </a:prstGeom>
          <a:solidFill>
            <a:srgbClr val="E68AE8"/>
          </a:solidFill>
          <a:ln w="9525">
            <a:solidFill>
              <a:srgbClr val="FF33CC"/>
            </a:solidFill>
            <a:round/>
            <a:headEnd/>
            <a:tailEnd/>
          </a:ln>
          <a:effectLst>
            <a:outerShdw blurRad="40000" dist="23000" dir="5400000" rotWithShape="0">
              <a:srgbClr val="808080">
                <a:alpha val="34998"/>
              </a:srgbClr>
            </a:outerShdw>
          </a:effectLst>
        </p:spPr>
        <p:txBody>
          <a:bodyPr anchor="ctr"/>
          <a:lstStyle/>
          <a:p>
            <a:pPr algn="ctr">
              <a:defRPr/>
            </a:pPr>
            <a:endParaRPr lang="zh-TW" altLang="en-US" dirty="0">
              <a:solidFill>
                <a:schemeClr val="lt1"/>
              </a:solidFill>
              <a:effectLst>
                <a:glow rad="63500">
                  <a:schemeClr val="accent1">
                    <a:satMod val="175000"/>
                    <a:alpha val="40000"/>
                  </a:schemeClr>
                </a:glow>
                <a:innerShdw blurRad="63500" dist="50800" dir="13500000">
                  <a:prstClr val="black">
                    <a:alpha val="50000"/>
                  </a:prstClr>
                </a:innerShdw>
              </a:effectLst>
              <a:latin typeface="Times New Roman" panose="02020603050405020304" pitchFamily="18" charset="0"/>
              <a:ea typeface="+mn-ea"/>
            </a:endParaRPr>
          </a:p>
        </p:txBody>
      </p:sp>
      <mc:AlternateContent xmlns:mc="http://schemas.openxmlformats.org/markup-compatibility/2006">
        <mc:Choice xmlns:a14="http://schemas.microsoft.com/office/drawing/2010/main" Requires="a14">
          <p:sp>
            <p:nvSpPr>
              <p:cNvPr id="114699" name="文字方塊 1"/>
              <p:cNvSpPr txBox="1">
                <a:spLocks noChangeArrowheads="1"/>
              </p:cNvSpPr>
              <p:nvPr/>
            </p:nvSpPr>
            <p:spPr bwMode="auto">
              <a:xfrm>
                <a:off x="2563813" y="4418230"/>
                <a:ext cx="5197475" cy="554254"/>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latin typeface="Tahoma" pitchFamily="34" charset="0"/>
                  </a:rPr>
                  <a:t>現在</a:t>
                </a:r>
                <a14:m>
                  <m:oMath xmlns:m="http://schemas.openxmlformats.org/officeDocument/2006/math">
                    <m:d>
                      <m:dPr>
                        <m:ctrlPr>
                          <a:rPr lang="en-US" altLang="zh-TW" sz="1800" i="1">
                            <a:latin typeface="Cambria Math" panose="02040503050406030204" pitchFamily="18" charset="0"/>
                            <a:cs typeface="Times New Roman" pitchFamily="18" charset="0"/>
                          </a:rPr>
                        </m:ctrlPr>
                      </m:dPr>
                      <m:e>
                        <m:m>
                          <m:mPr>
                            <m:mcs>
                              <m:mc>
                                <m:mcPr>
                                  <m:count m:val="1"/>
                                  <m:mcJc m:val="center"/>
                                </m:mcPr>
                              </m:mc>
                            </m:mcs>
                            <m:ctrlPr>
                              <a:rPr lang="en-US" altLang="zh-TW" sz="1800" i="1">
                                <a:latin typeface="Cambria Math" panose="02040503050406030204" pitchFamily="18" charset="0"/>
                                <a:cs typeface="Times New Roman" pitchFamily="18" charset="0"/>
                              </a:rPr>
                            </m:ctrlPr>
                          </m:mPr>
                          <m:mr>
                            <m:e>
                              <m:r>
                                <a:rPr lang="en-US" altLang="zh-TW" sz="1800" i="1">
                                  <a:latin typeface="Cambria Math" panose="02040503050406030204" pitchFamily="18" charset="0"/>
                                  <a:cs typeface="Times New Roman" pitchFamily="18" charset="0"/>
                                </a:rPr>
                                <m:t>0</m:t>
                              </m:r>
                            </m:e>
                          </m:mr>
                          <m:mr>
                            <m:e>
                              <m:r>
                                <a:rPr lang="en-US" altLang="zh-TW" sz="1800" i="1">
                                  <a:latin typeface="Cambria Math" panose="02040503050406030204" pitchFamily="18" charset="0"/>
                                  <a:cs typeface="Times New Roman" pitchFamily="18" charset="0"/>
                                </a:rPr>
                                <m:t>0</m:t>
                              </m:r>
                            </m:e>
                          </m:mr>
                        </m:m>
                      </m:e>
                    </m:d>
                  </m:oMath>
                </a14:m>
                <a:r>
                  <a:rPr lang="zh-TW" altLang="en-US" sz="1800" dirty="0">
                    <a:latin typeface="Tahoma" pitchFamily="34" charset="0"/>
                  </a:rPr>
                  <a:t>的狀態能量並不是最低！</a:t>
                </a:r>
              </a:p>
            </p:txBody>
          </p:sp>
        </mc:Choice>
        <mc:Fallback>
          <p:sp>
            <p:nvSpPr>
              <p:cNvPr id="114699" name="文字方塊 1"/>
              <p:cNvSpPr txBox="1">
                <a:spLocks noRot="1" noChangeAspect="1" noMove="1" noResize="1" noEditPoints="1" noAdjustHandles="1" noChangeArrowheads="1" noChangeShapeType="1" noTextEdit="1"/>
              </p:cNvSpPr>
              <p:nvPr/>
            </p:nvSpPr>
            <p:spPr bwMode="auto">
              <a:xfrm>
                <a:off x="2563813" y="4418230"/>
                <a:ext cx="5197475" cy="554254"/>
              </a:xfrm>
              <a:prstGeom prst="rect">
                <a:avLst/>
              </a:prstGeom>
              <a:blipFill>
                <a:blip r:embed="rId4"/>
                <a:stretch>
                  <a:fillRect l="-1220" b="-454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114700" name="文字方塊 11"/>
          <p:cNvSpPr txBox="1">
            <a:spLocks noChangeArrowheads="1"/>
          </p:cNvSpPr>
          <p:nvPr/>
        </p:nvSpPr>
        <p:spPr bwMode="auto">
          <a:xfrm>
            <a:off x="2544762" y="5048250"/>
            <a:ext cx="51974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latin typeface="Tahoma" pitchFamily="34" charset="0"/>
              </a:rPr>
              <a:t>能量最低的狀態滿足：</a:t>
            </a:r>
          </a:p>
        </p:txBody>
      </p:sp>
      <mc:AlternateContent xmlns:mc="http://schemas.openxmlformats.org/markup-compatibility/2006" xmlns:a14="http://schemas.microsoft.com/office/drawing/2010/main">
        <mc:Choice Requires="a14">
          <p:sp>
            <p:nvSpPr>
              <p:cNvPr id="14" name="矩形 13"/>
              <p:cNvSpPr/>
              <p:nvPr/>
            </p:nvSpPr>
            <p:spPr>
              <a:xfrm>
                <a:off x="2601913" y="830263"/>
                <a:ext cx="2738121" cy="459678"/>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ea typeface="Cambria Math"/>
                          <a:cs typeface="Times New Roman" pitchFamily="18" charset="0"/>
                        </a:rPr>
                        <m:t>𝑉</m:t>
                      </m:r>
                      <m:r>
                        <a:rPr lang="en-US" altLang="zh-TW" b="0" i="1" smtClean="0">
                          <a:latin typeface="Cambria Math"/>
                          <a:ea typeface="Cambria Math"/>
                          <a:cs typeface="Times New Roman" pitchFamily="18" charset="0"/>
                        </a:rPr>
                        <m:t>=−</m:t>
                      </m:r>
                      <m:sSup>
                        <m:sSupPr>
                          <m:ctrlPr>
                            <a:rPr lang="en-US" altLang="zh-TW" i="1">
                              <a:latin typeface="Cambria Math" panose="02040503050406030204" pitchFamily="18" charset="0"/>
                              <a:ea typeface="Cambria Math"/>
                              <a:cs typeface="Times New Roman" pitchFamily="18" charset="0"/>
                            </a:rPr>
                          </m:ctrlPr>
                        </m:sSupPr>
                        <m:e>
                          <m:r>
                            <a:rPr lang="zh-TW" altLang="en-US" i="1" smtClean="0">
                              <a:latin typeface="Cambria Math"/>
                              <a:ea typeface="Cambria Math"/>
                              <a:cs typeface="Times New Roman" pitchFamily="18" charset="0"/>
                            </a:rPr>
                            <m:t>𝜇</m:t>
                          </m:r>
                        </m:e>
                        <m:sup>
                          <m:r>
                            <a:rPr lang="en-US" altLang="zh-TW" i="1">
                              <a:latin typeface="Cambria Math"/>
                              <a:ea typeface="Cambria Math"/>
                              <a:cs typeface="Times New Roman" pitchFamily="18" charset="0"/>
                            </a:rPr>
                            <m:t>2</m:t>
                          </m:r>
                        </m:sup>
                      </m:sSup>
                      <m:sSup>
                        <m:sSupPr>
                          <m:ctrlPr>
                            <a:rPr lang="en-US" altLang="zh-TW" i="1">
                              <a:latin typeface="Cambria Math" panose="02040503050406030204" pitchFamily="18" charset="0"/>
                              <a:ea typeface="Cambria Math"/>
                              <a:cs typeface="Times New Roman" pitchFamily="18" charset="0"/>
                            </a:rPr>
                          </m:ctrlPr>
                        </m:sSupPr>
                        <m:e>
                          <m:r>
                            <a:rPr lang="en-US" altLang="zh-TW" i="1">
                              <a:latin typeface="Cambria Math" panose="02040503050406030204" pitchFamily="18" charset="0"/>
                              <a:ea typeface="Cambria Math"/>
                              <a:cs typeface="Times New Roman" pitchFamily="18" charset="0"/>
                            </a:rPr>
                            <m:t>𝐻</m:t>
                          </m:r>
                        </m:e>
                        <m:sup>
                          <m:r>
                            <a:rPr lang="en-US" altLang="zh-TW" i="1">
                              <a:latin typeface="Cambria Math"/>
                              <a:ea typeface="Cambria Math"/>
                              <a:cs typeface="Times New Roman" pitchFamily="18" charset="0"/>
                            </a:rPr>
                            <m:t>†</m:t>
                          </m:r>
                        </m:sup>
                      </m:sSup>
                      <m:r>
                        <a:rPr lang="en-US" altLang="zh-TW" i="1">
                          <a:latin typeface="Cambria Math" panose="02040503050406030204" pitchFamily="18" charset="0"/>
                          <a:ea typeface="Cambria Math"/>
                          <a:cs typeface="Times New Roman" pitchFamily="18" charset="0"/>
                        </a:rPr>
                        <m:t>𝐻</m:t>
                      </m:r>
                      <m:r>
                        <a:rPr lang="en-US" altLang="zh-TW" b="0" i="1" smtClean="0">
                          <a:latin typeface="Cambria Math"/>
                          <a:ea typeface="Cambria Math"/>
                          <a:cs typeface="Times New Roman" pitchFamily="18" charset="0"/>
                        </a:rPr>
                        <m:t>+</m:t>
                      </m:r>
                      <m:r>
                        <a:rPr lang="en-US" altLang="zh-TW" i="1">
                          <a:latin typeface="Cambria Math"/>
                          <a:ea typeface="Cambria Math"/>
                          <a:cs typeface="Times New Roman" pitchFamily="18" charset="0"/>
                        </a:rPr>
                        <m:t>𝜆</m:t>
                      </m:r>
                      <m:sSup>
                        <m:sSupPr>
                          <m:ctrlPr>
                            <a:rPr lang="en-US" altLang="zh-TW" i="1" smtClean="0">
                              <a:latin typeface="Cambria Math" panose="02040503050406030204" pitchFamily="18" charset="0"/>
                              <a:ea typeface="Cambria Math"/>
                              <a:cs typeface="Times New Roman" pitchFamily="18" charset="0"/>
                            </a:rPr>
                          </m:ctrlPr>
                        </m:sSupPr>
                        <m:e>
                          <m:d>
                            <m:dPr>
                              <m:ctrlPr>
                                <a:rPr lang="en-US" altLang="zh-TW" i="1" smtClean="0">
                                  <a:latin typeface="Cambria Math" panose="02040503050406030204" pitchFamily="18" charset="0"/>
                                  <a:ea typeface="Cambria Math"/>
                                  <a:cs typeface="Times New Roman" pitchFamily="18" charset="0"/>
                                </a:rPr>
                              </m:ctrlPr>
                            </m:dPr>
                            <m:e>
                              <m:sSup>
                                <m:sSupPr>
                                  <m:ctrlPr>
                                    <a:rPr lang="en-US" altLang="zh-TW" i="1">
                                      <a:latin typeface="Cambria Math" panose="02040503050406030204" pitchFamily="18" charset="0"/>
                                      <a:ea typeface="Cambria Math"/>
                                      <a:cs typeface="Times New Roman" pitchFamily="18" charset="0"/>
                                    </a:rPr>
                                  </m:ctrlPr>
                                </m:sSupPr>
                                <m:e>
                                  <m:r>
                                    <a:rPr lang="en-US" altLang="zh-TW" i="1">
                                      <a:latin typeface="Cambria Math" panose="02040503050406030204" pitchFamily="18" charset="0"/>
                                      <a:ea typeface="Cambria Math"/>
                                      <a:cs typeface="Times New Roman" pitchFamily="18" charset="0"/>
                                    </a:rPr>
                                    <m:t>𝐻</m:t>
                                  </m:r>
                                </m:e>
                                <m:sup>
                                  <m:r>
                                    <a:rPr lang="en-US" altLang="zh-TW" i="1">
                                      <a:latin typeface="Cambria Math"/>
                                      <a:ea typeface="Cambria Math"/>
                                      <a:cs typeface="Times New Roman" pitchFamily="18" charset="0"/>
                                    </a:rPr>
                                    <m:t>†</m:t>
                                  </m:r>
                                </m:sup>
                              </m:sSup>
                              <m:r>
                                <a:rPr lang="en-US" altLang="zh-TW" i="1">
                                  <a:latin typeface="Cambria Math" panose="02040503050406030204" pitchFamily="18" charset="0"/>
                                  <a:ea typeface="Cambria Math"/>
                                  <a:cs typeface="Times New Roman" pitchFamily="18" charset="0"/>
                                </a:rPr>
                                <m:t>𝐻</m:t>
                              </m:r>
                            </m:e>
                          </m:d>
                        </m:e>
                        <m:sup>
                          <m:r>
                            <a:rPr lang="en-US" altLang="zh-TW" b="0" i="1" smtClean="0">
                              <a:latin typeface="Cambria Math"/>
                              <a:ea typeface="Cambria Math"/>
                              <a:cs typeface="Times New Roman" pitchFamily="18" charset="0"/>
                            </a:rPr>
                            <m:t>2</m:t>
                          </m:r>
                        </m:sup>
                      </m:sSup>
                    </m:oMath>
                  </m:oMathPara>
                </a14:m>
                <a:endParaRPr lang="zh-TW" altLang="en-US" dirty="0">
                  <a:latin typeface="Times New Roman" pitchFamily="18" charset="0"/>
                  <a:cs typeface="Times New Roman" pitchFamily="18" charset="0"/>
                </a:endParaRPr>
              </a:p>
            </p:txBody>
          </p:sp>
        </mc:Choice>
        <mc:Fallback xmlns="">
          <p:sp>
            <p:nvSpPr>
              <p:cNvPr id="14" name="矩形 13"/>
              <p:cNvSpPr>
                <a:spLocks noRot="1" noChangeAspect="1" noMove="1" noResize="1" noEditPoints="1" noAdjustHandles="1" noChangeArrowheads="1" noChangeShapeType="1" noTextEdit="1"/>
              </p:cNvSpPr>
              <p:nvPr/>
            </p:nvSpPr>
            <p:spPr>
              <a:xfrm>
                <a:off x="2601913" y="830263"/>
                <a:ext cx="2738121" cy="459678"/>
              </a:xfrm>
              <a:prstGeom prst="rect">
                <a:avLst/>
              </a:prstGeom>
              <a:blipFill>
                <a:blip r:embed="rId5"/>
                <a:stretch>
                  <a:fillRect b="-270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6" name="矩形 15"/>
              <p:cNvSpPr/>
              <p:nvPr/>
            </p:nvSpPr>
            <p:spPr>
              <a:xfrm>
                <a:off x="2588839" y="5493904"/>
                <a:ext cx="2181944" cy="648191"/>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zh-TW" i="1">
                              <a:latin typeface="Cambria Math" panose="02040503050406030204" pitchFamily="18" charset="0"/>
                              <a:ea typeface="Cambria Math"/>
                              <a:cs typeface="Times New Roman" pitchFamily="18" charset="0"/>
                            </a:rPr>
                          </m:ctrlPr>
                        </m:sSupPr>
                        <m:e>
                          <m:d>
                            <m:dPr>
                              <m:begChr m:val="|"/>
                              <m:endChr m:val="|"/>
                              <m:ctrlPr>
                                <a:rPr lang="en-US" altLang="zh-TW" i="1">
                                  <a:latin typeface="Cambria Math" panose="02040503050406030204" pitchFamily="18" charset="0"/>
                                  <a:cs typeface="Times New Roman" pitchFamily="18" charset="0"/>
                                </a:rPr>
                              </m:ctrlPr>
                            </m:dPr>
                            <m:e>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𝐻</m:t>
                                  </m:r>
                                </m:e>
                                <m:sup>
                                  <m:r>
                                    <a:rPr lang="en-US" altLang="zh-TW" i="1">
                                      <a:latin typeface="Cambria Math" panose="02040503050406030204" pitchFamily="18" charset="0"/>
                                      <a:cs typeface="Times New Roman" pitchFamily="18" charset="0"/>
                                    </a:rPr>
                                    <m:t>+</m:t>
                                  </m:r>
                                </m:sup>
                              </m:sSup>
                            </m:e>
                          </m:d>
                        </m:e>
                        <m:sup>
                          <m:r>
                            <a:rPr lang="en-US" altLang="zh-TW" i="1">
                              <a:latin typeface="Cambria Math"/>
                              <a:ea typeface="Cambria Math"/>
                              <a:cs typeface="Times New Roman" pitchFamily="18" charset="0"/>
                            </a:rPr>
                            <m:t>2</m:t>
                          </m:r>
                        </m:sup>
                      </m:sSup>
                      <m:r>
                        <a:rPr lang="en-US" altLang="zh-TW" i="1">
                          <a:latin typeface="Cambria Math"/>
                          <a:ea typeface="Cambria Math"/>
                          <a:cs typeface="Times New Roman" pitchFamily="18" charset="0"/>
                        </a:rPr>
                        <m:t>+</m:t>
                      </m:r>
                      <m:sSup>
                        <m:sSupPr>
                          <m:ctrlPr>
                            <a:rPr lang="en-US" altLang="zh-TW" i="1">
                              <a:latin typeface="Cambria Math" panose="02040503050406030204" pitchFamily="18" charset="0"/>
                              <a:ea typeface="Cambria Math"/>
                              <a:cs typeface="Times New Roman" pitchFamily="18" charset="0"/>
                            </a:rPr>
                          </m:ctrlPr>
                        </m:sSupPr>
                        <m:e>
                          <m:d>
                            <m:dPr>
                              <m:begChr m:val="|"/>
                              <m:endChr m:val="|"/>
                              <m:ctrlPr>
                                <a:rPr lang="en-US" altLang="zh-TW" i="1">
                                  <a:latin typeface="Cambria Math" panose="02040503050406030204" pitchFamily="18" charset="0"/>
                                  <a:cs typeface="Times New Roman" pitchFamily="18" charset="0"/>
                                </a:rPr>
                              </m:ctrlPr>
                            </m:dPr>
                            <m:e>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𝐻</m:t>
                                  </m:r>
                                </m:e>
                                <m:sup>
                                  <m:r>
                                    <a:rPr lang="en-US" altLang="zh-TW" i="1">
                                      <a:latin typeface="Cambria Math" panose="02040503050406030204" pitchFamily="18" charset="0"/>
                                      <a:cs typeface="Times New Roman" pitchFamily="18" charset="0"/>
                                    </a:rPr>
                                    <m:t>0</m:t>
                                  </m:r>
                                </m:sup>
                              </m:sSup>
                            </m:e>
                          </m:d>
                        </m:e>
                        <m:sup>
                          <m:r>
                            <a:rPr lang="en-US" altLang="zh-TW" i="1">
                              <a:latin typeface="Cambria Math"/>
                              <a:ea typeface="Cambria Math"/>
                              <a:cs typeface="Times New Roman" pitchFamily="18" charset="0"/>
                            </a:rPr>
                            <m:t>2</m:t>
                          </m:r>
                        </m:sup>
                      </m:sSup>
                      <m:r>
                        <a:rPr lang="en-US" altLang="zh-TW" b="0" i="1" smtClean="0">
                          <a:latin typeface="Cambria Math"/>
                          <a:ea typeface="Cambria Math"/>
                          <a:cs typeface="Times New Roman" pitchFamily="18" charset="0"/>
                        </a:rPr>
                        <m:t>=</m:t>
                      </m:r>
                      <m:f>
                        <m:fPr>
                          <m:ctrlPr>
                            <a:rPr lang="en-US" altLang="zh-TW" b="0" i="1" smtClean="0">
                              <a:latin typeface="Cambria Math" panose="02040503050406030204" pitchFamily="18" charset="0"/>
                              <a:ea typeface="Cambria Math"/>
                              <a:cs typeface="Times New Roman" pitchFamily="18" charset="0"/>
                            </a:rPr>
                          </m:ctrlPr>
                        </m:fPr>
                        <m:num>
                          <m:sSup>
                            <m:sSupPr>
                              <m:ctrlPr>
                                <a:rPr lang="en-US" altLang="zh-TW" i="1">
                                  <a:latin typeface="Cambria Math" panose="02040503050406030204" pitchFamily="18" charset="0"/>
                                  <a:ea typeface="Cambria Math"/>
                                  <a:cs typeface="Times New Roman" pitchFamily="18" charset="0"/>
                                </a:rPr>
                              </m:ctrlPr>
                            </m:sSupPr>
                            <m:e>
                              <m:r>
                                <a:rPr lang="zh-TW" altLang="en-US" i="1">
                                  <a:latin typeface="Cambria Math"/>
                                  <a:ea typeface="Cambria Math"/>
                                  <a:cs typeface="Times New Roman" pitchFamily="18" charset="0"/>
                                </a:rPr>
                                <m:t>𝜇</m:t>
                              </m:r>
                            </m:e>
                            <m:sup>
                              <m:r>
                                <a:rPr lang="en-US" altLang="zh-TW" i="1">
                                  <a:latin typeface="Cambria Math"/>
                                  <a:ea typeface="Cambria Math"/>
                                  <a:cs typeface="Times New Roman" pitchFamily="18" charset="0"/>
                                </a:rPr>
                                <m:t>2</m:t>
                              </m:r>
                            </m:sup>
                          </m:sSup>
                        </m:num>
                        <m:den>
                          <m:r>
                            <a:rPr lang="en-US" altLang="zh-TW" b="0" i="1" smtClean="0">
                              <a:latin typeface="Cambria Math" panose="02040503050406030204" pitchFamily="18" charset="0"/>
                              <a:ea typeface="Cambria Math"/>
                              <a:cs typeface="Times New Roman" pitchFamily="18" charset="0"/>
                            </a:rPr>
                            <m:t>2</m:t>
                          </m:r>
                          <m:r>
                            <a:rPr lang="zh-TW" altLang="en-US" i="1">
                              <a:latin typeface="Cambria Math"/>
                              <a:ea typeface="Cambria Math"/>
                              <a:cs typeface="Times New Roman" pitchFamily="18" charset="0"/>
                            </a:rPr>
                            <m:t>𝜆</m:t>
                          </m:r>
                        </m:den>
                      </m:f>
                    </m:oMath>
                  </m:oMathPara>
                </a14:m>
                <a:endParaRPr lang="zh-TW" altLang="en-US" dirty="0"/>
              </a:p>
            </p:txBody>
          </p:sp>
        </mc:Choice>
        <mc:Fallback>
          <p:sp>
            <p:nvSpPr>
              <p:cNvPr id="16" name="矩形 15"/>
              <p:cNvSpPr>
                <a:spLocks noRot="1" noChangeAspect="1" noMove="1" noResize="1" noEditPoints="1" noAdjustHandles="1" noChangeArrowheads="1" noChangeShapeType="1" noTextEdit="1"/>
              </p:cNvSpPr>
              <p:nvPr/>
            </p:nvSpPr>
            <p:spPr>
              <a:xfrm>
                <a:off x="2588839" y="5493904"/>
                <a:ext cx="2181944" cy="648191"/>
              </a:xfrm>
              <a:prstGeom prst="rect">
                <a:avLst/>
              </a:prstGeom>
              <a:blipFill>
                <a:blip r:embed="rId6"/>
                <a:stretch>
                  <a:fillRect b="-384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矩形 16"/>
              <p:cNvSpPr/>
              <p:nvPr/>
            </p:nvSpPr>
            <p:spPr>
              <a:xfrm>
                <a:off x="6474386" y="2076450"/>
                <a:ext cx="763120" cy="3635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lgn="ctr">
                  <a:defRPr/>
                </a:pPr>
                <a14:m>
                  <m:oMathPara xmlns:m="http://schemas.openxmlformats.org/officeDocument/2006/math">
                    <m:oMathParaPr>
                      <m:jc m:val="centerGroup"/>
                    </m:oMathParaPr>
                    <m:oMath xmlns:m="http://schemas.openxmlformats.org/officeDocument/2006/math">
                      <m:d>
                        <m:dPr>
                          <m:begChr m:val="|"/>
                          <m:endChr m:val="|"/>
                          <m:ctrlPr>
                            <a:rPr lang="en-US" altLang="zh-TW" sz="1800" i="1" smtClean="0">
                              <a:latin typeface="Cambria Math" panose="02040503050406030204" pitchFamily="18" charset="0"/>
                              <a:cs typeface="Times New Roman" pitchFamily="18" charset="0"/>
                            </a:rPr>
                          </m:ctrlPr>
                        </m:dPr>
                        <m:e>
                          <m:sSup>
                            <m:sSupPr>
                              <m:ctrlPr>
                                <a:rPr lang="en-US" altLang="zh-TW" sz="1800" i="1">
                                  <a:latin typeface="Cambria Math" panose="02040503050406030204" pitchFamily="18" charset="0"/>
                                  <a:cs typeface="Times New Roman" pitchFamily="18" charset="0"/>
                                </a:rPr>
                              </m:ctrlPr>
                            </m:sSupPr>
                            <m:e>
                              <m:r>
                                <a:rPr lang="en-US" altLang="zh-TW" sz="1800" i="1">
                                  <a:latin typeface="Cambria Math"/>
                                  <a:cs typeface="Times New Roman" pitchFamily="18" charset="0"/>
                                </a:rPr>
                                <m:t>𝐻</m:t>
                              </m:r>
                            </m:e>
                            <m:sup>
                              <m:r>
                                <a:rPr lang="en-US" altLang="zh-TW" sz="1800" i="1">
                                  <a:latin typeface="Cambria Math" panose="02040503050406030204" pitchFamily="18" charset="0"/>
                                  <a:cs typeface="Times New Roman" pitchFamily="18" charset="0"/>
                                </a:rPr>
                                <m:t>+</m:t>
                              </m:r>
                            </m:sup>
                          </m:sSup>
                        </m:e>
                      </m:d>
                    </m:oMath>
                  </m:oMathPara>
                </a14:m>
                <a:endParaRPr lang="zh-TW" altLang="en-US" sz="1800" baseline="-25000" dirty="0">
                  <a:latin typeface="Times New Roman" pitchFamily="18" charset="0"/>
                  <a:cs typeface="Times New Roman" pitchFamily="18" charset="0"/>
                </a:endParaRPr>
              </a:p>
            </p:txBody>
          </p:sp>
        </mc:Choice>
        <mc:Fallback xmlns="">
          <p:sp>
            <p:nvSpPr>
              <p:cNvPr id="17" name="矩形 16"/>
              <p:cNvSpPr>
                <a:spLocks noRot="1" noChangeAspect="1" noMove="1" noResize="1" noEditPoints="1" noAdjustHandles="1" noChangeArrowheads="1" noChangeShapeType="1" noTextEdit="1"/>
              </p:cNvSpPr>
              <p:nvPr/>
            </p:nvSpPr>
            <p:spPr>
              <a:xfrm>
                <a:off x="6474386" y="2076450"/>
                <a:ext cx="763120" cy="363538"/>
              </a:xfrm>
              <a:prstGeom prst="rect">
                <a:avLst/>
              </a:prstGeom>
              <a:blipFill>
                <a:blip r:embed="rId7"/>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矩形 17"/>
              <p:cNvSpPr/>
              <p:nvPr/>
            </p:nvSpPr>
            <p:spPr>
              <a:xfrm>
                <a:off x="6998168" y="3662035"/>
                <a:ext cx="763120" cy="3635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lgn="ctr">
                  <a:defRPr/>
                </a:pPr>
                <a14:m>
                  <m:oMathPara xmlns:m="http://schemas.openxmlformats.org/officeDocument/2006/math">
                    <m:oMathParaPr>
                      <m:jc m:val="centerGroup"/>
                    </m:oMathParaPr>
                    <m:oMath xmlns:m="http://schemas.openxmlformats.org/officeDocument/2006/math">
                      <m:d>
                        <m:dPr>
                          <m:begChr m:val="|"/>
                          <m:endChr m:val="|"/>
                          <m:ctrlPr>
                            <a:rPr lang="en-US" altLang="zh-TW" sz="1800" i="1" smtClean="0">
                              <a:latin typeface="Cambria Math" panose="02040503050406030204" pitchFamily="18" charset="0"/>
                              <a:cs typeface="Times New Roman" pitchFamily="18" charset="0"/>
                            </a:rPr>
                          </m:ctrlPr>
                        </m:dPr>
                        <m:e>
                          <m:sSup>
                            <m:sSupPr>
                              <m:ctrlPr>
                                <a:rPr lang="en-US" altLang="zh-TW" sz="1800" i="1">
                                  <a:latin typeface="Cambria Math" panose="02040503050406030204" pitchFamily="18" charset="0"/>
                                  <a:cs typeface="Times New Roman" pitchFamily="18" charset="0"/>
                                </a:rPr>
                              </m:ctrlPr>
                            </m:sSupPr>
                            <m:e>
                              <m:r>
                                <a:rPr lang="en-US" altLang="zh-TW" sz="1800" i="1">
                                  <a:latin typeface="Cambria Math"/>
                                  <a:cs typeface="Times New Roman" pitchFamily="18" charset="0"/>
                                </a:rPr>
                                <m:t>𝐻</m:t>
                              </m:r>
                            </m:e>
                            <m:sup>
                              <m:r>
                                <a:rPr lang="en-US" altLang="zh-TW" sz="1800" b="0" i="1" smtClean="0">
                                  <a:latin typeface="Cambria Math" panose="02040503050406030204" pitchFamily="18" charset="0"/>
                                  <a:cs typeface="Times New Roman" pitchFamily="18" charset="0"/>
                                </a:rPr>
                                <m:t>0</m:t>
                              </m:r>
                            </m:sup>
                          </m:sSup>
                        </m:e>
                      </m:d>
                    </m:oMath>
                  </m:oMathPara>
                </a14:m>
                <a:endParaRPr lang="zh-TW" altLang="en-US" sz="1800" baseline="-25000" dirty="0">
                  <a:latin typeface="Times New Roman" pitchFamily="18" charset="0"/>
                  <a:cs typeface="Times New Roman" pitchFamily="18" charset="0"/>
                </a:endParaRPr>
              </a:p>
            </p:txBody>
          </p:sp>
        </mc:Choice>
        <mc:Fallback xmlns="">
          <p:sp>
            <p:nvSpPr>
              <p:cNvPr id="18" name="矩形 17"/>
              <p:cNvSpPr>
                <a:spLocks noRot="1" noChangeAspect="1" noMove="1" noResize="1" noEditPoints="1" noAdjustHandles="1" noChangeArrowheads="1" noChangeShapeType="1" noTextEdit="1"/>
              </p:cNvSpPr>
              <p:nvPr/>
            </p:nvSpPr>
            <p:spPr>
              <a:xfrm>
                <a:off x="6998168" y="3662035"/>
                <a:ext cx="763120" cy="363538"/>
              </a:xfrm>
              <a:prstGeom prst="rect">
                <a:avLst/>
              </a:prstGeom>
              <a:blipFill>
                <a:blip r:embed="rId8"/>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矩形 18"/>
              <p:cNvSpPr/>
              <p:nvPr/>
            </p:nvSpPr>
            <p:spPr>
              <a:xfrm>
                <a:off x="1850830" y="2423497"/>
                <a:ext cx="650238" cy="364780"/>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rad>
                        <m:radPr>
                          <m:degHide m:val="on"/>
                          <m:ctrlPr>
                            <a:rPr lang="en-US" altLang="zh-TW" sz="1400" i="1" smtClean="0">
                              <a:latin typeface="Cambria Math" panose="02040503050406030204" pitchFamily="18" charset="0"/>
                              <a:ea typeface="Cambria Math"/>
                              <a:cs typeface="Times New Roman" pitchFamily="18" charset="0"/>
                            </a:rPr>
                          </m:ctrlPr>
                        </m:radPr>
                        <m:deg/>
                        <m:e>
                          <m:sSup>
                            <m:sSupPr>
                              <m:ctrlPr>
                                <a:rPr lang="en-US" altLang="zh-TW" sz="1400" i="1">
                                  <a:latin typeface="Cambria Math" panose="02040503050406030204" pitchFamily="18" charset="0"/>
                                  <a:ea typeface="Cambria Math"/>
                                  <a:cs typeface="Times New Roman" pitchFamily="18" charset="0"/>
                                </a:rPr>
                              </m:ctrlPr>
                            </m:sSupPr>
                            <m:e>
                              <m:r>
                                <a:rPr lang="en-US" altLang="zh-TW" sz="1400" i="1">
                                  <a:latin typeface="Cambria Math" panose="02040503050406030204" pitchFamily="18" charset="0"/>
                                  <a:ea typeface="Cambria Math"/>
                                  <a:cs typeface="Times New Roman" pitchFamily="18" charset="0"/>
                                </a:rPr>
                                <m:t>𝐻</m:t>
                              </m:r>
                            </m:e>
                            <m:sup>
                              <m:r>
                                <a:rPr lang="en-US" altLang="zh-TW" sz="1400" i="1">
                                  <a:latin typeface="Cambria Math"/>
                                  <a:ea typeface="Cambria Math"/>
                                  <a:cs typeface="Times New Roman" pitchFamily="18" charset="0"/>
                                </a:rPr>
                                <m:t>†</m:t>
                              </m:r>
                            </m:sup>
                          </m:sSup>
                          <m:r>
                            <a:rPr lang="en-US" altLang="zh-TW" sz="1400" i="1">
                              <a:latin typeface="Cambria Math" panose="02040503050406030204" pitchFamily="18" charset="0"/>
                              <a:ea typeface="Cambria Math"/>
                              <a:cs typeface="Times New Roman" pitchFamily="18" charset="0"/>
                            </a:rPr>
                            <m:t>𝐻</m:t>
                          </m:r>
                          <m:r>
                            <m:rPr>
                              <m:nor/>
                            </m:rPr>
                            <a:rPr lang="zh-TW" altLang="en-US" sz="1400" i="0" dirty="0"/>
                            <m:t> </m:t>
                          </m:r>
                        </m:e>
                      </m:rad>
                    </m:oMath>
                  </m:oMathPara>
                </a14:m>
                <a:endParaRPr lang="zh-TW" altLang="en-US" sz="1400" dirty="0"/>
              </a:p>
            </p:txBody>
          </p:sp>
        </mc:Choice>
        <mc:Fallback xmlns="">
          <p:sp>
            <p:nvSpPr>
              <p:cNvPr id="19" name="矩形 18"/>
              <p:cNvSpPr>
                <a:spLocks noRot="1" noChangeAspect="1" noMove="1" noResize="1" noEditPoints="1" noAdjustHandles="1" noChangeArrowheads="1" noChangeShapeType="1" noTextEdit="1"/>
              </p:cNvSpPr>
              <p:nvPr/>
            </p:nvSpPr>
            <p:spPr>
              <a:xfrm>
                <a:off x="1850830" y="2423497"/>
                <a:ext cx="650238" cy="364780"/>
              </a:xfrm>
              <a:prstGeom prst="rect">
                <a:avLst/>
              </a:prstGeom>
              <a:blipFill rotWithShape="1">
                <a:blip r:embed="rId9"/>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5" name="矩形 14"/>
              <p:cNvSpPr/>
              <p:nvPr/>
            </p:nvSpPr>
            <p:spPr>
              <a:xfrm>
                <a:off x="5655854" y="871877"/>
                <a:ext cx="2405146" cy="376450"/>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zh-TW" i="1" smtClean="0">
                              <a:latin typeface="Cambria Math" panose="02040503050406030204" pitchFamily="18" charset="0"/>
                              <a:ea typeface="Cambria Math"/>
                              <a:cs typeface="Times New Roman" pitchFamily="18" charset="0"/>
                            </a:rPr>
                          </m:ctrlPr>
                        </m:sSupPr>
                        <m:e>
                          <m:r>
                            <a:rPr lang="en-US" altLang="zh-TW" i="1">
                              <a:latin typeface="Cambria Math" panose="02040503050406030204" pitchFamily="18" charset="0"/>
                              <a:ea typeface="Cambria Math"/>
                              <a:cs typeface="Times New Roman" pitchFamily="18" charset="0"/>
                            </a:rPr>
                            <m:t>𝐻</m:t>
                          </m:r>
                        </m:e>
                        <m:sup>
                          <m:r>
                            <a:rPr lang="en-US" altLang="zh-TW" i="1">
                              <a:latin typeface="Cambria Math"/>
                              <a:ea typeface="Cambria Math"/>
                              <a:cs typeface="Times New Roman" pitchFamily="18" charset="0"/>
                            </a:rPr>
                            <m:t>†</m:t>
                          </m:r>
                        </m:sup>
                      </m:sSup>
                      <m:r>
                        <a:rPr lang="en-US" altLang="zh-TW" i="1">
                          <a:latin typeface="Cambria Math" panose="02040503050406030204" pitchFamily="18" charset="0"/>
                          <a:ea typeface="Cambria Math"/>
                          <a:cs typeface="Times New Roman" pitchFamily="18" charset="0"/>
                        </a:rPr>
                        <m:t>𝐻</m:t>
                      </m:r>
                      <m:r>
                        <a:rPr lang="en-US" altLang="zh-TW" b="0" i="1" smtClean="0">
                          <a:latin typeface="Cambria Math"/>
                          <a:ea typeface="Cambria Math"/>
                          <a:cs typeface="Times New Roman" pitchFamily="18" charset="0"/>
                        </a:rPr>
                        <m:t>=</m:t>
                      </m:r>
                      <m:sSup>
                        <m:sSupPr>
                          <m:ctrlPr>
                            <a:rPr lang="en-US" altLang="zh-TW" b="0" i="1" smtClean="0">
                              <a:latin typeface="Cambria Math" panose="02040503050406030204" pitchFamily="18" charset="0"/>
                              <a:ea typeface="Cambria Math"/>
                              <a:cs typeface="Times New Roman" pitchFamily="18" charset="0"/>
                            </a:rPr>
                          </m:ctrlPr>
                        </m:sSupPr>
                        <m:e>
                          <m:d>
                            <m:dPr>
                              <m:begChr m:val="|"/>
                              <m:endChr m:val="|"/>
                              <m:ctrlPr>
                                <a:rPr lang="en-US" altLang="zh-TW" i="1">
                                  <a:latin typeface="Cambria Math" panose="02040503050406030204" pitchFamily="18" charset="0"/>
                                  <a:cs typeface="Times New Roman" pitchFamily="18" charset="0"/>
                                </a:rPr>
                              </m:ctrlPr>
                            </m:dPr>
                            <m:e>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𝐻</m:t>
                                  </m:r>
                                </m:e>
                                <m:sup>
                                  <m:r>
                                    <a:rPr lang="en-US" altLang="zh-TW" b="0" i="1" smtClean="0">
                                      <a:latin typeface="Cambria Math" panose="02040503050406030204" pitchFamily="18" charset="0"/>
                                      <a:cs typeface="Times New Roman" pitchFamily="18" charset="0"/>
                                    </a:rPr>
                                    <m:t>+</m:t>
                                  </m:r>
                                </m:sup>
                              </m:sSup>
                            </m:e>
                          </m:d>
                        </m:e>
                        <m:sup>
                          <m:r>
                            <a:rPr lang="en-US" altLang="zh-TW" b="0" i="1" smtClean="0">
                              <a:latin typeface="Cambria Math"/>
                              <a:ea typeface="Cambria Math"/>
                              <a:cs typeface="Times New Roman" pitchFamily="18" charset="0"/>
                            </a:rPr>
                            <m:t>2</m:t>
                          </m:r>
                        </m:sup>
                      </m:sSup>
                      <m:r>
                        <a:rPr lang="en-US" altLang="zh-TW" b="0" i="1" smtClean="0">
                          <a:latin typeface="Cambria Math"/>
                          <a:ea typeface="Cambria Math"/>
                          <a:cs typeface="Times New Roman" pitchFamily="18" charset="0"/>
                        </a:rPr>
                        <m:t>+</m:t>
                      </m:r>
                      <m:sSup>
                        <m:sSupPr>
                          <m:ctrlPr>
                            <a:rPr lang="en-US" altLang="zh-TW" i="1">
                              <a:latin typeface="Cambria Math" panose="02040503050406030204" pitchFamily="18" charset="0"/>
                              <a:ea typeface="Cambria Math"/>
                              <a:cs typeface="Times New Roman" pitchFamily="18" charset="0"/>
                            </a:rPr>
                          </m:ctrlPr>
                        </m:sSupPr>
                        <m:e>
                          <m:d>
                            <m:dPr>
                              <m:begChr m:val="|"/>
                              <m:endChr m:val="|"/>
                              <m:ctrlPr>
                                <a:rPr lang="en-US" altLang="zh-TW" i="1">
                                  <a:latin typeface="Cambria Math" panose="02040503050406030204" pitchFamily="18" charset="0"/>
                                  <a:cs typeface="Times New Roman" pitchFamily="18" charset="0"/>
                                </a:rPr>
                              </m:ctrlPr>
                            </m:dPr>
                            <m:e>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𝐻</m:t>
                                  </m:r>
                                </m:e>
                                <m:sup>
                                  <m:r>
                                    <a:rPr lang="en-US" altLang="zh-TW" i="1">
                                      <a:latin typeface="Cambria Math" panose="02040503050406030204" pitchFamily="18" charset="0"/>
                                      <a:cs typeface="Times New Roman" pitchFamily="18" charset="0"/>
                                    </a:rPr>
                                    <m:t>0</m:t>
                                  </m:r>
                                </m:sup>
                              </m:sSup>
                            </m:e>
                          </m:d>
                        </m:e>
                        <m:sup>
                          <m:r>
                            <a:rPr lang="en-US" altLang="zh-TW" i="1">
                              <a:latin typeface="Cambria Math"/>
                              <a:ea typeface="Cambria Math"/>
                              <a:cs typeface="Times New Roman" pitchFamily="18" charset="0"/>
                            </a:rPr>
                            <m:t>2</m:t>
                          </m:r>
                        </m:sup>
                      </m:sSup>
                    </m:oMath>
                  </m:oMathPara>
                </a14:m>
                <a:endParaRPr lang="zh-TW" altLang="en-US" dirty="0"/>
              </a:p>
            </p:txBody>
          </p:sp>
        </mc:Choice>
        <mc:Fallback xmlns="">
          <p:sp>
            <p:nvSpPr>
              <p:cNvPr id="15" name="矩形 14"/>
              <p:cNvSpPr>
                <a:spLocks noRot="1" noChangeAspect="1" noMove="1" noResize="1" noEditPoints="1" noAdjustHandles="1" noChangeArrowheads="1" noChangeShapeType="1" noTextEdit="1"/>
              </p:cNvSpPr>
              <p:nvPr/>
            </p:nvSpPr>
            <p:spPr>
              <a:xfrm>
                <a:off x="5655854" y="871877"/>
                <a:ext cx="2405146" cy="376450"/>
              </a:xfrm>
              <a:prstGeom prst="rect">
                <a:avLst/>
              </a:prstGeom>
              <a:blipFill>
                <a:blip r:embed="rId10"/>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31974216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文字方塊 2"/>
          <p:cNvSpPr txBox="1">
            <a:spLocks noChangeArrowheads="1"/>
          </p:cNvSpPr>
          <p:nvPr/>
        </p:nvSpPr>
        <p:spPr bwMode="auto">
          <a:xfrm>
            <a:off x="2930524" y="1063666"/>
            <a:ext cx="29606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a:cs typeface="Times New Roman" pitchFamily="18" charset="0"/>
              </a:rPr>
              <a:t>例如，如果選了如下的真空：</a:t>
            </a:r>
          </a:p>
        </p:txBody>
      </p:sp>
      <mc:AlternateContent xmlns:mc="http://schemas.openxmlformats.org/markup-compatibility/2006">
        <mc:Choice xmlns:a14="http://schemas.microsoft.com/office/drawing/2010/main" Requires="a14">
          <p:sp>
            <p:nvSpPr>
              <p:cNvPr id="117763" name="文字方塊 6"/>
              <p:cNvSpPr txBox="1">
                <a:spLocks noChangeArrowheads="1"/>
              </p:cNvSpPr>
              <p:nvPr/>
            </p:nvSpPr>
            <p:spPr bwMode="auto">
              <a:xfrm>
                <a:off x="2930524" y="2509806"/>
                <a:ext cx="2520950"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cs typeface="Times New Roman" pitchFamily="18" charset="0"/>
                  </a:rPr>
                  <a:t>真空中</a:t>
                </a:r>
                <a14:m>
                  <m:oMath xmlns:m="http://schemas.openxmlformats.org/officeDocument/2006/math">
                    <m:sSup>
                      <m:sSupPr>
                        <m:ctrlPr>
                          <a:rPr lang="en-US" altLang="zh-TW" sz="1800" i="1">
                            <a:latin typeface="Cambria Math" panose="02040503050406030204" pitchFamily="18" charset="0"/>
                            <a:cs typeface="Times New Roman" pitchFamily="18" charset="0"/>
                          </a:rPr>
                        </m:ctrlPr>
                      </m:sSupPr>
                      <m:e>
                        <m:r>
                          <a:rPr lang="en-US" altLang="zh-TW" sz="1800" i="1">
                            <a:latin typeface="Cambria Math"/>
                            <a:cs typeface="Times New Roman" pitchFamily="18" charset="0"/>
                          </a:rPr>
                          <m:t>𝐻</m:t>
                        </m:r>
                      </m:e>
                      <m:sup>
                        <m:r>
                          <a:rPr lang="en-US" altLang="zh-TW" sz="1800" i="1">
                            <a:latin typeface="Cambria Math"/>
                            <a:cs typeface="Times New Roman" pitchFamily="18" charset="0"/>
                          </a:rPr>
                          <m:t>0</m:t>
                        </m:r>
                      </m:sup>
                    </m:sSup>
                  </m:oMath>
                </a14:m>
                <a:r>
                  <a:rPr lang="zh-TW" altLang="en-US" sz="1800" dirty="0">
                    <a:cs typeface="Times New Roman" pitchFamily="18" charset="0"/>
                  </a:rPr>
                  <a:t>場不為零！</a:t>
                </a:r>
              </a:p>
            </p:txBody>
          </p:sp>
        </mc:Choice>
        <mc:Fallback>
          <p:sp>
            <p:nvSpPr>
              <p:cNvPr id="117763" name="文字方塊 6"/>
              <p:cNvSpPr txBox="1">
                <a:spLocks noRot="1" noChangeAspect="1" noMove="1" noResize="1" noEditPoints="1" noAdjustHandles="1" noChangeArrowheads="1" noChangeShapeType="1" noTextEdit="1"/>
              </p:cNvSpPr>
              <p:nvPr/>
            </p:nvSpPr>
            <p:spPr bwMode="auto">
              <a:xfrm>
                <a:off x="2930524" y="2509806"/>
                <a:ext cx="2520950" cy="369332"/>
              </a:xfrm>
              <a:prstGeom prst="rect">
                <a:avLst/>
              </a:prstGeom>
              <a:blipFill>
                <a:blip r:embed="rId2"/>
                <a:stretch>
                  <a:fillRect l="-2000"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117770" name="文字方塊 1"/>
          <p:cNvSpPr txBox="1">
            <a:spLocks noChangeArrowheads="1"/>
          </p:cNvSpPr>
          <p:nvPr/>
        </p:nvSpPr>
        <p:spPr bwMode="auto">
          <a:xfrm>
            <a:off x="2911008" y="694619"/>
            <a:ext cx="54657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latin typeface="Tahoma" pitchFamily="34" charset="0"/>
              </a:rPr>
              <a:t>你現在有一整圈的最低能量態可以選擇作為真空：</a:t>
            </a:r>
          </a:p>
        </p:txBody>
      </p:sp>
      <p:pic>
        <p:nvPicPr>
          <p:cNvPr id="117771" name="Picture 2" descr="http://www.google.com/url?source=imglanding&amp;ct=img&amp;q=http://www-np.ucy.ac.cy/HADES/physics/chiral_symmetry1.png&amp;sa=X&amp;ei=mRZXULCmNKfcmAXJhYCQCg&amp;ved=0CAsQ8wc42wI&amp;usg=AFQjCNHsWV2TeH1pYg-_yTFkhxDepjSipQ"/>
          <p:cNvPicPr>
            <a:picLocks noChangeAspect="1" noChangeArrowheads="1"/>
          </p:cNvPicPr>
          <p:nvPr/>
        </p:nvPicPr>
        <p:blipFill>
          <a:blip r:embed="rId3">
            <a:extLst>
              <a:ext uri="{28A0092B-C50C-407E-A947-70E740481C1C}">
                <a14:useLocalDpi xmlns:a14="http://schemas.microsoft.com/office/drawing/2010/main" val="0"/>
              </a:ext>
            </a:extLst>
          </a:blip>
          <a:srcRect l="8208" t="65596" r="29659" b="2031"/>
          <a:stretch>
            <a:fillRect/>
          </a:stretch>
        </p:blipFill>
        <p:spPr bwMode="auto">
          <a:xfrm>
            <a:off x="358774" y="1214759"/>
            <a:ext cx="2322513" cy="133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4" name="矩形 13"/>
              <p:cNvSpPr/>
              <p:nvPr/>
            </p:nvSpPr>
            <p:spPr>
              <a:xfrm>
                <a:off x="2930523" y="1483919"/>
                <a:ext cx="2009543" cy="664606"/>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d>
                        <m:dPr>
                          <m:ctrlPr>
                            <a:rPr lang="en-US" altLang="zh-TW" i="1">
                              <a:latin typeface="Cambria Math" panose="02040503050406030204" pitchFamily="18" charset="0"/>
                              <a:cs typeface="Times New Roman" pitchFamily="18" charset="0"/>
                            </a:rPr>
                          </m:ctrlPr>
                        </m:dPr>
                        <m:e>
                          <m:m>
                            <m:mPr>
                              <m:mcs>
                                <m:mc>
                                  <m:mcPr>
                                    <m:count m:val="1"/>
                                    <m:mcJc m:val="center"/>
                                  </m:mcPr>
                                </m:mc>
                              </m:mcs>
                              <m:ctrlPr>
                                <a:rPr lang="en-US" altLang="zh-TW" i="1">
                                  <a:latin typeface="Cambria Math" panose="02040503050406030204" pitchFamily="18" charset="0"/>
                                  <a:cs typeface="Times New Roman" pitchFamily="18" charset="0"/>
                                </a:rPr>
                              </m:ctrlPr>
                            </m:mPr>
                            <m:mr>
                              <m:e>
                                <m:d>
                                  <m:dPr>
                                    <m:begChr m:val="⟨"/>
                                    <m:endChr m:val="⟩"/>
                                    <m:ctrlPr>
                                      <a:rPr lang="en-US" altLang="zh-TW" i="1" smtClean="0">
                                        <a:latin typeface="Cambria Math" panose="02040503050406030204" pitchFamily="18" charset="0"/>
                                        <a:cs typeface="Times New Roman" pitchFamily="18" charset="0"/>
                                      </a:rPr>
                                    </m:ctrlPr>
                                  </m:dPr>
                                  <m:e>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𝐻</m:t>
                                        </m:r>
                                      </m:e>
                                      <m:sup>
                                        <m:r>
                                          <a:rPr lang="en-US" altLang="zh-TW" i="1">
                                            <a:latin typeface="Cambria Math"/>
                                            <a:cs typeface="Times New Roman" pitchFamily="18" charset="0"/>
                                          </a:rPr>
                                          <m:t>+</m:t>
                                        </m:r>
                                      </m:sup>
                                    </m:sSup>
                                  </m:e>
                                </m:d>
                              </m:e>
                            </m:mr>
                            <m:mr>
                              <m:e>
                                <m:d>
                                  <m:dPr>
                                    <m:begChr m:val="⟨"/>
                                    <m:endChr m:val="⟩"/>
                                    <m:ctrlPr>
                                      <a:rPr lang="en-US" altLang="zh-TW" i="1" smtClean="0">
                                        <a:latin typeface="Cambria Math" panose="02040503050406030204" pitchFamily="18" charset="0"/>
                                        <a:cs typeface="Times New Roman" pitchFamily="18" charset="0"/>
                                      </a:rPr>
                                    </m:ctrlPr>
                                  </m:dPr>
                                  <m:e>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𝐻</m:t>
                                        </m:r>
                                      </m:e>
                                      <m:sup>
                                        <m:r>
                                          <a:rPr lang="en-US" altLang="zh-TW" i="1">
                                            <a:latin typeface="Cambria Math"/>
                                            <a:cs typeface="Times New Roman" pitchFamily="18" charset="0"/>
                                          </a:rPr>
                                          <m:t>0</m:t>
                                        </m:r>
                                      </m:sup>
                                    </m:sSup>
                                  </m:e>
                                </m:d>
                              </m:e>
                            </m:mr>
                          </m:m>
                        </m:e>
                      </m:d>
                      <m:r>
                        <a:rPr lang="en-US" altLang="zh-TW" b="0" i="1" smtClean="0">
                          <a:latin typeface="Cambria Math"/>
                          <a:cs typeface="Times New Roman" pitchFamily="18" charset="0"/>
                        </a:rPr>
                        <m:t>=</m:t>
                      </m:r>
                      <m:f>
                        <m:fPr>
                          <m:ctrlPr>
                            <a:rPr lang="en-US" altLang="zh-TW" b="0" i="1" smtClean="0">
                              <a:latin typeface="Cambria Math" panose="02040503050406030204" pitchFamily="18" charset="0"/>
                              <a:cs typeface="Times New Roman" pitchFamily="18" charset="0"/>
                            </a:rPr>
                          </m:ctrlPr>
                        </m:fPr>
                        <m:num>
                          <m:r>
                            <a:rPr lang="en-US" altLang="zh-TW" b="0" i="1" smtClean="0">
                              <a:latin typeface="Cambria Math" panose="02040503050406030204" pitchFamily="18" charset="0"/>
                              <a:cs typeface="Times New Roman" pitchFamily="18" charset="0"/>
                            </a:rPr>
                            <m:t>1</m:t>
                          </m:r>
                        </m:num>
                        <m:den>
                          <m:rad>
                            <m:radPr>
                              <m:degHide m:val="on"/>
                              <m:ctrlPr>
                                <a:rPr lang="en-US" altLang="zh-TW" b="0" i="1" smtClean="0">
                                  <a:latin typeface="Cambria Math" panose="02040503050406030204" pitchFamily="18" charset="0"/>
                                  <a:cs typeface="Times New Roman" pitchFamily="18" charset="0"/>
                                </a:rPr>
                              </m:ctrlPr>
                            </m:radPr>
                            <m:deg/>
                            <m:e>
                              <m:r>
                                <a:rPr lang="en-US" altLang="zh-TW" b="0" i="1" smtClean="0">
                                  <a:latin typeface="Cambria Math" panose="02040503050406030204" pitchFamily="18" charset="0"/>
                                  <a:cs typeface="Times New Roman" pitchFamily="18" charset="0"/>
                                </a:rPr>
                                <m:t>2</m:t>
                              </m:r>
                            </m:e>
                          </m:rad>
                        </m:den>
                      </m:f>
                      <m:d>
                        <m:dPr>
                          <m:ctrlPr>
                            <a:rPr lang="en-US" altLang="zh-TW" i="1">
                              <a:latin typeface="Cambria Math" panose="02040503050406030204" pitchFamily="18" charset="0"/>
                              <a:cs typeface="Times New Roman" pitchFamily="18" charset="0"/>
                            </a:rPr>
                          </m:ctrlPr>
                        </m:dPr>
                        <m:e>
                          <m:m>
                            <m:mPr>
                              <m:mcs>
                                <m:mc>
                                  <m:mcPr>
                                    <m:count m:val="1"/>
                                    <m:mcJc m:val="center"/>
                                  </m:mcPr>
                                </m:mc>
                              </m:mcs>
                              <m:ctrlPr>
                                <a:rPr lang="en-US" altLang="zh-TW" i="1">
                                  <a:latin typeface="Cambria Math" panose="02040503050406030204" pitchFamily="18" charset="0"/>
                                  <a:cs typeface="Times New Roman" pitchFamily="18" charset="0"/>
                                </a:rPr>
                              </m:ctrlPr>
                            </m:mPr>
                            <m:mr>
                              <m:e>
                                <m:r>
                                  <a:rPr lang="en-US" altLang="zh-TW" b="0" i="1" smtClean="0">
                                    <a:latin typeface="Cambria Math"/>
                                    <a:cs typeface="Times New Roman" pitchFamily="18" charset="0"/>
                                  </a:rPr>
                                  <m:t>0</m:t>
                                </m:r>
                              </m:e>
                            </m:mr>
                            <m:mr>
                              <m:e>
                                <m:r>
                                  <a:rPr lang="en-US" altLang="zh-TW" b="0" i="1" smtClean="0">
                                    <a:latin typeface="Cambria Math" panose="02040503050406030204" pitchFamily="18" charset="0"/>
                                    <a:cs typeface="Times New Roman" pitchFamily="18" charset="0"/>
                                  </a:rPr>
                                  <m:t>𝑣</m:t>
                                </m:r>
                              </m:e>
                            </m:mr>
                          </m:m>
                        </m:e>
                      </m:d>
                    </m:oMath>
                  </m:oMathPara>
                </a14:m>
                <a:endParaRPr lang="zh-TW" altLang="en-US" dirty="0"/>
              </a:p>
            </p:txBody>
          </p:sp>
        </mc:Choice>
        <mc:Fallback xmlns="">
          <p:sp>
            <p:nvSpPr>
              <p:cNvPr id="14" name="矩形 13"/>
              <p:cNvSpPr>
                <a:spLocks noRot="1" noChangeAspect="1" noMove="1" noResize="1" noEditPoints="1" noAdjustHandles="1" noChangeArrowheads="1" noChangeShapeType="1" noTextEdit="1"/>
              </p:cNvSpPr>
              <p:nvPr/>
            </p:nvSpPr>
            <p:spPr>
              <a:xfrm>
                <a:off x="2930523" y="1483919"/>
                <a:ext cx="2009543" cy="664606"/>
              </a:xfrm>
              <a:prstGeom prst="rect">
                <a:avLst/>
              </a:prstGeom>
              <a:blipFill>
                <a:blip r:embed="rId4"/>
                <a:stretch>
                  <a:fillRect b="-188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6" name="矩形 16"/>
              <p:cNvSpPr>
                <a:spLocks noChangeArrowheads="1"/>
              </p:cNvSpPr>
              <p:nvPr/>
            </p:nvSpPr>
            <p:spPr bwMode="auto">
              <a:xfrm>
                <a:off x="646924" y="5251493"/>
                <a:ext cx="7369774"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en-US" altLang="zh-TW" sz="1800" dirty="0">
                    <a:cs typeface="Times New Roman" pitchFamily="18" charset="0"/>
                  </a:rPr>
                  <a:t>Weak </a:t>
                </a:r>
                <a14:m>
                  <m:oMath xmlns:m="http://schemas.openxmlformats.org/officeDocument/2006/math">
                    <m:r>
                      <a:rPr lang="en-US" altLang="zh-TW" sz="1800" i="1" dirty="0" smtClean="0">
                        <a:latin typeface="Cambria Math" panose="02040503050406030204" pitchFamily="18" charset="0"/>
                        <a:cs typeface="Times New Roman" pitchFamily="18" charset="0"/>
                      </a:rPr>
                      <m:t>𝑆𝑈</m:t>
                    </m:r>
                    <m:r>
                      <a:rPr lang="en-US" altLang="zh-TW" sz="1800" i="1" dirty="0" smtClean="0">
                        <a:latin typeface="Cambria Math" panose="02040503050406030204" pitchFamily="18" charset="0"/>
                        <a:cs typeface="Times New Roman" pitchFamily="18" charset="0"/>
                      </a:rPr>
                      <m:t>(2)</m:t>
                    </m:r>
                  </m:oMath>
                </a14:m>
                <a:r>
                  <a:rPr lang="zh-TW" altLang="en-US" sz="1800" dirty="0">
                    <a:cs typeface="Times New Roman" pitchFamily="18" charset="0"/>
                  </a:rPr>
                  <a:t>變換</a:t>
                </a:r>
                <a:r>
                  <a:rPr lang="zh-TW" altLang="en-US" sz="1800" dirty="0">
                    <a:latin typeface="Tahoma" pitchFamily="34" charset="0"/>
                  </a:rPr>
                  <a:t>對稱、被遵守此對稱的能量、的最低態真空所破壞！</a:t>
                </a:r>
              </a:p>
            </p:txBody>
          </p:sp>
        </mc:Choice>
        <mc:Fallback>
          <p:sp>
            <p:nvSpPr>
              <p:cNvPr id="16" name="矩形 16"/>
              <p:cNvSpPr>
                <a:spLocks noRot="1" noChangeAspect="1" noMove="1" noResize="1" noEditPoints="1" noAdjustHandles="1" noChangeArrowheads="1" noChangeShapeType="1" noTextEdit="1"/>
              </p:cNvSpPr>
              <p:nvPr/>
            </p:nvSpPr>
            <p:spPr bwMode="auto">
              <a:xfrm>
                <a:off x="646924" y="5251493"/>
                <a:ext cx="7369774" cy="369332"/>
              </a:xfrm>
              <a:prstGeom prst="rect">
                <a:avLst/>
              </a:prstGeom>
              <a:blipFill>
                <a:blip r:embed="rId5"/>
                <a:stretch>
                  <a:fillRect l="-515"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8" name="文字方塊 6"/>
              <p:cNvSpPr txBox="1">
                <a:spLocks noChangeArrowheads="1"/>
              </p:cNvSpPr>
              <p:nvPr/>
            </p:nvSpPr>
            <p:spPr bwMode="auto">
              <a:xfrm>
                <a:off x="646924" y="4046565"/>
                <a:ext cx="8248877"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None/>
                </a:pPr>
                <a:r>
                  <a:rPr lang="zh-TW" altLang="en-US" sz="1800" dirty="0">
                    <a:cs typeface="Times New Roman" pitchFamily="18" charset="0"/>
                  </a:rPr>
                  <a:t>能量是遵守 </a:t>
                </a:r>
                <a:r>
                  <a:rPr lang="en-US" altLang="zh-TW" sz="1800" dirty="0">
                    <a:cs typeface="Times New Roman" pitchFamily="18" charset="0"/>
                  </a:rPr>
                  <a:t>Weak </a:t>
                </a:r>
                <a14:m>
                  <m:oMath xmlns:m="http://schemas.openxmlformats.org/officeDocument/2006/math">
                    <m:r>
                      <a:rPr lang="en-US" altLang="zh-TW" sz="1800" i="1" dirty="0" smtClean="0">
                        <a:latin typeface="Cambria Math" panose="02040503050406030204" pitchFamily="18" charset="0"/>
                        <a:cs typeface="Times New Roman" pitchFamily="18" charset="0"/>
                      </a:rPr>
                      <m:t>𝑆𝑈</m:t>
                    </m:r>
                    <m:r>
                      <a:rPr lang="en-US" altLang="zh-TW" sz="1800" i="1" dirty="0" smtClean="0">
                        <a:latin typeface="Cambria Math" panose="02040503050406030204" pitchFamily="18" charset="0"/>
                        <a:cs typeface="Times New Roman" pitchFamily="18" charset="0"/>
                      </a:rPr>
                      <m:t>(2)</m:t>
                    </m:r>
                  </m:oMath>
                </a14:m>
                <a:r>
                  <a:rPr lang="zh-TW" altLang="en-US" sz="1800" dirty="0">
                    <a:cs typeface="Times New Roman" pitchFamily="18" charset="0"/>
                  </a:rPr>
                  <a:t>變換對稱，真空在 </a:t>
                </a:r>
                <a:r>
                  <a:rPr lang="en-US" altLang="zh-TW" sz="1800" dirty="0">
                    <a:cs typeface="Times New Roman" pitchFamily="18" charset="0"/>
                  </a:rPr>
                  <a:t>Weak </a:t>
                </a:r>
                <a14:m>
                  <m:oMath xmlns:m="http://schemas.openxmlformats.org/officeDocument/2006/math">
                    <m:r>
                      <a:rPr lang="en-US" altLang="zh-TW" sz="1800" i="1" dirty="0" smtClean="0">
                        <a:latin typeface="Cambria Math" panose="02040503050406030204" pitchFamily="18" charset="0"/>
                        <a:cs typeface="Times New Roman" pitchFamily="18" charset="0"/>
                      </a:rPr>
                      <m:t>𝑆𝑈</m:t>
                    </m:r>
                    <m:r>
                      <a:rPr lang="en-US" altLang="zh-TW" sz="1800" i="1" dirty="0" smtClean="0">
                        <a:latin typeface="Cambria Math" panose="02040503050406030204" pitchFamily="18" charset="0"/>
                        <a:cs typeface="Times New Roman" pitchFamily="18" charset="0"/>
                      </a:rPr>
                      <m:t>(2)</m:t>
                    </m:r>
                  </m:oMath>
                </a14:m>
                <a:r>
                  <a:rPr lang="zh-TW" altLang="en-US" sz="1800" dirty="0">
                    <a:cs typeface="Times New Roman" pitchFamily="18" charset="0"/>
                  </a:rPr>
                  <a:t>變換下卻不是不變的！</a:t>
                </a:r>
              </a:p>
            </p:txBody>
          </p:sp>
        </mc:Choice>
        <mc:Fallback>
          <p:sp>
            <p:nvSpPr>
              <p:cNvPr id="18" name="文字方塊 6"/>
              <p:cNvSpPr txBox="1">
                <a:spLocks noRot="1" noChangeAspect="1" noMove="1" noResize="1" noEditPoints="1" noAdjustHandles="1" noChangeArrowheads="1" noChangeShapeType="1" noTextEdit="1"/>
              </p:cNvSpPr>
              <p:nvPr/>
            </p:nvSpPr>
            <p:spPr bwMode="auto">
              <a:xfrm>
                <a:off x="646924" y="4046565"/>
                <a:ext cx="8248877" cy="369332"/>
              </a:xfrm>
              <a:prstGeom prst="rect">
                <a:avLst/>
              </a:prstGeom>
              <a:blipFill>
                <a:blip r:embed="rId6"/>
                <a:stretch>
                  <a:fillRect l="-461"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矩形 1"/>
              <p:cNvSpPr/>
              <p:nvPr/>
            </p:nvSpPr>
            <p:spPr>
              <a:xfrm>
                <a:off x="2930524" y="2987511"/>
                <a:ext cx="2286203" cy="554383"/>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d>
                        <m:dPr>
                          <m:ctrlPr>
                            <a:rPr lang="en-US" altLang="zh-TW" i="1">
                              <a:latin typeface="Cambria Math" panose="02040503050406030204" pitchFamily="18" charset="0"/>
                              <a:cs typeface="Times New Roman" pitchFamily="18" charset="0"/>
                            </a:rPr>
                          </m:ctrlPr>
                        </m:dPr>
                        <m:e>
                          <m:m>
                            <m:mPr>
                              <m:mcs>
                                <m:mc>
                                  <m:mcPr>
                                    <m:count m:val="1"/>
                                    <m:mcJc m:val="center"/>
                                  </m:mcPr>
                                </m:mc>
                              </m:mcs>
                              <m:ctrlPr>
                                <a:rPr lang="en-US" altLang="zh-TW" i="1">
                                  <a:latin typeface="Cambria Math" panose="02040503050406030204" pitchFamily="18" charset="0"/>
                                  <a:cs typeface="Times New Roman" pitchFamily="18" charset="0"/>
                                </a:rPr>
                              </m:ctrlPr>
                            </m:mPr>
                            <m:mr>
                              <m:e>
                                <m:r>
                                  <a:rPr lang="en-US" altLang="zh-TW" i="1">
                                    <a:latin typeface="Cambria Math"/>
                                    <a:cs typeface="Times New Roman" pitchFamily="18" charset="0"/>
                                  </a:rPr>
                                  <m:t>0</m:t>
                                </m:r>
                              </m:e>
                            </m:mr>
                            <m:mr>
                              <m:e>
                                <m:r>
                                  <a:rPr lang="en-US" altLang="zh-TW" i="1">
                                    <a:latin typeface="Cambria Math" panose="02040503050406030204" pitchFamily="18" charset="0"/>
                                    <a:cs typeface="Times New Roman" pitchFamily="18" charset="0"/>
                                  </a:rPr>
                                  <m:t>𝑣</m:t>
                                </m:r>
                              </m:e>
                            </m:mr>
                          </m:m>
                        </m:e>
                      </m:d>
                      <m:r>
                        <a:rPr lang="zh-TW" altLang="en-US" i="1" smtClean="0">
                          <a:latin typeface="Cambria Math"/>
                          <a:cs typeface="Times New Roman" pitchFamily="18" charset="0"/>
                        </a:rPr>
                        <m:t>→</m:t>
                      </m:r>
                      <m:r>
                        <a:rPr lang="en-US" altLang="zh-TW" b="0" i="1" smtClean="0">
                          <a:latin typeface="Cambria Math"/>
                          <a:cs typeface="Times New Roman" pitchFamily="18" charset="0"/>
                        </a:rPr>
                        <m:t>𝑈</m:t>
                      </m:r>
                      <m:r>
                        <a:rPr lang="en-US" altLang="zh-TW" b="0" i="1" smtClean="0">
                          <a:latin typeface="Cambria Math"/>
                          <a:ea typeface="Cambria Math"/>
                          <a:cs typeface="Times New Roman" pitchFamily="18" charset="0"/>
                        </a:rPr>
                        <m:t>∙</m:t>
                      </m:r>
                      <m:d>
                        <m:dPr>
                          <m:ctrlPr>
                            <a:rPr lang="en-US" altLang="zh-TW" i="1">
                              <a:latin typeface="Cambria Math" panose="02040503050406030204" pitchFamily="18" charset="0"/>
                              <a:cs typeface="Times New Roman" pitchFamily="18" charset="0"/>
                            </a:rPr>
                          </m:ctrlPr>
                        </m:dPr>
                        <m:e>
                          <m:m>
                            <m:mPr>
                              <m:mcs>
                                <m:mc>
                                  <m:mcPr>
                                    <m:count m:val="1"/>
                                    <m:mcJc m:val="center"/>
                                  </m:mcPr>
                                </m:mc>
                              </m:mcs>
                              <m:ctrlPr>
                                <a:rPr lang="en-US" altLang="zh-TW" i="1">
                                  <a:latin typeface="Cambria Math" panose="02040503050406030204" pitchFamily="18" charset="0"/>
                                  <a:cs typeface="Times New Roman" pitchFamily="18" charset="0"/>
                                </a:rPr>
                              </m:ctrlPr>
                            </m:mPr>
                            <m:mr>
                              <m:e>
                                <m:r>
                                  <a:rPr lang="en-US" altLang="zh-TW" i="1">
                                    <a:latin typeface="Cambria Math"/>
                                    <a:cs typeface="Times New Roman" pitchFamily="18" charset="0"/>
                                  </a:rPr>
                                  <m:t>0</m:t>
                                </m:r>
                              </m:e>
                            </m:mr>
                            <m:mr>
                              <m:e>
                                <m:r>
                                  <a:rPr lang="en-US" altLang="zh-TW" i="1">
                                    <a:latin typeface="Cambria Math" panose="02040503050406030204" pitchFamily="18" charset="0"/>
                                    <a:cs typeface="Times New Roman" pitchFamily="18" charset="0"/>
                                  </a:rPr>
                                  <m:t>𝑣</m:t>
                                </m:r>
                              </m:e>
                            </m:mr>
                          </m:m>
                        </m:e>
                      </m:d>
                      <m:r>
                        <a:rPr lang="zh-TW" altLang="en-US" i="1" smtClean="0">
                          <a:latin typeface="Cambria Math"/>
                          <a:cs typeface="Times New Roman" pitchFamily="18" charset="0"/>
                        </a:rPr>
                        <m:t>≠</m:t>
                      </m:r>
                      <m:d>
                        <m:dPr>
                          <m:ctrlPr>
                            <a:rPr lang="en-US" altLang="zh-TW" i="1">
                              <a:latin typeface="Cambria Math" panose="02040503050406030204" pitchFamily="18" charset="0"/>
                              <a:cs typeface="Times New Roman" pitchFamily="18" charset="0"/>
                            </a:rPr>
                          </m:ctrlPr>
                        </m:dPr>
                        <m:e>
                          <m:m>
                            <m:mPr>
                              <m:mcs>
                                <m:mc>
                                  <m:mcPr>
                                    <m:count m:val="1"/>
                                    <m:mcJc m:val="center"/>
                                  </m:mcPr>
                                </m:mc>
                              </m:mcs>
                              <m:ctrlPr>
                                <a:rPr lang="en-US" altLang="zh-TW" i="1">
                                  <a:latin typeface="Cambria Math" panose="02040503050406030204" pitchFamily="18" charset="0"/>
                                  <a:cs typeface="Times New Roman" pitchFamily="18" charset="0"/>
                                </a:rPr>
                              </m:ctrlPr>
                            </m:mPr>
                            <m:mr>
                              <m:e>
                                <m:r>
                                  <a:rPr lang="en-US" altLang="zh-TW" i="1">
                                    <a:latin typeface="Cambria Math"/>
                                    <a:cs typeface="Times New Roman" pitchFamily="18" charset="0"/>
                                  </a:rPr>
                                  <m:t>0</m:t>
                                </m:r>
                              </m:e>
                            </m:mr>
                            <m:mr>
                              <m:e>
                                <m:r>
                                  <a:rPr lang="en-US" altLang="zh-TW" i="1">
                                    <a:latin typeface="Cambria Math" panose="02040503050406030204" pitchFamily="18" charset="0"/>
                                    <a:cs typeface="Times New Roman" pitchFamily="18" charset="0"/>
                                  </a:rPr>
                                  <m:t>𝑣</m:t>
                                </m:r>
                              </m:e>
                            </m:mr>
                          </m:m>
                        </m:e>
                      </m:d>
                    </m:oMath>
                  </m:oMathPara>
                </a14:m>
                <a:endParaRPr lang="zh-TW" altLang="en-US" dirty="0"/>
              </a:p>
            </p:txBody>
          </p:sp>
        </mc:Choice>
        <mc:Fallback xmlns="">
          <p:sp>
            <p:nvSpPr>
              <p:cNvPr id="2" name="矩形 1"/>
              <p:cNvSpPr>
                <a:spLocks noRot="1" noChangeAspect="1" noMove="1" noResize="1" noEditPoints="1" noAdjustHandles="1" noChangeArrowheads="1" noChangeShapeType="1" noTextEdit="1"/>
              </p:cNvSpPr>
              <p:nvPr/>
            </p:nvSpPr>
            <p:spPr>
              <a:xfrm>
                <a:off x="2930524" y="2987511"/>
                <a:ext cx="2286203" cy="554383"/>
              </a:xfrm>
              <a:prstGeom prst="rect">
                <a:avLst/>
              </a:prstGeom>
              <a:blipFill>
                <a:blip r:embed="rId7"/>
                <a:stretch>
                  <a:fillRect/>
                </a:stretch>
              </a:blipFill>
            </p:spPr>
            <p:txBody>
              <a:bodyPr/>
              <a:lstStyle/>
              <a:p>
                <a:r>
                  <a:rPr lang="en-US">
                    <a:noFill/>
                  </a:rPr>
                  <a:t> </a:t>
                </a:r>
              </a:p>
            </p:txBody>
          </p:sp>
        </mc:Fallback>
      </mc:AlternateContent>
      <p:sp>
        <p:nvSpPr>
          <p:cNvPr id="11" name="文字方塊 1"/>
          <p:cNvSpPr txBox="1">
            <a:spLocks noChangeArrowheads="1"/>
          </p:cNvSpPr>
          <p:nvPr/>
        </p:nvSpPr>
        <p:spPr bwMode="auto">
          <a:xfrm>
            <a:off x="602164" y="5716208"/>
            <a:ext cx="760279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latin typeface="Tahoma" pitchFamily="34" charset="0"/>
              </a:rPr>
              <a:t>在這個真空中，規範 </a:t>
            </a:r>
            <a:r>
              <a:rPr lang="en-US" altLang="zh-TW" sz="1800" dirty="0"/>
              <a:t>Weak SU(2) </a:t>
            </a:r>
            <a:r>
              <a:rPr lang="zh-TW" altLang="en-US" sz="1800" dirty="0"/>
              <a:t>被破壞，因此某些規範粒子可以有質量！</a:t>
            </a:r>
            <a:endParaRPr lang="zh-TW" altLang="en-US" sz="1800" dirty="0">
              <a:latin typeface="Tahoma" pitchFamily="34" charset="0"/>
            </a:endParaRPr>
          </a:p>
        </p:txBody>
      </p:sp>
      <p:sp>
        <p:nvSpPr>
          <p:cNvPr id="12" name="橢圓 11"/>
          <p:cNvSpPr>
            <a:spLocks noChangeArrowheads="1"/>
          </p:cNvSpPr>
          <p:nvPr/>
        </p:nvSpPr>
        <p:spPr bwMode="auto">
          <a:xfrm>
            <a:off x="2209540" y="1752765"/>
            <a:ext cx="254516" cy="254246"/>
          </a:xfrm>
          <a:prstGeom prst="ellipse">
            <a:avLst/>
          </a:prstGeom>
          <a:solidFill>
            <a:srgbClr val="E68AE8"/>
          </a:solidFill>
          <a:ln w="9525">
            <a:solidFill>
              <a:srgbClr val="FF33CC"/>
            </a:solidFill>
            <a:round/>
            <a:headEnd/>
            <a:tailEnd/>
          </a:ln>
          <a:effectLst>
            <a:outerShdw blurRad="40000" dist="23000" dir="5400000" rotWithShape="0">
              <a:srgbClr val="808080">
                <a:alpha val="34998"/>
              </a:srgbClr>
            </a:outerShdw>
          </a:effectLst>
        </p:spPr>
        <p:txBody>
          <a:bodyPr anchor="ctr"/>
          <a:lstStyle/>
          <a:p>
            <a:pPr algn="ctr">
              <a:defRPr/>
            </a:pPr>
            <a:endParaRPr lang="zh-TW" altLang="en-US" dirty="0">
              <a:solidFill>
                <a:schemeClr val="lt1"/>
              </a:solidFill>
              <a:effectLst>
                <a:glow rad="63500">
                  <a:schemeClr val="accent1">
                    <a:satMod val="175000"/>
                    <a:alpha val="40000"/>
                  </a:schemeClr>
                </a:glow>
                <a:innerShdw blurRad="63500" dist="50800" dir="13500000">
                  <a:prstClr val="black">
                    <a:alpha val="50000"/>
                  </a:prstClr>
                </a:innerShdw>
              </a:effectLst>
              <a:latin typeface="Times New Roman" panose="02020603050405020304" pitchFamily="18" charset="0"/>
              <a:ea typeface="+mn-ea"/>
            </a:endParaRPr>
          </a:p>
        </p:txBody>
      </p:sp>
      <p:sp>
        <p:nvSpPr>
          <p:cNvPr id="3" name="文字方塊 2"/>
          <p:cNvSpPr txBox="1"/>
          <p:nvPr/>
        </p:nvSpPr>
        <p:spPr>
          <a:xfrm>
            <a:off x="646924" y="4476082"/>
            <a:ext cx="6630998" cy="383665"/>
          </a:xfrm>
          <a:prstGeom prst="rect">
            <a:avLst/>
          </a:prstGeom>
          <a:noFill/>
        </p:spPr>
        <p:txBody>
          <a:bodyPr wrap="square" rtlCol="0">
            <a:spAutoFit/>
          </a:bodyPr>
          <a:lstStyle/>
          <a:p>
            <a:r>
              <a:rPr lang="zh-TW" altLang="en-US" dirty="0"/>
              <a:t>而且你選任何一個最低能量態都會是如此！</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E57F164E-40A6-8B2E-2280-3E0CD4524A81}"/>
                  </a:ext>
                </a:extLst>
              </p:cNvPr>
              <p:cNvSpPr txBox="1"/>
              <p:nvPr/>
            </p:nvSpPr>
            <p:spPr>
              <a:xfrm>
                <a:off x="5157298" y="1507900"/>
                <a:ext cx="1173164" cy="616644"/>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cs typeface="Times New Roman" pitchFamily="18" charset="0"/>
                        </a:rPr>
                        <m:t>𝑣</m:t>
                      </m:r>
                      <m:r>
                        <a:rPr lang="en-US" altLang="zh-TW" b="0" i="1" smtClean="0">
                          <a:latin typeface="Cambria Math" panose="02040503050406030204" pitchFamily="18" charset="0"/>
                          <a:ea typeface="Cambria Math" panose="02040503050406030204" pitchFamily="18" charset="0"/>
                          <a:cs typeface="Times New Roman" pitchFamily="18" charset="0"/>
                        </a:rPr>
                        <m:t>≡</m:t>
                      </m:r>
                      <m:f>
                        <m:fPr>
                          <m:ctrlPr>
                            <a:rPr lang="en-US" altLang="zh-TW" i="1" smtClean="0">
                              <a:latin typeface="Cambria Math" panose="02040503050406030204" pitchFamily="18" charset="0"/>
                              <a:cs typeface="Times New Roman" pitchFamily="18" charset="0"/>
                            </a:rPr>
                          </m:ctrlPr>
                        </m:fPr>
                        <m:num>
                          <m:r>
                            <a:rPr lang="zh-TW" altLang="en-US" i="1" smtClean="0">
                              <a:latin typeface="Cambria Math"/>
                              <a:cs typeface="Times New Roman" pitchFamily="18" charset="0"/>
                            </a:rPr>
                            <m:t>𝜇</m:t>
                          </m:r>
                        </m:num>
                        <m:den>
                          <m:rad>
                            <m:radPr>
                              <m:degHide m:val="on"/>
                              <m:ctrlPr>
                                <a:rPr lang="en-US" altLang="zh-TW" i="1" smtClean="0">
                                  <a:latin typeface="Cambria Math" panose="02040503050406030204" pitchFamily="18" charset="0"/>
                                  <a:cs typeface="Times New Roman" pitchFamily="18" charset="0"/>
                                </a:rPr>
                              </m:ctrlPr>
                            </m:radPr>
                            <m:deg/>
                            <m:e>
                              <m:r>
                                <a:rPr lang="zh-TW" altLang="en-US" i="1" smtClean="0">
                                  <a:latin typeface="Cambria Math"/>
                                  <a:cs typeface="Times New Roman" pitchFamily="18" charset="0"/>
                                </a:rPr>
                                <m:t>𝜆</m:t>
                              </m:r>
                            </m:e>
                          </m:rad>
                        </m:den>
                      </m:f>
                    </m:oMath>
                  </m:oMathPara>
                </a14:m>
                <a:endParaRPr lang="en-US" dirty="0"/>
              </a:p>
            </p:txBody>
          </p:sp>
        </mc:Choice>
        <mc:Fallback xmlns="">
          <p:sp>
            <p:nvSpPr>
              <p:cNvPr id="5" name="TextBox 4">
                <a:extLst>
                  <a:ext uri="{FF2B5EF4-FFF2-40B4-BE49-F238E27FC236}">
                    <a16:creationId xmlns:a16="http://schemas.microsoft.com/office/drawing/2014/main" id="{E57F164E-40A6-8B2E-2280-3E0CD4524A81}"/>
                  </a:ext>
                </a:extLst>
              </p:cNvPr>
              <p:cNvSpPr txBox="1">
                <a:spLocks noRot="1" noChangeAspect="1" noMove="1" noResize="1" noEditPoints="1" noAdjustHandles="1" noChangeArrowheads="1" noChangeShapeType="1" noTextEdit="1"/>
              </p:cNvSpPr>
              <p:nvPr/>
            </p:nvSpPr>
            <p:spPr>
              <a:xfrm>
                <a:off x="5157298" y="1507900"/>
                <a:ext cx="1173164" cy="616644"/>
              </a:xfrm>
              <a:prstGeom prst="rect">
                <a:avLst/>
              </a:prstGeom>
              <a:blipFill>
                <a:blip r:embed="rId8"/>
                <a:stretch>
                  <a:fillRect b="-2000"/>
                </a:stretch>
              </a:blipFill>
            </p:spPr>
            <p:txBody>
              <a:bodyPr/>
              <a:lstStyle/>
              <a:p>
                <a:r>
                  <a:rPr lang="en-US">
                    <a:noFill/>
                  </a:rPr>
                  <a:t> </a:t>
                </a:r>
              </a:p>
            </p:txBody>
          </p:sp>
        </mc:Fallback>
      </mc:AlternateContent>
    </p:spTree>
    <p:extLst>
      <p:ext uri="{BB962C8B-B14F-4D97-AF65-F5344CB8AC3E}">
        <p14:creationId xmlns:p14="http://schemas.microsoft.com/office/powerpoint/2010/main" val="21135480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5" name="Rectangle 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endParaRPr lang="zh-TW" altLang="en-US" sz="1800">
              <a:latin typeface="Tahoma" pitchFamily="34" charset="0"/>
            </a:endParaRPr>
          </a:p>
        </p:txBody>
      </p:sp>
      <mc:AlternateContent xmlns:mc="http://schemas.openxmlformats.org/markup-compatibility/2006" xmlns:a14="http://schemas.microsoft.com/office/drawing/2010/main">
        <mc:Choice Requires="a14">
          <p:sp>
            <p:nvSpPr>
              <p:cNvPr id="218121" name="文字方塊 1"/>
              <p:cNvSpPr txBox="1">
                <a:spLocks noChangeArrowheads="1"/>
              </p:cNvSpPr>
              <p:nvPr/>
            </p:nvSpPr>
            <p:spPr bwMode="auto">
              <a:xfrm>
                <a:off x="853543" y="4502893"/>
                <a:ext cx="7574026" cy="37446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latin typeface="Tahoma" pitchFamily="34" charset="0"/>
                  </a:rPr>
                  <a:t>在</a:t>
                </a:r>
                <a14:m>
                  <m:oMath xmlns:m="http://schemas.openxmlformats.org/officeDocument/2006/math">
                    <m:sSup>
                      <m:sSupPr>
                        <m:ctrlPr>
                          <a:rPr lang="en-US" altLang="zh-TW" sz="1800" i="1" smtClean="0">
                            <a:latin typeface="Cambria Math" panose="02040503050406030204" pitchFamily="18" charset="0"/>
                          </a:rPr>
                        </m:ctrlPr>
                      </m:sSupPr>
                      <m:e>
                        <m:r>
                          <a:rPr lang="en-US" altLang="zh-TW" sz="1800" b="0" i="1" smtClean="0">
                            <a:latin typeface="Cambria Math"/>
                          </a:rPr>
                          <m:t>𝑝</m:t>
                        </m:r>
                      </m:e>
                      <m:sup>
                        <m:r>
                          <a:rPr lang="en-US" altLang="zh-TW" sz="1800" b="0" i="1" smtClean="0">
                            <a:latin typeface="Cambria Math"/>
                          </a:rPr>
                          <m:t>2</m:t>
                        </m:r>
                      </m:sup>
                    </m:sSup>
                    <m:r>
                      <a:rPr lang="en-US" altLang="zh-TW" sz="1800" i="1" smtClean="0">
                        <a:latin typeface="Cambria Math"/>
                        <a:ea typeface="Cambria Math"/>
                      </a:rPr>
                      <m:t>≪</m:t>
                    </m:r>
                    <m:sSubSup>
                      <m:sSubSupPr>
                        <m:ctrlPr>
                          <a:rPr lang="zh-TW" altLang="en-US" sz="1800" i="1">
                            <a:latin typeface="Cambria Math" panose="02040503050406030204" pitchFamily="18" charset="0"/>
                          </a:rPr>
                        </m:ctrlPr>
                      </m:sSubSupPr>
                      <m:e>
                        <m:r>
                          <a:rPr lang="en-US" altLang="zh-TW" sz="1800" b="0" i="1" smtClean="0">
                            <a:latin typeface="Cambria Math"/>
                          </a:rPr>
                          <m:t>𝑀</m:t>
                        </m:r>
                      </m:e>
                      <m:sub>
                        <m:r>
                          <a:rPr lang="en-US" altLang="zh-TW" sz="1800" b="0" i="1" smtClean="0">
                            <a:latin typeface="Cambria Math"/>
                            <a:ea typeface="Cambria Math" panose="02040503050406030204" pitchFamily="18" charset="0"/>
                          </a:rPr>
                          <m:t>𝑊</m:t>
                        </m:r>
                      </m:sub>
                      <m:sup>
                        <m:r>
                          <a:rPr lang="en-US" altLang="zh-TW" sz="1800" b="0" i="1" smtClean="0">
                            <a:latin typeface="Cambria Math"/>
                            <a:ea typeface="Cambria Math" panose="02040503050406030204" pitchFamily="18" charset="0"/>
                          </a:rPr>
                          <m:t>2</m:t>
                        </m:r>
                      </m:sup>
                    </m:sSubSup>
                  </m:oMath>
                </a14:m>
                <a:r>
                  <a:rPr lang="zh-TW" altLang="en-US" sz="1800" dirty="0">
                    <a:latin typeface="Tahoma" pitchFamily="34" charset="0"/>
                  </a:rPr>
                  <a:t>時，</a:t>
                </a:r>
                <a14:m>
                  <m:oMath xmlns:m="http://schemas.openxmlformats.org/officeDocument/2006/math">
                    <m:sSup>
                      <m:sSupPr>
                        <m:ctrlPr>
                          <a:rPr lang="en-US" altLang="zh-TW" sz="1800" i="1">
                            <a:latin typeface="Cambria Math" panose="02040503050406030204" pitchFamily="18" charset="0"/>
                            <a:ea typeface="新細明體" charset="0"/>
                          </a:rPr>
                        </m:ctrlPr>
                      </m:sSupPr>
                      <m:e>
                        <m:r>
                          <a:rPr lang="en-US" altLang="zh-TW" sz="1800" i="1">
                            <a:latin typeface="Cambria Math"/>
                            <a:ea typeface="新細明體" charset="0"/>
                          </a:rPr>
                          <m:t>𝑊</m:t>
                        </m:r>
                      </m:e>
                      <m:sup>
                        <m:r>
                          <a:rPr lang="en-US" altLang="zh-TW" sz="1800" i="1">
                            <a:latin typeface="Cambria Math"/>
                            <a:ea typeface="新細明體" charset="0"/>
                          </a:rPr>
                          <m:t>−</m:t>
                        </m:r>
                      </m:sup>
                    </m:sSup>
                  </m:oMath>
                </a14:m>
                <a:r>
                  <a:rPr lang="zh-TW" altLang="en-US" sz="1800" dirty="0">
                    <a:latin typeface="Tahoma" pitchFamily="34" charset="0"/>
                  </a:rPr>
                  <a:t>的</a:t>
                </a:r>
                <a:r>
                  <a:rPr lang="en-US" altLang="zh-TW" sz="1800" dirty="0">
                    <a:latin typeface="Tahoma" pitchFamily="34" charset="0"/>
                  </a:rPr>
                  <a:t> </a:t>
                </a:r>
                <a:r>
                  <a:rPr lang="en-US" altLang="zh-TW" sz="1800" dirty="0">
                    <a:cs typeface="Times New Roman" pitchFamily="18" charset="0"/>
                  </a:rPr>
                  <a:t>Propagator</a:t>
                </a:r>
                <a:r>
                  <a:rPr lang="en-US" altLang="zh-TW" sz="1800" dirty="0">
                    <a:latin typeface="Tahoma" pitchFamily="34" charset="0"/>
                    <a:cs typeface="Times New Roman" pitchFamily="18" charset="0"/>
                  </a:rPr>
                  <a:t> </a:t>
                </a:r>
                <a:r>
                  <a:rPr lang="zh-TW" altLang="en-US" sz="1800" dirty="0">
                    <a:latin typeface="Tahoma" pitchFamily="34" charset="0"/>
                    <a:cs typeface="Times New Roman" pitchFamily="18" charset="0"/>
                  </a:rPr>
                  <a:t>看來像一個常數：</a:t>
                </a:r>
                <a14:m>
                  <m:oMath xmlns:m="http://schemas.openxmlformats.org/officeDocument/2006/math">
                    <m:sSup>
                      <m:sSupPr>
                        <m:ctrlPr>
                          <a:rPr lang="en-US" altLang="zh-TW" sz="1800" i="1">
                            <a:latin typeface="Cambria Math" panose="02040503050406030204" pitchFamily="18" charset="0"/>
                          </a:rPr>
                        </m:ctrlPr>
                      </m:sSupPr>
                      <m:e>
                        <m:r>
                          <a:rPr lang="en-US" altLang="zh-TW" sz="1800" i="1">
                            <a:latin typeface="Cambria Math"/>
                          </a:rPr>
                          <m:t>𝑝</m:t>
                        </m:r>
                      </m:e>
                      <m:sup>
                        <m:r>
                          <a:rPr lang="en-US" altLang="zh-TW" sz="1800" i="1">
                            <a:latin typeface="Cambria Math"/>
                          </a:rPr>
                          <m:t>2</m:t>
                        </m:r>
                      </m:sup>
                    </m:sSup>
                    <m:r>
                      <a:rPr lang="en-US" altLang="zh-TW" sz="1800" b="0" i="1" smtClean="0">
                        <a:latin typeface="Cambria Math"/>
                      </a:rPr>
                      <m:t>−</m:t>
                    </m:r>
                    <m:sSubSup>
                      <m:sSubSupPr>
                        <m:ctrlPr>
                          <a:rPr lang="zh-TW" altLang="en-US" sz="1800" i="1">
                            <a:latin typeface="Cambria Math" panose="02040503050406030204" pitchFamily="18" charset="0"/>
                          </a:rPr>
                        </m:ctrlPr>
                      </m:sSubSupPr>
                      <m:e>
                        <m:r>
                          <a:rPr lang="en-US" altLang="zh-TW" sz="1800" i="1">
                            <a:latin typeface="Cambria Math"/>
                          </a:rPr>
                          <m:t>𝑀</m:t>
                        </m:r>
                      </m:e>
                      <m:sub>
                        <m:r>
                          <a:rPr lang="en-US" altLang="zh-TW" sz="1800" i="1">
                            <a:latin typeface="Cambria Math"/>
                            <a:ea typeface="Cambria Math" panose="02040503050406030204" pitchFamily="18" charset="0"/>
                          </a:rPr>
                          <m:t>𝑊</m:t>
                        </m:r>
                      </m:sub>
                      <m:sup>
                        <m:r>
                          <a:rPr lang="en-US" altLang="zh-TW" sz="1800" i="1">
                            <a:latin typeface="Cambria Math"/>
                            <a:ea typeface="Cambria Math" panose="02040503050406030204" pitchFamily="18" charset="0"/>
                          </a:rPr>
                          <m:t>2</m:t>
                        </m:r>
                      </m:sup>
                    </m:sSubSup>
                    <m:r>
                      <a:rPr lang="en-US" altLang="zh-TW" sz="1800" i="1">
                        <a:latin typeface="Cambria Math"/>
                        <a:ea typeface="Cambria Math" panose="02040503050406030204" pitchFamily="18" charset="0"/>
                      </a:rPr>
                      <m:t>≈</m:t>
                    </m:r>
                    <m:r>
                      <a:rPr lang="en-US" altLang="zh-TW" sz="1800" i="1">
                        <a:latin typeface="Cambria Math"/>
                      </a:rPr>
                      <m:t>−</m:t>
                    </m:r>
                    <m:sSubSup>
                      <m:sSubSupPr>
                        <m:ctrlPr>
                          <a:rPr lang="zh-TW" altLang="en-US" sz="1800" i="1">
                            <a:latin typeface="Cambria Math" panose="02040503050406030204" pitchFamily="18" charset="0"/>
                          </a:rPr>
                        </m:ctrlPr>
                      </m:sSubSupPr>
                      <m:e>
                        <m:r>
                          <a:rPr lang="en-US" altLang="zh-TW" sz="1800" i="1">
                            <a:latin typeface="Cambria Math"/>
                          </a:rPr>
                          <m:t>𝑀</m:t>
                        </m:r>
                      </m:e>
                      <m:sub>
                        <m:r>
                          <a:rPr lang="en-US" altLang="zh-TW" sz="1800" i="1">
                            <a:latin typeface="Cambria Math"/>
                            <a:ea typeface="Cambria Math" panose="02040503050406030204" pitchFamily="18" charset="0"/>
                          </a:rPr>
                          <m:t>𝑊</m:t>
                        </m:r>
                      </m:sub>
                      <m:sup>
                        <m:r>
                          <a:rPr lang="en-US" altLang="zh-TW" sz="1800" i="1">
                            <a:latin typeface="Cambria Math"/>
                            <a:ea typeface="Cambria Math" panose="02040503050406030204" pitchFamily="18" charset="0"/>
                          </a:rPr>
                          <m:t>2</m:t>
                        </m:r>
                      </m:sup>
                    </m:sSubSup>
                  </m:oMath>
                </a14:m>
                <a:endParaRPr lang="zh-TW" altLang="en-US" sz="1800" dirty="0">
                  <a:latin typeface="Tahoma" pitchFamily="34" charset="0"/>
                  <a:cs typeface="Times New Roman" pitchFamily="18" charset="0"/>
                </a:endParaRPr>
              </a:p>
            </p:txBody>
          </p:sp>
        </mc:Choice>
        <mc:Fallback xmlns="">
          <p:sp>
            <p:nvSpPr>
              <p:cNvPr id="218121" name="文字方塊 1"/>
              <p:cNvSpPr txBox="1">
                <a:spLocks noRot="1" noChangeAspect="1" noMove="1" noResize="1" noEditPoints="1" noAdjustHandles="1" noChangeArrowheads="1" noChangeShapeType="1" noTextEdit="1"/>
              </p:cNvSpPr>
              <p:nvPr/>
            </p:nvSpPr>
            <p:spPr bwMode="auto">
              <a:xfrm>
                <a:off x="853543" y="4502893"/>
                <a:ext cx="7574026" cy="374461"/>
              </a:xfrm>
              <a:prstGeom prst="rect">
                <a:avLst/>
              </a:prstGeom>
              <a:blipFill>
                <a:blip r:embed="rId2"/>
                <a:stretch>
                  <a:fillRect l="-670" t="-3333" b="-2666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218122"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fld id="{EE88BDC7-1A77-49D1-9B2A-B3A125824E96}" type="slidenum">
              <a:rPr kumimoji="0" lang="zh-TW" altLang="en-US" sz="1400">
                <a:latin typeface="Tahoma" pitchFamily="34" charset="0"/>
              </a:rPr>
              <a:pPr eaLnBrk="1" hangingPunct="1">
                <a:spcBef>
                  <a:spcPct val="0"/>
                </a:spcBef>
                <a:buClrTx/>
                <a:buSzTx/>
                <a:buFontTx/>
                <a:buNone/>
              </a:pPr>
              <a:t>13</a:t>
            </a:fld>
            <a:endParaRPr kumimoji="0" lang="en-US" altLang="zh-TW" sz="1400">
              <a:latin typeface="Tahoma" pitchFamily="34" charset="0"/>
            </a:endParaRPr>
          </a:p>
        </p:txBody>
      </p:sp>
      <p:sp>
        <p:nvSpPr>
          <p:cNvPr id="2" name="文字方塊 1"/>
          <p:cNvSpPr txBox="1"/>
          <p:nvPr/>
        </p:nvSpPr>
        <p:spPr>
          <a:xfrm>
            <a:off x="853543" y="4975989"/>
            <a:ext cx="6109299" cy="369332"/>
          </a:xfrm>
          <a:prstGeom prst="rect">
            <a:avLst/>
          </a:prstGeom>
          <a:noFill/>
        </p:spPr>
        <p:txBody>
          <a:bodyPr wrap="square" rtlCol="0">
            <a:spAutoFit/>
          </a:bodyPr>
          <a:lstStyle/>
          <a:p>
            <a:r>
              <a:rPr lang="zh-TW" altLang="en-US" dirty="0"/>
              <a:t>內線就近似於一個無結構的點，那就是</a:t>
            </a:r>
            <a:r>
              <a:rPr lang="en-US" altLang="zh-TW" dirty="0">
                <a:latin typeface="Times New Roman" panose="02020603050405020304" pitchFamily="18" charset="0"/>
                <a:cs typeface="Times New Roman" panose="02020603050405020304" pitchFamily="18" charset="0"/>
              </a:rPr>
              <a:t>Fermi</a:t>
            </a:r>
            <a:r>
              <a:rPr lang="en-US" altLang="zh-TW" dirty="0">
                <a:latin typeface="+mn-lt"/>
                <a:cs typeface="Times New Roman" pitchFamily="18" charset="0"/>
              </a:rPr>
              <a:t> </a:t>
            </a:r>
            <a:r>
              <a:rPr lang="zh-TW" altLang="en-US" dirty="0">
                <a:cs typeface="Times New Roman" pitchFamily="18" charset="0"/>
              </a:rPr>
              <a:t>的理論。</a:t>
            </a:r>
            <a:endParaRPr lang="zh-TW" altLang="en-US" dirty="0"/>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99593C54-BD11-4346-897B-6B097D87F69D}"/>
                  </a:ext>
                </a:extLst>
              </p:cNvPr>
              <p:cNvSpPr txBox="1"/>
              <p:nvPr/>
            </p:nvSpPr>
            <p:spPr>
              <a:xfrm>
                <a:off x="6497759" y="3703000"/>
                <a:ext cx="935641" cy="584647"/>
              </a:xfrm>
              <a:prstGeom prst="rect">
                <a:avLst/>
              </a:prstGeom>
              <a:solidFill>
                <a:srgbClr val="FFFF99"/>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TW" i="1" smtClean="0">
                              <a:latin typeface="Cambria Math" panose="02040503050406030204" pitchFamily="18" charset="0"/>
                            </a:rPr>
                          </m:ctrlPr>
                        </m:fPr>
                        <m:num>
                          <m:r>
                            <a:rPr lang="en-US" b="0" i="1" smtClean="0">
                              <a:latin typeface="Cambria Math" panose="02040503050406030204" pitchFamily="18" charset="0"/>
                            </a:rPr>
                            <m:t>𝑖</m:t>
                          </m:r>
                        </m:num>
                        <m:den>
                          <m:sSup>
                            <m:sSupPr>
                              <m:ctrlPr>
                                <a:rPr lang="en-US" altLang="zh-TW" i="1">
                                  <a:latin typeface="Cambria Math" panose="02040503050406030204" pitchFamily="18" charset="0"/>
                                </a:rPr>
                              </m:ctrlPr>
                            </m:sSupPr>
                            <m:e>
                              <m:r>
                                <a:rPr lang="en-US" altLang="zh-TW" i="1">
                                  <a:latin typeface="Cambria Math"/>
                                </a:rPr>
                                <m:t>𝑝</m:t>
                              </m:r>
                            </m:e>
                            <m:sup>
                              <m:r>
                                <a:rPr lang="en-US" altLang="zh-TW" i="1">
                                  <a:latin typeface="Cambria Math"/>
                                </a:rPr>
                                <m:t>2</m:t>
                              </m:r>
                            </m:sup>
                          </m:sSup>
                          <m:r>
                            <a:rPr lang="en-US" altLang="zh-TW" i="1">
                              <a:latin typeface="Cambria Math"/>
                            </a:rPr>
                            <m:t>−</m:t>
                          </m:r>
                          <m:sSubSup>
                            <m:sSubSupPr>
                              <m:ctrlPr>
                                <a:rPr lang="zh-TW" altLang="en-US" i="1">
                                  <a:latin typeface="Cambria Math" panose="02040503050406030204" pitchFamily="18" charset="0"/>
                                </a:rPr>
                              </m:ctrlPr>
                            </m:sSubSupPr>
                            <m:e>
                              <m:r>
                                <a:rPr lang="en-US" altLang="zh-TW" i="1">
                                  <a:latin typeface="Cambria Math"/>
                                </a:rPr>
                                <m:t>𝑀</m:t>
                              </m:r>
                            </m:e>
                            <m:sub>
                              <m:r>
                                <a:rPr lang="en-US" altLang="zh-TW" i="1">
                                  <a:latin typeface="Cambria Math"/>
                                  <a:ea typeface="Cambria Math" panose="02040503050406030204" pitchFamily="18" charset="0"/>
                                </a:rPr>
                                <m:t>𝑊</m:t>
                              </m:r>
                            </m:sub>
                            <m:sup>
                              <m:r>
                                <a:rPr lang="en-US" altLang="zh-TW" i="1">
                                  <a:latin typeface="Cambria Math"/>
                                  <a:ea typeface="Cambria Math" panose="02040503050406030204" pitchFamily="18" charset="0"/>
                                </a:rPr>
                                <m:t>2</m:t>
                              </m:r>
                            </m:sup>
                          </m:sSubSup>
                        </m:den>
                      </m:f>
                    </m:oMath>
                  </m:oMathPara>
                </a14:m>
                <a:endParaRPr lang="en-TW" dirty="0">
                  <a:latin typeface="+mn-lt"/>
                </a:endParaRPr>
              </a:p>
            </p:txBody>
          </p:sp>
        </mc:Choice>
        <mc:Fallback xmlns="">
          <p:sp>
            <p:nvSpPr>
              <p:cNvPr id="3" name="TextBox 2">
                <a:extLst>
                  <a:ext uri="{FF2B5EF4-FFF2-40B4-BE49-F238E27FC236}">
                    <a16:creationId xmlns:a16="http://schemas.microsoft.com/office/drawing/2014/main" id="{99593C54-BD11-4346-897B-6B097D87F69D}"/>
                  </a:ext>
                </a:extLst>
              </p:cNvPr>
              <p:cNvSpPr txBox="1">
                <a:spLocks noRot="1" noChangeAspect="1" noMove="1" noResize="1" noEditPoints="1" noAdjustHandles="1" noChangeArrowheads="1" noChangeShapeType="1" noTextEdit="1"/>
              </p:cNvSpPr>
              <p:nvPr/>
            </p:nvSpPr>
            <p:spPr>
              <a:xfrm>
                <a:off x="6497759" y="3703000"/>
                <a:ext cx="935641" cy="584647"/>
              </a:xfrm>
              <a:prstGeom prst="rect">
                <a:avLst/>
              </a:prstGeom>
              <a:blipFill>
                <a:blip r:embed="rId3"/>
                <a:stretch>
                  <a:fillRect l="-5333" t="-2128" r="-1333" b="-106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DAEE76F0-7417-A749-B0AD-63DF9FA16949}"/>
                  </a:ext>
                </a:extLst>
              </p:cNvPr>
              <p:cNvSpPr txBox="1"/>
              <p:nvPr/>
            </p:nvSpPr>
            <p:spPr>
              <a:xfrm>
                <a:off x="3037385" y="3702999"/>
                <a:ext cx="630877" cy="584647"/>
              </a:xfrm>
              <a:prstGeom prst="rect">
                <a:avLst/>
              </a:prstGeom>
              <a:solidFill>
                <a:srgbClr val="FFFF99"/>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f>
                        <m:fPr>
                          <m:ctrlPr>
                            <a:rPr lang="en-TW" i="1" smtClean="0">
                              <a:latin typeface="Cambria Math" panose="02040503050406030204" pitchFamily="18" charset="0"/>
                            </a:rPr>
                          </m:ctrlPr>
                        </m:fPr>
                        <m:num>
                          <m:r>
                            <a:rPr lang="en-US" b="0" i="1" smtClean="0">
                              <a:latin typeface="Cambria Math" panose="02040503050406030204" pitchFamily="18" charset="0"/>
                            </a:rPr>
                            <m:t>𝑖</m:t>
                          </m:r>
                        </m:num>
                        <m:den>
                          <m:sSubSup>
                            <m:sSubSupPr>
                              <m:ctrlPr>
                                <a:rPr lang="zh-TW" altLang="en-US" i="1">
                                  <a:latin typeface="Cambria Math" panose="02040503050406030204" pitchFamily="18" charset="0"/>
                                </a:rPr>
                              </m:ctrlPr>
                            </m:sSubSupPr>
                            <m:e>
                              <m:r>
                                <a:rPr lang="en-US" altLang="zh-TW" i="1">
                                  <a:latin typeface="Cambria Math"/>
                                </a:rPr>
                                <m:t>𝑀</m:t>
                              </m:r>
                            </m:e>
                            <m:sub>
                              <m:r>
                                <a:rPr lang="en-US" altLang="zh-TW" i="1">
                                  <a:latin typeface="Cambria Math"/>
                                  <a:ea typeface="Cambria Math" panose="02040503050406030204" pitchFamily="18" charset="0"/>
                                </a:rPr>
                                <m:t>𝑊</m:t>
                              </m:r>
                            </m:sub>
                            <m:sup>
                              <m:r>
                                <a:rPr lang="en-US" altLang="zh-TW" i="1">
                                  <a:latin typeface="Cambria Math"/>
                                  <a:ea typeface="Cambria Math" panose="02040503050406030204" pitchFamily="18" charset="0"/>
                                </a:rPr>
                                <m:t>2</m:t>
                              </m:r>
                            </m:sup>
                          </m:sSubSup>
                        </m:den>
                      </m:f>
                    </m:oMath>
                  </m:oMathPara>
                </a14:m>
                <a:endParaRPr lang="en-TW" dirty="0">
                  <a:latin typeface="+mn-lt"/>
                </a:endParaRPr>
              </a:p>
            </p:txBody>
          </p:sp>
        </mc:Choice>
        <mc:Fallback xmlns="">
          <p:sp>
            <p:nvSpPr>
              <p:cNvPr id="51" name="TextBox 50">
                <a:extLst>
                  <a:ext uri="{FF2B5EF4-FFF2-40B4-BE49-F238E27FC236}">
                    <a16:creationId xmlns:a16="http://schemas.microsoft.com/office/drawing/2014/main" id="{DAEE76F0-7417-A749-B0AD-63DF9FA16949}"/>
                  </a:ext>
                </a:extLst>
              </p:cNvPr>
              <p:cNvSpPr txBox="1">
                <a:spLocks noRot="1" noChangeAspect="1" noMove="1" noResize="1" noEditPoints="1" noAdjustHandles="1" noChangeArrowheads="1" noChangeShapeType="1" noTextEdit="1"/>
              </p:cNvSpPr>
              <p:nvPr/>
            </p:nvSpPr>
            <p:spPr>
              <a:xfrm>
                <a:off x="3037385" y="3702999"/>
                <a:ext cx="630877" cy="584647"/>
              </a:xfrm>
              <a:prstGeom prst="rect">
                <a:avLst/>
              </a:prstGeom>
              <a:blipFill>
                <a:blip r:embed="rId4"/>
                <a:stretch>
                  <a:fillRect l="-2000" t="-2128" r="-2000" b="-8511"/>
                </a:stretch>
              </a:blipFill>
            </p:spPr>
            <p:txBody>
              <a:bodyPr/>
              <a:lstStyle/>
              <a:p>
                <a:r>
                  <a:rPr lang="en-US">
                    <a:noFill/>
                  </a:rPr>
                  <a:t> </a:t>
                </a:r>
              </a:p>
            </p:txBody>
          </p:sp>
        </mc:Fallback>
      </mc:AlternateContent>
      <p:sp>
        <p:nvSpPr>
          <p:cNvPr id="4" name="矩形 38">
            <a:extLst>
              <a:ext uri="{FF2B5EF4-FFF2-40B4-BE49-F238E27FC236}">
                <a16:creationId xmlns:a16="http://schemas.microsoft.com/office/drawing/2014/main" id="{21C6743C-079F-B95F-5981-B62FE5FF8C1E}"/>
              </a:ext>
            </a:extLst>
          </p:cNvPr>
          <p:cNvSpPr/>
          <p:nvPr/>
        </p:nvSpPr>
        <p:spPr>
          <a:xfrm>
            <a:off x="5511861" y="571647"/>
            <a:ext cx="3174939" cy="24878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 name="Line 15">
            <a:extLst>
              <a:ext uri="{FF2B5EF4-FFF2-40B4-BE49-F238E27FC236}">
                <a16:creationId xmlns:a16="http://schemas.microsoft.com/office/drawing/2014/main" id="{0754B482-DCD0-8800-2AC8-356CC08F96A2}"/>
              </a:ext>
            </a:extLst>
          </p:cNvPr>
          <p:cNvSpPr>
            <a:spLocks noChangeShapeType="1"/>
          </p:cNvSpPr>
          <p:nvPr/>
        </p:nvSpPr>
        <p:spPr bwMode="auto">
          <a:xfrm flipV="1">
            <a:off x="6139994" y="2545898"/>
            <a:ext cx="39573" cy="142781"/>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6" name="Line 17">
            <a:extLst>
              <a:ext uri="{FF2B5EF4-FFF2-40B4-BE49-F238E27FC236}">
                <a16:creationId xmlns:a16="http://schemas.microsoft.com/office/drawing/2014/main" id="{8C1E6617-0F0B-E0E4-AD62-6609A9BA38B4}"/>
              </a:ext>
            </a:extLst>
          </p:cNvPr>
          <p:cNvSpPr>
            <a:spLocks noChangeShapeType="1"/>
          </p:cNvSpPr>
          <p:nvPr/>
        </p:nvSpPr>
        <p:spPr bwMode="auto">
          <a:xfrm flipV="1">
            <a:off x="6080204" y="1870202"/>
            <a:ext cx="212014" cy="113132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 name="Line 18">
            <a:extLst>
              <a:ext uri="{FF2B5EF4-FFF2-40B4-BE49-F238E27FC236}">
                <a16:creationId xmlns:a16="http://schemas.microsoft.com/office/drawing/2014/main" id="{CD6D95EC-7967-6D81-9176-8983F0D6CE8F}"/>
              </a:ext>
            </a:extLst>
          </p:cNvPr>
          <p:cNvSpPr>
            <a:spLocks noChangeShapeType="1"/>
          </p:cNvSpPr>
          <p:nvPr/>
        </p:nvSpPr>
        <p:spPr bwMode="auto">
          <a:xfrm>
            <a:off x="6265421" y="1873153"/>
            <a:ext cx="1743575" cy="8648"/>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8" name="Line 19">
            <a:extLst>
              <a:ext uri="{FF2B5EF4-FFF2-40B4-BE49-F238E27FC236}">
                <a16:creationId xmlns:a16="http://schemas.microsoft.com/office/drawing/2014/main" id="{21CD2BE8-524E-FFA2-49DA-0A74C5B955E4}"/>
              </a:ext>
            </a:extLst>
          </p:cNvPr>
          <p:cNvSpPr>
            <a:spLocks noChangeShapeType="1"/>
          </p:cNvSpPr>
          <p:nvPr/>
        </p:nvSpPr>
        <p:spPr bwMode="auto">
          <a:xfrm flipH="1" flipV="1">
            <a:off x="6201526" y="1186909"/>
            <a:ext cx="63895" cy="555609"/>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9" name="Line 20">
            <a:extLst>
              <a:ext uri="{FF2B5EF4-FFF2-40B4-BE49-F238E27FC236}">
                <a16:creationId xmlns:a16="http://schemas.microsoft.com/office/drawing/2014/main" id="{D8266C25-9174-3DDC-ED42-751618AE8253}"/>
              </a:ext>
            </a:extLst>
          </p:cNvPr>
          <p:cNvSpPr>
            <a:spLocks noChangeShapeType="1"/>
          </p:cNvSpPr>
          <p:nvPr/>
        </p:nvSpPr>
        <p:spPr bwMode="auto">
          <a:xfrm flipH="1" flipV="1">
            <a:off x="6139994" y="640699"/>
            <a:ext cx="139408" cy="123279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0" name="Line 21">
            <a:extLst>
              <a:ext uri="{FF2B5EF4-FFF2-40B4-BE49-F238E27FC236}">
                <a16:creationId xmlns:a16="http://schemas.microsoft.com/office/drawing/2014/main" id="{A9B4F96B-CB25-B080-B4EA-959E8787B5D3}"/>
              </a:ext>
            </a:extLst>
          </p:cNvPr>
          <p:cNvSpPr>
            <a:spLocks noChangeShapeType="1"/>
          </p:cNvSpPr>
          <p:nvPr/>
        </p:nvSpPr>
        <p:spPr bwMode="auto">
          <a:xfrm flipV="1">
            <a:off x="7988756" y="1304146"/>
            <a:ext cx="63895" cy="52544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1" name="Line 22">
            <a:extLst>
              <a:ext uri="{FF2B5EF4-FFF2-40B4-BE49-F238E27FC236}">
                <a16:creationId xmlns:a16="http://schemas.microsoft.com/office/drawing/2014/main" id="{49C52B88-6BFD-8729-83B0-96337CD67580}"/>
              </a:ext>
            </a:extLst>
          </p:cNvPr>
          <p:cNvSpPr>
            <a:spLocks noChangeShapeType="1"/>
          </p:cNvSpPr>
          <p:nvPr/>
        </p:nvSpPr>
        <p:spPr bwMode="auto">
          <a:xfrm flipV="1">
            <a:off x="7980099" y="678414"/>
            <a:ext cx="148078" cy="120517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mc:AlternateContent xmlns:mc="http://schemas.openxmlformats.org/markup-compatibility/2006" xmlns:a14="http://schemas.microsoft.com/office/drawing/2010/main">
        <mc:Choice Requires="a14">
          <p:sp>
            <p:nvSpPr>
              <p:cNvPr id="14" name="Text Box 27">
                <a:extLst>
                  <a:ext uri="{FF2B5EF4-FFF2-40B4-BE49-F238E27FC236}">
                    <a16:creationId xmlns:a16="http://schemas.microsoft.com/office/drawing/2014/main" id="{3A64899B-A12B-FB42-ABEC-9C6E31689C8A}"/>
                  </a:ext>
                </a:extLst>
              </p:cNvPr>
              <p:cNvSpPr txBox="1">
                <a:spLocks noChangeArrowheads="1"/>
              </p:cNvSpPr>
              <p:nvPr/>
            </p:nvSpPr>
            <p:spPr bwMode="auto">
              <a:xfrm>
                <a:off x="8033595" y="630600"/>
                <a:ext cx="450850" cy="36671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50000"/>
                  </a:spcBef>
                  <a:buClrTx/>
                  <a:buSzTx/>
                  <a:buFontTx/>
                  <a:buNone/>
                </a:pPr>
                <a14:m>
                  <m:oMathPara xmlns:m="http://schemas.openxmlformats.org/officeDocument/2006/math">
                    <m:oMathParaPr>
                      <m:jc m:val="centerGroup"/>
                    </m:oMathParaPr>
                    <m:oMath xmlns:m="http://schemas.openxmlformats.org/officeDocument/2006/math">
                      <m:r>
                        <a:rPr lang="en-US" altLang="zh-TW" sz="1800" i="1" dirty="0" smtClean="0">
                          <a:latin typeface="Cambria Math"/>
                        </a:rPr>
                        <m:t>𝑒</m:t>
                      </m:r>
                    </m:oMath>
                  </m:oMathPara>
                </a14:m>
                <a:endParaRPr lang="en-US" altLang="zh-TW" sz="1800" dirty="0">
                  <a:latin typeface="Tahoma" pitchFamily="34" charset="0"/>
                </a:endParaRPr>
              </a:p>
            </p:txBody>
          </p:sp>
        </mc:Choice>
        <mc:Fallback xmlns="">
          <p:sp>
            <p:nvSpPr>
              <p:cNvPr id="14" name="Text Box 27">
                <a:extLst>
                  <a:ext uri="{FF2B5EF4-FFF2-40B4-BE49-F238E27FC236}">
                    <a16:creationId xmlns:a16="http://schemas.microsoft.com/office/drawing/2014/main" id="{3A64899B-A12B-FB42-ABEC-9C6E31689C8A}"/>
                  </a:ext>
                </a:extLst>
              </p:cNvPr>
              <p:cNvSpPr txBox="1">
                <a:spLocks noRot="1" noChangeAspect="1" noMove="1" noResize="1" noEditPoints="1" noAdjustHandles="1" noChangeArrowheads="1" noChangeShapeType="1" noTextEdit="1"/>
              </p:cNvSpPr>
              <p:nvPr/>
            </p:nvSpPr>
            <p:spPr bwMode="auto">
              <a:xfrm>
                <a:off x="8033595" y="630600"/>
                <a:ext cx="450850" cy="366712"/>
              </a:xfrm>
              <a:prstGeom prst="rect">
                <a:avLst/>
              </a:prstGeom>
              <a:blipFill>
                <a:blip r:embed="rId5"/>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 Box 28">
                <a:extLst>
                  <a:ext uri="{FF2B5EF4-FFF2-40B4-BE49-F238E27FC236}">
                    <a16:creationId xmlns:a16="http://schemas.microsoft.com/office/drawing/2014/main" id="{6B327ED7-9496-9672-C1D5-0425590851DB}"/>
                  </a:ext>
                </a:extLst>
              </p:cNvPr>
              <p:cNvSpPr txBox="1">
                <a:spLocks noChangeArrowheads="1"/>
              </p:cNvSpPr>
              <p:nvPr/>
            </p:nvSpPr>
            <p:spPr bwMode="auto">
              <a:xfrm>
                <a:off x="8168452" y="2692783"/>
                <a:ext cx="434975" cy="36671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50000"/>
                  </a:spcBef>
                  <a:buClrTx/>
                  <a:buSzTx/>
                  <a:buFontTx/>
                  <a:buNone/>
                </a:pPr>
                <a14:m>
                  <m:oMathPara xmlns:m="http://schemas.openxmlformats.org/officeDocument/2006/math">
                    <m:oMathParaPr>
                      <m:jc m:val="centerGroup"/>
                    </m:oMathParaPr>
                    <m:oMath xmlns:m="http://schemas.openxmlformats.org/officeDocument/2006/math">
                      <m:r>
                        <a:rPr lang="el-GR" altLang="zh-TW" sz="1800" i="1" dirty="0" smtClean="0">
                          <a:latin typeface="Cambria Math"/>
                          <a:cs typeface="Tahoma" pitchFamily="34" charset="0"/>
                        </a:rPr>
                        <m:t>𝜈</m:t>
                      </m:r>
                    </m:oMath>
                  </m:oMathPara>
                </a14:m>
                <a:endParaRPr lang="el-GR" altLang="zh-TW" sz="1800" dirty="0">
                  <a:cs typeface="Tahoma" pitchFamily="34" charset="0"/>
                </a:endParaRPr>
              </a:p>
            </p:txBody>
          </p:sp>
        </mc:Choice>
        <mc:Fallback xmlns="">
          <p:sp>
            <p:nvSpPr>
              <p:cNvPr id="15" name="Text Box 28">
                <a:extLst>
                  <a:ext uri="{FF2B5EF4-FFF2-40B4-BE49-F238E27FC236}">
                    <a16:creationId xmlns:a16="http://schemas.microsoft.com/office/drawing/2014/main" id="{6B327ED7-9496-9672-C1D5-0425590851DB}"/>
                  </a:ext>
                </a:extLst>
              </p:cNvPr>
              <p:cNvSpPr txBox="1">
                <a:spLocks noRot="1" noChangeAspect="1" noMove="1" noResize="1" noEditPoints="1" noAdjustHandles="1" noChangeArrowheads="1" noChangeShapeType="1" noTextEdit="1"/>
              </p:cNvSpPr>
              <p:nvPr/>
            </p:nvSpPr>
            <p:spPr bwMode="auto">
              <a:xfrm>
                <a:off x="8168452" y="2692783"/>
                <a:ext cx="434975" cy="366713"/>
              </a:xfrm>
              <a:prstGeom prst="rect">
                <a:avLst/>
              </a:prstGeom>
              <a:blipFill>
                <a:blip r:embed="rId6"/>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cxnSp>
        <p:nvCxnSpPr>
          <p:cNvPr id="16" name="直線單箭頭接點 79">
            <a:extLst>
              <a:ext uri="{FF2B5EF4-FFF2-40B4-BE49-F238E27FC236}">
                <a16:creationId xmlns:a16="http://schemas.microsoft.com/office/drawing/2014/main" id="{FBF7067B-5B4B-3EAC-CD38-B197841A775D}"/>
              </a:ext>
            </a:extLst>
          </p:cNvPr>
          <p:cNvCxnSpPr>
            <a:cxnSpLocks/>
          </p:cNvCxnSpPr>
          <p:nvPr/>
        </p:nvCxnSpPr>
        <p:spPr>
          <a:xfrm>
            <a:off x="6651643" y="2013325"/>
            <a:ext cx="746922"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 name="矩形 19">
                <a:extLst>
                  <a:ext uri="{FF2B5EF4-FFF2-40B4-BE49-F238E27FC236}">
                    <a16:creationId xmlns:a16="http://schemas.microsoft.com/office/drawing/2014/main" id="{F98DC09D-69D0-A49B-F210-233E0F6E8C89}"/>
                  </a:ext>
                </a:extLst>
              </p:cNvPr>
              <p:cNvSpPr>
                <a:spLocks noChangeArrowheads="1"/>
              </p:cNvSpPr>
              <p:nvPr/>
            </p:nvSpPr>
            <p:spPr bwMode="auto">
              <a:xfrm>
                <a:off x="6776343" y="2056886"/>
                <a:ext cx="622222"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p>
                <a:pPr>
                  <a:defRPr/>
                </a:pPr>
                <a14:m>
                  <m:oMath xmlns:m="http://schemas.openxmlformats.org/officeDocument/2006/math">
                    <m:sSup>
                      <m:sSupPr>
                        <m:ctrlPr>
                          <a:rPr lang="en-US" altLang="zh-TW" i="1" smtClean="0">
                            <a:latin typeface="Cambria Math" panose="02040503050406030204" pitchFamily="18" charset="0"/>
                            <a:ea typeface="新細明體" charset="0"/>
                          </a:rPr>
                        </m:ctrlPr>
                      </m:sSupPr>
                      <m:e>
                        <m:r>
                          <a:rPr lang="en-US" altLang="zh-TW" b="0" i="1" smtClean="0">
                            <a:latin typeface="Cambria Math"/>
                            <a:ea typeface="新細明體" charset="0"/>
                          </a:rPr>
                          <m:t>𝑊</m:t>
                        </m:r>
                      </m:e>
                      <m:sup>
                        <m:r>
                          <a:rPr lang="en-US" altLang="zh-TW" b="0" i="1" smtClean="0">
                            <a:latin typeface="Cambria Math"/>
                            <a:ea typeface="新細明體" charset="0"/>
                          </a:rPr>
                          <m:t>−</m:t>
                        </m:r>
                      </m:sup>
                    </m:sSup>
                  </m:oMath>
                </a14:m>
                <a:r>
                  <a:rPr lang="zh-TW" altLang="en-US" dirty="0">
                    <a:latin typeface="Tahoma" charset="0"/>
                    <a:ea typeface="新細明體" charset="0"/>
                    <a:cs typeface="新細明體" charset="0"/>
                  </a:rPr>
                  <a:t> </a:t>
                </a:r>
              </a:p>
            </p:txBody>
          </p:sp>
        </mc:Choice>
        <mc:Fallback xmlns="">
          <p:sp>
            <p:nvSpPr>
              <p:cNvPr id="17" name="矩形 19">
                <a:extLst>
                  <a:ext uri="{FF2B5EF4-FFF2-40B4-BE49-F238E27FC236}">
                    <a16:creationId xmlns:a16="http://schemas.microsoft.com/office/drawing/2014/main" id="{F98DC09D-69D0-A49B-F210-233E0F6E8C89}"/>
                  </a:ext>
                </a:extLst>
              </p:cNvPr>
              <p:cNvSpPr>
                <a:spLocks noRot="1" noChangeAspect="1" noMove="1" noResize="1" noEditPoints="1" noAdjustHandles="1" noChangeArrowheads="1" noChangeShapeType="1" noTextEdit="1"/>
              </p:cNvSpPr>
              <p:nvPr/>
            </p:nvSpPr>
            <p:spPr bwMode="auto">
              <a:xfrm>
                <a:off x="6776343" y="2056886"/>
                <a:ext cx="622222" cy="369332"/>
              </a:xfrm>
              <a:prstGeom prst="rect">
                <a:avLst/>
              </a:prstGeom>
              <a:blipFill>
                <a:blip r:embed="rId7"/>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文字方塊 49">
                <a:extLst>
                  <a:ext uri="{FF2B5EF4-FFF2-40B4-BE49-F238E27FC236}">
                    <a16:creationId xmlns:a16="http://schemas.microsoft.com/office/drawing/2014/main" id="{82C51F17-47C7-8A9C-DA3D-60032FAC3F80}"/>
                  </a:ext>
                </a:extLst>
              </p:cNvPr>
              <p:cNvSpPr txBox="1"/>
              <p:nvPr/>
            </p:nvSpPr>
            <p:spPr>
              <a:xfrm>
                <a:off x="4608677" y="1483289"/>
                <a:ext cx="639919" cy="6463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3600" i="1" smtClean="0">
                          <a:latin typeface="Cambria Math"/>
                          <a:ea typeface="Cambria Math"/>
                        </a:rPr>
                        <m:t>≈</m:t>
                      </m:r>
                    </m:oMath>
                  </m:oMathPara>
                </a14:m>
                <a:endParaRPr lang="zh-TW" altLang="en-US" sz="3600" dirty="0">
                  <a:latin typeface="+mn-lt"/>
                </a:endParaRPr>
              </a:p>
            </p:txBody>
          </p:sp>
        </mc:Choice>
        <mc:Fallback xmlns="">
          <p:sp>
            <p:nvSpPr>
              <p:cNvPr id="18" name="文字方塊 49">
                <a:extLst>
                  <a:ext uri="{FF2B5EF4-FFF2-40B4-BE49-F238E27FC236}">
                    <a16:creationId xmlns:a16="http://schemas.microsoft.com/office/drawing/2014/main" id="{82C51F17-47C7-8A9C-DA3D-60032FAC3F80}"/>
                  </a:ext>
                </a:extLst>
              </p:cNvPr>
              <p:cNvSpPr txBox="1">
                <a:spLocks noRot="1" noChangeAspect="1" noMove="1" noResize="1" noEditPoints="1" noAdjustHandles="1" noChangeArrowheads="1" noChangeShapeType="1" noTextEdit="1"/>
              </p:cNvSpPr>
              <p:nvPr/>
            </p:nvSpPr>
            <p:spPr>
              <a:xfrm>
                <a:off x="4608677" y="1483289"/>
                <a:ext cx="639919" cy="646331"/>
              </a:xfrm>
              <a:prstGeom prst="rect">
                <a:avLst/>
              </a:prstGeom>
              <a:blipFill>
                <a:blip r:embed="rId8"/>
                <a:stretch>
                  <a:fillRect/>
                </a:stretch>
              </a:blipFill>
            </p:spPr>
            <p:txBody>
              <a:bodyPr/>
              <a:lstStyle/>
              <a:p>
                <a:r>
                  <a:rPr lang="en-US">
                    <a:noFill/>
                  </a:rPr>
                  <a:t> </a:t>
                </a:r>
              </a:p>
            </p:txBody>
          </p:sp>
        </mc:Fallback>
      </mc:AlternateContent>
      <p:grpSp>
        <p:nvGrpSpPr>
          <p:cNvPr id="19" name="Group 1">
            <a:extLst>
              <a:ext uri="{FF2B5EF4-FFF2-40B4-BE49-F238E27FC236}">
                <a16:creationId xmlns:a16="http://schemas.microsoft.com/office/drawing/2014/main" id="{BEF3E058-C9C8-918D-74EB-03C8CCAAF16F}"/>
              </a:ext>
            </a:extLst>
          </p:cNvPr>
          <p:cNvGrpSpPr>
            <a:grpSpLocks noChangeAspect="1"/>
          </p:cNvGrpSpPr>
          <p:nvPr/>
        </p:nvGrpSpPr>
        <p:grpSpPr bwMode="auto">
          <a:xfrm>
            <a:off x="924824" y="669824"/>
            <a:ext cx="3465384" cy="2223776"/>
            <a:chOff x="2920" y="8411"/>
            <a:chExt cx="3284" cy="2108"/>
          </a:xfrm>
          <a:solidFill>
            <a:schemeClr val="bg1"/>
          </a:solidFill>
        </p:grpSpPr>
        <p:sp>
          <p:nvSpPr>
            <p:cNvPr id="20" name="AutoShape 8">
              <a:extLst>
                <a:ext uri="{FF2B5EF4-FFF2-40B4-BE49-F238E27FC236}">
                  <a16:creationId xmlns:a16="http://schemas.microsoft.com/office/drawing/2014/main" id="{4F1F7714-7AF8-1A78-49FC-D4ADAD2D4638}"/>
                </a:ext>
              </a:extLst>
            </p:cNvPr>
            <p:cNvSpPr>
              <a:spLocks noChangeAspect="1" noChangeArrowheads="1" noTextEdit="1"/>
            </p:cNvSpPr>
            <p:nvPr/>
          </p:nvSpPr>
          <p:spPr bwMode="auto">
            <a:xfrm>
              <a:off x="2920" y="8411"/>
              <a:ext cx="3284" cy="2108"/>
            </a:xfrm>
            <a:prstGeom prst="rect">
              <a:avLst/>
            </a:prstGeom>
            <a:grpFill/>
          </p:spPr>
          <p:txBody>
            <a:bodyPr/>
            <a:lstStyle/>
            <a:p>
              <a:pPr>
                <a:defRPr/>
              </a:pPr>
              <a:endParaRPr lang="zh-TW" altLang="en-US"/>
            </a:p>
          </p:txBody>
        </p:sp>
        <p:sp>
          <p:nvSpPr>
            <p:cNvPr id="21" name="Line 7">
              <a:extLst>
                <a:ext uri="{FF2B5EF4-FFF2-40B4-BE49-F238E27FC236}">
                  <a16:creationId xmlns:a16="http://schemas.microsoft.com/office/drawing/2014/main" id="{C3683CBA-A1BB-0D7F-5867-BFF55D25BC93}"/>
                </a:ext>
              </a:extLst>
            </p:cNvPr>
            <p:cNvSpPr>
              <a:spLocks noChangeShapeType="1"/>
            </p:cNvSpPr>
            <p:nvPr/>
          </p:nvSpPr>
          <p:spPr bwMode="auto">
            <a:xfrm>
              <a:off x="3481" y="8790"/>
              <a:ext cx="809" cy="841"/>
            </a:xfrm>
            <a:prstGeom prst="line">
              <a:avLst/>
            </a:prstGeom>
            <a:grpFill/>
            <a:ln w="12700">
              <a:solidFill>
                <a:srgbClr val="000000"/>
              </a:solidFill>
              <a:round/>
              <a:headEnd/>
              <a:tailEnd/>
            </a:ln>
          </p:spPr>
          <p:txBody>
            <a:bodyPr/>
            <a:lstStyle/>
            <a:p>
              <a:pPr>
                <a:defRPr/>
              </a:pPr>
              <a:endParaRPr lang="zh-TW" altLang="en-US"/>
            </a:p>
          </p:txBody>
        </p:sp>
        <p:sp>
          <p:nvSpPr>
            <p:cNvPr id="22" name="Line 6">
              <a:extLst>
                <a:ext uri="{FF2B5EF4-FFF2-40B4-BE49-F238E27FC236}">
                  <a16:creationId xmlns:a16="http://schemas.microsoft.com/office/drawing/2014/main" id="{48E505F4-7463-A8E0-9249-14392A37BE7B}"/>
                </a:ext>
              </a:extLst>
            </p:cNvPr>
            <p:cNvSpPr>
              <a:spLocks noChangeShapeType="1"/>
            </p:cNvSpPr>
            <p:nvPr/>
          </p:nvSpPr>
          <p:spPr bwMode="auto">
            <a:xfrm flipV="1">
              <a:off x="3685" y="8790"/>
              <a:ext cx="1363" cy="1524"/>
            </a:xfrm>
            <a:prstGeom prst="line">
              <a:avLst/>
            </a:prstGeom>
            <a:grpFill/>
            <a:ln w="12700">
              <a:solidFill>
                <a:srgbClr val="000000"/>
              </a:solidFill>
              <a:round/>
              <a:headEnd/>
              <a:tailEnd/>
            </a:ln>
          </p:spPr>
          <p:txBody>
            <a:bodyPr/>
            <a:lstStyle/>
            <a:p>
              <a:pPr>
                <a:defRPr/>
              </a:pPr>
              <a:endParaRPr lang="zh-TW" altLang="en-US"/>
            </a:p>
          </p:txBody>
        </p:sp>
      </p:grpSp>
      <p:cxnSp>
        <p:nvCxnSpPr>
          <p:cNvPr id="23" name="直線單箭頭接點 63">
            <a:extLst>
              <a:ext uri="{FF2B5EF4-FFF2-40B4-BE49-F238E27FC236}">
                <a16:creationId xmlns:a16="http://schemas.microsoft.com/office/drawing/2014/main" id="{FA292CFA-7F35-B9E8-1257-ABF102AD9EC4}"/>
              </a:ext>
            </a:extLst>
          </p:cNvPr>
          <p:cNvCxnSpPr/>
          <p:nvPr/>
        </p:nvCxnSpPr>
        <p:spPr>
          <a:xfrm flipV="1">
            <a:off x="2006460" y="2233633"/>
            <a:ext cx="109001" cy="13928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線單箭頭接點 64">
            <a:extLst>
              <a:ext uri="{FF2B5EF4-FFF2-40B4-BE49-F238E27FC236}">
                <a16:creationId xmlns:a16="http://schemas.microsoft.com/office/drawing/2014/main" id="{9CCBE7B2-A5C8-787C-572C-29C8BF611DE5}"/>
              </a:ext>
            </a:extLst>
          </p:cNvPr>
          <p:cNvCxnSpPr/>
          <p:nvPr/>
        </p:nvCxnSpPr>
        <p:spPr>
          <a:xfrm flipV="1">
            <a:off x="2599911" y="1513697"/>
            <a:ext cx="170567" cy="19309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線單箭頭接點 65">
            <a:extLst>
              <a:ext uri="{FF2B5EF4-FFF2-40B4-BE49-F238E27FC236}">
                <a16:creationId xmlns:a16="http://schemas.microsoft.com/office/drawing/2014/main" id="{6D09CA42-FE76-AB02-B00A-0B26EE716984}"/>
              </a:ext>
            </a:extLst>
          </p:cNvPr>
          <p:cNvCxnSpPr>
            <a:cxnSpLocks/>
          </p:cNvCxnSpPr>
          <p:nvPr/>
        </p:nvCxnSpPr>
        <p:spPr>
          <a:xfrm flipH="1" flipV="1">
            <a:off x="2657516" y="2187297"/>
            <a:ext cx="192592" cy="18561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直線單箭頭接點 66">
            <a:extLst>
              <a:ext uri="{FF2B5EF4-FFF2-40B4-BE49-F238E27FC236}">
                <a16:creationId xmlns:a16="http://schemas.microsoft.com/office/drawing/2014/main" id="{E800485F-0853-D9EC-C39F-B1909F57A9FD}"/>
              </a:ext>
            </a:extLst>
          </p:cNvPr>
          <p:cNvCxnSpPr/>
          <p:nvPr/>
        </p:nvCxnSpPr>
        <p:spPr>
          <a:xfrm flipH="1" flipV="1">
            <a:off x="1948429" y="1513697"/>
            <a:ext cx="167032" cy="17091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直線接點 67">
            <a:extLst>
              <a:ext uri="{FF2B5EF4-FFF2-40B4-BE49-F238E27FC236}">
                <a16:creationId xmlns:a16="http://schemas.microsoft.com/office/drawing/2014/main" id="{BC47E1B8-A5AD-C605-7DF4-C4287FA6B52F}"/>
              </a:ext>
            </a:extLst>
          </p:cNvPr>
          <p:cNvCxnSpPr>
            <a:cxnSpLocks/>
          </p:cNvCxnSpPr>
          <p:nvPr/>
        </p:nvCxnSpPr>
        <p:spPr>
          <a:xfrm>
            <a:off x="2385491" y="1952479"/>
            <a:ext cx="851623" cy="76666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8" name="Text Box 27">
                <a:extLst>
                  <a:ext uri="{FF2B5EF4-FFF2-40B4-BE49-F238E27FC236}">
                    <a16:creationId xmlns:a16="http://schemas.microsoft.com/office/drawing/2014/main" id="{3F59CDD7-362E-FFB3-C008-7CF78862CDFD}"/>
                  </a:ext>
                </a:extLst>
              </p:cNvPr>
              <p:cNvSpPr txBox="1">
                <a:spLocks noChangeArrowheads="1"/>
              </p:cNvSpPr>
              <p:nvPr/>
            </p:nvSpPr>
            <p:spPr bwMode="auto">
              <a:xfrm>
                <a:off x="3002550" y="720730"/>
                <a:ext cx="450850" cy="36671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50000"/>
                  </a:spcBef>
                  <a:buClrTx/>
                  <a:buSzTx/>
                  <a:buFontTx/>
                  <a:buNone/>
                </a:pPr>
                <a14:m>
                  <m:oMathPara xmlns:m="http://schemas.openxmlformats.org/officeDocument/2006/math">
                    <m:oMathParaPr>
                      <m:jc m:val="centerGroup"/>
                    </m:oMathParaPr>
                    <m:oMath xmlns:m="http://schemas.openxmlformats.org/officeDocument/2006/math">
                      <m:r>
                        <a:rPr lang="en-US" altLang="zh-TW" sz="1800" i="1" dirty="0" smtClean="0">
                          <a:latin typeface="Cambria Math"/>
                        </a:rPr>
                        <m:t>𝑒</m:t>
                      </m:r>
                    </m:oMath>
                  </m:oMathPara>
                </a14:m>
                <a:endParaRPr lang="en-US" altLang="zh-TW" sz="1800" dirty="0">
                  <a:latin typeface="Tahoma" pitchFamily="34" charset="0"/>
                </a:endParaRPr>
              </a:p>
            </p:txBody>
          </p:sp>
        </mc:Choice>
        <mc:Fallback xmlns="">
          <p:sp>
            <p:nvSpPr>
              <p:cNvPr id="28" name="Text Box 27">
                <a:extLst>
                  <a:ext uri="{FF2B5EF4-FFF2-40B4-BE49-F238E27FC236}">
                    <a16:creationId xmlns:a16="http://schemas.microsoft.com/office/drawing/2014/main" id="{3F59CDD7-362E-FFB3-C008-7CF78862CDFD}"/>
                  </a:ext>
                </a:extLst>
              </p:cNvPr>
              <p:cNvSpPr txBox="1">
                <a:spLocks noRot="1" noChangeAspect="1" noMove="1" noResize="1" noEditPoints="1" noAdjustHandles="1" noChangeArrowheads="1" noChangeShapeType="1" noTextEdit="1"/>
              </p:cNvSpPr>
              <p:nvPr/>
            </p:nvSpPr>
            <p:spPr bwMode="auto">
              <a:xfrm>
                <a:off x="3002550" y="720730"/>
                <a:ext cx="450850" cy="366712"/>
              </a:xfrm>
              <a:prstGeom prst="rect">
                <a:avLst/>
              </a:prstGeom>
              <a:blipFill>
                <a:blip r:embed="rId9"/>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 Box 4">
                <a:extLst>
                  <a:ext uri="{FF2B5EF4-FFF2-40B4-BE49-F238E27FC236}">
                    <a16:creationId xmlns:a16="http://schemas.microsoft.com/office/drawing/2014/main" id="{8A48D7D6-4C46-F39C-5333-2B3480D89B9F}"/>
                  </a:ext>
                </a:extLst>
              </p:cNvPr>
              <p:cNvSpPr txBox="1">
                <a:spLocks noChangeArrowheads="1"/>
              </p:cNvSpPr>
              <p:nvPr/>
            </p:nvSpPr>
            <p:spPr bwMode="auto">
              <a:xfrm>
                <a:off x="3161915" y="2256568"/>
                <a:ext cx="249019" cy="349066"/>
              </a:xfrm>
              <a:prstGeom prst="rect">
                <a:avLst/>
              </a:prstGeom>
              <a:solidFill>
                <a:schemeClr val="bg1"/>
              </a:solidFill>
              <a:ln w="9525">
                <a:noFill/>
                <a:miter lim="800000"/>
                <a:headEnd/>
                <a:tailEnd/>
              </a:ln>
            </p:spPr>
            <p:txBody>
              <a:bodyPr lIns="0" tIns="0" rIns="0" bIns="0"/>
              <a:lstStyle/>
              <a:p>
                <a:pPr eaLnBrk="0" hangingPunct="0">
                  <a:defRPr/>
                </a:pPr>
                <a14:m>
                  <m:oMathPara xmlns:m="http://schemas.openxmlformats.org/officeDocument/2006/math">
                    <m:oMathParaPr>
                      <m:jc m:val="centerGroup"/>
                    </m:oMathParaPr>
                    <m:oMath xmlns:m="http://schemas.openxmlformats.org/officeDocument/2006/math">
                      <m:r>
                        <a:rPr lang="en-US" altLang="zh-TW" sz="2000" i="1" dirty="0" smtClean="0">
                          <a:latin typeface="Cambria Math"/>
                          <a:cs typeface="Times New Roman" pitchFamily="18" charset="0"/>
                        </a:rPr>
                        <m:t>𝜈</m:t>
                      </m:r>
                      <m:r>
                        <a:rPr lang="en-US" altLang="zh-TW" sz="2000" i="1" baseline="-30000" dirty="0" err="1">
                          <a:latin typeface="Cambria Math"/>
                          <a:cs typeface="Times New Roman" pitchFamily="18" charset="0"/>
                        </a:rPr>
                        <m:t>𝑒</m:t>
                      </m:r>
                    </m:oMath>
                  </m:oMathPara>
                </a14:m>
                <a:endParaRPr lang="en-US" altLang="zh-TW" sz="2000" i="1" dirty="0"/>
              </a:p>
            </p:txBody>
          </p:sp>
        </mc:Choice>
        <mc:Fallback xmlns="">
          <p:sp>
            <p:nvSpPr>
              <p:cNvPr id="29" name="Text Box 4">
                <a:extLst>
                  <a:ext uri="{FF2B5EF4-FFF2-40B4-BE49-F238E27FC236}">
                    <a16:creationId xmlns:a16="http://schemas.microsoft.com/office/drawing/2014/main" id="{8A48D7D6-4C46-F39C-5333-2B3480D89B9F}"/>
                  </a:ext>
                </a:extLst>
              </p:cNvPr>
              <p:cNvSpPr txBox="1">
                <a:spLocks noRot="1" noChangeAspect="1" noMove="1" noResize="1" noEditPoints="1" noAdjustHandles="1" noChangeArrowheads="1" noChangeShapeType="1" noTextEdit="1"/>
              </p:cNvSpPr>
              <p:nvPr/>
            </p:nvSpPr>
            <p:spPr bwMode="auto">
              <a:xfrm>
                <a:off x="3161915" y="2256568"/>
                <a:ext cx="249019" cy="349066"/>
              </a:xfrm>
              <a:prstGeom prst="rect">
                <a:avLst/>
              </a:prstGeom>
              <a:blipFill>
                <a:blip r:embed="rId10"/>
                <a:stretch>
                  <a:fillRect l="-20000" r="-10000" b="-3571"/>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8807749D-1F50-0513-1EF6-34D2C20814B5}"/>
                  </a:ext>
                </a:extLst>
              </p:cNvPr>
              <p:cNvSpPr txBox="1"/>
              <p:nvPr/>
            </p:nvSpPr>
            <p:spPr>
              <a:xfrm>
                <a:off x="4311164" y="3384775"/>
                <a:ext cx="993349" cy="282129"/>
              </a:xfrm>
              <a:prstGeom prst="rect">
                <a:avLst/>
              </a:prstGeom>
              <a:solidFill>
                <a:srgbClr val="FFFF99"/>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i="1">
                              <a:latin typeface="Cambria Math" panose="02040503050406030204" pitchFamily="18" charset="0"/>
                            </a:rPr>
                          </m:ctrlPr>
                        </m:sSupPr>
                        <m:e>
                          <m:r>
                            <a:rPr lang="en-US" altLang="zh-TW" i="1">
                              <a:latin typeface="Cambria Math"/>
                            </a:rPr>
                            <m:t>𝑝</m:t>
                          </m:r>
                        </m:e>
                        <m:sup>
                          <m:r>
                            <a:rPr lang="en-US" altLang="zh-TW" i="1">
                              <a:latin typeface="Cambria Math"/>
                            </a:rPr>
                            <m:t>2</m:t>
                          </m:r>
                        </m:sup>
                      </m:sSup>
                      <m:r>
                        <a:rPr lang="en-US" altLang="zh-TW" i="1">
                          <a:latin typeface="Cambria Math"/>
                          <a:ea typeface="Cambria Math" panose="02040503050406030204" pitchFamily="18" charset="0"/>
                        </a:rPr>
                        <m:t>≪</m:t>
                      </m:r>
                      <m:sSubSup>
                        <m:sSubSupPr>
                          <m:ctrlPr>
                            <a:rPr lang="zh-TW" altLang="en-US" i="1">
                              <a:latin typeface="Cambria Math" panose="02040503050406030204" pitchFamily="18" charset="0"/>
                            </a:rPr>
                          </m:ctrlPr>
                        </m:sSubSupPr>
                        <m:e>
                          <m:r>
                            <a:rPr lang="en-US" altLang="zh-TW" i="1">
                              <a:latin typeface="Cambria Math"/>
                            </a:rPr>
                            <m:t>𝑀</m:t>
                          </m:r>
                        </m:e>
                        <m:sub>
                          <m:r>
                            <a:rPr lang="en-US" altLang="zh-TW" i="1">
                              <a:latin typeface="Cambria Math"/>
                              <a:ea typeface="Cambria Math" panose="02040503050406030204" pitchFamily="18" charset="0"/>
                            </a:rPr>
                            <m:t>𝑊</m:t>
                          </m:r>
                        </m:sub>
                        <m:sup>
                          <m:r>
                            <a:rPr lang="en-US" altLang="zh-TW" i="1">
                              <a:latin typeface="Cambria Math"/>
                              <a:ea typeface="Cambria Math" panose="02040503050406030204" pitchFamily="18" charset="0"/>
                            </a:rPr>
                            <m:t>2</m:t>
                          </m:r>
                        </m:sup>
                      </m:sSubSup>
                    </m:oMath>
                  </m:oMathPara>
                </a14:m>
                <a:endParaRPr lang="en-TW" dirty="0">
                  <a:latin typeface="+mn-lt"/>
                </a:endParaRPr>
              </a:p>
            </p:txBody>
          </p:sp>
        </mc:Choice>
        <mc:Fallback xmlns="">
          <p:sp>
            <p:nvSpPr>
              <p:cNvPr id="30" name="TextBox 29">
                <a:extLst>
                  <a:ext uri="{FF2B5EF4-FFF2-40B4-BE49-F238E27FC236}">
                    <a16:creationId xmlns:a16="http://schemas.microsoft.com/office/drawing/2014/main" id="{8807749D-1F50-0513-1EF6-34D2C20814B5}"/>
                  </a:ext>
                </a:extLst>
              </p:cNvPr>
              <p:cNvSpPr txBox="1">
                <a:spLocks noRot="1" noChangeAspect="1" noMove="1" noResize="1" noEditPoints="1" noAdjustHandles="1" noChangeArrowheads="1" noChangeShapeType="1" noTextEdit="1"/>
              </p:cNvSpPr>
              <p:nvPr/>
            </p:nvSpPr>
            <p:spPr>
              <a:xfrm>
                <a:off x="4311164" y="3384775"/>
                <a:ext cx="993349" cy="282129"/>
              </a:xfrm>
              <a:prstGeom prst="rect">
                <a:avLst/>
              </a:prstGeom>
              <a:blipFill>
                <a:blip r:embed="rId11"/>
                <a:stretch>
                  <a:fillRect l="-5063" t="-4348" r="-1266" b="-26087"/>
                </a:stretch>
              </a:blipFill>
            </p:spPr>
            <p:txBody>
              <a:bodyPr/>
              <a:lstStyle/>
              <a:p>
                <a:r>
                  <a:rPr lang="en-US">
                    <a:noFill/>
                  </a:rPr>
                  <a:t> </a:t>
                </a:r>
              </a:p>
            </p:txBody>
          </p:sp>
        </mc:Fallback>
      </mc:AlternateContent>
      <p:sp>
        <p:nvSpPr>
          <p:cNvPr id="31" name="Line 19">
            <a:extLst>
              <a:ext uri="{FF2B5EF4-FFF2-40B4-BE49-F238E27FC236}">
                <a16:creationId xmlns:a16="http://schemas.microsoft.com/office/drawing/2014/main" id="{B6613466-C360-D184-DAD7-7D3172077826}"/>
              </a:ext>
            </a:extLst>
          </p:cNvPr>
          <p:cNvSpPr>
            <a:spLocks noChangeShapeType="1"/>
          </p:cNvSpPr>
          <p:nvPr/>
        </p:nvSpPr>
        <p:spPr bwMode="auto">
          <a:xfrm flipH="1" flipV="1">
            <a:off x="8057269" y="2445913"/>
            <a:ext cx="63895" cy="555609"/>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32" name="Line 20">
            <a:extLst>
              <a:ext uri="{FF2B5EF4-FFF2-40B4-BE49-F238E27FC236}">
                <a16:creationId xmlns:a16="http://schemas.microsoft.com/office/drawing/2014/main" id="{93ED92BF-176C-119A-2DD4-F585E2EA2E65}"/>
              </a:ext>
            </a:extLst>
          </p:cNvPr>
          <p:cNvSpPr>
            <a:spLocks noChangeShapeType="1"/>
          </p:cNvSpPr>
          <p:nvPr/>
        </p:nvSpPr>
        <p:spPr bwMode="auto">
          <a:xfrm flipH="1" flipV="1">
            <a:off x="7995737" y="1899703"/>
            <a:ext cx="119624" cy="104711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mc:AlternateContent xmlns:mc="http://schemas.openxmlformats.org/markup-compatibility/2006" xmlns:a14="http://schemas.microsoft.com/office/drawing/2010/main">
        <mc:Choice Requires="a14">
          <p:sp>
            <p:nvSpPr>
              <p:cNvPr id="33" name="Text Box 25">
                <a:extLst>
                  <a:ext uri="{FF2B5EF4-FFF2-40B4-BE49-F238E27FC236}">
                    <a16:creationId xmlns:a16="http://schemas.microsoft.com/office/drawing/2014/main" id="{1ED5A495-4C8D-582F-F7BC-7AD7E6C3DB6A}"/>
                  </a:ext>
                </a:extLst>
              </p:cNvPr>
              <p:cNvSpPr txBox="1">
                <a:spLocks noChangeArrowheads="1"/>
              </p:cNvSpPr>
              <p:nvPr/>
            </p:nvSpPr>
            <p:spPr bwMode="auto">
              <a:xfrm>
                <a:off x="1540393" y="2238403"/>
                <a:ext cx="334962"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50000"/>
                  </a:spcBef>
                  <a:buClrTx/>
                  <a:buSzTx/>
                  <a:buFontTx/>
                  <a:buNone/>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ea typeface="Cambria Math" panose="02040503050406030204" pitchFamily="18" charset="0"/>
                        </a:rPr>
                        <m:t>𝜇</m:t>
                      </m:r>
                    </m:oMath>
                  </m:oMathPara>
                </a14:m>
                <a:endParaRPr lang="en-US" altLang="zh-TW" sz="1800" dirty="0">
                  <a:latin typeface="Tahoma" pitchFamily="34" charset="0"/>
                </a:endParaRPr>
              </a:p>
            </p:txBody>
          </p:sp>
        </mc:Choice>
        <mc:Fallback xmlns="">
          <p:sp>
            <p:nvSpPr>
              <p:cNvPr id="33" name="Text Box 25">
                <a:extLst>
                  <a:ext uri="{FF2B5EF4-FFF2-40B4-BE49-F238E27FC236}">
                    <a16:creationId xmlns:a16="http://schemas.microsoft.com/office/drawing/2014/main" id="{1ED5A495-4C8D-582F-F7BC-7AD7E6C3DB6A}"/>
                  </a:ext>
                </a:extLst>
              </p:cNvPr>
              <p:cNvSpPr txBox="1">
                <a:spLocks noRot="1" noChangeAspect="1" noMove="1" noResize="1" noEditPoints="1" noAdjustHandles="1" noChangeArrowheads="1" noChangeShapeType="1" noTextEdit="1"/>
              </p:cNvSpPr>
              <p:nvPr/>
            </p:nvSpPr>
            <p:spPr bwMode="auto">
              <a:xfrm>
                <a:off x="1540393" y="2238403"/>
                <a:ext cx="334962" cy="369332"/>
              </a:xfrm>
              <a:prstGeom prst="rect">
                <a:avLst/>
              </a:prstGeom>
              <a:blipFill>
                <a:blip r:embed="rId12"/>
                <a:stretch>
                  <a:fillRect b="-10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 Box 26">
                <a:extLst>
                  <a:ext uri="{FF2B5EF4-FFF2-40B4-BE49-F238E27FC236}">
                    <a16:creationId xmlns:a16="http://schemas.microsoft.com/office/drawing/2014/main" id="{2ACFC311-67B6-5863-9EA3-F7EC731C2637}"/>
                  </a:ext>
                </a:extLst>
              </p:cNvPr>
              <p:cNvSpPr txBox="1">
                <a:spLocks noChangeArrowheads="1"/>
              </p:cNvSpPr>
              <p:nvPr/>
            </p:nvSpPr>
            <p:spPr bwMode="auto">
              <a:xfrm>
                <a:off x="1649822" y="937434"/>
                <a:ext cx="420687"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a:buNone/>
                  <a:defRPr/>
                </a:pPr>
                <a14:m>
                  <m:oMathPara xmlns:m="http://schemas.openxmlformats.org/officeDocument/2006/math">
                    <m:oMathParaPr>
                      <m:jc m:val="centerGroup"/>
                    </m:oMathParaPr>
                    <m:oMath xmlns:m="http://schemas.openxmlformats.org/officeDocument/2006/math">
                      <m:r>
                        <a:rPr lang="en-US" altLang="zh-TW" sz="1800" i="1" dirty="0">
                          <a:latin typeface="Cambria Math"/>
                          <a:cs typeface="Times New Roman" pitchFamily="18" charset="0"/>
                        </a:rPr>
                        <m:t>𝜈</m:t>
                      </m:r>
                      <m:r>
                        <a:rPr lang="en-US" altLang="zh-TW" sz="1800" i="1" baseline="-30000" dirty="0" smtClean="0">
                          <a:latin typeface="Cambria Math" panose="02040503050406030204" pitchFamily="18" charset="0"/>
                          <a:ea typeface="Cambria Math" panose="02040503050406030204" pitchFamily="18" charset="0"/>
                          <a:cs typeface="Times New Roman" pitchFamily="18" charset="0"/>
                        </a:rPr>
                        <m:t>𝜇</m:t>
                      </m:r>
                    </m:oMath>
                  </m:oMathPara>
                </a14:m>
                <a:endParaRPr lang="en-US" altLang="zh-TW" sz="1800" i="1" dirty="0"/>
              </a:p>
            </p:txBody>
          </p:sp>
        </mc:Choice>
        <mc:Fallback xmlns="">
          <p:sp>
            <p:nvSpPr>
              <p:cNvPr id="34" name="Text Box 26">
                <a:extLst>
                  <a:ext uri="{FF2B5EF4-FFF2-40B4-BE49-F238E27FC236}">
                    <a16:creationId xmlns:a16="http://schemas.microsoft.com/office/drawing/2014/main" id="{2ACFC311-67B6-5863-9EA3-F7EC731C2637}"/>
                  </a:ext>
                </a:extLst>
              </p:cNvPr>
              <p:cNvSpPr txBox="1">
                <a:spLocks noRot="1" noChangeAspect="1" noMove="1" noResize="1" noEditPoints="1" noAdjustHandles="1" noChangeArrowheads="1" noChangeShapeType="1" noTextEdit="1"/>
              </p:cNvSpPr>
              <p:nvPr/>
            </p:nvSpPr>
            <p:spPr bwMode="auto">
              <a:xfrm>
                <a:off x="1649822" y="937434"/>
                <a:ext cx="420687" cy="369332"/>
              </a:xfrm>
              <a:prstGeom prst="rect">
                <a:avLst/>
              </a:prstGeom>
              <a:blipFill>
                <a:blip r:embed="rId13"/>
                <a:stretch>
                  <a:fillRect b="-666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35" name="Left Arrow 34">
            <a:extLst>
              <a:ext uri="{FF2B5EF4-FFF2-40B4-BE49-F238E27FC236}">
                <a16:creationId xmlns:a16="http://schemas.microsoft.com/office/drawing/2014/main" id="{DA8EDC9C-366E-35DE-F5B2-FB6A1D6EA35F}"/>
              </a:ext>
            </a:extLst>
          </p:cNvPr>
          <p:cNvSpPr/>
          <p:nvPr/>
        </p:nvSpPr>
        <p:spPr>
          <a:xfrm>
            <a:off x="4572000" y="3857286"/>
            <a:ext cx="471679" cy="231112"/>
          </a:xfrm>
          <a:prstGeom prst="leftArrow">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7" name="Text Box 26">
                <a:extLst>
                  <a:ext uri="{FF2B5EF4-FFF2-40B4-BE49-F238E27FC236}">
                    <a16:creationId xmlns:a16="http://schemas.microsoft.com/office/drawing/2014/main" id="{C1C70280-C712-87F0-EF6B-30E962C4F2D8}"/>
                  </a:ext>
                </a:extLst>
              </p:cNvPr>
              <p:cNvSpPr txBox="1">
                <a:spLocks noChangeArrowheads="1"/>
              </p:cNvSpPr>
              <p:nvPr/>
            </p:nvSpPr>
            <p:spPr bwMode="auto">
              <a:xfrm>
                <a:off x="5780839" y="655731"/>
                <a:ext cx="420687"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a:buNone/>
                  <a:defRPr/>
                </a:pPr>
                <a14:m>
                  <m:oMathPara xmlns:m="http://schemas.openxmlformats.org/officeDocument/2006/math">
                    <m:oMathParaPr>
                      <m:jc m:val="centerGroup"/>
                    </m:oMathParaPr>
                    <m:oMath xmlns:m="http://schemas.openxmlformats.org/officeDocument/2006/math">
                      <m:r>
                        <a:rPr lang="en-US" altLang="zh-TW" sz="1800" i="1" dirty="0">
                          <a:latin typeface="Cambria Math"/>
                          <a:cs typeface="Times New Roman" pitchFamily="18" charset="0"/>
                        </a:rPr>
                        <m:t>𝜈</m:t>
                      </m:r>
                      <m:r>
                        <a:rPr lang="en-US" altLang="zh-TW" sz="1800" i="1" baseline="-30000" dirty="0" smtClean="0">
                          <a:latin typeface="Cambria Math" panose="02040503050406030204" pitchFamily="18" charset="0"/>
                          <a:ea typeface="Cambria Math" panose="02040503050406030204" pitchFamily="18" charset="0"/>
                          <a:cs typeface="Times New Roman" pitchFamily="18" charset="0"/>
                        </a:rPr>
                        <m:t>𝜇</m:t>
                      </m:r>
                    </m:oMath>
                  </m:oMathPara>
                </a14:m>
                <a:endParaRPr lang="en-US" altLang="zh-TW" sz="1800" i="1" dirty="0"/>
              </a:p>
            </p:txBody>
          </p:sp>
        </mc:Choice>
        <mc:Fallback xmlns="">
          <p:sp>
            <p:nvSpPr>
              <p:cNvPr id="37" name="Text Box 26">
                <a:extLst>
                  <a:ext uri="{FF2B5EF4-FFF2-40B4-BE49-F238E27FC236}">
                    <a16:creationId xmlns:a16="http://schemas.microsoft.com/office/drawing/2014/main" id="{C1C70280-C712-87F0-EF6B-30E962C4F2D8}"/>
                  </a:ext>
                </a:extLst>
              </p:cNvPr>
              <p:cNvSpPr txBox="1">
                <a:spLocks noRot="1" noChangeAspect="1" noMove="1" noResize="1" noEditPoints="1" noAdjustHandles="1" noChangeArrowheads="1" noChangeShapeType="1" noTextEdit="1"/>
              </p:cNvSpPr>
              <p:nvPr/>
            </p:nvSpPr>
            <p:spPr bwMode="auto">
              <a:xfrm>
                <a:off x="5780839" y="655731"/>
                <a:ext cx="420687" cy="369332"/>
              </a:xfrm>
              <a:prstGeom prst="rect">
                <a:avLst/>
              </a:prstGeom>
              <a:blipFill>
                <a:blip r:embed="rId14"/>
                <a:stretch>
                  <a:fillRect b="-666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 Box 25">
                <a:extLst>
                  <a:ext uri="{FF2B5EF4-FFF2-40B4-BE49-F238E27FC236}">
                    <a16:creationId xmlns:a16="http://schemas.microsoft.com/office/drawing/2014/main" id="{8F42A093-910B-818B-DF0B-C21408F8D169}"/>
                  </a:ext>
                </a:extLst>
              </p:cNvPr>
              <p:cNvSpPr txBox="1">
                <a:spLocks noChangeArrowheads="1"/>
              </p:cNvSpPr>
              <p:nvPr/>
            </p:nvSpPr>
            <p:spPr bwMode="auto">
              <a:xfrm>
                <a:off x="5732563" y="2534474"/>
                <a:ext cx="334962"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50000"/>
                  </a:spcBef>
                  <a:buClrTx/>
                  <a:buSzTx/>
                  <a:buFontTx/>
                  <a:buNone/>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ea typeface="Cambria Math" panose="02040503050406030204" pitchFamily="18" charset="0"/>
                        </a:rPr>
                        <m:t>𝜇</m:t>
                      </m:r>
                    </m:oMath>
                  </m:oMathPara>
                </a14:m>
                <a:endParaRPr lang="en-US" altLang="zh-TW" sz="1800" dirty="0">
                  <a:latin typeface="Tahoma" pitchFamily="34" charset="0"/>
                </a:endParaRPr>
              </a:p>
            </p:txBody>
          </p:sp>
        </mc:Choice>
        <mc:Fallback xmlns="">
          <p:sp>
            <p:nvSpPr>
              <p:cNvPr id="38" name="Text Box 25">
                <a:extLst>
                  <a:ext uri="{FF2B5EF4-FFF2-40B4-BE49-F238E27FC236}">
                    <a16:creationId xmlns:a16="http://schemas.microsoft.com/office/drawing/2014/main" id="{8F42A093-910B-818B-DF0B-C21408F8D169}"/>
                  </a:ext>
                </a:extLst>
              </p:cNvPr>
              <p:cNvSpPr txBox="1">
                <a:spLocks noRot="1" noChangeAspect="1" noMove="1" noResize="1" noEditPoints="1" noAdjustHandles="1" noChangeArrowheads="1" noChangeShapeType="1" noTextEdit="1"/>
              </p:cNvSpPr>
              <p:nvPr/>
            </p:nvSpPr>
            <p:spPr bwMode="auto">
              <a:xfrm>
                <a:off x="5732563" y="2534474"/>
                <a:ext cx="334962" cy="369332"/>
              </a:xfrm>
              <a:prstGeom prst="rect">
                <a:avLst/>
              </a:prstGeom>
              <a:blipFill>
                <a:blip r:embed="rId12"/>
                <a:stretch>
                  <a:fillRect b="-10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Tree>
    <p:extLst>
      <p:ext uri="{BB962C8B-B14F-4D97-AF65-F5344CB8AC3E}">
        <p14:creationId xmlns:p14="http://schemas.microsoft.com/office/powerpoint/2010/main" val="191027223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118787" name="文字方塊 6"/>
              <p:cNvSpPr txBox="1">
                <a:spLocks noChangeArrowheads="1"/>
              </p:cNvSpPr>
              <p:nvPr/>
            </p:nvSpPr>
            <p:spPr bwMode="auto">
              <a:xfrm>
                <a:off x="1518469" y="2069401"/>
                <a:ext cx="5133343"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cs typeface="Times New Roman" pitchFamily="18" charset="0"/>
                  </a:rPr>
                  <a:t>光子不會感覺到這個在真空中值不為零的場</a:t>
                </a:r>
                <a14:m>
                  <m:oMath xmlns:m="http://schemas.openxmlformats.org/officeDocument/2006/math">
                    <m:sSup>
                      <m:sSupPr>
                        <m:ctrlPr>
                          <a:rPr lang="en-US" altLang="zh-TW" sz="1800" i="1">
                            <a:latin typeface="Cambria Math" panose="02040503050406030204" pitchFamily="18" charset="0"/>
                            <a:cs typeface="Times New Roman" pitchFamily="18" charset="0"/>
                          </a:rPr>
                        </m:ctrlPr>
                      </m:sSupPr>
                      <m:e>
                        <m:r>
                          <a:rPr lang="en-US" altLang="zh-TW" sz="1800" i="1">
                            <a:latin typeface="Cambria Math"/>
                            <a:cs typeface="Times New Roman" pitchFamily="18" charset="0"/>
                          </a:rPr>
                          <m:t>𝐻</m:t>
                        </m:r>
                      </m:e>
                      <m:sup>
                        <m:r>
                          <a:rPr lang="en-US" altLang="zh-TW" sz="1800" i="1">
                            <a:latin typeface="Cambria Math"/>
                            <a:cs typeface="Times New Roman" pitchFamily="18" charset="0"/>
                          </a:rPr>
                          <m:t>0</m:t>
                        </m:r>
                      </m:sup>
                    </m:sSup>
                  </m:oMath>
                </a14:m>
                <a:r>
                  <a:rPr lang="zh-TW" altLang="en-US" sz="1800" dirty="0">
                    <a:cs typeface="Times New Roman" pitchFamily="18" charset="0"/>
                  </a:rPr>
                  <a:t>，</a:t>
                </a:r>
              </a:p>
            </p:txBody>
          </p:sp>
        </mc:Choice>
        <mc:Fallback>
          <p:sp>
            <p:nvSpPr>
              <p:cNvPr id="118787" name="文字方塊 6"/>
              <p:cNvSpPr txBox="1">
                <a:spLocks noRot="1" noChangeAspect="1" noMove="1" noResize="1" noEditPoints="1" noAdjustHandles="1" noChangeArrowheads="1" noChangeShapeType="1" noTextEdit="1"/>
              </p:cNvSpPr>
              <p:nvPr/>
            </p:nvSpPr>
            <p:spPr bwMode="auto">
              <a:xfrm>
                <a:off x="1518469" y="2069401"/>
                <a:ext cx="5133343" cy="369332"/>
              </a:xfrm>
              <a:prstGeom prst="rect">
                <a:avLst/>
              </a:prstGeom>
              <a:blipFill>
                <a:blip r:embed="rId2"/>
                <a:stretch>
                  <a:fillRect l="-988"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118789" name="文字方塊 2"/>
          <p:cNvSpPr txBox="1">
            <a:spLocks noChangeArrowheads="1"/>
          </p:cNvSpPr>
          <p:nvPr/>
        </p:nvSpPr>
        <p:spPr bwMode="auto">
          <a:xfrm>
            <a:off x="1487079" y="873231"/>
            <a:ext cx="56769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cs typeface="Times New Roman" pitchFamily="18" charset="0"/>
              </a:rPr>
              <a:t>兩個希格斯場與光子及</a:t>
            </a:r>
            <a:r>
              <a:rPr lang="en-US" altLang="zh-TW" sz="1800" dirty="0">
                <a:cs typeface="Times New Roman" pitchFamily="18" charset="0"/>
              </a:rPr>
              <a:t> </a:t>
            </a:r>
            <a:r>
              <a:rPr lang="en-US" altLang="zh-TW" sz="1800" i="1" dirty="0">
                <a:cs typeface="Times New Roman" pitchFamily="18" charset="0"/>
              </a:rPr>
              <a:t>W</a:t>
            </a:r>
            <a:r>
              <a:rPr lang="en-US" altLang="zh-TW" sz="1800" dirty="0">
                <a:cs typeface="Times New Roman" pitchFamily="18" charset="0"/>
              </a:rPr>
              <a:t> </a:t>
            </a:r>
            <a:r>
              <a:rPr lang="zh-TW" altLang="en-US" sz="1800" dirty="0">
                <a:cs typeface="Times New Roman" pitchFamily="18" charset="0"/>
              </a:rPr>
              <a:t>的交互作用不同</a:t>
            </a:r>
          </a:p>
        </p:txBody>
      </p:sp>
      <mc:AlternateContent xmlns:mc="http://schemas.openxmlformats.org/markup-compatibility/2006">
        <mc:Choice xmlns:a14="http://schemas.microsoft.com/office/drawing/2010/main" Requires="a14">
          <p:sp>
            <p:nvSpPr>
              <p:cNvPr id="2" name="文字方塊 1"/>
              <p:cNvSpPr txBox="1"/>
              <p:nvPr/>
            </p:nvSpPr>
            <p:spPr>
              <a:xfrm>
                <a:off x="1505769" y="2976935"/>
                <a:ext cx="5390638" cy="369332"/>
              </a:xfrm>
              <a:prstGeom prst="rect">
                <a:avLst/>
              </a:prstGeom>
              <a:noFill/>
            </p:spPr>
            <p:txBody>
              <a:bodyPr wrap="square">
                <a:spAutoFit/>
              </a:bodyPr>
              <a:lstStyle/>
              <a:p>
                <a:pPr>
                  <a:defRPr/>
                </a:pPr>
                <a:r>
                  <a:rPr lang="zh-TW" altLang="en-US" dirty="0">
                    <a:latin typeface="Tahoma" charset="0"/>
                    <a:ea typeface="新細明體" charset="0"/>
                    <a:cs typeface="新細明體" charset="0"/>
                  </a:rPr>
                  <a:t>但</a:t>
                </a:r>
                <a14:m>
                  <m:oMath xmlns:m="http://schemas.openxmlformats.org/officeDocument/2006/math">
                    <m:r>
                      <a:rPr lang="en-US" altLang="zh-TW" i="1" dirty="0" smtClean="0">
                        <a:latin typeface="Cambria Math" panose="02040503050406030204" pitchFamily="18" charset="0"/>
                        <a:ea typeface="新細明體" charset="0"/>
                        <a:cs typeface="新細明體" charset="0"/>
                      </a:rPr>
                      <m:t>𝑊</m:t>
                    </m:r>
                  </m:oMath>
                </a14:m>
                <a:r>
                  <a:rPr lang="zh-TW" altLang="en-US" dirty="0">
                    <a:latin typeface="Tahoma" charset="0"/>
                    <a:ea typeface="新細明體" charset="0"/>
                    <a:cs typeface="新細明體" charset="0"/>
                  </a:rPr>
                  <a:t>就</a:t>
                </a:r>
                <a:r>
                  <a:rPr lang="zh-TW" altLang="en-US" dirty="0">
                    <a:cs typeface="Times New Roman" pitchFamily="18" charset="0"/>
                  </a:rPr>
                  <a:t>會感覺到這個在真空中值不為零的場</a:t>
                </a:r>
                <a14:m>
                  <m:oMath xmlns:m="http://schemas.openxmlformats.org/officeDocument/2006/math">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𝐻</m:t>
                        </m:r>
                      </m:e>
                      <m:sup>
                        <m:r>
                          <a:rPr lang="en-US" altLang="zh-TW" i="1">
                            <a:latin typeface="Cambria Math"/>
                            <a:cs typeface="Times New Roman" pitchFamily="18" charset="0"/>
                          </a:rPr>
                          <m:t>0</m:t>
                        </m:r>
                      </m:sup>
                    </m:sSup>
                  </m:oMath>
                </a14:m>
                <a:r>
                  <a:rPr lang="zh-TW" altLang="en-US" dirty="0">
                    <a:latin typeface="Times New Roman" panose="02020603050405020304" pitchFamily="18" charset="0"/>
                    <a:ea typeface="新細明體" charset="0"/>
                    <a:cs typeface="新細明體" charset="0"/>
                  </a:rPr>
                  <a:t>。</a:t>
                </a:r>
              </a:p>
            </p:txBody>
          </p:sp>
        </mc:Choice>
        <mc:Fallback>
          <p:sp>
            <p:nvSpPr>
              <p:cNvPr id="2" name="文字方塊 1"/>
              <p:cNvSpPr txBox="1">
                <a:spLocks noRot="1" noChangeAspect="1" noMove="1" noResize="1" noEditPoints="1" noAdjustHandles="1" noChangeArrowheads="1" noChangeShapeType="1" noTextEdit="1"/>
              </p:cNvSpPr>
              <p:nvPr/>
            </p:nvSpPr>
            <p:spPr>
              <a:xfrm>
                <a:off x="1505769" y="2976935"/>
                <a:ext cx="5390638" cy="369332"/>
              </a:xfrm>
              <a:prstGeom prst="rect">
                <a:avLst/>
              </a:prstGeom>
              <a:blipFill>
                <a:blip r:embed="rId3"/>
                <a:stretch>
                  <a:fillRect l="-941" t="-6667" b="-23333"/>
                </a:stretch>
              </a:blipFill>
            </p:spPr>
            <p:txBody>
              <a:bodyPr/>
              <a:lstStyle/>
              <a:p>
                <a:r>
                  <a:rPr lang="en-US">
                    <a:noFill/>
                  </a:rPr>
                  <a:t> </a:t>
                </a:r>
              </a:p>
            </p:txBody>
          </p:sp>
        </mc:Fallback>
      </mc:AlternateContent>
      <p:pic>
        <p:nvPicPr>
          <p:cNvPr id="15" name="Picture 2" descr="http://www.quantumdiaries.org/wp-content/uploads/2011/11/W3BtoZgam1-1024x290.png"/>
          <p:cNvPicPr>
            <a:picLocks noChangeAspect="1" noChangeArrowheads="1"/>
          </p:cNvPicPr>
          <p:nvPr/>
        </p:nvPicPr>
        <p:blipFill>
          <a:blip r:embed="rId4">
            <a:extLst>
              <a:ext uri="{28A0092B-C50C-407E-A947-70E740481C1C}">
                <a14:useLocalDpi xmlns:a14="http://schemas.microsoft.com/office/drawing/2010/main" val="0"/>
              </a:ext>
            </a:extLst>
          </a:blip>
          <a:srcRect l="71553"/>
          <a:stretch>
            <a:fillRect/>
          </a:stretch>
        </p:blipFill>
        <p:spPr bwMode="auto">
          <a:xfrm>
            <a:off x="2416147" y="3683107"/>
            <a:ext cx="1222375" cy="120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Oval 7"/>
          <p:cNvSpPr>
            <a:spLocks noChangeArrowheads="1"/>
          </p:cNvSpPr>
          <p:nvPr/>
        </p:nvSpPr>
        <p:spPr bwMode="auto">
          <a:xfrm>
            <a:off x="4476228" y="3828185"/>
            <a:ext cx="674291" cy="684925"/>
          </a:xfrm>
          <a:prstGeom prst="ellipse">
            <a:avLst/>
          </a:prstGeom>
          <a:solidFill>
            <a:srgbClr val="7030A0">
              <a:alpha val="86000"/>
            </a:srgbClr>
          </a:solidFill>
          <a:ln w="9525">
            <a:solidFill>
              <a:schemeClr val="tx1"/>
            </a:solidFill>
            <a:round/>
            <a:headEnd/>
            <a:tailEnd/>
          </a:ln>
          <a:effectLst>
            <a:innerShdw blurRad="63500" dist="50800" dir="13500000">
              <a:prstClr val="black">
                <a:alpha val="50000"/>
              </a:prstClr>
            </a:innerShdw>
          </a:effectLst>
          <a:scene3d>
            <a:camera prst="orthographicFront"/>
            <a:lightRig rig="threePt" dir="t"/>
          </a:scene3d>
          <a:sp3d prstMaterial="softEdge"/>
        </p:spPr>
        <p:txBody>
          <a:bodyPr wrap="none" anchor="ct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defRPr/>
            </a:pPr>
            <a:r>
              <a:rPr lang="en-US" altLang="zh-TW" sz="2000" i="1">
                <a:latin typeface="Times New Roman" pitchFamily="18" charset="0"/>
                <a:cs typeface="Times New Roman" pitchFamily="18" charset="0"/>
              </a:rPr>
              <a:t>W</a:t>
            </a:r>
            <a:r>
              <a:rPr lang="zh-TW" altLang="en-US" sz="2000" i="1">
                <a:latin typeface="Times New Roman" pitchFamily="18" charset="0"/>
                <a:cs typeface="Times New Roman" pitchFamily="18" charset="0"/>
              </a:rPr>
              <a:t> </a:t>
            </a:r>
            <a:r>
              <a:rPr lang="en-US" altLang="zh-TW" sz="2000" baseline="30000">
                <a:latin typeface="Times New Roman" pitchFamily="18" charset="0"/>
                <a:cs typeface="Times New Roman" pitchFamily="18" charset="0"/>
              </a:rPr>
              <a:t>±</a:t>
            </a:r>
            <a:endParaRPr lang="zh-TW" altLang="en-US" sz="2000"/>
          </a:p>
        </p:txBody>
      </p:sp>
      <p:sp>
        <p:nvSpPr>
          <p:cNvPr id="18" name="上-下雙向箭號 17"/>
          <p:cNvSpPr>
            <a:spLocks noChangeArrowheads="1"/>
          </p:cNvSpPr>
          <p:nvPr/>
        </p:nvSpPr>
        <p:spPr bwMode="auto">
          <a:xfrm>
            <a:off x="4651449" y="4619813"/>
            <a:ext cx="323850" cy="968474"/>
          </a:xfrm>
          <a:prstGeom prst="upDownArrow">
            <a:avLst>
              <a:gd name="adj1" fmla="val 50000"/>
              <a:gd name="adj2" fmla="val 50002"/>
            </a:avLst>
          </a:prstGeom>
          <a:solidFill>
            <a:srgbClr val="FF0000"/>
          </a:solidFill>
          <a:ln w="9525">
            <a:solidFill>
              <a:srgbClr val="00E4A7"/>
            </a:solidFill>
            <a:miter lim="800000"/>
            <a:headEnd/>
            <a:tailEnd/>
          </a:ln>
          <a:effectLst>
            <a:outerShdw blurRad="40000" dist="23000" dir="5400000" rotWithShape="0">
              <a:srgbClr val="808080">
                <a:alpha val="34998"/>
              </a:srgbClr>
            </a:outerShdw>
          </a:effectLst>
        </p:spPr>
        <p:txBody>
          <a:bodyPr anchor="ctr"/>
          <a:lstStyle/>
          <a:p>
            <a:pPr algn="ctr">
              <a:defRPr/>
            </a:pPr>
            <a:endParaRPr lang="zh-TW" altLang="en-US" dirty="0">
              <a:solidFill>
                <a:schemeClr val="lt1"/>
              </a:solidFill>
              <a:latin typeface="Times New Roman" panose="02020603050405020304" pitchFamily="18" charset="0"/>
              <a:ea typeface="+mn-ea"/>
            </a:endParaRPr>
          </a:p>
        </p:txBody>
      </p:sp>
      <p:sp>
        <p:nvSpPr>
          <p:cNvPr id="3" name="矩形 2"/>
          <p:cNvSpPr/>
          <p:nvPr/>
        </p:nvSpPr>
        <p:spPr>
          <a:xfrm>
            <a:off x="1527060" y="2527158"/>
            <a:ext cx="3877985" cy="369332"/>
          </a:xfrm>
          <a:prstGeom prst="rect">
            <a:avLst/>
          </a:prstGeom>
        </p:spPr>
        <p:txBody>
          <a:bodyPr wrap="none">
            <a:spAutoFit/>
          </a:bodyPr>
          <a:lstStyle/>
          <a:p>
            <a:r>
              <a:rPr lang="zh-TW" altLang="en-US" dirty="0">
                <a:cs typeface="Times New Roman" pitchFamily="18" charset="0"/>
              </a:rPr>
              <a:t>因為它是電中性！與光子沒有作用。</a:t>
            </a:r>
          </a:p>
        </p:txBody>
      </p:sp>
      <mc:AlternateContent xmlns:mc="http://schemas.openxmlformats.org/markup-compatibility/2006" xmlns:a14="http://schemas.microsoft.com/office/drawing/2010/main">
        <mc:Choice Requires="a14">
          <p:sp>
            <p:nvSpPr>
              <p:cNvPr id="19" name="矩形 18"/>
              <p:cNvSpPr/>
              <p:nvPr/>
            </p:nvSpPr>
            <p:spPr>
              <a:xfrm>
                <a:off x="2788408" y="1321976"/>
                <a:ext cx="1863041" cy="664606"/>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d>
                        <m:dPr>
                          <m:ctrlPr>
                            <a:rPr lang="en-US" altLang="zh-TW" i="1" smtClean="0">
                              <a:latin typeface="Cambria Math" panose="02040503050406030204" pitchFamily="18" charset="0"/>
                              <a:cs typeface="Times New Roman" pitchFamily="18" charset="0"/>
                            </a:rPr>
                          </m:ctrlPr>
                        </m:dPr>
                        <m:e>
                          <m:m>
                            <m:mPr>
                              <m:mcs>
                                <m:mc>
                                  <m:mcPr>
                                    <m:count m:val="1"/>
                                    <m:mcJc m:val="center"/>
                                  </m:mcPr>
                                </m:mc>
                              </m:mcs>
                              <m:ctrlPr>
                                <a:rPr lang="en-US" altLang="zh-TW" i="1">
                                  <a:latin typeface="Cambria Math" panose="02040503050406030204" pitchFamily="18" charset="0"/>
                                  <a:cs typeface="Times New Roman" pitchFamily="18" charset="0"/>
                                </a:rPr>
                              </m:ctrlPr>
                            </m:mPr>
                            <m:mr>
                              <m:e>
                                <m:sSup>
                                  <m:sSupPr>
                                    <m:ctrlPr>
                                      <a:rPr lang="en-US" altLang="zh-TW" i="1" smtClean="0">
                                        <a:latin typeface="Cambria Math" panose="02040503050406030204" pitchFamily="18" charset="0"/>
                                        <a:cs typeface="Times New Roman" pitchFamily="18" charset="0"/>
                                      </a:rPr>
                                    </m:ctrlPr>
                                  </m:sSupPr>
                                  <m:e>
                                    <m:r>
                                      <a:rPr lang="en-US" altLang="zh-TW" b="0" i="1" smtClean="0">
                                        <a:latin typeface="Cambria Math"/>
                                        <a:cs typeface="Times New Roman" pitchFamily="18" charset="0"/>
                                      </a:rPr>
                                      <m:t>𝐻</m:t>
                                    </m:r>
                                  </m:e>
                                  <m:sup>
                                    <m:r>
                                      <a:rPr lang="en-US" altLang="zh-TW" b="0" i="1" smtClean="0">
                                        <a:latin typeface="Cambria Math"/>
                                        <a:cs typeface="Times New Roman" pitchFamily="18" charset="0"/>
                                      </a:rPr>
                                      <m:t>+</m:t>
                                    </m:r>
                                  </m:sup>
                                </m:sSup>
                              </m:e>
                            </m:mr>
                            <m:mr>
                              <m:e>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𝐻</m:t>
                                    </m:r>
                                  </m:e>
                                  <m:sup>
                                    <m:r>
                                      <a:rPr lang="en-US" altLang="zh-TW" b="0" i="1" smtClean="0">
                                        <a:latin typeface="Cambria Math"/>
                                        <a:cs typeface="Times New Roman" pitchFamily="18" charset="0"/>
                                      </a:rPr>
                                      <m:t>0</m:t>
                                    </m:r>
                                  </m:sup>
                                </m:sSup>
                              </m:e>
                            </m:mr>
                          </m:m>
                        </m:e>
                      </m:d>
                      <m:r>
                        <a:rPr lang="en-US" altLang="zh-TW" b="0" i="1" smtClean="0">
                          <a:latin typeface="Cambria Math"/>
                          <a:cs typeface="Times New Roman" pitchFamily="18" charset="0"/>
                        </a:rPr>
                        <m:t>=</m:t>
                      </m:r>
                      <m:f>
                        <m:fPr>
                          <m:ctrlPr>
                            <a:rPr lang="en-US" altLang="zh-TW" i="1">
                              <a:latin typeface="Cambria Math" panose="02040503050406030204" pitchFamily="18" charset="0"/>
                              <a:cs typeface="Times New Roman" pitchFamily="18" charset="0"/>
                            </a:rPr>
                          </m:ctrlPr>
                        </m:fPr>
                        <m:num>
                          <m:r>
                            <a:rPr lang="en-US" altLang="zh-TW" i="1">
                              <a:latin typeface="Cambria Math" panose="02040503050406030204" pitchFamily="18" charset="0"/>
                              <a:cs typeface="Times New Roman" pitchFamily="18" charset="0"/>
                            </a:rPr>
                            <m:t>1</m:t>
                          </m:r>
                        </m:num>
                        <m:den>
                          <m:rad>
                            <m:radPr>
                              <m:degHide m:val="on"/>
                              <m:ctrlPr>
                                <a:rPr lang="en-US" altLang="zh-TW" i="1">
                                  <a:latin typeface="Cambria Math" panose="02040503050406030204" pitchFamily="18" charset="0"/>
                                  <a:cs typeface="Times New Roman" pitchFamily="18" charset="0"/>
                                </a:rPr>
                              </m:ctrlPr>
                            </m:radPr>
                            <m:deg/>
                            <m:e>
                              <m:r>
                                <a:rPr lang="en-US" altLang="zh-TW" i="1">
                                  <a:latin typeface="Cambria Math" panose="02040503050406030204" pitchFamily="18" charset="0"/>
                                  <a:cs typeface="Times New Roman" pitchFamily="18" charset="0"/>
                                </a:rPr>
                                <m:t>2</m:t>
                              </m:r>
                            </m:e>
                          </m:rad>
                        </m:den>
                      </m:f>
                      <m:d>
                        <m:dPr>
                          <m:ctrlPr>
                            <a:rPr lang="en-US" altLang="zh-TW" i="1">
                              <a:latin typeface="Cambria Math" panose="02040503050406030204" pitchFamily="18" charset="0"/>
                              <a:cs typeface="Times New Roman" pitchFamily="18" charset="0"/>
                            </a:rPr>
                          </m:ctrlPr>
                        </m:dPr>
                        <m:e>
                          <m:m>
                            <m:mPr>
                              <m:mcs>
                                <m:mc>
                                  <m:mcPr>
                                    <m:count m:val="1"/>
                                    <m:mcJc m:val="center"/>
                                  </m:mcPr>
                                </m:mc>
                              </m:mcs>
                              <m:ctrlPr>
                                <a:rPr lang="en-US" altLang="zh-TW" i="1">
                                  <a:latin typeface="Cambria Math" panose="02040503050406030204" pitchFamily="18" charset="0"/>
                                  <a:cs typeface="Times New Roman" pitchFamily="18" charset="0"/>
                                </a:rPr>
                              </m:ctrlPr>
                            </m:mPr>
                            <m:mr>
                              <m:e>
                                <m:r>
                                  <a:rPr lang="en-US" altLang="zh-TW" i="1">
                                    <a:latin typeface="Cambria Math"/>
                                    <a:cs typeface="Times New Roman" pitchFamily="18" charset="0"/>
                                  </a:rPr>
                                  <m:t>0</m:t>
                                </m:r>
                              </m:e>
                            </m:mr>
                            <m:mr>
                              <m:e>
                                <m:r>
                                  <a:rPr lang="en-US" altLang="zh-TW" i="1">
                                    <a:latin typeface="Cambria Math" panose="02040503050406030204" pitchFamily="18" charset="0"/>
                                    <a:cs typeface="Times New Roman" pitchFamily="18" charset="0"/>
                                  </a:rPr>
                                  <m:t>𝑣</m:t>
                                </m:r>
                              </m:e>
                            </m:mr>
                          </m:m>
                        </m:e>
                      </m:d>
                    </m:oMath>
                  </m:oMathPara>
                </a14:m>
                <a:endParaRPr lang="zh-TW" altLang="en-US" dirty="0"/>
              </a:p>
            </p:txBody>
          </p:sp>
        </mc:Choice>
        <mc:Fallback xmlns="">
          <p:sp>
            <p:nvSpPr>
              <p:cNvPr id="19" name="矩形 18"/>
              <p:cNvSpPr>
                <a:spLocks noRot="1" noChangeAspect="1" noMove="1" noResize="1" noEditPoints="1" noAdjustHandles="1" noChangeArrowheads="1" noChangeShapeType="1" noTextEdit="1"/>
              </p:cNvSpPr>
              <p:nvPr/>
            </p:nvSpPr>
            <p:spPr>
              <a:xfrm>
                <a:off x="2788408" y="1321976"/>
                <a:ext cx="1863041" cy="664606"/>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4D192EB7-1DEF-5ADE-F916-2C8A27D81023}"/>
                  </a:ext>
                </a:extLst>
              </p:cNvPr>
              <p:cNvSpPr txBox="1"/>
              <p:nvPr/>
            </p:nvSpPr>
            <p:spPr>
              <a:xfrm>
                <a:off x="4476228" y="5694990"/>
                <a:ext cx="646771" cy="369332"/>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altLang="zh-TW" sz="1800" i="1" smtClean="0">
                              <a:latin typeface="Cambria Math" panose="02040503050406030204" pitchFamily="18" charset="0"/>
                              <a:cs typeface="Times New Roman" pitchFamily="18" charset="0"/>
                            </a:rPr>
                          </m:ctrlPr>
                        </m:sSupPr>
                        <m:e>
                          <m:r>
                            <a:rPr lang="en-US" altLang="zh-TW" sz="1800" i="1">
                              <a:latin typeface="Cambria Math"/>
                              <a:cs typeface="Times New Roman" pitchFamily="18" charset="0"/>
                            </a:rPr>
                            <m:t>𝐻</m:t>
                          </m:r>
                        </m:e>
                        <m:sup>
                          <m:r>
                            <a:rPr lang="en-US" altLang="zh-TW" sz="1800" i="1">
                              <a:latin typeface="Cambria Math"/>
                              <a:cs typeface="Times New Roman" pitchFamily="18" charset="0"/>
                            </a:rPr>
                            <m:t>0</m:t>
                          </m:r>
                        </m:sup>
                      </m:sSup>
                    </m:oMath>
                  </m:oMathPara>
                </a14:m>
                <a:endParaRPr lang="en-US" dirty="0"/>
              </a:p>
            </p:txBody>
          </p:sp>
        </mc:Choice>
        <mc:Fallback>
          <p:sp>
            <p:nvSpPr>
              <p:cNvPr id="5" name="TextBox 4">
                <a:extLst>
                  <a:ext uri="{FF2B5EF4-FFF2-40B4-BE49-F238E27FC236}">
                    <a16:creationId xmlns:a16="http://schemas.microsoft.com/office/drawing/2014/main" id="{4D192EB7-1DEF-5ADE-F916-2C8A27D81023}"/>
                  </a:ext>
                </a:extLst>
              </p:cNvPr>
              <p:cNvSpPr txBox="1">
                <a:spLocks noRot="1" noChangeAspect="1" noMove="1" noResize="1" noEditPoints="1" noAdjustHandles="1" noChangeArrowheads="1" noChangeShapeType="1" noTextEdit="1"/>
              </p:cNvSpPr>
              <p:nvPr/>
            </p:nvSpPr>
            <p:spPr>
              <a:xfrm>
                <a:off x="4476228" y="5694990"/>
                <a:ext cx="646771" cy="369332"/>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14667888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圖片 5"/>
          <p:cNvPicPr>
            <a:picLocks noChangeAspect="1"/>
          </p:cNvPicPr>
          <p:nvPr/>
        </p:nvPicPr>
        <p:blipFill>
          <a:blip r:embed="rId2">
            <a:extLst>
              <a:ext uri="{28A0092B-C50C-407E-A947-70E740481C1C}">
                <a14:useLocalDpi xmlns:a14="http://schemas.microsoft.com/office/drawing/2010/main" val="0"/>
              </a:ext>
            </a:extLst>
          </a:blip>
          <a:srcRect b="11868"/>
          <a:stretch>
            <a:fillRect/>
          </a:stretch>
        </p:blipFill>
        <p:spPr bwMode="auto">
          <a:xfrm>
            <a:off x="1012825" y="1756709"/>
            <a:ext cx="3741738"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2" name="Picture 2" descr="http://www.quantumdiaries.org/wp-content/uploads/2011/11/W3BtoZgam1-1024x290.png"/>
          <p:cNvPicPr>
            <a:picLocks noChangeAspect="1" noChangeArrowheads="1"/>
          </p:cNvPicPr>
          <p:nvPr/>
        </p:nvPicPr>
        <p:blipFill>
          <a:blip r:embed="rId3">
            <a:extLst>
              <a:ext uri="{28A0092B-C50C-407E-A947-70E740481C1C}">
                <a14:useLocalDpi xmlns:a14="http://schemas.microsoft.com/office/drawing/2010/main" val="0"/>
              </a:ext>
            </a:extLst>
          </a:blip>
          <a:srcRect l="71553"/>
          <a:stretch>
            <a:fillRect/>
          </a:stretch>
        </p:blipFill>
        <p:spPr bwMode="auto">
          <a:xfrm>
            <a:off x="201613" y="4383088"/>
            <a:ext cx="153987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7"/>
          <p:cNvSpPr>
            <a:spLocks noChangeArrowheads="1"/>
          </p:cNvSpPr>
          <p:nvPr/>
        </p:nvSpPr>
        <p:spPr bwMode="auto">
          <a:xfrm>
            <a:off x="567486" y="2421096"/>
            <a:ext cx="1094443" cy="1063588"/>
          </a:xfrm>
          <a:prstGeom prst="ellipse">
            <a:avLst/>
          </a:prstGeom>
          <a:solidFill>
            <a:srgbClr val="7030A0">
              <a:alpha val="86000"/>
            </a:srgbClr>
          </a:solidFill>
          <a:ln w="9525">
            <a:solidFill>
              <a:schemeClr val="tx1"/>
            </a:solidFill>
            <a:round/>
            <a:headEnd/>
            <a:tailEnd/>
          </a:ln>
          <a:effectLst>
            <a:innerShdw blurRad="63500" dist="50800" dir="13500000">
              <a:prstClr val="black">
                <a:alpha val="50000"/>
              </a:prstClr>
            </a:innerShdw>
          </a:effectLst>
          <a:scene3d>
            <a:camera prst="orthographicFront"/>
            <a:lightRig rig="threePt" dir="t"/>
          </a:scene3d>
          <a:sp3d prstMaterial="softEdge"/>
        </p:spPr>
        <p:txBody>
          <a:bodyPr wrap="none" anchor="ct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defRPr/>
            </a:pPr>
            <a:r>
              <a:rPr lang="en-US" altLang="zh-TW" sz="1800"/>
              <a:t> </a:t>
            </a:r>
            <a:r>
              <a:rPr lang="en-US" altLang="zh-TW" sz="2800" i="1">
                <a:latin typeface="Times New Roman" pitchFamily="18" charset="0"/>
                <a:cs typeface="Times New Roman" pitchFamily="18" charset="0"/>
              </a:rPr>
              <a:t>W</a:t>
            </a:r>
            <a:r>
              <a:rPr lang="zh-TW" altLang="en-US" sz="2800" i="1">
                <a:latin typeface="Times New Roman" pitchFamily="18" charset="0"/>
                <a:cs typeface="Times New Roman" pitchFamily="18" charset="0"/>
              </a:rPr>
              <a:t> </a:t>
            </a:r>
            <a:r>
              <a:rPr lang="en-US" altLang="zh-TW" sz="2800" baseline="30000">
                <a:latin typeface="Times New Roman" pitchFamily="18" charset="0"/>
                <a:cs typeface="Times New Roman" pitchFamily="18" charset="0"/>
              </a:rPr>
              <a:t>±</a:t>
            </a:r>
            <a:endParaRPr lang="zh-TW" altLang="en-US" sz="2800"/>
          </a:p>
        </p:txBody>
      </p:sp>
      <p:pic>
        <p:nvPicPr>
          <p:cNvPr id="119816" name="圖片 3"/>
          <p:cNvPicPr>
            <a:picLocks noChangeAspect="1"/>
          </p:cNvPicPr>
          <p:nvPr/>
        </p:nvPicPr>
        <p:blipFill>
          <a:blip r:embed="rId4">
            <a:extLst>
              <a:ext uri="{28A0092B-C50C-407E-A947-70E740481C1C}">
                <a14:useLocalDpi xmlns:a14="http://schemas.microsoft.com/office/drawing/2010/main" val="0"/>
              </a:ext>
            </a:extLst>
          </a:blip>
          <a:srcRect l="3842" t="2310" r="72810" b="12296"/>
          <a:stretch>
            <a:fillRect/>
          </a:stretch>
        </p:blipFill>
        <p:spPr bwMode="auto">
          <a:xfrm>
            <a:off x="6103938" y="1932921"/>
            <a:ext cx="1706562" cy="203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7" name="文字方塊 6"/>
          <p:cNvSpPr txBox="1">
            <a:spLocks noChangeArrowheads="1"/>
          </p:cNvSpPr>
          <p:nvPr/>
        </p:nvSpPr>
        <p:spPr bwMode="auto">
          <a:xfrm>
            <a:off x="740568" y="1334185"/>
            <a:ext cx="451563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cs typeface="Times New Roman" pitchFamily="18" charset="0"/>
              </a:rPr>
              <a:t>真空給有作用的</a:t>
            </a:r>
            <a:r>
              <a:rPr lang="en-US" altLang="zh-TW" sz="1800" dirty="0">
                <a:cs typeface="Times New Roman" pitchFamily="18" charset="0"/>
              </a:rPr>
              <a:t> </a:t>
            </a:r>
            <a:r>
              <a:rPr lang="en-US" altLang="zh-TW" sz="1800" i="1" dirty="0">
                <a:cs typeface="Times New Roman" pitchFamily="18" charset="0"/>
              </a:rPr>
              <a:t>W</a:t>
            </a:r>
            <a:r>
              <a:rPr lang="en-US" altLang="zh-TW" sz="1800" dirty="0">
                <a:cs typeface="Times New Roman" pitchFamily="18" charset="0"/>
              </a:rPr>
              <a:t> </a:t>
            </a:r>
            <a:r>
              <a:rPr lang="zh-TW" altLang="en-US" sz="1800" dirty="0">
                <a:cs typeface="Times New Roman" pitchFamily="18" charset="0"/>
              </a:rPr>
              <a:t>一個</a:t>
            </a:r>
            <a:r>
              <a:rPr lang="zh-TW" altLang="en-US" sz="1800" dirty="0">
                <a:solidFill>
                  <a:srgbClr val="FF0000"/>
                </a:solidFill>
                <a:cs typeface="Times New Roman" pitchFamily="18" charset="0"/>
              </a:rPr>
              <a:t>額外的慣性質量</a:t>
            </a:r>
            <a:r>
              <a:rPr lang="zh-TW" altLang="en-US" sz="1800" dirty="0">
                <a:cs typeface="Times New Roman" pitchFamily="18" charset="0"/>
              </a:rPr>
              <a:t>！</a:t>
            </a:r>
          </a:p>
        </p:txBody>
      </p:sp>
      <p:cxnSp>
        <p:nvCxnSpPr>
          <p:cNvPr id="9" name="直線箭頭接點 8"/>
          <p:cNvCxnSpPr>
            <a:cxnSpLocks noChangeShapeType="1"/>
          </p:cNvCxnSpPr>
          <p:nvPr/>
        </p:nvCxnSpPr>
        <p:spPr bwMode="auto">
          <a:xfrm>
            <a:off x="6945313" y="2472671"/>
            <a:ext cx="296862" cy="0"/>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7" name="直線箭頭接點 16"/>
          <p:cNvCxnSpPr>
            <a:cxnSpLocks noChangeShapeType="1"/>
          </p:cNvCxnSpPr>
          <p:nvPr/>
        </p:nvCxnSpPr>
        <p:spPr bwMode="auto">
          <a:xfrm>
            <a:off x="7029450" y="3463271"/>
            <a:ext cx="296863" cy="0"/>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6" name="直線箭頭接點 15"/>
          <p:cNvCxnSpPr>
            <a:cxnSpLocks noChangeShapeType="1"/>
          </p:cNvCxnSpPr>
          <p:nvPr/>
        </p:nvCxnSpPr>
        <p:spPr bwMode="auto">
          <a:xfrm>
            <a:off x="7458075" y="2933046"/>
            <a:ext cx="1000125" cy="0"/>
          </a:xfrm>
          <a:prstGeom prst="straightConnector1">
            <a:avLst/>
          </a:prstGeom>
          <a:noFill/>
          <a:ln w="25400">
            <a:solidFill>
              <a:srgbClr val="00800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8" name="橢圓 17"/>
          <p:cNvSpPr/>
          <p:nvPr/>
        </p:nvSpPr>
        <p:spPr>
          <a:xfrm>
            <a:off x="6593679" y="4850787"/>
            <a:ext cx="824209" cy="797088"/>
          </a:xfrm>
          <a:prstGeom prst="ellipse">
            <a:avLst/>
          </a:prstGeom>
          <a:solidFill>
            <a:schemeClr val="accent2">
              <a:lumMod val="20000"/>
              <a:lumOff val="80000"/>
            </a:schemeClr>
          </a:solidFill>
          <a:ln>
            <a:solidFill>
              <a:schemeClr val="accent2"/>
            </a:solidFill>
          </a:ln>
          <a:effectLst>
            <a:outerShdw blurRad="40005" dist="22987" dir="5400000" algn="tl" rotWithShape="0">
              <a:srgbClr val="000000">
                <a:alpha val="35000"/>
              </a:srgbClr>
            </a:outerShdw>
          </a:effectLst>
          <a:scene3d>
            <a:camera prst="orthographicFront"/>
            <a:lightRig rig="threePt" dir="t"/>
          </a:scene3d>
          <a:sp3d prstMaterial="plastic"/>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zh-TW" altLang="en-US" dirty="0">
              <a:latin typeface="Times New Roman" panose="02020603050405020304" pitchFamily="18" charset="0"/>
            </a:endParaRPr>
          </a:p>
        </p:txBody>
      </p:sp>
      <p:cxnSp>
        <p:nvCxnSpPr>
          <p:cNvPr id="21" name="直線箭頭接點 20"/>
          <p:cNvCxnSpPr>
            <a:cxnSpLocks noChangeShapeType="1"/>
          </p:cNvCxnSpPr>
          <p:nvPr/>
        </p:nvCxnSpPr>
        <p:spPr bwMode="auto">
          <a:xfrm>
            <a:off x="7421563" y="5246034"/>
            <a:ext cx="1000125" cy="0"/>
          </a:xfrm>
          <a:prstGeom prst="straightConnector1">
            <a:avLst/>
          </a:prstGeom>
          <a:noFill/>
          <a:ln w="25400">
            <a:solidFill>
              <a:srgbClr val="00800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9" name="向右箭號 18"/>
          <p:cNvSpPr>
            <a:spLocks noChangeArrowheads="1"/>
          </p:cNvSpPr>
          <p:nvPr/>
        </p:nvSpPr>
        <p:spPr bwMode="auto">
          <a:xfrm>
            <a:off x="2174875" y="2918759"/>
            <a:ext cx="769938" cy="311150"/>
          </a:xfrm>
          <a:prstGeom prst="rightArrow">
            <a:avLst>
              <a:gd name="adj1" fmla="val 50000"/>
              <a:gd name="adj2" fmla="val 50005"/>
            </a:avLst>
          </a:prstGeom>
          <a:solidFill>
            <a:srgbClr val="008000"/>
          </a:solidFill>
          <a:ln w="9525">
            <a:solidFill>
              <a:srgbClr val="00E4A7"/>
            </a:solidFill>
            <a:miter lim="800000"/>
            <a:headEnd/>
            <a:tailEnd/>
          </a:ln>
          <a:effectLst>
            <a:outerShdw blurRad="40000" dist="23000" dir="5400000" rotWithShape="0">
              <a:srgbClr val="808080">
                <a:alpha val="34998"/>
              </a:srgbClr>
            </a:outerShdw>
          </a:effectLst>
        </p:spPr>
        <p:txBody>
          <a:bodyPr anchor="ctr"/>
          <a:lstStyle/>
          <a:p>
            <a:pPr algn="ctr">
              <a:defRPr/>
            </a:pPr>
            <a:endParaRPr lang="zh-TW" altLang="en-US" dirty="0">
              <a:solidFill>
                <a:schemeClr val="lt1"/>
              </a:solidFill>
              <a:latin typeface="Times New Roman" panose="02020603050405020304" pitchFamily="18" charset="0"/>
              <a:ea typeface="+mn-ea"/>
            </a:endParaRPr>
          </a:p>
        </p:txBody>
      </p:sp>
      <p:sp>
        <p:nvSpPr>
          <p:cNvPr id="23" name="向右箭號 22"/>
          <p:cNvSpPr>
            <a:spLocks noChangeArrowheads="1"/>
          </p:cNvSpPr>
          <p:nvPr/>
        </p:nvSpPr>
        <p:spPr bwMode="auto">
          <a:xfrm>
            <a:off x="2233613" y="5044421"/>
            <a:ext cx="769937" cy="309563"/>
          </a:xfrm>
          <a:prstGeom prst="rightArrow">
            <a:avLst>
              <a:gd name="adj1" fmla="val 50000"/>
              <a:gd name="adj2" fmla="val 49997"/>
            </a:avLst>
          </a:prstGeom>
          <a:solidFill>
            <a:srgbClr val="008000"/>
          </a:solidFill>
          <a:ln w="9525">
            <a:solidFill>
              <a:srgbClr val="00E4A7"/>
            </a:solidFill>
            <a:miter lim="800000"/>
            <a:headEnd/>
            <a:tailEnd/>
          </a:ln>
          <a:effectLst>
            <a:outerShdw blurRad="40000" dist="23000" dir="5400000" rotWithShape="0">
              <a:srgbClr val="808080">
                <a:alpha val="34998"/>
              </a:srgbClr>
            </a:outerShdw>
          </a:effectLst>
        </p:spPr>
        <p:txBody>
          <a:bodyPr anchor="ctr"/>
          <a:lstStyle/>
          <a:p>
            <a:pPr algn="ctr">
              <a:defRPr/>
            </a:pPr>
            <a:endParaRPr lang="zh-TW" altLang="en-US" dirty="0">
              <a:solidFill>
                <a:schemeClr val="lt1"/>
              </a:solidFill>
              <a:latin typeface="Times New Roman" panose="02020603050405020304" pitchFamily="18" charset="0"/>
              <a:ea typeface="+mn-ea"/>
            </a:endParaRPr>
          </a:p>
        </p:txBody>
      </p:sp>
      <mc:AlternateContent xmlns:mc="http://schemas.openxmlformats.org/markup-compatibility/2006" xmlns:a14="http://schemas.microsoft.com/office/drawing/2010/main">
        <mc:Choice Requires="a14">
          <p:sp>
            <p:nvSpPr>
              <p:cNvPr id="119828" name="文字方塊 2"/>
              <p:cNvSpPr txBox="1">
                <a:spLocks noChangeArrowheads="1"/>
              </p:cNvSpPr>
              <p:nvPr/>
            </p:nvSpPr>
            <p:spPr bwMode="auto">
              <a:xfrm>
                <a:off x="740569" y="880223"/>
                <a:ext cx="8043862"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latin typeface="Tahoma" pitchFamily="34" charset="0"/>
                  </a:rPr>
                  <a:t>光子與</a:t>
                </a:r>
                <a14:m>
                  <m:oMath xmlns:m="http://schemas.openxmlformats.org/officeDocument/2006/math">
                    <m:sSup>
                      <m:sSupPr>
                        <m:ctrlPr>
                          <a:rPr lang="en-US" altLang="zh-TW" sz="1800" i="1">
                            <a:latin typeface="Cambria Math" panose="02040503050406030204" pitchFamily="18" charset="0"/>
                            <a:cs typeface="Times New Roman" pitchFamily="18" charset="0"/>
                          </a:rPr>
                        </m:ctrlPr>
                      </m:sSupPr>
                      <m:e>
                        <m:r>
                          <a:rPr lang="en-US" altLang="zh-TW" sz="1800" i="1">
                            <a:latin typeface="Cambria Math"/>
                            <a:cs typeface="Times New Roman" pitchFamily="18" charset="0"/>
                          </a:rPr>
                          <m:t>𝐻</m:t>
                        </m:r>
                      </m:e>
                      <m:sup>
                        <m:r>
                          <a:rPr lang="en-US" altLang="zh-TW" sz="1800" i="1">
                            <a:latin typeface="Cambria Math"/>
                            <a:cs typeface="Times New Roman" pitchFamily="18" charset="0"/>
                          </a:rPr>
                          <m:t>0</m:t>
                        </m:r>
                      </m:sup>
                    </m:sSup>
                  </m:oMath>
                </a14:m>
                <a:r>
                  <a:rPr lang="zh-TW" altLang="en-US" sz="1800" dirty="0">
                    <a:latin typeface="Tahoma" pitchFamily="34" charset="0"/>
                  </a:rPr>
                  <a:t>沒有作用，對真空沒有感覺。因此仍然是無質量的。</a:t>
                </a:r>
              </a:p>
            </p:txBody>
          </p:sp>
        </mc:Choice>
        <mc:Fallback xmlns="">
          <p:sp>
            <p:nvSpPr>
              <p:cNvPr id="119828" name="文字方塊 2"/>
              <p:cNvSpPr txBox="1">
                <a:spLocks noRot="1" noChangeAspect="1" noMove="1" noResize="1" noEditPoints="1" noAdjustHandles="1" noChangeArrowheads="1" noChangeShapeType="1" noTextEdit="1"/>
              </p:cNvSpPr>
              <p:nvPr/>
            </p:nvSpPr>
            <p:spPr bwMode="auto">
              <a:xfrm>
                <a:off x="740569" y="880223"/>
                <a:ext cx="8043862" cy="369332"/>
              </a:xfrm>
              <a:prstGeom prst="rect">
                <a:avLst/>
              </a:prstGeom>
              <a:blipFill rotWithShape="1">
                <a:blip r:embed="rId5"/>
                <a:stretch>
                  <a:fillRect l="-606" t="-6557" b="-2623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sp>
        <p:nvSpPr>
          <p:cNvPr id="20" name="文字方塊 19"/>
          <p:cNvSpPr txBox="1"/>
          <p:nvPr/>
        </p:nvSpPr>
        <p:spPr>
          <a:xfrm>
            <a:off x="740569" y="428000"/>
            <a:ext cx="7796119" cy="369332"/>
          </a:xfrm>
          <a:prstGeom prst="rect">
            <a:avLst/>
          </a:prstGeom>
          <a:noFill/>
        </p:spPr>
        <p:txBody>
          <a:bodyPr wrap="square" rtlCol="0">
            <a:spAutoFit/>
          </a:bodyPr>
          <a:lstStyle/>
          <a:p>
            <a:r>
              <a:rPr lang="zh-TW" altLang="en-US" dirty="0">
                <a:solidFill>
                  <a:srgbClr val="FF0000"/>
                </a:solidFill>
              </a:rPr>
              <a:t>真空中一純量場的值若不為零，可以使與它有作用的規範粒子產生質量。</a:t>
            </a:r>
          </a:p>
        </p:txBody>
      </p:sp>
    </p:spTree>
    <p:extLst>
      <p:ext uri="{BB962C8B-B14F-4D97-AF65-F5344CB8AC3E}">
        <p14:creationId xmlns:p14="http://schemas.microsoft.com/office/powerpoint/2010/main" val="160401995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矩形 1"/>
              <p:cNvSpPr/>
              <p:nvPr/>
            </p:nvSpPr>
            <p:spPr>
              <a:xfrm>
                <a:off x="1074813" y="1635662"/>
                <a:ext cx="6936321" cy="1407373"/>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d>
                        <m:dPr>
                          <m:ctrlPr>
                            <a:rPr lang="zh-TW" altLang="en-US" i="1" smtClean="0">
                              <a:latin typeface="Cambria Math" panose="02040503050406030204" pitchFamily="18" charset="0"/>
                              <a:ea typeface="Cambria Math" panose="02040503050406030204" pitchFamily="18" charset="0"/>
                              <a:cs typeface="Times New Roman"/>
                            </a:rPr>
                          </m:ctrlPr>
                        </m:dPr>
                        <m:e>
                          <m:f>
                            <m:fPr>
                              <m:ctrlPr>
                                <a:rPr lang="zh-TW" altLang="en-US" i="1">
                                  <a:latin typeface="Cambria Math" panose="02040503050406030204" pitchFamily="18" charset="0"/>
                                  <a:ea typeface="Cambria Math" panose="02040503050406030204" pitchFamily="18" charset="0"/>
                                  <a:cs typeface="Times New Roman"/>
                                </a:rPr>
                              </m:ctrlPr>
                            </m:fPr>
                            <m:num>
                              <m:r>
                                <a:rPr lang="en-US" altLang="zh-TW" i="1">
                                  <a:latin typeface="Cambria Math" panose="02040503050406030204" pitchFamily="18" charset="0"/>
                                  <a:ea typeface="Cambria Math" panose="02040503050406030204" pitchFamily="18" charset="0"/>
                                  <a:cs typeface="Times New Roman"/>
                                </a:rPr>
                                <m:t>1</m:t>
                              </m:r>
                            </m:num>
                            <m:den>
                              <m:r>
                                <a:rPr lang="en-US" altLang="zh-TW" i="1">
                                  <a:latin typeface="Cambria Math" panose="02040503050406030204" pitchFamily="18" charset="0"/>
                                  <a:ea typeface="Cambria Math" panose="02040503050406030204" pitchFamily="18" charset="0"/>
                                  <a:cs typeface="Times New Roman"/>
                                </a:rPr>
                                <m:t>2</m:t>
                              </m:r>
                            </m:den>
                          </m:f>
                          <m:r>
                            <a:rPr lang="en-US" altLang="zh-TW" i="1">
                              <a:latin typeface="Cambria Math" panose="02040503050406030204" pitchFamily="18" charset="0"/>
                              <a:ea typeface="Cambria Math" panose="02040503050406030204" pitchFamily="18" charset="0"/>
                              <a:cs typeface="Times New Roman"/>
                            </a:rPr>
                            <m:t>𝑔</m:t>
                          </m:r>
                          <m:r>
                            <a:rPr lang="en-US" altLang="zh-TW" b="1" i="1">
                              <a:latin typeface="Cambria Math" panose="02040503050406030204" pitchFamily="18" charset="0"/>
                              <a:ea typeface="Cambria Math" panose="02040503050406030204" pitchFamily="18" charset="0"/>
                              <a:cs typeface="Times New Roman"/>
                            </a:rPr>
                            <m:t>𝝉</m:t>
                          </m:r>
                          <m:r>
                            <a:rPr lang="zh-TW" altLang="en-US" i="1">
                              <a:latin typeface="Cambria Math" panose="02040503050406030204" pitchFamily="18" charset="0"/>
                              <a:cs typeface="Times New Roman"/>
                            </a:rPr>
                            <m:t>∙</m:t>
                          </m:r>
                          <m:sSub>
                            <m:sSubPr>
                              <m:ctrlPr>
                                <a:rPr lang="zh-TW" altLang="en-US" i="1">
                                  <a:latin typeface="Cambria Math" panose="02040503050406030204" pitchFamily="18" charset="0"/>
                                  <a:cs typeface="Times New Roman"/>
                                </a:rPr>
                              </m:ctrlPr>
                            </m:sSubPr>
                            <m:e>
                              <m:r>
                                <a:rPr lang="en-US" altLang="zh-TW" b="1" i="1">
                                  <a:latin typeface="Cambria Math" panose="02040503050406030204" pitchFamily="18" charset="0"/>
                                  <a:cs typeface="Times New Roman"/>
                                </a:rPr>
                                <m:t>𝑾</m:t>
                              </m:r>
                            </m:e>
                            <m:sub>
                              <m:r>
                                <a:rPr lang="zh-TW" altLang="en-US" i="1">
                                  <a:latin typeface="Cambria Math" panose="02040503050406030204" pitchFamily="18" charset="0"/>
                                  <a:cs typeface="Times New Roman"/>
                                </a:rPr>
                                <m:t>𝜇</m:t>
                              </m:r>
                            </m:sub>
                          </m:sSub>
                          <m:r>
                            <a:rPr lang="en-US" altLang="zh-TW" i="1">
                              <a:latin typeface="Cambria Math" panose="02040503050406030204" pitchFamily="18" charset="0"/>
                              <a:cs typeface="Times New Roman"/>
                            </a:rPr>
                            <m:t>+</m:t>
                          </m:r>
                          <m:sSup>
                            <m:sSupPr>
                              <m:ctrlPr>
                                <a:rPr lang="en-US" altLang="zh-TW" i="1">
                                  <a:latin typeface="Cambria Math" panose="02040503050406030204" pitchFamily="18" charset="0"/>
                                  <a:cs typeface="Times New Roman"/>
                                </a:rPr>
                              </m:ctrlPr>
                            </m:sSupPr>
                            <m:e>
                              <m:r>
                                <a:rPr lang="en-US" altLang="zh-TW" i="1">
                                  <a:latin typeface="Cambria Math" panose="02040503050406030204" pitchFamily="18" charset="0"/>
                                  <a:cs typeface="Times New Roman"/>
                                </a:rPr>
                                <m:t>𝑔</m:t>
                              </m:r>
                            </m:e>
                            <m:sup>
                              <m:r>
                                <a:rPr lang="en-US" altLang="zh-TW" i="1">
                                  <a:latin typeface="Cambria Math" panose="02040503050406030204" pitchFamily="18" charset="0"/>
                                  <a:cs typeface="Times New Roman"/>
                                </a:rPr>
                                <m:t>′</m:t>
                              </m:r>
                            </m:sup>
                          </m:sSup>
                          <m:r>
                            <a:rPr lang="en-US" altLang="zh-TW" i="1">
                              <a:latin typeface="Cambria Math" panose="02040503050406030204" pitchFamily="18" charset="0"/>
                              <a:cs typeface="Times New Roman"/>
                            </a:rPr>
                            <m:t>𝑌</m:t>
                          </m:r>
                          <m:sSub>
                            <m:sSubPr>
                              <m:ctrlPr>
                                <a:rPr lang="zh-TW" altLang="en-US" i="1">
                                  <a:latin typeface="Cambria Math" panose="02040503050406030204" pitchFamily="18" charset="0"/>
                                  <a:cs typeface="Times New Roman"/>
                                </a:rPr>
                              </m:ctrlPr>
                            </m:sSubPr>
                            <m:e>
                              <m:r>
                                <a:rPr lang="en-US" altLang="zh-TW" i="1">
                                  <a:latin typeface="Cambria Math" panose="02040503050406030204" pitchFamily="18" charset="0"/>
                                  <a:cs typeface="Times New Roman"/>
                                </a:rPr>
                                <m:t>𝐵</m:t>
                              </m:r>
                            </m:e>
                            <m:sub>
                              <m:r>
                                <a:rPr lang="zh-TW" altLang="en-US" i="1">
                                  <a:latin typeface="Cambria Math" panose="02040503050406030204" pitchFamily="18" charset="0"/>
                                  <a:cs typeface="Times New Roman"/>
                                </a:rPr>
                                <m:t>𝜇</m:t>
                              </m:r>
                            </m:sub>
                          </m:sSub>
                        </m:e>
                      </m:d>
                      <m:d>
                        <m:dPr>
                          <m:ctrlPr>
                            <a:rPr lang="en-US" altLang="zh-TW" i="1">
                              <a:latin typeface="Cambria Math" panose="02040503050406030204" pitchFamily="18" charset="0"/>
                              <a:cs typeface="Times New Roman" pitchFamily="18" charset="0"/>
                            </a:rPr>
                          </m:ctrlPr>
                        </m:dPr>
                        <m:e>
                          <m:m>
                            <m:mPr>
                              <m:mcs>
                                <m:mc>
                                  <m:mcPr>
                                    <m:count m:val="1"/>
                                    <m:mcJc m:val="center"/>
                                  </m:mcPr>
                                </m:mc>
                              </m:mcs>
                              <m:ctrlPr>
                                <a:rPr lang="en-US" altLang="zh-TW" i="1">
                                  <a:latin typeface="Cambria Math" panose="02040503050406030204" pitchFamily="18" charset="0"/>
                                  <a:cs typeface="Times New Roman" pitchFamily="18" charset="0"/>
                                </a:rPr>
                              </m:ctrlPr>
                            </m:mPr>
                            <m:mr>
                              <m:e>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𝐻</m:t>
                                    </m:r>
                                  </m:e>
                                  <m:sup>
                                    <m:r>
                                      <a:rPr lang="en-US" altLang="zh-TW" i="1">
                                        <a:latin typeface="Cambria Math" panose="02040503050406030204" pitchFamily="18" charset="0"/>
                                        <a:cs typeface="Times New Roman" pitchFamily="18" charset="0"/>
                                      </a:rPr>
                                      <m:t>+</m:t>
                                    </m:r>
                                  </m:sup>
                                </m:sSup>
                              </m:e>
                            </m:mr>
                            <m:mr>
                              <m:e>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𝐻</m:t>
                                    </m:r>
                                  </m:e>
                                  <m:sup>
                                    <m:r>
                                      <a:rPr lang="en-US" altLang="zh-TW" b="0" i="1" smtClean="0">
                                        <a:latin typeface="Cambria Math" panose="02040503050406030204" pitchFamily="18" charset="0"/>
                                        <a:cs typeface="Times New Roman" pitchFamily="18" charset="0"/>
                                      </a:rPr>
                                      <m:t>0</m:t>
                                    </m:r>
                                  </m:sup>
                                </m:sSup>
                              </m:e>
                            </m:mr>
                          </m:m>
                        </m:e>
                      </m:d>
                      <m:r>
                        <a:rPr lang="en-US" altLang="zh-TW" b="0" i="1" smtClean="0">
                          <a:latin typeface="Cambria Math"/>
                          <a:cs typeface="Times New Roman" pitchFamily="18" charset="0"/>
                        </a:rPr>
                        <m:t>=</m:t>
                      </m:r>
                      <m:d>
                        <m:dPr>
                          <m:ctrlPr>
                            <a:rPr lang="en-US" altLang="zh-TW" i="1">
                              <a:latin typeface="Cambria Math" panose="02040503050406030204" pitchFamily="18" charset="0"/>
                              <a:cs typeface="Times New Roman" pitchFamily="18" charset="0"/>
                            </a:rPr>
                          </m:ctrlPr>
                        </m:dPr>
                        <m:e>
                          <m:m>
                            <m:mPr>
                              <m:mcs>
                                <m:mc>
                                  <m:mcPr>
                                    <m:count m:val="2"/>
                                    <m:mcJc m:val="center"/>
                                  </m:mcPr>
                                </m:mc>
                              </m:mcs>
                              <m:ctrlPr>
                                <a:rPr lang="en-US" altLang="zh-TW" i="1">
                                  <a:latin typeface="Cambria Math" panose="02040503050406030204" pitchFamily="18" charset="0"/>
                                  <a:cs typeface="Times New Roman" pitchFamily="18" charset="0"/>
                                </a:rPr>
                              </m:ctrlPr>
                            </m:mPr>
                            <m:mr>
                              <m:e>
                                <m:f>
                                  <m:fPr>
                                    <m:ctrlPr>
                                      <a:rPr lang="en-US" altLang="zh-TW" i="1" smtClean="0">
                                        <a:latin typeface="Cambria Math" panose="02040503050406030204" pitchFamily="18" charset="0"/>
                                        <a:cs typeface="Times New Roman" pitchFamily="18" charset="0"/>
                                      </a:rPr>
                                    </m:ctrlPr>
                                  </m:fPr>
                                  <m:num>
                                    <m:r>
                                      <a:rPr lang="en-US" altLang="zh-TW" b="0" i="1" smtClean="0">
                                        <a:latin typeface="Cambria Math"/>
                                        <a:cs typeface="Times New Roman" pitchFamily="18" charset="0"/>
                                      </a:rPr>
                                      <m:t>𝑔</m:t>
                                    </m:r>
                                  </m:num>
                                  <m:den>
                                    <m:r>
                                      <m:rPr>
                                        <m:brk m:alnAt="7"/>
                                      </m:rPr>
                                      <a:rPr lang="en-US" altLang="zh-TW" i="1" smtClean="0">
                                        <a:latin typeface="Cambria Math"/>
                                        <a:cs typeface="Times New Roman" pitchFamily="18" charset="0"/>
                                      </a:rPr>
                                      <m:t>2</m:t>
                                    </m:r>
                                  </m:den>
                                </m:f>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𝑊</m:t>
                                    </m:r>
                                  </m:e>
                                  <m:sup>
                                    <m:r>
                                      <a:rPr lang="en-US" altLang="zh-TW" i="1">
                                        <a:latin typeface="Cambria Math"/>
                                        <a:cs typeface="Times New Roman" pitchFamily="18" charset="0"/>
                                      </a:rPr>
                                      <m:t>3</m:t>
                                    </m:r>
                                  </m:sup>
                                </m:sSup>
                                <m:r>
                                  <a:rPr lang="en-US" altLang="zh-TW" b="0" i="1" smtClean="0">
                                    <a:latin typeface="Cambria Math"/>
                                    <a:cs typeface="Times New Roman" pitchFamily="18" charset="0"/>
                                  </a:rPr>
                                  <m:t>+</m:t>
                                </m:r>
                                <m:f>
                                  <m:fPr>
                                    <m:ctrlPr>
                                      <a:rPr lang="en-US" altLang="zh-TW" i="1">
                                        <a:latin typeface="Cambria Math" panose="02040503050406030204" pitchFamily="18" charset="0"/>
                                        <a:cs typeface="Times New Roman" pitchFamily="18" charset="0"/>
                                      </a:rPr>
                                    </m:ctrlPr>
                                  </m:fPr>
                                  <m:num>
                                    <m:r>
                                      <a:rPr lang="en-US" altLang="zh-TW" b="0" i="1" smtClean="0">
                                        <a:latin typeface="Cambria Math"/>
                                        <a:cs typeface="Times New Roman" pitchFamily="18" charset="0"/>
                                      </a:rPr>
                                      <m:t>𝑔</m:t>
                                    </m:r>
                                    <m:r>
                                      <a:rPr lang="en-US" altLang="zh-TW" b="0" i="1" smtClean="0">
                                        <a:latin typeface="Cambria Math"/>
                                        <a:cs typeface="Times New Roman" pitchFamily="18" charset="0"/>
                                      </a:rPr>
                                      <m:t>′</m:t>
                                    </m:r>
                                  </m:num>
                                  <m:den>
                                    <m:r>
                                      <m:rPr>
                                        <m:brk m:alnAt="7"/>
                                      </m:rPr>
                                      <a:rPr lang="en-US" altLang="zh-TW" i="1">
                                        <a:latin typeface="Cambria Math"/>
                                        <a:cs typeface="Times New Roman" pitchFamily="18" charset="0"/>
                                      </a:rPr>
                                      <m:t>2</m:t>
                                    </m:r>
                                  </m:den>
                                </m:f>
                                <m:r>
                                  <m:rPr>
                                    <m:brk m:alnAt="7"/>
                                  </m:rPr>
                                  <a:rPr lang="en-US" altLang="zh-TW" b="0" i="1" smtClean="0">
                                    <a:latin typeface="Cambria Math"/>
                                    <a:cs typeface="Times New Roman" pitchFamily="18" charset="0"/>
                                  </a:rPr>
                                  <m:t>𝐵</m:t>
                                </m:r>
                              </m:e>
                              <m:e>
                                <m:sSup>
                                  <m:sSupPr>
                                    <m:ctrlPr>
                                      <a:rPr lang="en-US" altLang="zh-TW" i="1">
                                        <a:latin typeface="Cambria Math" panose="02040503050406030204" pitchFamily="18" charset="0"/>
                                        <a:cs typeface="Times New Roman" pitchFamily="18" charset="0"/>
                                      </a:rPr>
                                    </m:ctrlPr>
                                  </m:sSupPr>
                                  <m:e>
                                    <m:f>
                                      <m:fPr>
                                        <m:ctrlPr>
                                          <a:rPr lang="en-US" altLang="zh-TW" i="1">
                                            <a:latin typeface="Cambria Math" panose="02040503050406030204" pitchFamily="18" charset="0"/>
                                            <a:cs typeface="Times New Roman" pitchFamily="18" charset="0"/>
                                          </a:rPr>
                                        </m:ctrlPr>
                                      </m:fPr>
                                      <m:num>
                                        <m:r>
                                          <a:rPr lang="en-US" altLang="zh-TW" i="1">
                                            <a:latin typeface="Cambria Math"/>
                                            <a:cs typeface="Times New Roman" pitchFamily="18" charset="0"/>
                                          </a:rPr>
                                          <m:t>1</m:t>
                                        </m:r>
                                      </m:num>
                                      <m:den>
                                        <m:rad>
                                          <m:radPr>
                                            <m:degHide m:val="on"/>
                                            <m:ctrlPr>
                                              <a:rPr lang="en-US" altLang="zh-TW" i="1">
                                                <a:latin typeface="Cambria Math" panose="02040503050406030204" pitchFamily="18" charset="0"/>
                                                <a:cs typeface="Times New Roman" pitchFamily="18" charset="0"/>
                                              </a:rPr>
                                            </m:ctrlPr>
                                          </m:radPr>
                                          <m:deg/>
                                          <m:e>
                                            <m:r>
                                              <a:rPr lang="en-US" altLang="zh-TW" i="1">
                                                <a:latin typeface="Cambria Math"/>
                                                <a:cs typeface="Times New Roman" pitchFamily="18" charset="0"/>
                                              </a:rPr>
                                              <m:t>2</m:t>
                                            </m:r>
                                          </m:e>
                                        </m:rad>
                                      </m:den>
                                    </m:f>
                                    <m:r>
                                      <a:rPr lang="en-US" altLang="zh-TW" i="1">
                                        <a:latin typeface="Cambria Math"/>
                                        <a:cs typeface="Times New Roman" pitchFamily="18" charset="0"/>
                                      </a:rPr>
                                      <m:t>𝑊</m:t>
                                    </m:r>
                                  </m:e>
                                  <m:sup>
                                    <m:r>
                                      <a:rPr lang="en-US" altLang="zh-TW" i="1">
                                        <a:latin typeface="Cambria Math"/>
                                        <a:cs typeface="Times New Roman" pitchFamily="18" charset="0"/>
                                      </a:rPr>
                                      <m:t>+</m:t>
                                    </m:r>
                                  </m:sup>
                                </m:sSup>
                              </m:e>
                            </m:mr>
                            <m:mr>
                              <m:e>
                                <m:sSup>
                                  <m:sSupPr>
                                    <m:ctrlPr>
                                      <a:rPr lang="en-US" altLang="zh-TW" i="1">
                                        <a:latin typeface="Cambria Math" panose="02040503050406030204" pitchFamily="18" charset="0"/>
                                        <a:cs typeface="Times New Roman" pitchFamily="18" charset="0"/>
                                      </a:rPr>
                                    </m:ctrlPr>
                                  </m:sSupPr>
                                  <m:e>
                                    <m:f>
                                      <m:fPr>
                                        <m:ctrlPr>
                                          <a:rPr lang="en-US" altLang="zh-TW" i="1">
                                            <a:latin typeface="Cambria Math" panose="02040503050406030204" pitchFamily="18" charset="0"/>
                                            <a:cs typeface="Times New Roman" pitchFamily="18" charset="0"/>
                                          </a:rPr>
                                        </m:ctrlPr>
                                      </m:fPr>
                                      <m:num>
                                        <m:r>
                                          <a:rPr lang="en-US" altLang="zh-TW" i="1">
                                            <a:latin typeface="Cambria Math"/>
                                            <a:cs typeface="Times New Roman" pitchFamily="18" charset="0"/>
                                          </a:rPr>
                                          <m:t>1</m:t>
                                        </m:r>
                                      </m:num>
                                      <m:den>
                                        <m:rad>
                                          <m:radPr>
                                            <m:degHide m:val="on"/>
                                            <m:ctrlPr>
                                              <a:rPr lang="en-US" altLang="zh-TW" i="1">
                                                <a:latin typeface="Cambria Math" panose="02040503050406030204" pitchFamily="18" charset="0"/>
                                                <a:cs typeface="Times New Roman" pitchFamily="18" charset="0"/>
                                              </a:rPr>
                                            </m:ctrlPr>
                                          </m:radPr>
                                          <m:deg/>
                                          <m:e>
                                            <m:r>
                                              <a:rPr lang="en-US" altLang="zh-TW" i="1">
                                                <a:latin typeface="Cambria Math"/>
                                                <a:cs typeface="Times New Roman" pitchFamily="18" charset="0"/>
                                              </a:rPr>
                                              <m:t>2</m:t>
                                            </m:r>
                                          </m:e>
                                        </m:rad>
                                      </m:den>
                                    </m:f>
                                    <m:r>
                                      <a:rPr lang="en-US" altLang="zh-TW" i="1">
                                        <a:latin typeface="Cambria Math"/>
                                        <a:cs typeface="Times New Roman" pitchFamily="18" charset="0"/>
                                      </a:rPr>
                                      <m:t>𝑊</m:t>
                                    </m:r>
                                  </m:e>
                                  <m:sup>
                                    <m:r>
                                      <a:rPr lang="en-US" altLang="zh-TW" i="1">
                                        <a:latin typeface="Cambria Math"/>
                                        <a:cs typeface="Times New Roman" pitchFamily="18" charset="0"/>
                                      </a:rPr>
                                      <m:t>−</m:t>
                                    </m:r>
                                  </m:sup>
                                </m:sSup>
                              </m:e>
                              <m:e>
                                <m:r>
                                  <a:rPr lang="en-US" altLang="zh-TW" b="0" i="1" smtClean="0">
                                    <a:latin typeface="Cambria Math"/>
                                    <a:cs typeface="Times New Roman" pitchFamily="18" charset="0"/>
                                  </a:rPr>
                                  <m:t>−</m:t>
                                </m:r>
                                <m:f>
                                  <m:fPr>
                                    <m:ctrlPr>
                                      <a:rPr lang="en-US" altLang="zh-TW" i="1">
                                        <a:latin typeface="Cambria Math" panose="02040503050406030204" pitchFamily="18" charset="0"/>
                                        <a:cs typeface="Times New Roman" pitchFamily="18" charset="0"/>
                                      </a:rPr>
                                    </m:ctrlPr>
                                  </m:fPr>
                                  <m:num>
                                    <m:r>
                                      <a:rPr lang="en-US" altLang="zh-TW" b="0" i="1" smtClean="0">
                                        <a:latin typeface="Cambria Math"/>
                                        <a:cs typeface="Times New Roman" pitchFamily="18" charset="0"/>
                                      </a:rPr>
                                      <m:t>𝑔</m:t>
                                    </m:r>
                                  </m:num>
                                  <m:den>
                                    <m:r>
                                      <m:rPr>
                                        <m:brk m:alnAt="7"/>
                                      </m:rPr>
                                      <a:rPr lang="en-US" altLang="zh-TW" i="1">
                                        <a:latin typeface="Cambria Math"/>
                                        <a:cs typeface="Times New Roman" pitchFamily="18" charset="0"/>
                                      </a:rPr>
                                      <m:t>2</m:t>
                                    </m:r>
                                  </m:den>
                                </m:f>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𝑊</m:t>
                                    </m:r>
                                  </m:e>
                                  <m:sup>
                                    <m:r>
                                      <a:rPr lang="en-US" altLang="zh-TW" i="1">
                                        <a:latin typeface="Cambria Math"/>
                                        <a:cs typeface="Times New Roman" pitchFamily="18" charset="0"/>
                                      </a:rPr>
                                      <m:t>3</m:t>
                                    </m:r>
                                  </m:sup>
                                </m:sSup>
                                <m:r>
                                  <a:rPr lang="en-US" altLang="zh-TW" b="0" i="1" smtClean="0">
                                    <a:latin typeface="Cambria Math"/>
                                    <a:cs typeface="Times New Roman" pitchFamily="18" charset="0"/>
                                  </a:rPr>
                                  <m:t>+</m:t>
                                </m:r>
                                <m:f>
                                  <m:fPr>
                                    <m:ctrlPr>
                                      <a:rPr lang="en-US" altLang="zh-TW" i="1">
                                        <a:latin typeface="Cambria Math" panose="02040503050406030204" pitchFamily="18" charset="0"/>
                                        <a:cs typeface="Times New Roman" pitchFamily="18" charset="0"/>
                                      </a:rPr>
                                    </m:ctrlPr>
                                  </m:fPr>
                                  <m:num>
                                    <m:r>
                                      <a:rPr lang="en-US" altLang="zh-TW" b="0" i="1" smtClean="0">
                                        <a:latin typeface="Cambria Math"/>
                                        <a:cs typeface="Times New Roman" pitchFamily="18" charset="0"/>
                                      </a:rPr>
                                      <m:t>𝑔</m:t>
                                    </m:r>
                                    <m:r>
                                      <a:rPr lang="en-US" altLang="zh-TW" b="0" i="1" smtClean="0">
                                        <a:latin typeface="Cambria Math"/>
                                        <a:cs typeface="Times New Roman" pitchFamily="18" charset="0"/>
                                      </a:rPr>
                                      <m:t>′</m:t>
                                    </m:r>
                                  </m:num>
                                  <m:den>
                                    <m:r>
                                      <m:rPr>
                                        <m:brk m:alnAt="7"/>
                                      </m:rPr>
                                      <a:rPr lang="en-US" altLang="zh-TW" i="1">
                                        <a:latin typeface="Cambria Math"/>
                                        <a:cs typeface="Times New Roman" pitchFamily="18" charset="0"/>
                                      </a:rPr>
                                      <m:t>2</m:t>
                                    </m:r>
                                  </m:den>
                                </m:f>
                                <m:r>
                                  <m:rPr>
                                    <m:brk m:alnAt="7"/>
                                  </m:rPr>
                                  <a:rPr lang="en-US" altLang="zh-TW" i="1">
                                    <a:latin typeface="Cambria Math"/>
                                    <a:cs typeface="Times New Roman" pitchFamily="18" charset="0"/>
                                  </a:rPr>
                                  <m:t>𝐵</m:t>
                                </m:r>
                              </m:e>
                            </m:mr>
                          </m:m>
                        </m:e>
                      </m:d>
                      <m:d>
                        <m:dPr>
                          <m:ctrlPr>
                            <a:rPr lang="en-US" altLang="zh-TW" i="1">
                              <a:latin typeface="Cambria Math" panose="02040503050406030204" pitchFamily="18" charset="0"/>
                              <a:cs typeface="Times New Roman" pitchFamily="18" charset="0"/>
                            </a:rPr>
                          </m:ctrlPr>
                        </m:dPr>
                        <m:e>
                          <m:m>
                            <m:mPr>
                              <m:mcs>
                                <m:mc>
                                  <m:mcPr>
                                    <m:count m:val="1"/>
                                    <m:mcJc m:val="center"/>
                                  </m:mcPr>
                                </m:mc>
                              </m:mcs>
                              <m:ctrlPr>
                                <a:rPr lang="en-US" altLang="zh-TW" i="1">
                                  <a:latin typeface="Cambria Math" panose="02040503050406030204" pitchFamily="18" charset="0"/>
                                  <a:cs typeface="Times New Roman" pitchFamily="18" charset="0"/>
                                </a:rPr>
                              </m:ctrlPr>
                            </m:mPr>
                            <m:mr>
                              <m:e>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𝐻</m:t>
                                    </m:r>
                                  </m:e>
                                  <m:sup>
                                    <m:r>
                                      <a:rPr lang="en-US" altLang="zh-TW" i="1">
                                        <a:latin typeface="Cambria Math" panose="02040503050406030204" pitchFamily="18" charset="0"/>
                                        <a:cs typeface="Times New Roman" pitchFamily="18" charset="0"/>
                                      </a:rPr>
                                      <m:t>+</m:t>
                                    </m:r>
                                  </m:sup>
                                </m:sSup>
                              </m:e>
                            </m:mr>
                            <m:mr>
                              <m:e>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𝐻</m:t>
                                    </m:r>
                                  </m:e>
                                  <m:sup>
                                    <m:r>
                                      <a:rPr lang="en-US" altLang="zh-TW" b="0" i="1" smtClean="0">
                                        <a:latin typeface="Cambria Math" panose="02040503050406030204" pitchFamily="18" charset="0"/>
                                        <a:cs typeface="Times New Roman" pitchFamily="18" charset="0"/>
                                      </a:rPr>
                                      <m:t>0</m:t>
                                    </m:r>
                                  </m:sup>
                                </m:sSup>
                              </m:e>
                            </m:mr>
                          </m:m>
                        </m:e>
                      </m:d>
                    </m:oMath>
                  </m:oMathPara>
                </a14:m>
                <a:endParaRPr lang="en-US" altLang="zh-TW" dirty="0">
                  <a:cs typeface="Times New Roman" pitchFamily="18" charset="0"/>
                </a:endParaRPr>
              </a:p>
            </p:txBody>
          </p:sp>
        </mc:Choice>
        <mc:Fallback xmlns="">
          <p:sp>
            <p:nvSpPr>
              <p:cNvPr id="2" name="矩形 1"/>
              <p:cNvSpPr>
                <a:spLocks noRot="1" noChangeAspect="1" noMove="1" noResize="1" noEditPoints="1" noAdjustHandles="1" noChangeArrowheads="1" noChangeShapeType="1" noTextEdit="1"/>
              </p:cNvSpPr>
              <p:nvPr/>
            </p:nvSpPr>
            <p:spPr>
              <a:xfrm>
                <a:off x="1074813" y="1635662"/>
                <a:ext cx="6936321" cy="1407373"/>
              </a:xfrm>
              <a:prstGeom prst="rect">
                <a:avLst/>
              </a:prstGeom>
              <a:blipFill>
                <a:blip r:embed="rId2"/>
                <a:stretch>
                  <a:fillRect/>
                </a:stretch>
              </a:blipFill>
            </p:spPr>
            <p:txBody>
              <a:bodyPr/>
              <a:lstStyle/>
              <a:p>
                <a:r>
                  <a:rPr lang="en-US">
                    <a:noFill/>
                  </a:rPr>
                  <a:t> </a:t>
                </a:r>
              </a:p>
            </p:txBody>
          </p:sp>
        </mc:Fallback>
      </mc:AlternateContent>
      <p:cxnSp>
        <p:nvCxnSpPr>
          <p:cNvPr id="4" name="直線單箭頭接點 3"/>
          <p:cNvCxnSpPr/>
          <p:nvPr/>
        </p:nvCxnSpPr>
        <p:spPr>
          <a:xfrm flipV="1">
            <a:off x="6593797" y="2829571"/>
            <a:ext cx="0" cy="60290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 name="文字方塊 4"/>
              <p:cNvSpPr txBox="1"/>
              <p:nvPr/>
            </p:nvSpPr>
            <p:spPr>
              <a:xfrm>
                <a:off x="6391338" y="3479424"/>
                <a:ext cx="404919" cy="369332"/>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𝑍</m:t>
                      </m:r>
                    </m:oMath>
                  </m:oMathPara>
                </a14:m>
                <a:endParaRPr lang="zh-TW" altLang="en-US" dirty="0"/>
              </a:p>
            </p:txBody>
          </p:sp>
        </mc:Choice>
        <mc:Fallback xmlns="">
          <p:sp>
            <p:nvSpPr>
              <p:cNvPr id="5" name="文字方塊 4"/>
              <p:cNvSpPr txBox="1">
                <a:spLocks noRot="1" noChangeAspect="1" noMove="1" noResize="1" noEditPoints="1" noAdjustHandles="1" noChangeArrowheads="1" noChangeShapeType="1" noTextEdit="1"/>
              </p:cNvSpPr>
              <p:nvPr/>
            </p:nvSpPr>
            <p:spPr>
              <a:xfrm>
                <a:off x="6391338" y="3479424"/>
                <a:ext cx="404919" cy="369332"/>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文字方塊 5"/>
              <p:cNvSpPr txBox="1"/>
              <p:nvPr/>
            </p:nvSpPr>
            <p:spPr>
              <a:xfrm>
                <a:off x="5200288" y="1108030"/>
                <a:ext cx="818686" cy="369332"/>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𝑍</m:t>
                      </m:r>
                      <m:r>
                        <a:rPr lang="en-US" altLang="zh-TW" b="0" i="0" smtClean="0">
                          <a:latin typeface="Cambria Math"/>
                        </a:rPr>
                        <m:t>+</m:t>
                      </m:r>
                      <m:r>
                        <a:rPr lang="en-US" altLang="zh-TW" b="0" i="1" smtClean="0">
                          <a:latin typeface="Cambria Math"/>
                        </a:rPr>
                        <m:t>𝐴</m:t>
                      </m:r>
                    </m:oMath>
                  </m:oMathPara>
                </a14:m>
                <a:endParaRPr lang="zh-TW" altLang="en-US" i="1" dirty="0"/>
              </a:p>
            </p:txBody>
          </p:sp>
        </mc:Choice>
        <mc:Fallback xmlns="">
          <p:sp>
            <p:nvSpPr>
              <p:cNvPr id="6" name="文字方塊 5"/>
              <p:cNvSpPr txBox="1">
                <a:spLocks noRot="1" noChangeAspect="1" noMove="1" noResize="1" noEditPoints="1" noAdjustHandles="1" noChangeArrowheads="1" noChangeShapeType="1" noTextEdit="1"/>
              </p:cNvSpPr>
              <p:nvPr/>
            </p:nvSpPr>
            <p:spPr>
              <a:xfrm>
                <a:off x="5200288" y="1108030"/>
                <a:ext cx="818686" cy="369332"/>
              </a:xfrm>
              <a:prstGeom prst="rect">
                <a:avLst/>
              </a:prstGeom>
              <a:blipFill>
                <a:blip r:embed="rId4"/>
                <a:stretch>
                  <a:fillRect/>
                </a:stretch>
              </a:blipFill>
            </p:spPr>
            <p:txBody>
              <a:bodyPr/>
              <a:lstStyle/>
              <a:p>
                <a:r>
                  <a:rPr lang="en-US">
                    <a:noFill/>
                  </a:rPr>
                  <a:t> </a:t>
                </a:r>
              </a:p>
            </p:txBody>
          </p:sp>
        </mc:Fallback>
      </mc:AlternateContent>
      <p:cxnSp>
        <p:nvCxnSpPr>
          <p:cNvPr id="8" name="直線單箭頭接點 7"/>
          <p:cNvCxnSpPr/>
          <p:nvPr/>
        </p:nvCxnSpPr>
        <p:spPr>
          <a:xfrm flipV="1">
            <a:off x="5127179" y="1242944"/>
            <a:ext cx="1" cy="485706"/>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3" name="矩形 2"/>
              <p:cNvSpPr/>
              <p:nvPr/>
            </p:nvSpPr>
            <p:spPr>
              <a:xfrm>
                <a:off x="1258510" y="3915813"/>
                <a:ext cx="6910097" cy="369332"/>
              </a:xfrm>
              <a:prstGeom prst="rect">
                <a:avLst/>
              </a:prstGeom>
            </p:spPr>
            <p:txBody>
              <a:bodyPr wrap="none">
                <a:spAutoFit/>
              </a:bodyPr>
              <a:lstStyle/>
              <a:p>
                <a:r>
                  <a:rPr lang="zh-TW" altLang="en-US" dirty="0"/>
                  <a:t>光子</a:t>
                </a:r>
                <a14:m>
                  <m:oMath xmlns:m="http://schemas.openxmlformats.org/officeDocument/2006/math">
                    <m:r>
                      <m:rPr>
                        <m:nor/>
                      </m:rPr>
                      <a:rPr lang="zh-TW" altLang="en-US" i="0" dirty="0"/>
                      <m:t>與</m:t>
                    </m:r>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𝐻</m:t>
                        </m:r>
                      </m:e>
                      <m:sup>
                        <m:r>
                          <a:rPr lang="en-US" altLang="zh-TW" i="1">
                            <a:latin typeface="Cambria Math" panose="02040503050406030204" pitchFamily="18" charset="0"/>
                            <a:cs typeface="Times New Roman" pitchFamily="18" charset="0"/>
                          </a:rPr>
                          <m:t>0</m:t>
                        </m:r>
                      </m:sup>
                    </m:sSup>
                  </m:oMath>
                </a14:m>
                <a:r>
                  <a:rPr lang="zh-TW" altLang="en-US" dirty="0"/>
                  <a:t>沒有交互作用。所以對真空中不為零的期望值沒有感覺。</a:t>
                </a:r>
              </a:p>
            </p:txBody>
          </p:sp>
        </mc:Choice>
        <mc:Fallback>
          <p:sp>
            <p:nvSpPr>
              <p:cNvPr id="3" name="矩形 2"/>
              <p:cNvSpPr>
                <a:spLocks noRot="1" noChangeAspect="1" noMove="1" noResize="1" noEditPoints="1" noAdjustHandles="1" noChangeArrowheads="1" noChangeShapeType="1" noTextEdit="1"/>
              </p:cNvSpPr>
              <p:nvPr/>
            </p:nvSpPr>
            <p:spPr>
              <a:xfrm>
                <a:off x="1258510" y="3915813"/>
                <a:ext cx="6910097" cy="369332"/>
              </a:xfrm>
              <a:prstGeom prst="rect">
                <a:avLst/>
              </a:prstGeom>
              <a:blipFill>
                <a:blip r:embed="rId5"/>
                <a:stretch>
                  <a:fillRect l="-549" t="-6667" b="-23333"/>
                </a:stretch>
              </a:blipFill>
            </p:spPr>
            <p:txBody>
              <a:bodyPr/>
              <a:lstStyle/>
              <a:p>
                <a:r>
                  <a:rPr lang="en-US">
                    <a:noFill/>
                  </a:rPr>
                  <a:t> </a:t>
                </a:r>
              </a:p>
            </p:txBody>
          </p:sp>
        </mc:Fallback>
      </mc:AlternateContent>
      <p:cxnSp>
        <p:nvCxnSpPr>
          <p:cNvPr id="18" name="直線單箭頭接點 17"/>
          <p:cNvCxnSpPr>
            <a:cxnSpLocks/>
          </p:cNvCxnSpPr>
          <p:nvPr/>
        </p:nvCxnSpPr>
        <p:spPr>
          <a:xfrm flipV="1">
            <a:off x="4899137" y="2104348"/>
            <a:ext cx="0" cy="1122024"/>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 name="文字方塊 18"/>
              <p:cNvSpPr txBox="1"/>
              <p:nvPr/>
            </p:nvSpPr>
            <p:spPr>
              <a:xfrm>
                <a:off x="1258510" y="3221669"/>
                <a:ext cx="5132828" cy="508152"/>
              </a:xfrm>
              <a:prstGeom prst="rect">
                <a:avLst/>
              </a:prstGeom>
              <a:noFill/>
            </p:spPr>
            <p:txBody>
              <a:bodyPr wrap="square" rtlCol="0">
                <a:spAutoFit/>
              </a:bodyPr>
              <a:lstStyle/>
              <a:p>
                <a:r>
                  <a:rPr lang="zh-TW" altLang="en-US" dirty="0"/>
                  <a:t>除了這個變號，所有式子都與</a:t>
                </a:r>
                <a14:m>
                  <m:oMath xmlns:m="http://schemas.openxmlformats.org/officeDocument/2006/math">
                    <m:d>
                      <m:dPr>
                        <m:ctrlPr>
                          <a:rPr lang="en-US" altLang="zh-TW" i="1">
                            <a:latin typeface="Cambria Math" panose="02040503050406030204" pitchFamily="18" charset="0"/>
                            <a:cs typeface="Times New Roman" pitchFamily="18" charset="0"/>
                          </a:rPr>
                        </m:ctrlPr>
                      </m:dPr>
                      <m:e>
                        <m:m>
                          <m:mPr>
                            <m:mcs>
                              <m:mc>
                                <m:mcPr>
                                  <m:count m:val="1"/>
                                  <m:mcJc m:val="center"/>
                                </m:mcPr>
                              </m:mc>
                            </m:mcs>
                            <m:ctrlPr>
                              <a:rPr lang="en-US" altLang="zh-TW" i="1">
                                <a:latin typeface="Cambria Math" panose="02040503050406030204" pitchFamily="18" charset="0"/>
                                <a:cs typeface="Times New Roman" pitchFamily="18" charset="0"/>
                              </a:rPr>
                            </m:ctrlPr>
                          </m:mPr>
                          <m:mr>
                            <m:e>
                              <m:sSub>
                                <m:sSubPr>
                                  <m:ctrlPr>
                                    <a:rPr lang="en-US" altLang="zh-TW" i="1">
                                      <a:latin typeface="Cambria Math" panose="02040503050406030204" pitchFamily="18" charset="0"/>
                                      <a:cs typeface="Times New Roman" pitchFamily="18" charset="0"/>
                                    </a:rPr>
                                  </m:ctrlPr>
                                </m:sSubPr>
                                <m:e>
                                  <m:r>
                                    <a:rPr lang="zh-TW" altLang="en-US" i="1">
                                      <a:latin typeface="Cambria Math"/>
                                      <a:cs typeface="Times New Roman" pitchFamily="18" charset="0"/>
                                    </a:rPr>
                                    <m:t>𝜈</m:t>
                                  </m:r>
                                </m:e>
                                <m:sub>
                                  <m:r>
                                    <a:rPr lang="en-US" altLang="zh-TW" i="1">
                                      <a:latin typeface="Cambria Math"/>
                                      <a:cs typeface="Times New Roman" pitchFamily="18" charset="0"/>
                                    </a:rPr>
                                    <m:t>𝑒</m:t>
                                  </m:r>
                                </m:sub>
                              </m:sSub>
                            </m:e>
                          </m:mr>
                          <m:mr>
                            <m:e>
                              <m:r>
                                <a:rPr lang="en-US" altLang="zh-TW" i="1">
                                  <a:latin typeface="Cambria Math"/>
                                  <a:cs typeface="Times New Roman" pitchFamily="18" charset="0"/>
                                </a:rPr>
                                <m:t>𝑒</m:t>
                              </m:r>
                            </m:e>
                          </m:mr>
                        </m:m>
                      </m:e>
                    </m:d>
                  </m:oMath>
                </a14:m>
                <a:r>
                  <a:rPr lang="zh-TW" altLang="en-US" dirty="0"/>
                  <a:t>一模一樣。</a:t>
                </a:r>
              </a:p>
            </p:txBody>
          </p:sp>
        </mc:Choice>
        <mc:Fallback xmlns="">
          <p:sp>
            <p:nvSpPr>
              <p:cNvPr id="19" name="文字方塊 18"/>
              <p:cNvSpPr txBox="1">
                <a:spLocks noRot="1" noChangeAspect="1" noMove="1" noResize="1" noEditPoints="1" noAdjustHandles="1" noChangeArrowheads="1" noChangeShapeType="1" noTextEdit="1"/>
              </p:cNvSpPr>
              <p:nvPr/>
            </p:nvSpPr>
            <p:spPr>
              <a:xfrm>
                <a:off x="1258510" y="3221669"/>
                <a:ext cx="5132828" cy="508152"/>
              </a:xfrm>
              <a:prstGeom prst="rect">
                <a:avLst/>
              </a:prstGeom>
              <a:blipFill>
                <a:blip r:embed="rId11"/>
                <a:stretch>
                  <a:fillRect l="-739" b="-48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文字方塊 9">
                <a:extLst>
                  <a:ext uri="{FF2B5EF4-FFF2-40B4-BE49-F238E27FC236}">
                    <a16:creationId xmlns:a16="http://schemas.microsoft.com/office/drawing/2014/main" id="{D41BAD11-812B-4E8A-E748-AABC903F315A}"/>
                  </a:ext>
                </a:extLst>
              </p:cNvPr>
              <p:cNvSpPr txBox="1"/>
              <p:nvPr/>
            </p:nvSpPr>
            <p:spPr>
              <a:xfrm>
                <a:off x="1113680" y="832186"/>
                <a:ext cx="3210097" cy="607218"/>
              </a:xfrm>
              <a:prstGeom prst="rect">
                <a:avLst/>
              </a:prstGeom>
              <a:solidFill>
                <a:srgbClr val="FFFF99"/>
              </a:solidFill>
            </p:spPr>
            <p:txBody>
              <a:bodyPr wrap="square" rtlCol="0">
                <a:spAutoFit/>
              </a:bodyPr>
              <a:lstStyle>
                <a:defPPr>
                  <a:defRPr lang="en-US"/>
                </a:defPPr>
                <a:lvl1pPr algn="l" rtl="0" fontAlgn="base">
                  <a:spcBef>
                    <a:spcPct val="0"/>
                  </a:spcBef>
                  <a:spcAft>
                    <a:spcPct val="0"/>
                  </a:spcAft>
                  <a:defRPr kumimoji="1" kern="1200">
                    <a:solidFill>
                      <a:schemeClr val="tx1"/>
                    </a:solidFill>
                    <a:latin typeface="Tahoma" pitchFamily="34" charset="0"/>
                    <a:ea typeface="新細明體" pitchFamily="18" charset="-120"/>
                    <a:cs typeface="+mn-cs"/>
                  </a:defRPr>
                </a:lvl1pPr>
                <a:lvl2pPr marL="457200" algn="l" rtl="0" fontAlgn="base">
                  <a:spcBef>
                    <a:spcPct val="0"/>
                  </a:spcBef>
                  <a:spcAft>
                    <a:spcPct val="0"/>
                  </a:spcAft>
                  <a:defRPr kumimoji="1" kern="1200">
                    <a:solidFill>
                      <a:schemeClr val="tx1"/>
                    </a:solidFill>
                    <a:latin typeface="Tahoma" pitchFamily="34" charset="0"/>
                    <a:ea typeface="新細明體" pitchFamily="18" charset="-120"/>
                    <a:cs typeface="+mn-cs"/>
                  </a:defRPr>
                </a:lvl2pPr>
                <a:lvl3pPr marL="914400" algn="l" rtl="0" fontAlgn="base">
                  <a:spcBef>
                    <a:spcPct val="0"/>
                  </a:spcBef>
                  <a:spcAft>
                    <a:spcPct val="0"/>
                  </a:spcAft>
                  <a:defRPr kumimoji="1" kern="1200">
                    <a:solidFill>
                      <a:schemeClr val="tx1"/>
                    </a:solidFill>
                    <a:latin typeface="Tahoma" pitchFamily="34" charset="0"/>
                    <a:ea typeface="新細明體" pitchFamily="18" charset="-120"/>
                    <a:cs typeface="+mn-cs"/>
                  </a:defRPr>
                </a:lvl3pPr>
                <a:lvl4pPr marL="1371600" algn="l" rtl="0" fontAlgn="base">
                  <a:spcBef>
                    <a:spcPct val="0"/>
                  </a:spcBef>
                  <a:spcAft>
                    <a:spcPct val="0"/>
                  </a:spcAft>
                  <a:defRPr kumimoji="1" kern="1200">
                    <a:solidFill>
                      <a:schemeClr val="tx1"/>
                    </a:solidFill>
                    <a:latin typeface="Tahoma" pitchFamily="34" charset="0"/>
                    <a:ea typeface="新細明體" pitchFamily="18" charset="-120"/>
                    <a:cs typeface="+mn-cs"/>
                  </a:defRPr>
                </a:lvl4pPr>
                <a:lvl5pPr marL="1828800" algn="l" rtl="0" fontAlgn="base">
                  <a:spcBef>
                    <a:spcPct val="0"/>
                  </a:spcBef>
                  <a:spcAft>
                    <a:spcPct val="0"/>
                  </a:spcAft>
                  <a:defRPr kumimoji="1" kern="1200">
                    <a:solidFill>
                      <a:schemeClr val="tx1"/>
                    </a:solidFill>
                    <a:latin typeface="Tahoma" pitchFamily="34" charset="0"/>
                    <a:ea typeface="新細明體" pitchFamily="18" charset="-120"/>
                    <a:cs typeface="+mn-cs"/>
                  </a:defRPr>
                </a:lvl5pPr>
                <a:lvl6pPr marL="2286000" algn="l" defTabSz="914400" rtl="0" eaLnBrk="1" latinLnBrk="0" hangingPunct="1">
                  <a:defRPr kumimoji="1" kern="1200">
                    <a:solidFill>
                      <a:schemeClr val="tx1"/>
                    </a:solidFill>
                    <a:latin typeface="Tahoma" pitchFamily="34" charset="0"/>
                    <a:ea typeface="新細明體" pitchFamily="18" charset="-120"/>
                    <a:cs typeface="+mn-cs"/>
                  </a:defRPr>
                </a:lvl6pPr>
                <a:lvl7pPr marL="2743200" algn="l" defTabSz="914400" rtl="0" eaLnBrk="1" latinLnBrk="0" hangingPunct="1">
                  <a:defRPr kumimoji="1" kern="1200">
                    <a:solidFill>
                      <a:schemeClr val="tx1"/>
                    </a:solidFill>
                    <a:latin typeface="Tahoma" pitchFamily="34" charset="0"/>
                    <a:ea typeface="新細明體" pitchFamily="18" charset="-120"/>
                    <a:cs typeface="+mn-cs"/>
                  </a:defRPr>
                </a:lvl7pPr>
                <a:lvl8pPr marL="3200400" algn="l" defTabSz="914400" rtl="0" eaLnBrk="1" latinLnBrk="0" hangingPunct="1">
                  <a:defRPr kumimoji="1" kern="1200">
                    <a:solidFill>
                      <a:schemeClr val="tx1"/>
                    </a:solidFill>
                    <a:latin typeface="Tahoma" pitchFamily="34" charset="0"/>
                    <a:ea typeface="新細明體" pitchFamily="18" charset="-120"/>
                    <a:cs typeface="+mn-cs"/>
                  </a:defRPr>
                </a:lvl8pPr>
                <a:lvl9pPr marL="3657600" algn="l" defTabSz="914400" rtl="0" eaLnBrk="1" latinLnBrk="0" hangingPunct="1">
                  <a:defRPr kumimoji="1" kern="1200">
                    <a:solidFill>
                      <a:schemeClr val="tx1"/>
                    </a:solidFill>
                    <a:latin typeface="Tahoma" pitchFamily="34" charset="0"/>
                    <a:ea typeface="新細明體" pitchFamily="18" charset="-120"/>
                    <a:cs typeface="+mn-cs"/>
                  </a:defRPr>
                </a:lvl9p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cs typeface="Times New Roman"/>
                            </a:rPr>
                          </m:ctrlPr>
                        </m:sSubPr>
                        <m:e>
                          <m:r>
                            <a:rPr lang="en-US" i="1">
                              <a:latin typeface="Cambria Math" panose="02040503050406030204" pitchFamily="18" charset="0"/>
                              <a:cs typeface="Times New Roman"/>
                            </a:rPr>
                            <m:t>𝐷</m:t>
                          </m:r>
                        </m:e>
                        <m:sub>
                          <m:r>
                            <a:rPr lang="en-US" i="1">
                              <a:latin typeface="Cambria Math" panose="02040503050406030204" pitchFamily="18" charset="0"/>
                              <a:ea typeface="Cambria Math" panose="02040503050406030204" pitchFamily="18" charset="0"/>
                              <a:cs typeface="Times New Roman"/>
                            </a:rPr>
                            <m:t>𝜇</m:t>
                          </m:r>
                        </m:sub>
                      </m:sSub>
                      <m:r>
                        <a:rPr lang="en-US" b="0" i="1" smtClean="0">
                          <a:latin typeface="Cambria Math" panose="02040503050406030204" pitchFamily="18" charset="0"/>
                          <a:ea typeface="Cambria Math" panose="02040503050406030204" pitchFamily="18" charset="0"/>
                          <a:cs typeface="Times New Roman"/>
                        </a:rPr>
                        <m:t>=</m:t>
                      </m:r>
                      <m:sSub>
                        <m:sSubPr>
                          <m:ctrlPr>
                            <a:rPr lang="en-US" i="1">
                              <a:latin typeface="Cambria Math" panose="02040503050406030204" pitchFamily="18" charset="0"/>
                              <a:cs typeface="Times New Roman"/>
                            </a:rPr>
                          </m:ctrlPr>
                        </m:sSubPr>
                        <m:e>
                          <m:r>
                            <a:rPr lang="en-US" i="1">
                              <a:latin typeface="Cambria Math" panose="02040503050406030204" pitchFamily="18" charset="0"/>
                              <a:ea typeface="Cambria Math" panose="02040503050406030204" pitchFamily="18" charset="0"/>
                              <a:cs typeface="Times New Roman"/>
                            </a:rPr>
                            <m:t>𝜕</m:t>
                          </m:r>
                        </m:e>
                        <m:sub>
                          <m:r>
                            <a:rPr lang="en-US" i="1">
                              <a:latin typeface="Cambria Math" panose="02040503050406030204" pitchFamily="18" charset="0"/>
                              <a:ea typeface="Cambria Math" panose="02040503050406030204" pitchFamily="18" charset="0"/>
                              <a:cs typeface="Times New Roman"/>
                            </a:rPr>
                            <m:t>𝜇</m:t>
                          </m:r>
                        </m:sub>
                      </m:sSub>
                      <m:r>
                        <a:rPr lang="en-US" b="0" i="1" smtClean="0">
                          <a:latin typeface="Cambria Math" panose="02040503050406030204" pitchFamily="18" charset="0"/>
                          <a:ea typeface="Cambria Math" panose="02040503050406030204" pitchFamily="18" charset="0"/>
                          <a:cs typeface="Times New Roman"/>
                        </a:rPr>
                        <m:t>−</m:t>
                      </m:r>
                      <m:f>
                        <m:fPr>
                          <m:ctrlPr>
                            <a:rPr lang="zh-TW" altLang="en-US" b="0" i="1" smtClean="0">
                              <a:latin typeface="Cambria Math" panose="02040503050406030204" pitchFamily="18" charset="0"/>
                              <a:ea typeface="Cambria Math" panose="02040503050406030204" pitchFamily="18" charset="0"/>
                              <a:cs typeface="Times New Roman"/>
                            </a:rPr>
                          </m:ctrlPr>
                        </m:fPr>
                        <m:num>
                          <m:r>
                            <a:rPr lang="en-US" altLang="zh-TW" b="0" i="1" smtClean="0">
                              <a:latin typeface="Cambria Math" panose="02040503050406030204" pitchFamily="18" charset="0"/>
                              <a:ea typeface="Cambria Math" panose="02040503050406030204" pitchFamily="18" charset="0"/>
                              <a:cs typeface="Times New Roman"/>
                            </a:rPr>
                            <m:t>𝑖</m:t>
                          </m:r>
                        </m:num>
                        <m:den>
                          <m:r>
                            <a:rPr lang="en-US" altLang="zh-TW" b="0" i="1" smtClean="0">
                              <a:latin typeface="Cambria Math" panose="02040503050406030204" pitchFamily="18" charset="0"/>
                              <a:ea typeface="Cambria Math" panose="02040503050406030204" pitchFamily="18" charset="0"/>
                              <a:cs typeface="Times New Roman"/>
                            </a:rPr>
                            <m:t>2</m:t>
                          </m:r>
                        </m:den>
                      </m:f>
                      <m:r>
                        <a:rPr lang="en-US" altLang="zh-TW" b="0" i="1" smtClean="0">
                          <a:latin typeface="Cambria Math" panose="02040503050406030204" pitchFamily="18" charset="0"/>
                          <a:ea typeface="Cambria Math" panose="02040503050406030204" pitchFamily="18" charset="0"/>
                          <a:cs typeface="Times New Roman"/>
                        </a:rPr>
                        <m:t>𝑔</m:t>
                      </m:r>
                      <m:r>
                        <a:rPr lang="en-US" altLang="zh-TW" b="1" i="1" smtClean="0">
                          <a:latin typeface="Cambria Math" panose="02040503050406030204" pitchFamily="18" charset="0"/>
                          <a:ea typeface="Cambria Math" panose="02040503050406030204" pitchFamily="18" charset="0"/>
                          <a:cs typeface="Times New Roman"/>
                        </a:rPr>
                        <m:t>𝝉</m:t>
                      </m:r>
                      <m:r>
                        <a:rPr lang="zh-TW" altLang="en-US" i="1" smtClean="0">
                          <a:latin typeface="Cambria Math" panose="02040503050406030204" pitchFamily="18" charset="0"/>
                          <a:cs typeface="Times New Roman"/>
                        </a:rPr>
                        <m:t>∙</m:t>
                      </m:r>
                      <m:sSub>
                        <m:sSubPr>
                          <m:ctrlPr>
                            <a:rPr lang="zh-TW" altLang="en-US" i="1" smtClean="0">
                              <a:latin typeface="Cambria Math" panose="02040503050406030204" pitchFamily="18" charset="0"/>
                              <a:cs typeface="Times New Roman"/>
                            </a:rPr>
                          </m:ctrlPr>
                        </m:sSubPr>
                        <m:e>
                          <m:r>
                            <a:rPr lang="en-US" altLang="zh-TW" b="1" i="1" smtClean="0">
                              <a:latin typeface="Cambria Math" panose="02040503050406030204" pitchFamily="18" charset="0"/>
                              <a:cs typeface="Times New Roman"/>
                            </a:rPr>
                            <m:t>𝑾</m:t>
                          </m:r>
                        </m:e>
                        <m:sub>
                          <m:r>
                            <a:rPr lang="zh-TW" altLang="en-US" b="0" i="1" smtClean="0">
                              <a:latin typeface="Cambria Math" panose="02040503050406030204" pitchFamily="18" charset="0"/>
                              <a:cs typeface="Times New Roman"/>
                            </a:rPr>
                            <m:t>𝜇</m:t>
                          </m:r>
                        </m:sub>
                      </m:sSub>
                      <m:r>
                        <a:rPr lang="en-US" altLang="zh-TW" b="0" i="1" smtClean="0">
                          <a:latin typeface="Cambria Math" panose="02040503050406030204" pitchFamily="18" charset="0"/>
                          <a:cs typeface="Times New Roman"/>
                        </a:rPr>
                        <m:t>−</m:t>
                      </m:r>
                      <m:r>
                        <a:rPr lang="en-US" altLang="zh-TW" b="0" i="1" smtClean="0">
                          <a:latin typeface="Cambria Math" panose="02040503050406030204" pitchFamily="18" charset="0"/>
                          <a:cs typeface="Times New Roman"/>
                        </a:rPr>
                        <m:t>𝑖</m:t>
                      </m:r>
                      <m:sSup>
                        <m:sSupPr>
                          <m:ctrlPr>
                            <a:rPr lang="en-US" altLang="zh-TW" b="0" i="1" smtClean="0">
                              <a:latin typeface="Cambria Math" panose="02040503050406030204" pitchFamily="18" charset="0"/>
                              <a:cs typeface="Times New Roman"/>
                            </a:rPr>
                          </m:ctrlPr>
                        </m:sSupPr>
                        <m:e>
                          <m:r>
                            <a:rPr lang="en-US" altLang="zh-TW" b="0" i="1" smtClean="0">
                              <a:latin typeface="Cambria Math" panose="02040503050406030204" pitchFamily="18" charset="0"/>
                              <a:cs typeface="Times New Roman"/>
                            </a:rPr>
                            <m:t>𝑔</m:t>
                          </m:r>
                        </m:e>
                        <m:sup>
                          <m:r>
                            <a:rPr lang="en-US" altLang="zh-TW" b="0" i="1" smtClean="0">
                              <a:latin typeface="Cambria Math" panose="02040503050406030204" pitchFamily="18" charset="0"/>
                              <a:cs typeface="Times New Roman"/>
                            </a:rPr>
                            <m:t>′</m:t>
                          </m:r>
                        </m:sup>
                      </m:sSup>
                      <m:r>
                        <a:rPr lang="en-US" altLang="zh-TW" b="0" i="1" smtClean="0">
                          <a:latin typeface="Cambria Math" panose="02040503050406030204" pitchFamily="18" charset="0"/>
                          <a:cs typeface="Times New Roman"/>
                        </a:rPr>
                        <m:t>𝑌</m:t>
                      </m:r>
                      <m:sSub>
                        <m:sSubPr>
                          <m:ctrlPr>
                            <a:rPr lang="zh-TW" altLang="en-US" b="0" i="1" smtClean="0">
                              <a:latin typeface="Cambria Math" panose="02040503050406030204" pitchFamily="18" charset="0"/>
                              <a:cs typeface="Times New Roman"/>
                            </a:rPr>
                          </m:ctrlPr>
                        </m:sSubPr>
                        <m:e>
                          <m:r>
                            <a:rPr lang="en-US" altLang="zh-TW" b="0" i="1" smtClean="0">
                              <a:latin typeface="Cambria Math" panose="02040503050406030204" pitchFamily="18" charset="0"/>
                              <a:cs typeface="Times New Roman"/>
                            </a:rPr>
                            <m:t>𝐵</m:t>
                          </m:r>
                        </m:e>
                        <m:sub>
                          <m:r>
                            <a:rPr lang="zh-TW" altLang="en-US" b="0" i="1" smtClean="0">
                              <a:latin typeface="Cambria Math" panose="02040503050406030204" pitchFamily="18" charset="0"/>
                              <a:cs typeface="Times New Roman"/>
                            </a:rPr>
                            <m:t>𝜇</m:t>
                          </m:r>
                        </m:sub>
                      </m:sSub>
                    </m:oMath>
                  </m:oMathPara>
                </a14:m>
                <a:endParaRPr lang="zh-TW" altLang="en-US" dirty="0">
                  <a:latin typeface="Times New Roman" pitchFamily="18" charset="0"/>
                  <a:cs typeface="Times New Roman" pitchFamily="18" charset="0"/>
                </a:endParaRPr>
              </a:p>
            </p:txBody>
          </p:sp>
        </mc:Choice>
        <mc:Fallback xmlns="">
          <p:sp>
            <p:nvSpPr>
              <p:cNvPr id="7" name="文字方塊 9">
                <a:extLst>
                  <a:ext uri="{FF2B5EF4-FFF2-40B4-BE49-F238E27FC236}">
                    <a16:creationId xmlns:a16="http://schemas.microsoft.com/office/drawing/2014/main" id="{D41BAD11-812B-4E8A-E748-AABC903F315A}"/>
                  </a:ext>
                </a:extLst>
              </p:cNvPr>
              <p:cNvSpPr txBox="1">
                <a:spLocks noRot="1" noChangeAspect="1" noMove="1" noResize="1" noEditPoints="1" noAdjustHandles="1" noChangeArrowheads="1" noChangeShapeType="1" noTextEdit="1"/>
              </p:cNvSpPr>
              <p:nvPr/>
            </p:nvSpPr>
            <p:spPr>
              <a:xfrm>
                <a:off x="1113680" y="832186"/>
                <a:ext cx="3210097" cy="607218"/>
              </a:xfrm>
              <a:prstGeom prst="rect">
                <a:avLst/>
              </a:prstGeom>
              <a:blipFill>
                <a:blip r:embed="rId12"/>
                <a:stretch>
                  <a:fillRect b="-4082"/>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82EA46CA-2280-165C-21CB-DEC88D2549BB}"/>
              </a:ext>
            </a:extLst>
          </p:cNvPr>
          <p:cNvSpPr txBox="1"/>
          <p:nvPr/>
        </p:nvSpPr>
        <p:spPr>
          <a:xfrm>
            <a:off x="1113680" y="367990"/>
            <a:ext cx="6134610" cy="369332"/>
          </a:xfrm>
          <a:prstGeom prst="rect">
            <a:avLst/>
          </a:prstGeom>
          <a:noFill/>
        </p:spPr>
        <p:txBody>
          <a:bodyPr wrap="square" rtlCol="0">
            <a:spAutoFit/>
          </a:bodyPr>
          <a:lstStyle/>
          <a:p>
            <a:pPr algn="l"/>
            <a:r>
              <a:rPr lang="en-US" dirty="0" err="1">
                <a:latin typeface="Times New Roman" panose="02020603050405020304" pitchFamily="18" charset="0"/>
                <a:cs typeface="Times New Roman" panose="02020603050405020304" pitchFamily="18" charset="0"/>
              </a:rPr>
              <a:t>這可以從希格斯場的covariant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derivative看得很清楚</a:t>
            </a:r>
            <a:r>
              <a:rPr lang="en-US" dirty="0">
                <a:latin typeface="Times New Roman" panose="02020603050405020304" pitchFamily="18" charset="0"/>
                <a:cs typeface="Times New Roman" panose="02020603050405020304" pitchFamily="18" charset="0"/>
              </a:rPr>
              <a:t>：</a:t>
            </a:r>
          </a:p>
        </p:txBody>
      </p:sp>
      <mc:AlternateContent xmlns:mc="http://schemas.openxmlformats.org/markup-compatibility/2006">
        <mc:Choice xmlns:a14="http://schemas.microsoft.com/office/drawing/2010/main" Requires="a14">
          <p:sp>
            <p:nvSpPr>
              <p:cNvPr id="16" name="矩形 1">
                <a:extLst>
                  <a:ext uri="{FF2B5EF4-FFF2-40B4-BE49-F238E27FC236}">
                    <a16:creationId xmlns:a16="http://schemas.microsoft.com/office/drawing/2014/main" id="{7E9464CD-6D0B-9F93-16DE-AD785B013EA9}"/>
                  </a:ext>
                </a:extLst>
              </p:cNvPr>
              <p:cNvSpPr/>
              <p:nvPr/>
            </p:nvSpPr>
            <p:spPr>
              <a:xfrm>
                <a:off x="1258510" y="4899468"/>
                <a:ext cx="2656818" cy="554383"/>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cs typeface="Times New Roman" pitchFamily="18" charset="0"/>
                        </a:rPr>
                        <m:t>𝑄</m:t>
                      </m:r>
                      <m:d>
                        <m:dPr>
                          <m:ctrlPr>
                            <a:rPr lang="en-US" altLang="zh-TW" i="1">
                              <a:latin typeface="Cambria Math" panose="02040503050406030204" pitchFamily="18" charset="0"/>
                              <a:cs typeface="Times New Roman" pitchFamily="18" charset="0"/>
                            </a:rPr>
                          </m:ctrlPr>
                        </m:dPr>
                        <m:e>
                          <m:m>
                            <m:mPr>
                              <m:mcs>
                                <m:mc>
                                  <m:mcPr>
                                    <m:count m:val="1"/>
                                    <m:mcJc m:val="center"/>
                                  </m:mcPr>
                                </m:mc>
                              </m:mcs>
                              <m:ctrlPr>
                                <a:rPr lang="en-US" altLang="zh-TW" i="1">
                                  <a:latin typeface="Cambria Math" panose="02040503050406030204" pitchFamily="18" charset="0"/>
                                  <a:cs typeface="Times New Roman" pitchFamily="18" charset="0"/>
                                </a:rPr>
                              </m:ctrlPr>
                            </m:mPr>
                            <m:mr>
                              <m:e>
                                <m:r>
                                  <m:rPr>
                                    <m:brk m:alnAt="7"/>
                                  </m:rPr>
                                  <a:rPr lang="en-US" altLang="zh-TW" b="0" i="1" smtClean="0">
                                    <a:latin typeface="Cambria Math" panose="02040503050406030204" pitchFamily="18" charset="0"/>
                                    <a:cs typeface="Times New Roman" pitchFamily="18" charset="0"/>
                                  </a:rPr>
                                  <m:t>0</m:t>
                                </m:r>
                              </m:e>
                            </m:mr>
                            <m:mr>
                              <m:e>
                                <m:r>
                                  <a:rPr lang="en-US" altLang="zh-TW" b="0" i="1" smtClean="0">
                                    <a:latin typeface="Cambria Math" panose="02040503050406030204" pitchFamily="18" charset="0"/>
                                    <a:cs typeface="Times New Roman" pitchFamily="18" charset="0"/>
                                  </a:rPr>
                                  <m:t>𝑣</m:t>
                                </m:r>
                              </m:e>
                            </m:mr>
                          </m:m>
                        </m:e>
                      </m:d>
                      <m:r>
                        <a:rPr lang="en-US" altLang="zh-TW" b="0" i="1" smtClean="0">
                          <a:latin typeface="Cambria Math" panose="02040503050406030204" pitchFamily="18" charset="0"/>
                          <a:cs typeface="Times New Roman" pitchFamily="18" charset="0"/>
                        </a:rPr>
                        <m:t>=</m:t>
                      </m:r>
                      <m:d>
                        <m:dPr>
                          <m:ctrlPr>
                            <a:rPr lang="en-US" altLang="zh-TW" i="1">
                              <a:latin typeface="Cambria Math" panose="02040503050406030204" pitchFamily="18" charset="0"/>
                              <a:cs typeface="Times New Roman" pitchFamily="18" charset="0"/>
                            </a:rPr>
                          </m:ctrlPr>
                        </m:dPr>
                        <m:e>
                          <m:m>
                            <m:mPr>
                              <m:mcs>
                                <m:mc>
                                  <m:mcPr>
                                    <m:count m:val="2"/>
                                    <m:mcJc m:val="center"/>
                                  </m:mcPr>
                                </m:mc>
                              </m:mcs>
                              <m:ctrlPr>
                                <a:rPr lang="en-US" altLang="zh-TW" i="1">
                                  <a:latin typeface="Cambria Math" panose="02040503050406030204" pitchFamily="18" charset="0"/>
                                  <a:cs typeface="Times New Roman" pitchFamily="18" charset="0"/>
                                </a:rPr>
                              </m:ctrlPr>
                            </m:mPr>
                            <m:mr>
                              <m:e>
                                <m:r>
                                  <a:rPr lang="en-US" altLang="zh-TW" i="1">
                                    <a:latin typeface="Cambria Math" panose="02040503050406030204" pitchFamily="18" charset="0"/>
                                    <a:cs typeface="Times New Roman" pitchFamily="18" charset="0"/>
                                  </a:rPr>
                                  <m:t>1</m:t>
                                </m:r>
                              </m:e>
                              <m:e>
                                <m:r>
                                  <a:rPr lang="en-US" altLang="zh-TW" i="1">
                                    <a:latin typeface="Cambria Math" panose="02040503050406030204" pitchFamily="18" charset="0"/>
                                    <a:cs typeface="Times New Roman" pitchFamily="18" charset="0"/>
                                  </a:rPr>
                                  <m:t>0</m:t>
                                </m:r>
                              </m:e>
                            </m:mr>
                            <m:mr>
                              <m:e>
                                <m:r>
                                  <a:rPr lang="en-US" altLang="zh-TW" i="1">
                                    <a:latin typeface="Cambria Math" panose="02040503050406030204" pitchFamily="18" charset="0"/>
                                    <a:cs typeface="Times New Roman" pitchFamily="18" charset="0"/>
                                  </a:rPr>
                                  <m:t>0</m:t>
                                </m:r>
                              </m:e>
                              <m:e>
                                <m:r>
                                  <m:rPr>
                                    <m:brk m:alnAt="7"/>
                                  </m:rPr>
                                  <a:rPr lang="en-US" altLang="zh-TW" i="1">
                                    <a:latin typeface="Cambria Math" panose="02040503050406030204" pitchFamily="18" charset="0"/>
                                    <a:cs typeface="Times New Roman" pitchFamily="18" charset="0"/>
                                  </a:rPr>
                                  <m:t>0</m:t>
                                </m:r>
                              </m:e>
                            </m:mr>
                          </m:m>
                        </m:e>
                      </m:d>
                      <m:d>
                        <m:dPr>
                          <m:ctrlPr>
                            <a:rPr lang="en-US" altLang="zh-TW" i="1">
                              <a:latin typeface="Cambria Math" panose="02040503050406030204" pitchFamily="18" charset="0"/>
                              <a:cs typeface="Times New Roman" pitchFamily="18" charset="0"/>
                            </a:rPr>
                          </m:ctrlPr>
                        </m:dPr>
                        <m:e>
                          <m:m>
                            <m:mPr>
                              <m:mcs>
                                <m:mc>
                                  <m:mcPr>
                                    <m:count m:val="1"/>
                                    <m:mcJc m:val="center"/>
                                  </m:mcPr>
                                </m:mc>
                              </m:mcs>
                              <m:ctrlPr>
                                <a:rPr lang="en-US" altLang="zh-TW" i="1">
                                  <a:latin typeface="Cambria Math" panose="02040503050406030204" pitchFamily="18" charset="0"/>
                                  <a:cs typeface="Times New Roman" pitchFamily="18" charset="0"/>
                                </a:rPr>
                              </m:ctrlPr>
                            </m:mPr>
                            <m:mr>
                              <m:e>
                                <m:r>
                                  <m:rPr>
                                    <m:brk m:alnAt="7"/>
                                  </m:rPr>
                                  <a:rPr lang="en-US" altLang="zh-TW" i="1">
                                    <a:latin typeface="Cambria Math" panose="02040503050406030204" pitchFamily="18" charset="0"/>
                                    <a:cs typeface="Times New Roman" pitchFamily="18" charset="0"/>
                                  </a:rPr>
                                  <m:t>0</m:t>
                                </m:r>
                              </m:e>
                            </m:mr>
                            <m:mr>
                              <m:e>
                                <m:r>
                                  <a:rPr lang="en-US" altLang="zh-TW" i="1">
                                    <a:latin typeface="Cambria Math" panose="02040503050406030204" pitchFamily="18" charset="0"/>
                                    <a:cs typeface="Times New Roman" pitchFamily="18" charset="0"/>
                                  </a:rPr>
                                  <m:t>𝑣</m:t>
                                </m:r>
                              </m:e>
                            </m:mr>
                          </m:m>
                        </m:e>
                      </m:d>
                      <m:r>
                        <a:rPr lang="en-US" altLang="zh-TW" b="0" i="1" smtClean="0">
                          <a:latin typeface="Cambria Math" panose="02040503050406030204" pitchFamily="18" charset="0"/>
                          <a:cs typeface="Times New Roman" pitchFamily="18" charset="0"/>
                        </a:rPr>
                        <m:t>=0</m:t>
                      </m:r>
                    </m:oMath>
                  </m:oMathPara>
                </a14:m>
                <a:endParaRPr lang="en-US" altLang="zh-TW" dirty="0">
                  <a:cs typeface="Times New Roman" pitchFamily="18" charset="0"/>
                </a:endParaRPr>
              </a:p>
            </p:txBody>
          </p:sp>
        </mc:Choice>
        <mc:Fallback>
          <p:sp>
            <p:nvSpPr>
              <p:cNvPr id="16" name="矩形 1">
                <a:extLst>
                  <a:ext uri="{FF2B5EF4-FFF2-40B4-BE49-F238E27FC236}">
                    <a16:creationId xmlns:a16="http://schemas.microsoft.com/office/drawing/2014/main" id="{7E9464CD-6D0B-9F93-16DE-AD785B013EA9}"/>
                  </a:ext>
                </a:extLst>
              </p:cNvPr>
              <p:cNvSpPr>
                <a:spLocks noRot="1" noChangeAspect="1" noMove="1" noResize="1" noEditPoints="1" noAdjustHandles="1" noChangeArrowheads="1" noChangeShapeType="1" noTextEdit="1"/>
              </p:cNvSpPr>
              <p:nvPr/>
            </p:nvSpPr>
            <p:spPr>
              <a:xfrm>
                <a:off x="1258510" y="4899468"/>
                <a:ext cx="2656818" cy="554383"/>
              </a:xfrm>
              <a:prstGeom prst="rect">
                <a:avLst/>
              </a:prstGeom>
              <a:blipFill>
                <a:blip r:embed="rId13"/>
                <a:stretch>
                  <a:fillRect b="-444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0" name="TextBox 19">
                <a:extLst>
                  <a:ext uri="{FF2B5EF4-FFF2-40B4-BE49-F238E27FC236}">
                    <a16:creationId xmlns:a16="http://schemas.microsoft.com/office/drawing/2014/main" id="{3D7936AE-7289-5E79-00A2-CA4678CE4741}"/>
                  </a:ext>
                </a:extLst>
              </p:cNvPr>
              <p:cNvSpPr txBox="1"/>
              <p:nvPr/>
            </p:nvSpPr>
            <p:spPr>
              <a:xfrm>
                <a:off x="1258510" y="4345214"/>
                <a:ext cx="7394836" cy="554254"/>
              </a:xfrm>
              <a:prstGeom prst="rect">
                <a:avLst/>
              </a:prstGeom>
              <a:noFill/>
            </p:spPr>
            <p:txBody>
              <a:bodyPr wrap="square">
                <a:spAutoFit/>
              </a:bodyPr>
              <a:lstStyle/>
              <a:p>
                <a:pPr/>
                <a:r>
                  <a:rPr lang="zh-TW" altLang="en-US" dirty="0"/>
                  <a:t>規範場</a:t>
                </a:r>
                <a14:m>
                  <m:oMath xmlns:m="http://schemas.openxmlformats.org/officeDocument/2006/math">
                    <m:r>
                      <a:rPr lang="en-US" altLang="zh-TW" i="1" smtClean="0">
                        <a:latin typeface="Cambria Math"/>
                      </a:rPr>
                      <m:t>𝐴</m:t>
                    </m:r>
                  </m:oMath>
                </a14:m>
                <a:r>
                  <a:rPr lang="en-US" dirty="0" err="1"/>
                  <a:t>對應的</a:t>
                </a:r>
                <a:r>
                  <a:rPr lang="en-US" dirty="0" err="1">
                    <a:latin typeface="Times New Roman" panose="02020603050405020304" pitchFamily="18" charset="0"/>
                    <a:cs typeface="Times New Roman" panose="02020603050405020304" pitchFamily="18" charset="0"/>
                  </a:rPr>
                  <a:t>generator</a:t>
                </a:r>
                <a:r>
                  <a:rPr lang="en-US" dirty="0">
                    <a:latin typeface="Times New Roman" panose="02020603050405020304" pitchFamily="18" charset="0"/>
                    <a:cs typeface="Times New Roman" panose="02020603050405020304" pitchFamily="18" charset="0"/>
                  </a:rPr>
                  <a:t> </a:t>
                </a:r>
                <a14:m>
                  <m:oMath xmlns:m="http://schemas.openxmlformats.org/officeDocument/2006/math">
                    <m:r>
                      <a:rPr lang="en-US" b="0" i="1" smtClean="0">
                        <a:latin typeface="Cambria Math" panose="02040503050406030204" pitchFamily="18" charset="0"/>
                        <a:cs typeface="Times New Roman" panose="02020603050405020304" pitchFamily="18" charset="0"/>
                      </a:rPr>
                      <m:t>2</m:t>
                    </m:r>
                    <m:r>
                      <a:rPr lang="en-US" b="0" i="1" smtClean="0">
                        <a:latin typeface="Cambria Math" panose="02040503050406030204" pitchFamily="18" charset="0"/>
                        <a:ea typeface="Cambria Math" panose="02040503050406030204" pitchFamily="18" charset="0"/>
                        <a:cs typeface="Times New Roman" panose="02020603050405020304" pitchFamily="18" charset="0"/>
                      </a:rPr>
                      <m:t>×2</m:t>
                    </m:r>
                  </m:oMath>
                </a14:m>
                <a:r>
                  <a:rPr lang="en-US" dirty="0">
                    <a:latin typeface="Times New Roman" panose="02020603050405020304" pitchFamily="18" charset="0"/>
                    <a:cs typeface="Times New Roman" panose="02020603050405020304" pitchFamily="18" charset="0"/>
                  </a:rPr>
                  <a:t>矩陣</a:t>
                </a:r>
                <a14:m>
                  <m:oMath xmlns:m="http://schemas.openxmlformats.org/officeDocument/2006/math">
                    <m:r>
                      <a:rPr lang="en-US" b="0" i="1" dirty="0" smtClean="0">
                        <a:latin typeface="Cambria Math" panose="02040503050406030204" pitchFamily="18" charset="0"/>
                        <a:cs typeface="Times New Roman" panose="02020603050405020304" pitchFamily="18" charset="0"/>
                      </a:rPr>
                      <m:t>𝑄</m:t>
                    </m:r>
                    <m:r>
                      <a:rPr lang="en-US" b="0" i="1" dirty="0" smtClean="0">
                        <a:latin typeface="Cambria Math" panose="02040503050406030204" pitchFamily="18" charset="0"/>
                        <a:cs typeface="Times New Roman" panose="02020603050405020304" pitchFamily="18" charset="0"/>
                      </a:rPr>
                      <m:t>=</m:t>
                    </m:r>
                    <m:d>
                      <m:dPr>
                        <m:ctrlPr>
                          <a:rPr lang="en-US" altLang="zh-TW" i="1">
                            <a:latin typeface="Cambria Math" panose="02040503050406030204" pitchFamily="18" charset="0"/>
                            <a:cs typeface="Times New Roman" pitchFamily="18" charset="0"/>
                          </a:rPr>
                        </m:ctrlPr>
                      </m:dPr>
                      <m:e>
                        <m:m>
                          <m:mPr>
                            <m:mcs>
                              <m:mc>
                                <m:mcPr>
                                  <m:count m:val="2"/>
                                  <m:mcJc m:val="center"/>
                                </m:mcPr>
                              </m:mc>
                            </m:mcs>
                            <m:ctrlPr>
                              <a:rPr lang="en-US" altLang="zh-TW" i="1" smtClean="0">
                                <a:latin typeface="Cambria Math" panose="02040503050406030204" pitchFamily="18" charset="0"/>
                                <a:cs typeface="Times New Roman" pitchFamily="18" charset="0"/>
                              </a:rPr>
                            </m:ctrlPr>
                          </m:mPr>
                          <m:mr>
                            <m:e>
                              <m:r>
                                <a:rPr lang="en-US" altLang="zh-TW" b="0" i="1" smtClean="0">
                                  <a:latin typeface="Cambria Math" panose="02040503050406030204" pitchFamily="18" charset="0"/>
                                  <a:cs typeface="Times New Roman" pitchFamily="18" charset="0"/>
                                </a:rPr>
                                <m:t>1</m:t>
                              </m:r>
                            </m:e>
                            <m:e>
                              <m:r>
                                <a:rPr lang="en-US" altLang="zh-TW" b="0" i="1" smtClean="0">
                                  <a:latin typeface="Cambria Math" panose="02040503050406030204" pitchFamily="18" charset="0"/>
                                  <a:cs typeface="Times New Roman" pitchFamily="18" charset="0"/>
                                </a:rPr>
                                <m:t>0</m:t>
                              </m:r>
                            </m:e>
                          </m:mr>
                          <m:mr>
                            <m:e>
                              <m:r>
                                <a:rPr lang="en-US" altLang="zh-TW" b="0" i="1" smtClean="0">
                                  <a:latin typeface="Cambria Math" panose="02040503050406030204" pitchFamily="18" charset="0"/>
                                  <a:cs typeface="Times New Roman" pitchFamily="18" charset="0"/>
                                </a:rPr>
                                <m:t>0</m:t>
                              </m:r>
                            </m:e>
                            <m:e>
                              <m:r>
                                <m:rPr>
                                  <m:brk m:alnAt="7"/>
                                </m:rPr>
                                <a:rPr lang="en-US" altLang="zh-TW" b="0" i="1" smtClean="0">
                                  <a:latin typeface="Cambria Math" panose="02040503050406030204" pitchFamily="18" charset="0"/>
                                  <a:cs typeface="Times New Roman" pitchFamily="18" charset="0"/>
                                </a:rPr>
                                <m:t>0</m:t>
                              </m:r>
                            </m:e>
                          </m:mr>
                        </m:m>
                      </m:e>
                    </m:d>
                  </m:oMath>
                </a14:m>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乘在真空態等於零</a:t>
                </a:r>
                <a:r>
                  <a:rPr lang="en-US" dirty="0">
                    <a:latin typeface="Times New Roman" panose="02020603050405020304" pitchFamily="18" charset="0"/>
                    <a:cs typeface="Times New Roman" panose="02020603050405020304" pitchFamily="18" charset="0"/>
                  </a:rPr>
                  <a:t>。</a:t>
                </a:r>
              </a:p>
            </p:txBody>
          </p:sp>
        </mc:Choice>
        <mc:Fallback>
          <p:sp>
            <p:nvSpPr>
              <p:cNvPr id="20" name="TextBox 19">
                <a:extLst>
                  <a:ext uri="{FF2B5EF4-FFF2-40B4-BE49-F238E27FC236}">
                    <a16:creationId xmlns:a16="http://schemas.microsoft.com/office/drawing/2014/main" id="{3D7936AE-7289-5E79-00A2-CA4678CE4741}"/>
                  </a:ext>
                </a:extLst>
              </p:cNvPr>
              <p:cNvSpPr txBox="1">
                <a:spLocks noRot="1" noChangeAspect="1" noMove="1" noResize="1" noEditPoints="1" noAdjustHandles="1" noChangeArrowheads="1" noChangeShapeType="1" noTextEdit="1"/>
              </p:cNvSpPr>
              <p:nvPr/>
            </p:nvSpPr>
            <p:spPr>
              <a:xfrm>
                <a:off x="1258510" y="4345214"/>
                <a:ext cx="7394836" cy="554254"/>
              </a:xfrm>
              <a:prstGeom prst="rect">
                <a:avLst/>
              </a:prstGeom>
              <a:blipFill>
                <a:blip r:embed="rId14"/>
                <a:stretch>
                  <a:fillRect l="-514" b="-454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3" name="文字方塊 9">
                <a:extLst>
                  <a:ext uri="{FF2B5EF4-FFF2-40B4-BE49-F238E27FC236}">
                    <a16:creationId xmlns:a16="http://schemas.microsoft.com/office/drawing/2014/main" id="{9B969608-FC66-9C8F-1902-3B4D4201194C}"/>
                  </a:ext>
                </a:extLst>
              </p:cNvPr>
              <p:cNvSpPr txBox="1"/>
              <p:nvPr/>
            </p:nvSpPr>
            <p:spPr>
              <a:xfrm>
                <a:off x="1273926" y="5980215"/>
                <a:ext cx="5522331" cy="554383"/>
              </a:xfrm>
              <a:prstGeom prst="rect">
                <a:avLst/>
              </a:prstGeom>
              <a:solidFill>
                <a:srgbClr val="FFFF99"/>
              </a:solidFill>
            </p:spPr>
            <p:txBody>
              <a:bodyPr wrap="square" rtlCol="0">
                <a:spAutoFit/>
              </a:bodyPr>
              <a:lstStyle>
                <a:defPPr>
                  <a:defRPr lang="en-US"/>
                </a:defPPr>
                <a:lvl1pPr algn="l" rtl="0" fontAlgn="base">
                  <a:spcBef>
                    <a:spcPct val="0"/>
                  </a:spcBef>
                  <a:spcAft>
                    <a:spcPct val="0"/>
                  </a:spcAft>
                  <a:defRPr kumimoji="1" kern="1200">
                    <a:solidFill>
                      <a:schemeClr val="tx1"/>
                    </a:solidFill>
                    <a:latin typeface="Tahoma" pitchFamily="34" charset="0"/>
                    <a:ea typeface="新細明體" pitchFamily="18" charset="-120"/>
                    <a:cs typeface="+mn-cs"/>
                  </a:defRPr>
                </a:lvl1pPr>
                <a:lvl2pPr marL="457200" algn="l" rtl="0" fontAlgn="base">
                  <a:spcBef>
                    <a:spcPct val="0"/>
                  </a:spcBef>
                  <a:spcAft>
                    <a:spcPct val="0"/>
                  </a:spcAft>
                  <a:defRPr kumimoji="1" kern="1200">
                    <a:solidFill>
                      <a:schemeClr val="tx1"/>
                    </a:solidFill>
                    <a:latin typeface="Tahoma" pitchFamily="34" charset="0"/>
                    <a:ea typeface="新細明體" pitchFamily="18" charset="-120"/>
                    <a:cs typeface="+mn-cs"/>
                  </a:defRPr>
                </a:lvl2pPr>
                <a:lvl3pPr marL="914400" algn="l" rtl="0" fontAlgn="base">
                  <a:spcBef>
                    <a:spcPct val="0"/>
                  </a:spcBef>
                  <a:spcAft>
                    <a:spcPct val="0"/>
                  </a:spcAft>
                  <a:defRPr kumimoji="1" kern="1200">
                    <a:solidFill>
                      <a:schemeClr val="tx1"/>
                    </a:solidFill>
                    <a:latin typeface="Tahoma" pitchFamily="34" charset="0"/>
                    <a:ea typeface="新細明體" pitchFamily="18" charset="-120"/>
                    <a:cs typeface="+mn-cs"/>
                  </a:defRPr>
                </a:lvl3pPr>
                <a:lvl4pPr marL="1371600" algn="l" rtl="0" fontAlgn="base">
                  <a:spcBef>
                    <a:spcPct val="0"/>
                  </a:spcBef>
                  <a:spcAft>
                    <a:spcPct val="0"/>
                  </a:spcAft>
                  <a:defRPr kumimoji="1" kern="1200">
                    <a:solidFill>
                      <a:schemeClr val="tx1"/>
                    </a:solidFill>
                    <a:latin typeface="Tahoma" pitchFamily="34" charset="0"/>
                    <a:ea typeface="新細明體" pitchFamily="18" charset="-120"/>
                    <a:cs typeface="+mn-cs"/>
                  </a:defRPr>
                </a:lvl4pPr>
                <a:lvl5pPr marL="1828800" algn="l" rtl="0" fontAlgn="base">
                  <a:spcBef>
                    <a:spcPct val="0"/>
                  </a:spcBef>
                  <a:spcAft>
                    <a:spcPct val="0"/>
                  </a:spcAft>
                  <a:defRPr kumimoji="1" kern="1200">
                    <a:solidFill>
                      <a:schemeClr val="tx1"/>
                    </a:solidFill>
                    <a:latin typeface="Tahoma" pitchFamily="34" charset="0"/>
                    <a:ea typeface="新細明體" pitchFamily="18" charset="-120"/>
                    <a:cs typeface="+mn-cs"/>
                  </a:defRPr>
                </a:lvl5pPr>
                <a:lvl6pPr marL="2286000" algn="l" defTabSz="914400" rtl="0" eaLnBrk="1" latinLnBrk="0" hangingPunct="1">
                  <a:defRPr kumimoji="1" kern="1200">
                    <a:solidFill>
                      <a:schemeClr val="tx1"/>
                    </a:solidFill>
                    <a:latin typeface="Tahoma" pitchFamily="34" charset="0"/>
                    <a:ea typeface="新細明體" pitchFamily="18" charset="-120"/>
                    <a:cs typeface="+mn-cs"/>
                  </a:defRPr>
                </a:lvl6pPr>
                <a:lvl7pPr marL="2743200" algn="l" defTabSz="914400" rtl="0" eaLnBrk="1" latinLnBrk="0" hangingPunct="1">
                  <a:defRPr kumimoji="1" kern="1200">
                    <a:solidFill>
                      <a:schemeClr val="tx1"/>
                    </a:solidFill>
                    <a:latin typeface="Tahoma" pitchFamily="34" charset="0"/>
                    <a:ea typeface="新細明體" pitchFamily="18" charset="-120"/>
                    <a:cs typeface="+mn-cs"/>
                  </a:defRPr>
                </a:lvl7pPr>
                <a:lvl8pPr marL="3200400" algn="l" defTabSz="914400" rtl="0" eaLnBrk="1" latinLnBrk="0" hangingPunct="1">
                  <a:defRPr kumimoji="1" kern="1200">
                    <a:solidFill>
                      <a:schemeClr val="tx1"/>
                    </a:solidFill>
                    <a:latin typeface="Tahoma" pitchFamily="34" charset="0"/>
                    <a:ea typeface="新細明體" pitchFamily="18" charset="-120"/>
                    <a:cs typeface="+mn-cs"/>
                  </a:defRPr>
                </a:lvl8pPr>
                <a:lvl9pPr marL="3657600" algn="l" defTabSz="914400" rtl="0" eaLnBrk="1" latinLnBrk="0" hangingPunct="1">
                  <a:defRPr kumimoji="1" kern="1200">
                    <a:solidFill>
                      <a:schemeClr val="tx1"/>
                    </a:solidFill>
                    <a:latin typeface="Tahoma" pitchFamily="34" charset="0"/>
                    <a:ea typeface="新細明體" pitchFamily="18" charset="-120"/>
                    <a:cs typeface="+mn-cs"/>
                  </a:defRPr>
                </a:lvl9pPr>
              </a:lstStyle>
              <a:p>
                <a:pPr/>
                <a14:m>
                  <m:oMathPara xmlns:m="http://schemas.openxmlformats.org/officeDocument/2006/math">
                    <m:oMathParaPr>
                      <m:jc m:val="centerGroup"/>
                    </m:oMathParaPr>
                    <m:oMath xmlns:m="http://schemas.openxmlformats.org/officeDocument/2006/math">
                      <m:r>
                        <a:rPr lang="en-US" altLang="zh-TW" b="0" i="1" smtClean="0">
                          <a:latin typeface="Cambria Math"/>
                          <a:cs typeface="Times New Roman" pitchFamily="18" charset="0"/>
                        </a:rPr>
                        <m:t>𝑈</m:t>
                      </m:r>
                      <m:d>
                        <m:dPr>
                          <m:ctrlPr>
                            <a:rPr lang="en-US" altLang="zh-TW" b="0" i="1" smtClean="0">
                              <a:latin typeface="Cambria Math" panose="02040503050406030204" pitchFamily="18" charset="0"/>
                              <a:cs typeface="Times New Roman" pitchFamily="18" charset="0"/>
                            </a:rPr>
                          </m:ctrlPr>
                        </m:dPr>
                        <m:e>
                          <m:r>
                            <a:rPr lang="en-US" altLang="zh-TW" b="0" i="1" smtClean="0">
                              <a:latin typeface="Cambria Math"/>
                              <a:cs typeface="Times New Roman" pitchFamily="18" charset="0"/>
                            </a:rPr>
                            <m:t>𝑥</m:t>
                          </m:r>
                        </m:e>
                      </m:d>
                      <m:d>
                        <m:dPr>
                          <m:ctrlPr>
                            <a:rPr lang="en-US" altLang="zh-TW" i="1">
                              <a:latin typeface="Cambria Math" panose="02040503050406030204" pitchFamily="18" charset="0"/>
                              <a:cs typeface="Times New Roman" pitchFamily="18" charset="0"/>
                            </a:rPr>
                          </m:ctrlPr>
                        </m:dPr>
                        <m:e>
                          <m:m>
                            <m:mPr>
                              <m:mcs>
                                <m:mc>
                                  <m:mcPr>
                                    <m:count m:val="1"/>
                                    <m:mcJc m:val="center"/>
                                  </m:mcPr>
                                </m:mc>
                              </m:mcs>
                              <m:ctrlPr>
                                <a:rPr lang="en-US" altLang="zh-TW" i="1">
                                  <a:latin typeface="Cambria Math" panose="02040503050406030204" pitchFamily="18" charset="0"/>
                                  <a:cs typeface="Times New Roman" pitchFamily="18" charset="0"/>
                                </a:rPr>
                              </m:ctrlPr>
                            </m:mPr>
                            <m:mr>
                              <m:e>
                                <m:r>
                                  <m:rPr>
                                    <m:brk m:alnAt="7"/>
                                  </m:rPr>
                                  <a:rPr lang="en-US" altLang="zh-TW" i="1">
                                    <a:latin typeface="Cambria Math" panose="02040503050406030204" pitchFamily="18" charset="0"/>
                                    <a:cs typeface="Times New Roman" pitchFamily="18" charset="0"/>
                                  </a:rPr>
                                  <m:t>0</m:t>
                                </m:r>
                              </m:e>
                            </m:mr>
                            <m:mr>
                              <m:e>
                                <m:r>
                                  <a:rPr lang="en-US" altLang="zh-TW" i="1">
                                    <a:latin typeface="Cambria Math" panose="02040503050406030204" pitchFamily="18" charset="0"/>
                                    <a:cs typeface="Times New Roman" pitchFamily="18" charset="0"/>
                                  </a:rPr>
                                  <m:t>𝑣</m:t>
                                </m:r>
                              </m:e>
                            </m:mr>
                          </m:m>
                        </m:e>
                      </m:d>
                      <m:r>
                        <a:rPr lang="en-US" altLang="zh-TW" b="0" i="1" smtClean="0">
                          <a:latin typeface="Cambria Math"/>
                          <a:cs typeface="Times New Roman" pitchFamily="18" charset="0"/>
                        </a:rPr>
                        <m:t>=</m:t>
                      </m:r>
                      <m:r>
                        <m:rPr>
                          <m:sty m:val="p"/>
                        </m:rPr>
                        <a:rPr lang="en-US" altLang="zh-TW">
                          <a:latin typeface="Cambria Math"/>
                          <a:cs typeface="Times New Roman" pitchFamily="18" charset="0"/>
                        </a:rPr>
                        <m:t>exp</m:t>
                      </m:r>
                      <m:d>
                        <m:dPr>
                          <m:ctrlPr>
                            <a:rPr lang="en-US" altLang="zh-TW" i="1">
                              <a:latin typeface="Cambria Math" panose="02040503050406030204" pitchFamily="18" charset="0"/>
                              <a:cs typeface="Times New Roman" pitchFamily="18" charset="0"/>
                            </a:rPr>
                          </m:ctrlPr>
                        </m:dPr>
                        <m:e>
                          <m:r>
                            <a:rPr lang="en-US" altLang="zh-TW" i="1">
                              <a:latin typeface="Cambria Math"/>
                              <a:cs typeface="Times New Roman" pitchFamily="18" charset="0"/>
                            </a:rPr>
                            <m:t>−</m:t>
                          </m:r>
                          <m:r>
                            <a:rPr lang="en-US" altLang="zh-TW" b="0" i="1" smtClean="0">
                              <a:latin typeface="Cambria Math" panose="02040503050406030204" pitchFamily="18" charset="0"/>
                              <a:cs typeface="Times New Roman" pitchFamily="18" charset="0"/>
                            </a:rPr>
                            <m:t>𝑖𝑄</m:t>
                          </m:r>
                          <m:r>
                            <a:rPr lang="en-US" altLang="zh-TW" i="1">
                              <a:latin typeface="Cambria Math" panose="02040503050406030204" pitchFamily="18" charset="0"/>
                              <a:ea typeface="Cambria Math" panose="02040503050406030204" pitchFamily="18" charset="0"/>
                              <a:cs typeface="Times New Roman" pitchFamily="18" charset="0"/>
                            </a:rPr>
                            <m:t>𝜃</m:t>
                          </m:r>
                        </m:e>
                      </m:d>
                      <m:d>
                        <m:dPr>
                          <m:ctrlPr>
                            <a:rPr lang="en-US" altLang="zh-TW" i="1">
                              <a:latin typeface="Cambria Math" panose="02040503050406030204" pitchFamily="18" charset="0"/>
                              <a:cs typeface="Times New Roman" pitchFamily="18" charset="0"/>
                            </a:rPr>
                          </m:ctrlPr>
                        </m:dPr>
                        <m:e>
                          <m:m>
                            <m:mPr>
                              <m:mcs>
                                <m:mc>
                                  <m:mcPr>
                                    <m:count m:val="1"/>
                                    <m:mcJc m:val="center"/>
                                  </m:mcPr>
                                </m:mc>
                              </m:mcs>
                              <m:ctrlPr>
                                <a:rPr lang="en-US" altLang="zh-TW" i="1">
                                  <a:latin typeface="Cambria Math" panose="02040503050406030204" pitchFamily="18" charset="0"/>
                                  <a:cs typeface="Times New Roman" pitchFamily="18" charset="0"/>
                                </a:rPr>
                              </m:ctrlPr>
                            </m:mPr>
                            <m:mr>
                              <m:e>
                                <m:r>
                                  <m:rPr>
                                    <m:brk m:alnAt="7"/>
                                  </m:rPr>
                                  <a:rPr lang="en-US" altLang="zh-TW" i="1">
                                    <a:latin typeface="Cambria Math" panose="02040503050406030204" pitchFamily="18" charset="0"/>
                                    <a:cs typeface="Times New Roman" pitchFamily="18" charset="0"/>
                                  </a:rPr>
                                  <m:t>0</m:t>
                                </m:r>
                              </m:e>
                            </m:mr>
                            <m:mr>
                              <m:e>
                                <m:r>
                                  <a:rPr lang="en-US" altLang="zh-TW" i="1">
                                    <a:latin typeface="Cambria Math" panose="02040503050406030204" pitchFamily="18" charset="0"/>
                                    <a:cs typeface="Times New Roman" pitchFamily="18" charset="0"/>
                                  </a:rPr>
                                  <m:t>𝑣</m:t>
                                </m:r>
                              </m:e>
                            </m:mr>
                          </m:m>
                        </m:e>
                      </m:d>
                      <m:groupChr>
                        <m:groupChrPr>
                          <m:chr m:val="→"/>
                          <m:pos m:val="top"/>
                          <m:ctrlPr>
                            <a:rPr lang="zh-TW" altLang="en-US" i="1" smtClean="0">
                              <a:latin typeface="Cambria Math" panose="02040503050406030204" pitchFamily="18" charset="0"/>
                              <a:ea typeface="Cambria Math"/>
                              <a:cs typeface="Times New Roman" pitchFamily="18" charset="0"/>
                            </a:rPr>
                          </m:ctrlPr>
                        </m:groupChrPr>
                        <m:e>
                          <m:r>
                            <m:rPr>
                              <m:brk m:alnAt="1"/>
                            </m:rPr>
                            <a:rPr lang="zh-TW" altLang="en-US" i="1" smtClean="0">
                              <a:latin typeface="Cambria Math" panose="02040503050406030204" pitchFamily="18" charset="0"/>
                              <a:ea typeface="Cambria Math"/>
                              <a:cs typeface="Times New Roman" pitchFamily="18" charset="0"/>
                            </a:rPr>
                            <m:t>𝜃</m:t>
                          </m:r>
                          <m:r>
                            <a:rPr lang="zh-TW" altLang="en-US" i="1" smtClean="0">
                              <a:latin typeface="Cambria Math" panose="02040503050406030204" pitchFamily="18" charset="0"/>
                              <a:ea typeface="Cambria Math"/>
                              <a:cs typeface="Times New Roman" pitchFamily="18" charset="0"/>
                            </a:rPr>
                            <m:t>→</m:t>
                          </m:r>
                          <m:r>
                            <m:rPr>
                              <m:brk m:alnAt="1"/>
                            </m:rPr>
                            <a:rPr lang="en-US" altLang="zh-TW" b="0" i="1" smtClean="0">
                              <a:latin typeface="Cambria Math" panose="02040503050406030204" pitchFamily="18" charset="0"/>
                              <a:ea typeface="Cambria Math"/>
                              <a:cs typeface="Times New Roman" pitchFamily="18" charset="0"/>
                            </a:rPr>
                            <m:t>0</m:t>
                          </m:r>
                        </m:e>
                      </m:groupChr>
                      <m:d>
                        <m:dPr>
                          <m:ctrlPr>
                            <a:rPr lang="en-US" altLang="zh-TW" b="0" i="1" smtClean="0">
                              <a:latin typeface="Cambria Math" panose="02040503050406030204" pitchFamily="18" charset="0"/>
                              <a:ea typeface="Cambria Math"/>
                              <a:cs typeface="Times New Roman" pitchFamily="18" charset="0"/>
                            </a:rPr>
                          </m:ctrlPr>
                        </m:dPr>
                        <m:e>
                          <m:r>
                            <a:rPr lang="en-US" altLang="zh-TW" i="1">
                              <a:latin typeface="Cambria Math" panose="02040503050406030204" pitchFamily="18" charset="0"/>
                              <a:ea typeface="Cambria Math"/>
                              <a:cs typeface="Times New Roman" pitchFamily="18" charset="0"/>
                            </a:rPr>
                            <m:t>1</m:t>
                          </m:r>
                          <m:r>
                            <a:rPr lang="en-US" altLang="zh-TW" i="1">
                              <a:latin typeface="Cambria Math"/>
                              <a:cs typeface="Times New Roman" pitchFamily="18" charset="0"/>
                            </a:rPr>
                            <m:t>−</m:t>
                          </m:r>
                          <m:r>
                            <a:rPr lang="en-US" altLang="zh-TW" i="1">
                              <a:latin typeface="Cambria Math" panose="02040503050406030204" pitchFamily="18" charset="0"/>
                              <a:cs typeface="Times New Roman" pitchFamily="18" charset="0"/>
                            </a:rPr>
                            <m:t>𝑖𝑄</m:t>
                          </m:r>
                          <m:r>
                            <a:rPr lang="en-US" altLang="zh-TW" i="1">
                              <a:latin typeface="Cambria Math" panose="02040503050406030204" pitchFamily="18" charset="0"/>
                              <a:ea typeface="Cambria Math" panose="02040503050406030204" pitchFamily="18" charset="0"/>
                              <a:cs typeface="Times New Roman" pitchFamily="18" charset="0"/>
                            </a:rPr>
                            <m:t>𝜃</m:t>
                          </m:r>
                        </m:e>
                      </m:d>
                      <m:d>
                        <m:dPr>
                          <m:ctrlPr>
                            <a:rPr lang="en-US" altLang="zh-TW" i="1">
                              <a:latin typeface="Cambria Math" panose="02040503050406030204" pitchFamily="18" charset="0"/>
                              <a:cs typeface="Times New Roman" pitchFamily="18" charset="0"/>
                            </a:rPr>
                          </m:ctrlPr>
                        </m:dPr>
                        <m:e>
                          <m:m>
                            <m:mPr>
                              <m:mcs>
                                <m:mc>
                                  <m:mcPr>
                                    <m:count m:val="1"/>
                                    <m:mcJc m:val="center"/>
                                  </m:mcPr>
                                </m:mc>
                              </m:mcs>
                              <m:ctrlPr>
                                <a:rPr lang="en-US" altLang="zh-TW" i="1">
                                  <a:latin typeface="Cambria Math" panose="02040503050406030204" pitchFamily="18" charset="0"/>
                                  <a:cs typeface="Times New Roman" pitchFamily="18" charset="0"/>
                                </a:rPr>
                              </m:ctrlPr>
                            </m:mPr>
                            <m:mr>
                              <m:e>
                                <m:r>
                                  <m:rPr>
                                    <m:brk m:alnAt="7"/>
                                  </m:rPr>
                                  <a:rPr lang="en-US" altLang="zh-TW" i="1">
                                    <a:latin typeface="Cambria Math" panose="02040503050406030204" pitchFamily="18" charset="0"/>
                                    <a:cs typeface="Times New Roman" pitchFamily="18" charset="0"/>
                                  </a:rPr>
                                  <m:t>0</m:t>
                                </m:r>
                              </m:e>
                            </m:mr>
                            <m:mr>
                              <m:e>
                                <m:r>
                                  <a:rPr lang="en-US" altLang="zh-TW" i="1">
                                    <a:latin typeface="Cambria Math" panose="02040503050406030204" pitchFamily="18" charset="0"/>
                                    <a:cs typeface="Times New Roman" pitchFamily="18" charset="0"/>
                                  </a:rPr>
                                  <m:t>𝑣</m:t>
                                </m:r>
                              </m:e>
                            </m:mr>
                          </m:m>
                        </m:e>
                      </m:d>
                      <m:r>
                        <a:rPr lang="en-US" altLang="zh-TW" b="0" i="1" smtClean="0">
                          <a:latin typeface="Cambria Math" panose="02040503050406030204" pitchFamily="18" charset="0"/>
                          <a:cs typeface="Times New Roman" pitchFamily="18" charset="0"/>
                        </a:rPr>
                        <m:t>=</m:t>
                      </m:r>
                      <m:d>
                        <m:dPr>
                          <m:ctrlPr>
                            <a:rPr lang="en-US" altLang="zh-TW" i="1">
                              <a:latin typeface="Cambria Math" panose="02040503050406030204" pitchFamily="18" charset="0"/>
                              <a:cs typeface="Times New Roman" pitchFamily="18" charset="0"/>
                            </a:rPr>
                          </m:ctrlPr>
                        </m:dPr>
                        <m:e>
                          <m:m>
                            <m:mPr>
                              <m:mcs>
                                <m:mc>
                                  <m:mcPr>
                                    <m:count m:val="1"/>
                                    <m:mcJc m:val="center"/>
                                  </m:mcPr>
                                </m:mc>
                              </m:mcs>
                              <m:ctrlPr>
                                <a:rPr lang="en-US" altLang="zh-TW" i="1">
                                  <a:latin typeface="Cambria Math" panose="02040503050406030204" pitchFamily="18" charset="0"/>
                                  <a:cs typeface="Times New Roman" pitchFamily="18" charset="0"/>
                                </a:rPr>
                              </m:ctrlPr>
                            </m:mPr>
                            <m:mr>
                              <m:e>
                                <m:r>
                                  <m:rPr>
                                    <m:brk m:alnAt="7"/>
                                  </m:rPr>
                                  <a:rPr lang="en-US" altLang="zh-TW" i="1">
                                    <a:latin typeface="Cambria Math" panose="02040503050406030204" pitchFamily="18" charset="0"/>
                                    <a:cs typeface="Times New Roman" pitchFamily="18" charset="0"/>
                                  </a:rPr>
                                  <m:t>0</m:t>
                                </m:r>
                              </m:e>
                            </m:mr>
                            <m:mr>
                              <m:e>
                                <m:r>
                                  <a:rPr lang="en-US" altLang="zh-TW" i="1">
                                    <a:latin typeface="Cambria Math" panose="02040503050406030204" pitchFamily="18" charset="0"/>
                                    <a:cs typeface="Times New Roman" pitchFamily="18" charset="0"/>
                                  </a:rPr>
                                  <m:t>𝑣</m:t>
                                </m:r>
                              </m:e>
                            </m:mr>
                          </m:m>
                        </m:e>
                      </m:d>
                    </m:oMath>
                  </m:oMathPara>
                </a14:m>
                <a:endParaRPr lang="zh-TW" altLang="en-US" dirty="0">
                  <a:latin typeface="Times New Roman" pitchFamily="18" charset="0"/>
                  <a:cs typeface="Times New Roman" pitchFamily="18" charset="0"/>
                </a:endParaRPr>
              </a:p>
            </p:txBody>
          </p:sp>
        </mc:Choice>
        <mc:Fallback>
          <p:sp>
            <p:nvSpPr>
              <p:cNvPr id="23" name="文字方塊 9">
                <a:extLst>
                  <a:ext uri="{FF2B5EF4-FFF2-40B4-BE49-F238E27FC236}">
                    <a16:creationId xmlns:a16="http://schemas.microsoft.com/office/drawing/2014/main" id="{9B969608-FC66-9C8F-1902-3B4D4201194C}"/>
                  </a:ext>
                </a:extLst>
              </p:cNvPr>
              <p:cNvSpPr txBox="1">
                <a:spLocks noRot="1" noChangeAspect="1" noMove="1" noResize="1" noEditPoints="1" noAdjustHandles="1" noChangeArrowheads="1" noChangeShapeType="1" noTextEdit="1"/>
              </p:cNvSpPr>
              <p:nvPr/>
            </p:nvSpPr>
            <p:spPr>
              <a:xfrm>
                <a:off x="1273926" y="5980215"/>
                <a:ext cx="5522331" cy="554383"/>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5" name="TextBox 24">
                <a:extLst>
                  <a:ext uri="{FF2B5EF4-FFF2-40B4-BE49-F238E27FC236}">
                    <a16:creationId xmlns:a16="http://schemas.microsoft.com/office/drawing/2014/main" id="{5FD7613C-6B38-5650-8F61-D65BB782196F}"/>
                  </a:ext>
                </a:extLst>
              </p:cNvPr>
              <p:cNvSpPr txBox="1"/>
              <p:nvPr/>
            </p:nvSpPr>
            <p:spPr>
              <a:xfrm>
                <a:off x="1258509" y="5516631"/>
                <a:ext cx="6910097" cy="369332"/>
              </a:xfrm>
              <a:prstGeom prst="rect">
                <a:avLst/>
              </a:prstGeom>
              <a:noFill/>
            </p:spPr>
            <p:txBody>
              <a:bodyPr wrap="square">
                <a:spAutoFit/>
              </a:bodyPr>
              <a:lstStyle/>
              <a:p>
                <a:r>
                  <a:rPr lang="zh-TW" altLang="en-US" dirty="0"/>
                  <a:t>代表真空態在規範場</a:t>
                </a:r>
                <a14:m>
                  <m:oMath xmlns:m="http://schemas.openxmlformats.org/officeDocument/2006/math">
                    <m:r>
                      <a:rPr lang="en-US" altLang="zh-TW" i="1" smtClean="0">
                        <a:latin typeface="Cambria Math"/>
                      </a:rPr>
                      <m:t>𝐴</m:t>
                    </m:r>
                  </m:oMath>
                </a14:m>
                <a:r>
                  <a:rPr lang="en-US" dirty="0" err="1"/>
                  <a:t>對應的規範變換</a:t>
                </a:r>
                <a:r>
                  <a:rPr lang="en-US" dirty="0"/>
                  <a:t>下還是不變的！</a:t>
                </a:r>
              </a:p>
            </p:txBody>
          </p:sp>
        </mc:Choice>
        <mc:Fallback>
          <p:sp>
            <p:nvSpPr>
              <p:cNvPr id="25" name="TextBox 24">
                <a:extLst>
                  <a:ext uri="{FF2B5EF4-FFF2-40B4-BE49-F238E27FC236}">
                    <a16:creationId xmlns:a16="http://schemas.microsoft.com/office/drawing/2014/main" id="{5FD7613C-6B38-5650-8F61-D65BB782196F}"/>
                  </a:ext>
                </a:extLst>
              </p:cNvPr>
              <p:cNvSpPr txBox="1">
                <a:spLocks noRot="1" noChangeAspect="1" noMove="1" noResize="1" noEditPoints="1" noAdjustHandles="1" noChangeArrowheads="1" noChangeShapeType="1" noTextEdit="1"/>
              </p:cNvSpPr>
              <p:nvPr/>
            </p:nvSpPr>
            <p:spPr>
              <a:xfrm>
                <a:off x="1258509" y="5516631"/>
                <a:ext cx="6910097" cy="369332"/>
              </a:xfrm>
              <a:prstGeom prst="rect">
                <a:avLst/>
              </a:prstGeom>
              <a:blipFill>
                <a:blip r:embed="rId16"/>
                <a:stretch>
                  <a:fillRect l="-549" t="-6667" b="-23333"/>
                </a:stretch>
              </a:blipFill>
            </p:spPr>
            <p:txBody>
              <a:bodyPr/>
              <a:lstStyle/>
              <a:p>
                <a:r>
                  <a:rPr lang="en-US">
                    <a:noFill/>
                  </a:rPr>
                  <a:t> </a:t>
                </a:r>
              </a:p>
            </p:txBody>
          </p:sp>
        </mc:Fallback>
      </mc:AlternateContent>
    </p:spTree>
    <p:extLst>
      <p:ext uri="{BB962C8B-B14F-4D97-AF65-F5344CB8AC3E}">
        <p14:creationId xmlns:p14="http://schemas.microsoft.com/office/powerpoint/2010/main" val="187807189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240DB8-1F59-9554-F33C-6D505B106AE7}"/>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676FC316-4C6E-72AD-99E7-EBA3CEE4590C}"/>
              </a:ext>
            </a:extLst>
          </p:cNvPr>
          <p:cNvSpPr/>
          <p:nvPr/>
        </p:nvSpPr>
        <p:spPr>
          <a:xfrm>
            <a:off x="5965902" y="4724400"/>
            <a:ext cx="2507148" cy="168132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60420" name="Text Box 11">
                <a:extLst>
                  <a:ext uri="{FF2B5EF4-FFF2-40B4-BE49-F238E27FC236}">
                    <a16:creationId xmlns:a16="http://schemas.microsoft.com/office/drawing/2014/main" id="{C55DC033-AD3F-FDE4-C04E-FB09859322AD}"/>
                  </a:ext>
                </a:extLst>
              </p:cNvPr>
              <p:cNvSpPr txBox="1">
                <a:spLocks noChangeArrowheads="1"/>
              </p:cNvSpPr>
              <p:nvPr/>
            </p:nvSpPr>
            <p:spPr bwMode="auto">
              <a:xfrm>
                <a:off x="1519320" y="950304"/>
                <a:ext cx="3254247"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50000"/>
                  </a:spcBef>
                  <a:buClrTx/>
                  <a:buSzTx/>
                  <a:buFontTx/>
                  <a:buNone/>
                </a:pPr>
                <a14:m>
                  <m:oMath xmlns:m="http://schemas.openxmlformats.org/officeDocument/2006/math">
                    <m:r>
                      <a:rPr lang="en-US" altLang="zh-TW" sz="1800" i="1" dirty="0" smtClean="0">
                        <a:solidFill>
                          <a:srgbClr val="FF0000"/>
                        </a:solidFill>
                        <a:latin typeface="Cambria Math" panose="02040503050406030204" pitchFamily="18" charset="0"/>
                        <a:cs typeface="Times New Roman" panose="02020603050405020304" pitchFamily="18" charset="0"/>
                      </a:rPr>
                      <m:t>𝑆𝑈</m:t>
                    </m:r>
                    <m:r>
                      <a:rPr lang="en-US" altLang="zh-TW" sz="1800" i="1" dirty="0" smtClean="0">
                        <a:solidFill>
                          <a:srgbClr val="FF0000"/>
                        </a:solidFill>
                        <a:latin typeface="Cambria Math" panose="02040503050406030204" pitchFamily="18" charset="0"/>
                        <a:cs typeface="Times New Roman" panose="02020603050405020304" pitchFamily="18" charset="0"/>
                      </a:rPr>
                      <m:t>(2)</m:t>
                    </m:r>
                    <m:r>
                      <a:rPr lang="zh-TW" altLang="en-US" sz="1800" i="1" dirty="0">
                        <a:solidFill>
                          <a:srgbClr val="FF0000"/>
                        </a:solidFill>
                        <a:latin typeface="Cambria Math" panose="02040503050406030204" pitchFamily="18" charset="0"/>
                        <a:cs typeface="Times New Roman" panose="02020603050405020304" pitchFamily="18" charset="0"/>
                      </a:rPr>
                      <m:t> </m:t>
                    </m:r>
                    <m:r>
                      <a:rPr lang="en-US" altLang="zh-TW" sz="1800" i="1" dirty="0">
                        <a:solidFill>
                          <a:srgbClr val="FF0000"/>
                        </a:solidFill>
                        <a:latin typeface="Cambria Math" panose="02040503050406030204" pitchFamily="18" charset="0"/>
                        <a:cs typeface="Times New Roman" panose="02020603050405020304" pitchFamily="18" charset="0"/>
                      </a:rPr>
                      <m:t>×</m:t>
                    </m:r>
                    <m:r>
                      <a:rPr lang="zh-TW" altLang="en-US" sz="1800" i="1" dirty="0">
                        <a:solidFill>
                          <a:srgbClr val="FF0000"/>
                        </a:solidFill>
                        <a:latin typeface="Cambria Math" panose="02040503050406030204" pitchFamily="18" charset="0"/>
                        <a:cs typeface="Times New Roman" panose="02020603050405020304" pitchFamily="18" charset="0"/>
                      </a:rPr>
                      <m:t> </m:t>
                    </m:r>
                    <m:r>
                      <a:rPr lang="en-US" altLang="zh-TW" sz="1800" i="1" dirty="0">
                        <a:solidFill>
                          <a:srgbClr val="FF0000"/>
                        </a:solidFill>
                        <a:latin typeface="Cambria Math" panose="02040503050406030204" pitchFamily="18" charset="0"/>
                        <a:cs typeface="Times New Roman" panose="02020603050405020304" pitchFamily="18" charset="0"/>
                      </a:rPr>
                      <m:t>𝑈</m:t>
                    </m:r>
                    <m:r>
                      <a:rPr lang="en-US" altLang="zh-TW" sz="1800" i="1" dirty="0">
                        <a:solidFill>
                          <a:srgbClr val="FF0000"/>
                        </a:solidFill>
                        <a:latin typeface="Cambria Math" panose="02040503050406030204" pitchFamily="18" charset="0"/>
                        <a:cs typeface="Times New Roman" panose="02020603050405020304" pitchFamily="18" charset="0"/>
                      </a:rPr>
                      <m:t>(1) </m:t>
                    </m:r>
                  </m:oMath>
                </a14:m>
                <a:r>
                  <a:rPr lang="en-US" altLang="zh-TW" sz="1800" dirty="0">
                    <a:solidFill>
                      <a:srgbClr val="FF0000"/>
                    </a:solidFill>
                    <a:cs typeface="Times New Roman" panose="02020603050405020304" pitchFamily="18" charset="0"/>
                  </a:rPr>
                  <a:t>gauge theory</a:t>
                </a:r>
                <a:r>
                  <a:rPr lang="en-US" altLang="zh-TW" sz="1800" dirty="0">
                    <a:cs typeface="Times New Roman" panose="02020603050405020304" pitchFamily="18" charset="0"/>
                  </a:rPr>
                  <a:t> </a:t>
                </a:r>
                <a:endParaRPr lang="en-US" altLang="zh-TW" sz="2400" b="1" dirty="0">
                  <a:solidFill>
                    <a:schemeClr val="folHlink"/>
                  </a:solidFill>
                  <a:cs typeface="Times New Roman" panose="02020603050405020304" pitchFamily="18" charset="0"/>
                </a:endParaRPr>
              </a:p>
            </p:txBody>
          </p:sp>
        </mc:Choice>
        <mc:Fallback>
          <p:sp>
            <p:nvSpPr>
              <p:cNvPr id="60420" name="Text Box 11">
                <a:extLst>
                  <a:ext uri="{FF2B5EF4-FFF2-40B4-BE49-F238E27FC236}">
                    <a16:creationId xmlns:a16="http://schemas.microsoft.com/office/drawing/2014/main" id="{C55DC033-AD3F-FDE4-C04E-FB09859322AD}"/>
                  </a:ext>
                </a:extLst>
              </p:cNvPr>
              <p:cNvSpPr txBox="1">
                <a:spLocks noRot="1" noChangeAspect="1" noMove="1" noResize="1" noEditPoints="1" noAdjustHandles="1" noChangeArrowheads="1" noChangeShapeType="1" noTextEdit="1"/>
              </p:cNvSpPr>
              <p:nvPr/>
            </p:nvSpPr>
            <p:spPr bwMode="auto">
              <a:xfrm>
                <a:off x="1519320" y="950304"/>
                <a:ext cx="3254247" cy="369332"/>
              </a:xfrm>
              <a:prstGeom prst="rect">
                <a:avLst/>
              </a:prstGeom>
              <a:blipFill>
                <a:blip r:embed="rId2"/>
                <a:stretch>
                  <a:fillRect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60424" name="文字方塊 11">
            <a:extLst>
              <a:ext uri="{FF2B5EF4-FFF2-40B4-BE49-F238E27FC236}">
                <a16:creationId xmlns:a16="http://schemas.microsoft.com/office/drawing/2014/main" id="{78B20207-2756-D5CD-3195-F9C6C3BB79B0}"/>
              </a:ext>
            </a:extLst>
          </p:cNvPr>
          <p:cNvSpPr txBox="1">
            <a:spLocks noChangeArrowheads="1"/>
          </p:cNvSpPr>
          <p:nvPr/>
        </p:nvSpPr>
        <p:spPr bwMode="auto">
          <a:xfrm>
            <a:off x="1013161" y="2911689"/>
            <a:ext cx="24241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en-US" altLang="zh-TW" sz="1800" dirty="0">
                <a:solidFill>
                  <a:srgbClr val="FF0000"/>
                </a:solidFill>
                <a:cs typeface="Times New Roman" pitchFamily="18" charset="0"/>
              </a:rPr>
              <a:t>Gauged </a:t>
            </a:r>
            <a:r>
              <a:rPr lang="en-US" altLang="zh-TW" sz="1800" dirty="0" err="1">
                <a:solidFill>
                  <a:srgbClr val="FF0000"/>
                </a:solidFill>
                <a:cs typeface="Times New Roman" pitchFamily="18" charset="0"/>
              </a:rPr>
              <a:t>Isospin</a:t>
            </a:r>
            <a:r>
              <a:rPr lang="en-US" altLang="zh-TW" sz="1800" dirty="0">
                <a:solidFill>
                  <a:srgbClr val="FF0000"/>
                </a:solidFill>
                <a:cs typeface="Times New Roman" pitchFamily="18" charset="0"/>
              </a:rPr>
              <a:t> </a:t>
            </a:r>
            <a:r>
              <a:rPr lang="en-US" altLang="zh-TW" sz="1800" i="1" dirty="0">
                <a:solidFill>
                  <a:srgbClr val="FF0000"/>
                </a:solidFill>
                <a:cs typeface="Times New Roman" pitchFamily="18" charset="0"/>
              </a:rPr>
              <a:t>SU</a:t>
            </a:r>
            <a:r>
              <a:rPr lang="en-US" altLang="zh-TW" sz="1800" dirty="0">
                <a:solidFill>
                  <a:srgbClr val="FF0000"/>
                </a:solidFill>
                <a:cs typeface="Times New Roman" pitchFamily="18" charset="0"/>
              </a:rPr>
              <a:t>(2)</a:t>
            </a:r>
            <a:endParaRPr lang="zh-TW" altLang="en-US" sz="1800" dirty="0">
              <a:solidFill>
                <a:srgbClr val="FF0000"/>
              </a:solidFill>
              <a:cs typeface="Times New Roman" pitchFamily="18" charset="0"/>
            </a:endParaRPr>
          </a:p>
        </p:txBody>
      </p:sp>
      <p:pic>
        <p:nvPicPr>
          <p:cNvPr id="60431" name="Picture 17" descr="http://cph-theory.persiangig.com/90.11.26-t5.JPG">
            <a:extLst>
              <a:ext uri="{FF2B5EF4-FFF2-40B4-BE49-F238E27FC236}">
                <a16:creationId xmlns:a16="http://schemas.microsoft.com/office/drawing/2014/main" id="{90010C8A-73B0-0EC2-79C9-14FA728C58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923" y="5331039"/>
            <a:ext cx="4700588"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mc:Choice xmlns:a14="http://schemas.microsoft.com/office/drawing/2010/main" Requires="a14">
          <p:sp>
            <p:nvSpPr>
              <p:cNvPr id="16" name="矩形 15">
                <a:extLst>
                  <a:ext uri="{FF2B5EF4-FFF2-40B4-BE49-F238E27FC236}">
                    <a16:creationId xmlns:a16="http://schemas.microsoft.com/office/drawing/2014/main" id="{01322B33-CBA7-DB29-5125-A164E35B7E7A}"/>
                  </a:ext>
                </a:extLst>
              </p:cNvPr>
              <p:cNvSpPr/>
              <p:nvPr/>
            </p:nvSpPr>
            <p:spPr>
              <a:xfrm>
                <a:off x="1263191" y="3365375"/>
                <a:ext cx="1011285" cy="369332"/>
              </a:xfrm>
              <a:prstGeom prst="rect">
                <a:avLst/>
              </a:prstGeom>
              <a:solidFill>
                <a:srgbClr val="FFFF00"/>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cs typeface="Times New Roman" pitchFamily="18" charset="0"/>
                            </a:rPr>
                          </m:ctrlPr>
                        </m:sSubPr>
                        <m:e>
                          <m:r>
                            <a:rPr lang="en-US" altLang="zh-TW" i="1" smtClean="0">
                              <a:latin typeface="Cambria Math" panose="02040503050406030204" pitchFamily="18" charset="0"/>
                              <a:ea typeface="Cambria Math" panose="02040503050406030204" pitchFamily="18" charset="0"/>
                              <a:cs typeface="Times New Roman" pitchFamily="18" charset="0"/>
                            </a:rPr>
                            <m:t>𝛼</m:t>
                          </m:r>
                        </m:e>
                        <m:sub>
                          <m:r>
                            <a:rPr lang="en-US" altLang="zh-TW" i="1">
                              <a:latin typeface="Cambria Math"/>
                              <a:cs typeface="Times New Roman" pitchFamily="18" charset="0"/>
                            </a:rPr>
                            <m:t>1</m:t>
                          </m:r>
                        </m:sub>
                      </m:sSub>
                      <m:r>
                        <a:rPr lang="en-US" altLang="zh-TW" b="0" i="1" smtClean="0">
                          <a:latin typeface="Cambria Math"/>
                          <a:cs typeface="Times New Roman" pitchFamily="18" charset="0"/>
                        </a:rPr>
                        <m:t>,</m:t>
                      </m:r>
                      <m:sSub>
                        <m:sSubPr>
                          <m:ctrlPr>
                            <a:rPr lang="en-US" altLang="zh-TW" i="1">
                              <a:latin typeface="Cambria Math" panose="02040503050406030204" pitchFamily="18" charset="0"/>
                              <a:cs typeface="Times New Roman" pitchFamily="18" charset="0"/>
                            </a:rPr>
                          </m:ctrlPr>
                        </m:sSubPr>
                        <m:e>
                          <m:r>
                            <a:rPr lang="en-US" altLang="zh-TW" i="1" smtClean="0">
                              <a:latin typeface="Cambria Math" panose="02040503050406030204" pitchFamily="18" charset="0"/>
                              <a:ea typeface="Cambria Math" panose="02040503050406030204" pitchFamily="18" charset="0"/>
                              <a:cs typeface="Times New Roman" pitchFamily="18" charset="0"/>
                            </a:rPr>
                            <m:t>𝛼</m:t>
                          </m:r>
                        </m:e>
                        <m:sub>
                          <m:r>
                            <a:rPr lang="en-US" altLang="zh-TW" b="0" i="1" smtClean="0">
                              <a:latin typeface="Cambria Math"/>
                              <a:cs typeface="Times New Roman" pitchFamily="18" charset="0"/>
                            </a:rPr>
                            <m:t>2</m:t>
                          </m:r>
                        </m:sub>
                      </m:sSub>
                      <m:r>
                        <a:rPr lang="en-US" altLang="zh-TW" b="0" i="1" smtClean="0">
                          <a:latin typeface="Cambria Math"/>
                          <a:cs typeface="Times New Roman" pitchFamily="18" charset="0"/>
                        </a:rPr>
                        <m:t>,</m:t>
                      </m:r>
                      <m:sSub>
                        <m:sSubPr>
                          <m:ctrlPr>
                            <a:rPr lang="en-US" altLang="zh-TW" i="1">
                              <a:latin typeface="Cambria Math" panose="02040503050406030204" pitchFamily="18" charset="0"/>
                              <a:cs typeface="Times New Roman" pitchFamily="18" charset="0"/>
                            </a:rPr>
                          </m:ctrlPr>
                        </m:sSubPr>
                        <m:e>
                          <m:r>
                            <a:rPr lang="en-US" altLang="zh-TW" i="1" smtClean="0">
                              <a:latin typeface="Cambria Math" panose="02040503050406030204" pitchFamily="18" charset="0"/>
                              <a:ea typeface="Cambria Math" panose="02040503050406030204" pitchFamily="18" charset="0"/>
                              <a:cs typeface="Times New Roman" pitchFamily="18" charset="0"/>
                            </a:rPr>
                            <m:t>𝛼</m:t>
                          </m:r>
                        </m:e>
                        <m:sub>
                          <m:r>
                            <a:rPr lang="en-US" altLang="zh-TW" b="0" i="1" smtClean="0">
                              <a:latin typeface="Cambria Math"/>
                              <a:cs typeface="Times New Roman" pitchFamily="18" charset="0"/>
                            </a:rPr>
                            <m:t>3</m:t>
                          </m:r>
                        </m:sub>
                      </m:sSub>
                    </m:oMath>
                  </m:oMathPara>
                </a14:m>
                <a:endParaRPr lang="zh-TW" altLang="en-US" dirty="0"/>
              </a:p>
            </p:txBody>
          </p:sp>
        </mc:Choice>
        <mc:Fallback>
          <p:sp>
            <p:nvSpPr>
              <p:cNvPr id="16" name="矩形 15">
                <a:extLst>
                  <a:ext uri="{FF2B5EF4-FFF2-40B4-BE49-F238E27FC236}">
                    <a16:creationId xmlns:a16="http://schemas.microsoft.com/office/drawing/2014/main" id="{01322B33-CBA7-DB29-5125-A164E35B7E7A}"/>
                  </a:ext>
                </a:extLst>
              </p:cNvPr>
              <p:cNvSpPr>
                <a:spLocks noRot="1" noChangeAspect="1" noMove="1" noResize="1" noEditPoints="1" noAdjustHandles="1" noChangeArrowheads="1" noChangeShapeType="1" noTextEdit="1"/>
              </p:cNvSpPr>
              <p:nvPr/>
            </p:nvSpPr>
            <p:spPr>
              <a:xfrm>
                <a:off x="1263191" y="3365375"/>
                <a:ext cx="1011285" cy="369332"/>
              </a:xfrm>
              <a:prstGeom prst="rect">
                <a:avLst/>
              </a:prstGeom>
              <a:blipFill>
                <a:blip r:embed="rId4"/>
                <a:stretch>
                  <a:fillRect r="-123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8" name="矩形 17">
                <a:extLst>
                  <a:ext uri="{FF2B5EF4-FFF2-40B4-BE49-F238E27FC236}">
                    <a16:creationId xmlns:a16="http://schemas.microsoft.com/office/drawing/2014/main" id="{8B1C9B59-8445-A968-8558-753BF9042190}"/>
                  </a:ext>
                </a:extLst>
              </p:cNvPr>
              <p:cNvSpPr/>
              <p:nvPr/>
            </p:nvSpPr>
            <p:spPr>
              <a:xfrm>
                <a:off x="4084675" y="3365375"/>
                <a:ext cx="293520" cy="369332"/>
              </a:xfrm>
              <a:prstGeom prst="rect">
                <a:avLst/>
              </a:prstGeom>
              <a:solidFill>
                <a:srgbClr val="FFFF00"/>
              </a:solidFill>
            </p:spPr>
            <p:txBody>
              <a:bodyPr wrap="square">
                <a:spAutoFit/>
              </a:bodyPr>
              <a:lstStyle/>
              <a:p>
                <a:pPr/>
                <a14:m>
                  <m:oMathPara xmlns:m="http://schemas.openxmlformats.org/officeDocument/2006/math">
                    <m:oMathParaPr>
                      <m:jc m:val="centerGroup"/>
                    </m:oMathParaPr>
                    <m:oMath xmlns:m="http://schemas.openxmlformats.org/officeDocument/2006/math">
                      <m:r>
                        <a:rPr lang="zh-TW" altLang="en-US" i="1" smtClean="0">
                          <a:latin typeface="Cambria Math"/>
                        </a:rPr>
                        <m:t>𝜃</m:t>
                      </m:r>
                    </m:oMath>
                  </m:oMathPara>
                </a14:m>
                <a:endParaRPr lang="zh-TW" altLang="en-US" dirty="0"/>
              </a:p>
            </p:txBody>
          </p:sp>
        </mc:Choice>
        <mc:Fallback>
          <p:sp>
            <p:nvSpPr>
              <p:cNvPr id="18" name="矩形 17">
                <a:extLst>
                  <a:ext uri="{FF2B5EF4-FFF2-40B4-BE49-F238E27FC236}">
                    <a16:creationId xmlns:a16="http://schemas.microsoft.com/office/drawing/2014/main" id="{8B1C9B59-8445-A968-8558-753BF9042190}"/>
                  </a:ext>
                </a:extLst>
              </p:cNvPr>
              <p:cNvSpPr>
                <a:spLocks noRot="1" noChangeAspect="1" noMove="1" noResize="1" noEditPoints="1" noAdjustHandles="1" noChangeArrowheads="1" noChangeShapeType="1" noTextEdit="1"/>
              </p:cNvSpPr>
              <p:nvPr/>
            </p:nvSpPr>
            <p:spPr>
              <a:xfrm>
                <a:off x="4084675" y="3365375"/>
                <a:ext cx="293520" cy="369332"/>
              </a:xfrm>
              <a:prstGeom prst="rect">
                <a:avLst/>
              </a:prstGeom>
              <a:blipFill>
                <a:blip r:embed="rId5"/>
                <a:stretch>
                  <a:fillRect r="-4167"/>
                </a:stretch>
              </a:blipFill>
            </p:spPr>
            <p:txBody>
              <a:bodyPr/>
              <a:lstStyle/>
              <a:p>
                <a:r>
                  <a:rPr lang="en-US">
                    <a:noFill/>
                  </a:rPr>
                  <a:t> </a:t>
                </a:r>
              </a:p>
            </p:txBody>
          </p:sp>
        </mc:Fallback>
      </mc:AlternateContent>
      <p:sp>
        <p:nvSpPr>
          <p:cNvPr id="19" name="文字方塊 18">
            <a:extLst>
              <a:ext uri="{FF2B5EF4-FFF2-40B4-BE49-F238E27FC236}">
                <a16:creationId xmlns:a16="http://schemas.microsoft.com/office/drawing/2014/main" id="{1032030D-03D1-FE2D-6E05-9BD8A1B43A71}"/>
              </a:ext>
            </a:extLst>
          </p:cNvPr>
          <p:cNvSpPr txBox="1">
            <a:spLocks noChangeArrowheads="1"/>
          </p:cNvSpPr>
          <p:nvPr/>
        </p:nvSpPr>
        <p:spPr bwMode="auto">
          <a:xfrm>
            <a:off x="3699211" y="2911689"/>
            <a:ext cx="144397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en-US" altLang="zh-TW" sz="1800" dirty="0">
                <a:solidFill>
                  <a:srgbClr val="FF0000"/>
                </a:solidFill>
                <a:cs typeface="Times New Roman" pitchFamily="18" charset="0"/>
              </a:rPr>
              <a:t>Gauged </a:t>
            </a:r>
            <a:r>
              <a:rPr lang="en-US" altLang="zh-TW" sz="1800" i="1" dirty="0">
                <a:solidFill>
                  <a:srgbClr val="FF0000"/>
                </a:solidFill>
                <a:cs typeface="Times New Roman" pitchFamily="18" charset="0"/>
              </a:rPr>
              <a:t>U</a:t>
            </a:r>
            <a:r>
              <a:rPr lang="en-US" altLang="zh-TW" sz="1800" dirty="0">
                <a:solidFill>
                  <a:srgbClr val="FF0000"/>
                </a:solidFill>
                <a:cs typeface="Times New Roman" pitchFamily="18" charset="0"/>
              </a:rPr>
              <a:t>(1)</a:t>
            </a:r>
            <a:endParaRPr lang="zh-TW" altLang="en-US" sz="1800" dirty="0">
              <a:solidFill>
                <a:srgbClr val="FF0000"/>
              </a:solidFill>
              <a:cs typeface="Times New Roman" pitchFamily="18" charset="0"/>
            </a:endParaRPr>
          </a:p>
        </p:txBody>
      </p:sp>
      <mc:AlternateContent xmlns:mc="http://schemas.openxmlformats.org/markup-compatibility/2006">
        <mc:Choice xmlns:a14="http://schemas.microsoft.com/office/drawing/2010/main" Requires="a14">
          <p:sp>
            <p:nvSpPr>
              <p:cNvPr id="20" name="矩形 19">
                <a:extLst>
                  <a:ext uri="{FF2B5EF4-FFF2-40B4-BE49-F238E27FC236}">
                    <a16:creationId xmlns:a16="http://schemas.microsoft.com/office/drawing/2014/main" id="{A968103A-C969-71F1-EE95-24C6453AB60D}"/>
                  </a:ext>
                </a:extLst>
              </p:cNvPr>
              <p:cNvSpPr/>
              <p:nvPr/>
            </p:nvSpPr>
            <p:spPr>
              <a:xfrm>
                <a:off x="826728" y="4877908"/>
                <a:ext cx="2039981" cy="369332"/>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d>
                        <m:dPr>
                          <m:ctrlPr>
                            <a:rPr lang="en-US" altLang="zh-TW" i="1" smtClean="0">
                              <a:latin typeface="Cambria Math" panose="02040503050406030204" pitchFamily="18" charset="0"/>
                              <a:cs typeface="Times New Roman" pitchFamily="18" charset="0"/>
                            </a:rPr>
                          </m:ctrlPr>
                        </m:dPr>
                        <m:e>
                          <m:m>
                            <m:mPr>
                              <m:mcs>
                                <m:mc>
                                  <m:mcPr>
                                    <m:count m:val="3"/>
                                    <m:mcJc m:val="center"/>
                                  </m:mcPr>
                                </m:mc>
                              </m:mcs>
                              <m:ctrlPr>
                                <a:rPr lang="en-US" altLang="zh-TW" i="1">
                                  <a:latin typeface="Cambria Math" panose="02040503050406030204" pitchFamily="18" charset="0"/>
                                  <a:cs typeface="Times New Roman" pitchFamily="18" charset="0"/>
                                </a:rPr>
                              </m:ctrlPr>
                            </m:mPr>
                            <m:mr>
                              <m:e>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𝑊</m:t>
                                    </m:r>
                                  </m:e>
                                  <m:sup>
                                    <m:r>
                                      <a:rPr lang="en-US" altLang="zh-TW" i="1">
                                        <a:latin typeface="Cambria Math"/>
                                        <a:cs typeface="Times New Roman" pitchFamily="18" charset="0"/>
                                      </a:rPr>
                                      <m:t>+</m:t>
                                    </m:r>
                                  </m:sup>
                                </m:sSup>
                              </m:e>
                              <m:e>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𝑊</m:t>
                                    </m:r>
                                  </m:e>
                                  <m:sup>
                                    <m:r>
                                      <a:rPr lang="en-US" altLang="zh-TW" b="0" i="1" smtClean="0">
                                        <a:latin typeface="Cambria Math" panose="02040503050406030204" pitchFamily="18" charset="0"/>
                                        <a:cs typeface="Times New Roman" pitchFamily="18" charset="0"/>
                                      </a:rPr>
                                      <m:t>3</m:t>
                                    </m:r>
                                  </m:sup>
                                </m:sSup>
                              </m:e>
                              <m:e>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𝑊</m:t>
                                    </m:r>
                                  </m:e>
                                  <m:sup>
                                    <m:r>
                                      <a:rPr lang="en-US" altLang="zh-TW" i="1">
                                        <a:latin typeface="Cambria Math"/>
                                        <a:cs typeface="Times New Roman" pitchFamily="18" charset="0"/>
                                      </a:rPr>
                                      <m:t>−</m:t>
                                    </m:r>
                                  </m:sup>
                                </m:sSup>
                              </m:e>
                            </m:mr>
                          </m:m>
                        </m:e>
                      </m:d>
                    </m:oMath>
                  </m:oMathPara>
                </a14:m>
                <a:endParaRPr lang="zh-TW" altLang="en-US" dirty="0"/>
              </a:p>
            </p:txBody>
          </p:sp>
        </mc:Choice>
        <mc:Fallback>
          <p:sp>
            <p:nvSpPr>
              <p:cNvPr id="20" name="矩形 19">
                <a:extLst>
                  <a:ext uri="{FF2B5EF4-FFF2-40B4-BE49-F238E27FC236}">
                    <a16:creationId xmlns:a16="http://schemas.microsoft.com/office/drawing/2014/main" id="{A968103A-C969-71F1-EE95-24C6453AB60D}"/>
                  </a:ext>
                </a:extLst>
              </p:cNvPr>
              <p:cNvSpPr>
                <a:spLocks noRot="1" noChangeAspect="1" noMove="1" noResize="1" noEditPoints="1" noAdjustHandles="1" noChangeArrowheads="1" noChangeShapeType="1" noTextEdit="1"/>
              </p:cNvSpPr>
              <p:nvPr/>
            </p:nvSpPr>
            <p:spPr>
              <a:xfrm>
                <a:off x="826728" y="4877908"/>
                <a:ext cx="2039981" cy="369332"/>
              </a:xfrm>
              <a:prstGeom prst="rect">
                <a:avLst/>
              </a:prstGeom>
              <a:blipFill>
                <a:blip r:embed="rId6"/>
                <a:stretch>
                  <a:fillRect b="-333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1" name="矩形 20">
                <a:extLst>
                  <a:ext uri="{FF2B5EF4-FFF2-40B4-BE49-F238E27FC236}">
                    <a16:creationId xmlns:a16="http://schemas.microsoft.com/office/drawing/2014/main" id="{F0586CF1-BB81-CCDE-88AC-8C3EF44B1B05}"/>
                  </a:ext>
                </a:extLst>
              </p:cNvPr>
              <p:cNvSpPr/>
              <p:nvPr/>
            </p:nvSpPr>
            <p:spPr>
              <a:xfrm>
                <a:off x="4796547" y="4877908"/>
                <a:ext cx="415307" cy="369332"/>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cs typeface="Times New Roman" pitchFamily="18" charset="0"/>
                        </a:rPr>
                        <m:t>𝐵</m:t>
                      </m:r>
                    </m:oMath>
                  </m:oMathPara>
                </a14:m>
                <a:endParaRPr lang="zh-TW" altLang="en-US" dirty="0"/>
              </a:p>
            </p:txBody>
          </p:sp>
        </mc:Choice>
        <mc:Fallback>
          <p:sp>
            <p:nvSpPr>
              <p:cNvPr id="21" name="矩形 20">
                <a:extLst>
                  <a:ext uri="{FF2B5EF4-FFF2-40B4-BE49-F238E27FC236}">
                    <a16:creationId xmlns:a16="http://schemas.microsoft.com/office/drawing/2014/main" id="{F0586CF1-BB81-CCDE-88AC-8C3EF44B1B05}"/>
                  </a:ext>
                </a:extLst>
              </p:cNvPr>
              <p:cNvSpPr>
                <a:spLocks noRot="1" noChangeAspect="1" noMove="1" noResize="1" noEditPoints="1" noAdjustHandles="1" noChangeArrowheads="1" noChangeShapeType="1" noTextEdit="1"/>
              </p:cNvSpPr>
              <p:nvPr/>
            </p:nvSpPr>
            <p:spPr>
              <a:xfrm>
                <a:off x="4796547" y="4877908"/>
                <a:ext cx="415307" cy="369332"/>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2" name="矩形 21">
                <a:extLst>
                  <a:ext uri="{FF2B5EF4-FFF2-40B4-BE49-F238E27FC236}">
                    <a16:creationId xmlns:a16="http://schemas.microsoft.com/office/drawing/2014/main" id="{5627C43D-D70C-6528-EFA6-1506010E1D48}"/>
                  </a:ext>
                </a:extLst>
              </p:cNvPr>
              <p:cNvSpPr/>
              <p:nvPr/>
            </p:nvSpPr>
            <p:spPr>
              <a:xfrm>
                <a:off x="2002049" y="1434784"/>
                <a:ext cx="1613903" cy="369332"/>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i="1" dirty="0" smtClean="0">
                          <a:solidFill>
                            <a:schemeClr val="tx1"/>
                          </a:solidFill>
                          <a:latin typeface="Cambria Math" panose="02040503050406030204" pitchFamily="18" charset="0"/>
                          <a:cs typeface="Times New Roman" panose="02020603050405020304" pitchFamily="18" charset="0"/>
                        </a:rPr>
                        <m:t>𝑆𝑈</m:t>
                      </m:r>
                      <m:r>
                        <a:rPr lang="en-US" altLang="zh-TW" i="1" dirty="0" smtClean="0">
                          <a:solidFill>
                            <a:schemeClr val="tx1"/>
                          </a:solidFill>
                          <a:latin typeface="Cambria Math" panose="02040503050406030204" pitchFamily="18" charset="0"/>
                          <a:cs typeface="Times New Roman" panose="02020603050405020304" pitchFamily="18" charset="0"/>
                        </a:rPr>
                        <m:t>(2)</m:t>
                      </m:r>
                      <m:r>
                        <a:rPr lang="zh-TW" altLang="en-US" i="1" dirty="0">
                          <a:solidFill>
                            <a:schemeClr val="tx1"/>
                          </a:solidFill>
                          <a:latin typeface="Cambria Math" panose="02040503050406030204" pitchFamily="18" charset="0"/>
                          <a:cs typeface="Times New Roman" panose="02020603050405020304" pitchFamily="18" charset="0"/>
                        </a:rPr>
                        <m:t> </m:t>
                      </m:r>
                      <m:r>
                        <a:rPr lang="en-US" altLang="zh-TW" i="1" dirty="0">
                          <a:solidFill>
                            <a:schemeClr val="tx1"/>
                          </a:solidFill>
                          <a:latin typeface="Cambria Math" panose="02040503050406030204" pitchFamily="18" charset="0"/>
                          <a:cs typeface="Times New Roman" panose="02020603050405020304" pitchFamily="18" charset="0"/>
                        </a:rPr>
                        <m:t>×</m:t>
                      </m:r>
                      <m:r>
                        <a:rPr lang="zh-TW" altLang="en-US" i="1" dirty="0">
                          <a:solidFill>
                            <a:schemeClr val="tx1"/>
                          </a:solidFill>
                          <a:latin typeface="Cambria Math" panose="02040503050406030204" pitchFamily="18" charset="0"/>
                          <a:cs typeface="Times New Roman" panose="02020603050405020304" pitchFamily="18" charset="0"/>
                        </a:rPr>
                        <m:t> </m:t>
                      </m:r>
                      <m:r>
                        <a:rPr lang="en-US" altLang="zh-TW" i="1" dirty="0">
                          <a:solidFill>
                            <a:schemeClr val="tx1"/>
                          </a:solidFill>
                          <a:latin typeface="Cambria Math" panose="02040503050406030204" pitchFamily="18" charset="0"/>
                          <a:cs typeface="Times New Roman" panose="02020603050405020304" pitchFamily="18" charset="0"/>
                        </a:rPr>
                        <m:t>𝑈</m:t>
                      </m:r>
                      <m:r>
                        <a:rPr lang="en-US" altLang="zh-TW" i="1" dirty="0">
                          <a:solidFill>
                            <a:schemeClr val="tx1"/>
                          </a:solidFill>
                          <a:latin typeface="Cambria Math" panose="02040503050406030204" pitchFamily="18" charset="0"/>
                          <a:cs typeface="Times New Roman" panose="02020603050405020304" pitchFamily="18" charset="0"/>
                        </a:rPr>
                        <m:t>(1)</m:t>
                      </m:r>
                    </m:oMath>
                  </m:oMathPara>
                </a14:m>
                <a:endParaRPr lang="zh-TW" altLang="en-US" dirty="0">
                  <a:solidFill>
                    <a:schemeClr val="tx1"/>
                  </a:solidFill>
                </a:endParaRPr>
              </a:p>
            </p:txBody>
          </p:sp>
        </mc:Choice>
        <mc:Fallback>
          <p:sp>
            <p:nvSpPr>
              <p:cNvPr id="22" name="矩形 21">
                <a:extLst>
                  <a:ext uri="{FF2B5EF4-FFF2-40B4-BE49-F238E27FC236}">
                    <a16:creationId xmlns:a16="http://schemas.microsoft.com/office/drawing/2014/main" id="{5627C43D-D70C-6528-EFA6-1506010E1D48}"/>
                  </a:ext>
                </a:extLst>
              </p:cNvPr>
              <p:cNvSpPr>
                <a:spLocks noRot="1" noChangeAspect="1" noMove="1" noResize="1" noEditPoints="1" noAdjustHandles="1" noChangeArrowheads="1" noChangeShapeType="1" noTextEdit="1"/>
              </p:cNvSpPr>
              <p:nvPr/>
            </p:nvSpPr>
            <p:spPr>
              <a:xfrm>
                <a:off x="2002049" y="1434784"/>
                <a:ext cx="1613903" cy="369332"/>
              </a:xfrm>
              <a:prstGeom prst="rect">
                <a:avLst/>
              </a:prstGeom>
              <a:blipFill>
                <a:blip r:embed="rId8"/>
                <a:stretch>
                  <a:fillRect b="-16129"/>
                </a:stretch>
              </a:blipFill>
            </p:spPr>
            <p:txBody>
              <a:bodyPr/>
              <a:lstStyle/>
              <a:p>
                <a:r>
                  <a:rPr lang="en-US">
                    <a:noFill/>
                  </a:rPr>
                  <a:t> </a:t>
                </a:r>
              </a:p>
            </p:txBody>
          </p:sp>
        </mc:Fallback>
      </mc:AlternateContent>
      <p:sp>
        <p:nvSpPr>
          <p:cNvPr id="2" name="向下箭號 9">
            <a:extLst>
              <a:ext uri="{FF2B5EF4-FFF2-40B4-BE49-F238E27FC236}">
                <a16:creationId xmlns:a16="http://schemas.microsoft.com/office/drawing/2014/main" id="{A3AFE509-679F-16AA-A142-538559C55540}"/>
              </a:ext>
            </a:extLst>
          </p:cNvPr>
          <p:cNvSpPr/>
          <p:nvPr/>
        </p:nvSpPr>
        <p:spPr>
          <a:xfrm rot="1437593">
            <a:off x="2018880" y="1962063"/>
            <a:ext cx="223837" cy="982662"/>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 name="向下箭號 10">
            <a:extLst>
              <a:ext uri="{FF2B5EF4-FFF2-40B4-BE49-F238E27FC236}">
                <a16:creationId xmlns:a16="http://schemas.microsoft.com/office/drawing/2014/main" id="{0FC4696A-C770-A7D8-1424-59984FD2CA0A}"/>
              </a:ext>
            </a:extLst>
          </p:cNvPr>
          <p:cNvSpPr/>
          <p:nvPr/>
        </p:nvSpPr>
        <p:spPr>
          <a:xfrm rot="19667391" flipH="1">
            <a:off x="3701630" y="1889038"/>
            <a:ext cx="242887" cy="1062037"/>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 name="向下箭號 9">
            <a:extLst>
              <a:ext uri="{FF2B5EF4-FFF2-40B4-BE49-F238E27FC236}">
                <a16:creationId xmlns:a16="http://schemas.microsoft.com/office/drawing/2014/main" id="{860715C4-FD9B-CD23-FFFE-20A3ACA1FD24}"/>
              </a:ext>
            </a:extLst>
          </p:cNvPr>
          <p:cNvSpPr/>
          <p:nvPr/>
        </p:nvSpPr>
        <p:spPr>
          <a:xfrm rot="1437593">
            <a:off x="1294494" y="3873885"/>
            <a:ext cx="223837" cy="982662"/>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 name="向下箭號 10">
            <a:extLst>
              <a:ext uri="{FF2B5EF4-FFF2-40B4-BE49-F238E27FC236}">
                <a16:creationId xmlns:a16="http://schemas.microsoft.com/office/drawing/2014/main" id="{6561CE2F-A3D6-24F1-608E-83071D205298}"/>
              </a:ext>
            </a:extLst>
          </p:cNvPr>
          <p:cNvSpPr/>
          <p:nvPr/>
        </p:nvSpPr>
        <p:spPr>
          <a:xfrm rot="19667391" flipH="1">
            <a:off x="4496958" y="3801513"/>
            <a:ext cx="242887" cy="1062037"/>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 name="TextBox 5">
            <a:extLst>
              <a:ext uri="{FF2B5EF4-FFF2-40B4-BE49-F238E27FC236}">
                <a16:creationId xmlns:a16="http://schemas.microsoft.com/office/drawing/2014/main" id="{51A7344B-FACB-BCF4-17CA-C9C68B2A3A87}"/>
              </a:ext>
            </a:extLst>
          </p:cNvPr>
          <p:cNvSpPr txBox="1"/>
          <p:nvPr/>
        </p:nvSpPr>
        <p:spPr>
          <a:xfrm>
            <a:off x="4828478" y="970019"/>
            <a:ext cx="1137424" cy="369332"/>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SSB</a:t>
            </a:r>
          </a:p>
        </p:txBody>
      </p:sp>
      <p:sp>
        <p:nvSpPr>
          <p:cNvPr id="7" name="Down Arrow 6">
            <a:extLst>
              <a:ext uri="{FF2B5EF4-FFF2-40B4-BE49-F238E27FC236}">
                <a16:creationId xmlns:a16="http://schemas.microsoft.com/office/drawing/2014/main" id="{F3D129D2-0DE9-5D1A-F98A-7372897C5B4A}"/>
              </a:ext>
            </a:extLst>
          </p:cNvPr>
          <p:cNvSpPr/>
          <p:nvPr/>
        </p:nvSpPr>
        <p:spPr>
          <a:xfrm flipH="1">
            <a:off x="5004200" y="1297916"/>
            <a:ext cx="207653" cy="240951"/>
          </a:xfrm>
          <a:prstGeom prst="downArrow">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a:extLst>
              <a:ext uri="{FF2B5EF4-FFF2-40B4-BE49-F238E27FC236}">
                <a16:creationId xmlns:a16="http://schemas.microsoft.com/office/drawing/2014/main" id="{91C01F19-58ED-A904-E808-350E33482984}"/>
              </a:ext>
            </a:extLst>
          </p:cNvPr>
          <p:cNvSpPr/>
          <p:nvPr/>
        </p:nvSpPr>
        <p:spPr>
          <a:xfrm>
            <a:off x="4705815" y="1616927"/>
            <a:ext cx="1003609" cy="187189"/>
          </a:xfrm>
          <a:prstGeom prst="rightArrow">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9" name="矩形 21">
                <a:extLst>
                  <a:ext uri="{FF2B5EF4-FFF2-40B4-BE49-F238E27FC236}">
                    <a16:creationId xmlns:a16="http://schemas.microsoft.com/office/drawing/2014/main" id="{C1844253-1B50-646C-F255-034B505C5B26}"/>
                  </a:ext>
                </a:extLst>
              </p:cNvPr>
              <p:cNvSpPr/>
              <p:nvPr/>
            </p:nvSpPr>
            <p:spPr>
              <a:xfrm>
                <a:off x="6941949" y="1434784"/>
                <a:ext cx="1009122" cy="369332"/>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zh-TW" altLang="en-US" i="1" dirty="0" smtClean="0">
                              <a:solidFill>
                                <a:schemeClr val="tx1"/>
                              </a:solidFill>
                              <a:latin typeface="Cambria Math" panose="02040503050406030204" pitchFamily="18" charset="0"/>
                              <a:cs typeface="Times New Roman" panose="02020603050405020304" pitchFamily="18" charset="0"/>
                            </a:rPr>
                          </m:ctrlPr>
                        </m:sSubPr>
                        <m:e>
                          <m:r>
                            <a:rPr lang="zh-TW" altLang="en-US" i="1" dirty="0">
                              <a:latin typeface="Cambria Math" panose="02040503050406030204" pitchFamily="18" charset="0"/>
                              <a:cs typeface="Times New Roman" panose="02020603050405020304" pitchFamily="18" charset="0"/>
                            </a:rPr>
                            <m:t>𝑈</m:t>
                          </m:r>
                          <m:r>
                            <a:rPr lang="en-US" altLang="zh-TW" i="1" dirty="0">
                              <a:latin typeface="Cambria Math" panose="02040503050406030204" pitchFamily="18" charset="0"/>
                              <a:cs typeface="Times New Roman" panose="02020603050405020304" pitchFamily="18" charset="0"/>
                            </a:rPr>
                            <m:t>(1)</m:t>
                          </m:r>
                        </m:e>
                        <m:sub>
                          <m:r>
                            <m:rPr>
                              <m:sty m:val="p"/>
                            </m:rPr>
                            <a:rPr lang="en-US" altLang="zh-TW" b="0" i="0" dirty="0" smtClean="0">
                              <a:solidFill>
                                <a:schemeClr val="tx1"/>
                              </a:solidFill>
                              <a:latin typeface="Cambria Math" panose="02040503050406030204" pitchFamily="18" charset="0"/>
                              <a:cs typeface="Times New Roman" panose="02020603050405020304" pitchFamily="18" charset="0"/>
                            </a:rPr>
                            <m:t>EM</m:t>
                          </m:r>
                        </m:sub>
                      </m:sSub>
                    </m:oMath>
                  </m:oMathPara>
                </a14:m>
                <a:endParaRPr lang="zh-TW" altLang="en-US" dirty="0">
                  <a:solidFill>
                    <a:schemeClr val="tx1"/>
                  </a:solidFill>
                </a:endParaRPr>
              </a:p>
            </p:txBody>
          </p:sp>
        </mc:Choice>
        <mc:Fallback>
          <p:sp>
            <p:nvSpPr>
              <p:cNvPr id="9" name="矩形 21">
                <a:extLst>
                  <a:ext uri="{FF2B5EF4-FFF2-40B4-BE49-F238E27FC236}">
                    <a16:creationId xmlns:a16="http://schemas.microsoft.com/office/drawing/2014/main" id="{C1844253-1B50-646C-F255-034B505C5B26}"/>
                  </a:ext>
                </a:extLst>
              </p:cNvPr>
              <p:cNvSpPr>
                <a:spLocks noRot="1" noChangeAspect="1" noMove="1" noResize="1" noEditPoints="1" noAdjustHandles="1" noChangeArrowheads="1" noChangeShapeType="1" noTextEdit="1"/>
              </p:cNvSpPr>
              <p:nvPr/>
            </p:nvSpPr>
            <p:spPr>
              <a:xfrm>
                <a:off x="6941949" y="1434784"/>
                <a:ext cx="1009122" cy="369332"/>
              </a:xfrm>
              <a:prstGeom prst="rect">
                <a:avLst/>
              </a:prstGeom>
              <a:blipFill>
                <a:blip r:embed="rId9"/>
                <a:stretch>
                  <a:fillRect b="-16129"/>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07FE2764-D0B1-527F-BEF3-7DC3D905ACBF}"/>
              </a:ext>
            </a:extLst>
          </p:cNvPr>
          <p:cNvSpPr txBox="1"/>
          <p:nvPr/>
        </p:nvSpPr>
        <p:spPr>
          <a:xfrm>
            <a:off x="1510238" y="502764"/>
            <a:ext cx="3597788" cy="383456"/>
          </a:xfrm>
          <a:prstGeom prst="rect">
            <a:avLst/>
          </a:prstGeom>
          <a:noFill/>
        </p:spPr>
        <p:txBody>
          <a:bodyPr wrap="square" rtlCol="0">
            <a:spAutoFit/>
          </a:bodyPr>
          <a:lstStyle/>
          <a:p>
            <a:pPr algn="l"/>
            <a:r>
              <a:rPr lang="en-US" dirty="0" err="1">
                <a:latin typeface="Times New Roman" panose="02020603050405020304" pitchFamily="18" charset="0"/>
                <a:cs typeface="Times New Roman" panose="02020603050405020304" pitchFamily="18" charset="0"/>
              </a:rPr>
              <a:t>規範對稱並沒有被趕盡殺絕</a:t>
            </a:r>
            <a:r>
              <a:rPr lang="en-US" dirty="0">
                <a:latin typeface="Times New Roman" panose="02020603050405020304" pitchFamily="18" charset="0"/>
                <a:cs typeface="Times New Roman" panose="02020603050405020304" pitchFamily="18" charset="0"/>
              </a:rPr>
              <a:t>：</a:t>
            </a:r>
          </a:p>
        </p:txBody>
      </p:sp>
      <mc:AlternateContent xmlns:mc="http://schemas.openxmlformats.org/markup-compatibility/2006">
        <mc:Choice xmlns:a14="http://schemas.microsoft.com/office/drawing/2010/main" Requires="a14">
          <p:sp>
            <p:nvSpPr>
              <p:cNvPr id="11" name="Text Box 11">
                <a:extLst>
                  <a:ext uri="{FF2B5EF4-FFF2-40B4-BE49-F238E27FC236}">
                    <a16:creationId xmlns:a16="http://schemas.microsoft.com/office/drawing/2014/main" id="{195D2D30-2C1D-8085-BB23-58FA40040727}"/>
                  </a:ext>
                </a:extLst>
              </p:cNvPr>
              <p:cNvSpPr txBox="1">
                <a:spLocks noChangeArrowheads="1"/>
              </p:cNvSpPr>
              <p:nvPr/>
            </p:nvSpPr>
            <p:spPr bwMode="auto">
              <a:xfrm>
                <a:off x="6141624" y="952754"/>
                <a:ext cx="2944885"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50000"/>
                  </a:spcBef>
                  <a:buClrTx/>
                  <a:buSzTx/>
                  <a:buFontTx/>
                  <a:buNone/>
                </a:pPr>
                <a14:m>
                  <m:oMath xmlns:m="http://schemas.openxmlformats.org/officeDocument/2006/math">
                    <m:sSub>
                      <m:sSubPr>
                        <m:ctrlPr>
                          <a:rPr lang="zh-TW" altLang="en-US" sz="1800" i="1" dirty="0" smtClean="0">
                            <a:solidFill>
                              <a:srgbClr val="FF0000"/>
                            </a:solidFill>
                            <a:latin typeface="Cambria Math" panose="02040503050406030204" pitchFamily="18" charset="0"/>
                            <a:cs typeface="Times New Roman" panose="02020603050405020304" pitchFamily="18" charset="0"/>
                          </a:rPr>
                        </m:ctrlPr>
                      </m:sSubPr>
                      <m:e>
                        <m:r>
                          <a:rPr lang="zh-TW" altLang="en-US" sz="1800" i="1" dirty="0">
                            <a:solidFill>
                              <a:srgbClr val="FF0000"/>
                            </a:solidFill>
                            <a:latin typeface="Cambria Math" panose="02040503050406030204" pitchFamily="18" charset="0"/>
                            <a:cs typeface="Times New Roman" panose="02020603050405020304" pitchFamily="18" charset="0"/>
                          </a:rPr>
                          <m:t>𝑈</m:t>
                        </m:r>
                        <m:r>
                          <a:rPr lang="en-US" altLang="zh-TW" sz="1800" i="1" dirty="0">
                            <a:solidFill>
                              <a:srgbClr val="FF0000"/>
                            </a:solidFill>
                            <a:latin typeface="Cambria Math" panose="02040503050406030204" pitchFamily="18" charset="0"/>
                            <a:cs typeface="Times New Roman" panose="02020603050405020304" pitchFamily="18" charset="0"/>
                          </a:rPr>
                          <m:t>(1)</m:t>
                        </m:r>
                      </m:e>
                      <m:sub>
                        <m:r>
                          <m:rPr>
                            <m:sty m:val="p"/>
                          </m:rPr>
                          <a:rPr lang="en-US" altLang="zh-TW" sz="1800" dirty="0">
                            <a:solidFill>
                              <a:srgbClr val="FF0000"/>
                            </a:solidFill>
                            <a:latin typeface="Cambria Math" panose="02040503050406030204" pitchFamily="18" charset="0"/>
                            <a:cs typeface="Times New Roman" panose="02020603050405020304" pitchFamily="18" charset="0"/>
                          </a:rPr>
                          <m:t>EM</m:t>
                        </m:r>
                      </m:sub>
                    </m:sSub>
                  </m:oMath>
                </a14:m>
                <a:r>
                  <a:rPr lang="en-US" altLang="zh-TW" sz="1800" dirty="0">
                    <a:solidFill>
                      <a:srgbClr val="FF0000"/>
                    </a:solidFill>
                    <a:cs typeface="Times New Roman" panose="02020603050405020304" pitchFamily="18" charset="0"/>
                  </a:rPr>
                  <a:t> gauge theory</a:t>
                </a:r>
                <a:r>
                  <a:rPr lang="en-US" altLang="zh-TW" sz="1800" dirty="0">
                    <a:cs typeface="Times New Roman" panose="02020603050405020304" pitchFamily="18" charset="0"/>
                  </a:rPr>
                  <a:t> </a:t>
                </a:r>
                <a:endParaRPr lang="en-US" altLang="zh-TW" sz="2400" b="1" dirty="0">
                  <a:solidFill>
                    <a:schemeClr val="folHlink"/>
                  </a:solidFill>
                  <a:cs typeface="Times New Roman" panose="02020603050405020304" pitchFamily="18" charset="0"/>
                </a:endParaRPr>
              </a:p>
            </p:txBody>
          </p:sp>
        </mc:Choice>
        <mc:Fallback>
          <p:sp>
            <p:nvSpPr>
              <p:cNvPr id="11" name="Text Box 11">
                <a:extLst>
                  <a:ext uri="{FF2B5EF4-FFF2-40B4-BE49-F238E27FC236}">
                    <a16:creationId xmlns:a16="http://schemas.microsoft.com/office/drawing/2014/main" id="{195D2D30-2C1D-8085-BB23-58FA40040727}"/>
                  </a:ext>
                </a:extLst>
              </p:cNvPr>
              <p:cNvSpPr txBox="1">
                <a:spLocks noRot="1" noChangeAspect="1" noMove="1" noResize="1" noEditPoints="1" noAdjustHandles="1" noChangeArrowheads="1" noChangeShapeType="1" noTextEdit="1"/>
              </p:cNvSpPr>
              <p:nvPr/>
            </p:nvSpPr>
            <p:spPr bwMode="auto">
              <a:xfrm>
                <a:off x="6141624" y="952754"/>
                <a:ext cx="2944885" cy="369332"/>
              </a:xfrm>
              <a:prstGeom prst="rect">
                <a:avLst/>
              </a:prstGeom>
              <a:blipFill>
                <a:blip r:embed="rId10"/>
                <a:stretch>
                  <a:fillRect t="-6452" b="-1935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pic>
        <p:nvPicPr>
          <p:cNvPr id="12" name="Picture 2" descr="http://www.quantumdiaries.org/wp-content/uploads/2011/11/W3BtoZgam1-1024x290.png">
            <a:extLst>
              <a:ext uri="{FF2B5EF4-FFF2-40B4-BE49-F238E27FC236}">
                <a16:creationId xmlns:a16="http://schemas.microsoft.com/office/drawing/2014/main" id="{AB6B032E-7C65-7D62-50C2-A6D06A47AAC3}"/>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72671"/>
          <a:stretch>
            <a:fillRect/>
          </a:stretch>
        </p:blipFill>
        <p:spPr bwMode="auto">
          <a:xfrm>
            <a:off x="6755719" y="2556772"/>
            <a:ext cx="1375120" cy="1417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http://www.google.com/url?source=imglanding&amp;ct=img&amp;q=http://www.quantumdiaries.org/wp-content/uploads/2011/10/Goldstone-Eaten-four.png&amp;sa=X&amp;ei=uOh8UM2gMerOmAXpp4H4Bg&amp;ved=0CAwQ8wc4IQ&amp;usg=AFQjCNEBERs0kkD0eU-QrdW_xDR6WU44Lg">
            <a:extLst>
              <a:ext uri="{FF2B5EF4-FFF2-40B4-BE49-F238E27FC236}">
                <a16:creationId xmlns:a16="http://schemas.microsoft.com/office/drawing/2014/main" id="{EC653A0A-BF20-0CF1-43B4-20C6600AE30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061647" y="4727244"/>
            <a:ext cx="2411403" cy="1678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Down Arrow 13">
            <a:extLst>
              <a:ext uri="{FF2B5EF4-FFF2-40B4-BE49-F238E27FC236}">
                <a16:creationId xmlns:a16="http://schemas.microsoft.com/office/drawing/2014/main" id="{F2F77ADC-3278-FC89-01DC-EF699DF95230}"/>
              </a:ext>
            </a:extLst>
          </p:cNvPr>
          <p:cNvSpPr/>
          <p:nvPr/>
        </p:nvSpPr>
        <p:spPr>
          <a:xfrm flipH="1">
            <a:off x="7235626" y="1906029"/>
            <a:ext cx="202237" cy="826020"/>
          </a:xfrm>
          <a:prstGeom prst="downArrow">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17" name="矩形 9">
                <a:extLst>
                  <a:ext uri="{FF2B5EF4-FFF2-40B4-BE49-F238E27FC236}">
                    <a16:creationId xmlns:a16="http://schemas.microsoft.com/office/drawing/2014/main" id="{8722C61F-936A-8435-276F-0DCCB43EC206}"/>
                  </a:ext>
                </a:extLst>
              </p:cNvPr>
              <p:cNvSpPr/>
              <p:nvPr/>
            </p:nvSpPr>
            <p:spPr>
              <a:xfrm>
                <a:off x="5965902" y="4043028"/>
                <a:ext cx="771601" cy="579005"/>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d>
                        <m:dPr>
                          <m:ctrlPr>
                            <a:rPr lang="en-US" altLang="zh-TW" i="1" smtClean="0">
                              <a:latin typeface="Cambria Math" panose="02040503050406030204" pitchFamily="18" charset="0"/>
                              <a:cs typeface="Times New Roman" pitchFamily="18" charset="0"/>
                            </a:rPr>
                          </m:ctrlPr>
                        </m:dPr>
                        <m:e>
                          <m:m>
                            <m:mPr>
                              <m:mcs>
                                <m:mc>
                                  <m:mcPr>
                                    <m:count m:val="1"/>
                                    <m:mcJc m:val="center"/>
                                  </m:mcPr>
                                </m:mc>
                              </m:mcs>
                              <m:ctrlPr>
                                <a:rPr lang="en-US" altLang="zh-TW" i="1">
                                  <a:latin typeface="Cambria Math" panose="02040503050406030204" pitchFamily="18" charset="0"/>
                                  <a:cs typeface="Times New Roman" pitchFamily="18" charset="0"/>
                                </a:rPr>
                              </m:ctrlPr>
                            </m:mPr>
                            <m:mr>
                              <m:e>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𝐻</m:t>
                                    </m:r>
                                  </m:e>
                                  <m:sup>
                                    <m:r>
                                      <a:rPr lang="en-US" altLang="zh-TW" i="1">
                                        <a:latin typeface="Cambria Math"/>
                                        <a:cs typeface="Times New Roman" pitchFamily="18" charset="0"/>
                                      </a:rPr>
                                      <m:t>+</m:t>
                                    </m:r>
                                  </m:sup>
                                </m:sSup>
                              </m:e>
                            </m:mr>
                            <m:mr>
                              <m:e>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𝐻</m:t>
                                    </m:r>
                                  </m:e>
                                  <m:sup>
                                    <m:r>
                                      <a:rPr lang="en-US" altLang="zh-TW" b="0" i="1" smtClean="0">
                                        <a:latin typeface="Cambria Math" panose="02040503050406030204" pitchFamily="18" charset="0"/>
                                        <a:cs typeface="Times New Roman" pitchFamily="18" charset="0"/>
                                      </a:rPr>
                                      <m:t>0</m:t>
                                    </m:r>
                                  </m:sup>
                                </m:sSup>
                              </m:e>
                            </m:mr>
                          </m:m>
                        </m:e>
                      </m:d>
                    </m:oMath>
                  </m:oMathPara>
                </a14:m>
                <a:endParaRPr lang="zh-TW" altLang="en-US" dirty="0"/>
              </a:p>
            </p:txBody>
          </p:sp>
        </mc:Choice>
        <mc:Fallback>
          <p:sp>
            <p:nvSpPr>
              <p:cNvPr id="17" name="矩形 9">
                <a:extLst>
                  <a:ext uri="{FF2B5EF4-FFF2-40B4-BE49-F238E27FC236}">
                    <a16:creationId xmlns:a16="http://schemas.microsoft.com/office/drawing/2014/main" id="{8722C61F-936A-8435-276F-0DCCB43EC206}"/>
                  </a:ext>
                </a:extLst>
              </p:cNvPr>
              <p:cNvSpPr>
                <a:spLocks noRot="1" noChangeAspect="1" noMove="1" noResize="1" noEditPoints="1" noAdjustHandles="1" noChangeArrowheads="1" noChangeShapeType="1" noTextEdit="1"/>
              </p:cNvSpPr>
              <p:nvPr/>
            </p:nvSpPr>
            <p:spPr>
              <a:xfrm>
                <a:off x="5965902" y="4043028"/>
                <a:ext cx="771601" cy="579005"/>
              </a:xfrm>
              <a:prstGeom prst="rect">
                <a:avLst/>
              </a:prstGeom>
              <a:blipFill>
                <a:blip r:embed="rId13"/>
                <a:stretch>
                  <a:fillRect b="-4348"/>
                </a:stretch>
              </a:blipFill>
            </p:spPr>
            <p:txBody>
              <a:bodyPr/>
              <a:lstStyle/>
              <a:p>
                <a:r>
                  <a:rPr lang="en-US">
                    <a:noFill/>
                  </a:rPr>
                  <a:t> </a:t>
                </a:r>
              </a:p>
            </p:txBody>
          </p:sp>
        </mc:Fallback>
      </mc:AlternateContent>
    </p:spTree>
    <p:extLst>
      <p:ext uri="{BB962C8B-B14F-4D97-AF65-F5344CB8AC3E}">
        <p14:creationId xmlns:p14="http://schemas.microsoft.com/office/powerpoint/2010/main" val="311411331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5B3FEFC-1481-0F3F-ACE5-24D2007AC396}"/>
            </a:ext>
          </a:extLst>
        </p:cNvPr>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矩形 1">
                <a:extLst>
                  <a:ext uri="{FF2B5EF4-FFF2-40B4-BE49-F238E27FC236}">
                    <a16:creationId xmlns:a16="http://schemas.microsoft.com/office/drawing/2014/main" id="{D3693167-C4C9-264A-7300-57882CD5D902}"/>
                  </a:ext>
                </a:extLst>
              </p:cNvPr>
              <p:cNvSpPr/>
              <p:nvPr/>
            </p:nvSpPr>
            <p:spPr>
              <a:xfrm>
                <a:off x="1074813" y="1635662"/>
                <a:ext cx="6936321" cy="1407373"/>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d>
                        <m:dPr>
                          <m:ctrlPr>
                            <a:rPr lang="zh-TW" altLang="en-US" i="1" smtClean="0">
                              <a:latin typeface="Cambria Math" panose="02040503050406030204" pitchFamily="18" charset="0"/>
                              <a:ea typeface="Cambria Math" panose="02040503050406030204" pitchFamily="18" charset="0"/>
                              <a:cs typeface="Times New Roman"/>
                            </a:rPr>
                          </m:ctrlPr>
                        </m:dPr>
                        <m:e>
                          <m:f>
                            <m:fPr>
                              <m:ctrlPr>
                                <a:rPr lang="zh-TW" altLang="en-US" i="1">
                                  <a:latin typeface="Cambria Math" panose="02040503050406030204" pitchFamily="18" charset="0"/>
                                  <a:ea typeface="Cambria Math" panose="02040503050406030204" pitchFamily="18" charset="0"/>
                                  <a:cs typeface="Times New Roman"/>
                                </a:rPr>
                              </m:ctrlPr>
                            </m:fPr>
                            <m:num>
                              <m:r>
                                <a:rPr lang="en-US" altLang="zh-TW" i="1">
                                  <a:latin typeface="Cambria Math" panose="02040503050406030204" pitchFamily="18" charset="0"/>
                                  <a:ea typeface="Cambria Math" panose="02040503050406030204" pitchFamily="18" charset="0"/>
                                  <a:cs typeface="Times New Roman"/>
                                </a:rPr>
                                <m:t>1</m:t>
                              </m:r>
                            </m:num>
                            <m:den>
                              <m:r>
                                <a:rPr lang="en-US" altLang="zh-TW" i="1">
                                  <a:latin typeface="Cambria Math" panose="02040503050406030204" pitchFamily="18" charset="0"/>
                                  <a:ea typeface="Cambria Math" panose="02040503050406030204" pitchFamily="18" charset="0"/>
                                  <a:cs typeface="Times New Roman"/>
                                </a:rPr>
                                <m:t>2</m:t>
                              </m:r>
                            </m:den>
                          </m:f>
                          <m:r>
                            <a:rPr lang="en-US" altLang="zh-TW" i="1">
                              <a:latin typeface="Cambria Math" panose="02040503050406030204" pitchFamily="18" charset="0"/>
                              <a:ea typeface="Cambria Math" panose="02040503050406030204" pitchFamily="18" charset="0"/>
                              <a:cs typeface="Times New Roman"/>
                            </a:rPr>
                            <m:t>𝑔</m:t>
                          </m:r>
                          <m:r>
                            <a:rPr lang="en-US" altLang="zh-TW" b="1" i="1">
                              <a:latin typeface="Cambria Math" panose="02040503050406030204" pitchFamily="18" charset="0"/>
                              <a:ea typeface="Cambria Math" panose="02040503050406030204" pitchFamily="18" charset="0"/>
                              <a:cs typeface="Times New Roman"/>
                            </a:rPr>
                            <m:t>𝝉</m:t>
                          </m:r>
                          <m:r>
                            <a:rPr lang="zh-TW" altLang="en-US" i="1">
                              <a:latin typeface="Cambria Math" panose="02040503050406030204" pitchFamily="18" charset="0"/>
                              <a:cs typeface="Times New Roman"/>
                            </a:rPr>
                            <m:t>∙</m:t>
                          </m:r>
                          <m:sSub>
                            <m:sSubPr>
                              <m:ctrlPr>
                                <a:rPr lang="zh-TW" altLang="en-US" i="1">
                                  <a:latin typeface="Cambria Math" panose="02040503050406030204" pitchFamily="18" charset="0"/>
                                  <a:cs typeface="Times New Roman"/>
                                </a:rPr>
                              </m:ctrlPr>
                            </m:sSubPr>
                            <m:e>
                              <m:r>
                                <a:rPr lang="en-US" altLang="zh-TW" b="1" i="1">
                                  <a:latin typeface="Cambria Math" panose="02040503050406030204" pitchFamily="18" charset="0"/>
                                  <a:cs typeface="Times New Roman"/>
                                </a:rPr>
                                <m:t>𝑾</m:t>
                              </m:r>
                            </m:e>
                            <m:sub>
                              <m:r>
                                <a:rPr lang="zh-TW" altLang="en-US" i="1">
                                  <a:latin typeface="Cambria Math" panose="02040503050406030204" pitchFamily="18" charset="0"/>
                                  <a:cs typeface="Times New Roman"/>
                                </a:rPr>
                                <m:t>𝜇</m:t>
                              </m:r>
                            </m:sub>
                          </m:sSub>
                          <m:r>
                            <a:rPr lang="en-US" altLang="zh-TW" i="1">
                              <a:latin typeface="Cambria Math" panose="02040503050406030204" pitchFamily="18" charset="0"/>
                              <a:cs typeface="Times New Roman"/>
                            </a:rPr>
                            <m:t>+</m:t>
                          </m:r>
                          <m:sSup>
                            <m:sSupPr>
                              <m:ctrlPr>
                                <a:rPr lang="en-US" altLang="zh-TW" i="1">
                                  <a:latin typeface="Cambria Math" panose="02040503050406030204" pitchFamily="18" charset="0"/>
                                  <a:cs typeface="Times New Roman"/>
                                </a:rPr>
                              </m:ctrlPr>
                            </m:sSupPr>
                            <m:e>
                              <m:r>
                                <a:rPr lang="en-US" altLang="zh-TW" i="1">
                                  <a:latin typeface="Cambria Math" panose="02040503050406030204" pitchFamily="18" charset="0"/>
                                  <a:cs typeface="Times New Roman"/>
                                </a:rPr>
                                <m:t>𝑔</m:t>
                              </m:r>
                            </m:e>
                            <m:sup>
                              <m:r>
                                <a:rPr lang="en-US" altLang="zh-TW" i="1">
                                  <a:latin typeface="Cambria Math" panose="02040503050406030204" pitchFamily="18" charset="0"/>
                                  <a:cs typeface="Times New Roman"/>
                                </a:rPr>
                                <m:t>′</m:t>
                              </m:r>
                            </m:sup>
                          </m:sSup>
                          <m:r>
                            <a:rPr lang="en-US" altLang="zh-TW" i="1">
                              <a:latin typeface="Cambria Math" panose="02040503050406030204" pitchFamily="18" charset="0"/>
                              <a:cs typeface="Times New Roman"/>
                            </a:rPr>
                            <m:t>𝑌</m:t>
                          </m:r>
                          <m:sSub>
                            <m:sSubPr>
                              <m:ctrlPr>
                                <a:rPr lang="zh-TW" altLang="en-US" i="1">
                                  <a:latin typeface="Cambria Math" panose="02040503050406030204" pitchFamily="18" charset="0"/>
                                  <a:cs typeface="Times New Roman"/>
                                </a:rPr>
                              </m:ctrlPr>
                            </m:sSubPr>
                            <m:e>
                              <m:r>
                                <a:rPr lang="en-US" altLang="zh-TW" i="1">
                                  <a:latin typeface="Cambria Math" panose="02040503050406030204" pitchFamily="18" charset="0"/>
                                  <a:cs typeface="Times New Roman"/>
                                </a:rPr>
                                <m:t>𝐵</m:t>
                              </m:r>
                            </m:e>
                            <m:sub>
                              <m:r>
                                <a:rPr lang="zh-TW" altLang="en-US" i="1">
                                  <a:latin typeface="Cambria Math" panose="02040503050406030204" pitchFamily="18" charset="0"/>
                                  <a:cs typeface="Times New Roman"/>
                                </a:rPr>
                                <m:t>𝜇</m:t>
                              </m:r>
                            </m:sub>
                          </m:sSub>
                        </m:e>
                      </m:d>
                      <m:d>
                        <m:dPr>
                          <m:ctrlPr>
                            <a:rPr lang="en-US" altLang="zh-TW" i="1">
                              <a:latin typeface="Cambria Math" panose="02040503050406030204" pitchFamily="18" charset="0"/>
                              <a:cs typeface="Times New Roman" pitchFamily="18" charset="0"/>
                            </a:rPr>
                          </m:ctrlPr>
                        </m:dPr>
                        <m:e>
                          <m:m>
                            <m:mPr>
                              <m:mcs>
                                <m:mc>
                                  <m:mcPr>
                                    <m:count m:val="1"/>
                                    <m:mcJc m:val="center"/>
                                  </m:mcPr>
                                </m:mc>
                              </m:mcs>
                              <m:ctrlPr>
                                <a:rPr lang="en-US" altLang="zh-TW" i="1">
                                  <a:latin typeface="Cambria Math" panose="02040503050406030204" pitchFamily="18" charset="0"/>
                                  <a:cs typeface="Times New Roman" pitchFamily="18" charset="0"/>
                                </a:rPr>
                              </m:ctrlPr>
                            </m:mPr>
                            <m:mr>
                              <m:e>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𝐻</m:t>
                                    </m:r>
                                  </m:e>
                                  <m:sup>
                                    <m:r>
                                      <a:rPr lang="en-US" altLang="zh-TW" i="1">
                                        <a:latin typeface="Cambria Math" panose="02040503050406030204" pitchFamily="18" charset="0"/>
                                        <a:cs typeface="Times New Roman" pitchFamily="18" charset="0"/>
                                      </a:rPr>
                                      <m:t>+</m:t>
                                    </m:r>
                                  </m:sup>
                                </m:sSup>
                              </m:e>
                            </m:mr>
                            <m:mr>
                              <m:e>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𝐻</m:t>
                                    </m:r>
                                  </m:e>
                                  <m:sup>
                                    <m:r>
                                      <a:rPr lang="en-US" altLang="zh-TW" b="0" i="1" smtClean="0">
                                        <a:latin typeface="Cambria Math" panose="02040503050406030204" pitchFamily="18" charset="0"/>
                                        <a:cs typeface="Times New Roman" pitchFamily="18" charset="0"/>
                                      </a:rPr>
                                      <m:t>0</m:t>
                                    </m:r>
                                  </m:sup>
                                </m:sSup>
                              </m:e>
                            </m:mr>
                          </m:m>
                        </m:e>
                      </m:d>
                      <m:r>
                        <a:rPr lang="en-US" altLang="zh-TW" b="0" i="1" smtClean="0">
                          <a:latin typeface="Cambria Math"/>
                          <a:cs typeface="Times New Roman" pitchFamily="18" charset="0"/>
                        </a:rPr>
                        <m:t>=</m:t>
                      </m:r>
                      <m:d>
                        <m:dPr>
                          <m:ctrlPr>
                            <a:rPr lang="en-US" altLang="zh-TW" i="1">
                              <a:latin typeface="Cambria Math" panose="02040503050406030204" pitchFamily="18" charset="0"/>
                              <a:cs typeface="Times New Roman" pitchFamily="18" charset="0"/>
                            </a:rPr>
                          </m:ctrlPr>
                        </m:dPr>
                        <m:e>
                          <m:m>
                            <m:mPr>
                              <m:mcs>
                                <m:mc>
                                  <m:mcPr>
                                    <m:count m:val="2"/>
                                    <m:mcJc m:val="center"/>
                                  </m:mcPr>
                                </m:mc>
                              </m:mcs>
                              <m:ctrlPr>
                                <a:rPr lang="en-US" altLang="zh-TW" i="1">
                                  <a:latin typeface="Cambria Math" panose="02040503050406030204" pitchFamily="18" charset="0"/>
                                  <a:cs typeface="Times New Roman" pitchFamily="18" charset="0"/>
                                </a:rPr>
                              </m:ctrlPr>
                            </m:mPr>
                            <m:mr>
                              <m:e>
                                <m:f>
                                  <m:fPr>
                                    <m:ctrlPr>
                                      <a:rPr lang="en-US" altLang="zh-TW" i="1" smtClean="0">
                                        <a:latin typeface="Cambria Math" panose="02040503050406030204" pitchFamily="18" charset="0"/>
                                        <a:cs typeface="Times New Roman" pitchFamily="18" charset="0"/>
                                      </a:rPr>
                                    </m:ctrlPr>
                                  </m:fPr>
                                  <m:num>
                                    <m:r>
                                      <a:rPr lang="en-US" altLang="zh-TW" b="0" i="1" smtClean="0">
                                        <a:latin typeface="Cambria Math"/>
                                        <a:cs typeface="Times New Roman" pitchFamily="18" charset="0"/>
                                      </a:rPr>
                                      <m:t>𝑔</m:t>
                                    </m:r>
                                  </m:num>
                                  <m:den>
                                    <m:r>
                                      <m:rPr>
                                        <m:brk m:alnAt="7"/>
                                      </m:rPr>
                                      <a:rPr lang="en-US" altLang="zh-TW" i="1" smtClean="0">
                                        <a:latin typeface="Cambria Math"/>
                                        <a:cs typeface="Times New Roman" pitchFamily="18" charset="0"/>
                                      </a:rPr>
                                      <m:t>2</m:t>
                                    </m:r>
                                  </m:den>
                                </m:f>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𝑊</m:t>
                                    </m:r>
                                  </m:e>
                                  <m:sup>
                                    <m:r>
                                      <a:rPr lang="en-US" altLang="zh-TW" i="1">
                                        <a:latin typeface="Cambria Math"/>
                                        <a:cs typeface="Times New Roman" pitchFamily="18" charset="0"/>
                                      </a:rPr>
                                      <m:t>3</m:t>
                                    </m:r>
                                  </m:sup>
                                </m:sSup>
                                <m:r>
                                  <a:rPr lang="en-US" altLang="zh-TW" b="0" i="1" smtClean="0">
                                    <a:latin typeface="Cambria Math"/>
                                    <a:cs typeface="Times New Roman" pitchFamily="18" charset="0"/>
                                  </a:rPr>
                                  <m:t>+</m:t>
                                </m:r>
                                <m:f>
                                  <m:fPr>
                                    <m:ctrlPr>
                                      <a:rPr lang="en-US" altLang="zh-TW" i="1">
                                        <a:latin typeface="Cambria Math" panose="02040503050406030204" pitchFamily="18" charset="0"/>
                                        <a:cs typeface="Times New Roman" pitchFamily="18" charset="0"/>
                                      </a:rPr>
                                    </m:ctrlPr>
                                  </m:fPr>
                                  <m:num>
                                    <m:r>
                                      <a:rPr lang="en-US" altLang="zh-TW" b="0" i="1" smtClean="0">
                                        <a:latin typeface="Cambria Math"/>
                                        <a:cs typeface="Times New Roman" pitchFamily="18" charset="0"/>
                                      </a:rPr>
                                      <m:t>𝑔</m:t>
                                    </m:r>
                                    <m:r>
                                      <a:rPr lang="en-US" altLang="zh-TW" b="0" i="1" smtClean="0">
                                        <a:latin typeface="Cambria Math"/>
                                        <a:cs typeface="Times New Roman" pitchFamily="18" charset="0"/>
                                      </a:rPr>
                                      <m:t>′</m:t>
                                    </m:r>
                                  </m:num>
                                  <m:den>
                                    <m:r>
                                      <m:rPr>
                                        <m:brk m:alnAt="7"/>
                                      </m:rPr>
                                      <a:rPr lang="en-US" altLang="zh-TW" i="1">
                                        <a:latin typeface="Cambria Math"/>
                                        <a:cs typeface="Times New Roman" pitchFamily="18" charset="0"/>
                                      </a:rPr>
                                      <m:t>2</m:t>
                                    </m:r>
                                  </m:den>
                                </m:f>
                                <m:r>
                                  <m:rPr>
                                    <m:brk m:alnAt="7"/>
                                  </m:rPr>
                                  <a:rPr lang="en-US" altLang="zh-TW" b="0" i="1" smtClean="0">
                                    <a:latin typeface="Cambria Math"/>
                                    <a:cs typeface="Times New Roman" pitchFamily="18" charset="0"/>
                                  </a:rPr>
                                  <m:t>𝐵</m:t>
                                </m:r>
                              </m:e>
                              <m:e>
                                <m:sSup>
                                  <m:sSupPr>
                                    <m:ctrlPr>
                                      <a:rPr lang="en-US" altLang="zh-TW" i="1">
                                        <a:latin typeface="Cambria Math" panose="02040503050406030204" pitchFamily="18" charset="0"/>
                                        <a:cs typeface="Times New Roman" pitchFamily="18" charset="0"/>
                                      </a:rPr>
                                    </m:ctrlPr>
                                  </m:sSupPr>
                                  <m:e>
                                    <m:f>
                                      <m:fPr>
                                        <m:ctrlPr>
                                          <a:rPr lang="en-US" altLang="zh-TW" i="1">
                                            <a:latin typeface="Cambria Math" panose="02040503050406030204" pitchFamily="18" charset="0"/>
                                            <a:cs typeface="Times New Roman" pitchFamily="18" charset="0"/>
                                          </a:rPr>
                                        </m:ctrlPr>
                                      </m:fPr>
                                      <m:num>
                                        <m:r>
                                          <a:rPr lang="en-US" altLang="zh-TW" i="1">
                                            <a:latin typeface="Cambria Math"/>
                                            <a:cs typeface="Times New Roman" pitchFamily="18" charset="0"/>
                                          </a:rPr>
                                          <m:t>1</m:t>
                                        </m:r>
                                      </m:num>
                                      <m:den>
                                        <m:rad>
                                          <m:radPr>
                                            <m:degHide m:val="on"/>
                                            <m:ctrlPr>
                                              <a:rPr lang="en-US" altLang="zh-TW" i="1">
                                                <a:latin typeface="Cambria Math" panose="02040503050406030204" pitchFamily="18" charset="0"/>
                                                <a:cs typeface="Times New Roman" pitchFamily="18" charset="0"/>
                                              </a:rPr>
                                            </m:ctrlPr>
                                          </m:radPr>
                                          <m:deg/>
                                          <m:e>
                                            <m:r>
                                              <a:rPr lang="en-US" altLang="zh-TW" i="1">
                                                <a:latin typeface="Cambria Math"/>
                                                <a:cs typeface="Times New Roman" pitchFamily="18" charset="0"/>
                                              </a:rPr>
                                              <m:t>2</m:t>
                                            </m:r>
                                          </m:e>
                                        </m:rad>
                                      </m:den>
                                    </m:f>
                                    <m:r>
                                      <a:rPr lang="en-US" altLang="zh-TW" i="1">
                                        <a:latin typeface="Cambria Math"/>
                                        <a:cs typeface="Times New Roman" pitchFamily="18" charset="0"/>
                                      </a:rPr>
                                      <m:t>𝑊</m:t>
                                    </m:r>
                                  </m:e>
                                  <m:sup>
                                    <m:r>
                                      <a:rPr lang="en-US" altLang="zh-TW" i="1">
                                        <a:latin typeface="Cambria Math"/>
                                        <a:cs typeface="Times New Roman" pitchFamily="18" charset="0"/>
                                      </a:rPr>
                                      <m:t>+</m:t>
                                    </m:r>
                                  </m:sup>
                                </m:sSup>
                              </m:e>
                            </m:mr>
                            <m:mr>
                              <m:e>
                                <m:sSup>
                                  <m:sSupPr>
                                    <m:ctrlPr>
                                      <a:rPr lang="en-US" altLang="zh-TW" i="1">
                                        <a:latin typeface="Cambria Math" panose="02040503050406030204" pitchFamily="18" charset="0"/>
                                        <a:cs typeface="Times New Roman" pitchFamily="18" charset="0"/>
                                      </a:rPr>
                                    </m:ctrlPr>
                                  </m:sSupPr>
                                  <m:e>
                                    <m:f>
                                      <m:fPr>
                                        <m:ctrlPr>
                                          <a:rPr lang="en-US" altLang="zh-TW" i="1">
                                            <a:latin typeface="Cambria Math" panose="02040503050406030204" pitchFamily="18" charset="0"/>
                                            <a:cs typeface="Times New Roman" pitchFamily="18" charset="0"/>
                                          </a:rPr>
                                        </m:ctrlPr>
                                      </m:fPr>
                                      <m:num>
                                        <m:r>
                                          <a:rPr lang="en-US" altLang="zh-TW" i="1">
                                            <a:latin typeface="Cambria Math"/>
                                            <a:cs typeface="Times New Roman" pitchFamily="18" charset="0"/>
                                          </a:rPr>
                                          <m:t>1</m:t>
                                        </m:r>
                                      </m:num>
                                      <m:den>
                                        <m:rad>
                                          <m:radPr>
                                            <m:degHide m:val="on"/>
                                            <m:ctrlPr>
                                              <a:rPr lang="en-US" altLang="zh-TW" i="1">
                                                <a:latin typeface="Cambria Math" panose="02040503050406030204" pitchFamily="18" charset="0"/>
                                                <a:cs typeface="Times New Roman" pitchFamily="18" charset="0"/>
                                              </a:rPr>
                                            </m:ctrlPr>
                                          </m:radPr>
                                          <m:deg/>
                                          <m:e>
                                            <m:r>
                                              <a:rPr lang="en-US" altLang="zh-TW" i="1">
                                                <a:latin typeface="Cambria Math"/>
                                                <a:cs typeface="Times New Roman" pitchFamily="18" charset="0"/>
                                              </a:rPr>
                                              <m:t>2</m:t>
                                            </m:r>
                                          </m:e>
                                        </m:rad>
                                      </m:den>
                                    </m:f>
                                    <m:r>
                                      <a:rPr lang="en-US" altLang="zh-TW" i="1">
                                        <a:latin typeface="Cambria Math"/>
                                        <a:cs typeface="Times New Roman" pitchFamily="18" charset="0"/>
                                      </a:rPr>
                                      <m:t>𝑊</m:t>
                                    </m:r>
                                  </m:e>
                                  <m:sup>
                                    <m:r>
                                      <a:rPr lang="en-US" altLang="zh-TW" i="1">
                                        <a:latin typeface="Cambria Math"/>
                                        <a:cs typeface="Times New Roman" pitchFamily="18" charset="0"/>
                                      </a:rPr>
                                      <m:t>−</m:t>
                                    </m:r>
                                  </m:sup>
                                </m:sSup>
                              </m:e>
                              <m:e>
                                <m:r>
                                  <a:rPr lang="en-US" altLang="zh-TW" b="0" i="1" smtClean="0">
                                    <a:latin typeface="Cambria Math"/>
                                    <a:cs typeface="Times New Roman" pitchFamily="18" charset="0"/>
                                  </a:rPr>
                                  <m:t>−</m:t>
                                </m:r>
                                <m:f>
                                  <m:fPr>
                                    <m:ctrlPr>
                                      <a:rPr lang="en-US" altLang="zh-TW" i="1">
                                        <a:latin typeface="Cambria Math" panose="02040503050406030204" pitchFamily="18" charset="0"/>
                                        <a:cs typeface="Times New Roman" pitchFamily="18" charset="0"/>
                                      </a:rPr>
                                    </m:ctrlPr>
                                  </m:fPr>
                                  <m:num>
                                    <m:r>
                                      <a:rPr lang="en-US" altLang="zh-TW" b="0" i="1" smtClean="0">
                                        <a:latin typeface="Cambria Math"/>
                                        <a:cs typeface="Times New Roman" pitchFamily="18" charset="0"/>
                                      </a:rPr>
                                      <m:t>𝑔</m:t>
                                    </m:r>
                                  </m:num>
                                  <m:den>
                                    <m:r>
                                      <m:rPr>
                                        <m:brk m:alnAt="7"/>
                                      </m:rPr>
                                      <a:rPr lang="en-US" altLang="zh-TW" i="1">
                                        <a:latin typeface="Cambria Math"/>
                                        <a:cs typeface="Times New Roman" pitchFamily="18" charset="0"/>
                                      </a:rPr>
                                      <m:t>2</m:t>
                                    </m:r>
                                  </m:den>
                                </m:f>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𝑊</m:t>
                                    </m:r>
                                  </m:e>
                                  <m:sup>
                                    <m:r>
                                      <a:rPr lang="en-US" altLang="zh-TW" i="1">
                                        <a:latin typeface="Cambria Math"/>
                                        <a:cs typeface="Times New Roman" pitchFamily="18" charset="0"/>
                                      </a:rPr>
                                      <m:t>3</m:t>
                                    </m:r>
                                  </m:sup>
                                </m:sSup>
                                <m:r>
                                  <a:rPr lang="en-US" altLang="zh-TW" b="0" i="1" smtClean="0">
                                    <a:latin typeface="Cambria Math"/>
                                    <a:cs typeface="Times New Roman" pitchFamily="18" charset="0"/>
                                  </a:rPr>
                                  <m:t>+</m:t>
                                </m:r>
                                <m:f>
                                  <m:fPr>
                                    <m:ctrlPr>
                                      <a:rPr lang="en-US" altLang="zh-TW" i="1">
                                        <a:latin typeface="Cambria Math" panose="02040503050406030204" pitchFamily="18" charset="0"/>
                                        <a:cs typeface="Times New Roman" pitchFamily="18" charset="0"/>
                                      </a:rPr>
                                    </m:ctrlPr>
                                  </m:fPr>
                                  <m:num>
                                    <m:r>
                                      <a:rPr lang="en-US" altLang="zh-TW" b="0" i="1" smtClean="0">
                                        <a:latin typeface="Cambria Math"/>
                                        <a:cs typeface="Times New Roman" pitchFamily="18" charset="0"/>
                                      </a:rPr>
                                      <m:t>𝑔</m:t>
                                    </m:r>
                                    <m:r>
                                      <a:rPr lang="en-US" altLang="zh-TW" b="0" i="1" smtClean="0">
                                        <a:latin typeface="Cambria Math"/>
                                        <a:cs typeface="Times New Roman" pitchFamily="18" charset="0"/>
                                      </a:rPr>
                                      <m:t>′</m:t>
                                    </m:r>
                                  </m:num>
                                  <m:den>
                                    <m:r>
                                      <m:rPr>
                                        <m:brk m:alnAt="7"/>
                                      </m:rPr>
                                      <a:rPr lang="en-US" altLang="zh-TW" i="1">
                                        <a:latin typeface="Cambria Math"/>
                                        <a:cs typeface="Times New Roman" pitchFamily="18" charset="0"/>
                                      </a:rPr>
                                      <m:t>2</m:t>
                                    </m:r>
                                  </m:den>
                                </m:f>
                                <m:r>
                                  <m:rPr>
                                    <m:brk m:alnAt="7"/>
                                  </m:rPr>
                                  <a:rPr lang="en-US" altLang="zh-TW" i="1">
                                    <a:latin typeface="Cambria Math"/>
                                    <a:cs typeface="Times New Roman" pitchFamily="18" charset="0"/>
                                  </a:rPr>
                                  <m:t>𝐵</m:t>
                                </m:r>
                              </m:e>
                            </m:mr>
                          </m:m>
                        </m:e>
                      </m:d>
                      <m:d>
                        <m:dPr>
                          <m:ctrlPr>
                            <a:rPr lang="en-US" altLang="zh-TW" i="1">
                              <a:latin typeface="Cambria Math" panose="02040503050406030204" pitchFamily="18" charset="0"/>
                              <a:cs typeface="Times New Roman" pitchFamily="18" charset="0"/>
                            </a:rPr>
                          </m:ctrlPr>
                        </m:dPr>
                        <m:e>
                          <m:m>
                            <m:mPr>
                              <m:mcs>
                                <m:mc>
                                  <m:mcPr>
                                    <m:count m:val="1"/>
                                    <m:mcJc m:val="center"/>
                                  </m:mcPr>
                                </m:mc>
                              </m:mcs>
                              <m:ctrlPr>
                                <a:rPr lang="en-US" altLang="zh-TW" i="1">
                                  <a:latin typeface="Cambria Math" panose="02040503050406030204" pitchFamily="18" charset="0"/>
                                  <a:cs typeface="Times New Roman" pitchFamily="18" charset="0"/>
                                </a:rPr>
                              </m:ctrlPr>
                            </m:mPr>
                            <m:mr>
                              <m:e>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𝐻</m:t>
                                    </m:r>
                                  </m:e>
                                  <m:sup>
                                    <m:r>
                                      <a:rPr lang="en-US" altLang="zh-TW" i="1">
                                        <a:latin typeface="Cambria Math" panose="02040503050406030204" pitchFamily="18" charset="0"/>
                                        <a:cs typeface="Times New Roman" pitchFamily="18" charset="0"/>
                                      </a:rPr>
                                      <m:t>+</m:t>
                                    </m:r>
                                  </m:sup>
                                </m:sSup>
                              </m:e>
                            </m:mr>
                            <m:mr>
                              <m:e>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𝐻</m:t>
                                    </m:r>
                                  </m:e>
                                  <m:sup>
                                    <m:r>
                                      <a:rPr lang="en-US" altLang="zh-TW" b="0" i="1" smtClean="0">
                                        <a:latin typeface="Cambria Math" panose="02040503050406030204" pitchFamily="18" charset="0"/>
                                        <a:cs typeface="Times New Roman" pitchFamily="18" charset="0"/>
                                      </a:rPr>
                                      <m:t>0</m:t>
                                    </m:r>
                                  </m:sup>
                                </m:sSup>
                              </m:e>
                            </m:mr>
                          </m:m>
                        </m:e>
                      </m:d>
                    </m:oMath>
                  </m:oMathPara>
                </a14:m>
                <a:endParaRPr lang="en-US" altLang="zh-TW" dirty="0">
                  <a:cs typeface="Times New Roman" pitchFamily="18" charset="0"/>
                </a:endParaRPr>
              </a:p>
            </p:txBody>
          </p:sp>
        </mc:Choice>
        <mc:Fallback>
          <p:sp>
            <p:nvSpPr>
              <p:cNvPr id="2" name="矩形 1">
                <a:extLst>
                  <a:ext uri="{FF2B5EF4-FFF2-40B4-BE49-F238E27FC236}">
                    <a16:creationId xmlns:a16="http://schemas.microsoft.com/office/drawing/2014/main" id="{D3693167-C4C9-264A-7300-57882CD5D902}"/>
                  </a:ext>
                </a:extLst>
              </p:cNvPr>
              <p:cNvSpPr>
                <a:spLocks noRot="1" noChangeAspect="1" noMove="1" noResize="1" noEditPoints="1" noAdjustHandles="1" noChangeArrowheads="1" noChangeShapeType="1" noTextEdit="1"/>
              </p:cNvSpPr>
              <p:nvPr/>
            </p:nvSpPr>
            <p:spPr>
              <a:xfrm>
                <a:off x="1074813" y="1635662"/>
                <a:ext cx="6936321" cy="1407373"/>
              </a:xfrm>
              <a:prstGeom prst="rect">
                <a:avLst/>
              </a:prstGeom>
              <a:blipFill>
                <a:blip r:embed="rId2"/>
                <a:stretch>
                  <a:fillRect/>
                </a:stretch>
              </a:blipFill>
            </p:spPr>
            <p:txBody>
              <a:bodyPr/>
              <a:lstStyle/>
              <a:p>
                <a:r>
                  <a:rPr lang="en-US">
                    <a:noFill/>
                  </a:rPr>
                  <a:t> </a:t>
                </a:r>
              </a:p>
            </p:txBody>
          </p:sp>
        </mc:Fallback>
      </mc:AlternateContent>
      <p:cxnSp>
        <p:nvCxnSpPr>
          <p:cNvPr id="4" name="直線單箭頭接點 3">
            <a:extLst>
              <a:ext uri="{FF2B5EF4-FFF2-40B4-BE49-F238E27FC236}">
                <a16:creationId xmlns:a16="http://schemas.microsoft.com/office/drawing/2014/main" id="{44613F61-71FC-04AB-E7FD-904F5812434F}"/>
              </a:ext>
            </a:extLst>
          </p:cNvPr>
          <p:cNvCxnSpPr/>
          <p:nvPr/>
        </p:nvCxnSpPr>
        <p:spPr>
          <a:xfrm flipV="1">
            <a:off x="6593797" y="2829571"/>
            <a:ext cx="0" cy="60290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5" name="文字方塊 4">
                <a:extLst>
                  <a:ext uri="{FF2B5EF4-FFF2-40B4-BE49-F238E27FC236}">
                    <a16:creationId xmlns:a16="http://schemas.microsoft.com/office/drawing/2014/main" id="{DD39B0D8-C016-6E5C-6B57-EE23900502F3}"/>
                  </a:ext>
                </a:extLst>
              </p:cNvPr>
              <p:cNvSpPr txBox="1"/>
              <p:nvPr/>
            </p:nvSpPr>
            <p:spPr>
              <a:xfrm>
                <a:off x="6391338" y="3479424"/>
                <a:ext cx="404919" cy="369332"/>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𝑍</m:t>
                      </m:r>
                    </m:oMath>
                  </m:oMathPara>
                </a14:m>
                <a:endParaRPr lang="zh-TW" altLang="en-US" dirty="0"/>
              </a:p>
            </p:txBody>
          </p:sp>
        </mc:Choice>
        <mc:Fallback>
          <p:sp>
            <p:nvSpPr>
              <p:cNvPr id="5" name="文字方塊 4">
                <a:extLst>
                  <a:ext uri="{FF2B5EF4-FFF2-40B4-BE49-F238E27FC236}">
                    <a16:creationId xmlns:a16="http://schemas.microsoft.com/office/drawing/2014/main" id="{DD39B0D8-C016-6E5C-6B57-EE23900502F3}"/>
                  </a:ext>
                </a:extLst>
              </p:cNvPr>
              <p:cNvSpPr txBox="1">
                <a:spLocks noRot="1" noChangeAspect="1" noMove="1" noResize="1" noEditPoints="1" noAdjustHandles="1" noChangeArrowheads="1" noChangeShapeType="1" noTextEdit="1"/>
              </p:cNvSpPr>
              <p:nvPr/>
            </p:nvSpPr>
            <p:spPr>
              <a:xfrm>
                <a:off x="6391338" y="3479424"/>
                <a:ext cx="404919" cy="369332"/>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文字方塊 5">
                <a:extLst>
                  <a:ext uri="{FF2B5EF4-FFF2-40B4-BE49-F238E27FC236}">
                    <a16:creationId xmlns:a16="http://schemas.microsoft.com/office/drawing/2014/main" id="{08AD111E-8B80-54D4-8202-8C8E5427DB7D}"/>
                  </a:ext>
                </a:extLst>
              </p:cNvPr>
              <p:cNvSpPr txBox="1"/>
              <p:nvPr/>
            </p:nvSpPr>
            <p:spPr>
              <a:xfrm>
                <a:off x="5200288" y="1108030"/>
                <a:ext cx="818686" cy="369332"/>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𝑍</m:t>
                      </m:r>
                      <m:r>
                        <a:rPr lang="en-US" altLang="zh-TW" b="0" i="0" smtClean="0">
                          <a:latin typeface="Cambria Math"/>
                        </a:rPr>
                        <m:t>+</m:t>
                      </m:r>
                      <m:r>
                        <a:rPr lang="en-US" altLang="zh-TW" b="0" i="1" smtClean="0">
                          <a:latin typeface="Cambria Math"/>
                        </a:rPr>
                        <m:t>𝐴</m:t>
                      </m:r>
                    </m:oMath>
                  </m:oMathPara>
                </a14:m>
                <a:endParaRPr lang="zh-TW" altLang="en-US" i="1" dirty="0"/>
              </a:p>
            </p:txBody>
          </p:sp>
        </mc:Choice>
        <mc:Fallback>
          <p:sp>
            <p:nvSpPr>
              <p:cNvPr id="6" name="文字方塊 5">
                <a:extLst>
                  <a:ext uri="{FF2B5EF4-FFF2-40B4-BE49-F238E27FC236}">
                    <a16:creationId xmlns:a16="http://schemas.microsoft.com/office/drawing/2014/main" id="{08AD111E-8B80-54D4-8202-8C8E5427DB7D}"/>
                  </a:ext>
                </a:extLst>
              </p:cNvPr>
              <p:cNvSpPr txBox="1">
                <a:spLocks noRot="1" noChangeAspect="1" noMove="1" noResize="1" noEditPoints="1" noAdjustHandles="1" noChangeArrowheads="1" noChangeShapeType="1" noTextEdit="1"/>
              </p:cNvSpPr>
              <p:nvPr/>
            </p:nvSpPr>
            <p:spPr>
              <a:xfrm>
                <a:off x="5200288" y="1108030"/>
                <a:ext cx="818686" cy="369332"/>
              </a:xfrm>
              <a:prstGeom prst="rect">
                <a:avLst/>
              </a:prstGeom>
              <a:blipFill>
                <a:blip r:embed="rId4"/>
                <a:stretch>
                  <a:fillRect/>
                </a:stretch>
              </a:blipFill>
            </p:spPr>
            <p:txBody>
              <a:bodyPr/>
              <a:lstStyle/>
              <a:p>
                <a:r>
                  <a:rPr lang="en-US">
                    <a:noFill/>
                  </a:rPr>
                  <a:t> </a:t>
                </a:r>
              </a:p>
            </p:txBody>
          </p:sp>
        </mc:Fallback>
      </mc:AlternateContent>
      <p:cxnSp>
        <p:nvCxnSpPr>
          <p:cNvPr id="8" name="直線單箭頭接點 7">
            <a:extLst>
              <a:ext uri="{FF2B5EF4-FFF2-40B4-BE49-F238E27FC236}">
                <a16:creationId xmlns:a16="http://schemas.microsoft.com/office/drawing/2014/main" id="{E58AC5F8-ABA5-6BC9-54E9-23C12821A77B}"/>
              </a:ext>
            </a:extLst>
          </p:cNvPr>
          <p:cNvCxnSpPr/>
          <p:nvPr/>
        </p:nvCxnSpPr>
        <p:spPr>
          <a:xfrm flipV="1">
            <a:off x="5127179" y="1242944"/>
            <a:ext cx="1" cy="485706"/>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6">
            <a:extLst>
              <a:ext uri="{FF2B5EF4-FFF2-40B4-BE49-F238E27FC236}">
                <a16:creationId xmlns:a16="http://schemas.microsoft.com/office/drawing/2014/main" id="{6789B02C-EC60-B5A6-B529-FC714172F5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4813" y="3942105"/>
            <a:ext cx="2322512" cy="167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mc:Choice xmlns:a14="http://schemas.microsoft.com/office/drawing/2010/main" Requires="a14">
          <p:sp>
            <p:nvSpPr>
              <p:cNvPr id="11" name="矩形 10">
                <a:extLst>
                  <a:ext uri="{FF2B5EF4-FFF2-40B4-BE49-F238E27FC236}">
                    <a16:creationId xmlns:a16="http://schemas.microsoft.com/office/drawing/2014/main" id="{E1526022-2865-0463-106D-85E7FE88AC58}"/>
                  </a:ext>
                </a:extLst>
              </p:cNvPr>
              <p:cNvSpPr/>
              <p:nvPr/>
            </p:nvSpPr>
            <p:spPr>
              <a:xfrm>
                <a:off x="1756870" y="4140945"/>
                <a:ext cx="253130" cy="276999"/>
              </a:xfrm>
              <a:prstGeom prst="rect">
                <a:avLst/>
              </a:prstGeom>
              <a:solidFill>
                <a:schemeClr val="bg1"/>
              </a:solidFill>
            </p:spPr>
            <p:txBody>
              <a:bodyPr wrap="square" lIns="0" tIns="0" rIns="0" bIns="0">
                <a:spAutoFit/>
              </a:bodyPr>
              <a:lstStyle/>
              <a:p>
                <a:pPr/>
                <a14:m>
                  <m:oMathPara xmlns:m="http://schemas.openxmlformats.org/officeDocument/2006/math">
                    <m:oMathParaPr>
                      <m:jc m:val="centerGroup"/>
                    </m:oMathParaPr>
                    <m:oMath xmlns:m="http://schemas.openxmlformats.org/officeDocument/2006/math">
                      <m:sSub>
                        <m:sSubPr>
                          <m:ctrlPr>
                            <a:rPr lang="en-US" altLang="zh-TW" i="1">
                              <a:latin typeface="Cambria Math" panose="02040503050406030204" pitchFamily="18" charset="0"/>
                              <a:cs typeface="Times New Roman" pitchFamily="18" charset="0"/>
                            </a:rPr>
                          </m:ctrlPr>
                        </m:sSubPr>
                        <m:e>
                          <m:r>
                            <a:rPr lang="en-US" altLang="zh-TW" i="1">
                              <a:latin typeface="Cambria Math"/>
                              <a:cs typeface="Times New Roman" pitchFamily="18" charset="0"/>
                            </a:rPr>
                            <m:t>𝐻</m:t>
                          </m:r>
                        </m:e>
                        <m:sub>
                          <m:r>
                            <a:rPr lang="en-US" altLang="zh-TW" i="1">
                              <a:latin typeface="Cambria Math"/>
                              <a:cs typeface="Times New Roman" pitchFamily="18" charset="0"/>
                            </a:rPr>
                            <m:t>2</m:t>
                          </m:r>
                        </m:sub>
                      </m:sSub>
                    </m:oMath>
                  </m:oMathPara>
                </a14:m>
                <a:endParaRPr lang="zh-TW" altLang="en-US" dirty="0"/>
              </a:p>
            </p:txBody>
          </p:sp>
        </mc:Choice>
        <mc:Fallback>
          <p:sp>
            <p:nvSpPr>
              <p:cNvPr id="11" name="矩形 10">
                <a:extLst>
                  <a:ext uri="{FF2B5EF4-FFF2-40B4-BE49-F238E27FC236}">
                    <a16:creationId xmlns:a16="http://schemas.microsoft.com/office/drawing/2014/main" id="{E1526022-2865-0463-106D-85E7FE88AC58}"/>
                  </a:ext>
                </a:extLst>
              </p:cNvPr>
              <p:cNvSpPr>
                <a:spLocks noRot="1" noChangeAspect="1" noMove="1" noResize="1" noEditPoints="1" noAdjustHandles="1" noChangeArrowheads="1" noChangeShapeType="1" noTextEdit="1"/>
              </p:cNvSpPr>
              <p:nvPr/>
            </p:nvSpPr>
            <p:spPr>
              <a:xfrm>
                <a:off x="1756870" y="4140945"/>
                <a:ext cx="253130" cy="276999"/>
              </a:xfrm>
              <a:prstGeom prst="rect">
                <a:avLst/>
              </a:prstGeom>
              <a:blipFill>
                <a:blip r:embed="rId6"/>
                <a:stretch>
                  <a:fillRect l="-28571" r="-19048" b="-1739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 name="矩形 11">
                <a:extLst>
                  <a:ext uri="{FF2B5EF4-FFF2-40B4-BE49-F238E27FC236}">
                    <a16:creationId xmlns:a16="http://schemas.microsoft.com/office/drawing/2014/main" id="{D74993CA-9BAC-E296-BE90-EF4EBC3225D7}"/>
                  </a:ext>
                </a:extLst>
              </p:cNvPr>
              <p:cNvSpPr/>
              <p:nvPr/>
            </p:nvSpPr>
            <p:spPr>
              <a:xfrm>
                <a:off x="2343852" y="4826650"/>
                <a:ext cx="381680" cy="276999"/>
              </a:xfrm>
              <a:prstGeom prst="rect">
                <a:avLst/>
              </a:prstGeom>
              <a:solidFill>
                <a:schemeClr val="bg1"/>
              </a:solidFill>
            </p:spPr>
            <p:txBody>
              <a:bodyPr wrap="square" lIns="0" tIns="0" rIns="0" bIns="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cs typeface="Times New Roman" pitchFamily="18" charset="0"/>
                        </a:rPr>
                        <m:t>𝑍</m:t>
                      </m:r>
                    </m:oMath>
                  </m:oMathPara>
                </a14:m>
                <a:endParaRPr lang="zh-TW" altLang="en-US" dirty="0"/>
              </a:p>
            </p:txBody>
          </p:sp>
        </mc:Choice>
        <mc:Fallback>
          <p:sp>
            <p:nvSpPr>
              <p:cNvPr id="12" name="矩形 11">
                <a:extLst>
                  <a:ext uri="{FF2B5EF4-FFF2-40B4-BE49-F238E27FC236}">
                    <a16:creationId xmlns:a16="http://schemas.microsoft.com/office/drawing/2014/main" id="{D74993CA-9BAC-E296-BE90-EF4EBC3225D7}"/>
                  </a:ext>
                </a:extLst>
              </p:cNvPr>
              <p:cNvSpPr>
                <a:spLocks noRot="1" noChangeAspect="1" noMove="1" noResize="1" noEditPoints="1" noAdjustHandles="1" noChangeArrowheads="1" noChangeShapeType="1" noTextEdit="1"/>
              </p:cNvSpPr>
              <p:nvPr/>
            </p:nvSpPr>
            <p:spPr>
              <a:xfrm>
                <a:off x="2343852" y="4826650"/>
                <a:ext cx="381680" cy="276999"/>
              </a:xfrm>
              <a:prstGeom prst="rect">
                <a:avLst/>
              </a:prstGeom>
              <a:blipFill>
                <a:blip r:embed="rId7"/>
                <a:stretch>
                  <a:fillRect b="-13636"/>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 name="矩形 12">
                <a:extLst>
                  <a:ext uri="{FF2B5EF4-FFF2-40B4-BE49-F238E27FC236}">
                    <a16:creationId xmlns:a16="http://schemas.microsoft.com/office/drawing/2014/main" id="{C03C0D81-C9A8-37DD-EF5B-9284E8066A5C}"/>
                  </a:ext>
                </a:extLst>
              </p:cNvPr>
              <p:cNvSpPr/>
              <p:nvPr/>
            </p:nvSpPr>
            <p:spPr>
              <a:xfrm>
                <a:off x="1742774" y="5100973"/>
                <a:ext cx="267226" cy="276999"/>
              </a:xfrm>
              <a:prstGeom prst="rect">
                <a:avLst/>
              </a:prstGeom>
              <a:solidFill>
                <a:schemeClr val="bg1"/>
              </a:solidFill>
            </p:spPr>
            <p:txBody>
              <a:bodyPr wrap="square" lIns="0" tIns="0" rIns="0" bIns="0">
                <a:spAutoFit/>
              </a:bodyPr>
              <a:lstStyle/>
              <a:p>
                <a:pPr/>
                <a14:m>
                  <m:oMathPara xmlns:m="http://schemas.openxmlformats.org/officeDocument/2006/math">
                    <m:oMathParaPr>
                      <m:jc m:val="centerGroup"/>
                    </m:oMathParaPr>
                    <m:oMath xmlns:m="http://schemas.openxmlformats.org/officeDocument/2006/math">
                      <m:sSub>
                        <m:sSubPr>
                          <m:ctrlPr>
                            <a:rPr lang="en-US" altLang="zh-TW" i="1">
                              <a:latin typeface="Cambria Math" panose="02040503050406030204" pitchFamily="18" charset="0"/>
                              <a:cs typeface="Times New Roman" pitchFamily="18" charset="0"/>
                            </a:rPr>
                          </m:ctrlPr>
                        </m:sSubPr>
                        <m:e>
                          <m:r>
                            <a:rPr lang="en-US" altLang="zh-TW" i="1">
                              <a:latin typeface="Cambria Math"/>
                              <a:cs typeface="Times New Roman" pitchFamily="18" charset="0"/>
                            </a:rPr>
                            <m:t>𝐻</m:t>
                          </m:r>
                        </m:e>
                        <m:sub>
                          <m:r>
                            <a:rPr lang="en-US" altLang="zh-TW" i="1">
                              <a:latin typeface="Cambria Math"/>
                              <a:cs typeface="Times New Roman" pitchFamily="18" charset="0"/>
                            </a:rPr>
                            <m:t>2</m:t>
                          </m:r>
                        </m:sub>
                      </m:sSub>
                    </m:oMath>
                  </m:oMathPara>
                </a14:m>
                <a:endParaRPr lang="zh-TW" altLang="en-US" dirty="0"/>
              </a:p>
            </p:txBody>
          </p:sp>
        </mc:Choice>
        <mc:Fallback>
          <p:sp>
            <p:nvSpPr>
              <p:cNvPr id="13" name="矩形 12">
                <a:extLst>
                  <a:ext uri="{FF2B5EF4-FFF2-40B4-BE49-F238E27FC236}">
                    <a16:creationId xmlns:a16="http://schemas.microsoft.com/office/drawing/2014/main" id="{C03C0D81-C9A8-37DD-EF5B-9284E8066A5C}"/>
                  </a:ext>
                </a:extLst>
              </p:cNvPr>
              <p:cNvSpPr>
                <a:spLocks noRot="1" noChangeAspect="1" noMove="1" noResize="1" noEditPoints="1" noAdjustHandles="1" noChangeArrowheads="1" noChangeShapeType="1" noTextEdit="1"/>
              </p:cNvSpPr>
              <p:nvPr/>
            </p:nvSpPr>
            <p:spPr>
              <a:xfrm>
                <a:off x="1742774" y="5100973"/>
                <a:ext cx="267226" cy="276999"/>
              </a:xfrm>
              <a:prstGeom prst="rect">
                <a:avLst/>
              </a:prstGeom>
              <a:blipFill>
                <a:blip r:embed="rId8"/>
                <a:stretch>
                  <a:fillRect l="-27273" r="-13636" b="-1739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4" name="矩形 13">
                <a:extLst>
                  <a:ext uri="{FF2B5EF4-FFF2-40B4-BE49-F238E27FC236}">
                    <a16:creationId xmlns:a16="http://schemas.microsoft.com/office/drawing/2014/main" id="{C3175C60-3872-E409-FB04-85FEAFC1DFBE}"/>
                  </a:ext>
                </a:extLst>
              </p:cNvPr>
              <p:cNvSpPr/>
              <p:nvPr/>
            </p:nvSpPr>
            <p:spPr>
              <a:xfrm>
                <a:off x="3654448" y="3941375"/>
                <a:ext cx="3091680" cy="729046"/>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altLang="zh-TW" i="1" smtClean="0">
                              <a:latin typeface="Cambria Math" panose="02040503050406030204" pitchFamily="18" charset="0"/>
                            </a:rPr>
                          </m:ctrlPr>
                        </m:fPr>
                        <m:num>
                          <m:r>
                            <a:rPr lang="en-US" altLang="zh-TW" b="0" i="1" smtClean="0">
                              <a:latin typeface="Cambria Math"/>
                            </a:rPr>
                            <m:t>1</m:t>
                          </m:r>
                        </m:num>
                        <m:den>
                          <m:rad>
                            <m:radPr>
                              <m:degHide m:val="on"/>
                              <m:ctrlPr>
                                <a:rPr lang="en-US" altLang="zh-TW" i="1" smtClean="0">
                                  <a:latin typeface="Cambria Math" panose="02040503050406030204" pitchFamily="18" charset="0"/>
                                </a:rPr>
                              </m:ctrlPr>
                            </m:radPr>
                            <m:deg/>
                            <m:e>
                              <m:sSup>
                                <m:sSupPr>
                                  <m:ctrlPr>
                                    <a:rPr lang="en-US" altLang="zh-TW" i="1">
                                      <a:latin typeface="Cambria Math" panose="02040503050406030204" pitchFamily="18" charset="0"/>
                                    </a:rPr>
                                  </m:ctrlPr>
                                </m:sSupPr>
                                <m:e>
                                  <m:r>
                                    <a:rPr lang="en-US" altLang="zh-TW" i="1">
                                      <a:latin typeface="Cambria Math"/>
                                    </a:rPr>
                                    <m:t>𝑔</m:t>
                                  </m:r>
                                </m:e>
                                <m:sup>
                                  <m:r>
                                    <a:rPr lang="en-US" altLang="zh-TW" i="1">
                                      <a:latin typeface="Cambria Math"/>
                                    </a:rPr>
                                    <m:t>2</m:t>
                                  </m:r>
                                </m:sup>
                              </m:sSup>
                              <m:r>
                                <a:rPr lang="en-US" altLang="zh-TW" i="1">
                                  <a:latin typeface="Cambria Math"/>
                                </a:rPr>
                                <m:t>+</m:t>
                              </m:r>
                              <m:sSup>
                                <m:sSupPr>
                                  <m:ctrlPr>
                                    <a:rPr lang="en-US" altLang="zh-TW" i="1">
                                      <a:latin typeface="Cambria Math" panose="02040503050406030204" pitchFamily="18" charset="0"/>
                                    </a:rPr>
                                  </m:ctrlPr>
                                </m:sSupPr>
                                <m:e>
                                  <m:r>
                                    <a:rPr lang="en-US" altLang="zh-TW" i="1">
                                      <a:latin typeface="Cambria Math"/>
                                    </a:rPr>
                                    <m:t>𝑔</m:t>
                                  </m:r>
                                </m:e>
                                <m:sup>
                                  <m:r>
                                    <a:rPr lang="en-US" altLang="zh-TW" i="1">
                                      <a:latin typeface="Cambria Math"/>
                                    </a:rPr>
                                    <m:t>′2</m:t>
                                  </m:r>
                                </m:sup>
                              </m:sSup>
                            </m:e>
                          </m:rad>
                        </m:den>
                      </m:f>
                      <m:d>
                        <m:dPr>
                          <m:ctrlPr>
                            <a:rPr lang="en-US" altLang="zh-TW" i="1" smtClean="0">
                              <a:latin typeface="Cambria Math" panose="02040503050406030204" pitchFamily="18" charset="0"/>
                            </a:rPr>
                          </m:ctrlPr>
                        </m:dPr>
                        <m:e>
                          <m:r>
                            <a:rPr lang="en-US" altLang="zh-TW" i="1">
                              <a:latin typeface="Cambria Math"/>
                            </a:rPr>
                            <m:t>𝑔</m:t>
                          </m:r>
                          <m:sSup>
                            <m:sSupPr>
                              <m:ctrlPr>
                                <a:rPr lang="en-US" altLang="zh-TW" i="1">
                                  <a:latin typeface="Cambria Math" panose="02040503050406030204" pitchFamily="18" charset="0"/>
                                </a:rPr>
                              </m:ctrlPr>
                            </m:sSupPr>
                            <m:e>
                              <m:r>
                                <a:rPr lang="en-US" altLang="zh-TW" i="1">
                                  <a:latin typeface="Cambria Math"/>
                                </a:rPr>
                                <m:t>𝑊</m:t>
                              </m:r>
                            </m:e>
                            <m:sup>
                              <m:r>
                                <a:rPr lang="en-US" altLang="zh-TW" i="1">
                                  <a:latin typeface="Cambria Math"/>
                                </a:rPr>
                                <m:t>3</m:t>
                              </m:r>
                            </m:sup>
                          </m:sSup>
                          <m:r>
                            <a:rPr lang="en-US" altLang="zh-TW" b="0" i="1" smtClean="0">
                              <a:latin typeface="Cambria Math"/>
                            </a:rPr>
                            <m:t>−</m:t>
                          </m:r>
                          <m:sSup>
                            <m:sSupPr>
                              <m:ctrlPr>
                                <a:rPr lang="en-US" altLang="zh-TW" i="1">
                                  <a:latin typeface="Cambria Math" panose="02040503050406030204" pitchFamily="18" charset="0"/>
                                </a:rPr>
                              </m:ctrlPr>
                            </m:sSupPr>
                            <m:e>
                              <m:r>
                                <a:rPr lang="en-US" altLang="zh-TW" i="1">
                                  <a:latin typeface="Cambria Math"/>
                                </a:rPr>
                                <m:t>𝑔</m:t>
                              </m:r>
                            </m:e>
                            <m:sup>
                              <m:r>
                                <a:rPr lang="en-US" altLang="zh-TW" i="1">
                                  <a:latin typeface="Cambria Math"/>
                                </a:rPr>
                                <m:t>′</m:t>
                              </m:r>
                            </m:sup>
                          </m:sSup>
                          <m:r>
                            <a:rPr lang="en-US" altLang="zh-TW" i="1">
                              <a:latin typeface="Cambria Math"/>
                            </a:rPr>
                            <m:t>𝐵</m:t>
                          </m:r>
                        </m:e>
                      </m:d>
                      <m:r>
                        <a:rPr lang="en-US" altLang="zh-TW" b="0" i="1" smtClean="0">
                          <a:latin typeface="Cambria Math"/>
                          <a:ea typeface="Cambria Math"/>
                        </a:rPr>
                        <m:t>≡</m:t>
                      </m:r>
                      <m:r>
                        <a:rPr lang="en-US" altLang="zh-TW" b="0" i="1" smtClean="0">
                          <a:latin typeface="Cambria Math"/>
                        </a:rPr>
                        <m:t>𝑍</m:t>
                      </m:r>
                    </m:oMath>
                  </m:oMathPara>
                </a14:m>
                <a:endParaRPr lang="zh-TW" altLang="en-US" dirty="0"/>
              </a:p>
            </p:txBody>
          </p:sp>
        </mc:Choice>
        <mc:Fallback>
          <p:sp>
            <p:nvSpPr>
              <p:cNvPr id="14" name="矩形 13">
                <a:extLst>
                  <a:ext uri="{FF2B5EF4-FFF2-40B4-BE49-F238E27FC236}">
                    <a16:creationId xmlns:a16="http://schemas.microsoft.com/office/drawing/2014/main" id="{C3175C60-3872-E409-FB04-85FEAFC1DFBE}"/>
                  </a:ext>
                </a:extLst>
              </p:cNvPr>
              <p:cNvSpPr>
                <a:spLocks noRot="1" noChangeAspect="1" noMove="1" noResize="1" noEditPoints="1" noAdjustHandles="1" noChangeArrowheads="1" noChangeShapeType="1" noTextEdit="1"/>
              </p:cNvSpPr>
              <p:nvPr/>
            </p:nvSpPr>
            <p:spPr>
              <a:xfrm>
                <a:off x="3654448" y="3941375"/>
                <a:ext cx="3091680" cy="729046"/>
              </a:xfrm>
              <a:prstGeom prst="rect">
                <a:avLst/>
              </a:prstGeom>
              <a:blipFill>
                <a:blip r:embed="rId9"/>
                <a:stretch>
                  <a:fillRect b="-172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矩形 2">
                <a:extLst>
                  <a:ext uri="{FF2B5EF4-FFF2-40B4-BE49-F238E27FC236}">
                    <a16:creationId xmlns:a16="http://schemas.microsoft.com/office/drawing/2014/main" id="{24C62F43-E3AE-41B7-AEC6-4DE2D727744D}"/>
                  </a:ext>
                </a:extLst>
              </p:cNvPr>
              <p:cNvSpPr/>
              <p:nvPr/>
            </p:nvSpPr>
            <p:spPr>
              <a:xfrm>
                <a:off x="1074813" y="5813176"/>
                <a:ext cx="6910097" cy="369332"/>
              </a:xfrm>
              <a:prstGeom prst="rect">
                <a:avLst/>
              </a:prstGeom>
            </p:spPr>
            <p:txBody>
              <a:bodyPr wrap="none">
                <a:spAutoFit/>
              </a:bodyPr>
              <a:lstStyle/>
              <a:p>
                <a:r>
                  <a:rPr lang="zh-TW" altLang="en-US" dirty="0"/>
                  <a:t>光子</a:t>
                </a:r>
                <a14:m>
                  <m:oMath xmlns:m="http://schemas.openxmlformats.org/officeDocument/2006/math">
                    <m:r>
                      <m:rPr>
                        <m:nor/>
                      </m:rPr>
                      <a:rPr lang="zh-TW" altLang="en-US" i="0" dirty="0"/>
                      <m:t>與</m:t>
                    </m:r>
                    <m:sSub>
                      <m:sSubPr>
                        <m:ctrlPr>
                          <a:rPr lang="en-US" altLang="zh-TW" i="1">
                            <a:latin typeface="Cambria Math" panose="02040503050406030204" pitchFamily="18" charset="0"/>
                            <a:cs typeface="Times New Roman" pitchFamily="18" charset="0"/>
                          </a:rPr>
                        </m:ctrlPr>
                      </m:sSubPr>
                      <m:e>
                        <m:r>
                          <a:rPr lang="en-US" altLang="zh-TW" i="1">
                            <a:latin typeface="Cambria Math"/>
                            <a:cs typeface="Times New Roman" pitchFamily="18" charset="0"/>
                          </a:rPr>
                          <m:t>𝐻</m:t>
                        </m:r>
                      </m:e>
                      <m:sub>
                        <m:r>
                          <a:rPr lang="en-US" altLang="zh-TW" i="1">
                            <a:latin typeface="Cambria Math"/>
                            <a:cs typeface="Times New Roman" pitchFamily="18" charset="0"/>
                          </a:rPr>
                          <m:t>2</m:t>
                        </m:r>
                      </m:sub>
                    </m:sSub>
                  </m:oMath>
                </a14:m>
                <a:r>
                  <a:rPr lang="zh-TW" altLang="en-US" dirty="0"/>
                  <a:t>沒有交互作用。所以對真空中不為零的期望值沒有感覺。</a:t>
                </a:r>
              </a:p>
            </p:txBody>
          </p:sp>
        </mc:Choice>
        <mc:Fallback>
          <p:sp>
            <p:nvSpPr>
              <p:cNvPr id="3" name="矩形 2">
                <a:extLst>
                  <a:ext uri="{FF2B5EF4-FFF2-40B4-BE49-F238E27FC236}">
                    <a16:creationId xmlns:a16="http://schemas.microsoft.com/office/drawing/2014/main" id="{24C62F43-E3AE-41B7-AEC6-4DE2D727744D}"/>
                  </a:ext>
                </a:extLst>
              </p:cNvPr>
              <p:cNvSpPr>
                <a:spLocks noRot="1" noChangeAspect="1" noMove="1" noResize="1" noEditPoints="1" noAdjustHandles="1" noChangeArrowheads="1" noChangeShapeType="1" noTextEdit="1"/>
              </p:cNvSpPr>
              <p:nvPr/>
            </p:nvSpPr>
            <p:spPr>
              <a:xfrm>
                <a:off x="1074813" y="5813176"/>
                <a:ext cx="6910097" cy="369332"/>
              </a:xfrm>
              <a:prstGeom prst="rect">
                <a:avLst/>
              </a:prstGeom>
              <a:blipFill>
                <a:blip r:embed="rId10"/>
                <a:stretch>
                  <a:fillRect l="-734" t="-6667" b="-23333"/>
                </a:stretch>
              </a:blipFill>
            </p:spPr>
            <p:txBody>
              <a:bodyPr/>
              <a:lstStyle/>
              <a:p>
                <a:r>
                  <a:rPr lang="en-US">
                    <a:noFill/>
                  </a:rPr>
                  <a:t> </a:t>
                </a:r>
              </a:p>
            </p:txBody>
          </p:sp>
        </mc:Fallback>
      </mc:AlternateContent>
      <p:cxnSp>
        <p:nvCxnSpPr>
          <p:cNvPr id="18" name="直線單箭頭接點 17">
            <a:extLst>
              <a:ext uri="{FF2B5EF4-FFF2-40B4-BE49-F238E27FC236}">
                <a16:creationId xmlns:a16="http://schemas.microsoft.com/office/drawing/2014/main" id="{BCB77DA9-25B6-9500-CA2B-04203A1A96EA}"/>
              </a:ext>
            </a:extLst>
          </p:cNvPr>
          <p:cNvCxnSpPr>
            <a:cxnSpLocks/>
          </p:cNvCxnSpPr>
          <p:nvPr/>
        </p:nvCxnSpPr>
        <p:spPr>
          <a:xfrm flipV="1">
            <a:off x="4899137" y="2104348"/>
            <a:ext cx="0" cy="1122024"/>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19" name="文字方塊 18">
                <a:extLst>
                  <a:ext uri="{FF2B5EF4-FFF2-40B4-BE49-F238E27FC236}">
                    <a16:creationId xmlns:a16="http://schemas.microsoft.com/office/drawing/2014/main" id="{991CC65D-D7A0-B0FE-84ED-80D2B3AB75F9}"/>
                  </a:ext>
                </a:extLst>
              </p:cNvPr>
              <p:cNvSpPr txBox="1"/>
              <p:nvPr/>
            </p:nvSpPr>
            <p:spPr>
              <a:xfrm>
                <a:off x="1258510" y="3221669"/>
                <a:ext cx="5132828" cy="508152"/>
              </a:xfrm>
              <a:prstGeom prst="rect">
                <a:avLst/>
              </a:prstGeom>
              <a:noFill/>
            </p:spPr>
            <p:txBody>
              <a:bodyPr wrap="square" rtlCol="0">
                <a:spAutoFit/>
              </a:bodyPr>
              <a:lstStyle/>
              <a:p>
                <a:r>
                  <a:rPr lang="zh-TW" altLang="en-US" dirty="0"/>
                  <a:t>除了這個變號，所有式子都與</a:t>
                </a:r>
                <a14:m>
                  <m:oMath xmlns:m="http://schemas.openxmlformats.org/officeDocument/2006/math">
                    <m:d>
                      <m:dPr>
                        <m:ctrlPr>
                          <a:rPr lang="en-US" altLang="zh-TW" i="1">
                            <a:latin typeface="Cambria Math" panose="02040503050406030204" pitchFamily="18" charset="0"/>
                            <a:cs typeface="Times New Roman" pitchFamily="18" charset="0"/>
                          </a:rPr>
                        </m:ctrlPr>
                      </m:dPr>
                      <m:e>
                        <m:m>
                          <m:mPr>
                            <m:mcs>
                              <m:mc>
                                <m:mcPr>
                                  <m:count m:val="1"/>
                                  <m:mcJc m:val="center"/>
                                </m:mcPr>
                              </m:mc>
                            </m:mcs>
                            <m:ctrlPr>
                              <a:rPr lang="en-US" altLang="zh-TW" i="1">
                                <a:latin typeface="Cambria Math" panose="02040503050406030204" pitchFamily="18" charset="0"/>
                                <a:cs typeface="Times New Roman" pitchFamily="18" charset="0"/>
                              </a:rPr>
                            </m:ctrlPr>
                          </m:mPr>
                          <m:mr>
                            <m:e>
                              <m:sSub>
                                <m:sSubPr>
                                  <m:ctrlPr>
                                    <a:rPr lang="en-US" altLang="zh-TW" i="1">
                                      <a:latin typeface="Cambria Math" panose="02040503050406030204" pitchFamily="18" charset="0"/>
                                      <a:cs typeface="Times New Roman" pitchFamily="18" charset="0"/>
                                    </a:rPr>
                                  </m:ctrlPr>
                                </m:sSubPr>
                                <m:e>
                                  <m:r>
                                    <a:rPr lang="zh-TW" altLang="en-US" i="1">
                                      <a:latin typeface="Cambria Math"/>
                                      <a:cs typeface="Times New Roman" pitchFamily="18" charset="0"/>
                                    </a:rPr>
                                    <m:t>𝜈</m:t>
                                  </m:r>
                                </m:e>
                                <m:sub>
                                  <m:r>
                                    <a:rPr lang="en-US" altLang="zh-TW" i="1">
                                      <a:latin typeface="Cambria Math"/>
                                      <a:cs typeface="Times New Roman" pitchFamily="18" charset="0"/>
                                    </a:rPr>
                                    <m:t>𝑒</m:t>
                                  </m:r>
                                </m:sub>
                              </m:sSub>
                            </m:e>
                          </m:mr>
                          <m:mr>
                            <m:e>
                              <m:r>
                                <a:rPr lang="en-US" altLang="zh-TW" i="1">
                                  <a:latin typeface="Cambria Math"/>
                                  <a:cs typeface="Times New Roman" pitchFamily="18" charset="0"/>
                                </a:rPr>
                                <m:t>𝑒</m:t>
                              </m:r>
                            </m:e>
                          </m:mr>
                        </m:m>
                      </m:e>
                    </m:d>
                  </m:oMath>
                </a14:m>
                <a:r>
                  <a:rPr lang="zh-TW" altLang="en-US" dirty="0"/>
                  <a:t>一模一樣。</a:t>
                </a:r>
              </a:p>
            </p:txBody>
          </p:sp>
        </mc:Choice>
        <mc:Fallback>
          <p:sp>
            <p:nvSpPr>
              <p:cNvPr id="19" name="文字方塊 18">
                <a:extLst>
                  <a:ext uri="{FF2B5EF4-FFF2-40B4-BE49-F238E27FC236}">
                    <a16:creationId xmlns:a16="http://schemas.microsoft.com/office/drawing/2014/main" id="{991CC65D-D7A0-B0FE-84ED-80D2B3AB75F9}"/>
                  </a:ext>
                </a:extLst>
              </p:cNvPr>
              <p:cNvSpPr txBox="1">
                <a:spLocks noRot="1" noChangeAspect="1" noMove="1" noResize="1" noEditPoints="1" noAdjustHandles="1" noChangeArrowheads="1" noChangeShapeType="1" noTextEdit="1"/>
              </p:cNvSpPr>
              <p:nvPr/>
            </p:nvSpPr>
            <p:spPr>
              <a:xfrm>
                <a:off x="1258510" y="3221669"/>
                <a:ext cx="5132828" cy="508152"/>
              </a:xfrm>
              <a:prstGeom prst="rect">
                <a:avLst/>
              </a:prstGeom>
              <a:blipFill>
                <a:blip r:embed="rId11"/>
                <a:stretch>
                  <a:fillRect l="-739" b="-487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文字方塊 9">
                <a:extLst>
                  <a:ext uri="{FF2B5EF4-FFF2-40B4-BE49-F238E27FC236}">
                    <a16:creationId xmlns:a16="http://schemas.microsoft.com/office/drawing/2014/main" id="{F8C4CAA8-A2CB-876C-31C3-62B2DB4C71F6}"/>
                  </a:ext>
                </a:extLst>
              </p:cNvPr>
              <p:cNvSpPr txBox="1"/>
              <p:nvPr/>
            </p:nvSpPr>
            <p:spPr>
              <a:xfrm>
                <a:off x="1113680" y="832186"/>
                <a:ext cx="3210097" cy="607218"/>
              </a:xfrm>
              <a:prstGeom prst="rect">
                <a:avLst/>
              </a:prstGeom>
              <a:solidFill>
                <a:srgbClr val="FFFF99"/>
              </a:solidFill>
            </p:spPr>
            <p:txBody>
              <a:bodyPr wrap="square" rtlCol="0">
                <a:spAutoFit/>
              </a:bodyPr>
              <a:lstStyle>
                <a:defPPr>
                  <a:defRPr lang="en-US"/>
                </a:defPPr>
                <a:lvl1pPr algn="l" rtl="0" fontAlgn="base">
                  <a:spcBef>
                    <a:spcPct val="0"/>
                  </a:spcBef>
                  <a:spcAft>
                    <a:spcPct val="0"/>
                  </a:spcAft>
                  <a:defRPr kumimoji="1" kern="1200">
                    <a:solidFill>
                      <a:schemeClr val="tx1"/>
                    </a:solidFill>
                    <a:latin typeface="Tahoma" pitchFamily="34" charset="0"/>
                    <a:ea typeface="新細明體" pitchFamily="18" charset="-120"/>
                    <a:cs typeface="+mn-cs"/>
                  </a:defRPr>
                </a:lvl1pPr>
                <a:lvl2pPr marL="457200" algn="l" rtl="0" fontAlgn="base">
                  <a:spcBef>
                    <a:spcPct val="0"/>
                  </a:spcBef>
                  <a:spcAft>
                    <a:spcPct val="0"/>
                  </a:spcAft>
                  <a:defRPr kumimoji="1" kern="1200">
                    <a:solidFill>
                      <a:schemeClr val="tx1"/>
                    </a:solidFill>
                    <a:latin typeface="Tahoma" pitchFamily="34" charset="0"/>
                    <a:ea typeface="新細明體" pitchFamily="18" charset="-120"/>
                    <a:cs typeface="+mn-cs"/>
                  </a:defRPr>
                </a:lvl2pPr>
                <a:lvl3pPr marL="914400" algn="l" rtl="0" fontAlgn="base">
                  <a:spcBef>
                    <a:spcPct val="0"/>
                  </a:spcBef>
                  <a:spcAft>
                    <a:spcPct val="0"/>
                  </a:spcAft>
                  <a:defRPr kumimoji="1" kern="1200">
                    <a:solidFill>
                      <a:schemeClr val="tx1"/>
                    </a:solidFill>
                    <a:latin typeface="Tahoma" pitchFamily="34" charset="0"/>
                    <a:ea typeface="新細明體" pitchFamily="18" charset="-120"/>
                    <a:cs typeface="+mn-cs"/>
                  </a:defRPr>
                </a:lvl3pPr>
                <a:lvl4pPr marL="1371600" algn="l" rtl="0" fontAlgn="base">
                  <a:spcBef>
                    <a:spcPct val="0"/>
                  </a:spcBef>
                  <a:spcAft>
                    <a:spcPct val="0"/>
                  </a:spcAft>
                  <a:defRPr kumimoji="1" kern="1200">
                    <a:solidFill>
                      <a:schemeClr val="tx1"/>
                    </a:solidFill>
                    <a:latin typeface="Tahoma" pitchFamily="34" charset="0"/>
                    <a:ea typeface="新細明體" pitchFamily="18" charset="-120"/>
                    <a:cs typeface="+mn-cs"/>
                  </a:defRPr>
                </a:lvl4pPr>
                <a:lvl5pPr marL="1828800" algn="l" rtl="0" fontAlgn="base">
                  <a:spcBef>
                    <a:spcPct val="0"/>
                  </a:spcBef>
                  <a:spcAft>
                    <a:spcPct val="0"/>
                  </a:spcAft>
                  <a:defRPr kumimoji="1" kern="1200">
                    <a:solidFill>
                      <a:schemeClr val="tx1"/>
                    </a:solidFill>
                    <a:latin typeface="Tahoma" pitchFamily="34" charset="0"/>
                    <a:ea typeface="新細明體" pitchFamily="18" charset="-120"/>
                    <a:cs typeface="+mn-cs"/>
                  </a:defRPr>
                </a:lvl5pPr>
                <a:lvl6pPr marL="2286000" algn="l" defTabSz="914400" rtl="0" eaLnBrk="1" latinLnBrk="0" hangingPunct="1">
                  <a:defRPr kumimoji="1" kern="1200">
                    <a:solidFill>
                      <a:schemeClr val="tx1"/>
                    </a:solidFill>
                    <a:latin typeface="Tahoma" pitchFamily="34" charset="0"/>
                    <a:ea typeface="新細明體" pitchFamily="18" charset="-120"/>
                    <a:cs typeface="+mn-cs"/>
                  </a:defRPr>
                </a:lvl6pPr>
                <a:lvl7pPr marL="2743200" algn="l" defTabSz="914400" rtl="0" eaLnBrk="1" latinLnBrk="0" hangingPunct="1">
                  <a:defRPr kumimoji="1" kern="1200">
                    <a:solidFill>
                      <a:schemeClr val="tx1"/>
                    </a:solidFill>
                    <a:latin typeface="Tahoma" pitchFamily="34" charset="0"/>
                    <a:ea typeface="新細明體" pitchFamily="18" charset="-120"/>
                    <a:cs typeface="+mn-cs"/>
                  </a:defRPr>
                </a:lvl7pPr>
                <a:lvl8pPr marL="3200400" algn="l" defTabSz="914400" rtl="0" eaLnBrk="1" latinLnBrk="0" hangingPunct="1">
                  <a:defRPr kumimoji="1" kern="1200">
                    <a:solidFill>
                      <a:schemeClr val="tx1"/>
                    </a:solidFill>
                    <a:latin typeface="Tahoma" pitchFamily="34" charset="0"/>
                    <a:ea typeface="新細明體" pitchFamily="18" charset="-120"/>
                    <a:cs typeface="+mn-cs"/>
                  </a:defRPr>
                </a:lvl8pPr>
                <a:lvl9pPr marL="3657600" algn="l" defTabSz="914400" rtl="0" eaLnBrk="1" latinLnBrk="0" hangingPunct="1">
                  <a:defRPr kumimoji="1" kern="1200">
                    <a:solidFill>
                      <a:schemeClr val="tx1"/>
                    </a:solidFill>
                    <a:latin typeface="Tahoma" pitchFamily="34" charset="0"/>
                    <a:ea typeface="新細明體" pitchFamily="18" charset="-120"/>
                    <a:cs typeface="+mn-cs"/>
                  </a:defRPr>
                </a:lvl9p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cs typeface="Times New Roman"/>
                            </a:rPr>
                          </m:ctrlPr>
                        </m:sSubPr>
                        <m:e>
                          <m:r>
                            <a:rPr lang="en-US" i="1">
                              <a:latin typeface="Cambria Math" panose="02040503050406030204" pitchFamily="18" charset="0"/>
                              <a:cs typeface="Times New Roman"/>
                            </a:rPr>
                            <m:t>𝐷</m:t>
                          </m:r>
                        </m:e>
                        <m:sub>
                          <m:r>
                            <a:rPr lang="en-US" i="1">
                              <a:latin typeface="Cambria Math" panose="02040503050406030204" pitchFamily="18" charset="0"/>
                              <a:ea typeface="Cambria Math" panose="02040503050406030204" pitchFamily="18" charset="0"/>
                              <a:cs typeface="Times New Roman"/>
                            </a:rPr>
                            <m:t>𝜇</m:t>
                          </m:r>
                        </m:sub>
                      </m:sSub>
                      <m:r>
                        <a:rPr lang="en-US" b="0" i="1" smtClean="0">
                          <a:latin typeface="Cambria Math" panose="02040503050406030204" pitchFamily="18" charset="0"/>
                          <a:ea typeface="Cambria Math" panose="02040503050406030204" pitchFamily="18" charset="0"/>
                          <a:cs typeface="Times New Roman"/>
                        </a:rPr>
                        <m:t>=</m:t>
                      </m:r>
                      <m:sSub>
                        <m:sSubPr>
                          <m:ctrlPr>
                            <a:rPr lang="en-US" i="1">
                              <a:latin typeface="Cambria Math" panose="02040503050406030204" pitchFamily="18" charset="0"/>
                              <a:cs typeface="Times New Roman"/>
                            </a:rPr>
                          </m:ctrlPr>
                        </m:sSubPr>
                        <m:e>
                          <m:r>
                            <a:rPr lang="en-US" i="1">
                              <a:latin typeface="Cambria Math" panose="02040503050406030204" pitchFamily="18" charset="0"/>
                              <a:ea typeface="Cambria Math" panose="02040503050406030204" pitchFamily="18" charset="0"/>
                              <a:cs typeface="Times New Roman"/>
                            </a:rPr>
                            <m:t>𝜕</m:t>
                          </m:r>
                        </m:e>
                        <m:sub>
                          <m:r>
                            <a:rPr lang="en-US" i="1">
                              <a:latin typeface="Cambria Math" panose="02040503050406030204" pitchFamily="18" charset="0"/>
                              <a:ea typeface="Cambria Math" panose="02040503050406030204" pitchFamily="18" charset="0"/>
                              <a:cs typeface="Times New Roman"/>
                            </a:rPr>
                            <m:t>𝜇</m:t>
                          </m:r>
                        </m:sub>
                      </m:sSub>
                      <m:r>
                        <a:rPr lang="en-US" b="0" i="1" smtClean="0">
                          <a:latin typeface="Cambria Math" panose="02040503050406030204" pitchFamily="18" charset="0"/>
                          <a:ea typeface="Cambria Math" panose="02040503050406030204" pitchFamily="18" charset="0"/>
                          <a:cs typeface="Times New Roman"/>
                        </a:rPr>
                        <m:t>−</m:t>
                      </m:r>
                      <m:f>
                        <m:fPr>
                          <m:ctrlPr>
                            <a:rPr lang="zh-TW" altLang="en-US" b="0" i="1" smtClean="0">
                              <a:latin typeface="Cambria Math" panose="02040503050406030204" pitchFamily="18" charset="0"/>
                              <a:ea typeface="Cambria Math" panose="02040503050406030204" pitchFamily="18" charset="0"/>
                              <a:cs typeface="Times New Roman"/>
                            </a:rPr>
                          </m:ctrlPr>
                        </m:fPr>
                        <m:num>
                          <m:r>
                            <a:rPr lang="en-US" altLang="zh-TW" b="0" i="1" smtClean="0">
                              <a:latin typeface="Cambria Math" panose="02040503050406030204" pitchFamily="18" charset="0"/>
                              <a:ea typeface="Cambria Math" panose="02040503050406030204" pitchFamily="18" charset="0"/>
                              <a:cs typeface="Times New Roman"/>
                            </a:rPr>
                            <m:t>𝑖</m:t>
                          </m:r>
                        </m:num>
                        <m:den>
                          <m:r>
                            <a:rPr lang="en-US" altLang="zh-TW" b="0" i="1" smtClean="0">
                              <a:latin typeface="Cambria Math" panose="02040503050406030204" pitchFamily="18" charset="0"/>
                              <a:ea typeface="Cambria Math" panose="02040503050406030204" pitchFamily="18" charset="0"/>
                              <a:cs typeface="Times New Roman"/>
                            </a:rPr>
                            <m:t>2</m:t>
                          </m:r>
                        </m:den>
                      </m:f>
                      <m:r>
                        <a:rPr lang="en-US" altLang="zh-TW" b="0" i="1" smtClean="0">
                          <a:latin typeface="Cambria Math" panose="02040503050406030204" pitchFamily="18" charset="0"/>
                          <a:ea typeface="Cambria Math" panose="02040503050406030204" pitchFamily="18" charset="0"/>
                          <a:cs typeface="Times New Roman"/>
                        </a:rPr>
                        <m:t>𝑔</m:t>
                      </m:r>
                      <m:r>
                        <a:rPr lang="en-US" altLang="zh-TW" b="1" i="1" smtClean="0">
                          <a:latin typeface="Cambria Math" panose="02040503050406030204" pitchFamily="18" charset="0"/>
                          <a:ea typeface="Cambria Math" panose="02040503050406030204" pitchFamily="18" charset="0"/>
                          <a:cs typeface="Times New Roman"/>
                        </a:rPr>
                        <m:t>𝝉</m:t>
                      </m:r>
                      <m:r>
                        <a:rPr lang="zh-TW" altLang="en-US" i="1" smtClean="0">
                          <a:latin typeface="Cambria Math" panose="02040503050406030204" pitchFamily="18" charset="0"/>
                          <a:cs typeface="Times New Roman"/>
                        </a:rPr>
                        <m:t>∙</m:t>
                      </m:r>
                      <m:sSub>
                        <m:sSubPr>
                          <m:ctrlPr>
                            <a:rPr lang="zh-TW" altLang="en-US" i="1" smtClean="0">
                              <a:latin typeface="Cambria Math" panose="02040503050406030204" pitchFamily="18" charset="0"/>
                              <a:cs typeface="Times New Roman"/>
                            </a:rPr>
                          </m:ctrlPr>
                        </m:sSubPr>
                        <m:e>
                          <m:r>
                            <a:rPr lang="en-US" altLang="zh-TW" b="1" i="1" smtClean="0">
                              <a:latin typeface="Cambria Math" panose="02040503050406030204" pitchFamily="18" charset="0"/>
                              <a:cs typeface="Times New Roman"/>
                            </a:rPr>
                            <m:t>𝑾</m:t>
                          </m:r>
                        </m:e>
                        <m:sub>
                          <m:r>
                            <a:rPr lang="zh-TW" altLang="en-US" b="0" i="1" smtClean="0">
                              <a:latin typeface="Cambria Math" panose="02040503050406030204" pitchFamily="18" charset="0"/>
                              <a:cs typeface="Times New Roman"/>
                            </a:rPr>
                            <m:t>𝜇</m:t>
                          </m:r>
                        </m:sub>
                      </m:sSub>
                      <m:r>
                        <a:rPr lang="en-US" altLang="zh-TW" b="0" i="1" smtClean="0">
                          <a:latin typeface="Cambria Math" panose="02040503050406030204" pitchFamily="18" charset="0"/>
                          <a:cs typeface="Times New Roman"/>
                        </a:rPr>
                        <m:t>−</m:t>
                      </m:r>
                      <m:r>
                        <a:rPr lang="en-US" altLang="zh-TW" b="0" i="1" smtClean="0">
                          <a:latin typeface="Cambria Math" panose="02040503050406030204" pitchFamily="18" charset="0"/>
                          <a:cs typeface="Times New Roman"/>
                        </a:rPr>
                        <m:t>𝑖</m:t>
                      </m:r>
                      <m:sSup>
                        <m:sSupPr>
                          <m:ctrlPr>
                            <a:rPr lang="en-US" altLang="zh-TW" b="0" i="1" smtClean="0">
                              <a:latin typeface="Cambria Math" panose="02040503050406030204" pitchFamily="18" charset="0"/>
                              <a:cs typeface="Times New Roman"/>
                            </a:rPr>
                          </m:ctrlPr>
                        </m:sSupPr>
                        <m:e>
                          <m:r>
                            <a:rPr lang="en-US" altLang="zh-TW" b="0" i="1" smtClean="0">
                              <a:latin typeface="Cambria Math" panose="02040503050406030204" pitchFamily="18" charset="0"/>
                              <a:cs typeface="Times New Roman"/>
                            </a:rPr>
                            <m:t>𝑔</m:t>
                          </m:r>
                        </m:e>
                        <m:sup>
                          <m:r>
                            <a:rPr lang="en-US" altLang="zh-TW" b="0" i="1" smtClean="0">
                              <a:latin typeface="Cambria Math" panose="02040503050406030204" pitchFamily="18" charset="0"/>
                              <a:cs typeface="Times New Roman"/>
                            </a:rPr>
                            <m:t>′</m:t>
                          </m:r>
                        </m:sup>
                      </m:sSup>
                      <m:r>
                        <a:rPr lang="en-US" altLang="zh-TW" b="0" i="1" smtClean="0">
                          <a:latin typeface="Cambria Math" panose="02040503050406030204" pitchFamily="18" charset="0"/>
                          <a:cs typeface="Times New Roman"/>
                        </a:rPr>
                        <m:t>𝑌</m:t>
                      </m:r>
                      <m:sSub>
                        <m:sSubPr>
                          <m:ctrlPr>
                            <a:rPr lang="zh-TW" altLang="en-US" b="0" i="1" smtClean="0">
                              <a:latin typeface="Cambria Math" panose="02040503050406030204" pitchFamily="18" charset="0"/>
                              <a:cs typeface="Times New Roman"/>
                            </a:rPr>
                          </m:ctrlPr>
                        </m:sSubPr>
                        <m:e>
                          <m:r>
                            <a:rPr lang="en-US" altLang="zh-TW" b="0" i="1" smtClean="0">
                              <a:latin typeface="Cambria Math" panose="02040503050406030204" pitchFamily="18" charset="0"/>
                              <a:cs typeface="Times New Roman"/>
                            </a:rPr>
                            <m:t>𝐵</m:t>
                          </m:r>
                        </m:e>
                        <m:sub>
                          <m:r>
                            <a:rPr lang="zh-TW" altLang="en-US" b="0" i="1" smtClean="0">
                              <a:latin typeface="Cambria Math" panose="02040503050406030204" pitchFamily="18" charset="0"/>
                              <a:cs typeface="Times New Roman"/>
                            </a:rPr>
                            <m:t>𝜇</m:t>
                          </m:r>
                        </m:sub>
                      </m:sSub>
                    </m:oMath>
                  </m:oMathPara>
                </a14:m>
                <a:endParaRPr lang="zh-TW" altLang="en-US" dirty="0">
                  <a:latin typeface="Times New Roman" pitchFamily="18" charset="0"/>
                  <a:cs typeface="Times New Roman" pitchFamily="18" charset="0"/>
                </a:endParaRPr>
              </a:p>
            </p:txBody>
          </p:sp>
        </mc:Choice>
        <mc:Fallback>
          <p:sp>
            <p:nvSpPr>
              <p:cNvPr id="7" name="文字方塊 9">
                <a:extLst>
                  <a:ext uri="{FF2B5EF4-FFF2-40B4-BE49-F238E27FC236}">
                    <a16:creationId xmlns:a16="http://schemas.microsoft.com/office/drawing/2014/main" id="{F8C4CAA8-A2CB-876C-31C3-62B2DB4C71F6}"/>
                  </a:ext>
                </a:extLst>
              </p:cNvPr>
              <p:cNvSpPr txBox="1">
                <a:spLocks noRot="1" noChangeAspect="1" noMove="1" noResize="1" noEditPoints="1" noAdjustHandles="1" noChangeArrowheads="1" noChangeShapeType="1" noTextEdit="1"/>
              </p:cNvSpPr>
              <p:nvPr/>
            </p:nvSpPr>
            <p:spPr>
              <a:xfrm>
                <a:off x="1113680" y="832186"/>
                <a:ext cx="3210097" cy="607218"/>
              </a:xfrm>
              <a:prstGeom prst="rect">
                <a:avLst/>
              </a:prstGeom>
              <a:blipFill>
                <a:blip r:embed="rId12"/>
                <a:stretch>
                  <a:fillRect b="-4082"/>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5AC08C2A-5D48-5B8E-3098-8733005490FB}"/>
              </a:ext>
            </a:extLst>
          </p:cNvPr>
          <p:cNvSpPr txBox="1"/>
          <p:nvPr/>
        </p:nvSpPr>
        <p:spPr>
          <a:xfrm>
            <a:off x="1113680" y="367990"/>
            <a:ext cx="6134610" cy="369332"/>
          </a:xfrm>
          <a:prstGeom prst="rect">
            <a:avLst/>
          </a:prstGeom>
          <a:noFill/>
        </p:spPr>
        <p:txBody>
          <a:bodyPr wrap="square" rtlCol="0">
            <a:spAutoFit/>
          </a:bodyPr>
          <a:lstStyle/>
          <a:p>
            <a:pPr algn="l"/>
            <a:r>
              <a:rPr lang="en-US" dirty="0" err="1">
                <a:latin typeface="Times New Roman" panose="02020603050405020304" pitchFamily="18" charset="0"/>
                <a:cs typeface="Times New Roman" panose="02020603050405020304" pitchFamily="18" charset="0"/>
              </a:rPr>
              <a:t>這可以從希格斯場的covariant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derivative看得很清楚</a:t>
            </a:r>
            <a:r>
              <a:rPr lang="en-US"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01664520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endParaRPr lang="zh-TW" altLang="en-US" sz="1800"/>
          </a:p>
        </p:txBody>
      </p:sp>
      <p:sp>
        <p:nvSpPr>
          <p:cNvPr id="26627" name="Rectangle 16"/>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endParaRPr lang="zh-TW" altLang="en-US" sz="1800"/>
          </a:p>
        </p:txBody>
      </p:sp>
      <mc:AlternateContent xmlns:mc="http://schemas.openxmlformats.org/markup-compatibility/2006" xmlns:a14="http://schemas.microsoft.com/office/drawing/2010/main">
        <mc:Choice Requires="a14">
          <p:sp>
            <p:nvSpPr>
              <p:cNvPr id="2" name="矩形 1"/>
              <p:cNvSpPr/>
              <p:nvPr/>
            </p:nvSpPr>
            <p:spPr>
              <a:xfrm>
                <a:off x="806021" y="5825425"/>
                <a:ext cx="7531958" cy="369332"/>
              </a:xfrm>
              <a:prstGeom prst="rect">
                <a:avLst/>
              </a:prstGeom>
            </p:spPr>
            <p:txBody>
              <a:bodyPr wrap="square">
                <a:spAutoFit/>
              </a:bodyPr>
              <a:lstStyle/>
              <a:p>
                <a:pPr>
                  <a:defRPr/>
                </a:pPr>
                <a14:m>
                  <m:oMath xmlns:m="http://schemas.openxmlformats.org/officeDocument/2006/math">
                    <m:r>
                      <a:rPr lang="en-US" altLang="zh-TW" i="1" dirty="0" smtClean="0">
                        <a:latin typeface="Cambria Math" panose="02040503050406030204" pitchFamily="18" charset="0"/>
                        <a:ea typeface="新細明體" charset="0"/>
                        <a:cs typeface="新細明體" charset="0"/>
                      </a:rPr>
                      <m:t>𝑊</m:t>
                    </m:r>
                    <m:r>
                      <a:rPr lang="en-US" altLang="zh-TW" b="0" i="0" dirty="0" smtClean="0">
                        <a:latin typeface="Cambria Math" panose="02040503050406030204" pitchFamily="18" charset="0"/>
                        <a:ea typeface="新細明體" charset="0"/>
                        <a:cs typeface="新細明體" charset="0"/>
                      </a:rPr>
                      <m:t>,</m:t>
                    </m:r>
                    <m:r>
                      <m:rPr>
                        <m:sty m:val="p"/>
                      </m:rPr>
                      <a:rPr lang="en-US" altLang="zh-TW" b="0" i="0" dirty="0" smtClean="0">
                        <a:latin typeface="Cambria Math" panose="02040503050406030204" pitchFamily="18" charset="0"/>
                        <a:ea typeface="新細明體" charset="0"/>
                        <a:cs typeface="新細明體" charset="0"/>
                      </a:rPr>
                      <m:t>Z</m:t>
                    </m:r>
                  </m:oMath>
                </a14:m>
                <a:r>
                  <a:rPr lang="en-US" altLang="zh-TW" dirty="0">
                    <a:latin typeface="Times New Roman" panose="02020603050405020304" pitchFamily="18" charset="0"/>
                    <a:ea typeface="新細明體" charset="0"/>
                    <a:cs typeface="新細明體" charset="0"/>
                  </a:rPr>
                  <a:t> can feel the effects of non-trivial vacuum and both received a mass. </a:t>
                </a:r>
                <a:endParaRPr lang="zh-TW" altLang="en-US" dirty="0">
                  <a:ea typeface="新細明體" charset="0"/>
                  <a:cs typeface="新細明體" charset="0"/>
                </a:endParaRPr>
              </a:p>
            </p:txBody>
          </p:sp>
        </mc:Choice>
        <mc:Fallback xmlns="">
          <p:sp>
            <p:nvSpPr>
              <p:cNvPr id="2" name="矩形 1"/>
              <p:cNvSpPr>
                <a:spLocks noRot="1" noChangeAspect="1" noMove="1" noResize="1" noEditPoints="1" noAdjustHandles="1" noChangeArrowheads="1" noChangeShapeType="1" noTextEdit="1"/>
              </p:cNvSpPr>
              <p:nvPr/>
            </p:nvSpPr>
            <p:spPr>
              <a:xfrm>
                <a:off x="806021" y="5825425"/>
                <a:ext cx="7531958" cy="369332"/>
              </a:xfrm>
              <a:prstGeom prst="rect">
                <a:avLst/>
              </a:prstGeom>
              <a:blipFill>
                <a:blip r:embed="rId2"/>
                <a:stretch>
                  <a:fillRect t="-6667" b="-2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矩形 12"/>
              <p:cNvSpPr/>
              <p:nvPr/>
            </p:nvSpPr>
            <p:spPr>
              <a:xfrm>
                <a:off x="2569079" y="1032575"/>
                <a:ext cx="1683509" cy="411395"/>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d>
                        <m:dPr>
                          <m:ctrlPr>
                            <a:rPr lang="en-US" altLang="zh-TW" i="1" smtClean="0">
                              <a:latin typeface="Cambria Math" panose="02040503050406030204" pitchFamily="18" charset="0"/>
                              <a:ea typeface="Cambria Math"/>
                              <a:cs typeface="Times New Roman" pitchFamily="18" charset="0"/>
                            </a:rPr>
                          </m:ctrlPr>
                        </m:dPr>
                        <m:e>
                          <m:sSub>
                            <m:sSubPr>
                              <m:ctrlPr>
                                <a:rPr lang="en-US" altLang="zh-TW" i="1">
                                  <a:latin typeface="Cambria Math" panose="02040503050406030204" pitchFamily="18" charset="0"/>
                                  <a:ea typeface="Cambria Math"/>
                                  <a:cs typeface="Times New Roman" pitchFamily="18" charset="0"/>
                                </a:rPr>
                              </m:ctrlPr>
                            </m:sSubPr>
                            <m:e>
                              <m:r>
                                <a:rPr lang="en-US" altLang="zh-TW" i="1">
                                  <a:latin typeface="Cambria Math"/>
                                  <a:ea typeface="Cambria Math"/>
                                  <a:cs typeface="Times New Roman" pitchFamily="18" charset="0"/>
                                </a:rPr>
                                <m:t>𝐷</m:t>
                              </m:r>
                            </m:e>
                            <m:sub>
                              <m:r>
                                <a:rPr lang="zh-TW" altLang="en-US" i="1">
                                  <a:latin typeface="Cambria Math"/>
                                  <a:ea typeface="Cambria Math"/>
                                  <a:cs typeface="Times New Roman" pitchFamily="18" charset="0"/>
                                </a:rPr>
                                <m:t>𝜇</m:t>
                              </m:r>
                            </m:sub>
                          </m:sSub>
                          <m:sSup>
                            <m:sSupPr>
                              <m:ctrlPr>
                                <a:rPr lang="en-US" altLang="zh-TW" i="1">
                                  <a:latin typeface="Cambria Math" panose="02040503050406030204" pitchFamily="18" charset="0"/>
                                  <a:ea typeface="Cambria Math"/>
                                  <a:cs typeface="Times New Roman" pitchFamily="18" charset="0"/>
                                </a:rPr>
                              </m:ctrlPr>
                            </m:sSupPr>
                            <m:e>
                              <m:r>
                                <a:rPr lang="en-US" altLang="zh-TW" b="0" i="1" smtClean="0">
                                  <a:latin typeface="Cambria Math"/>
                                  <a:ea typeface="Cambria Math"/>
                                  <a:cs typeface="Times New Roman" pitchFamily="18" charset="0"/>
                                </a:rPr>
                                <m:t>𝐻</m:t>
                              </m:r>
                            </m:e>
                            <m:sup>
                              <m:r>
                                <a:rPr lang="en-US" altLang="zh-TW" i="1">
                                  <a:latin typeface="Cambria Math"/>
                                  <a:ea typeface="Cambria Math"/>
                                </a:rPr>
                                <m:t>†</m:t>
                              </m:r>
                            </m:sup>
                          </m:sSup>
                        </m:e>
                      </m:d>
                      <m:d>
                        <m:dPr>
                          <m:ctrlPr>
                            <a:rPr lang="en-US" altLang="zh-TW" i="1">
                              <a:latin typeface="Cambria Math" panose="02040503050406030204" pitchFamily="18" charset="0"/>
                              <a:ea typeface="Cambria Math"/>
                              <a:cs typeface="Times New Roman" pitchFamily="18" charset="0"/>
                            </a:rPr>
                          </m:ctrlPr>
                        </m:dPr>
                        <m:e>
                          <m:sSup>
                            <m:sSupPr>
                              <m:ctrlPr>
                                <a:rPr lang="en-US" altLang="zh-TW" i="1">
                                  <a:latin typeface="Cambria Math" panose="02040503050406030204" pitchFamily="18" charset="0"/>
                                  <a:ea typeface="Cambria Math"/>
                                  <a:cs typeface="Times New Roman" pitchFamily="18" charset="0"/>
                                </a:rPr>
                              </m:ctrlPr>
                            </m:sSupPr>
                            <m:e>
                              <m:r>
                                <a:rPr lang="en-US" altLang="zh-TW" i="1">
                                  <a:latin typeface="Cambria Math"/>
                                  <a:ea typeface="Cambria Math"/>
                                  <a:cs typeface="Times New Roman" pitchFamily="18" charset="0"/>
                                </a:rPr>
                                <m:t>𝐷</m:t>
                              </m:r>
                            </m:e>
                            <m:sup>
                              <m:r>
                                <a:rPr lang="zh-TW" altLang="en-US" i="1">
                                  <a:latin typeface="Cambria Math"/>
                                  <a:ea typeface="Cambria Math"/>
                                  <a:cs typeface="Times New Roman" pitchFamily="18" charset="0"/>
                                </a:rPr>
                                <m:t>𝜇</m:t>
                              </m:r>
                            </m:sup>
                          </m:sSup>
                          <m:r>
                            <a:rPr lang="en-US" altLang="zh-TW" b="0" i="1" smtClean="0">
                              <a:latin typeface="Cambria Math"/>
                              <a:ea typeface="Cambria Math"/>
                              <a:cs typeface="Times New Roman" pitchFamily="18" charset="0"/>
                            </a:rPr>
                            <m:t>𝐻</m:t>
                          </m:r>
                        </m:e>
                      </m:d>
                    </m:oMath>
                  </m:oMathPara>
                </a14:m>
                <a:endParaRPr lang="zh-TW" altLang="en-US" dirty="0"/>
              </a:p>
            </p:txBody>
          </p:sp>
        </mc:Choice>
        <mc:Fallback xmlns="">
          <p:sp>
            <p:nvSpPr>
              <p:cNvPr id="13" name="矩形 12"/>
              <p:cNvSpPr>
                <a:spLocks noRot="1" noChangeAspect="1" noMove="1" noResize="1" noEditPoints="1" noAdjustHandles="1" noChangeArrowheads="1" noChangeShapeType="1" noTextEdit="1"/>
              </p:cNvSpPr>
              <p:nvPr/>
            </p:nvSpPr>
            <p:spPr>
              <a:xfrm>
                <a:off x="2569079" y="1032575"/>
                <a:ext cx="1683509" cy="411395"/>
              </a:xfrm>
              <a:prstGeom prst="rect">
                <a:avLst/>
              </a:prstGeom>
              <a:blipFill>
                <a:blip r:embed="rId3"/>
                <a:stretch>
                  <a:fillRect b="-606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文字方塊 9">
                <a:extLst>
                  <a:ext uri="{FF2B5EF4-FFF2-40B4-BE49-F238E27FC236}">
                    <a16:creationId xmlns:a16="http://schemas.microsoft.com/office/drawing/2014/main" id="{C2C23629-041B-E237-3742-6C00363D4D31}"/>
                  </a:ext>
                </a:extLst>
              </p:cNvPr>
              <p:cNvSpPr txBox="1"/>
              <p:nvPr/>
            </p:nvSpPr>
            <p:spPr>
              <a:xfrm>
                <a:off x="4452889" y="934378"/>
                <a:ext cx="3210097" cy="607218"/>
              </a:xfrm>
              <a:prstGeom prst="rect">
                <a:avLst/>
              </a:prstGeom>
              <a:solidFill>
                <a:srgbClr val="FFFF99"/>
              </a:solidFill>
            </p:spPr>
            <p:txBody>
              <a:bodyPr wrap="square" rtlCol="0">
                <a:spAutoFit/>
              </a:bodyPr>
              <a:lstStyle>
                <a:defPPr>
                  <a:defRPr lang="en-US"/>
                </a:defPPr>
                <a:lvl1pPr algn="l" rtl="0" fontAlgn="base">
                  <a:spcBef>
                    <a:spcPct val="0"/>
                  </a:spcBef>
                  <a:spcAft>
                    <a:spcPct val="0"/>
                  </a:spcAft>
                  <a:defRPr kumimoji="1" kern="1200">
                    <a:solidFill>
                      <a:schemeClr val="tx1"/>
                    </a:solidFill>
                    <a:latin typeface="Tahoma" pitchFamily="34" charset="0"/>
                    <a:ea typeface="新細明體" pitchFamily="18" charset="-120"/>
                    <a:cs typeface="+mn-cs"/>
                  </a:defRPr>
                </a:lvl1pPr>
                <a:lvl2pPr marL="457200" algn="l" rtl="0" fontAlgn="base">
                  <a:spcBef>
                    <a:spcPct val="0"/>
                  </a:spcBef>
                  <a:spcAft>
                    <a:spcPct val="0"/>
                  </a:spcAft>
                  <a:defRPr kumimoji="1" kern="1200">
                    <a:solidFill>
                      <a:schemeClr val="tx1"/>
                    </a:solidFill>
                    <a:latin typeface="Tahoma" pitchFamily="34" charset="0"/>
                    <a:ea typeface="新細明體" pitchFamily="18" charset="-120"/>
                    <a:cs typeface="+mn-cs"/>
                  </a:defRPr>
                </a:lvl2pPr>
                <a:lvl3pPr marL="914400" algn="l" rtl="0" fontAlgn="base">
                  <a:spcBef>
                    <a:spcPct val="0"/>
                  </a:spcBef>
                  <a:spcAft>
                    <a:spcPct val="0"/>
                  </a:spcAft>
                  <a:defRPr kumimoji="1" kern="1200">
                    <a:solidFill>
                      <a:schemeClr val="tx1"/>
                    </a:solidFill>
                    <a:latin typeface="Tahoma" pitchFamily="34" charset="0"/>
                    <a:ea typeface="新細明體" pitchFamily="18" charset="-120"/>
                    <a:cs typeface="+mn-cs"/>
                  </a:defRPr>
                </a:lvl3pPr>
                <a:lvl4pPr marL="1371600" algn="l" rtl="0" fontAlgn="base">
                  <a:spcBef>
                    <a:spcPct val="0"/>
                  </a:spcBef>
                  <a:spcAft>
                    <a:spcPct val="0"/>
                  </a:spcAft>
                  <a:defRPr kumimoji="1" kern="1200">
                    <a:solidFill>
                      <a:schemeClr val="tx1"/>
                    </a:solidFill>
                    <a:latin typeface="Tahoma" pitchFamily="34" charset="0"/>
                    <a:ea typeface="新細明體" pitchFamily="18" charset="-120"/>
                    <a:cs typeface="+mn-cs"/>
                  </a:defRPr>
                </a:lvl4pPr>
                <a:lvl5pPr marL="1828800" algn="l" rtl="0" fontAlgn="base">
                  <a:spcBef>
                    <a:spcPct val="0"/>
                  </a:spcBef>
                  <a:spcAft>
                    <a:spcPct val="0"/>
                  </a:spcAft>
                  <a:defRPr kumimoji="1" kern="1200">
                    <a:solidFill>
                      <a:schemeClr val="tx1"/>
                    </a:solidFill>
                    <a:latin typeface="Tahoma" pitchFamily="34" charset="0"/>
                    <a:ea typeface="新細明體" pitchFamily="18" charset="-120"/>
                    <a:cs typeface="+mn-cs"/>
                  </a:defRPr>
                </a:lvl5pPr>
                <a:lvl6pPr marL="2286000" algn="l" defTabSz="914400" rtl="0" eaLnBrk="1" latinLnBrk="0" hangingPunct="1">
                  <a:defRPr kumimoji="1" kern="1200">
                    <a:solidFill>
                      <a:schemeClr val="tx1"/>
                    </a:solidFill>
                    <a:latin typeface="Tahoma" pitchFamily="34" charset="0"/>
                    <a:ea typeface="新細明體" pitchFamily="18" charset="-120"/>
                    <a:cs typeface="+mn-cs"/>
                  </a:defRPr>
                </a:lvl6pPr>
                <a:lvl7pPr marL="2743200" algn="l" defTabSz="914400" rtl="0" eaLnBrk="1" latinLnBrk="0" hangingPunct="1">
                  <a:defRPr kumimoji="1" kern="1200">
                    <a:solidFill>
                      <a:schemeClr val="tx1"/>
                    </a:solidFill>
                    <a:latin typeface="Tahoma" pitchFamily="34" charset="0"/>
                    <a:ea typeface="新細明體" pitchFamily="18" charset="-120"/>
                    <a:cs typeface="+mn-cs"/>
                  </a:defRPr>
                </a:lvl7pPr>
                <a:lvl8pPr marL="3200400" algn="l" defTabSz="914400" rtl="0" eaLnBrk="1" latinLnBrk="0" hangingPunct="1">
                  <a:defRPr kumimoji="1" kern="1200">
                    <a:solidFill>
                      <a:schemeClr val="tx1"/>
                    </a:solidFill>
                    <a:latin typeface="Tahoma" pitchFamily="34" charset="0"/>
                    <a:ea typeface="新細明體" pitchFamily="18" charset="-120"/>
                    <a:cs typeface="+mn-cs"/>
                  </a:defRPr>
                </a:lvl8pPr>
                <a:lvl9pPr marL="3657600" algn="l" defTabSz="914400" rtl="0" eaLnBrk="1" latinLnBrk="0" hangingPunct="1">
                  <a:defRPr kumimoji="1" kern="1200">
                    <a:solidFill>
                      <a:schemeClr val="tx1"/>
                    </a:solidFill>
                    <a:latin typeface="Tahoma" pitchFamily="34" charset="0"/>
                    <a:ea typeface="新細明體" pitchFamily="18" charset="-120"/>
                    <a:cs typeface="+mn-cs"/>
                  </a:defRPr>
                </a:lvl9p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cs typeface="Times New Roman"/>
                            </a:rPr>
                          </m:ctrlPr>
                        </m:sSubPr>
                        <m:e>
                          <m:r>
                            <a:rPr lang="en-US" i="1">
                              <a:latin typeface="Cambria Math" panose="02040503050406030204" pitchFamily="18" charset="0"/>
                              <a:cs typeface="Times New Roman"/>
                            </a:rPr>
                            <m:t>𝐷</m:t>
                          </m:r>
                        </m:e>
                        <m:sub>
                          <m:r>
                            <a:rPr lang="en-US" i="1">
                              <a:latin typeface="Cambria Math" panose="02040503050406030204" pitchFamily="18" charset="0"/>
                              <a:ea typeface="Cambria Math" panose="02040503050406030204" pitchFamily="18" charset="0"/>
                              <a:cs typeface="Times New Roman"/>
                            </a:rPr>
                            <m:t>𝜇</m:t>
                          </m:r>
                        </m:sub>
                      </m:sSub>
                      <m:r>
                        <a:rPr lang="en-US" b="0" i="1" smtClean="0">
                          <a:latin typeface="Cambria Math" panose="02040503050406030204" pitchFamily="18" charset="0"/>
                          <a:ea typeface="Cambria Math" panose="02040503050406030204" pitchFamily="18" charset="0"/>
                          <a:cs typeface="Times New Roman"/>
                        </a:rPr>
                        <m:t>=</m:t>
                      </m:r>
                      <m:sSub>
                        <m:sSubPr>
                          <m:ctrlPr>
                            <a:rPr lang="en-US" i="1">
                              <a:latin typeface="Cambria Math" panose="02040503050406030204" pitchFamily="18" charset="0"/>
                              <a:cs typeface="Times New Roman"/>
                            </a:rPr>
                          </m:ctrlPr>
                        </m:sSubPr>
                        <m:e>
                          <m:r>
                            <a:rPr lang="en-US" i="1">
                              <a:latin typeface="Cambria Math" panose="02040503050406030204" pitchFamily="18" charset="0"/>
                              <a:ea typeface="Cambria Math" panose="02040503050406030204" pitchFamily="18" charset="0"/>
                              <a:cs typeface="Times New Roman"/>
                            </a:rPr>
                            <m:t>𝜕</m:t>
                          </m:r>
                        </m:e>
                        <m:sub>
                          <m:r>
                            <a:rPr lang="en-US" i="1">
                              <a:latin typeface="Cambria Math" panose="02040503050406030204" pitchFamily="18" charset="0"/>
                              <a:ea typeface="Cambria Math" panose="02040503050406030204" pitchFamily="18" charset="0"/>
                              <a:cs typeface="Times New Roman"/>
                            </a:rPr>
                            <m:t>𝜇</m:t>
                          </m:r>
                        </m:sub>
                      </m:sSub>
                      <m:r>
                        <a:rPr lang="en-US" b="0" i="1" smtClean="0">
                          <a:latin typeface="Cambria Math" panose="02040503050406030204" pitchFamily="18" charset="0"/>
                          <a:ea typeface="Cambria Math" panose="02040503050406030204" pitchFamily="18" charset="0"/>
                          <a:cs typeface="Times New Roman"/>
                        </a:rPr>
                        <m:t>−</m:t>
                      </m:r>
                      <m:f>
                        <m:fPr>
                          <m:ctrlPr>
                            <a:rPr lang="zh-TW" altLang="en-US" b="0" i="1" smtClean="0">
                              <a:latin typeface="Cambria Math" panose="02040503050406030204" pitchFamily="18" charset="0"/>
                              <a:ea typeface="Cambria Math" panose="02040503050406030204" pitchFamily="18" charset="0"/>
                              <a:cs typeface="Times New Roman"/>
                            </a:rPr>
                          </m:ctrlPr>
                        </m:fPr>
                        <m:num>
                          <m:r>
                            <a:rPr lang="en-US" altLang="zh-TW" b="0" i="1" smtClean="0">
                              <a:latin typeface="Cambria Math" panose="02040503050406030204" pitchFamily="18" charset="0"/>
                              <a:ea typeface="Cambria Math" panose="02040503050406030204" pitchFamily="18" charset="0"/>
                              <a:cs typeface="Times New Roman"/>
                            </a:rPr>
                            <m:t>𝑖</m:t>
                          </m:r>
                        </m:num>
                        <m:den>
                          <m:r>
                            <a:rPr lang="en-US" altLang="zh-TW" b="0" i="1" smtClean="0">
                              <a:latin typeface="Cambria Math" panose="02040503050406030204" pitchFamily="18" charset="0"/>
                              <a:ea typeface="Cambria Math" panose="02040503050406030204" pitchFamily="18" charset="0"/>
                              <a:cs typeface="Times New Roman"/>
                            </a:rPr>
                            <m:t>2</m:t>
                          </m:r>
                        </m:den>
                      </m:f>
                      <m:r>
                        <a:rPr lang="en-US" altLang="zh-TW" b="0" i="1" smtClean="0">
                          <a:latin typeface="Cambria Math" panose="02040503050406030204" pitchFamily="18" charset="0"/>
                          <a:ea typeface="Cambria Math" panose="02040503050406030204" pitchFamily="18" charset="0"/>
                          <a:cs typeface="Times New Roman"/>
                        </a:rPr>
                        <m:t>𝑔</m:t>
                      </m:r>
                      <m:r>
                        <a:rPr lang="en-US" altLang="zh-TW" b="1" i="1" smtClean="0">
                          <a:latin typeface="Cambria Math" panose="02040503050406030204" pitchFamily="18" charset="0"/>
                          <a:ea typeface="Cambria Math" panose="02040503050406030204" pitchFamily="18" charset="0"/>
                          <a:cs typeface="Times New Roman"/>
                        </a:rPr>
                        <m:t>𝝉</m:t>
                      </m:r>
                      <m:r>
                        <a:rPr lang="zh-TW" altLang="en-US" i="1" smtClean="0">
                          <a:latin typeface="Cambria Math" panose="02040503050406030204" pitchFamily="18" charset="0"/>
                          <a:cs typeface="Times New Roman"/>
                        </a:rPr>
                        <m:t>∙</m:t>
                      </m:r>
                      <m:sSub>
                        <m:sSubPr>
                          <m:ctrlPr>
                            <a:rPr lang="zh-TW" altLang="en-US" i="1" smtClean="0">
                              <a:latin typeface="Cambria Math" panose="02040503050406030204" pitchFamily="18" charset="0"/>
                              <a:cs typeface="Times New Roman"/>
                            </a:rPr>
                          </m:ctrlPr>
                        </m:sSubPr>
                        <m:e>
                          <m:r>
                            <a:rPr lang="en-US" altLang="zh-TW" b="1" i="1" smtClean="0">
                              <a:latin typeface="Cambria Math" panose="02040503050406030204" pitchFamily="18" charset="0"/>
                              <a:cs typeface="Times New Roman"/>
                            </a:rPr>
                            <m:t>𝑾</m:t>
                          </m:r>
                        </m:e>
                        <m:sub>
                          <m:r>
                            <a:rPr lang="zh-TW" altLang="en-US" b="0" i="1" smtClean="0">
                              <a:latin typeface="Cambria Math" panose="02040503050406030204" pitchFamily="18" charset="0"/>
                              <a:cs typeface="Times New Roman"/>
                            </a:rPr>
                            <m:t>𝜇</m:t>
                          </m:r>
                        </m:sub>
                      </m:sSub>
                      <m:r>
                        <a:rPr lang="en-US" altLang="zh-TW" b="0" i="1" smtClean="0">
                          <a:latin typeface="Cambria Math" panose="02040503050406030204" pitchFamily="18" charset="0"/>
                          <a:cs typeface="Times New Roman"/>
                        </a:rPr>
                        <m:t>−</m:t>
                      </m:r>
                      <m:r>
                        <a:rPr lang="en-US" altLang="zh-TW" b="0" i="1" smtClean="0">
                          <a:latin typeface="Cambria Math" panose="02040503050406030204" pitchFamily="18" charset="0"/>
                          <a:cs typeface="Times New Roman"/>
                        </a:rPr>
                        <m:t>𝑖</m:t>
                      </m:r>
                      <m:sSup>
                        <m:sSupPr>
                          <m:ctrlPr>
                            <a:rPr lang="en-US" altLang="zh-TW" b="0" i="1" smtClean="0">
                              <a:latin typeface="Cambria Math" panose="02040503050406030204" pitchFamily="18" charset="0"/>
                              <a:cs typeface="Times New Roman"/>
                            </a:rPr>
                          </m:ctrlPr>
                        </m:sSupPr>
                        <m:e>
                          <m:r>
                            <a:rPr lang="en-US" altLang="zh-TW" b="0" i="1" smtClean="0">
                              <a:latin typeface="Cambria Math" panose="02040503050406030204" pitchFamily="18" charset="0"/>
                              <a:cs typeface="Times New Roman"/>
                            </a:rPr>
                            <m:t>𝑔</m:t>
                          </m:r>
                        </m:e>
                        <m:sup>
                          <m:r>
                            <a:rPr lang="en-US" altLang="zh-TW" b="0" i="1" smtClean="0">
                              <a:latin typeface="Cambria Math" panose="02040503050406030204" pitchFamily="18" charset="0"/>
                              <a:cs typeface="Times New Roman"/>
                            </a:rPr>
                            <m:t>′</m:t>
                          </m:r>
                        </m:sup>
                      </m:sSup>
                      <m:r>
                        <a:rPr lang="en-US" altLang="zh-TW" b="0" i="1" smtClean="0">
                          <a:latin typeface="Cambria Math" panose="02040503050406030204" pitchFamily="18" charset="0"/>
                          <a:cs typeface="Times New Roman"/>
                        </a:rPr>
                        <m:t>𝑌</m:t>
                      </m:r>
                      <m:sSub>
                        <m:sSubPr>
                          <m:ctrlPr>
                            <a:rPr lang="zh-TW" altLang="en-US" b="0" i="1" smtClean="0">
                              <a:latin typeface="Cambria Math" panose="02040503050406030204" pitchFamily="18" charset="0"/>
                              <a:cs typeface="Times New Roman"/>
                            </a:rPr>
                          </m:ctrlPr>
                        </m:sSubPr>
                        <m:e>
                          <m:r>
                            <a:rPr lang="en-US" altLang="zh-TW" b="0" i="1" smtClean="0">
                              <a:latin typeface="Cambria Math" panose="02040503050406030204" pitchFamily="18" charset="0"/>
                              <a:cs typeface="Times New Roman"/>
                            </a:rPr>
                            <m:t>𝐵</m:t>
                          </m:r>
                        </m:e>
                        <m:sub>
                          <m:r>
                            <a:rPr lang="zh-TW" altLang="en-US" b="0" i="1" smtClean="0">
                              <a:latin typeface="Cambria Math" panose="02040503050406030204" pitchFamily="18" charset="0"/>
                              <a:cs typeface="Times New Roman"/>
                            </a:rPr>
                            <m:t>𝜇</m:t>
                          </m:r>
                        </m:sub>
                      </m:sSub>
                    </m:oMath>
                  </m:oMathPara>
                </a14:m>
                <a:endParaRPr lang="zh-TW" altLang="en-US" dirty="0">
                  <a:latin typeface="Times New Roman" pitchFamily="18" charset="0"/>
                  <a:cs typeface="Times New Roman" pitchFamily="18" charset="0"/>
                </a:endParaRPr>
              </a:p>
            </p:txBody>
          </p:sp>
        </mc:Choice>
        <mc:Fallback xmlns="">
          <p:sp>
            <p:nvSpPr>
              <p:cNvPr id="3" name="文字方塊 9">
                <a:extLst>
                  <a:ext uri="{FF2B5EF4-FFF2-40B4-BE49-F238E27FC236}">
                    <a16:creationId xmlns:a16="http://schemas.microsoft.com/office/drawing/2014/main" id="{C2C23629-041B-E237-3742-6C00363D4D31}"/>
                  </a:ext>
                </a:extLst>
              </p:cNvPr>
              <p:cNvSpPr txBox="1">
                <a:spLocks noRot="1" noChangeAspect="1" noMove="1" noResize="1" noEditPoints="1" noAdjustHandles="1" noChangeArrowheads="1" noChangeShapeType="1" noTextEdit="1"/>
              </p:cNvSpPr>
              <p:nvPr/>
            </p:nvSpPr>
            <p:spPr>
              <a:xfrm>
                <a:off x="4452889" y="934378"/>
                <a:ext cx="3210097" cy="607218"/>
              </a:xfrm>
              <a:prstGeom prst="rect">
                <a:avLst/>
              </a:prstGeom>
              <a:blipFill>
                <a:blip r:embed="rId4"/>
                <a:stretch>
                  <a:fillRect b="-40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矩形 18">
                <a:extLst>
                  <a:ext uri="{FF2B5EF4-FFF2-40B4-BE49-F238E27FC236}">
                    <a16:creationId xmlns:a16="http://schemas.microsoft.com/office/drawing/2014/main" id="{054AA1B0-4C12-7707-4B2C-5BEB9147ABD3}"/>
                  </a:ext>
                </a:extLst>
              </p:cNvPr>
              <p:cNvSpPr/>
              <p:nvPr/>
            </p:nvSpPr>
            <p:spPr>
              <a:xfrm>
                <a:off x="2569078" y="368776"/>
                <a:ext cx="1430165" cy="664606"/>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i="1">
                          <a:latin typeface="Cambria Math"/>
                          <a:ea typeface="Cambria Math"/>
                          <a:cs typeface="Times New Roman" pitchFamily="18" charset="0"/>
                        </a:rPr>
                        <m:t>𝐻</m:t>
                      </m:r>
                      <m:r>
                        <a:rPr lang="en-US" altLang="zh-TW" b="0" i="1" smtClean="0">
                          <a:latin typeface="Cambria Math"/>
                          <a:cs typeface="Times New Roman" pitchFamily="18" charset="0"/>
                        </a:rPr>
                        <m:t>=</m:t>
                      </m:r>
                      <m:f>
                        <m:fPr>
                          <m:ctrlPr>
                            <a:rPr lang="en-US" altLang="zh-TW" i="1">
                              <a:latin typeface="Cambria Math" panose="02040503050406030204" pitchFamily="18" charset="0"/>
                              <a:cs typeface="Times New Roman" pitchFamily="18" charset="0"/>
                            </a:rPr>
                          </m:ctrlPr>
                        </m:fPr>
                        <m:num>
                          <m:r>
                            <a:rPr lang="en-US" altLang="zh-TW" i="1">
                              <a:latin typeface="Cambria Math" panose="02040503050406030204" pitchFamily="18" charset="0"/>
                              <a:cs typeface="Times New Roman" pitchFamily="18" charset="0"/>
                            </a:rPr>
                            <m:t>1</m:t>
                          </m:r>
                        </m:num>
                        <m:den>
                          <m:rad>
                            <m:radPr>
                              <m:degHide m:val="on"/>
                              <m:ctrlPr>
                                <a:rPr lang="en-US" altLang="zh-TW" i="1">
                                  <a:latin typeface="Cambria Math" panose="02040503050406030204" pitchFamily="18" charset="0"/>
                                  <a:cs typeface="Times New Roman" pitchFamily="18" charset="0"/>
                                </a:rPr>
                              </m:ctrlPr>
                            </m:radPr>
                            <m:deg/>
                            <m:e>
                              <m:r>
                                <a:rPr lang="en-US" altLang="zh-TW" i="1">
                                  <a:latin typeface="Cambria Math" panose="02040503050406030204" pitchFamily="18" charset="0"/>
                                  <a:cs typeface="Times New Roman" pitchFamily="18" charset="0"/>
                                </a:rPr>
                                <m:t>2</m:t>
                              </m:r>
                            </m:e>
                          </m:rad>
                        </m:den>
                      </m:f>
                      <m:d>
                        <m:dPr>
                          <m:ctrlPr>
                            <a:rPr lang="en-US" altLang="zh-TW" i="1">
                              <a:latin typeface="Cambria Math" panose="02040503050406030204" pitchFamily="18" charset="0"/>
                              <a:cs typeface="Times New Roman" pitchFamily="18" charset="0"/>
                            </a:rPr>
                          </m:ctrlPr>
                        </m:dPr>
                        <m:e>
                          <m:m>
                            <m:mPr>
                              <m:mcs>
                                <m:mc>
                                  <m:mcPr>
                                    <m:count m:val="1"/>
                                    <m:mcJc m:val="center"/>
                                  </m:mcPr>
                                </m:mc>
                              </m:mcs>
                              <m:ctrlPr>
                                <a:rPr lang="en-US" altLang="zh-TW" i="1">
                                  <a:latin typeface="Cambria Math" panose="02040503050406030204" pitchFamily="18" charset="0"/>
                                  <a:cs typeface="Times New Roman" pitchFamily="18" charset="0"/>
                                </a:rPr>
                              </m:ctrlPr>
                            </m:mPr>
                            <m:mr>
                              <m:e>
                                <m:r>
                                  <a:rPr lang="en-US" altLang="zh-TW" b="0" i="1" smtClean="0">
                                    <a:latin typeface="Cambria Math"/>
                                    <a:cs typeface="Times New Roman" pitchFamily="18" charset="0"/>
                                  </a:rPr>
                                  <m:t>0</m:t>
                                </m:r>
                              </m:e>
                            </m:mr>
                            <m:mr>
                              <m:e>
                                <m:r>
                                  <a:rPr lang="en-US" altLang="zh-TW" b="0" i="1" smtClean="0">
                                    <a:latin typeface="Cambria Math" panose="02040503050406030204" pitchFamily="18" charset="0"/>
                                    <a:cs typeface="Times New Roman" pitchFamily="18" charset="0"/>
                                  </a:rPr>
                                  <m:t>𝑣</m:t>
                                </m:r>
                              </m:e>
                            </m:mr>
                          </m:m>
                        </m:e>
                      </m:d>
                    </m:oMath>
                  </m:oMathPara>
                </a14:m>
                <a:endParaRPr lang="zh-TW" altLang="en-US" dirty="0"/>
              </a:p>
            </p:txBody>
          </p:sp>
        </mc:Choice>
        <mc:Fallback xmlns="">
          <p:sp>
            <p:nvSpPr>
              <p:cNvPr id="5" name="矩形 18">
                <a:extLst>
                  <a:ext uri="{FF2B5EF4-FFF2-40B4-BE49-F238E27FC236}">
                    <a16:creationId xmlns:a16="http://schemas.microsoft.com/office/drawing/2014/main" id="{054AA1B0-4C12-7707-4B2C-5BEB9147ABD3}"/>
                  </a:ext>
                </a:extLst>
              </p:cNvPr>
              <p:cNvSpPr>
                <a:spLocks noRot="1" noChangeAspect="1" noMove="1" noResize="1" noEditPoints="1" noAdjustHandles="1" noChangeArrowheads="1" noChangeShapeType="1" noTextEdit="1"/>
              </p:cNvSpPr>
              <p:nvPr/>
            </p:nvSpPr>
            <p:spPr>
              <a:xfrm>
                <a:off x="2569078" y="368776"/>
                <a:ext cx="1430165" cy="664606"/>
              </a:xfrm>
              <a:prstGeom prst="rect">
                <a:avLst/>
              </a:prstGeom>
              <a:blipFill>
                <a:blip r:embed="rId5"/>
                <a:stretch>
                  <a:fillRect/>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7F3698C0-F43D-E1EB-BD87-7F1D39338705}"/>
              </a:ext>
            </a:extLst>
          </p:cNvPr>
          <p:cNvSpPr txBox="1"/>
          <p:nvPr/>
        </p:nvSpPr>
        <p:spPr>
          <a:xfrm>
            <a:off x="658465" y="530480"/>
            <a:ext cx="1984252"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Plug this vacuum</a:t>
            </a:r>
          </a:p>
        </p:txBody>
      </p:sp>
      <mc:AlternateContent xmlns:mc="http://schemas.openxmlformats.org/markup-compatibility/2006" xmlns:a14="http://schemas.microsoft.com/office/drawing/2010/main">
        <mc:Choice Requires="a14">
          <p:sp>
            <p:nvSpPr>
              <p:cNvPr id="7" name="矩形 1">
                <a:extLst>
                  <a:ext uri="{FF2B5EF4-FFF2-40B4-BE49-F238E27FC236}">
                    <a16:creationId xmlns:a16="http://schemas.microsoft.com/office/drawing/2014/main" id="{42EDBF88-491E-FC6C-5BBA-FEF9B35E85F2}"/>
                  </a:ext>
                </a:extLst>
              </p:cNvPr>
              <p:cNvSpPr/>
              <p:nvPr/>
            </p:nvSpPr>
            <p:spPr>
              <a:xfrm>
                <a:off x="754364" y="1988630"/>
                <a:ext cx="7158691" cy="1407373"/>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altLang="zh-TW" i="1" smtClean="0">
                              <a:latin typeface="Cambria Math" panose="02040503050406030204" pitchFamily="18" charset="0"/>
                              <a:cs typeface="Times New Roman" pitchFamily="18" charset="0"/>
                            </a:rPr>
                          </m:ctrlPr>
                        </m:fPr>
                        <m:num>
                          <m:r>
                            <a:rPr lang="en-US" altLang="zh-TW" b="0" i="1" smtClean="0">
                              <a:latin typeface="Cambria Math" panose="02040503050406030204" pitchFamily="18" charset="0"/>
                              <a:cs typeface="Times New Roman" pitchFamily="18" charset="0"/>
                            </a:rPr>
                            <m:t>1</m:t>
                          </m:r>
                        </m:num>
                        <m:den>
                          <m:r>
                            <a:rPr lang="en-US" altLang="zh-TW" b="0" i="1" smtClean="0">
                              <a:latin typeface="Cambria Math" panose="02040503050406030204" pitchFamily="18" charset="0"/>
                              <a:cs typeface="Times New Roman" pitchFamily="18" charset="0"/>
                            </a:rPr>
                            <m:t>2</m:t>
                          </m:r>
                        </m:den>
                      </m:f>
                      <m:d>
                        <m:dPr>
                          <m:ctrlPr>
                            <a:rPr lang="en-US" altLang="zh-TW" i="1" smtClean="0">
                              <a:latin typeface="Cambria Math" panose="02040503050406030204" pitchFamily="18" charset="0"/>
                              <a:cs typeface="Times New Roman" pitchFamily="18" charset="0"/>
                            </a:rPr>
                          </m:ctrlPr>
                        </m:dPr>
                        <m:e>
                          <m:m>
                            <m:mPr>
                              <m:mcs>
                                <m:mc>
                                  <m:mcPr>
                                    <m:count m:val="2"/>
                                    <m:mcJc m:val="center"/>
                                  </m:mcPr>
                                </m:mc>
                              </m:mcs>
                              <m:ctrlPr>
                                <a:rPr lang="en-US" altLang="zh-TW" i="1">
                                  <a:latin typeface="Cambria Math" panose="02040503050406030204" pitchFamily="18" charset="0"/>
                                  <a:cs typeface="Times New Roman" pitchFamily="18" charset="0"/>
                                </a:rPr>
                              </m:ctrlPr>
                            </m:mPr>
                            <m:mr>
                              <m:e>
                                <m:r>
                                  <a:rPr lang="en-US" altLang="zh-TW" b="0" i="1" smtClean="0">
                                    <a:latin typeface="Cambria Math" panose="02040503050406030204" pitchFamily="18" charset="0"/>
                                  </a:rPr>
                                  <m:t>0</m:t>
                                </m:r>
                              </m:e>
                              <m:e>
                                <m:r>
                                  <a:rPr lang="en-US" altLang="zh-TW" b="0" i="1" smtClean="0">
                                    <a:latin typeface="Cambria Math" panose="02040503050406030204" pitchFamily="18" charset="0"/>
                                  </a:rPr>
                                  <m:t>𝑣</m:t>
                                </m:r>
                              </m:e>
                            </m:mr>
                          </m:m>
                        </m:e>
                      </m:d>
                      <m:d>
                        <m:dPr>
                          <m:ctrlPr>
                            <a:rPr lang="en-US" altLang="zh-TW" i="1">
                              <a:latin typeface="Cambria Math" panose="02040503050406030204" pitchFamily="18" charset="0"/>
                              <a:cs typeface="Times New Roman" pitchFamily="18" charset="0"/>
                            </a:rPr>
                          </m:ctrlPr>
                        </m:dPr>
                        <m:e>
                          <m:m>
                            <m:mPr>
                              <m:mcs>
                                <m:mc>
                                  <m:mcPr>
                                    <m:count m:val="2"/>
                                    <m:mcJc m:val="center"/>
                                  </m:mcPr>
                                </m:mc>
                              </m:mcs>
                              <m:ctrlPr>
                                <a:rPr lang="en-US" altLang="zh-TW" i="1">
                                  <a:latin typeface="Cambria Math" panose="02040503050406030204" pitchFamily="18" charset="0"/>
                                  <a:cs typeface="Times New Roman" pitchFamily="18" charset="0"/>
                                </a:rPr>
                              </m:ctrlPr>
                            </m:mPr>
                            <m:mr>
                              <m:e>
                                <m:sSub>
                                  <m:sSubPr>
                                    <m:ctrlPr>
                                      <a:rPr lang="en-US" altLang="zh-TW" i="1" smtClean="0">
                                        <a:latin typeface="Cambria Math" panose="02040503050406030204" pitchFamily="18" charset="0"/>
                                        <a:cs typeface="Times New Roman" pitchFamily="18" charset="0"/>
                                      </a:rPr>
                                    </m:ctrlPr>
                                  </m:sSubPr>
                                  <m:e>
                                    <m:r>
                                      <a:rPr lang="en-US" altLang="zh-TW" b="0" i="1" smtClean="0">
                                        <a:latin typeface="Cambria Math" panose="02040503050406030204" pitchFamily="18" charset="0"/>
                                        <a:cs typeface="Times New Roman" pitchFamily="18" charset="0"/>
                                      </a:rPr>
                                      <m:t>𝑐</m:t>
                                    </m:r>
                                  </m:e>
                                  <m:sub>
                                    <m:r>
                                      <a:rPr lang="en-US" altLang="zh-TW" b="0" i="1" smtClean="0">
                                        <a:latin typeface="Cambria Math" panose="02040503050406030204" pitchFamily="18" charset="0"/>
                                        <a:cs typeface="Times New Roman" pitchFamily="18" charset="0"/>
                                      </a:rPr>
                                      <m:t>1</m:t>
                                    </m:r>
                                  </m:sub>
                                </m:sSub>
                                <m:r>
                                  <a:rPr lang="en-US" altLang="zh-TW" i="1">
                                    <a:latin typeface="Cambria Math" panose="02040503050406030204" pitchFamily="18" charset="0"/>
                                    <a:cs typeface="Times New Roman" pitchFamily="18" charset="0"/>
                                  </a:rPr>
                                  <m:t>𝑍</m:t>
                                </m:r>
                                <m:r>
                                  <a:rPr lang="en-US" altLang="zh-TW" b="0" i="1" smtClean="0">
                                    <a:latin typeface="Cambria Math" panose="02040503050406030204" pitchFamily="18" charset="0"/>
                                    <a:cs typeface="Times New Roman" pitchFamily="18" charset="0"/>
                                  </a:rPr>
                                  <m:t>+</m:t>
                                </m:r>
                                <m:sSub>
                                  <m:sSubPr>
                                    <m:ctrlPr>
                                      <a:rPr lang="en-US" altLang="zh-TW" b="0" i="1" smtClean="0">
                                        <a:latin typeface="Cambria Math" panose="02040503050406030204" pitchFamily="18" charset="0"/>
                                        <a:cs typeface="Times New Roman" pitchFamily="18" charset="0"/>
                                      </a:rPr>
                                    </m:ctrlPr>
                                  </m:sSubPr>
                                  <m:e>
                                    <m:r>
                                      <a:rPr lang="en-US" altLang="zh-TW" b="0" i="1" smtClean="0">
                                        <a:latin typeface="Cambria Math" panose="02040503050406030204" pitchFamily="18" charset="0"/>
                                        <a:cs typeface="Times New Roman" pitchFamily="18" charset="0"/>
                                      </a:rPr>
                                      <m:t>𝑐</m:t>
                                    </m:r>
                                  </m:e>
                                  <m:sub>
                                    <m:r>
                                      <a:rPr lang="en-US" altLang="zh-TW" b="0" i="1" smtClean="0">
                                        <a:latin typeface="Cambria Math" panose="02040503050406030204" pitchFamily="18" charset="0"/>
                                        <a:cs typeface="Times New Roman" pitchFamily="18" charset="0"/>
                                      </a:rPr>
                                      <m:t>2</m:t>
                                    </m:r>
                                  </m:sub>
                                </m:sSub>
                                <m:r>
                                  <a:rPr lang="en-US" altLang="zh-TW" b="0" i="1" smtClean="0">
                                    <a:latin typeface="Cambria Math" panose="02040503050406030204" pitchFamily="18" charset="0"/>
                                    <a:cs typeface="Times New Roman" pitchFamily="18" charset="0"/>
                                  </a:rPr>
                                  <m:t>𝐴</m:t>
                                </m:r>
                              </m:e>
                              <m:e>
                                <m:sSup>
                                  <m:sSupPr>
                                    <m:ctrlPr>
                                      <a:rPr lang="en-US" altLang="zh-TW" i="1">
                                        <a:latin typeface="Cambria Math" panose="02040503050406030204" pitchFamily="18" charset="0"/>
                                        <a:cs typeface="Times New Roman" pitchFamily="18" charset="0"/>
                                      </a:rPr>
                                    </m:ctrlPr>
                                  </m:sSupPr>
                                  <m:e>
                                    <m:f>
                                      <m:fPr>
                                        <m:ctrlPr>
                                          <a:rPr lang="en-US" altLang="zh-TW" i="1">
                                            <a:latin typeface="Cambria Math" panose="02040503050406030204" pitchFamily="18" charset="0"/>
                                            <a:cs typeface="Times New Roman" pitchFamily="18" charset="0"/>
                                          </a:rPr>
                                        </m:ctrlPr>
                                      </m:fPr>
                                      <m:num>
                                        <m:r>
                                          <a:rPr lang="en-US" altLang="zh-TW" i="1">
                                            <a:latin typeface="Cambria Math"/>
                                            <a:cs typeface="Times New Roman" pitchFamily="18" charset="0"/>
                                          </a:rPr>
                                          <m:t>1</m:t>
                                        </m:r>
                                      </m:num>
                                      <m:den>
                                        <m:rad>
                                          <m:radPr>
                                            <m:degHide m:val="on"/>
                                            <m:ctrlPr>
                                              <a:rPr lang="en-US" altLang="zh-TW" i="1">
                                                <a:latin typeface="Cambria Math" panose="02040503050406030204" pitchFamily="18" charset="0"/>
                                                <a:cs typeface="Times New Roman" pitchFamily="18" charset="0"/>
                                              </a:rPr>
                                            </m:ctrlPr>
                                          </m:radPr>
                                          <m:deg/>
                                          <m:e>
                                            <m:r>
                                              <a:rPr lang="en-US" altLang="zh-TW" i="1">
                                                <a:latin typeface="Cambria Math"/>
                                                <a:cs typeface="Times New Roman" pitchFamily="18" charset="0"/>
                                              </a:rPr>
                                              <m:t>2</m:t>
                                            </m:r>
                                          </m:e>
                                        </m:rad>
                                      </m:den>
                                    </m:f>
                                    <m:r>
                                      <a:rPr lang="en-US" altLang="zh-TW" i="1">
                                        <a:latin typeface="Cambria Math"/>
                                        <a:cs typeface="Times New Roman" pitchFamily="18" charset="0"/>
                                      </a:rPr>
                                      <m:t>𝑊</m:t>
                                    </m:r>
                                  </m:e>
                                  <m:sup>
                                    <m:r>
                                      <a:rPr lang="en-US" altLang="zh-TW" i="1">
                                        <a:latin typeface="Cambria Math"/>
                                        <a:cs typeface="Times New Roman" pitchFamily="18" charset="0"/>
                                      </a:rPr>
                                      <m:t>+</m:t>
                                    </m:r>
                                  </m:sup>
                                </m:sSup>
                              </m:e>
                            </m:mr>
                            <m:mr>
                              <m:e>
                                <m:sSup>
                                  <m:sSupPr>
                                    <m:ctrlPr>
                                      <a:rPr lang="en-US" altLang="zh-TW" i="1">
                                        <a:latin typeface="Cambria Math" panose="02040503050406030204" pitchFamily="18" charset="0"/>
                                        <a:cs typeface="Times New Roman" pitchFamily="18" charset="0"/>
                                      </a:rPr>
                                    </m:ctrlPr>
                                  </m:sSupPr>
                                  <m:e>
                                    <m:f>
                                      <m:fPr>
                                        <m:ctrlPr>
                                          <a:rPr lang="en-US" altLang="zh-TW" i="1">
                                            <a:latin typeface="Cambria Math" panose="02040503050406030204" pitchFamily="18" charset="0"/>
                                            <a:cs typeface="Times New Roman" pitchFamily="18" charset="0"/>
                                          </a:rPr>
                                        </m:ctrlPr>
                                      </m:fPr>
                                      <m:num>
                                        <m:r>
                                          <a:rPr lang="en-US" altLang="zh-TW" b="0" i="1" smtClean="0">
                                            <a:latin typeface="Cambria Math" panose="02040503050406030204" pitchFamily="18" charset="0"/>
                                            <a:cs typeface="Times New Roman" pitchFamily="18" charset="0"/>
                                          </a:rPr>
                                          <m:t>𝑔</m:t>
                                        </m:r>
                                      </m:num>
                                      <m:den>
                                        <m:rad>
                                          <m:radPr>
                                            <m:degHide m:val="on"/>
                                            <m:ctrlPr>
                                              <a:rPr lang="en-US" altLang="zh-TW" i="1">
                                                <a:latin typeface="Cambria Math" panose="02040503050406030204" pitchFamily="18" charset="0"/>
                                                <a:cs typeface="Times New Roman" pitchFamily="18" charset="0"/>
                                              </a:rPr>
                                            </m:ctrlPr>
                                          </m:radPr>
                                          <m:deg/>
                                          <m:e>
                                            <m:r>
                                              <a:rPr lang="en-US" altLang="zh-TW" i="1">
                                                <a:latin typeface="Cambria Math"/>
                                                <a:cs typeface="Times New Roman" pitchFamily="18" charset="0"/>
                                              </a:rPr>
                                              <m:t>2</m:t>
                                            </m:r>
                                          </m:e>
                                        </m:rad>
                                      </m:den>
                                    </m:f>
                                    <m:r>
                                      <a:rPr lang="en-US" altLang="zh-TW" i="1">
                                        <a:latin typeface="Cambria Math"/>
                                        <a:cs typeface="Times New Roman" pitchFamily="18" charset="0"/>
                                      </a:rPr>
                                      <m:t>𝑊</m:t>
                                    </m:r>
                                  </m:e>
                                  <m:sup>
                                    <m:r>
                                      <a:rPr lang="en-US" altLang="zh-TW" i="1">
                                        <a:latin typeface="Cambria Math"/>
                                        <a:cs typeface="Times New Roman" pitchFamily="18" charset="0"/>
                                      </a:rPr>
                                      <m:t>−</m:t>
                                    </m:r>
                                  </m:sup>
                                </m:sSup>
                              </m:e>
                              <m:e>
                                <m:f>
                                  <m:fPr>
                                    <m:ctrlPr>
                                      <a:rPr lang="en-US" altLang="zh-TW" i="1">
                                        <a:latin typeface="Cambria Math" panose="02040503050406030204" pitchFamily="18" charset="0"/>
                                        <a:cs typeface="Times New Roman" pitchFamily="18" charset="0"/>
                                      </a:rPr>
                                    </m:ctrlPr>
                                  </m:fPr>
                                  <m:num>
                                    <m:rad>
                                      <m:radPr>
                                        <m:degHide m:val="on"/>
                                        <m:ctrlPr>
                                          <a:rPr lang="en-US" altLang="zh-TW" i="1">
                                            <a:latin typeface="Cambria Math" panose="02040503050406030204" pitchFamily="18" charset="0"/>
                                          </a:rPr>
                                        </m:ctrlPr>
                                      </m:radPr>
                                      <m:deg/>
                                      <m:e>
                                        <m:sSup>
                                          <m:sSupPr>
                                            <m:ctrlPr>
                                              <a:rPr lang="en-US" altLang="zh-TW" i="1">
                                                <a:latin typeface="Cambria Math" panose="02040503050406030204" pitchFamily="18" charset="0"/>
                                              </a:rPr>
                                            </m:ctrlPr>
                                          </m:sSupPr>
                                          <m:e>
                                            <m:r>
                                              <a:rPr lang="en-US" altLang="zh-TW" i="1">
                                                <a:latin typeface="Cambria Math"/>
                                              </a:rPr>
                                              <m:t>𝑔</m:t>
                                            </m:r>
                                          </m:e>
                                          <m:sup>
                                            <m:r>
                                              <a:rPr lang="en-US" altLang="zh-TW" i="1">
                                                <a:latin typeface="Cambria Math"/>
                                              </a:rPr>
                                              <m:t>2</m:t>
                                            </m:r>
                                          </m:sup>
                                        </m:sSup>
                                        <m:r>
                                          <a:rPr lang="en-US" altLang="zh-TW" i="1">
                                            <a:latin typeface="Cambria Math"/>
                                          </a:rPr>
                                          <m:t>+</m:t>
                                        </m:r>
                                        <m:sSup>
                                          <m:sSupPr>
                                            <m:ctrlPr>
                                              <a:rPr lang="en-US" altLang="zh-TW" i="1">
                                                <a:latin typeface="Cambria Math" panose="02040503050406030204" pitchFamily="18" charset="0"/>
                                              </a:rPr>
                                            </m:ctrlPr>
                                          </m:sSupPr>
                                          <m:e>
                                            <m:r>
                                              <a:rPr lang="en-US" altLang="zh-TW" i="1">
                                                <a:latin typeface="Cambria Math"/>
                                              </a:rPr>
                                              <m:t>𝑔</m:t>
                                            </m:r>
                                          </m:e>
                                          <m:sup>
                                            <m:r>
                                              <a:rPr lang="en-US" altLang="zh-TW" i="1">
                                                <a:latin typeface="Cambria Math"/>
                                              </a:rPr>
                                              <m:t>′2</m:t>
                                            </m:r>
                                          </m:sup>
                                        </m:sSup>
                                      </m:e>
                                    </m:rad>
                                  </m:num>
                                  <m:den>
                                    <m:r>
                                      <a:rPr lang="en-US" altLang="zh-TW" i="1">
                                        <a:latin typeface="Cambria Math" panose="02040503050406030204" pitchFamily="18" charset="0"/>
                                        <a:cs typeface="Times New Roman" pitchFamily="18" charset="0"/>
                                      </a:rPr>
                                      <m:t>2</m:t>
                                    </m:r>
                                  </m:den>
                                </m:f>
                                <m:r>
                                  <a:rPr lang="en-US" altLang="zh-TW" i="1">
                                    <a:latin typeface="Cambria Math" panose="02040503050406030204" pitchFamily="18" charset="0"/>
                                    <a:cs typeface="Times New Roman" pitchFamily="18" charset="0"/>
                                  </a:rPr>
                                  <m:t>𝑍</m:t>
                                </m:r>
                              </m:e>
                            </m:mr>
                          </m:m>
                        </m:e>
                      </m:d>
                      <m:d>
                        <m:dPr>
                          <m:ctrlPr>
                            <a:rPr lang="en-US" altLang="zh-TW" i="1">
                              <a:latin typeface="Cambria Math" panose="02040503050406030204" pitchFamily="18" charset="0"/>
                              <a:cs typeface="Times New Roman" pitchFamily="18" charset="0"/>
                            </a:rPr>
                          </m:ctrlPr>
                        </m:dPr>
                        <m:e>
                          <m:m>
                            <m:mPr>
                              <m:mcs>
                                <m:mc>
                                  <m:mcPr>
                                    <m:count m:val="2"/>
                                    <m:mcJc m:val="center"/>
                                  </m:mcPr>
                                </m:mc>
                              </m:mcs>
                              <m:ctrlPr>
                                <a:rPr lang="en-US" altLang="zh-TW" i="1">
                                  <a:latin typeface="Cambria Math" panose="02040503050406030204" pitchFamily="18" charset="0"/>
                                  <a:cs typeface="Times New Roman" pitchFamily="18" charset="0"/>
                                </a:rPr>
                              </m:ctrlPr>
                            </m:mPr>
                            <m:mr>
                              <m:e>
                                <m:sSub>
                                  <m:sSubPr>
                                    <m:ctrlPr>
                                      <a:rPr lang="en-US" altLang="zh-TW" i="1">
                                        <a:latin typeface="Cambria Math" panose="02040503050406030204" pitchFamily="18" charset="0"/>
                                        <a:cs typeface="Times New Roman" pitchFamily="18" charset="0"/>
                                      </a:rPr>
                                    </m:ctrlPr>
                                  </m:sSubPr>
                                  <m:e>
                                    <m:r>
                                      <a:rPr lang="en-US" altLang="zh-TW" i="1">
                                        <a:latin typeface="Cambria Math" panose="02040503050406030204" pitchFamily="18" charset="0"/>
                                        <a:cs typeface="Times New Roman" pitchFamily="18" charset="0"/>
                                      </a:rPr>
                                      <m:t>𝑐</m:t>
                                    </m:r>
                                  </m:e>
                                  <m:sub>
                                    <m:r>
                                      <a:rPr lang="en-US" altLang="zh-TW" i="1">
                                        <a:latin typeface="Cambria Math" panose="02040503050406030204" pitchFamily="18" charset="0"/>
                                        <a:cs typeface="Times New Roman" pitchFamily="18" charset="0"/>
                                      </a:rPr>
                                      <m:t>1</m:t>
                                    </m:r>
                                  </m:sub>
                                </m:sSub>
                                <m:r>
                                  <a:rPr lang="en-US" altLang="zh-TW" i="1">
                                    <a:latin typeface="Cambria Math" panose="02040503050406030204" pitchFamily="18" charset="0"/>
                                    <a:cs typeface="Times New Roman" pitchFamily="18" charset="0"/>
                                  </a:rPr>
                                  <m:t>𝑍</m:t>
                                </m:r>
                                <m:r>
                                  <a:rPr lang="en-US" altLang="zh-TW" i="1">
                                    <a:latin typeface="Cambria Math" panose="02040503050406030204" pitchFamily="18" charset="0"/>
                                    <a:cs typeface="Times New Roman" pitchFamily="18" charset="0"/>
                                  </a:rPr>
                                  <m:t>+</m:t>
                                </m:r>
                                <m:sSub>
                                  <m:sSubPr>
                                    <m:ctrlPr>
                                      <a:rPr lang="en-US" altLang="zh-TW" i="1">
                                        <a:latin typeface="Cambria Math" panose="02040503050406030204" pitchFamily="18" charset="0"/>
                                        <a:cs typeface="Times New Roman" pitchFamily="18" charset="0"/>
                                      </a:rPr>
                                    </m:ctrlPr>
                                  </m:sSubPr>
                                  <m:e>
                                    <m:r>
                                      <a:rPr lang="en-US" altLang="zh-TW" i="1">
                                        <a:latin typeface="Cambria Math" panose="02040503050406030204" pitchFamily="18" charset="0"/>
                                        <a:cs typeface="Times New Roman" pitchFamily="18" charset="0"/>
                                      </a:rPr>
                                      <m:t>𝑐</m:t>
                                    </m:r>
                                  </m:e>
                                  <m:sub>
                                    <m:r>
                                      <a:rPr lang="en-US" altLang="zh-TW" i="1">
                                        <a:latin typeface="Cambria Math" panose="02040503050406030204" pitchFamily="18" charset="0"/>
                                        <a:cs typeface="Times New Roman" pitchFamily="18" charset="0"/>
                                      </a:rPr>
                                      <m:t>2</m:t>
                                    </m:r>
                                  </m:sub>
                                </m:sSub>
                                <m:r>
                                  <a:rPr lang="en-US" altLang="zh-TW" i="1">
                                    <a:latin typeface="Cambria Math" panose="02040503050406030204" pitchFamily="18" charset="0"/>
                                    <a:cs typeface="Times New Roman" pitchFamily="18" charset="0"/>
                                  </a:rPr>
                                  <m:t>𝐴</m:t>
                                </m:r>
                              </m:e>
                              <m:e>
                                <m:sSup>
                                  <m:sSupPr>
                                    <m:ctrlPr>
                                      <a:rPr lang="en-US" altLang="zh-TW" i="1">
                                        <a:latin typeface="Cambria Math" panose="02040503050406030204" pitchFamily="18" charset="0"/>
                                        <a:cs typeface="Times New Roman" pitchFamily="18" charset="0"/>
                                      </a:rPr>
                                    </m:ctrlPr>
                                  </m:sSupPr>
                                  <m:e>
                                    <m:f>
                                      <m:fPr>
                                        <m:ctrlPr>
                                          <a:rPr lang="en-US" altLang="zh-TW" i="1">
                                            <a:latin typeface="Cambria Math" panose="02040503050406030204" pitchFamily="18" charset="0"/>
                                            <a:cs typeface="Times New Roman" pitchFamily="18" charset="0"/>
                                          </a:rPr>
                                        </m:ctrlPr>
                                      </m:fPr>
                                      <m:num>
                                        <m:r>
                                          <a:rPr lang="en-US" altLang="zh-TW" b="0" i="1" smtClean="0">
                                            <a:latin typeface="Cambria Math" panose="02040503050406030204" pitchFamily="18" charset="0"/>
                                            <a:cs typeface="Times New Roman" pitchFamily="18" charset="0"/>
                                          </a:rPr>
                                          <m:t>𝑔</m:t>
                                        </m:r>
                                      </m:num>
                                      <m:den>
                                        <m:rad>
                                          <m:radPr>
                                            <m:degHide m:val="on"/>
                                            <m:ctrlPr>
                                              <a:rPr lang="en-US" altLang="zh-TW" i="1">
                                                <a:latin typeface="Cambria Math" panose="02040503050406030204" pitchFamily="18" charset="0"/>
                                                <a:cs typeface="Times New Roman" pitchFamily="18" charset="0"/>
                                              </a:rPr>
                                            </m:ctrlPr>
                                          </m:radPr>
                                          <m:deg/>
                                          <m:e>
                                            <m:r>
                                              <a:rPr lang="en-US" altLang="zh-TW" i="1">
                                                <a:latin typeface="Cambria Math"/>
                                                <a:cs typeface="Times New Roman" pitchFamily="18" charset="0"/>
                                              </a:rPr>
                                              <m:t>2</m:t>
                                            </m:r>
                                          </m:e>
                                        </m:rad>
                                      </m:den>
                                    </m:f>
                                    <m:r>
                                      <a:rPr lang="en-US" altLang="zh-TW" i="1">
                                        <a:latin typeface="Cambria Math"/>
                                        <a:cs typeface="Times New Roman" pitchFamily="18" charset="0"/>
                                      </a:rPr>
                                      <m:t>𝑊</m:t>
                                    </m:r>
                                  </m:e>
                                  <m:sup>
                                    <m:r>
                                      <a:rPr lang="en-US" altLang="zh-TW" i="1">
                                        <a:latin typeface="Cambria Math"/>
                                        <a:cs typeface="Times New Roman" pitchFamily="18" charset="0"/>
                                      </a:rPr>
                                      <m:t>+</m:t>
                                    </m:r>
                                  </m:sup>
                                </m:sSup>
                              </m:e>
                            </m:mr>
                            <m:mr>
                              <m:e>
                                <m:sSup>
                                  <m:sSupPr>
                                    <m:ctrlPr>
                                      <a:rPr lang="en-US" altLang="zh-TW" i="1">
                                        <a:latin typeface="Cambria Math" panose="02040503050406030204" pitchFamily="18" charset="0"/>
                                        <a:cs typeface="Times New Roman" pitchFamily="18" charset="0"/>
                                      </a:rPr>
                                    </m:ctrlPr>
                                  </m:sSupPr>
                                  <m:e>
                                    <m:f>
                                      <m:fPr>
                                        <m:ctrlPr>
                                          <a:rPr lang="en-US" altLang="zh-TW" i="1">
                                            <a:latin typeface="Cambria Math" panose="02040503050406030204" pitchFamily="18" charset="0"/>
                                            <a:cs typeface="Times New Roman" pitchFamily="18" charset="0"/>
                                          </a:rPr>
                                        </m:ctrlPr>
                                      </m:fPr>
                                      <m:num>
                                        <m:r>
                                          <a:rPr lang="en-US" altLang="zh-TW" i="1">
                                            <a:latin typeface="Cambria Math"/>
                                            <a:cs typeface="Times New Roman" pitchFamily="18" charset="0"/>
                                          </a:rPr>
                                          <m:t>1</m:t>
                                        </m:r>
                                      </m:num>
                                      <m:den>
                                        <m:rad>
                                          <m:radPr>
                                            <m:degHide m:val="on"/>
                                            <m:ctrlPr>
                                              <a:rPr lang="en-US" altLang="zh-TW" i="1">
                                                <a:latin typeface="Cambria Math" panose="02040503050406030204" pitchFamily="18" charset="0"/>
                                                <a:cs typeface="Times New Roman" pitchFamily="18" charset="0"/>
                                              </a:rPr>
                                            </m:ctrlPr>
                                          </m:radPr>
                                          <m:deg/>
                                          <m:e>
                                            <m:r>
                                              <a:rPr lang="en-US" altLang="zh-TW" i="1">
                                                <a:latin typeface="Cambria Math"/>
                                                <a:cs typeface="Times New Roman" pitchFamily="18" charset="0"/>
                                              </a:rPr>
                                              <m:t>2</m:t>
                                            </m:r>
                                          </m:e>
                                        </m:rad>
                                      </m:den>
                                    </m:f>
                                    <m:r>
                                      <a:rPr lang="en-US" altLang="zh-TW" i="1">
                                        <a:latin typeface="Cambria Math"/>
                                        <a:cs typeface="Times New Roman" pitchFamily="18" charset="0"/>
                                      </a:rPr>
                                      <m:t>𝑊</m:t>
                                    </m:r>
                                  </m:e>
                                  <m:sup>
                                    <m:r>
                                      <a:rPr lang="en-US" altLang="zh-TW" i="1">
                                        <a:latin typeface="Cambria Math"/>
                                        <a:cs typeface="Times New Roman" pitchFamily="18" charset="0"/>
                                      </a:rPr>
                                      <m:t>−</m:t>
                                    </m:r>
                                  </m:sup>
                                </m:sSup>
                              </m:e>
                              <m:e>
                                <m:f>
                                  <m:fPr>
                                    <m:ctrlPr>
                                      <a:rPr lang="en-US" altLang="zh-TW" i="1" smtClean="0">
                                        <a:latin typeface="Cambria Math" panose="02040503050406030204" pitchFamily="18" charset="0"/>
                                        <a:cs typeface="Times New Roman" pitchFamily="18" charset="0"/>
                                      </a:rPr>
                                    </m:ctrlPr>
                                  </m:fPr>
                                  <m:num>
                                    <m:rad>
                                      <m:radPr>
                                        <m:degHide m:val="on"/>
                                        <m:ctrlPr>
                                          <a:rPr lang="en-US" altLang="zh-TW" i="1">
                                            <a:latin typeface="Cambria Math" panose="02040503050406030204" pitchFamily="18" charset="0"/>
                                          </a:rPr>
                                        </m:ctrlPr>
                                      </m:radPr>
                                      <m:deg/>
                                      <m:e>
                                        <m:sSup>
                                          <m:sSupPr>
                                            <m:ctrlPr>
                                              <a:rPr lang="en-US" altLang="zh-TW" i="1">
                                                <a:latin typeface="Cambria Math" panose="02040503050406030204" pitchFamily="18" charset="0"/>
                                              </a:rPr>
                                            </m:ctrlPr>
                                          </m:sSupPr>
                                          <m:e>
                                            <m:r>
                                              <a:rPr lang="en-US" altLang="zh-TW" i="1">
                                                <a:latin typeface="Cambria Math"/>
                                              </a:rPr>
                                              <m:t>𝑔</m:t>
                                            </m:r>
                                          </m:e>
                                          <m:sup>
                                            <m:r>
                                              <a:rPr lang="en-US" altLang="zh-TW" i="1">
                                                <a:latin typeface="Cambria Math"/>
                                              </a:rPr>
                                              <m:t>2</m:t>
                                            </m:r>
                                          </m:sup>
                                        </m:sSup>
                                        <m:r>
                                          <a:rPr lang="en-US" altLang="zh-TW" i="1">
                                            <a:latin typeface="Cambria Math"/>
                                          </a:rPr>
                                          <m:t>+</m:t>
                                        </m:r>
                                        <m:sSup>
                                          <m:sSupPr>
                                            <m:ctrlPr>
                                              <a:rPr lang="en-US" altLang="zh-TW" i="1">
                                                <a:latin typeface="Cambria Math" panose="02040503050406030204" pitchFamily="18" charset="0"/>
                                              </a:rPr>
                                            </m:ctrlPr>
                                          </m:sSupPr>
                                          <m:e>
                                            <m:r>
                                              <a:rPr lang="en-US" altLang="zh-TW" i="1">
                                                <a:latin typeface="Cambria Math"/>
                                              </a:rPr>
                                              <m:t>𝑔</m:t>
                                            </m:r>
                                          </m:e>
                                          <m:sup>
                                            <m:r>
                                              <a:rPr lang="en-US" altLang="zh-TW" i="1">
                                                <a:latin typeface="Cambria Math"/>
                                              </a:rPr>
                                              <m:t>′2</m:t>
                                            </m:r>
                                          </m:sup>
                                        </m:sSup>
                                      </m:e>
                                    </m:rad>
                                  </m:num>
                                  <m:den>
                                    <m:r>
                                      <a:rPr lang="en-US" altLang="zh-TW" b="0" i="1" smtClean="0">
                                        <a:latin typeface="Cambria Math" panose="02040503050406030204" pitchFamily="18" charset="0"/>
                                        <a:cs typeface="Times New Roman" pitchFamily="18" charset="0"/>
                                      </a:rPr>
                                      <m:t>2</m:t>
                                    </m:r>
                                  </m:den>
                                </m:f>
                                <m:r>
                                  <a:rPr lang="en-US" altLang="zh-TW" b="0" i="1" smtClean="0">
                                    <a:latin typeface="Cambria Math" panose="02040503050406030204" pitchFamily="18" charset="0"/>
                                    <a:cs typeface="Times New Roman" pitchFamily="18" charset="0"/>
                                  </a:rPr>
                                  <m:t>𝑍</m:t>
                                </m:r>
                              </m:e>
                            </m:mr>
                          </m:m>
                        </m:e>
                      </m:d>
                      <m:d>
                        <m:dPr>
                          <m:ctrlPr>
                            <a:rPr lang="en-US" altLang="zh-TW" i="1">
                              <a:latin typeface="Cambria Math" panose="02040503050406030204" pitchFamily="18" charset="0"/>
                              <a:cs typeface="Times New Roman" pitchFamily="18" charset="0"/>
                            </a:rPr>
                          </m:ctrlPr>
                        </m:dPr>
                        <m:e>
                          <m:m>
                            <m:mPr>
                              <m:mcs>
                                <m:mc>
                                  <m:mcPr>
                                    <m:count m:val="1"/>
                                    <m:mcJc m:val="center"/>
                                  </m:mcPr>
                                </m:mc>
                              </m:mcs>
                              <m:ctrlPr>
                                <a:rPr lang="en-US" altLang="zh-TW" i="1">
                                  <a:latin typeface="Cambria Math" panose="02040503050406030204" pitchFamily="18" charset="0"/>
                                  <a:cs typeface="Times New Roman" pitchFamily="18" charset="0"/>
                                </a:rPr>
                              </m:ctrlPr>
                            </m:mPr>
                            <m:mr>
                              <m:e>
                                <m:r>
                                  <a:rPr lang="en-US" altLang="zh-TW" b="0" i="1" smtClean="0">
                                    <a:latin typeface="Cambria Math" panose="02040503050406030204" pitchFamily="18" charset="0"/>
                                    <a:cs typeface="Times New Roman" pitchFamily="18" charset="0"/>
                                  </a:rPr>
                                  <m:t>0</m:t>
                                </m:r>
                              </m:e>
                            </m:mr>
                            <m:mr>
                              <m:e>
                                <m:r>
                                  <a:rPr lang="en-US" altLang="zh-TW" i="1" smtClean="0">
                                    <a:latin typeface="Cambria Math" panose="02040503050406030204" pitchFamily="18" charset="0"/>
                                    <a:cs typeface="Times New Roman" pitchFamily="18" charset="0"/>
                                  </a:rPr>
                                  <m:t>𝑣</m:t>
                                </m:r>
                              </m:e>
                            </m:mr>
                          </m:m>
                        </m:e>
                      </m:d>
                    </m:oMath>
                  </m:oMathPara>
                </a14:m>
                <a:endParaRPr lang="en-US" altLang="zh-TW" dirty="0">
                  <a:cs typeface="Times New Roman" pitchFamily="18" charset="0"/>
                </a:endParaRPr>
              </a:p>
            </p:txBody>
          </p:sp>
        </mc:Choice>
        <mc:Fallback xmlns="">
          <p:sp>
            <p:nvSpPr>
              <p:cNvPr id="7" name="矩形 1">
                <a:extLst>
                  <a:ext uri="{FF2B5EF4-FFF2-40B4-BE49-F238E27FC236}">
                    <a16:creationId xmlns:a16="http://schemas.microsoft.com/office/drawing/2014/main" id="{42EDBF88-491E-FC6C-5BBA-FEF9B35E85F2}"/>
                  </a:ext>
                </a:extLst>
              </p:cNvPr>
              <p:cNvSpPr>
                <a:spLocks noRot="1" noChangeAspect="1" noMove="1" noResize="1" noEditPoints="1" noAdjustHandles="1" noChangeArrowheads="1" noChangeShapeType="1" noTextEdit="1"/>
              </p:cNvSpPr>
              <p:nvPr/>
            </p:nvSpPr>
            <p:spPr>
              <a:xfrm>
                <a:off x="754364" y="1988630"/>
                <a:ext cx="7158691" cy="1407373"/>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3EA90EC3-AB76-8193-D4E2-3605409BB5E3}"/>
                  </a:ext>
                </a:extLst>
              </p:cNvPr>
              <p:cNvSpPr txBox="1"/>
              <p:nvPr/>
            </p:nvSpPr>
            <p:spPr>
              <a:xfrm>
                <a:off x="796168" y="4832808"/>
                <a:ext cx="4572000" cy="369332"/>
              </a:xfrm>
              <a:prstGeom prst="rect">
                <a:avLst/>
              </a:prstGeom>
              <a:noFill/>
            </p:spPr>
            <p:txBody>
              <a:bodyPr wrap="square">
                <a:spAutoFit/>
              </a:bodyPr>
              <a:lstStyle/>
              <a:p>
                <a:r>
                  <a:rPr lang="en-US" altLang="zh-TW" b="0" dirty="0">
                    <a:latin typeface="Times New Roman" panose="02020603050405020304" pitchFamily="18" charset="0"/>
                    <a:cs typeface="Times New Roman" panose="02020603050405020304" pitchFamily="18" charset="0"/>
                  </a:rPr>
                  <a:t>Photon </a:t>
                </a:r>
                <a14:m>
                  <m:oMath xmlns:m="http://schemas.openxmlformats.org/officeDocument/2006/math">
                    <m:r>
                      <a:rPr lang="en-US" altLang="zh-TW" b="0" i="1" smtClean="0">
                        <a:latin typeface="Cambria Math" panose="02040503050406030204" pitchFamily="18" charset="0"/>
                        <a:cs typeface="Times New Roman" pitchFamily="18" charset="0"/>
                      </a:rPr>
                      <m:t>𝐴</m:t>
                    </m:r>
                  </m:oMath>
                </a14:m>
                <a:r>
                  <a:rPr lang="en-US" dirty="0">
                    <a:latin typeface="Times New Roman" panose="02020603050405020304" pitchFamily="18" charset="0"/>
                    <a:cs typeface="Times New Roman" panose="02020603050405020304" pitchFamily="18" charset="0"/>
                  </a:rPr>
                  <a:t> feels nothing in vacuum.</a:t>
                </a:r>
              </a:p>
            </p:txBody>
          </p:sp>
        </mc:Choice>
        <mc:Fallback xmlns="">
          <p:sp>
            <p:nvSpPr>
              <p:cNvPr id="9" name="TextBox 8">
                <a:extLst>
                  <a:ext uri="{FF2B5EF4-FFF2-40B4-BE49-F238E27FC236}">
                    <a16:creationId xmlns:a16="http://schemas.microsoft.com/office/drawing/2014/main" id="{3EA90EC3-AB76-8193-D4E2-3605409BB5E3}"/>
                  </a:ext>
                </a:extLst>
              </p:cNvPr>
              <p:cNvSpPr txBox="1">
                <a:spLocks noRot="1" noChangeAspect="1" noMove="1" noResize="1" noEditPoints="1" noAdjustHandles="1" noChangeArrowheads="1" noChangeShapeType="1" noTextEdit="1"/>
              </p:cNvSpPr>
              <p:nvPr/>
            </p:nvSpPr>
            <p:spPr>
              <a:xfrm>
                <a:off x="796168" y="4832808"/>
                <a:ext cx="4572000" cy="369332"/>
              </a:xfrm>
              <a:prstGeom prst="rect">
                <a:avLst/>
              </a:prstGeom>
              <a:blipFill>
                <a:blip r:embed="rId7"/>
                <a:stretch>
                  <a:fillRect l="-1108" t="-6667" b="-2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文字方塊 9">
                <a:extLst>
                  <a:ext uri="{FF2B5EF4-FFF2-40B4-BE49-F238E27FC236}">
                    <a16:creationId xmlns:a16="http://schemas.microsoft.com/office/drawing/2014/main" id="{4FD63F9D-17A6-E170-A36E-F77626802BD3}"/>
                  </a:ext>
                </a:extLst>
              </p:cNvPr>
              <p:cNvSpPr txBox="1"/>
              <p:nvPr/>
            </p:nvSpPr>
            <p:spPr>
              <a:xfrm>
                <a:off x="806021" y="5294015"/>
                <a:ext cx="2770258" cy="413768"/>
              </a:xfrm>
              <a:prstGeom prst="rect">
                <a:avLst/>
              </a:prstGeom>
              <a:solidFill>
                <a:srgbClr val="FFFF99"/>
              </a:solidFill>
            </p:spPr>
            <p:txBody>
              <a:bodyPr wrap="square" rtlCol="0">
                <a:spAutoFit/>
              </a:bodyPr>
              <a:lstStyle>
                <a:defPPr>
                  <a:defRPr lang="en-US"/>
                </a:defPPr>
                <a:lvl1pPr algn="l" rtl="0" fontAlgn="base">
                  <a:spcBef>
                    <a:spcPct val="0"/>
                  </a:spcBef>
                  <a:spcAft>
                    <a:spcPct val="0"/>
                  </a:spcAft>
                  <a:defRPr kumimoji="1" kern="1200">
                    <a:solidFill>
                      <a:schemeClr val="tx1"/>
                    </a:solidFill>
                    <a:latin typeface="Tahoma" pitchFamily="34" charset="0"/>
                    <a:ea typeface="新細明體" pitchFamily="18" charset="-120"/>
                    <a:cs typeface="+mn-cs"/>
                  </a:defRPr>
                </a:lvl1pPr>
                <a:lvl2pPr marL="457200" algn="l" rtl="0" fontAlgn="base">
                  <a:spcBef>
                    <a:spcPct val="0"/>
                  </a:spcBef>
                  <a:spcAft>
                    <a:spcPct val="0"/>
                  </a:spcAft>
                  <a:defRPr kumimoji="1" kern="1200">
                    <a:solidFill>
                      <a:schemeClr val="tx1"/>
                    </a:solidFill>
                    <a:latin typeface="Tahoma" pitchFamily="34" charset="0"/>
                    <a:ea typeface="新細明體" pitchFamily="18" charset="-120"/>
                    <a:cs typeface="+mn-cs"/>
                  </a:defRPr>
                </a:lvl2pPr>
                <a:lvl3pPr marL="914400" algn="l" rtl="0" fontAlgn="base">
                  <a:spcBef>
                    <a:spcPct val="0"/>
                  </a:spcBef>
                  <a:spcAft>
                    <a:spcPct val="0"/>
                  </a:spcAft>
                  <a:defRPr kumimoji="1" kern="1200">
                    <a:solidFill>
                      <a:schemeClr val="tx1"/>
                    </a:solidFill>
                    <a:latin typeface="Tahoma" pitchFamily="34" charset="0"/>
                    <a:ea typeface="新細明體" pitchFamily="18" charset="-120"/>
                    <a:cs typeface="+mn-cs"/>
                  </a:defRPr>
                </a:lvl3pPr>
                <a:lvl4pPr marL="1371600" algn="l" rtl="0" fontAlgn="base">
                  <a:spcBef>
                    <a:spcPct val="0"/>
                  </a:spcBef>
                  <a:spcAft>
                    <a:spcPct val="0"/>
                  </a:spcAft>
                  <a:defRPr kumimoji="1" kern="1200">
                    <a:solidFill>
                      <a:schemeClr val="tx1"/>
                    </a:solidFill>
                    <a:latin typeface="Tahoma" pitchFamily="34" charset="0"/>
                    <a:ea typeface="新細明體" pitchFamily="18" charset="-120"/>
                    <a:cs typeface="+mn-cs"/>
                  </a:defRPr>
                </a:lvl4pPr>
                <a:lvl5pPr marL="1828800" algn="l" rtl="0" fontAlgn="base">
                  <a:spcBef>
                    <a:spcPct val="0"/>
                  </a:spcBef>
                  <a:spcAft>
                    <a:spcPct val="0"/>
                  </a:spcAft>
                  <a:defRPr kumimoji="1" kern="1200">
                    <a:solidFill>
                      <a:schemeClr val="tx1"/>
                    </a:solidFill>
                    <a:latin typeface="Tahoma" pitchFamily="34" charset="0"/>
                    <a:ea typeface="新細明體" pitchFamily="18" charset="-120"/>
                    <a:cs typeface="+mn-cs"/>
                  </a:defRPr>
                </a:lvl5pPr>
                <a:lvl6pPr marL="2286000" algn="l" defTabSz="914400" rtl="0" eaLnBrk="1" latinLnBrk="0" hangingPunct="1">
                  <a:defRPr kumimoji="1" kern="1200">
                    <a:solidFill>
                      <a:schemeClr val="tx1"/>
                    </a:solidFill>
                    <a:latin typeface="Tahoma" pitchFamily="34" charset="0"/>
                    <a:ea typeface="新細明體" pitchFamily="18" charset="-120"/>
                    <a:cs typeface="+mn-cs"/>
                  </a:defRPr>
                </a:lvl6pPr>
                <a:lvl7pPr marL="2743200" algn="l" defTabSz="914400" rtl="0" eaLnBrk="1" latinLnBrk="0" hangingPunct="1">
                  <a:defRPr kumimoji="1" kern="1200">
                    <a:solidFill>
                      <a:schemeClr val="tx1"/>
                    </a:solidFill>
                    <a:latin typeface="Tahoma" pitchFamily="34" charset="0"/>
                    <a:ea typeface="新細明體" pitchFamily="18" charset="-120"/>
                    <a:cs typeface="+mn-cs"/>
                  </a:defRPr>
                </a:lvl7pPr>
                <a:lvl8pPr marL="3200400" algn="l" defTabSz="914400" rtl="0" eaLnBrk="1" latinLnBrk="0" hangingPunct="1">
                  <a:defRPr kumimoji="1" kern="1200">
                    <a:solidFill>
                      <a:schemeClr val="tx1"/>
                    </a:solidFill>
                    <a:latin typeface="Tahoma" pitchFamily="34" charset="0"/>
                    <a:ea typeface="新細明體" pitchFamily="18" charset="-120"/>
                    <a:cs typeface="+mn-cs"/>
                  </a:defRPr>
                </a:lvl8pPr>
                <a:lvl9pPr marL="3657600" algn="l" defTabSz="914400" rtl="0" eaLnBrk="1" latinLnBrk="0" hangingPunct="1">
                  <a:defRPr kumimoji="1" kern="1200">
                    <a:solidFill>
                      <a:schemeClr val="tx1"/>
                    </a:solidFill>
                    <a:latin typeface="Tahoma" pitchFamily="34" charset="0"/>
                    <a:ea typeface="新細明體" pitchFamily="18" charset="-120"/>
                    <a:cs typeface="+mn-cs"/>
                  </a:defRPr>
                </a:lvl9pPr>
              </a:lstStyle>
              <a:p>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cs typeface="Times New Roman" pitchFamily="18" charset="0"/>
                        </a:rPr>
                        <m:t>=</m:t>
                      </m:r>
                      <m:sSubSup>
                        <m:sSubSupPr>
                          <m:ctrlPr>
                            <a:rPr lang="zh-TW" altLang="en-US" b="0" i="1" smtClean="0">
                              <a:latin typeface="Cambria Math" panose="02040503050406030204" pitchFamily="18" charset="0"/>
                              <a:cs typeface="Times New Roman" pitchFamily="18" charset="0"/>
                            </a:rPr>
                          </m:ctrlPr>
                        </m:sSubSupPr>
                        <m:e>
                          <m:r>
                            <a:rPr lang="en-US" altLang="zh-TW" b="0" i="1" smtClean="0">
                              <a:latin typeface="Cambria Math" panose="02040503050406030204" pitchFamily="18" charset="0"/>
                              <a:cs typeface="Times New Roman" pitchFamily="18" charset="0"/>
                            </a:rPr>
                            <m:t>𝑚</m:t>
                          </m:r>
                        </m:e>
                        <m:sub>
                          <m:r>
                            <a:rPr lang="en-US" altLang="zh-TW" b="0" i="1" smtClean="0">
                              <a:latin typeface="Cambria Math" panose="02040503050406030204" pitchFamily="18" charset="0"/>
                              <a:cs typeface="Times New Roman" pitchFamily="18" charset="0"/>
                            </a:rPr>
                            <m:t>𝑊</m:t>
                          </m:r>
                        </m:sub>
                        <m:sup>
                          <m:r>
                            <a:rPr lang="en-US" altLang="zh-TW" b="0" i="1" smtClean="0">
                              <a:latin typeface="Cambria Math" panose="02040503050406030204" pitchFamily="18" charset="0"/>
                              <a:cs typeface="Times New Roman" pitchFamily="18" charset="0"/>
                            </a:rPr>
                            <m:t>2</m:t>
                          </m:r>
                        </m:sup>
                      </m:sSubSup>
                      <m:sSubSup>
                        <m:sSubSupPr>
                          <m:ctrlPr>
                            <a:rPr lang="zh-TW" altLang="en-US" i="1">
                              <a:latin typeface="Cambria Math" panose="02040503050406030204" pitchFamily="18" charset="0"/>
                              <a:cs typeface="Times New Roman" pitchFamily="18" charset="0"/>
                            </a:rPr>
                          </m:ctrlPr>
                        </m:sSubSupPr>
                        <m:e>
                          <m:r>
                            <a:rPr lang="zh-TW" altLang="en-US" i="1">
                              <a:latin typeface="Cambria Math" panose="02040503050406030204" pitchFamily="18" charset="0"/>
                              <a:cs typeface="Times New Roman" pitchFamily="18" charset="0"/>
                            </a:rPr>
                            <m:t>𝑊</m:t>
                          </m:r>
                        </m:e>
                        <m:sub>
                          <m:r>
                            <a:rPr lang="zh-TW" altLang="en-US" i="1">
                              <a:latin typeface="Cambria Math" panose="02040503050406030204" pitchFamily="18" charset="0"/>
                              <a:ea typeface="Cambria Math" panose="02040503050406030204" pitchFamily="18" charset="0"/>
                              <a:cs typeface="Times New Roman" pitchFamily="18" charset="0"/>
                            </a:rPr>
                            <m:t>𝜇</m:t>
                          </m:r>
                        </m:sub>
                        <m:sup>
                          <m:r>
                            <a:rPr lang="en-US" altLang="zh-TW" i="1">
                              <a:latin typeface="Cambria Math" panose="02040503050406030204" pitchFamily="18" charset="0"/>
                              <a:cs typeface="Times New Roman" pitchFamily="18" charset="0"/>
                            </a:rPr>
                            <m:t>+</m:t>
                          </m:r>
                        </m:sup>
                      </m:sSubSup>
                      <m:sSup>
                        <m:sSupPr>
                          <m:ctrlPr>
                            <a:rPr lang="zh-TW" altLang="en-US" i="1">
                              <a:latin typeface="Cambria Math" panose="02040503050406030204" pitchFamily="18" charset="0"/>
                              <a:cs typeface="Times New Roman" pitchFamily="18" charset="0"/>
                            </a:rPr>
                          </m:ctrlPr>
                        </m:sSupPr>
                        <m:e>
                          <m:r>
                            <a:rPr lang="en-US" altLang="zh-TW" i="1">
                              <a:latin typeface="Cambria Math" panose="02040503050406030204" pitchFamily="18" charset="0"/>
                              <a:cs typeface="Times New Roman" pitchFamily="18" charset="0"/>
                            </a:rPr>
                            <m:t>𝑊</m:t>
                          </m:r>
                        </m:e>
                        <m:sup>
                          <m:r>
                            <a:rPr lang="zh-TW" altLang="en-US" i="1">
                              <a:latin typeface="Cambria Math" panose="02040503050406030204" pitchFamily="18" charset="0"/>
                              <a:ea typeface="Cambria Math" panose="02040503050406030204" pitchFamily="18" charset="0"/>
                              <a:cs typeface="Times New Roman" pitchFamily="18" charset="0"/>
                            </a:rPr>
                            <m:t>−</m:t>
                          </m:r>
                          <m:r>
                            <a:rPr lang="zh-TW" altLang="en-US" i="1">
                              <a:latin typeface="Cambria Math" panose="02040503050406030204" pitchFamily="18" charset="0"/>
                              <a:ea typeface="Cambria Math" panose="02040503050406030204" pitchFamily="18" charset="0"/>
                              <a:cs typeface="Times New Roman" pitchFamily="18" charset="0"/>
                            </a:rPr>
                            <m:t>𝜇</m:t>
                          </m:r>
                        </m:sup>
                      </m:sSup>
                      <m:r>
                        <a:rPr lang="en-US" altLang="zh-TW" b="0" i="1" smtClean="0">
                          <a:latin typeface="Cambria Math" panose="02040503050406030204" pitchFamily="18" charset="0"/>
                          <a:ea typeface="Cambria Math" panose="02040503050406030204" pitchFamily="18" charset="0"/>
                          <a:cs typeface="Times New Roman" pitchFamily="18" charset="0"/>
                        </a:rPr>
                        <m:t>+</m:t>
                      </m:r>
                      <m:sSubSup>
                        <m:sSubSupPr>
                          <m:ctrlPr>
                            <a:rPr lang="zh-TW" altLang="en-US" i="1">
                              <a:latin typeface="Cambria Math" panose="02040503050406030204" pitchFamily="18" charset="0"/>
                              <a:cs typeface="Times New Roman" pitchFamily="18" charset="0"/>
                            </a:rPr>
                          </m:ctrlPr>
                        </m:sSubSupPr>
                        <m:e>
                          <m:r>
                            <a:rPr lang="en-US" altLang="zh-TW" i="1">
                              <a:latin typeface="Cambria Math" panose="02040503050406030204" pitchFamily="18" charset="0"/>
                              <a:cs typeface="Times New Roman" pitchFamily="18" charset="0"/>
                            </a:rPr>
                            <m:t>𝑚</m:t>
                          </m:r>
                        </m:e>
                        <m:sub>
                          <m:r>
                            <a:rPr lang="en-US" altLang="zh-TW" b="0" i="1" smtClean="0">
                              <a:latin typeface="Cambria Math" panose="02040503050406030204" pitchFamily="18" charset="0"/>
                              <a:cs typeface="Times New Roman" pitchFamily="18" charset="0"/>
                            </a:rPr>
                            <m:t>𝑍</m:t>
                          </m:r>
                        </m:sub>
                        <m:sup>
                          <m:r>
                            <a:rPr lang="en-US" altLang="zh-TW" i="1">
                              <a:latin typeface="Cambria Math" panose="02040503050406030204" pitchFamily="18" charset="0"/>
                              <a:cs typeface="Times New Roman" pitchFamily="18" charset="0"/>
                            </a:rPr>
                            <m:t>2</m:t>
                          </m:r>
                        </m:sup>
                      </m:sSubSup>
                      <m:sSub>
                        <m:sSubPr>
                          <m:ctrlPr>
                            <a:rPr lang="zh-TW" altLang="en-US" i="1">
                              <a:latin typeface="Cambria Math" panose="02040503050406030204" pitchFamily="18" charset="0"/>
                              <a:cs typeface="Times New Roman" pitchFamily="18" charset="0"/>
                            </a:rPr>
                          </m:ctrlPr>
                        </m:sSubPr>
                        <m:e>
                          <m:r>
                            <a:rPr lang="en-US" altLang="zh-TW" i="1">
                              <a:latin typeface="Cambria Math" panose="02040503050406030204" pitchFamily="18" charset="0"/>
                              <a:cs typeface="Times New Roman" pitchFamily="18" charset="0"/>
                            </a:rPr>
                            <m:t>𝑍</m:t>
                          </m:r>
                        </m:e>
                        <m:sub>
                          <m:r>
                            <a:rPr lang="zh-TW" altLang="en-US" i="1">
                              <a:latin typeface="Cambria Math" panose="02040503050406030204" pitchFamily="18" charset="0"/>
                              <a:cs typeface="Times New Roman" pitchFamily="18" charset="0"/>
                            </a:rPr>
                            <m:t>𝜇</m:t>
                          </m:r>
                        </m:sub>
                      </m:sSub>
                      <m:sSup>
                        <m:sSupPr>
                          <m:ctrlPr>
                            <a:rPr lang="zh-TW" altLang="en-US" i="1">
                              <a:latin typeface="Cambria Math" panose="02040503050406030204" pitchFamily="18" charset="0"/>
                              <a:cs typeface="Times New Roman" pitchFamily="18" charset="0"/>
                            </a:rPr>
                          </m:ctrlPr>
                        </m:sSupPr>
                        <m:e>
                          <m:r>
                            <a:rPr lang="en-US" altLang="zh-TW" i="1">
                              <a:latin typeface="Cambria Math" panose="02040503050406030204" pitchFamily="18" charset="0"/>
                              <a:cs typeface="Times New Roman" pitchFamily="18" charset="0"/>
                            </a:rPr>
                            <m:t>𝑍</m:t>
                          </m:r>
                        </m:e>
                        <m:sup>
                          <m:r>
                            <a:rPr lang="zh-TW" altLang="en-US" i="1">
                              <a:latin typeface="Cambria Math" panose="02040503050406030204" pitchFamily="18" charset="0"/>
                              <a:ea typeface="Cambria Math" panose="02040503050406030204" pitchFamily="18" charset="0"/>
                              <a:cs typeface="Times New Roman" pitchFamily="18" charset="0"/>
                            </a:rPr>
                            <m:t>𝜇</m:t>
                          </m:r>
                        </m:sup>
                      </m:sSup>
                    </m:oMath>
                  </m:oMathPara>
                </a14:m>
                <a:endParaRPr lang="zh-TW" altLang="en-US" dirty="0">
                  <a:latin typeface="Times New Roman" pitchFamily="18" charset="0"/>
                  <a:cs typeface="Times New Roman" pitchFamily="18" charset="0"/>
                </a:endParaRPr>
              </a:p>
            </p:txBody>
          </p:sp>
        </mc:Choice>
        <mc:Fallback xmlns="">
          <p:sp>
            <p:nvSpPr>
              <p:cNvPr id="16" name="文字方塊 9">
                <a:extLst>
                  <a:ext uri="{FF2B5EF4-FFF2-40B4-BE49-F238E27FC236}">
                    <a16:creationId xmlns:a16="http://schemas.microsoft.com/office/drawing/2014/main" id="{4FD63F9D-17A6-E170-A36E-F77626802BD3}"/>
                  </a:ext>
                </a:extLst>
              </p:cNvPr>
              <p:cNvSpPr txBox="1">
                <a:spLocks noRot="1" noChangeAspect="1" noMove="1" noResize="1" noEditPoints="1" noAdjustHandles="1" noChangeArrowheads="1" noChangeShapeType="1" noTextEdit="1"/>
              </p:cNvSpPr>
              <p:nvPr/>
            </p:nvSpPr>
            <p:spPr>
              <a:xfrm>
                <a:off x="806021" y="5294015"/>
                <a:ext cx="2770258" cy="413768"/>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矩形 1">
                <a:extLst>
                  <a:ext uri="{FF2B5EF4-FFF2-40B4-BE49-F238E27FC236}">
                    <a16:creationId xmlns:a16="http://schemas.microsoft.com/office/drawing/2014/main" id="{10C069E9-26C5-F045-D1ED-D58FC45908AB}"/>
                  </a:ext>
                </a:extLst>
              </p:cNvPr>
              <p:cNvSpPr/>
              <p:nvPr/>
            </p:nvSpPr>
            <p:spPr>
              <a:xfrm>
                <a:off x="754364" y="3558081"/>
                <a:ext cx="4902858" cy="1257780"/>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b="0" i="0" smtClean="0">
                          <a:latin typeface="Cambria Math" panose="02040503050406030204" pitchFamily="18" charset="0"/>
                          <a:cs typeface="Times New Roman" pitchFamily="18" charset="0"/>
                        </a:rPr>
                        <m:t>=</m:t>
                      </m:r>
                      <m:f>
                        <m:fPr>
                          <m:ctrlPr>
                            <a:rPr lang="en-US" altLang="zh-TW" i="1">
                              <a:latin typeface="Cambria Math" panose="02040503050406030204" pitchFamily="18" charset="0"/>
                              <a:cs typeface="Times New Roman" pitchFamily="18" charset="0"/>
                            </a:rPr>
                          </m:ctrlPr>
                        </m:fPr>
                        <m:num>
                          <m:r>
                            <a:rPr lang="en-US" altLang="zh-TW" i="1">
                              <a:latin typeface="Cambria Math" panose="02040503050406030204" pitchFamily="18" charset="0"/>
                              <a:cs typeface="Times New Roman" pitchFamily="18" charset="0"/>
                            </a:rPr>
                            <m:t>1</m:t>
                          </m:r>
                        </m:num>
                        <m:den>
                          <m:r>
                            <a:rPr lang="en-US" altLang="zh-TW" i="1">
                              <a:latin typeface="Cambria Math" panose="02040503050406030204" pitchFamily="18" charset="0"/>
                              <a:cs typeface="Times New Roman" pitchFamily="18" charset="0"/>
                            </a:rPr>
                            <m:t>2</m:t>
                          </m:r>
                        </m:den>
                      </m:f>
                      <m:d>
                        <m:dPr>
                          <m:ctrlPr>
                            <a:rPr lang="en-US" altLang="zh-TW" i="1">
                              <a:latin typeface="Cambria Math" panose="02040503050406030204" pitchFamily="18" charset="0"/>
                              <a:cs typeface="Times New Roman" pitchFamily="18" charset="0"/>
                            </a:rPr>
                          </m:ctrlPr>
                        </m:dPr>
                        <m:e>
                          <m:m>
                            <m:mPr>
                              <m:mcs>
                                <m:mc>
                                  <m:mcPr>
                                    <m:count m:val="2"/>
                                    <m:mcJc m:val="center"/>
                                  </m:mcPr>
                                </m:mc>
                              </m:mcs>
                              <m:ctrlPr>
                                <a:rPr lang="en-US" altLang="zh-TW" i="1">
                                  <a:latin typeface="Cambria Math" panose="02040503050406030204" pitchFamily="18" charset="0"/>
                                  <a:cs typeface="Times New Roman" pitchFamily="18" charset="0"/>
                                </a:rPr>
                              </m:ctrlPr>
                            </m:mPr>
                            <m:mr>
                              <m:e>
                                <m:sSup>
                                  <m:sSupPr>
                                    <m:ctrlPr>
                                      <a:rPr lang="en-US" altLang="zh-TW" i="1">
                                        <a:latin typeface="Cambria Math" panose="02040503050406030204" pitchFamily="18" charset="0"/>
                                        <a:cs typeface="Times New Roman" pitchFamily="18" charset="0"/>
                                      </a:rPr>
                                    </m:ctrlPr>
                                  </m:sSupPr>
                                  <m:e>
                                    <m:f>
                                      <m:fPr>
                                        <m:ctrlPr>
                                          <a:rPr lang="en-US" altLang="zh-TW" i="1">
                                            <a:latin typeface="Cambria Math" panose="02040503050406030204" pitchFamily="18" charset="0"/>
                                            <a:cs typeface="Times New Roman" pitchFamily="18" charset="0"/>
                                          </a:rPr>
                                        </m:ctrlPr>
                                      </m:fPr>
                                      <m:num>
                                        <m:r>
                                          <a:rPr lang="en-US" altLang="zh-TW" b="0" i="1" smtClean="0">
                                            <a:latin typeface="Cambria Math" panose="02040503050406030204" pitchFamily="18" charset="0"/>
                                            <a:cs typeface="Times New Roman" pitchFamily="18" charset="0"/>
                                          </a:rPr>
                                          <m:t>𝑔</m:t>
                                        </m:r>
                                        <m:r>
                                          <a:rPr lang="en-US" altLang="zh-TW" i="1">
                                            <a:latin typeface="Cambria Math" panose="02040503050406030204" pitchFamily="18" charset="0"/>
                                            <a:cs typeface="Times New Roman" pitchFamily="18" charset="0"/>
                                          </a:rPr>
                                          <m:t>𝑣</m:t>
                                        </m:r>
                                      </m:num>
                                      <m:den>
                                        <m:rad>
                                          <m:radPr>
                                            <m:degHide m:val="on"/>
                                            <m:ctrlPr>
                                              <a:rPr lang="en-US" altLang="zh-TW" i="1">
                                                <a:latin typeface="Cambria Math" panose="02040503050406030204" pitchFamily="18" charset="0"/>
                                                <a:cs typeface="Times New Roman" pitchFamily="18" charset="0"/>
                                              </a:rPr>
                                            </m:ctrlPr>
                                          </m:radPr>
                                          <m:deg/>
                                          <m:e>
                                            <m:r>
                                              <a:rPr lang="en-US" altLang="zh-TW" i="1">
                                                <a:latin typeface="Cambria Math"/>
                                                <a:cs typeface="Times New Roman" pitchFamily="18" charset="0"/>
                                              </a:rPr>
                                              <m:t>2</m:t>
                                            </m:r>
                                          </m:e>
                                        </m:rad>
                                      </m:den>
                                    </m:f>
                                    <m:r>
                                      <a:rPr lang="en-US" altLang="zh-TW" i="1">
                                        <a:latin typeface="Cambria Math"/>
                                        <a:cs typeface="Times New Roman" pitchFamily="18" charset="0"/>
                                      </a:rPr>
                                      <m:t>𝑊</m:t>
                                    </m:r>
                                  </m:e>
                                  <m:sup>
                                    <m:r>
                                      <a:rPr lang="en-US" altLang="zh-TW" b="0" i="1" smtClean="0">
                                        <a:latin typeface="Cambria Math" panose="02040503050406030204" pitchFamily="18" charset="0"/>
                                        <a:cs typeface="Times New Roman" pitchFamily="18" charset="0"/>
                                      </a:rPr>
                                      <m:t>−</m:t>
                                    </m:r>
                                  </m:sup>
                                </m:sSup>
                              </m:e>
                              <m:e>
                                <m:f>
                                  <m:fPr>
                                    <m:ctrlPr>
                                      <a:rPr lang="en-US" altLang="zh-TW" i="1">
                                        <a:latin typeface="Cambria Math" panose="02040503050406030204" pitchFamily="18" charset="0"/>
                                        <a:cs typeface="Times New Roman" pitchFamily="18" charset="0"/>
                                      </a:rPr>
                                    </m:ctrlPr>
                                  </m:fPr>
                                  <m:num>
                                    <m:rad>
                                      <m:radPr>
                                        <m:degHide m:val="on"/>
                                        <m:ctrlPr>
                                          <a:rPr lang="en-US" altLang="zh-TW" i="1">
                                            <a:latin typeface="Cambria Math" panose="02040503050406030204" pitchFamily="18" charset="0"/>
                                          </a:rPr>
                                        </m:ctrlPr>
                                      </m:radPr>
                                      <m:deg/>
                                      <m:e>
                                        <m:sSup>
                                          <m:sSupPr>
                                            <m:ctrlPr>
                                              <a:rPr lang="en-US" altLang="zh-TW" i="1">
                                                <a:latin typeface="Cambria Math" panose="02040503050406030204" pitchFamily="18" charset="0"/>
                                              </a:rPr>
                                            </m:ctrlPr>
                                          </m:sSupPr>
                                          <m:e>
                                            <m:r>
                                              <a:rPr lang="en-US" altLang="zh-TW" i="1">
                                                <a:latin typeface="Cambria Math"/>
                                              </a:rPr>
                                              <m:t>𝑔</m:t>
                                            </m:r>
                                          </m:e>
                                          <m:sup>
                                            <m:r>
                                              <a:rPr lang="en-US" altLang="zh-TW" i="1">
                                                <a:latin typeface="Cambria Math"/>
                                              </a:rPr>
                                              <m:t>2</m:t>
                                            </m:r>
                                          </m:sup>
                                        </m:sSup>
                                        <m:r>
                                          <a:rPr lang="en-US" altLang="zh-TW" i="1">
                                            <a:latin typeface="Cambria Math"/>
                                          </a:rPr>
                                          <m:t>+</m:t>
                                        </m:r>
                                        <m:sSup>
                                          <m:sSupPr>
                                            <m:ctrlPr>
                                              <a:rPr lang="en-US" altLang="zh-TW" i="1">
                                                <a:latin typeface="Cambria Math" panose="02040503050406030204" pitchFamily="18" charset="0"/>
                                              </a:rPr>
                                            </m:ctrlPr>
                                          </m:sSupPr>
                                          <m:e>
                                            <m:r>
                                              <a:rPr lang="en-US" altLang="zh-TW" i="1">
                                                <a:latin typeface="Cambria Math"/>
                                              </a:rPr>
                                              <m:t>𝑔</m:t>
                                            </m:r>
                                          </m:e>
                                          <m:sup>
                                            <m:r>
                                              <a:rPr lang="en-US" altLang="zh-TW" i="1">
                                                <a:latin typeface="Cambria Math"/>
                                              </a:rPr>
                                              <m:t>′2</m:t>
                                            </m:r>
                                          </m:sup>
                                        </m:sSup>
                                      </m:e>
                                    </m:rad>
                                  </m:num>
                                  <m:den>
                                    <m:r>
                                      <a:rPr lang="en-US" altLang="zh-TW" i="1">
                                        <a:latin typeface="Cambria Math" panose="02040503050406030204" pitchFamily="18" charset="0"/>
                                        <a:cs typeface="Times New Roman" pitchFamily="18" charset="0"/>
                                      </a:rPr>
                                      <m:t>2</m:t>
                                    </m:r>
                                  </m:den>
                                </m:f>
                                <m:r>
                                  <a:rPr lang="en-US" altLang="zh-TW" b="0" i="1" smtClean="0">
                                    <a:latin typeface="Cambria Math" panose="02040503050406030204" pitchFamily="18" charset="0"/>
                                    <a:cs typeface="Times New Roman" pitchFamily="18" charset="0"/>
                                  </a:rPr>
                                  <m:t>𝑣</m:t>
                                </m:r>
                                <m:r>
                                  <a:rPr lang="en-US" altLang="zh-TW" b="0" i="1" smtClean="0">
                                    <a:latin typeface="Cambria Math" panose="02040503050406030204" pitchFamily="18" charset="0"/>
                                  </a:rPr>
                                  <m:t>𝑍</m:t>
                                </m:r>
                              </m:e>
                            </m:mr>
                          </m:m>
                        </m:e>
                      </m:d>
                      <m:d>
                        <m:dPr>
                          <m:ctrlPr>
                            <a:rPr lang="en-US" altLang="zh-TW" i="1">
                              <a:latin typeface="Cambria Math" panose="02040503050406030204" pitchFamily="18" charset="0"/>
                              <a:cs typeface="Times New Roman" pitchFamily="18" charset="0"/>
                            </a:rPr>
                          </m:ctrlPr>
                        </m:dPr>
                        <m:e>
                          <m:m>
                            <m:mPr>
                              <m:mcs>
                                <m:mc>
                                  <m:mcPr>
                                    <m:count m:val="1"/>
                                    <m:mcJc m:val="center"/>
                                  </m:mcPr>
                                </m:mc>
                              </m:mcs>
                              <m:ctrlPr>
                                <a:rPr lang="en-US" altLang="zh-TW" i="1">
                                  <a:latin typeface="Cambria Math" panose="02040503050406030204" pitchFamily="18" charset="0"/>
                                  <a:cs typeface="Times New Roman" pitchFamily="18" charset="0"/>
                                </a:rPr>
                              </m:ctrlPr>
                            </m:mPr>
                            <m:mr>
                              <m:e>
                                <m:sSup>
                                  <m:sSupPr>
                                    <m:ctrlPr>
                                      <a:rPr lang="en-US" altLang="zh-TW" i="1">
                                        <a:latin typeface="Cambria Math" panose="02040503050406030204" pitchFamily="18" charset="0"/>
                                        <a:cs typeface="Times New Roman" pitchFamily="18" charset="0"/>
                                      </a:rPr>
                                    </m:ctrlPr>
                                  </m:sSupPr>
                                  <m:e>
                                    <m:f>
                                      <m:fPr>
                                        <m:ctrlPr>
                                          <a:rPr lang="en-US" altLang="zh-TW" i="1">
                                            <a:latin typeface="Cambria Math" panose="02040503050406030204" pitchFamily="18" charset="0"/>
                                            <a:cs typeface="Times New Roman" pitchFamily="18" charset="0"/>
                                          </a:rPr>
                                        </m:ctrlPr>
                                      </m:fPr>
                                      <m:num>
                                        <m:r>
                                          <a:rPr lang="en-US" altLang="zh-TW" b="0" i="1" smtClean="0">
                                            <a:latin typeface="Cambria Math" panose="02040503050406030204" pitchFamily="18" charset="0"/>
                                            <a:cs typeface="Times New Roman" pitchFamily="18" charset="0"/>
                                          </a:rPr>
                                          <m:t>𝑔𝑣</m:t>
                                        </m:r>
                                      </m:num>
                                      <m:den>
                                        <m:rad>
                                          <m:radPr>
                                            <m:degHide m:val="on"/>
                                            <m:ctrlPr>
                                              <a:rPr lang="en-US" altLang="zh-TW" i="1">
                                                <a:latin typeface="Cambria Math" panose="02040503050406030204" pitchFamily="18" charset="0"/>
                                                <a:cs typeface="Times New Roman" pitchFamily="18" charset="0"/>
                                              </a:rPr>
                                            </m:ctrlPr>
                                          </m:radPr>
                                          <m:deg/>
                                          <m:e>
                                            <m:r>
                                              <a:rPr lang="en-US" altLang="zh-TW" i="1">
                                                <a:latin typeface="Cambria Math"/>
                                                <a:cs typeface="Times New Roman" pitchFamily="18" charset="0"/>
                                              </a:rPr>
                                              <m:t>2</m:t>
                                            </m:r>
                                          </m:e>
                                        </m:rad>
                                      </m:den>
                                    </m:f>
                                    <m:r>
                                      <a:rPr lang="en-US" altLang="zh-TW" i="1">
                                        <a:latin typeface="Cambria Math"/>
                                        <a:cs typeface="Times New Roman" pitchFamily="18" charset="0"/>
                                      </a:rPr>
                                      <m:t>𝑊</m:t>
                                    </m:r>
                                  </m:e>
                                  <m:sup>
                                    <m:r>
                                      <a:rPr lang="en-US" altLang="zh-TW" i="1">
                                        <a:latin typeface="Cambria Math"/>
                                        <a:cs typeface="Times New Roman" pitchFamily="18" charset="0"/>
                                      </a:rPr>
                                      <m:t>+</m:t>
                                    </m:r>
                                  </m:sup>
                                </m:sSup>
                              </m:e>
                            </m:mr>
                            <m:mr>
                              <m:e>
                                <m:f>
                                  <m:fPr>
                                    <m:ctrlPr>
                                      <a:rPr lang="en-US" altLang="zh-TW" i="1">
                                        <a:latin typeface="Cambria Math" panose="02040503050406030204" pitchFamily="18" charset="0"/>
                                        <a:cs typeface="Times New Roman" pitchFamily="18" charset="0"/>
                                      </a:rPr>
                                    </m:ctrlPr>
                                  </m:fPr>
                                  <m:num>
                                    <m:rad>
                                      <m:radPr>
                                        <m:degHide m:val="on"/>
                                        <m:ctrlPr>
                                          <a:rPr lang="en-US" altLang="zh-TW" i="1">
                                            <a:latin typeface="Cambria Math" panose="02040503050406030204" pitchFamily="18" charset="0"/>
                                          </a:rPr>
                                        </m:ctrlPr>
                                      </m:radPr>
                                      <m:deg/>
                                      <m:e>
                                        <m:sSup>
                                          <m:sSupPr>
                                            <m:ctrlPr>
                                              <a:rPr lang="en-US" altLang="zh-TW" i="1">
                                                <a:latin typeface="Cambria Math" panose="02040503050406030204" pitchFamily="18" charset="0"/>
                                              </a:rPr>
                                            </m:ctrlPr>
                                          </m:sSupPr>
                                          <m:e>
                                            <m:r>
                                              <a:rPr lang="en-US" altLang="zh-TW" i="1">
                                                <a:latin typeface="Cambria Math"/>
                                              </a:rPr>
                                              <m:t>𝑔</m:t>
                                            </m:r>
                                          </m:e>
                                          <m:sup>
                                            <m:r>
                                              <a:rPr lang="en-US" altLang="zh-TW" i="1">
                                                <a:latin typeface="Cambria Math"/>
                                              </a:rPr>
                                              <m:t>2</m:t>
                                            </m:r>
                                          </m:sup>
                                        </m:sSup>
                                        <m:r>
                                          <a:rPr lang="en-US" altLang="zh-TW" i="1">
                                            <a:latin typeface="Cambria Math"/>
                                          </a:rPr>
                                          <m:t>+</m:t>
                                        </m:r>
                                        <m:sSup>
                                          <m:sSupPr>
                                            <m:ctrlPr>
                                              <a:rPr lang="en-US" altLang="zh-TW" i="1">
                                                <a:latin typeface="Cambria Math" panose="02040503050406030204" pitchFamily="18" charset="0"/>
                                              </a:rPr>
                                            </m:ctrlPr>
                                          </m:sSupPr>
                                          <m:e>
                                            <m:r>
                                              <a:rPr lang="en-US" altLang="zh-TW" i="1">
                                                <a:latin typeface="Cambria Math"/>
                                              </a:rPr>
                                              <m:t>𝑔</m:t>
                                            </m:r>
                                          </m:e>
                                          <m:sup>
                                            <m:r>
                                              <a:rPr lang="en-US" altLang="zh-TW" i="1">
                                                <a:latin typeface="Cambria Math"/>
                                              </a:rPr>
                                              <m:t>′2</m:t>
                                            </m:r>
                                          </m:sup>
                                        </m:sSup>
                                      </m:e>
                                    </m:rad>
                                  </m:num>
                                  <m:den>
                                    <m:r>
                                      <a:rPr lang="en-US" altLang="zh-TW" i="1">
                                        <a:latin typeface="Cambria Math" panose="02040503050406030204" pitchFamily="18" charset="0"/>
                                        <a:cs typeface="Times New Roman" pitchFamily="18" charset="0"/>
                                      </a:rPr>
                                      <m:t>2</m:t>
                                    </m:r>
                                  </m:den>
                                </m:f>
                                <m:r>
                                  <a:rPr lang="en-US" altLang="zh-TW" b="0" i="1" smtClean="0">
                                    <a:latin typeface="Cambria Math" panose="02040503050406030204" pitchFamily="18" charset="0"/>
                                    <a:cs typeface="Times New Roman" pitchFamily="18" charset="0"/>
                                  </a:rPr>
                                  <m:t>𝑣𝑍</m:t>
                                </m:r>
                              </m:e>
                            </m:mr>
                          </m:m>
                        </m:e>
                      </m:d>
                    </m:oMath>
                  </m:oMathPara>
                </a14:m>
                <a:endParaRPr lang="en-US" altLang="zh-TW" dirty="0">
                  <a:cs typeface="Times New Roman" pitchFamily="18" charset="0"/>
                </a:endParaRPr>
              </a:p>
            </p:txBody>
          </p:sp>
        </mc:Choice>
        <mc:Fallback xmlns="">
          <p:sp>
            <p:nvSpPr>
              <p:cNvPr id="18" name="矩形 1">
                <a:extLst>
                  <a:ext uri="{FF2B5EF4-FFF2-40B4-BE49-F238E27FC236}">
                    <a16:creationId xmlns:a16="http://schemas.microsoft.com/office/drawing/2014/main" id="{10C069E9-26C5-F045-D1ED-D58FC45908AB}"/>
                  </a:ext>
                </a:extLst>
              </p:cNvPr>
              <p:cNvSpPr>
                <a:spLocks noRot="1" noChangeAspect="1" noMove="1" noResize="1" noEditPoints="1" noAdjustHandles="1" noChangeArrowheads="1" noChangeShapeType="1" noTextEdit="1"/>
              </p:cNvSpPr>
              <p:nvPr/>
            </p:nvSpPr>
            <p:spPr>
              <a:xfrm>
                <a:off x="754364" y="3558081"/>
                <a:ext cx="4902858" cy="1257780"/>
              </a:xfrm>
              <a:prstGeom prst="rect">
                <a:avLst/>
              </a:prstGeom>
              <a:blipFill>
                <a:blip r:embed="rId9"/>
                <a:stretch>
                  <a:fillRect b="-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文字方塊 9">
                <a:extLst>
                  <a:ext uri="{FF2B5EF4-FFF2-40B4-BE49-F238E27FC236}">
                    <a16:creationId xmlns:a16="http://schemas.microsoft.com/office/drawing/2014/main" id="{ADA11ADC-5783-89A8-6AC8-41DC7DB81237}"/>
                  </a:ext>
                </a:extLst>
              </p:cNvPr>
              <p:cNvSpPr txBox="1"/>
              <p:nvPr/>
            </p:nvSpPr>
            <p:spPr>
              <a:xfrm>
                <a:off x="3700421" y="5202140"/>
                <a:ext cx="1404013" cy="610936"/>
              </a:xfrm>
              <a:prstGeom prst="rect">
                <a:avLst/>
              </a:prstGeom>
              <a:solidFill>
                <a:srgbClr val="FFFF99"/>
              </a:solidFill>
            </p:spPr>
            <p:txBody>
              <a:bodyPr wrap="square" rtlCol="0">
                <a:spAutoFit/>
              </a:bodyPr>
              <a:lstStyle>
                <a:defPPr>
                  <a:defRPr lang="en-US"/>
                </a:defPPr>
                <a:lvl1pPr algn="l" rtl="0" fontAlgn="base">
                  <a:spcBef>
                    <a:spcPct val="0"/>
                  </a:spcBef>
                  <a:spcAft>
                    <a:spcPct val="0"/>
                  </a:spcAft>
                  <a:defRPr kumimoji="1" kern="1200">
                    <a:solidFill>
                      <a:schemeClr val="tx1"/>
                    </a:solidFill>
                    <a:latin typeface="Tahoma" pitchFamily="34" charset="0"/>
                    <a:ea typeface="新細明體" pitchFamily="18" charset="-120"/>
                    <a:cs typeface="+mn-cs"/>
                  </a:defRPr>
                </a:lvl1pPr>
                <a:lvl2pPr marL="457200" algn="l" rtl="0" fontAlgn="base">
                  <a:spcBef>
                    <a:spcPct val="0"/>
                  </a:spcBef>
                  <a:spcAft>
                    <a:spcPct val="0"/>
                  </a:spcAft>
                  <a:defRPr kumimoji="1" kern="1200">
                    <a:solidFill>
                      <a:schemeClr val="tx1"/>
                    </a:solidFill>
                    <a:latin typeface="Tahoma" pitchFamily="34" charset="0"/>
                    <a:ea typeface="新細明體" pitchFamily="18" charset="-120"/>
                    <a:cs typeface="+mn-cs"/>
                  </a:defRPr>
                </a:lvl2pPr>
                <a:lvl3pPr marL="914400" algn="l" rtl="0" fontAlgn="base">
                  <a:spcBef>
                    <a:spcPct val="0"/>
                  </a:spcBef>
                  <a:spcAft>
                    <a:spcPct val="0"/>
                  </a:spcAft>
                  <a:defRPr kumimoji="1" kern="1200">
                    <a:solidFill>
                      <a:schemeClr val="tx1"/>
                    </a:solidFill>
                    <a:latin typeface="Tahoma" pitchFamily="34" charset="0"/>
                    <a:ea typeface="新細明體" pitchFamily="18" charset="-120"/>
                    <a:cs typeface="+mn-cs"/>
                  </a:defRPr>
                </a:lvl3pPr>
                <a:lvl4pPr marL="1371600" algn="l" rtl="0" fontAlgn="base">
                  <a:spcBef>
                    <a:spcPct val="0"/>
                  </a:spcBef>
                  <a:spcAft>
                    <a:spcPct val="0"/>
                  </a:spcAft>
                  <a:defRPr kumimoji="1" kern="1200">
                    <a:solidFill>
                      <a:schemeClr val="tx1"/>
                    </a:solidFill>
                    <a:latin typeface="Tahoma" pitchFamily="34" charset="0"/>
                    <a:ea typeface="新細明體" pitchFamily="18" charset="-120"/>
                    <a:cs typeface="+mn-cs"/>
                  </a:defRPr>
                </a:lvl4pPr>
                <a:lvl5pPr marL="1828800" algn="l" rtl="0" fontAlgn="base">
                  <a:spcBef>
                    <a:spcPct val="0"/>
                  </a:spcBef>
                  <a:spcAft>
                    <a:spcPct val="0"/>
                  </a:spcAft>
                  <a:defRPr kumimoji="1" kern="1200">
                    <a:solidFill>
                      <a:schemeClr val="tx1"/>
                    </a:solidFill>
                    <a:latin typeface="Tahoma" pitchFamily="34" charset="0"/>
                    <a:ea typeface="新細明體" pitchFamily="18" charset="-120"/>
                    <a:cs typeface="+mn-cs"/>
                  </a:defRPr>
                </a:lvl5pPr>
                <a:lvl6pPr marL="2286000" algn="l" defTabSz="914400" rtl="0" eaLnBrk="1" latinLnBrk="0" hangingPunct="1">
                  <a:defRPr kumimoji="1" kern="1200">
                    <a:solidFill>
                      <a:schemeClr val="tx1"/>
                    </a:solidFill>
                    <a:latin typeface="Tahoma" pitchFamily="34" charset="0"/>
                    <a:ea typeface="新細明體" pitchFamily="18" charset="-120"/>
                    <a:cs typeface="+mn-cs"/>
                  </a:defRPr>
                </a:lvl6pPr>
                <a:lvl7pPr marL="2743200" algn="l" defTabSz="914400" rtl="0" eaLnBrk="1" latinLnBrk="0" hangingPunct="1">
                  <a:defRPr kumimoji="1" kern="1200">
                    <a:solidFill>
                      <a:schemeClr val="tx1"/>
                    </a:solidFill>
                    <a:latin typeface="Tahoma" pitchFamily="34" charset="0"/>
                    <a:ea typeface="新細明體" pitchFamily="18" charset="-120"/>
                    <a:cs typeface="+mn-cs"/>
                  </a:defRPr>
                </a:lvl7pPr>
                <a:lvl8pPr marL="3200400" algn="l" defTabSz="914400" rtl="0" eaLnBrk="1" latinLnBrk="0" hangingPunct="1">
                  <a:defRPr kumimoji="1" kern="1200">
                    <a:solidFill>
                      <a:schemeClr val="tx1"/>
                    </a:solidFill>
                    <a:latin typeface="Tahoma" pitchFamily="34" charset="0"/>
                    <a:ea typeface="新細明體" pitchFamily="18" charset="-120"/>
                    <a:cs typeface="+mn-cs"/>
                  </a:defRPr>
                </a:lvl8pPr>
                <a:lvl9pPr marL="3657600" algn="l" defTabSz="914400" rtl="0" eaLnBrk="1" latinLnBrk="0" hangingPunct="1">
                  <a:defRPr kumimoji="1" kern="1200">
                    <a:solidFill>
                      <a:schemeClr val="tx1"/>
                    </a:solidFill>
                    <a:latin typeface="Tahoma" pitchFamily="34" charset="0"/>
                    <a:ea typeface="新細明體" pitchFamily="18" charset="-120"/>
                    <a:cs typeface="+mn-cs"/>
                  </a:defRPr>
                </a:lvl9pPr>
              </a:lstStyle>
              <a:p>
                <a:pPr/>
                <a14:m>
                  <m:oMathPara xmlns:m="http://schemas.openxmlformats.org/officeDocument/2006/math">
                    <m:oMathParaPr>
                      <m:jc m:val="centerGroup"/>
                    </m:oMathParaPr>
                    <m:oMath xmlns:m="http://schemas.openxmlformats.org/officeDocument/2006/math">
                      <m:sSub>
                        <m:sSubPr>
                          <m:ctrlPr>
                            <a:rPr lang="en-US" altLang="zh-TW" b="0" i="1" smtClean="0">
                              <a:latin typeface="Cambria Math" panose="02040503050406030204" pitchFamily="18" charset="0"/>
                              <a:cs typeface="Times New Roman" pitchFamily="18" charset="0"/>
                            </a:rPr>
                          </m:ctrlPr>
                        </m:sSubPr>
                        <m:e>
                          <m:r>
                            <a:rPr lang="en-US" altLang="zh-TW" b="0" i="1" smtClean="0">
                              <a:latin typeface="Cambria Math" panose="02040503050406030204" pitchFamily="18" charset="0"/>
                              <a:cs typeface="Times New Roman" pitchFamily="18" charset="0"/>
                            </a:rPr>
                            <m:t>𝑚</m:t>
                          </m:r>
                        </m:e>
                        <m:sub>
                          <m:r>
                            <a:rPr lang="en-US" altLang="zh-TW" b="0" i="1" smtClean="0">
                              <a:latin typeface="Cambria Math" panose="02040503050406030204" pitchFamily="18" charset="0"/>
                              <a:cs typeface="Times New Roman" pitchFamily="18" charset="0"/>
                            </a:rPr>
                            <m:t>𝑊</m:t>
                          </m:r>
                        </m:sub>
                      </m:sSub>
                      <m:r>
                        <a:rPr lang="en-US" altLang="zh-TW" i="1" smtClean="0">
                          <a:latin typeface="Cambria Math" panose="02040503050406030204" pitchFamily="18" charset="0"/>
                          <a:cs typeface="Times New Roman" pitchFamily="18" charset="0"/>
                        </a:rPr>
                        <m:t>=</m:t>
                      </m:r>
                      <m:f>
                        <m:fPr>
                          <m:ctrlPr>
                            <a:rPr lang="en-US" altLang="zh-TW" i="1" smtClean="0">
                              <a:latin typeface="Cambria Math" panose="02040503050406030204" pitchFamily="18" charset="0"/>
                              <a:cs typeface="Times New Roman" pitchFamily="18" charset="0"/>
                            </a:rPr>
                          </m:ctrlPr>
                        </m:fPr>
                        <m:num>
                          <m:r>
                            <a:rPr lang="en-US" altLang="zh-TW" b="0" i="1" smtClean="0">
                              <a:latin typeface="Cambria Math" panose="02040503050406030204" pitchFamily="18" charset="0"/>
                              <a:cs typeface="Times New Roman" pitchFamily="18" charset="0"/>
                            </a:rPr>
                            <m:t>1</m:t>
                          </m:r>
                        </m:num>
                        <m:den>
                          <m:r>
                            <a:rPr lang="en-US" altLang="zh-TW" b="0" i="1" smtClean="0">
                              <a:latin typeface="Cambria Math" panose="02040503050406030204" pitchFamily="18" charset="0"/>
                              <a:cs typeface="Times New Roman" pitchFamily="18" charset="0"/>
                            </a:rPr>
                            <m:t>2</m:t>
                          </m:r>
                        </m:den>
                      </m:f>
                      <m:r>
                        <a:rPr lang="en-US" altLang="zh-TW" b="0" i="1" smtClean="0">
                          <a:latin typeface="Cambria Math" panose="02040503050406030204" pitchFamily="18" charset="0"/>
                          <a:cs typeface="Times New Roman" pitchFamily="18" charset="0"/>
                        </a:rPr>
                        <m:t>𝑔𝑣</m:t>
                      </m:r>
                    </m:oMath>
                  </m:oMathPara>
                </a14:m>
                <a:endParaRPr lang="zh-TW" altLang="en-US" dirty="0">
                  <a:latin typeface="Times New Roman" pitchFamily="18" charset="0"/>
                  <a:cs typeface="Times New Roman" pitchFamily="18" charset="0"/>
                </a:endParaRPr>
              </a:p>
            </p:txBody>
          </p:sp>
        </mc:Choice>
        <mc:Fallback xmlns="">
          <p:sp>
            <p:nvSpPr>
              <p:cNvPr id="19" name="文字方塊 9">
                <a:extLst>
                  <a:ext uri="{FF2B5EF4-FFF2-40B4-BE49-F238E27FC236}">
                    <a16:creationId xmlns:a16="http://schemas.microsoft.com/office/drawing/2014/main" id="{ADA11ADC-5783-89A8-6AC8-41DC7DB81237}"/>
                  </a:ext>
                </a:extLst>
              </p:cNvPr>
              <p:cNvSpPr txBox="1">
                <a:spLocks noRot="1" noChangeAspect="1" noMove="1" noResize="1" noEditPoints="1" noAdjustHandles="1" noChangeArrowheads="1" noChangeShapeType="1" noTextEdit="1"/>
              </p:cNvSpPr>
              <p:nvPr/>
            </p:nvSpPr>
            <p:spPr>
              <a:xfrm>
                <a:off x="3700421" y="5202140"/>
                <a:ext cx="1404013" cy="610936"/>
              </a:xfrm>
              <a:prstGeom prst="rect">
                <a:avLst/>
              </a:prstGeom>
              <a:blipFill>
                <a:blip r:embed="rId10"/>
                <a:stretch>
                  <a:fillRect b="-40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文字方塊 9">
                <a:extLst>
                  <a:ext uri="{FF2B5EF4-FFF2-40B4-BE49-F238E27FC236}">
                    <a16:creationId xmlns:a16="http://schemas.microsoft.com/office/drawing/2014/main" id="{5C3E7992-0E7D-AD87-C9B5-FFB56F161F2B}"/>
                  </a:ext>
                </a:extLst>
              </p:cNvPr>
              <p:cNvSpPr txBox="1"/>
              <p:nvPr/>
            </p:nvSpPr>
            <p:spPr>
              <a:xfrm>
                <a:off x="5228576" y="5219345"/>
                <a:ext cx="2179988" cy="610936"/>
              </a:xfrm>
              <a:prstGeom prst="rect">
                <a:avLst/>
              </a:prstGeom>
              <a:solidFill>
                <a:srgbClr val="FFFF99"/>
              </a:solidFill>
            </p:spPr>
            <p:txBody>
              <a:bodyPr wrap="square" rtlCol="0">
                <a:spAutoFit/>
              </a:bodyPr>
              <a:lstStyle>
                <a:defPPr>
                  <a:defRPr lang="en-US"/>
                </a:defPPr>
                <a:lvl1pPr algn="l" rtl="0" fontAlgn="base">
                  <a:spcBef>
                    <a:spcPct val="0"/>
                  </a:spcBef>
                  <a:spcAft>
                    <a:spcPct val="0"/>
                  </a:spcAft>
                  <a:defRPr kumimoji="1" kern="1200">
                    <a:solidFill>
                      <a:schemeClr val="tx1"/>
                    </a:solidFill>
                    <a:latin typeface="Tahoma" pitchFamily="34" charset="0"/>
                    <a:ea typeface="新細明體" pitchFamily="18" charset="-120"/>
                    <a:cs typeface="+mn-cs"/>
                  </a:defRPr>
                </a:lvl1pPr>
                <a:lvl2pPr marL="457200" algn="l" rtl="0" fontAlgn="base">
                  <a:spcBef>
                    <a:spcPct val="0"/>
                  </a:spcBef>
                  <a:spcAft>
                    <a:spcPct val="0"/>
                  </a:spcAft>
                  <a:defRPr kumimoji="1" kern="1200">
                    <a:solidFill>
                      <a:schemeClr val="tx1"/>
                    </a:solidFill>
                    <a:latin typeface="Tahoma" pitchFamily="34" charset="0"/>
                    <a:ea typeface="新細明體" pitchFamily="18" charset="-120"/>
                    <a:cs typeface="+mn-cs"/>
                  </a:defRPr>
                </a:lvl2pPr>
                <a:lvl3pPr marL="914400" algn="l" rtl="0" fontAlgn="base">
                  <a:spcBef>
                    <a:spcPct val="0"/>
                  </a:spcBef>
                  <a:spcAft>
                    <a:spcPct val="0"/>
                  </a:spcAft>
                  <a:defRPr kumimoji="1" kern="1200">
                    <a:solidFill>
                      <a:schemeClr val="tx1"/>
                    </a:solidFill>
                    <a:latin typeface="Tahoma" pitchFamily="34" charset="0"/>
                    <a:ea typeface="新細明體" pitchFamily="18" charset="-120"/>
                    <a:cs typeface="+mn-cs"/>
                  </a:defRPr>
                </a:lvl3pPr>
                <a:lvl4pPr marL="1371600" algn="l" rtl="0" fontAlgn="base">
                  <a:spcBef>
                    <a:spcPct val="0"/>
                  </a:spcBef>
                  <a:spcAft>
                    <a:spcPct val="0"/>
                  </a:spcAft>
                  <a:defRPr kumimoji="1" kern="1200">
                    <a:solidFill>
                      <a:schemeClr val="tx1"/>
                    </a:solidFill>
                    <a:latin typeface="Tahoma" pitchFamily="34" charset="0"/>
                    <a:ea typeface="新細明體" pitchFamily="18" charset="-120"/>
                    <a:cs typeface="+mn-cs"/>
                  </a:defRPr>
                </a:lvl4pPr>
                <a:lvl5pPr marL="1828800" algn="l" rtl="0" fontAlgn="base">
                  <a:spcBef>
                    <a:spcPct val="0"/>
                  </a:spcBef>
                  <a:spcAft>
                    <a:spcPct val="0"/>
                  </a:spcAft>
                  <a:defRPr kumimoji="1" kern="1200">
                    <a:solidFill>
                      <a:schemeClr val="tx1"/>
                    </a:solidFill>
                    <a:latin typeface="Tahoma" pitchFamily="34" charset="0"/>
                    <a:ea typeface="新細明體" pitchFamily="18" charset="-120"/>
                    <a:cs typeface="+mn-cs"/>
                  </a:defRPr>
                </a:lvl5pPr>
                <a:lvl6pPr marL="2286000" algn="l" defTabSz="914400" rtl="0" eaLnBrk="1" latinLnBrk="0" hangingPunct="1">
                  <a:defRPr kumimoji="1" kern="1200">
                    <a:solidFill>
                      <a:schemeClr val="tx1"/>
                    </a:solidFill>
                    <a:latin typeface="Tahoma" pitchFamily="34" charset="0"/>
                    <a:ea typeface="新細明體" pitchFamily="18" charset="-120"/>
                    <a:cs typeface="+mn-cs"/>
                  </a:defRPr>
                </a:lvl6pPr>
                <a:lvl7pPr marL="2743200" algn="l" defTabSz="914400" rtl="0" eaLnBrk="1" latinLnBrk="0" hangingPunct="1">
                  <a:defRPr kumimoji="1" kern="1200">
                    <a:solidFill>
                      <a:schemeClr val="tx1"/>
                    </a:solidFill>
                    <a:latin typeface="Tahoma" pitchFamily="34" charset="0"/>
                    <a:ea typeface="新細明體" pitchFamily="18" charset="-120"/>
                    <a:cs typeface="+mn-cs"/>
                  </a:defRPr>
                </a:lvl7pPr>
                <a:lvl8pPr marL="3200400" algn="l" defTabSz="914400" rtl="0" eaLnBrk="1" latinLnBrk="0" hangingPunct="1">
                  <a:defRPr kumimoji="1" kern="1200">
                    <a:solidFill>
                      <a:schemeClr val="tx1"/>
                    </a:solidFill>
                    <a:latin typeface="Tahoma" pitchFamily="34" charset="0"/>
                    <a:ea typeface="新細明體" pitchFamily="18" charset="-120"/>
                    <a:cs typeface="+mn-cs"/>
                  </a:defRPr>
                </a:lvl8pPr>
                <a:lvl9pPr marL="3657600" algn="l" defTabSz="914400" rtl="0" eaLnBrk="1" latinLnBrk="0" hangingPunct="1">
                  <a:defRPr kumimoji="1" kern="1200">
                    <a:solidFill>
                      <a:schemeClr val="tx1"/>
                    </a:solidFill>
                    <a:latin typeface="Tahoma" pitchFamily="34" charset="0"/>
                    <a:ea typeface="新細明體" pitchFamily="18" charset="-120"/>
                    <a:cs typeface="+mn-cs"/>
                  </a:defRPr>
                </a:lvl9pPr>
              </a:lstStyle>
              <a:p>
                <a:pPr/>
                <a14:m>
                  <m:oMathPara xmlns:m="http://schemas.openxmlformats.org/officeDocument/2006/math">
                    <m:oMathParaPr>
                      <m:jc m:val="centerGroup"/>
                    </m:oMathParaPr>
                    <m:oMath xmlns:m="http://schemas.openxmlformats.org/officeDocument/2006/math">
                      <m:sSub>
                        <m:sSubPr>
                          <m:ctrlPr>
                            <a:rPr lang="en-US" altLang="zh-TW" b="0" i="1" smtClean="0">
                              <a:latin typeface="Cambria Math" panose="02040503050406030204" pitchFamily="18" charset="0"/>
                              <a:cs typeface="Times New Roman" pitchFamily="18" charset="0"/>
                            </a:rPr>
                          </m:ctrlPr>
                        </m:sSubPr>
                        <m:e>
                          <m:r>
                            <a:rPr lang="en-US" altLang="zh-TW" b="0" i="1" smtClean="0">
                              <a:latin typeface="Cambria Math" panose="02040503050406030204" pitchFamily="18" charset="0"/>
                              <a:cs typeface="Times New Roman" pitchFamily="18" charset="0"/>
                            </a:rPr>
                            <m:t>𝑚</m:t>
                          </m:r>
                        </m:e>
                        <m:sub>
                          <m:r>
                            <a:rPr lang="en-US" altLang="zh-TW" b="0" i="1" smtClean="0">
                              <a:latin typeface="Cambria Math" panose="02040503050406030204" pitchFamily="18" charset="0"/>
                              <a:cs typeface="Times New Roman" pitchFamily="18" charset="0"/>
                            </a:rPr>
                            <m:t>𝑍</m:t>
                          </m:r>
                        </m:sub>
                      </m:sSub>
                      <m:r>
                        <a:rPr lang="en-US" altLang="zh-TW" i="1" smtClean="0">
                          <a:latin typeface="Cambria Math" panose="02040503050406030204" pitchFamily="18" charset="0"/>
                          <a:cs typeface="Times New Roman" pitchFamily="18" charset="0"/>
                        </a:rPr>
                        <m:t>=</m:t>
                      </m:r>
                      <m:f>
                        <m:fPr>
                          <m:ctrlPr>
                            <a:rPr lang="en-US" altLang="zh-TW" i="1">
                              <a:latin typeface="Cambria Math" panose="02040503050406030204" pitchFamily="18" charset="0"/>
                              <a:cs typeface="Times New Roman" pitchFamily="18" charset="0"/>
                            </a:rPr>
                          </m:ctrlPr>
                        </m:fPr>
                        <m:num>
                          <m:r>
                            <a:rPr lang="en-US" altLang="zh-TW" i="1">
                              <a:latin typeface="Cambria Math" panose="02040503050406030204" pitchFamily="18" charset="0"/>
                              <a:cs typeface="Times New Roman" pitchFamily="18" charset="0"/>
                            </a:rPr>
                            <m:t>1</m:t>
                          </m:r>
                        </m:num>
                        <m:den>
                          <m:r>
                            <a:rPr lang="en-US" altLang="zh-TW" i="1">
                              <a:latin typeface="Cambria Math" panose="02040503050406030204" pitchFamily="18" charset="0"/>
                              <a:cs typeface="Times New Roman" pitchFamily="18" charset="0"/>
                            </a:rPr>
                            <m:t>2</m:t>
                          </m:r>
                        </m:den>
                      </m:f>
                      <m:rad>
                        <m:radPr>
                          <m:degHide m:val="on"/>
                          <m:ctrlPr>
                            <a:rPr lang="en-US" altLang="zh-TW" i="1">
                              <a:latin typeface="Cambria Math" panose="02040503050406030204" pitchFamily="18" charset="0"/>
                            </a:rPr>
                          </m:ctrlPr>
                        </m:radPr>
                        <m:deg/>
                        <m:e>
                          <m:sSup>
                            <m:sSupPr>
                              <m:ctrlPr>
                                <a:rPr lang="en-US" altLang="zh-TW" i="1">
                                  <a:latin typeface="Cambria Math" panose="02040503050406030204" pitchFamily="18" charset="0"/>
                                </a:rPr>
                              </m:ctrlPr>
                            </m:sSupPr>
                            <m:e>
                              <m:r>
                                <a:rPr lang="en-US" altLang="zh-TW" i="1">
                                  <a:latin typeface="Cambria Math"/>
                                </a:rPr>
                                <m:t>𝑔</m:t>
                              </m:r>
                            </m:e>
                            <m:sup>
                              <m:r>
                                <a:rPr lang="en-US" altLang="zh-TW" i="1">
                                  <a:latin typeface="Cambria Math"/>
                                </a:rPr>
                                <m:t>2</m:t>
                              </m:r>
                            </m:sup>
                          </m:sSup>
                          <m:r>
                            <a:rPr lang="en-US" altLang="zh-TW" i="1">
                              <a:latin typeface="Cambria Math"/>
                            </a:rPr>
                            <m:t>+</m:t>
                          </m:r>
                          <m:sSup>
                            <m:sSupPr>
                              <m:ctrlPr>
                                <a:rPr lang="en-US" altLang="zh-TW" i="1">
                                  <a:latin typeface="Cambria Math" panose="02040503050406030204" pitchFamily="18" charset="0"/>
                                </a:rPr>
                              </m:ctrlPr>
                            </m:sSupPr>
                            <m:e>
                              <m:r>
                                <a:rPr lang="en-US" altLang="zh-TW" i="1">
                                  <a:latin typeface="Cambria Math"/>
                                </a:rPr>
                                <m:t>𝑔</m:t>
                              </m:r>
                            </m:e>
                            <m:sup>
                              <m:r>
                                <a:rPr lang="en-US" altLang="zh-TW" i="1">
                                  <a:latin typeface="Cambria Math"/>
                                </a:rPr>
                                <m:t>′2</m:t>
                              </m:r>
                            </m:sup>
                          </m:sSup>
                        </m:e>
                      </m:rad>
                      <m:r>
                        <a:rPr lang="en-US" altLang="zh-TW" b="0" i="1" smtClean="0">
                          <a:latin typeface="Cambria Math" panose="02040503050406030204" pitchFamily="18" charset="0"/>
                          <a:cs typeface="Times New Roman" pitchFamily="18" charset="0"/>
                        </a:rPr>
                        <m:t>𝑣</m:t>
                      </m:r>
                    </m:oMath>
                  </m:oMathPara>
                </a14:m>
                <a:endParaRPr lang="zh-TW" altLang="en-US" dirty="0">
                  <a:latin typeface="Times New Roman" pitchFamily="18" charset="0"/>
                  <a:cs typeface="Times New Roman" pitchFamily="18" charset="0"/>
                </a:endParaRPr>
              </a:p>
            </p:txBody>
          </p:sp>
        </mc:Choice>
        <mc:Fallback xmlns="">
          <p:sp>
            <p:nvSpPr>
              <p:cNvPr id="20" name="文字方塊 9">
                <a:extLst>
                  <a:ext uri="{FF2B5EF4-FFF2-40B4-BE49-F238E27FC236}">
                    <a16:creationId xmlns:a16="http://schemas.microsoft.com/office/drawing/2014/main" id="{5C3E7992-0E7D-AD87-C9B5-FFB56F161F2B}"/>
                  </a:ext>
                </a:extLst>
              </p:cNvPr>
              <p:cNvSpPr txBox="1">
                <a:spLocks noRot="1" noChangeAspect="1" noMove="1" noResize="1" noEditPoints="1" noAdjustHandles="1" noChangeArrowheads="1" noChangeShapeType="1" noTextEdit="1"/>
              </p:cNvSpPr>
              <p:nvPr/>
            </p:nvSpPr>
            <p:spPr>
              <a:xfrm>
                <a:off x="5228576" y="5219345"/>
                <a:ext cx="2179988" cy="610936"/>
              </a:xfrm>
              <a:prstGeom prst="rect">
                <a:avLst/>
              </a:prstGeom>
              <a:blipFill>
                <a:blip r:embed="rId11"/>
                <a:stretch>
                  <a:fillRect b="-4082"/>
                </a:stretch>
              </a:blipFill>
            </p:spPr>
            <p:txBody>
              <a:bodyPr/>
              <a:lstStyle/>
              <a:p>
                <a:r>
                  <a:rPr lang="en-US">
                    <a:noFill/>
                  </a:rPr>
                  <a:t> </a:t>
                </a:r>
              </a:p>
            </p:txBody>
          </p:sp>
        </mc:Fallback>
      </mc:AlternateContent>
      <p:sp>
        <p:nvSpPr>
          <p:cNvPr id="21" name="TextBox 20">
            <a:extLst>
              <a:ext uri="{FF2B5EF4-FFF2-40B4-BE49-F238E27FC236}">
                <a16:creationId xmlns:a16="http://schemas.microsoft.com/office/drawing/2014/main" id="{C2DBF9F9-5648-08BF-2FF5-0477FDCDB3D3}"/>
              </a:ext>
            </a:extLst>
          </p:cNvPr>
          <p:cNvSpPr txBox="1"/>
          <p:nvPr/>
        </p:nvSpPr>
        <p:spPr>
          <a:xfrm>
            <a:off x="703676" y="1557663"/>
            <a:ext cx="4691707"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All the other terms vanish except for:</a:t>
            </a:r>
          </a:p>
        </p:txBody>
      </p:sp>
      <p:sp>
        <p:nvSpPr>
          <p:cNvPr id="23" name="TextBox 22">
            <a:extLst>
              <a:ext uri="{FF2B5EF4-FFF2-40B4-BE49-F238E27FC236}">
                <a16:creationId xmlns:a16="http://schemas.microsoft.com/office/drawing/2014/main" id="{695DAE07-A107-9B2D-64C1-8422370D9BA3}"/>
              </a:ext>
            </a:extLst>
          </p:cNvPr>
          <p:cNvSpPr txBox="1"/>
          <p:nvPr/>
        </p:nvSpPr>
        <p:spPr>
          <a:xfrm>
            <a:off x="658465" y="1042967"/>
            <a:ext cx="2134977" cy="369332"/>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rPr>
              <a:t>into kinetic energy:</a:t>
            </a:r>
            <a:endParaRPr lang="en-US" dirty="0"/>
          </a:p>
        </p:txBody>
      </p:sp>
      <mc:AlternateContent xmlns:mc="http://schemas.openxmlformats.org/markup-compatibility/2006" xmlns:a14="http://schemas.microsoft.com/office/drawing/2010/main">
        <mc:Choice Requires="a14">
          <p:sp>
            <p:nvSpPr>
              <p:cNvPr id="24" name="文字方塊 9">
                <a:extLst>
                  <a:ext uri="{FF2B5EF4-FFF2-40B4-BE49-F238E27FC236}">
                    <a16:creationId xmlns:a16="http://schemas.microsoft.com/office/drawing/2014/main" id="{59668320-FBE8-DAEF-7609-319121A02178}"/>
                  </a:ext>
                </a:extLst>
              </p:cNvPr>
              <p:cNvSpPr txBox="1"/>
              <p:nvPr/>
            </p:nvSpPr>
            <p:spPr>
              <a:xfrm>
                <a:off x="806021" y="6189901"/>
                <a:ext cx="1997469" cy="369332"/>
              </a:xfrm>
              <a:prstGeom prst="rect">
                <a:avLst/>
              </a:prstGeom>
              <a:solidFill>
                <a:srgbClr val="FFFF00"/>
              </a:solidFill>
            </p:spPr>
            <p:txBody>
              <a:bodyPr wrap="square" rtlCol="0">
                <a:spAutoFit/>
              </a:bodyPr>
              <a:lstStyle>
                <a:defPPr>
                  <a:defRPr lang="en-US"/>
                </a:defPPr>
                <a:lvl1pPr algn="l" rtl="0" fontAlgn="base">
                  <a:spcBef>
                    <a:spcPct val="0"/>
                  </a:spcBef>
                  <a:spcAft>
                    <a:spcPct val="0"/>
                  </a:spcAft>
                  <a:defRPr kumimoji="1" kern="1200">
                    <a:solidFill>
                      <a:schemeClr val="tx1"/>
                    </a:solidFill>
                    <a:latin typeface="Tahoma" pitchFamily="34" charset="0"/>
                    <a:ea typeface="新細明體" pitchFamily="18" charset="-120"/>
                    <a:cs typeface="+mn-cs"/>
                  </a:defRPr>
                </a:lvl1pPr>
                <a:lvl2pPr marL="457200" algn="l" rtl="0" fontAlgn="base">
                  <a:spcBef>
                    <a:spcPct val="0"/>
                  </a:spcBef>
                  <a:spcAft>
                    <a:spcPct val="0"/>
                  </a:spcAft>
                  <a:defRPr kumimoji="1" kern="1200">
                    <a:solidFill>
                      <a:schemeClr val="tx1"/>
                    </a:solidFill>
                    <a:latin typeface="Tahoma" pitchFamily="34" charset="0"/>
                    <a:ea typeface="新細明體" pitchFamily="18" charset="-120"/>
                    <a:cs typeface="+mn-cs"/>
                  </a:defRPr>
                </a:lvl2pPr>
                <a:lvl3pPr marL="914400" algn="l" rtl="0" fontAlgn="base">
                  <a:spcBef>
                    <a:spcPct val="0"/>
                  </a:spcBef>
                  <a:spcAft>
                    <a:spcPct val="0"/>
                  </a:spcAft>
                  <a:defRPr kumimoji="1" kern="1200">
                    <a:solidFill>
                      <a:schemeClr val="tx1"/>
                    </a:solidFill>
                    <a:latin typeface="Tahoma" pitchFamily="34" charset="0"/>
                    <a:ea typeface="新細明體" pitchFamily="18" charset="-120"/>
                    <a:cs typeface="+mn-cs"/>
                  </a:defRPr>
                </a:lvl3pPr>
                <a:lvl4pPr marL="1371600" algn="l" rtl="0" fontAlgn="base">
                  <a:spcBef>
                    <a:spcPct val="0"/>
                  </a:spcBef>
                  <a:spcAft>
                    <a:spcPct val="0"/>
                  </a:spcAft>
                  <a:defRPr kumimoji="1" kern="1200">
                    <a:solidFill>
                      <a:schemeClr val="tx1"/>
                    </a:solidFill>
                    <a:latin typeface="Tahoma" pitchFamily="34" charset="0"/>
                    <a:ea typeface="新細明體" pitchFamily="18" charset="-120"/>
                    <a:cs typeface="+mn-cs"/>
                  </a:defRPr>
                </a:lvl4pPr>
                <a:lvl5pPr marL="1828800" algn="l" rtl="0" fontAlgn="base">
                  <a:spcBef>
                    <a:spcPct val="0"/>
                  </a:spcBef>
                  <a:spcAft>
                    <a:spcPct val="0"/>
                  </a:spcAft>
                  <a:defRPr kumimoji="1" kern="1200">
                    <a:solidFill>
                      <a:schemeClr val="tx1"/>
                    </a:solidFill>
                    <a:latin typeface="Tahoma" pitchFamily="34" charset="0"/>
                    <a:ea typeface="新細明體" pitchFamily="18" charset="-120"/>
                    <a:cs typeface="+mn-cs"/>
                  </a:defRPr>
                </a:lvl5pPr>
                <a:lvl6pPr marL="2286000" algn="l" defTabSz="914400" rtl="0" eaLnBrk="1" latinLnBrk="0" hangingPunct="1">
                  <a:defRPr kumimoji="1" kern="1200">
                    <a:solidFill>
                      <a:schemeClr val="tx1"/>
                    </a:solidFill>
                    <a:latin typeface="Tahoma" pitchFamily="34" charset="0"/>
                    <a:ea typeface="新細明體" pitchFamily="18" charset="-120"/>
                    <a:cs typeface="+mn-cs"/>
                  </a:defRPr>
                </a:lvl6pPr>
                <a:lvl7pPr marL="2743200" algn="l" defTabSz="914400" rtl="0" eaLnBrk="1" latinLnBrk="0" hangingPunct="1">
                  <a:defRPr kumimoji="1" kern="1200">
                    <a:solidFill>
                      <a:schemeClr val="tx1"/>
                    </a:solidFill>
                    <a:latin typeface="Tahoma" pitchFamily="34" charset="0"/>
                    <a:ea typeface="新細明體" pitchFamily="18" charset="-120"/>
                    <a:cs typeface="+mn-cs"/>
                  </a:defRPr>
                </a:lvl7pPr>
                <a:lvl8pPr marL="3200400" algn="l" defTabSz="914400" rtl="0" eaLnBrk="1" latinLnBrk="0" hangingPunct="1">
                  <a:defRPr kumimoji="1" kern="1200">
                    <a:solidFill>
                      <a:schemeClr val="tx1"/>
                    </a:solidFill>
                    <a:latin typeface="Tahoma" pitchFamily="34" charset="0"/>
                    <a:ea typeface="新細明體" pitchFamily="18" charset="-120"/>
                    <a:cs typeface="+mn-cs"/>
                  </a:defRPr>
                </a:lvl8pPr>
                <a:lvl9pPr marL="3657600" algn="l" defTabSz="914400" rtl="0" eaLnBrk="1" latinLnBrk="0" hangingPunct="1">
                  <a:defRPr kumimoji="1" kern="1200">
                    <a:solidFill>
                      <a:schemeClr val="tx1"/>
                    </a:solidFill>
                    <a:latin typeface="Tahoma" pitchFamily="34" charset="0"/>
                    <a:ea typeface="新細明體" pitchFamily="18" charset="-120"/>
                    <a:cs typeface="+mn-cs"/>
                  </a:defRPr>
                </a:lvl9pPr>
              </a:lstStyle>
              <a:p>
                <a:pPr/>
                <a14:m>
                  <m:oMathPara xmlns:m="http://schemas.openxmlformats.org/officeDocument/2006/math">
                    <m:oMathParaPr>
                      <m:jc m:val="centerGroup"/>
                    </m:oMathParaPr>
                    <m:oMath xmlns:m="http://schemas.openxmlformats.org/officeDocument/2006/math">
                      <m:sSub>
                        <m:sSubPr>
                          <m:ctrlPr>
                            <a:rPr lang="en-US" altLang="zh-TW" b="0" i="1" smtClean="0">
                              <a:latin typeface="Cambria Math" panose="02040503050406030204" pitchFamily="18" charset="0"/>
                              <a:cs typeface="Times New Roman" pitchFamily="18" charset="0"/>
                            </a:rPr>
                          </m:ctrlPr>
                        </m:sSubPr>
                        <m:e>
                          <m:r>
                            <a:rPr lang="en-US" altLang="zh-TW" b="0" i="1" smtClean="0">
                              <a:latin typeface="Cambria Math" panose="02040503050406030204" pitchFamily="18" charset="0"/>
                              <a:cs typeface="Times New Roman" pitchFamily="18" charset="0"/>
                            </a:rPr>
                            <m:t>𝑚</m:t>
                          </m:r>
                        </m:e>
                        <m:sub>
                          <m:r>
                            <a:rPr lang="en-US" altLang="zh-TW" b="0" i="1" smtClean="0">
                              <a:latin typeface="Cambria Math" panose="02040503050406030204" pitchFamily="18" charset="0"/>
                              <a:cs typeface="Times New Roman" pitchFamily="18" charset="0"/>
                            </a:rPr>
                            <m:t>𝑊</m:t>
                          </m:r>
                        </m:sub>
                      </m:sSub>
                      <m:r>
                        <a:rPr lang="en-US" altLang="zh-TW" i="1" smtClean="0">
                          <a:latin typeface="Cambria Math" panose="02040503050406030204" pitchFamily="18" charset="0"/>
                          <a:cs typeface="Times New Roman" pitchFamily="18" charset="0"/>
                        </a:rPr>
                        <m:t>=</m:t>
                      </m:r>
                      <m:func>
                        <m:funcPr>
                          <m:ctrlPr>
                            <a:rPr lang="en-US" altLang="zh-TW" i="1" smtClean="0">
                              <a:latin typeface="Cambria Math" panose="02040503050406030204" pitchFamily="18" charset="0"/>
                              <a:cs typeface="Times New Roman" pitchFamily="18" charset="0"/>
                            </a:rPr>
                          </m:ctrlPr>
                        </m:funcPr>
                        <m:fName>
                          <m:r>
                            <m:rPr>
                              <m:sty m:val="p"/>
                            </m:rPr>
                            <a:rPr lang="en-US" altLang="zh-TW" i="0" smtClean="0">
                              <a:latin typeface="Cambria Math" panose="02040503050406030204" pitchFamily="18" charset="0"/>
                              <a:cs typeface="Times New Roman" pitchFamily="18" charset="0"/>
                            </a:rPr>
                            <m:t>cos</m:t>
                          </m:r>
                        </m:fName>
                        <m:e>
                          <m:sSub>
                            <m:sSubPr>
                              <m:ctrlPr>
                                <a:rPr lang="en-US" altLang="zh-TW" i="1" smtClean="0">
                                  <a:latin typeface="Cambria Math" panose="02040503050406030204" pitchFamily="18" charset="0"/>
                                  <a:cs typeface="Times New Roman" pitchFamily="18" charset="0"/>
                                </a:rPr>
                              </m:ctrlPr>
                            </m:sSubPr>
                            <m:e>
                              <m:r>
                                <a:rPr lang="en-US" altLang="zh-TW" i="1" smtClean="0">
                                  <a:latin typeface="Cambria Math" panose="02040503050406030204" pitchFamily="18" charset="0"/>
                                  <a:ea typeface="Cambria Math" panose="02040503050406030204" pitchFamily="18" charset="0"/>
                                  <a:cs typeface="Times New Roman" pitchFamily="18" charset="0"/>
                                </a:rPr>
                                <m:t>𝜃</m:t>
                              </m:r>
                            </m:e>
                            <m:sub>
                              <m:r>
                                <a:rPr lang="en-US" altLang="zh-TW" b="0" i="1" smtClean="0">
                                  <a:latin typeface="Cambria Math" panose="02040503050406030204" pitchFamily="18" charset="0"/>
                                  <a:cs typeface="Times New Roman" pitchFamily="18" charset="0"/>
                                </a:rPr>
                                <m:t>𝑊</m:t>
                              </m:r>
                            </m:sub>
                          </m:sSub>
                        </m:e>
                      </m:func>
                      <m:sSub>
                        <m:sSubPr>
                          <m:ctrlPr>
                            <a:rPr lang="en-US" altLang="zh-TW" i="1">
                              <a:latin typeface="Cambria Math" panose="02040503050406030204" pitchFamily="18" charset="0"/>
                              <a:cs typeface="Times New Roman" pitchFamily="18" charset="0"/>
                            </a:rPr>
                          </m:ctrlPr>
                        </m:sSubPr>
                        <m:e>
                          <m:r>
                            <a:rPr lang="en-US" altLang="zh-TW" i="1">
                              <a:latin typeface="Cambria Math" panose="02040503050406030204" pitchFamily="18" charset="0"/>
                              <a:cs typeface="Times New Roman" pitchFamily="18" charset="0"/>
                            </a:rPr>
                            <m:t>𝑚</m:t>
                          </m:r>
                        </m:e>
                        <m:sub>
                          <m:r>
                            <a:rPr lang="en-US" altLang="zh-TW" i="1">
                              <a:latin typeface="Cambria Math" panose="02040503050406030204" pitchFamily="18" charset="0"/>
                              <a:cs typeface="Times New Roman" pitchFamily="18" charset="0"/>
                            </a:rPr>
                            <m:t>𝑍</m:t>
                          </m:r>
                        </m:sub>
                      </m:sSub>
                    </m:oMath>
                  </m:oMathPara>
                </a14:m>
                <a:endParaRPr lang="zh-TW" altLang="en-US" dirty="0">
                  <a:latin typeface="Times New Roman" pitchFamily="18" charset="0"/>
                  <a:cs typeface="Times New Roman" pitchFamily="18" charset="0"/>
                </a:endParaRPr>
              </a:p>
            </p:txBody>
          </p:sp>
        </mc:Choice>
        <mc:Fallback xmlns="">
          <p:sp>
            <p:nvSpPr>
              <p:cNvPr id="24" name="文字方塊 9">
                <a:extLst>
                  <a:ext uri="{FF2B5EF4-FFF2-40B4-BE49-F238E27FC236}">
                    <a16:creationId xmlns:a16="http://schemas.microsoft.com/office/drawing/2014/main" id="{59668320-FBE8-DAEF-7609-319121A02178}"/>
                  </a:ext>
                </a:extLst>
              </p:cNvPr>
              <p:cNvSpPr txBox="1">
                <a:spLocks noRot="1" noChangeAspect="1" noMove="1" noResize="1" noEditPoints="1" noAdjustHandles="1" noChangeArrowheads="1" noChangeShapeType="1" noTextEdit="1"/>
              </p:cNvSpPr>
              <p:nvPr/>
            </p:nvSpPr>
            <p:spPr>
              <a:xfrm>
                <a:off x="806021" y="6189901"/>
                <a:ext cx="1997469" cy="369332"/>
              </a:xfrm>
              <a:prstGeom prst="rect">
                <a:avLst/>
              </a:prstGeom>
              <a:blipFill>
                <a:blip r:embed="rId1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951321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ppt_x"/>
                                          </p:val>
                                        </p:tav>
                                        <p:tav tm="100000">
                                          <p:val>
                                            <p:strVal val="#ppt_x"/>
                                          </p:val>
                                        </p:tav>
                                      </p:tavLst>
                                    </p:anim>
                                    <p:anim calcmode="lin" valueType="num">
                                      <p:cBhvr additive="base">
                                        <p:cTn id="1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ppt_x"/>
                                          </p:val>
                                        </p:tav>
                                        <p:tav tm="100000">
                                          <p:val>
                                            <p:strVal val="#ppt_x"/>
                                          </p:val>
                                        </p:tav>
                                      </p:tavLst>
                                    </p:anim>
                                    <p:anim calcmode="lin" valueType="num">
                                      <p:cBhvr additive="base">
                                        <p:cTn id="24" dur="500" fill="hold"/>
                                        <p:tgtEl>
                                          <p:spTgt spid="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ppt_x"/>
                                          </p:val>
                                        </p:tav>
                                        <p:tav tm="100000">
                                          <p:val>
                                            <p:strVal val="#ppt_x"/>
                                          </p:val>
                                        </p:tav>
                                      </p:tavLst>
                                    </p:anim>
                                    <p:anim calcmode="lin" valueType="num">
                                      <p:cBhvr additive="base">
                                        <p:cTn id="36" dur="500" fill="hold"/>
                                        <p:tgtEl>
                                          <p:spTgt spid="19"/>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500" fill="hold"/>
                                        <p:tgtEl>
                                          <p:spTgt spid="20"/>
                                        </p:tgtEl>
                                        <p:attrNameLst>
                                          <p:attrName>ppt_x</p:attrName>
                                        </p:attrNameLst>
                                      </p:cBhvr>
                                      <p:tavLst>
                                        <p:tav tm="0">
                                          <p:val>
                                            <p:strVal val="#ppt_x"/>
                                          </p:val>
                                        </p:tav>
                                        <p:tav tm="100000">
                                          <p:val>
                                            <p:strVal val="#ppt_x"/>
                                          </p:val>
                                        </p:tav>
                                      </p:tavLst>
                                    </p:anim>
                                    <p:anim calcmode="lin" valueType="num">
                                      <p:cBhvr additive="base">
                                        <p:cTn id="40" dur="500" fill="hold"/>
                                        <p:tgtEl>
                                          <p:spTgt spid="20"/>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additive="base">
                                        <p:cTn id="43" dur="500" fill="hold"/>
                                        <p:tgtEl>
                                          <p:spTgt spid="24"/>
                                        </p:tgtEl>
                                        <p:attrNameLst>
                                          <p:attrName>ppt_x</p:attrName>
                                        </p:attrNameLst>
                                      </p:cBhvr>
                                      <p:tavLst>
                                        <p:tav tm="0">
                                          <p:val>
                                            <p:strVal val="#ppt_x"/>
                                          </p:val>
                                        </p:tav>
                                        <p:tav tm="100000">
                                          <p:val>
                                            <p:strVal val="#ppt_x"/>
                                          </p:val>
                                        </p:tav>
                                      </p:tavLst>
                                    </p:anim>
                                    <p:anim calcmode="lin" valueType="num">
                                      <p:cBhvr additive="base">
                                        <p:cTn id="4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9" grpId="0"/>
      <p:bldP spid="16" grpId="0" animBg="1"/>
      <p:bldP spid="18" grpId="0" animBg="1"/>
      <p:bldP spid="19" grpId="0" animBg="1"/>
      <p:bldP spid="20" grpId="0" animBg="1"/>
      <p:bldP spid="21" grpId="0"/>
      <p:bldP spid="24"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google.com/url?source=imglanding&amp;ct=img&amp;q=http://www.quantumdiaries.org/wp-content/uploads/2011/10/Goldstone-Eaten-four.png&amp;sa=X&amp;ei=uOh8UM2gMerOmAXpp4H4Bg&amp;ved=0CAwQ8wc4IQ&amp;usg=AFQjCNEBERs0kkD0eU-QrdW_xDR6WU44Lg"/>
          <p:cNvPicPr>
            <a:picLocks noChangeAspect="1" noChangeArrowheads="1"/>
          </p:cNvPicPr>
          <p:nvPr/>
        </p:nvPicPr>
        <p:blipFill rotWithShape="1">
          <a:blip r:embed="rId2">
            <a:extLst>
              <a:ext uri="{28A0092B-C50C-407E-A947-70E740481C1C}">
                <a14:useLocalDpi xmlns:a14="http://schemas.microsoft.com/office/drawing/2010/main" val="0"/>
              </a:ext>
            </a:extLst>
          </a:blip>
          <a:srcRect b="50000"/>
          <a:stretch/>
        </p:blipFill>
        <p:spPr bwMode="auto">
          <a:xfrm>
            <a:off x="2368417" y="4702493"/>
            <a:ext cx="3745140" cy="1303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文字方塊 3"/>
          <p:cNvSpPr txBox="1"/>
          <p:nvPr/>
        </p:nvSpPr>
        <p:spPr>
          <a:xfrm>
            <a:off x="700548" y="599005"/>
            <a:ext cx="6582696" cy="369332"/>
          </a:xfrm>
          <a:prstGeom prst="rect">
            <a:avLst/>
          </a:prstGeom>
          <a:noFill/>
        </p:spPr>
        <p:txBody>
          <a:bodyPr wrap="square" rtlCol="0">
            <a:spAutoFit/>
          </a:bodyPr>
          <a:lstStyle/>
          <a:p>
            <a:r>
              <a:rPr lang="zh-TW" altLang="en-US" dirty="0"/>
              <a:t>這樣的機制也可以用以下的圖像來代表。</a:t>
            </a:r>
          </a:p>
        </p:txBody>
      </p:sp>
      <p:sp>
        <p:nvSpPr>
          <p:cNvPr id="5" name="文字方塊 4"/>
          <p:cNvSpPr txBox="1"/>
          <p:nvPr/>
        </p:nvSpPr>
        <p:spPr>
          <a:xfrm>
            <a:off x="700548" y="3789582"/>
            <a:ext cx="8001000" cy="646331"/>
          </a:xfrm>
          <a:prstGeom prst="rect">
            <a:avLst/>
          </a:prstGeom>
          <a:noFill/>
        </p:spPr>
        <p:txBody>
          <a:bodyPr wrap="square" rtlCol="0">
            <a:spAutoFit/>
          </a:bodyPr>
          <a:lstStyle/>
          <a:p>
            <a:r>
              <a:rPr lang="zh-TW" altLang="en-US" dirty="0"/>
              <a:t>本來無質量（自由度 </a:t>
            </a:r>
            <a:r>
              <a:rPr lang="en-US" altLang="zh-TW" dirty="0">
                <a:latin typeface="Times New Roman" panose="02020603050405020304" pitchFamily="18" charset="0"/>
              </a:rPr>
              <a:t>2</a:t>
            </a:r>
            <a:r>
              <a:rPr lang="zh-TW" altLang="en-US" dirty="0"/>
              <a:t>）的 </a:t>
            </a:r>
            <a:r>
              <a:rPr lang="en-US" altLang="zh-TW" dirty="0">
                <a:latin typeface="Times New Roman" panose="02020603050405020304" pitchFamily="18" charset="0"/>
              </a:rPr>
              <a:t>W</a:t>
            </a:r>
            <a:r>
              <a:rPr lang="zh-TW" altLang="en-US" dirty="0">
                <a:latin typeface="Times New Roman" panose="02020603050405020304" pitchFamily="18" charset="0"/>
              </a:rPr>
              <a:t> </a:t>
            </a:r>
            <a:r>
              <a:rPr lang="zh-TW" altLang="en-US" dirty="0"/>
              <a:t>波色子吃下一個無質量的希格斯場的自由度，而成為有質量的粒子（自由度 </a:t>
            </a:r>
            <a:r>
              <a:rPr lang="en-US" altLang="zh-TW" dirty="0">
                <a:latin typeface="Times New Roman" panose="02020603050405020304" pitchFamily="18" charset="0"/>
              </a:rPr>
              <a:t>3</a:t>
            </a:r>
            <a:r>
              <a:rPr lang="zh-TW" altLang="en-US" dirty="0"/>
              <a:t>）</a:t>
            </a:r>
          </a:p>
        </p:txBody>
      </p:sp>
      <p:sp>
        <p:nvSpPr>
          <p:cNvPr id="6" name="矩形 5"/>
          <p:cNvSpPr/>
          <p:nvPr/>
        </p:nvSpPr>
        <p:spPr>
          <a:xfrm>
            <a:off x="700547" y="1284079"/>
            <a:ext cx="7799437" cy="646331"/>
          </a:xfrm>
          <a:prstGeom prst="rect">
            <a:avLst/>
          </a:prstGeom>
        </p:spPr>
        <p:txBody>
          <a:bodyPr wrap="square">
            <a:spAutoFit/>
          </a:bodyPr>
          <a:lstStyle/>
          <a:p>
            <a:r>
              <a:rPr lang="zh-TW" altLang="en-US" dirty="0">
                <a:latin typeface="Times New Roman" panose="02020603050405020304" pitchFamily="18" charset="0"/>
              </a:rPr>
              <a:t>在量子場論中，無質量的自旋 </a:t>
            </a:r>
            <a:r>
              <a:rPr lang="en-US" altLang="zh-TW" dirty="0">
                <a:latin typeface="Times New Roman" panose="02020603050405020304" pitchFamily="18" charset="0"/>
              </a:rPr>
              <a:t>1 </a:t>
            </a:r>
            <a:r>
              <a:rPr lang="zh-TW" altLang="en-US" dirty="0">
                <a:latin typeface="Times New Roman" panose="02020603050405020304" pitchFamily="18" charset="0"/>
              </a:rPr>
              <a:t>粒子（自由度 </a:t>
            </a:r>
            <a:r>
              <a:rPr lang="en-US" altLang="zh-TW" dirty="0">
                <a:latin typeface="Times New Roman" panose="02020603050405020304" pitchFamily="18" charset="0"/>
              </a:rPr>
              <a:t>2</a:t>
            </a:r>
            <a:r>
              <a:rPr lang="zh-TW" altLang="en-US" dirty="0">
                <a:latin typeface="Times New Roman" panose="02020603050405020304" pitchFamily="18" charset="0"/>
              </a:rPr>
              <a:t>）與有質量的自旋 </a:t>
            </a:r>
            <a:r>
              <a:rPr lang="en-US" altLang="zh-TW" dirty="0">
                <a:latin typeface="Times New Roman" panose="02020603050405020304" pitchFamily="18" charset="0"/>
              </a:rPr>
              <a:t>1 </a:t>
            </a:r>
            <a:r>
              <a:rPr lang="zh-TW" altLang="en-US" dirty="0">
                <a:latin typeface="Times New Roman" panose="02020603050405020304" pitchFamily="18" charset="0"/>
              </a:rPr>
              <a:t>粒子（自由度 </a:t>
            </a:r>
            <a:r>
              <a:rPr lang="en-US" altLang="zh-TW" dirty="0">
                <a:latin typeface="Times New Roman" panose="02020603050405020304" pitchFamily="18" charset="0"/>
              </a:rPr>
              <a:t>3</a:t>
            </a:r>
            <a:r>
              <a:rPr lang="zh-TW" altLang="en-US" dirty="0">
                <a:latin typeface="Times New Roman" panose="02020603050405020304" pitchFamily="18" charset="0"/>
              </a:rPr>
              <a:t>）差別在自由度的數目。</a:t>
            </a:r>
          </a:p>
        </p:txBody>
      </p:sp>
      <p:sp>
        <p:nvSpPr>
          <p:cNvPr id="7" name="文字方塊 7"/>
          <p:cNvSpPr txBox="1">
            <a:spLocks noChangeArrowheads="1"/>
          </p:cNvSpPr>
          <p:nvPr/>
        </p:nvSpPr>
        <p:spPr bwMode="auto">
          <a:xfrm>
            <a:off x="700548" y="2173382"/>
            <a:ext cx="50774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latin typeface="Tahoma" pitchFamily="34" charset="0"/>
              </a:rPr>
              <a:t>自發對稱破缺的證據是一個對應的</a:t>
            </a:r>
            <a:r>
              <a:rPr lang="zh-TW" altLang="en-US" sz="1800" dirty="0">
                <a:solidFill>
                  <a:srgbClr val="FF0000"/>
                </a:solidFill>
                <a:latin typeface="Tahoma" pitchFamily="34" charset="0"/>
              </a:rPr>
              <a:t>無質量粒子</a:t>
            </a:r>
            <a:r>
              <a:rPr lang="zh-TW" altLang="en-US" sz="1800" dirty="0">
                <a:latin typeface="Tahoma" pitchFamily="34" charset="0"/>
              </a:rPr>
              <a:t>！</a:t>
            </a:r>
          </a:p>
        </p:txBody>
      </p:sp>
      <p:sp>
        <p:nvSpPr>
          <p:cNvPr id="9" name="文字方塊 8"/>
          <p:cNvSpPr txBox="1">
            <a:spLocks noChangeArrowheads="1"/>
          </p:cNvSpPr>
          <p:nvPr/>
        </p:nvSpPr>
        <p:spPr bwMode="auto">
          <a:xfrm>
            <a:off x="700548" y="2636604"/>
            <a:ext cx="31432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en-US" altLang="zh-TW" sz="1800" dirty="0" err="1">
                <a:solidFill>
                  <a:srgbClr val="FF0000"/>
                </a:solidFill>
              </a:rPr>
              <a:t>Nambu</a:t>
            </a:r>
            <a:r>
              <a:rPr lang="en-US" altLang="zh-TW" sz="1800" dirty="0">
                <a:solidFill>
                  <a:srgbClr val="FF0000"/>
                </a:solidFill>
              </a:rPr>
              <a:t>-Goldstone Boson</a:t>
            </a:r>
            <a:endParaRPr lang="zh-TW" altLang="en-US" sz="1800" dirty="0">
              <a:solidFill>
                <a:srgbClr val="FF0000"/>
              </a:solidFill>
            </a:endParaRPr>
          </a:p>
        </p:txBody>
      </p:sp>
      <p:sp>
        <p:nvSpPr>
          <p:cNvPr id="3" name="文字方塊 2"/>
          <p:cNvSpPr txBox="1"/>
          <p:nvPr/>
        </p:nvSpPr>
        <p:spPr>
          <a:xfrm>
            <a:off x="700547" y="3089836"/>
            <a:ext cx="8001001" cy="369332"/>
          </a:xfrm>
          <a:prstGeom prst="rect">
            <a:avLst/>
          </a:prstGeom>
          <a:noFill/>
        </p:spPr>
        <p:txBody>
          <a:bodyPr wrap="square" rtlCol="0">
            <a:spAutoFit/>
          </a:bodyPr>
          <a:lstStyle/>
          <a:p>
            <a:r>
              <a:rPr lang="zh-TW" altLang="en-US" dirty="0"/>
              <a:t>在此即存在三個無質量的希格斯場的自由度（對應到位能的三個河谷方向）。</a:t>
            </a:r>
          </a:p>
        </p:txBody>
      </p:sp>
    </p:spTree>
    <p:extLst>
      <p:ext uri="{BB962C8B-B14F-4D97-AF65-F5344CB8AC3E}">
        <p14:creationId xmlns:p14="http://schemas.microsoft.com/office/powerpoint/2010/main" val="315309462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050939" y="3890228"/>
            <a:ext cx="5408612" cy="13020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Times New Roman" panose="02020603050405020304" pitchFamily="18" charset="0"/>
            </a:endParaRPr>
          </a:p>
        </p:txBody>
      </p:sp>
      <mc:AlternateContent xmlns:mc="http://schemas.openxmlformats.org/markup-compatibility/2006" xmlns:a14="http://schemas.microsoft.com/office/drawing/2010/main">
        <mc:Choice Requires="a14">
          <p:sp>
            <p:nvSpPr>
              <p:cNvPr id="200706" name="Text Box 13"/>
              <p:cNvSpPr txBox="1">
                <a:spLocks noChangeArrowheads="1"/>
              </p:cNvSpPr>
              <p:nvPr/>
            </p:nvSpPr>
            <p:spPr bwMode="auto">
              <a:xfrm>
                <a:off x="1050939" y="762304"/>
                <a:ext cx="6989565" cy="37273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Tahoma" charset="0"/>
                    <a:ea typeface="新細明體" charset="0"/>
                    <a:cs typeface="新細明體" charset="0"/>
                  </a:defRPr>
                </a:lvl1pPr>
                <a:lvl2pPr marL="742950" indent="-285750" eaLnBrk="0" hangingPunct="0">
                  <a:defRPr kumimoji="1">
                    <a:solidFill>
                      <a:schemeClr val="tx1"/>
                    </a:solidFill>
                    <a:latin typeface="Tahoma" charset="0"/>
                    <a:ea typeface="新細明體" charset="0"/>
                  </a:defRPr>
                </a:lvl2pPr>
                <a:lvl3pPr marL="1143000" indent="-228600" eaLnBrk="0" hangingPunct="0">
                  <a:defRPr kumimoji="1">
                    <a:solidFill>
                      <a:schemeClr val="tx1"/>
                    </a:solidFill>
                    <a:latin typeface="Tahoma" charset="0"/>
                    <a:ea typeface="新細明體" charset="0"/>
                  </a:defRPr>
                </a:lvl3pPr>
                <a:lvl4pPr marL="1600200" indent="-228600" eaLnBrk="0" hangingPunct="0">
                  <a:defRPr kumimoji="1">
                    <a:solidFill>
                      <a:schemeClr val="tx1"/>
                    </a:solidFill>
                    <a:latin typeface="Tahoma" charset="0"/>
                    <a:ea typeface="新細明體" charset="0"/>
                  </a:defRPr>
                </a:lvl4pPr>
                <a:lvl5pPr marL="2057400" indent="-228600" eaLnBrk="0" hangingPunct="0">
                  <a:defRPr kumimoji="1">
                    <a:solidFill>
                      <a:schemeClr val="tx1"/>
                    </a:solidFill>
                    <a:latin typeface="Tahoma" charset="0"/>
                    <a:ea typeface="新細明體" charset="0"/>
                  </a:defRPr>
                </a:lvl5pPr>
                <a:lvl6pPr marL="2514600" indent="-228600" eaLnBrk="0" fontAlgn="base" hangingPunct="0">
                  <a:spcBef>
                    <a:spcPct val="0"/>
                  </a:spcBef>
                  <a:spcAft>
                    <a:spcPct val="0"/>
                  </a:spcAft>
                  <a:defRPr kumimoji="1">
                    <a:solidFill>
                      <a:schemeClr val="tx1"/>
                    </a:solidFill>
                    <a:latin typeface="Tahoma" charset="0"/>
                    <a:ea typeface="新細明體" charset="0"/>
                  </a:defRPr>
                </a:lvl6pPr>
                <a:lvl7pPr marL="2971800" indent="-228600" eaLnBrk="0" fontAlgn="base" hangingPunct="0">
                  <a:spcBef>
                    <a:spcPct val="0"/>
                  </a:spcBef>
                  <a:spcAft>
                    <a:spcPct val="0"/>
                  </a:spcAft>
                  <a:defRPr kumimoji="1">
                    <a:solidFill>
                      <a:schemeClr val="tx1"/>
                    </a:solidFill>
                    <a:latin typeface="Tahoma" charset="0"/>
                    <a:ea typeface="新細明體" charset="0"/>
                  </a:defRPr>
                </a:lvl7pPr>
                <a:lvl8pPr marL="3429000" indent="-228600" eaLnBrk="0" fontAlgn="base" hangingPunct="0">
                  <a:spcBef>
                    <a:spcPct val="0"/>
                  </a:spcBef>
                  <a:spcAft>
                    <a:spcPct val="0"/>
                  </a:spcAft>
                  <a:defRPr kumimoji="1">
                    <a:solidFill>
                      <a:schemeClr val="tx1"/>
                    </a:solidFill>
                    <a:latin typeface="Tahoma" charset="0"/>
                    <a:ea typeface="新細明體" charset="0"/>
                  </a:defRPr>
                </a:lvl8pPr>
                <a:lvl9pPr marL="3886200" indent="-228600" eaLnBrk="0" fontAlgn="base" hangingPunct="0">
                  <a:spcBef>
                    <a:spcPct val="0"/>
                  </a:spcBef>
                  <a:spcAft>
                    <a:spcPct val="0"/>
                  </a:spcAft>
                  <a:defRPr kumimoji="1">
                    <a:solidFill>
                      <a:schemeClr val="tx1"/>
                    </a:solidFill>
                    <a:latin typeface="Tahoma" charset="0"/>
                    <a:ea typeface="新細明體" charset="0"/>
                  </a:defRPr>
                </a:lvl9pPr>
              </a:lstStyle>
              <a:p>
                <a:pPr eaLnBrk="1" hangingPunct="1">
                  <a:spcBef>
                    <a:spcPct val="50000"/>
                  </a:spcBef>
                  <a:defRPr/>
                </a:pPr>
                <a:r>
                  <a:rPr lang="zh-TW" altLang="en-US" dirty="0"/>
                  <a:t>結果是，</a:t>
                </a:r>
                <a14:m>
                  <m:oMath xmlns:m="http://schemas.openxmlformats.org/officeDocument/2006/math">
                    <m:sSup>
                      <m:sSupPr>
                        <m:ctrlPr>
                          <a:rPr lang="en-US" altLang="zh-TW" i="1" smtClean="0">
                            <a:latin typeface="Cambria Math" panose="02040503050406030204" pitchFamily="18" charset="0"/>
                          </a:rPr>
                        </m:ctrlPr>
                      </m:sSupPr>
                      <m:e>
                        <m:r>
                          <a:rPr lang="en-US" altLang="zh-TW" b="0" i="1" smtClean="0">
                            <a:latin typeface="Cambria Math"/>
                          </a:rPr>
                          <m:t>𝑊</m:t>
                        </m:r>
                      </m:e>
                      <m:sup>
                        <m:r>
                          <a:rPr lang="en-US" altLang="zh-TW" i="1" smtClean="0">
                            <a:latin typeface="Cambria Math"/>
                            <a:ea typeface="Cambria Math"/>
                          </a:rPr>
                          <m:t>±</m:t>
                        </m:r>
                      </m:sup>
                    </m:sSup>
                  </m:oMath>
                </a14:m>
                <a:r>
                  <a:rPr lang="zh-TW" altLang="en-US" dirty="0"/>
                  <a:t>及</a:t>
                </a:r>
                <a14:m>
                  <m:oMath xmlns:m="http://schemas.openxmlformats.org/officeDocument/2006/math">
                    <m:r>
                      <a:rPr lang="en-US" altLang="zh-TW" i="1" dirty="0">
                        <a:latin typeface="Cambria Math"/>
                      </a:rPr>
                      <m:t>𝑍</m:t>
                    </m:r>
                  </m:oMath>
                </a14:m>
                <a:r>
                  <a:rPr lang="zh-TW" altLang="en-US" dirty="0"/>
                  <a:t>因此機制得到質量，而光子</a:t>
                </a:r>
                <a14:m>
                  <m:oMath xmlns:m="http://schemas.openxmlformats.org/officeDocument/2006/math">
                    <m:r>
                      <a:rPr lang="zh-TW" altLang="en-US" i="1" smtClean="0">
                        <a:latin typeface="Cambria Math"/>
                      </a:rPr>
                      <m:t>𝛾</m:t>
                    </m:r>
                  </m:oMath>
                </a14:m>
                <a:r>
                  <a:rPr lang="zh-TW" altLang="en-US" dirty="0"/>
                  <a:t>還是保持無質量。</a:t>
                </a:r>
                <a:endParaRPr lang="zh-TW" altLang="en-US" i="1" dirty="0"/>
              </a:p>
            </p:txBody>
          </p:sp>
        </mc:Choice>
        <mc:Fallback xmlns="">
          <p:sp>
            <p:nvSpPr>
              <p:cNvPr id="200706" name="Text Box 13"/>
              <p:cNvSpPr txBox="1">
                <a:spLocks noRot="1" noChangeAspect="1" noMove="1" noResize="1" noEditPoints="1" noAdjustHandles="1" noChangeArrowheads="1" noChangeShapeType="1" noTextEdit="1"/>
              </p:cNvSpPr>
              <p:nvPr/>
            </p:nvSpPr>
            <p:spPr bwMode="auto">
              <a:xfrm>
                <a:off x="1050939" y="762304"/>
                <a:ext cx="6989565" cy="372731"/>
              </a:xfrm>
              <a:prstGeom prst="rect">
                <a:avLst/>
              </a:prstGeom>
              <a:blipFill rotWithShape="1">
                <a:blip r:embed="rId3"/>
                <a:stretch>
                  <a:fillRect l="-697" t="-4918" b="-27869"/>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graphicFrame>
        <p:nvGraphicFramePr>
          <p:cNvPr id="222216" name="Object 4"/>
          <p:cNvGraphicFramePr>
            <a:graphicFrameLocks noChangeAspect="1"/>
          </p:cNvGraphicFramePr>
          <p:nvPr/>
        </p:nvGraphicFramePr>
        <p:xfrm>
          <a:off x="1124808" y="1292743"/>
          <a:ext cx="1449387" cy="368300"/>
        </p:xfrm>
        <a:graphic>
          <a:graphicData uri="http://schemas.openxmlformats.org/presentationml/2006/ole">
            <mc:AlternateContent xmlns:mc="http://schemas.openxmlformats.org/markup-compatibility/2006">
              <mc:Choice xmlns:v="urn:schemas-microsoft-com:vml" Requires="v">
                <p:oleObj name="方程式" r:id="rId4" imgW="901440" imgH="228600" progId="Equation.3">
                  <p:embed/>
                </p:oleObj>
              </mc:Choice>
              <mc:Fallback>
                <p:oleObj name="方程式" r:id="rId4" imgW="901440" imgH="228600" progId="Equation.3">
                  <p:embed/>
                  <p:pic>
                    <p:nvPicPr>
                      <p:cNvPr id="222216" name="Object 4"/>
                      <p:cNvPicPr>
                        <a:picLocks noChangeAspect="1" noChangeArrowheads="1"/>
                      </p:cNvPicPr>
                      <p:nvPr/>
                    </p:nvPicPr>
                    <p:blipFill>
                      <a:blip r:embed="rId5"/>
                      <a:srcRect/>
                      <a:stretch>
                        <a:fillRect/>
                      </a:stretch>
                    </p:blipFill>
                    <p:spPr bwMode="auto">
                      <a:xfrm>
                        <a:off x="1124808" y="1292743"/>
                        <a:ext cx="1449387" cy="3683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22219"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fld id="{5C28198B-1602-4F65-9156-C4F6285910B8}" type="slidenum">
              <a:rPr kumimoji="0" lang="zh-TW" altLang="en-US" sz="1400">
                <a:latin typeface="Tahoma" pitchFamily="34" charset="0"/>
              </a:rPr>
              <a:pPr eaLnBrk="1" hangingPunct="1">
                <a:spcBef>
                  <a:spcPct val="0"/>
                </a:spcBef>
                <a:buClrTx/>
                <a:buSzTx/>
                <a:buFontTx/>
                <a:buNone/>
              </a:pPr>
              <a:t>137</a:t>
            </a:fld>
            <a:endParaRPr kumimoji="0" lang="en-US" altLang="zh-TW" sz="1400">
              <a:latin typeface="Tahoma" pitchFamily="34" charset="0"/>
            </a:endParaRPr>
          </a:p>
        </p:txBody>
      </p:sp>
      <p:pic>
        <p:nvPicPr>
          <p:cNvPr id="222310" name="Picture 10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36092" b="78742"/>
          <a:stretch/>
        </p:blipFill>
        <p:spPr bwMode="auto">
          <a:xfrm>
            <a:off x="5006585" y="1971509"/>
            <a:ext cx="3320172" cy="10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26331" b="61029"/>
          <a:stretch/>
        </p:blipFill>
        <p:spPr bwMode="auto">
          <a:xfrm>
            <a:off x="1050939" y="1979400"/>
            <a:ext cx="3704987" cy="877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descr="http://www.quantumdiaries.org/wp-content/uploads/2011/11/W3BtoZgam1-1024x290.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50939" y="3890228"/>
            <a:ext cx="5408612"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文字方塊 35"/>
          <p:cNvSpPr txBox="1">
            <a:spLocks noChangeArrowheads="1"/>
          </p:cNvSpPr>
          <p:nvPr/>
        </p:nvSpPr>
        <p:spPr bwMode="auto">
          <a:xfrm>
            <a:off x="1124807" y="3507830"/>
            <a:ext cx="47466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None/>
            </a:pPr>
            <a:r>
              <a:rPr lang="zh-TW" altLang="en-US" sz="1800" dirty="0">
                <a:cs typeface="Times New Roman" pitchFamily="18" charset="0"/>
              </a:rPr>
              <a:t>光子 </a:t>
            </a:r>
            <a:r>
              <a:rPr lang="el-GR" altLang="zh-TW" sz="1800" i="1" dirty="0">
                <a:cs typeface="Times New Roman" pitchFamily="18" charset="0"/>
              </a:rPr>
              <a:t>γ</a:t>
            </a:r>
            <a:r>
              <a:rPr lang="zh-TW" altLang="en-US" sz="1800" i="1" dirty="0">
                <a:cs typeface="Times New Roman" pitchFamily="18" charset="0"/>
              </a:rPr>
              <a:t> </a:t>
            </a:r>
            <a:r>
              <a:rPr lang="zh-TW" altLang="en-US" sz="1800" dirty="0">
                <a:cs typeface="Times New Roman" pitchFamily="18" charset="0"/>
              </a:rPr>
              <a:t>與</a:t>
            </a:r>
            <a:r>
              <a:rPr lang="zh-TW" altLang="en-US" sz="1800" i="1" dirty="0">
                <a:cs typeface="Times New Roman" pitchFamily="18" charset="0"/>
              </a:rPr>
              <a:t> </a:t>
            </a:r>
            <a:r>
              <a:rPr lang="en-US" altLang="zh-TW" sz="1800" i="1" dirty="0">
                <a:cs typeface="Times New Roman" pitchFamily="18" charset="0"/>
              </a:rPr>
              <a:t>Z</a:t>
            </a:r>
            <a:r>
              <a:rPr lang="zh-TW" altLang="en-US" sz="1800" i="1" dirty="0">
                <a:cs typeface="Times New Roman" pitchFamily="18" charset="0"/>
              </a:rPr>
              <a:t> </a:t>
            </a:r>
            <a:r>
              <a:rPr lang="zh-TW" altLang="en-US" sz="1800" dirty="0">
                <a:cs typeface="Times New Roman" pitchFamily="18" charset="0"/>
              </a:rPr>
              <a:t>粒子是 </a:t>
            </a:r>
            <a:r>
              <a:rPr lang="en-US" altLang="zh-TW" sz="1800" i="1" dirty="0">
                <a:cs typeface="Times New Roman" pitchFamily="18" charset="0"/>
              </a:rPr>
              <a:t>B</a:t>
            </a:r>
            <a:r>
              <a:rPr lang="zh-TW" altLang="en-US" sz="1800" i="1" dirty="0">
                <a:cs typeface="Times New Roman" pitchFamily="18" charset="0"/>
              </a:rPr>
              <a:t> </a:t>
            </a:r>
            <a:r>
              <a:rPr lang="zh-TW" altLang="en-US" sz="1800" dirty="0">
                <a:cs typeface="Times New Roman" pitchFamily="18" charset="0"/>
              </a:rPr>
              <a:t>與 </a:t>
            </a:r>
            <a:r>
              <a:rPr lang="en-US" altLang="zh-TW" sz="1800" i="1" dirty="0">
                <a:cs typeface="Times New Roman" pitchFamily="18" charset="0"/>
              </a:rPr>
              <a:t>W</a:t>
            </a:r>
            <a:r>
              <a:rPr lang="zh-TW" altLang="en-US" sz="1800" i="1" dirty="0">
                <a:cs typeface="Times New Roman" pitchFamily="18" charset="0"/>
              </a:rPr>
              <a:t> </a:t>
            </a:r>
            <a:r>
              <a:rPr lang="en-US" altLang="zh-TW" sz="1800" baseline="30000" dirty="0">
                <a:cs typeface="Times New Roman" pitchFamily="18" charset="0"/>
              </a:rPr>
              <a:t>3</a:t>
            </a:r>
            <a:r>
              <a:rPr lang="zh-TW" altLang="en-US" sz="1800" baseline="30000" dirty="0">
                <a:cs typeface="Times New Roman" pitchFamily="18" charset="0"/>
              </a:rPr>
              <a:t> </a:t>
            </a:r>
            <a:r>
              <a:rPr lang="zh-TW" altLang="en-US" sz="1800" dirty="0">
                <a:cs typeface="Times New Roman" pitchFamily="18" charset="0"/>
              </a:rPr>
              <a:t>的線性疊加</a:t>
            </a:r>
          </a:p>
        </p:txBody>
      </p:sp>
      <p:sp>
        <p:nvSpPr>
          <p:cNvPr id="14" name="橢圓 13"/>
          <p:cNvSpPr/>
          <p:nvPr/>
        </p:nvSpPr>
        <p:spPr>
          <a:xfrm>
            <a:off x="1438741" y="4565142"/>
            <a:ext cx="940027" cy="8490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Times New Roman" panose="02020603050405020304" pitchFamily="18" charset="0"/>
            </a:endParaRPr>
          </a:p>
        </p:txBody>
      </p:sp>
      <p:graphicFrame>
        <p:nvGraphicFramePr>
          <p:cNvPr id="2" name="物件 1"/>
          <p:cNvGraphicFramePr>
            <a:graphicFrameLocks noChangeAspect="1"/>
          </p:cNvGraphicFramePr>
          <p:nvPr/>
        </p:nvGraphicFramePr>
        <p:xfrm>
          <a:off x="2857785" y="1294331"/>
          <a:ext cx="1409700" cy="347662"/>
        </p:xfrm>
        <a:graphic>
          <a:graphicData uri="http://schemas.openxmlformats.org/presentationml/2006/ole">
            <mc:AlternateContent xmlns:mc="http://schemas.openxmlformats.org/markup-compatibility/2006">
              <mc:Choice xmlns:v="urn:schemas-microsoft-com:vml" Requires="v">
                <p:oleObj name="方程式" r:id="rId9" imgW="876240" imgH="215640" progId="Equation.3">
                  <p:embed/>
                </p:oleObj>
              </mc:Choice>
              <mc:Fallback>
                <p:oleObj name="方程式" r:id="rId9" imgW="876240" imgH="215640" progId="Equation.3">
                  <p:embed/>
                  <p:pic>
                    <p:nvPicPr>
                      <p:cNvPr id="2" name="物件 1"/>
                      <p:cNvPicPr>
                        <a:picLocks noChangeAspect="1" noChangeArrowheads="1"/>
                      </p:cNvPicPr>
                      <p:nvPr/>
                    </p:nvPicPr>
                    <p:blipFill>
                      <a:blip r:embed="rId10"/>
                      <a:srcRect/>
                      <a:stretch>
                        <a:fillRect/>
                      </a:stretch>
                    </p:blipFill>
                    <p:spPr bwMode="auto">
                      <a:xfrm>
                        <a:off x="2857785" y="1294331"/>
                        <a:ext cx="1409700" cy="34766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mc:AlternateContent xmlns:mc="http://schemas.openxmlformats.org/markup-compatibility/2006" xmlns:a14="http://schemas.microsoft.com/office/drawing/2010/main">
        <mc:Choice Requires="a14">
          <p:sp>
            <p:nvSpPr>
              <p:cNvPr id="3" name="文字方塊 2"/>
              <p:cNvSpPr txBox="1"/>
              <p:nvPr/>
            </p:nvSpPr>
            <p:spPr>
              <a:xfrm>
                <a:off x="4408034" y="1231153"/>
                <a:ext cx="2779059" cy="519886"/>
              </a:xfrm>
              <a:prstGeom prst="rect">
                <a:avLst/>
              </a:prstGeom>
              <a:noFill/>
            </p:spPr>
            <p:txBody>
              <a:bodyPr wrap="square" rtlCol="0">
                <a:spAutoFit/>
              </a:bodyPr>
              <a:lstStyle/>
              <a:p>
                <a:r>
                  <a:rPr lang="zh-TW" altLang="en-US" dirty="0"/>
                  <a:t>而質量比</a:t>
                </a:r>
                <a14:m>
                  <m:oMath xmlns:m="http://schemas.openxmlformats.org/officeDocument/2006/math">
                    <m:f>
                      <m:fPr>
                        <m:ctrlPr>
                          <a:rPr lang="en-US" altLang="zh-TW" i="1" smtClean="0">
                            <a:latin typeface="Cambria Math" panose="02040503050406030204" pitchFamily="18" charset="0"/>
                          </a:rPr>
                        </m:ctrlPr>
                      </m:fPr>
                      <m:num>
                        <m:sSub>
                          <m:sSubPr>
                            <m:ctrlPr>
                              <a:rPr lang="en-US" altLang="zh-TW" i="1" smtClean="0">
                                <a:latin typeface="Cambria Math" panose="02040503050406030204" pitchFamily="18" charset="0"/>
                              </a:rPr>
                            </m:ctrlPr>
                          </m:sSubPr>
                          <m:e>
                            <m:r>
                              <a:rPr lang="en-US" altLang="zh-TW" b="0" i="1" smtClean="0">
                                <a:latin typeface="Cambria Math"/>
                              </a:rPr>
                              <m:t>𝑀</m:t>
                            </m:r>
                          </m:e>
                          <m:sub>
                            <m:r>
                              <a:rPr lang="en-US" altLang="zh-TW" b="0" i="1" smtClean="0">
                                <a:latin typeface="Cambria Math"/>
                              </a:rPr>
                              <m:t>𝑍</m:t>
                            </m:r>
                          </m:sub>
                        </m:sSub>
                      </m:num>
                      <m:den>
                        <m:sSub>
                          <m:sSubPr>
                            <m:ctrlPr>
                              <a:rPr lang="en-US" altLang="zh-TW" i="1">
                                <a:latin typeface="Cambria Math" panose="02040503050406030204" pitchFamily="18" charset="0"/>
                              </a:rPr>
                            </m:ctrlPr>
                          </m:sSubPr>
                          <m:e>
                            <m:r>
                              <a:rPr lang="en-US" altLang="zh-TW" i="1">
                                <a:latin typeface="Cambria Math"/>
                              </a:rPr>
                              <m:t>𝑀</m:t>
                            </m:r>
                          </m:e>
                          <m:sub>
                            <m:r>
                              <a:rPr lang="en-US" altLang="zh-TW" b="0" i="1" smtClean="0">
                                <a:latin typeface="Cambria Math"/>
                              </a:rPr>
                              <m:t>𝑊</m:t>
                            </m:r>
                          </m:sub>
                        </m:sSub>
                      </m:den>
                    </m:f>
                  </m:oMath>
                </a14:m>
                <a:r>
                  <a:rPr lang="zh-TW" altLang="en-US" dirty="0"/>
                  <a:t>是可以預測的。</a:t>
                </a:r>
              </a:p>
            </p:txBody>
          </p:sp>
        </mc:Choice>
        <mc:Fallback xmlns="">
          <p:sp>
            <p:nvSpPr>
              <p:cNvPr id="3" name="文字方塊 2"/>
              <p:cNvSpPr txBox="1">
                <a:spLocks noRot="1" noChangeAspect="1" noMove="1" noResize="1" noEditPoints="1" noAdjustHandles="1" noChangeArrowheads="1" noChangeShapeType="1" noTextEdit="1"/>
              </p:cNvSpPr>
              <p:nvPr/>
            </p:nvSpPr>
            <p:spPr>
              <a:xfrm>
                <a:off x="4408034" y="1231153"/>
                <a:ext cx="2779059" cy="519886"/>
              </a:xfrm>
              <a:prstGeom prst="rect">
                <a:avLst/>
              </a:prstGeom>
              <a:blipFill rotWithShape="1">
                <a:blip r:embed="rId11"/>
                <a:stretch>
                  <a:fillRect l="-1754" r="-10088" b="-1176"/>
                </a:stretch>
              </a:blipFill>
            </p:spPr>
            <p:txBody>
              <a:bodyPr/>
              <a:lstStyle/>
              <a:p>
                <a:r>
                  <a:rPr lang="zh-TW" altLang="en-US">
                    <a:noFill/>
                  </a:rPr>
                  <a:t> </a:t>
                </a:r>
              </a:p>
            </p:txBody>
          </p:sp>
        </mc:Fallback>
      </mc:AlternateContent>
      <p:sp>
        <p:nvSpPr>
          <p:cNvPr id="5" name="矩形 4"/>
          <p:cNvSpPr/>
          <p:nvPr/>
        </p:nvSpPr>
        <p:spPr>
          <a:xfrm>
            <a:off x="1483502" y="5192257"/>
            <a:ext cx="895266" cy="294143"/>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Times New Roman" panose="02020603050405020304" pitchFamily="18" charset="0"/>
            </a:endParaRPr>
          </a:p>
        </p:txBody>
      </p:sp>
    </p:spTree>
    <p:extLst>
      <p:ext uri="{BB962C8B-B14F-4D97-AF65-F5344CB8AC3E}">
        <p14:creationId xmlns:p14="http://schemas.microsoft.com/office/powerpoint/2010/main" val="54757825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descr="http://www.quantumdiaries.org/wp-content/uploads/2012/03/photo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3288" y="1480912"/>
            <a:ext cx="2054225"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3" name="Text Box 5"/>
          <p:cNvSpPr txBox="1">
            <a:spLocks noChangeArrowheads="1"/>
          </p:cNvSpPr>
          <p:nvPr/>
        </p:nvSpPr>
        <p:spPr bwMode="auto">
          <a:xfrm>
            <a:off x="827088" y="3890737"/>
            <a:ext cx="37131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50000"/>
              </a:spcBef>
              <a:buClrTx/>
              <a:buSzTx/>
              <a:buFontTx/>
              <a:buNone/>
            </a:pPr>
            <a:r>
              <a:rPr lang="en-US" altLang="zh-TW" sz="2000" i="1">
                <a:solidFill>
                  <a:srgbClr val="FF0000"/>
                </a:solidFill>
                <a:cs typeface="Times New Roman" pitchFamily="18" charset="0"/>
              </a:rPr>
              <a:t>W</a:t>
            </a:r>
            <a:r>
              <a:rPr lang="zh-TW" altLang="en-US" sz="2000" i="1">
                <a:solidFill>
                  <a:srgbClr val="FF0000"/>
                </a:solidFill>
                <a:cs typeface="Times New Roman" pitchFamily="18" charset="0"/>
              </a:rPr>
              <a:t> </a:t>
            </a:r>
            <a:r>
              <a:rPr lang="en-US" altLang="zh-TW" sz="2000" baseline="30000">
                <a:solidFill>
                  <a:srgbClr val="FF0000"/>
                </a:solidFill>
                <a:cs typeface="Times New Roman" pitchFamily="18" charset="0"/>
              </a:rPr>
              <a:t>±</a:t>
            </a:r>
            <a:r>
              <a:rPr lang="zh-TW" altLang="en-US" sz="2000" i="1">
                <a:solidFill>
                  <a:srgbClr val="FF0000"/>
                </a:solidFill>
                <a:cs typeface="Times New Roman" pitchFamily="18" charset="0"/>
              </a:rPr>
              <a:t> </a:t>
            </a:r>
            <a:r>
              <a:rPr lang="zh-TW" altLang="en-US" sz="2000">
                <a:solidFill>
                  <a:srgbClr val="FF0000"/>
                </a:solidFill>
                <a:cs typeface="Times New Roman" pitchFamily="18" charset="0"/>
              </a:rPr>
              <a:t>會比</a:t>
            </a:r>
            <a:r>
              <a:rPr lang="en-US" altLang="zh-TW" sz="2000">
                <a:solidFill>
                  <a:srgbClr val="FF0000"/>
                </a:solidFill>
                <a:cs typeface="Times New Roman" pitchFamily="18" charset="0"/>
              </a:rPr>
              <a:t> </a:t>
            </a:r>
            <a:r>
              <a:rPr lang="el-GR" altLang="zh-TW" sz="2000" i="1">
                <a:solidFill>
                  <a:srgbClr val="FF0000"/>
                </a:solidFill>
                <a:cs typeface="Tahoma" pitchFamily="34" charset="0"/>
              </a:rPr>
              <a:t>γ</a:t>
            </a:r>
            <a:r>
              <a:rPr lang="zh-TW" altLang="en-US" sz="2000" i="1">
                <a:solidFill>
                  <a:srgbClr val="FF0000"/>
                </a:solidFill>
                <a:cs typeface="Tahoma" pitchFamily="34" charset="0"/>
              </a:rPr>
              <a:t> </a:t>
            </a:r>
            <a:r>
              <a:rPr lang="zh-TW" altLang="en-US" sz="2000">
                <a:solidFill>
                  <a:srgbClr val="FF0000"/>
                </a:solidFill>
                <a:cs typeface="Tahoma" pitchFamily="34" charset="0"/>
              </a:rPr>
              <a:t>重如此之多！</a:t>
            </a:r>
          </a:p>
        </p:txBody>
      </p:sp>
      <p:sp>
        <p:nvSpPr>
          <p:cNvPr id="112644" name="文字方塊 13"/>
          <p:cNvSpPr txBox="1">
            <a:spLocks noChangeArrowheads="1"/>
          </p:cNvSpPr>
          <p:nvPr/>
        </p:nvSpPr>
        <p:spPr bwMode="auto">
          <a:xfrm>
            <a:off x="882650" y="3004912"/>
            <a:ext cx="3048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2000">
                <a:cs typeface="Times New Roman" pitchFamily="18" charset="0"/>
              </a:rPr>
              <a:t>光子中有與</a:t>
            </a:r>
            <a:r>
              <a:rPr lang="en-US" altLang="zh-TW" sz="2000" i="1">
                <a:cs typeface="Times New Roman" pitchFamily="18" charset="0"/>
              </a:rPr>
              <a:t>W</a:t>
            </a:r>
            <a:r>
              <a:rPr lang="zh-TW" altLang="en-US" sz="2000" i="1">
                <a:cs typeface="Times New Roman" pitchFamily="18" charset="0"/>
              </a:rPr>
              <a:t> </a:t>
            </a:r>
            <a:r>
              <a:rPr lang="en-US" altLang="zh-TW" sz="2000" baseline="30000">
                <a:cs typeface="Times New Roman" pitchFamily="18" charset="0"/>
              </a:rPr>
              <a:t>3</a:t>
            </a:r>
            <a:r>
              <a:rPr lang="zh-TW" altLang="en-US" sz="2000">
                <a:cs typeface="Times New Roman" pitchFamily="18" charset="0"/>
              </a:rPr>
              <a:t>的成分</a:t>
            </a:r>
          </a:p>
        </p:txBody>
      </p:sp>
      <p:sp>
        <p:nvSpPr>
          <p:cNvPr id="112645" name="文字方塊 14"/>
          <p:cNvSpPr txBox="1">
            <a:spLocks noChangeArrowheads="1"/>
          </p:cNvSpPr>
          <p:nvPr/>
        </p:nvSpPr>
        <p:spPr bwMode="auto">
          <a:xfrm>
            <a:off x="868363" y="3411312"/>
            <a:ext cx="3352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en-US" altLang="zh-TW" sz="2000" i="1">
                <a:cs typeface="Times New Roman" pitchFamily="18" charset="0"/>
              </a:rPr>
              <a:t>W</a:t>
            </a:r>
            <a:r>
              <a:rPr lang="zh-TW" altLang="en-US" sz="2000" i="1">
                <a:cs typeface="Times New Roman" pitchFamily="18" charset="0"/>
              </a:rPr>
              <a:t> </a:t>
            </a:r>
            <a:r>
              <a:rPr lang="en-US" altLang="zh-TW" sz="2000" baseline="30000">
                <a:cs typeface="Times New Roman" pitchFamily="18" charset="0"/>
              </a:rPr>
              <a:t>± </a:t>
            </a:r>
            <a:r>
              <a:rPr lang="zh-TW" altLang="en-US" sz="2000">
                <a:cs typeface="Times New Roman" pitchFamily="18" charset="0"/>
              </a:rPr>
              <a:t>與</a:t>
            </a:r>
            <a:r>
              <a:rPr lang="en-US" altLang="zh-TW" sz="2000" i="1">
                <a:cs typeface="Times New Roman" pitchFamily="18" charset="0"/>
              </a:rPr>
              <a:t>W</a:t>
            </a:r>
            <a:r>
              <a:rPr lang="zh-TW" altLang="en-US" sz="2000" i="1">
                <a:cs typeface="Times New Roman" pitchFamily="18" charset="0"/>
              </a:rPr>
              <a:t> </a:t>
            </a:r>
            <a:r>
              <a:rPr lang="en-US" altLang="zh-TW" sz="2000" baseline="30000">
                <a:cs typeface="Times New Roman" pitchFamily="18" charset="0"/>
              </a:rPr>
              <a:t>3</a:t>
            </a:r>
            <a:r>
              <a:rPr lang="zh-TW" altLang="en-US" sz="2000">
                <a:cs typeface="Times New Roman" pitchFamily="18" charset="0"/>
              </a:rPr>
              <a:t>三者性質相似！</a:t>
            </a:r>
          </a:p>
        </p:txBody>
      </p:sp>
      <p:sp>
        <p:nvSpPr>
          <p:cNvPr id="16" name="Oval 7"/>
          <p:cNvSpPr>
            <a:spLocks noChangeArrowheads="1"/>
          </p:cNvSpPr>
          <p:nvPr/>
        </p:nvSpPr>
        <p:spPr bwMode="auto">
          <a:xfrm>
            <a:off x="5512705" y="1045482"/>
            <a:ext cx="2090511" cy="2089831"/>
          </a:xfrm>
          <a:prstGeom prst="ellipse">
            <a:avLst/>
          </a:prstGeom>
          <a:solidFill>
            <a:srgbClr val="7030A0">
              <a:alpha val="86000"/>
            </a:srgbClr>
          </a:solidFill>
          <a:ln w="9525">
            <a:solidFill>
              <a:schemeClr val="tx1"/>
            </a:solidFill>
            <a:round/>
            <a:headEnd/>
            <a:tailEnd/>
          </a:ln>
          <a:effectLst>
            <a:innerShdw blurRad="63500" dist="50800" dir="13500000">
              <a:prstClr val="black">
                <a:alpha val="50000"/>
              </a:prstClr>
            </a:innerShdw>
          </a:effectLst>
          <a:scene3d>
            <a:camera prst="orthographicFront"/>
            <a:lightRig rig="threePt" dir="t"/>
          </a:scene3d>
          <a:sp3d prstMaterial="softEdge"/>
        </p:spPr>
        <p:txBody>
          <a:bodyPr wrap="none" anchor="ct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defRPr/>
            </a:pPr>
            <a:r>
              <a:rPr lang="en-US" altLang="zh-TW" sz="1800"/>
              <a:t> </a:t>
            </a:r>
            <a:r>
              <a:rPr lang="en-US" altLang="zh-TW" sz="6000" i="1">
                <a:latin typeface="Times New Roman" pitchFamily="18" charset="0"/>
                <a:cs typeface="Times New Roman" pitchFamily="18" charset="0"/>
              </a:rPr>
              <a:t>W</a:t>
            </a:r>
            <a:r>
              <a:rPr lang="zh-TW" altLang="en-US" sz="6000" i="1">
                <a:latin typeface="Times New Roman" pitchFamily="18" charset="0"/>
                <a:cs typeface="Times New Roman" pitchFamily="18" charset="0"/>
              </a:rPr>
              <a:t> </a:t>
            </a:r>
            <a:r>
              <a:rPr lang="en-US" altLang="zh-TW" sz="6000" baseline="30000">
                <a:latin typeface="Times New Roman" pitchFamily="18" charset="0"/>
                <a:cs typeface="Times New Roman" pitchFamily="18" charset="0"/>
              </a:rPr>
              <a:t>±</a:t>
            </a:r>
            <a:endParaRPr lang="zh-TW" altLang="en-US" sz="6000"/>
          </a:p>
        </p:txBody>
      </p:sp>
      <p:sp>
        <p:nvSpPr>
          <p:cNvPr id="94218" name="文字方塊 2"/>
          <p:cNvSpPr txBox="1">
            <a:spLocks noChangeArrowheads="1"/>
          </p:cNvSpPr>
          <p:nvPr/>
        </p:nvSpPr>
        <p:spPr bwMode="auto">
          <a:xfrm>
            <a:off x="4641850" y="3338287"/>
            <a:ext cx="43259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a:cs typeface="Times New Roman" pitchFamily="18" charset="0"/>
              </a:rPr>
              <a:t>規範波色子必須無質量，但</a:t>
            </a:r>
            <a:r>
              <a:rPr lang="en-US" altLang="zh-TW" sz="1800" i="1">
                <a:cs typeface="Times New Roman" pitchFamily="18" charset="0"/>
              </a:rPr>
              <a:t>W</a:t>
            </a:r>
            <a:r>
              <a:rPr lang="zh-TW" altLang="en-US" sz="1800">
                <a:cs typeface="Times New Roman" pitchFamily="18" charset="0"/>
              </a:rPr>
              <a:t>是很重的！</a:t>
            </a:r>
          </a:p>
        </p:txBody>
      </p:sp>
      <p:sp>
        <p:nvSpPr>
          <p:cNvPr id="94219" name="文字方塊 3"/>
          <p:cNvSpPr txBox="1">
            <a:spLocks noChangeArrowheads="1"/>
          </p:cNvSpPr>
          <p:nvPr/>
        </p:nvSpPr>
        <p:spPr bwMode="auto">
          <a:xfrm>
            <a:off x="5530850" y="4600349"/>
            <a:ext cx="27114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solidFill>
                  <a:srgbClr val="FF0000"/>
                </a:solidFill>
                <a:cs typeface="Times New Roman" pitchFamily="18" charset="0"/>
              </a:rPr>
              <a:t>規範對稱已經被破壞！</a:t>
            </a:r>
          </a:p>
        </p:txBody>
      </p:sp>
      <p:sp>
        <p:nvSpPr>
          <p:cNvPr id="10" name="矩形 16"/>
          <p:cNvSpPr>
            <a:spLocks noChangeArrowheads="1"/>
          </p:cNvSpPr>
          <p:nvPr/>
        </p:nvSpPr>
        <p:spPr bwMode="auto">
          <a:xfrm>
            <a:off x="868363" y="4600905"/>
            <a:ext cx="26404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en-US" altLang="zh-TW" sz="1800" dirty="0">
                <a:solidFill>
                  <a:srgbClr val="FF0000"/>
                </a:solidFill>
              </a:rPr>
              <a:t>SU(2)</a:t>
            </a:r>
            <a:r>
              <a:rPr lang="zh-TW" altLang="en-US" sz="1800" dirty="0">
                <a:solidFill>
                  <a:srgbClr val="FF0000"/>
                </a:solidFill>
              </a:rPr>
              <a:t> </a:t>
            </a:r>
            <a:r>
              <a:rPr lang="zh-TW" altLang="en-US" sz="1800" dirty="0">
                <a:solidFill>
                  <a:srgbClr val="FF0000"/>
                </a:solidFill>
                <a:latin typeface="Tahoma" pitchFamily="34" charset="0"/>
              </a:rPr>
              <a:t>對稱已經被破壞！</a:t>
            </a:r>
            <a:endParaRPr lang="zh-TW" altLang="en-US" sz="1800" dirty="0">
              <a:latin typeface="Tahoma" pitchFamily="34" charset="0"/>
            </a:endParaRPr>
          </a:p>
        </p:txBody>
      </p:sp>
      <p:sp>
        <p:nvSpPr>
          <p:cNvPr id="11" name="矩形 16"/>
          <p:cNvSpPr>
            <a:spLocks noChangeArrowheads="1"/>
          </p:cNvSpPr>
          <p:nvPr/>
        </p:nvSpPr>
        <p:spPr bwMode="auto">
          <a:xfrm>
            <a:off x="2909240" y="5267281"/>
            <a:ext cx="40254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solidFill>
                  <a:srgbClr val="FF0000"/>
                </a:solidFill>
              </a:rPr>
              <a:t>或許</a:t>
            </a:r>
            <a:r>
              <a:rPr lang="en-US" altLang="zh-TW" sz="1800" dirty="0">
                <a:solidFill>
                  <a:srgbClr val="FF0000"/>
                </a:solidFill>
              </a:rPr>
              <a:t>SU(2)</a:t>
            </a:r>
            <a:r>
              <a:rPr lang="zh-TW" altLang="en-US" sz="1800" dirty="0">
                <a:solidFill>
                  <a:srgbClr val="FF0000"/>
                </a:solidFill>
              </a:rPr>
              <a:t>規範</a:t>
            </a:r>
            <a:r>
              <a:rPr lang="zh-TW" altLang="en-US" sz="1800" dirty="0">
                <a:solidFill>
                  <a:srgbClr val="FF0000"/>
                </a:solidFill>
                <a:latin typeface="Tahoma" pitchFamily="34" charset="0"/>
              </a:rPr>
              <a:t>對稱是被真空所破壞！</a:t>
            </a:r>
            <a:endParaRPr lang="zh-TW" altLang="en-US" sz="1800" dirty="0">
              <a:latin typeface="Tahoma" pitchFamily="34" charset="0"/>
            </a:endParaRPr>
          </a:p>
        </p:txBody>
      </p:sp>
    </p:spTree>
    <p:extLst>
      <p:ext uri="{BB962C8B-B14F-4D97-AF65-F5344CB8AC3E}">
        <p14:creationId xmlns:p14="http://schemas.microsoft.com/office/powerpoint/2010/main" val="206174496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4" descr="mass_sca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8925" y="1136650"/>
            <a:ext cx="3706813"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5" name="Text Box 5"/>
          <p:cNvSpPr txBox="1">
            <a:spLocks noChangeArrowheads="1"/>
          </p:cNvSpPr>
          <p:nvPr/>
        </p:nvSpPr>
        <p:spPr bwMode="auto">
          <a:xfrm>
            <a:off x="1768475" y="547688"/>
            <a:ext cx="60531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50000"/>
              </a:spcBef>
              <a:buClrTx/>
              <a:buSzTx/>
              <a:buFontTx/>
              <a:buNone/>
            </a:pPr>
            <a:r>
              <a:rPr lang="zh-TW" altLang="en-US" sz="2000">
                <a:solidFill>
                  <a:srgbClr val="FF0000"/>
                </a:solidFill>
              </a:rPr>
              <a:t>為什麼</a:t>
            </a:r>
            <a:r>
              <a:rPr lang="en-US" altLang="zh-TW" sz="2000">
                <a:solidFill>
                  <a:srgbClr val="FF0000"/>
                </a:solidFill>
              </a:rPr>
              <a:t> </a:t>
            </a:r>
            <a:r>
              <a:rPr lang="en-US" altLang="zh-TW" sz="2000" i="1">
                <a:solidFill>
                  <a:srgbClr val="FF0000"/>
                </a:solidFill>
              </a:rPr>
              <a:t>W</a:t>
            </a:r>
            <a:r>
              <a:rPr lang="en-US" altLang="zh-TW" sz="2000">
                <a:solidFill>
                  <a:srgbClr val="FF0000"/>
                </a:solidFill>
              </a:rPr>
              <a:t> </a:t>
            </a:r>
            <a:r>
              <a:rPr lang="zh-TW" altLang="en-US" sz="2000">
                <a:solidFill>
                  <a:srgbClr val="FF0000"/>
                </a:solidFill>
              </a:rPr>
              <a:t>比</a:t>
            </a:r>
            <a:r>
              <a:rPr lang="en-US" altLang="zh-TW" sz="2000">
                <a:solidFill>
                  <a:srgbClr val="FF0000"/>
                </a:solidFill>
              </a:rPr>
              <a:t> </a:t>
            </a:r>
            <a:r>
              <a:rPr lang="el-GR" altLang="zh-TW" sz="2000" i="1">
                <a:solidFill>
                  <a:srgbClr val="FF0000"/>
                </a:solidFill>
                <a:cs typeface="Tahoma" pitchFamily="34" charset="0"/>
              </a:rPr>
              <a:t>γ</a:t>
            </a:r>
            <a:r>
              <a:rPr lang="en-US" altLang="zh-TW" sz="2000">
                <a:solidFill>
                  <a:srgbClr val="FF0000"/>
                </a:solidFill>
                <a:cs typeface="Tahoma" pitchFamily="34" charset="0"/>
              </a:rPr>
              <a:t> </a:t>
            </a:r>
            <a:r>
              <a:rPr lang="zh-TW" altLang="en-US" sz="2000">
                <a:solidFill>
                  <a:srgbClr val="FF0000"/>
                </a:solidFill>
                <a:cs typeface="Tahoma" pitchFamily="34" charset="0"/>
              </a:rPr>
              <a:t>重</a:t>
            </a:r>
            <a:r>
              <a:rPr lang="en-US" altLang="zh-TW" sz="2000">
                <a:solidFill>
                  <a:srgbClr val="FF0000"/>
                </a:solidFill>
                <a:cs typeface="Tahoma" pitchFamily="34" charset="0"/>
              </a:rPr>
              <a:t>?</a:t>
            </a:r>
            <a:endParaRPr lang="zh-TW" altLang="en-US" sz="2000">
              <a:solidFill>
                <a:srgbClr val="FF0000"/>
              </a:solidFill>
              <a:cs typeface="Tahoma" pitchFamily="34" charset="0"/>
            </a:endParaRPr>
          </a:p>
        </p:txBody>
      </p:sp>
      <p:sp>
        <p:nvSpPr>
          <p:cNvPr id="152582" name="Line 6"/>
          <p:cNvSpPr>
            <a:spLocks noChangeShapeType="1"/>
          </p:cNvSpPr>
          <p:nvPr/>
        </p:nvSpPr>
        <p:spPr bwMode="auto">
          <a:xfrm flipV="1">
            <a:off x="3795713" y="3654425"/>
            <a:ext cx="1935162" cy="1736725"/>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52583" name="Line 7"/>
          <p:cNvSpPr>
            <a:spLocks noChangeShapeType="1"/>
          </p:cNvSpPr>
          <p:nvPr/>
        </p:nvSpPr>
        <p:spPr bwMode="auto">
          <a:xfrm flipV="1">
            <a:off x="2597150" y="3028950"/>
            <a:ext cx="708025" cy="23749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20838" name="Text Box 8"/>
          <p:cNvSpPr txBox="1">
            <a:spLocks noChangeArrowheads="1"/>
          </p:cNvSpPr>
          <p:nvPr/>
        </p:nvSpPr>
        <p:spPr bwMode="auto">
          <a:xfrm>
            <a:off x="1346200" y="5351463"/>
            <a:ext cx="7289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50000"/>
              </a:spcBef>
              <a:buClrTx/>
              <a:buSzTx/>
              <a:buFontTx/>
              <a:buNone/>
            </a:pPr>
            <a:r>
              <a:rPr lang="zh-TW" altLang="en-US" sz="2000" b="1">
                <a:solidFill>
                  <a:srgbClr val="FF0000"/>
                </a:solidFill>
              </a:rPr>
              <a:t>或許是</a:t>
            </a:r>
            <a:r>
              <a:rPr lang="en-US" altLang="zh-TW" sz="2000" b="1">
                <a:solidFill>
                  <a:srgbClr val="FF0000"/>
                </a:solidFill>
              </a:rPr>
              <a:t> </a:t>
            </a:r>
            <a:r>
              <a:rPr lang="en-US" altLang="zh-TW" sz="2000" b="1" i="1">
                <a:solidFill>
                  <a:srgbClr val="FF0000"/>
                </a:solidFill>
              </a:rPr>
              <a:t>W</a:t>
            </a:r>
            <a:r>
              <a:rPr lang="en-US" altLang="zh-TW" sz="2000" b="1">
                <a:solidFill>
                  <a:srgbClr val="FF0000"/>
                </a:solidFill>
              </a:rPr>
              <a:t> </a:t>
            </a:r>
            <a:r>
              <a:rPr lang="zh-TW" altLang="en-US" sz="2000" b="1">
                <a:solidFill>
                  <a:srgbClr val="FF0000"/>
                </a:solidFill>
              </a:rPr>
              <a:t>的基礎與</a:t>
            </a:r>
            <a:r>
              <a:rPr lang="en-US" altLang="zh-TW" sz="2000" b="1">
                <a:solidFill>
                  <a:srgbClr val="FF0000"/>
                </a:solidFill>
              </a:rPr>
              <a:t> </a:t>
            </a:r>
            <a:r>
              <a:rPr lang="el-GR" altLang="zh-TW" sz="2000" b="1" i="1">
                <a:solidFill>
                  <a:srgbClr val="FF0000"/>
                </a:solidFill>
                <a:cs typeface="Tahoma" pitchFamily="34" charset="0"/>
              </a:rPr>
              <a:t>γ</a:t>
            </a:r>
            <a:r>
              <a:rPr lang="en-US" altLang="zh-TW" sz="2000" b="1">
                <a:solidFill>
                  <a:srgbClr val="FF0000"/>
                </a:solidFill>
                <a:cs typeface="Tahoma" pitchFamily="34" charset="0"/>
              </a:rPr>
              <a:t> </a:t>
            </a:r>
            <a:r>
              <a:rPr lang="zh-TW" altLang="en-US" sz="2000" b="1">
                <a:solidFill>
                  <a:srgbClr val="FF0000"/>
                </a:solidFill>
                <a:cs typeface="Tahoma" pitchFamily="34" charset="0"/>
              </a:rPr>
              <a:t>的基礎不同</a:t>
            </a:r>
            <a:r>
              <a:rPr lang="en-US" altLang="zh-TW" sz="2000" b="1">
                <a:solidFill>
                  <a:srgbClr val="FF0000"/>
                </a:solidFill>
                <a:cs typeface="Tahoma" pitchFamily="34" charset="0"/>
              </a:rPr>
              <a:t>!!!!!!! </a:t>
            </a:r>
            <a:r>
              <a:rPr lang="zh-TW" altLang="en-US" sz="2000" b="1">
                <a:solidFill>
                  <a:srgbClr val="FF0000"/>
                </a:solidFill>
                <a:cs typeface="Tahoma" pitchFamily="34" charset="0"/>
              </a:rPr>
              <a:t>基礎就是真空。</a:t>
            </a:r>
            <a:endParaRPr lang="en-US" altLang="zh-TW" sz="2000" b="1">
              <a:solidFill>
                <a:srgbClr val="FF0000"/>
              </a:solidFill>
              <a:cs typeface="Tahoma" pitchFamily="34" charset="0"/>
            </a:endParaRPr>
          </a:p>
        </p:txBody>
      </p:sp>
      <p:sp>
        <p:nvSpPr>
          <p:cNvPr id="120839" name="文字方塊 1"/>
          <p:cNvSpPr txBox="1">
            <a:spLocks noChangeArrowheads="1"/>
          </p:cNvSpPr>
          <p:nvPr/>
        </p:nvSpPr>
        <p:spPr bwMode="auto">
          <a:xfrm>
            <a:off x="1354138" y="5784850"/>
            <a:ext cx="64627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a:latin typeface="Tahoma" pitchFamily="34" charset="0"/>
              </a:rPr>
              <a:t>真空只有一個，但兩個粒子對真空的感覺不同。</a:t>
            </a:r>
          </a:p>
        </p:txBody>
      </p:sp>
    </p:spTree>
    <p:extLst>
      <p:ext uri="{BB962C8B-B14F-4D97-AF65-F5344CB8AC3E}">
        <p14:creationId xmlns:p14="http://schemas.microsoft.com/office/powerpoint/2010/main" val="15719492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6066" name="文字方塊 1"/>
          <p:cNvSpPr txBox="1">
            <a:spLocks noChangeArrowheads="1"/>
          </p:cNvSpPr>
          <p:nvPr/>
        </p:nvSpPr>
        <p:spPr bwMode="auto">
          <a:xfrm>
            <a:off x="844293" y="6225660"/>
            <a:ext cx="39481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en-US" altLang="zh-TW" sz="1800" dirty="0">
                <a:cs typeface="Times New Roman" pitchFamily="18" charset="0"/>
              </a:rPr>
              <a:t>Feynman Diagrams </a:t>
            </a:r>
            <a:r>
              <a:rPr lang="zh-TW" altLang="en-US" sz="1800" dirty="0">
                <a:cs typeface="Times New Roman" pitchFamily="18" charset="0"/>
              </a:rPr>
              <a:t>是可以扭動的</a:t>
            </a:r>
            <a:r>
              <a:rPr lang="en-US" altLang="zh-TW" sz="1800" dirty="0">
                <a:cs typeface="Times New Roman" pitchFamily="18" charset="0"/>
              </a:rPr>
              <a:t>!</a:t>
            </a:r>
            <a:endParaRPr lang="zh-TW" altLang="en-US" sz="1800" dirty="0">
              <a:cs typeface="Times New Roman" pitchFamily="18" charset="0"/>
            </a:endParaRPr>
          </a:p>
        </p:txBody>
      </p:sp>
      <p:sp>
        <p:nvSpPr>
          <p:cNvPr id="3" name="矩形 2"/>
          <p:cNvSpPr/>
          <p:nvPr/>
        </p:nvSpPr>
        <p:spPr>
          <a:xfrm>
            <a:off x="781219" y="632340"/>
            <a:ext cx="3236912" cy="406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16068" name="Text Box 13"/>
          <p:cNvSpPr txBox="1">
            <a:spLocks noChangeArrowheads="1"/>
          </p:cNvSpPr>
          <p:nvPr/>
        </p:nvSpPr>
        <p:spPr bwMode="auto">
          <a:xfrm>
            <a:off x="1125706" y="3634303"/>
            <a:ext cx="5689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50000"/>
              </a:spcBef>
              <a:buClrTx/>
              <a:buSzTx/>
              <a:buFontTx/>
              <a:buNone/>
            </a:pPr>
            <a:endParaRPr lang="zh-TW" altLang="en-US" sz="1800">
              <a:latin typeface="Tahoma" pitchFamily="34" charset="0"/>
            </a:endParaRPr>
          </a:p>
        </p:txBody>
      </p:sp>
      <p:sp>
        <p:nvSpPr>
          <p:cNvPr id="216069" name="Line 15"/>
          <p:cNvSpPr>
            <a:spLocks noChangeShapeType="1"/>
          </p:cNvSpPr>
          <p:nvPr/>
        </p:nvSpPr>
        <p:spPr bwMode="auto">
          <a:xfrm flipV="1">
            <a:off x="1068556" y="3577153"/>
            <a:ext cx="263525" cy="9874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216070" name="Line 17"/>
          <p:cNvSpPr>
            <a:spLocks noChangeShapeType="1"/>
          </p:cNvSpPr>
          <p:nvPr/>
        </p:nvSpPr>
        <p:spPr bwMode="auto">
          <a:xfrm flipV="1">
            <a:off x="1306681" y="3027878"/>
            <a:ext cx="142875" cy="6683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16071" name="Line 18"/>
          <p:cNvSpPr>
            <a:spLocks noChangeShapeType="1"/>
          </p:cNvSpPr>
          <p:nvPr/>
        </p:nvSpPr>
        <p:spPr bwMode="auto">
          <a:xfrm flipV="1">
            <a:off x="1435269" y="3013590"/>
            <a:ext cx="1843087" cy="28575"/>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16072" name="Line 19"/>
          <p:cNvSpPr>
            <a:spLocks noChangeShapeType="1"/>
          </p:cNvSpPr>
          <p:nvPr/>
        </p:nvSpPr>
        <p:spPr bwMode="auto">
          <a:xfrm flipH="1" flipV="1">
            <a:off x="1449556" y="2054740"/>
            <a:ext cx="0" cy="97313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216073" name="Line 20"/>
          <p:cNvSpPr>
            <a:spLocks noChangeShapeType="1"/>
          </p:cNvSpPr>
          <p:nvPr/>
        </p:nvSpPr>
        <p:spPr bwMode="auto">
          <a:xfrm flipV="1">
            <a:off x="1449556" y="1141928"/>
            <a:ext cx="0" cy="9286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16074" name="Line 21"/>
          <p:cNvSpPr>
            <a:spLocks noChangeShapeType="1"/>
          </p:cNvSpPr>
          <p:nvPr/>
        </p:nvSpPr>
        <p:spPr bwMode="auto">
          <a:xfrm flipH="1" flipV="1">
            <a:off x="2987844" y="2070615"/>
            <a:ext cx="276225" cy="9429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216075" name="Line 22"/>
          <p:cNvSpPr>
            <a:spLocks noChangeShapeType="1"/>
          </p:cNvSpPr>
          <p:nvPr/>
        </p:nvSpPr>
        <p:spPr bwMode="auto">
          <a:xfrm flipH="1" flipV="1">
            <a:off x="2727494" y="1170502"/>
            <a:ext cx="260350" cy="90011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16076" name="Line 23"/>
          <p:cNvSpPr>
            <a:spLocks noChangeShapeType="1"/>
          </p:cNvSpPr>
          <p:nvPr/>
        </p:nvSpPr>
        <p:spPr bwMode="auto">
          <a:xfrm flipH="1">
            <a:off x="3526006" y="1126053"/>
            <a:ext cx="304800" cy="10461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216077" name="Line 24"/>
          <p:cNvSpPr>
            <a:spLocks noChangeShapeType="1"/>
          </p:cNvSpPr>
          <p:nvPr/>
        </p:nvSpPr>
        <p:spPr bwMode="auto">
          <a:xfrm flipV="1">
            <a:off x="3278356" y="2143640"/>
            <a:ext cx="247650" cy="8715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mc:AlternateContent xmlns:mc="http://schemas.openxmlformats.org/markup-compatibility/2006" xmlns:a14="http://schemas.microsoft.com/office/drawing/2010/main">
        <mc:Choice Requires="a14">
          <p:sp>
            <p:nvSpPr>
              <p:cNvPr id="216078" name="Text Box 25"/>
              <p:cNvSpPr txBox="1">
                <a:spLocks noChangeArrowheads="1"/>
              </p:cNvSpPr>
              <p:nvPr/>
            </p:nvSpPr>
            <p:spPr bwMode="auto">
              <a:xfrm>
                <a:off x="1143022" y="4318515"/>
                <a:ext cx="334962" cy="36671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50000"/>
                  </a:spcBef>
                  <a:buClrTx/>
                  <a:buSzTx/>
                  <a:buFontTx/>
                  <a:buNone/>
                </a:pPr>
                <a14:m>
                  <m:oMathPara xmlns:m="http://schemas.openxmlformats.org/officeDocument/2006/math">
                    <m:oMathParaPr>
                      <m:jc m:val="centerGroup"/>
                    </m:oMathParaPr>
                    <m:oMath xmlns:m="http://schemas.openxmlformats.org/officeDocument/2006/math">
                      <m:r>
                        <a:rPr lang="en-US" altLang="zh-TW" sz="1800" i="1" dirty="0" smtClean="0">
                          <a:latin typeface="Cambria Math"/>
                        </a:rPr>
                        <m:t>𝑛</m:t>
                      </m:r>
                    </m:oMath>
                  </m:oMathPara>
                </a14:m>
                <a:endParaRPr lang="en-US" altLang="zh-TW" sz="1800" dirty="0">
                  <a:latin typeface="Tahoma" pitchFamily="34" charset="0"/>
                </a:endParaRPr>
              </a:p>
            </p:txBody>
          </p:sp>
        </mc:Choice>
        <mc:Fallback xmlns="">
          <p:sp>
            <p:nvSpPr>
              <p:cNvPr id="216078" name="Text Box 25"/>
              <p:cNvSpPr txBox="1">
                <a:spLocks noRot="1" noChangeAspect="1" noMove="1" noResize="1" noEditPoints="1" noAdjustHandles="1" noChangeArrowheads="1" noChangeShapeType="1" noTextEdit="1"/>
              </p:cNvSpPr>
              <p:nvPr/>
            </p:nvSpPr>
            <p:spPr bwMode="auto">
              <a:xfrm>
                <a:off x="1143022" y="4318515"/>
                <a:ext cx="334962" cy="366713"/>
              </a:xfrm>
              <a:prstGeom prst="rect">
                <a:avLst/>
              </a:prstGeom>
              <a:blipFill rotWithShape="1">
                <a:blip r:embed="rId2"/>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16079" name="Text Box 26"/>
              <p:cNvSpPr txBox="1">
                <a:spLocks noChangeArrowheads="1"/>
              </p:cNvSpPr>
              <p:nvPr/>
            </p:nvSpPr>
            <p:spPr bwMode="auto">
              <a:xfrm>
                <a:off x="1276519" y="733940"/>
                <a:ext cx="420687" cy="36671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50000"/>
                  </a:spcBef>
                  <a:buClrTx/>
                  <a:buSzTx/>
                  <a:buFontTx/>
                  <a:buNone/>
                </a:pPr>
                <a14:m>
                  <m:oMathPara xmlns:m="http://schemas.openxmlformats.org/officeDocument/2006/math">
                    <m:oMathParaPr>
                      <m:jc m:val="centerGroup"/>
                    </m:oMathParaPr>
                    <m:oMath xmlns:m="http://schemas.openxmlformats.org/officeDocument/2006/math">
                      <m:r>
                        <a:rPr lang="en-US" altLang="zh-TW" sz="1800" i="1" dirty="0" smtClean="0">
                          <a:latin typeface="Cambria Math"/>
                        </a:rPr>
                        <m:t>𝑝</m:t>
                      </m:r>
                    </m:oMath>
                  </m:oMathPara>
                </a14:m>
                <a:endParaRPr lang="en-US" altLang="zh-TW" sz="1800" dirty="0">
                  <a:latin typeface="Tahoma" pitchFamily="34" charset="0"/>
                </a:endParaRPr>
              </a:p>
            </p:txBody>
          </p:sp>
        </mc:Choice>
        <mc:Fallback xmlns="">
          <p:sp>
            <p:nvSpPr>
              <p:cNvPr id="216079" name="Text Box 26"/>
              <p:cNvSpPr txBox="1">
                <a:spLocks noRot="1" noChangeAspect="1" noMove="1" noResize="1" noEditPoints="1" noAdjustHandles="1" noChangeArrowheads="1" noChangeShapeType="1" noTextEdit="1"/>
              </p:cNvSpPr>
              <p:nvPr/>
            </p:nvSpPr>
            <p:spPr bwMode="auto">
              <a:xfrm>
                <a:off x="1276519" y="733940"/>
                <a:ext cx="420687" cy="366713"/>
              </a:xfrm>
              <a:prstGeom prst="rect">
                <a:avLst/>
              </a:prstGeom>
              <a:blipFill rotWithShape="1">
                <a:blip r:embed="rId3"/>
                <a:stretch>
                  <a:fillRect b="-819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16080" name="Text Box 27"/>
              <p:cNvSpPr txBox="1">
                <a:spLocks noChangeArrowheads="1"/>
              </p:cNvSpPr>
              <p:nvPr/>
            </p:nvSpPr>
            <p:spPr bwMode="auto">
              <a:xfrm>
                <a:off x="2525902" y="765690"/>
                <a:ext cx="450850" cy="36671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50000"/>
                  </a:spcBef>
                  <a:buClrTx/>
                  <a:buSzTx/>
                  <a:buFontTx/>
                  <a:buNone/>
                </a:pPr>
                <a14:m>
                  <m:oMathPara xmlns:m="http://schemas.openxmlformats.org/officeDocument/2006/math">
                    <m:oMathParaPr>
                      <m:jc m:val="centerGroup"/>
                    </m:oMathParaPr>
                    <m:oMath xmlns:m="http://schemas.openxmlformats.org/officeDocument/2006/math">
                      <m:r>
                        <a:rPr lang="en-US" altLang="zh-TW" sz="1800" i="1" dirty="0" smtClean="0">
                          <a:latin typeface="Cambria Math"/>
                        </a:rPr>
                        <m:t>𝑒</m:t>
                      </m:r>
                    </m:oMath>
                  </m:oMathPara>
                </a14:m>
                <a:endParaRPr lang="en-US" altLang="zh-TW" sz="1800" dirty="0">
                  <a:latin typeface="Tahoma" pitchFamily="34" charset="0"/>
                </a:endParaRPr>
              </a:p>
            </p:txBody>
          </p:sp>
        </mc:Choice>
        <mc:Fallback xmlns="">
          <p:sp>
            <p:nvSpPr>
              <p:cNvPr id="216080" name="Text Box 27"/>
              <p:cNvSpPr txBox="1">
                <a:spLocks noRot="1" noChangeAspect="1" noMove="1" noResize="1" noEditPoints="1" noAdjustHandles="1" noChangeArrowheads="1" noChangeShapeType="1" noTextEdit="1"/>
              </p:cNvSpPr>
              <p:nvPr/>
            </p:nvSpPr>
            <p:spPr bwMode="auto">
              <a:xfrm>
                <a:off x="2525902" y="765690"/>
                <a:ext cx="450850" cy="366713"/>
              </a:xfrm>
              <a:prstGeom prst="rect">
                <a:avLst/>
              </a:prstGeom>
              <a:blipFill rotWithShape="1">
                <a:blip r:embed="rId4"/>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sp>
        <p:nvSpPr>
          <p:cNvPr id="21" name="矩形 20"/>
          <p:cNvSpPr/>
          <p:nvPr/>
        </p:nvSpPr>
        <p:spPr>
          <a:xfrm>
            <a:off x="5169069" y="586303"/>
            <a:ext cx="3236912" cy="406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16083" name="Line 15"/>
          <p:cNvSpPr>
            <a:spLocks noChangeShapeType="1"/>
          </p:cNvSpPr>
          <p:nvPr/>
        </p:nvSpPr>
        <p:spPr bwMode="auto">
          <a:xfrm flipV="1">
            <a:off x="5431006" y="3634303"/>
            <a:ext cx="263525" cy="9874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216084" name="Line 17"/>
          <p:cNvSpPr>
            <a:spLocks noChangeShapeType="1"/>
          </p:cNvSpPr>
          <p:nvPr/>
        </p:nvSpPr>
        <p:spPr bwMode="auto">
          <a:xfrm flipV="1">
            <a:off x="5694531" y="2981840"/>
            <a:ext cx="142875" cy="6683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16085" name="Line 18"/>
          <p:cNvSpPr>
            <a:spLocks noChangeShapeType="1"/>
          </p:cNvSpPr>
          <p:nvPr/>
        </p:nvSpPr>
        <p:spPr bwMode="auto">
          <a:xfrm flipV="1">
            <a:off x="5823119" y="2967553"/>
            <a:ext cx="1843087" cy="28575"/>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16086" name="Line 19"/>
          <p:cNvSpPr>
            <a:spLocks noChangeShapeType="1"/>
          </p:cNvSpPr>
          <p:nvPr/>
        </p:nvSpPr>
        <p:spPr bwMode="auto">
          <a:xfrm flipH="1" flipV="1">
            <a:off x="5837406" y="2008703"/>
            <a:ext cx="0" cy="97313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216087" name="Line 20"/>
          <p:cNvSpPr>
            <a:spLocks noChangeShapeType="1"/>
          </p:cNvSpPr>
          <p:nvPr/>
        </p:nvSpPr>
        <p:spPr bwMode="auto">
          <a:xfrm flipV="1">
            <a:off x="5837406" y="1095890"/>
            <a:ext cx="0" cy="9286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16088" name="Line 21"/>
          <p:cNvSpPr>
            <a:spLocks noChangeShapeType="1"/>
          </p:cNvSpPr>
          <p:nvPr/>
        </p:nvSpPr>
        <p:spPr bwMode="auto">
          <a:xfrm flipH="1" flipV="1">
            <a:off x="7375694" y="2024578"/>
            <a:ext cx="276225" cy="9429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216089" name="Line 22"/>
          <p:cNvSpPr>
            <a:spLocks noChangeShapeType="1"/>
          </p:cNvSpPr>
          <p:nvPr/>
        </p:nvSpPr>
        <p:spPr bwMode="auto">
          <a:xfrm flipH="1" flipV="1">
            <a:off x="7115344" y="1124464"/>
            <a:ext cx="260350" cy="9302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16090" name="Line 23"/>
          <p:cNvSpPr>
            <a:spLocks noChangeShapeType="1"/>
          </p:cNvSpPr>
          <p:nvPr/>
        </p:nvSpPr>
        <p:spPr bwMode="auto">
          <a:xfrm flipH="1" flipV="1">
            <a:off x="7891631" y="3729553"/>
            <a:ext cx="274638" cy="8556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216091" name="Line 24"/>
          <p:cNvSpPr>
            <a:spLocks noChangeShapeType="1"/>
          </p:cNvSpPr>
          <p:nvPr/>
        </p:nvSpPr>
        <p:spPr bwMode="auto">
          <a:xfrm flipH="1" flipV="1">
            <a:off x="7639219" y="2954853"/>
            <a:ext cx="266700" cy="8175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mc:AlternateContent xmlns:mc="http://schemas.openxmlformats.org/markup-compatibility/2006" xmlns:a14="http://schemas.microsoft.com/office/drawing/2010/main">
        <mc:Choice Requires="a14">
          <p:sp>
            <p:nvSpPr>
              <p:cNvPr id="216092" name="Text Box 25"/>
              <p:cNvSpPr txBox="1">
                <a:spLocks noChangeArrowheads="1"/>
              </p:cNvSpPr>
              <p:nvPr/>
            </p:nvSpPr>
            <p:spPr bwMode="auto">
              <a:xfrm>
                <a:off x="5619919" y="4272478"/>
                <a:ext cx="334962" cy="36671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50000"/>
                  </a:spcBef>
                  <a:buClrTx/>
                  <a:buSzTx/>
                  <a:buFontTx/>
                  <a:buNone/>
                </a:pPr>
                <a14:m>
                  <m:oMathPara xmlns:m="http://schemas.openxmlformats.org/officeDocument/2006/math">
                    <m:oMathParaPr>
                      <m:jc m:val="centerGroup"/>
                    </m:oMathParaPr>
                    <m:oMath xmlns:m="http://schemas.openxmlformats.org/officeDocument/2006/math">
                      <m:r>
                        <a:rPr lang="en-US" altLang="zh-TW" sz="1800" i="1" dirty="0" smtClean="0">
                          <a:latin typeface="Cambria Math"/>
                        </a:rPr>
                        <m:t>𝑛</m:t>
                      </m:r>
                    </m:oMath>
                  </m:oMathPara>
                </a14:m>
                <a:endParaRPr lang="en-US" altLang="zh-TW" sz="1800" dirty="0">
                  <a:latin typeface="Tahoma" pitchFamily="34" charset="0"/>
                </a:endParaRPr>
              </a:p>
            </p:txBody>
          </p:sp>
        </mc:Choice>
        <mc:Fallback xmlns="">
          <p:sp>
            <p:nvSpPr>
              <p:cNvPr id="216092" name="Text Box 25"/>
              <p:cNvSpPr txBox="1">
                <a:spLocks noRot="1" noChangeAspect="1" noMove="1" noResize="1" noEditPoints="1" noAdjustHandles="1" noChangeArrowheads="1" noChangeShapeType="1" noTextEdit="1"/>
              </p:cNvSpPr>
              <p:nvPr/>
            </p:nvSpPr>
            <p:spPr bwMode="auto">
              <a:xfrm>
                <a:off x="5619919" y="4272478"/>
                <a:ext cx="334962" cy="366712"/>
              </a:xfrm>
              <a:prstGeom prst="rect">
                <a:avLst/>
              </a:prstGeom>
              <a:blipFill rotWithShape="1">
                <a:blip r:embed="rId5"/>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16093" name="Text Box 26"/>
              <p:cNvSpPr txBox="1">
                <a:spLocks noChangeArrowheads="1"/>
              </p:cNvSpPr>
              <p:nvPr/>
            </p:nvSpPr>
            <p:spPr bwMode="auto">
              <a:xfrm>
                <a:off x="5664369" y="687903"/>
                <a:ext cx="420687" cy="36671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50000"/>
                  </a:spcBef>
                  <a:buClrTx/>
                  <a:buSzTx/>
                  <a:buFontTx/>
                  <a:buNone/>
                </a:pPr>
                <a14:m>
                  <m:oMathPara xmlns:m="http://schemas.openxmlformats.org/officeDocument/2006/math">
                    <m:oMathParaPr>
                      <m:jc m:val="centerGroup"/>
                    </m:oMathParaPr>
                    <m:oMath xmlns:m="http://schemas.openxmlformats.org/officeDocument/2006/math">
                      <m:r>
                        <a:rPr lang="en-US" altLang="zh-TW" sz="1800" i="1" dirty="0" smtClean="0">
                          <a:latin typeface="Cambria Math"/>
                        </a:rPr>
                        <m:t>𝑝</m:t>
                      </m:r>
                    </m:oMath>
                  </m:oMathPara>
                </a14:m>
                <a:endParaRPr lang="en-US" altLang="zh-TW" sz="1800" dirty="0">
                  <a:latin typeface="Tahoma" pitchFamily="34" charset="0"/>
                </a:endParaRPr>
              </a:p>
            </p:txBody>
          </p:sp>
        </mc:Choice>
        <mc:Fallback xmlns="">
          <p:sp>
            <p:nvSpPr>
              <p:cNvPr id="216093" name="Text Box 26"/>
              <p:cNvSpPr txBox="1">
                <a:spLocks noRot="1" noChangeAspect="1" noMove="1" noResize="1" noEditPoints="1" noAdjustHandles="1" noChangeArrowheads="1" noChangeShapeType="1" noTextEdit="1"/>
              </p:cNvSpPr>
              <p:nvPr/>
            </p:nvSpPr>
            <p:spPr bwMode="auto">
              <a:xfrm>
                <a:off x="5664369" y="687903"/>
                <a:ext cx="420687" cy="366712"/>
              </a:xfrm>
              <a:prstGeom prst="rect">
                <a:avLst/>
              </a:prstGeom>
              <a:blipFill rotWithShape="1">
                <a:blip r:embed="rId6"/>
                <a:stretch>
                  <a:fillRect b="-10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16094" name="Text Box 27"/>
              <p:cNvSpPr txBox="1">
                <a:spLocks noChangeArrowheads="1"/>
              </p:cNvSpPr>
              <p:nvPr/>
            </p:nvSpPr>
            <p:spPr bwMode="auto">
              <a:xfrm>
                <a:off x="6839466" y="719653"/>
                <a:ext cx="450850" cy="36671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50000"/>
                  </a:spcBef>
                  <a:buClrTx/>
                  <a:buSzTx/>
                  <a:buFontTx/>
                  <a:buNone/>
                </a:pPr>
                <a14:m>
                  <m:oMathPara xmlns:m="http://schemas.openxmlformats.org/officeDocument/2006/math">
                    <m:oMathParaPr>
                      <m:jc m:val="centerGroup"/>
                    </m:oMathParaPr>
                    <m:oMath xmlns:m="http://schemas.openxmlformats.org/officeDocument/2006/math">
                      <m:r>
                        <a:rPr lang="en-US" altLang="zh-TW" sz="1800" i="1" dirty="0" smtClean="0">
                          <a:latin typeface="Cambria Math"/>
                        </a:rPr>
                        <m:t>𝑒</m:t>
                      </m:r>
                    </m:oMath>
                  </m:oMathPara>
                </a14:m>
                <a:endParaRPr lang="en-US" altLang="zh-TW" sz="1800" dirty="0">
                  <a:latin typeface="Tahoma" pitchFamily="34" charset="0"/>
                </a:endParaRPr>
              </a:p>
            </p:txBody>
          </p:sp>
        </mc:Choice>
        <mc:Fallback xmlns="">
          <p:sp>
            <p:nvSpPr>
              <p:cNvPr id="216094" name="Text Box 27"/>
              <p:cNvSpPr txBox="1">
                <a:spLocks noRot="1" noChangeAspect="1" noMove="1" noResize="1" noEditPoints="1" noAdjustHandles="1" noChangeArrowheads="1" noChangeShapeType="1" noTextEdit="1"/>
              </p:cNvSpPr>
              <p:nvPr/>
            </p:nvSpPr>
            <p:spPr bwMode="auto">
              <a:xfrm>
                <a:off x="6839466" y="719653"/>
                <a:ext cx="450850" cy="366712"/>
              </a:xfrm>
              <a:prstGeom prst="rect">
                <a:avLst/>
              </a:prstGeom>
              <a:blipFill rotWithShape="1">
                <a:blip r:embed="rId7"/>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16095" name="Text Box 28"/>
              <p:cNvSpPr txBox="1">
                <a:spLocks noChangeArrowheads="1"/>
              </p:cNvSpPr>
              <p:nvPr/>
            </p:nvSpPr>
            <p:spPr bwMode="auto">
              <a:xfrm>
                <a:off x="7651919" y="4070865"/>
                <a:ext cx="434975" cy="36671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50000"/>
                  </a:spcBef>
                  <a:buClrTx/>
                  <a:buSzTx/>
                  <a:buFontTx/>
                  <a:buNone/>
                </a:pPr>
                <a14:m>
                  <m:oMathPara xmlns:m="http://schemas.openxmlformats.org/officeDocument/2006/math">
                    <m:oMathParaPr>
                      <m:jc m:val="centerGroup"/>
                    </m:oMathParaPr>
                    <m:oMath xmlns:m="http://schemas.openxmlformats.org/officeDocument/2006/math">
                      <m:r>
                        <a:rPr lang="el-GR" altLang="zh-TW" sz="1800" i="1" dirty="0" smtClean="0">
                          <a:latin typeface="Cambria Math"/>
                          <a:cs typeface="Tahoma" pitchFamily="34" charset="0"/>
                        </a:rPr>
                        <m:t>𝜈</m:t>
                      </m:r>
                    </m:oMath>
                  </m:oMathPara>
                </a14:m>
                <a:endParaRPr lang="el-GR" altLang="zh-TW" sz="1800" dirty="0">
                  <a:cs typeface="Tahoma" pitchFamily="34" charset="0"/>
                </a:endParaRPr>
              </a:p>
            </p:txBody>
          </p:sp>
        </mc:Choice>
        <mc:Fallback xmlns="">
          <p:sp>
            <p:nvSpPr>
              <p:cNvPr id="216095" name="Text Box 28"/>
              <p:cNvSpPr txBox="1">
                <a:spLocks noRot="1" noChangeAspect="1" noMove="1" noResize="1" noEditPoints="1" noAdjustHandles="1" noChangeArrowheads="1" noChangeShapeType="1" noTextEdit="1"/>
              </p:cNvSpPr>
              <p:nvPr/>
            </p:nvSpPr>
            <p:spPr bwMode="auto">
              <a:xfrm>
                <a:off x="7651919" y="4070865"/>
                <a:ext cx="434975" cy="366713"/>
              </a:xfrm>
              <a:prstGeom prst="rect">
                <a:avLst/>
              </a:prstGeom>
              <a:blipFill rotWithShape="1">
                <a:blip r:embed="rId8"/>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sp>
        <p:nvSpPr>
          <p:cNvPr id="37" name="弧形向右箭號 36"/>
          <p:cNvSpPr/>
          <p:nvPr/>
        </p:nvSpPr>
        <p:spPr>
          <a:xfrm flipH="1">
            <a:off x="3559344" y="2240946"/>
            <a:ext cx="493712" cy="1922462"/>
          </a:xfrm>
          <a:prstGeom prst="curved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chemeClr val="tx1"/>
              </a:solidFill>
            </a:endParaRPr>
          </a:p>
        </p:txBody>
      </p:sp>
      <p:sp>
        <p:nvSpPr>
          <p:cNvPr id="212003" name="文字方塊 37"/>
          <p:cNvSpPr txBox="1">
            <a:spLocks noChangeArrowheads="1"/>
          </p:cNvSpPr>
          <p:nvPr/>
        </p:nvSpPr>
        <p:spPr bwMode="auto">
          <a:xfrm>
            <a:off x="829805" y="4809847"/>
            <a:ext cx="787985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cs typeface="Times New Roman" pitchFamily="18" charset="0"/>
              </a:rPr>
              <a:t>一條有箭頭的線流入交點的的涵義可以是，一個對應的粒子流入該交點</a:t>
            </a:r>
          </a:p>
        </p:txBody>
      </p:sp>
      <p:sp>
        <p:nvSpPr>
          <p:cNvPr id="212004" name="矩形 38"/>
          <p:cNvSpPr>
            <a:spLocks noChangeArrowheads="1"/>
          </p:cNvSpPr>
          <p:nvPr/>
        </p:nvSpPr>
        <p:spPr bwMode="auto">
          <a:xfrm>
            <a:off x="812969" y="5292683"/>
            <a:ext cx="52054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cs typeface="Times New Roman" pitchFamily="18" charset="0"/>
              </a:rPr>
              <a:t>或是一個對應的反粒子由交點流出，</a:t>
            </a:r>
            <a:endParaRPr lang="zh-TW" altLang="en-US" sz="1800" dirty="0">
              <a:latin typeface="Tahoma" pitchFamily="34" charset="0"/>
              <a:cs typeface="Times New Roman" pitchFamily="18" charset="0"/>
            </a:endParaRPr>
          </a:p>
        </p:txBody>
      </p:sp>
      <p:sp>
        <p:nvSpPr>
          <p:cNvPr id="4" name="向右箭號 3"/>
          <p:cNvSpPr>
            <a:spLocks noChangeArrowheads="1"/>
          </p:cNvSpPr>
          <p:nvPr/>
        </p:nvSpPr>
        <p:spPr bwMode="auto">
          <a:xfrm>
            <a:off x="4449931" y="2562740"/>
            <a:ext cx="500063" cy="461963"/>
          </a:xfrm>
          <a:prstGeom prst="rightArrow">
            <a:avLst>
              <a:gd name="adj1" fmla="val 50000"/>
              <a:gd name="adj2" fmla="val 49999"/>
            </a:avLst>
          </a:prstGeom>
          <a:gradFill rotWithShape="1">
            <a:gsLst>
              <a:gs pos="0">
                <a:srgbClr val="00FFB6"/>
              </a:gs>
              <a:gs pos="20000">
                <a:srgbClr val="00FEB2"/>
              </a:gs>
              <a:gs pos="100000">
                <a:srgbClr val="00C287"/>
              </a:gs>
            </a:gsLst>
            <a:lin ang="5400000"/>
          </a:gradFill>
          <a:ln w="9525">
            <a:solidFill>
              <a:srgbClr val="00E4A7"/>
            </a:solidFill>
            <a:miter lim="800000"/>
            <a:headEnd/>
            <a:tailEnd/>
          </a:ln>
          <a:effectLst>
            <a:outerShdw blurRad="40000" dist="23000" dir="5400000" rotWithShape="0">
              <a:srgbClr val="808080">
                <a:alpha val="34998"/>
              </a:srgbClr>
            </a:outerShdw>
          </a:effectLst>
        </p:spPr>
        <p:txBody>
          <a:bodyPr anchor="ctr"/>
          <a:lstStyle/>
          <a:p>
            <a:pPr algn="ctr">
              <a:defRPr/>
            </a:pPr>
            <a:endParaRPr lang="zh-TW" altLang="en-US">
              <a:solidFill>
                <a:schemeClr val="lt1"/>
              </a:solidFill>
              <a:latin typeface="+mn-lt"/>
              <a:ea typeface="+mn-ea"/>
            </a:endParaRPr>
          </a:p>
        </p:txBody>
      </p:sp>
      <p:sp>
        <p:nvSpPr>
          <p:cNvPr id="216103"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fld id="{CACA3853-3527-4393-941E-E04C534153B1}" type="slidenum">
              <a:rPr kumimoji="0" lang="zh-TW" altLang="en-US" sz="1400">
                <a:latin typeface="Tahoma" pitchFamily="34" charset="0"/>
              </a:rPr>
              <a:pPr eaLnBrk="1" hangingPunct="1">
                <a:spcBef>
                  <a:spcPct val="0"/>
                </a:spcBef>
                <a:buClrTx/>
                <a:buSzTx/>
                <a:buFontTx/>
                <a:buNone/>
              </a:pPr>
              <a:t>14</a:t>
            </a:fld>
            <a:endParaRPr kumimoji="0" lang="en-US" altLang="zh-TW" sz="1400">
              <a:latin typeface="Tahoma" pitchFamily="34" charset="0"/>
            </a:endParaRPr>
          </a:p>
        </p:txBody>
      </p:sp>
      <p:cxnSp>
        <p:nvCxnSpPr>
          <p:cNvPr id="40" name="直線單箭頭接點 39"/>
          <p:cNvCxnSpPr/>
          <p:nvPr/>
        </p:nvCxnSpPr>
        <p:spPr>
          <a:xfrm flipV="1">
            <a:off x="6308851" y="3123296"/>
            <a:ext cx="703305" cy="1211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1" name="直線單箭頭接點 40"/>
          <p:cNvCxnSpPr/>
          <p:nvPr/>
        </p:nvCxnSpPr>
        <p:spPr>
          <a:xfrm flipV="1">
            <a:off x="2048022" y="3202177"/>
            <a:ext cx="703305" cy="1211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 name="直線單箭頭接點 4"/>
          <p:cNvCxnSpPr/>
          <p:nvPr/>
        </p:nvCxnSpPr>
        <p:spPr>
          <a:xfrm flipV="1">
            <a:off x="3469634" y="1124465"/>
            <a:ext cx="133224" cy="43576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4" name="直線單箭頭接點 43"/>
          <p:cNvCxnSpPr/>
          <p:nvPr/>
        </p:nvCxnSpPr>
        <p:spPr>
          <a:xfrm flipH="1" flipV="1">
            <a:off x="7666205" y="3712778"/>
            <a:ext cx="176213" cy="44460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5" name="Text Box 28"/>
              <p:cNvSpPr txBox="1">
                <a:spLocks noChangeArrowheads="1"/>
              </p:cNvSpPr>
              <p:nvPr/>
            </p:nvSpPr>
            <p:spPr bwMode="auto">
              <a:xfrm>
                <a:off x="3679657" y="732037"/>
                <a:ext cx="434975"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50000"/>
                  </a:spcBef>
                  <a:buClrTx/>
                  <a:buSzTx/>
                  <a:buFontTx/>
                  <a:buNone/>
                </a:pPr>
                <a14:m>
                  <m:oMathPara xmlns:m="http://schemas.openxmlformats.org/officeDocument/2006/math">
                    <m:oMathParaPr>
                      <m:jc m:val="centerGroup"/>
                    </m:oMathParaPr>
                    <m:oMath xmlns:m="http://schemas.openxmlformats.org/officeDocument/2006/math">
                      <m:acc>
                        <m:accPr>
                          <m:chr m:val="̅"/>
                          <m:ctrlPr>
                            <a:rPr lang="el-GR" altLang="zh-TW" sz="1800" i="1" dirty="0" smtClean="0">
                              <a:latin typeface="Cambria Math" panose="02040503050406030204" pitchFamily="18" charset="0"/>
                              <a:cs typeface="Tahoma" pitchFamily="34" charset="0"/>
                            </a:rPr>
                          </m:ctrlPr>
                        </m:accPr>
                        <m:e>
                          <m:r>
                            <a:rPr lang="el-GR" altLang="zh-TW" sz="1800" i="1" dirty="0">
                              <a:latin typeface="Cambria Math"/>
                              <a:cs typeface="Tahoma" pitchFamily="34" charset="0"/>
                            </a:rPr>
                            <m:t>𝜈</m:t>
                          </m:r>
                          <m:r>
                            <m:rPr>
                              <m:nor/>
                            </m:rPr>
                            <a:rPr lang="el-GR" altLang="zh-TW" sz="1800" i="0" dirty="0">
                              <a:cs typeface="Tahoma" pitchFamily="34" charset="0"/>
                            </a:rPr>
                            <m:t> </m:t>
                          </m:r>
                        </m:e>
                      </m:acc>
                    </m:oMath>
                  </m:oMathPara>
                </a14:m>
                <a:endParaRPr lang="el-GR" altLang="zh-TW" sz="1800" dirty="0">
                  <a:cs typeface="Tahoma" pitchFamily="34" charset="0"/>
                </a:endParaRPr>
              </a:p>
            </p:txBody>
          </p:sp>
        </mc:Choice>
        <mc:Fallback xmlns="">
          <p:sp>
            <p:nvSpPr>
              <p:cNvPr id="45" name="Text Box 28"/>
              <p:cNvSpPr txBox="1">
                <a:spLocks noRot="1" noChangeAspect="1" noMove="1" noResize="1" noEditPoints="1" noAdjustHandles="1" noChangeArrowheads="1" noChangeShapeType="1" noTextEdit="1"/>
              </p:cNvSpPr>
              <p:nvPr/>
            </p:nvSpPr>
            <p:spPr bwMode="auto">
              <a:xfrm>
                <a:off x="3679657" y="732037"/>
                <a:ext cx="434975" cy="369332"/>
              </a:xfrm>
              <a:prstGeom prst="rect">
                <a:avLst/>
              </a:prstGeom>
              <a:blipFill rotWithShape="1">
                <a:blip r:embed="rId9"/>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6" name="矩形 19"/>
              <p:cNvSpPr>
                <a:spLocks noChangeArrowheads="1"/>
              </p:cNvSpPr>
              <p:nvPr/>
            </p:nvSpPr>
            <p:spPr bwMode="auto">
              <a:xfrm>
                <a:off x="2129105" y="3298825"/>
                <a:ext cx="622222"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p>
                <a:pPr>
                  <a:defRPr/>
                </a:pPr>
                <a14:m>
                  <m:oMath xmlns:m="http://schemas.openxmlformats.org/officeDocument/2006/math">
                    <m:sSup>
                      <m:sSupPr>
                        <m:ctrlPr>
                          <a:rPr lang="en-US" altLang="zh-TW" i="1" smtClean="0">
                            <a:latin typeface="Cambria Math" panose="02040503050406030204" pitchFamily="18" charset="0"/>
                            <a:ea typeface="新細明體" charset="0"/>
                          </a:rPr>
                        </m:ctrlPr>
                      </m:sSupPr>
                      <m:e>
                        <m:r>
                          <a:rPr lang="en-US" altLang="zh-TW" b="0" i="1" smtClean="0">
                            <a:latin typeface="Cambria Math"/>
                            <a:ea typeface="新細明體" charset="0"/>
                          </a:rPr>
                          <m:t>𝑊</m:t>
                        </m:r>
                      </m:e>
                      <m:sup>
                        <m:r>
                          <a:rPr lang="en-US" altLang="zh-TW" b="0" i="1" smtClean="0">
                            <a:latin typeface="Cambria Math"/>
                            <a:ea typeface="新細明體" charset="0"/>
                          </a:rPr>
                          <m:t>−</m:t>
                        </m:r>
                      </m:sup>
                    </m:sSup>
                  </m:oMath>
                </a14:m>
                <a:r>
                  <a:rPr lang="zh-TW" altLang="en-US" dirty="0">
                    <a:latin typeface="Tahoma" charset="0"/>
                    <a:ea typeface="新細明體" charset="0"/>
                    <a:cs typeface="新細明體" charset="0"/>
                  </a:rPr>
                  <a:t> </a:t>
                </a:r>
              </a:p>
            </p:txBody>
          </p:sp>
        </mc:Choice>
        <mc:Fallback xmlns="">
          <p:sp>
            <p:nvSpPr>
              <p:cNvPr id="46" name="矩形 19"/>
              <p:cNvSpPr>
                <a:spLocks noRot="1" noChangeAspect="1" noMove="1" noResize="1" noEditPoints="1" noAdjustHandles="1" noChangeArrowheads="1" noChangeShapeType="1" noTextEdit="1"/>
              </p:cNvSpPr>
              <p:nvPr/>
            </p:nvSpPr>
            <p:spPr bwMode="auto">
              <a:xfrm>
                <a:off x="2129105" y="3298825"/>
                <a:ext cx="622222" cy="369332"/>
              </a:xfrm>
              <a:prstGeom prst="rect">
                <a:avLst/>
              </a:prstGeom>
              <a:blipFill rotWithShape="1">
                <a:blip r:embed="rId10"/>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7" name="矩形 19"/>
              <p:cNvSpPr>
                <a:spLocks noChangeArrowheads="1"/>
              </p:cNvSpPr>
              <p:nvPr/>
            </p:nvSpPr>
            <p:spPr bwMode="auto">
              <a:xfrm>
                <a:off x="6433551" y="3178968"/>
                <a:ext cx="622222"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p>
                <a:pPr>
                  <a:defRPr/>
                </a:pPr>
                <a14:m>
                  <m:oMath xmlns:m="http://schemas.openxmlformats.org/officeDocument/2006/math">
                    <m:sSup>
                      <m:sSupPr>
                        <m:ctrlPr>
                          <a:rPr lang="en-US" altLang="zh-TW" i="1" smtClean="0">
                            <a:latin typeface="Cambria Math" panose="02040503050406030204" pitchFamily="18" charset="0"/>
                            <a:ea typeface="新細明體" charset="0"/>
                          </a:rPr>
                        </m:ctrlPr>
                      </m:sSupPr>
                      <m:e>
                        <m:r>
                          <a:rPr lang="en-US" altLang="zh-TW" b="0" i="1" smtClean="0">
                            <a:latin typeface="Cambria Math"/>
                            <a:ea typeface="新細明體" charset="0"/>
                          </a:rPr>
                          <m:t>𝑊</m:t>
                        </m:r>
                      </m:e>
                      <m:sup>
                        <m:r>
                          <a:rPr lang="en-US" altLang="zh-TW" b="0" i="1" smtClean="0">
                            <a:latin typeface="Cambria Math"/>
                            <a:ea typeface="新細明體" charset="0"/>
                          </a:rPr>
                          <m:t>−</m:t>
                        </m:r>
                      </m:sup>
                    </m:sSup>
                  </m:oMath>
                </a14:m>
                <a:r>
                  <a:rPr lang="zh-TW" altLang="en-US" dirty="0">
                    <a:latin typeface="Tahoma" charset="0"/>
                    <a:ea typeface="新細明體" charset="0"/>
                    <a:cs typeface="新細明體" charset="0"/>
                  </a:rPr>
                  <a:t> </a:t>
                </a:r>
              </a:p>
            </p:txBody>
          </p:sp>
        </mc:Choice>
        <mc:Fallback xmlns="">
          <p:sp>
            <p:nvSpPr>
              <p:cNvPr id="47" name="矩形 19"/>
              <p:cNvSpPr>
                <a:spLocks noRot="1" noChangeAspect="1" noMove="1" noResize="1" noEditPoints="1" noAdjustHandles="1" noChangeArrowheads="1" noChangeShapeType="1" noTextEdit="1"/>
              </p:cNvSpPr>
              <p:nvPr/>
            </p:nvSpPr>
            <p:spPr bwMode="auto">
              <a:xfrm>
                <a:off x="6433551" y="3178968"/>
                <a:ext cx="622222" cy="369332"/>
              </a:xfrm>
              <a:prstGeom prst="rect">
                <a:avLst/>
              </a:prstGeom>
              <a:blipFill rotWithShape="1">
                <a:blip r:embed="rId11"/>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 name="文字方塊 1"/>
              <p:cNvSpPr txBox="1"/>
              <p:nvPr/>
            </p:nvSpPr>
            <p:spPr>
              <a:xfrm>
                <a:off x="6126862" y="5708949"/>
                <a:ext cx="1652734" cy="369332"/>
              </a:xfrm>
              <a:prstGeom prst="rect">
                <a:avLst/>
              </a:prstGeom>
              <a:solidFill>
                <a:srgbClr val="FFFF00"/>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𝑛</m:t>
                      </m:r>
                      <m:r>
                        <a:rPr lang="en-US" altLang="zh-TW" b="0" i="1" smtClean="0">
                          <a:latin typeface="Cambria Math"/>
                        </a:rPr>
                        <m:t>+</m:t>
                      </m:r>
                      <m:r>
                        <a:rPr lang="zh-TW" altLang="en-US" b="0" i="1" smtClean="0">
                          <a:latin typeface="Cambria Math"/>
                        </a:rPr>
                        <m:t>𝜈</m:t>
                      </m:r>
                      <m:r>
                        <a:rPr lang="zh-TW" altLang="en-US" b="0" i="1" smtClean="0">
                          <a:latin typeface="Cambria Math"/>
                        </a:rPr>
                        <m:t>→</m:t>
                      </m:r>
                      <m:r>
                        <a:rPr lang="en-US" altLang="zh-TW" b="0" i="1" smtClean="0">
                          <a:latin typeface="Cambria Math"/>
                        </a:rPr>
                        <m:t>𝑝</m:t>
                      </m:r>
                      <m:r>
                        <a:rPr lang="en-US" altLang="zh-TW" b="0" i="1" smtClean="0">
                          <a:latin typeface="Cambria Math"/>
                        </a:rPr>
                        <m:t>+</m:t>
                      </m:r>
                      <m:r>
                        <a:rPr lang="en-US" altLang="zh-TW" b="0" i="1" smtClean="0">
                          <a:latin typeface="Cambria Math"/>
                        </a:rPr>
                        <m:t>𝑒</m:t>
                      </m:r>
                    </m:oMath>
                  </m:oMathPara>
                </a14:m>
                <a:endParaRPr lang="zh-TW" altLang="en-US" dirty="0">
                  <a:latin typeface="+mn-lt"/>
                </a:endParaRPr>
              </a:p>
            </p:txBody>
          </p:sp>
        </mc:Choice>
        <mc:Fallback xmlns="">
          <p:sp>
            <p:nvSpPr>
              <p:cNvPr id="2" name="文字方塊 1"/>
              <p:cNvSpPr txBox="1">
                <a:spLocks noRot="1" noChangeAspect="1" noMove="1" noResize="1" noEditPoints="1" noAdjustHandles="1" noChangeArrowheads="1" noChangeShapeType="1" noTextEdit="1"/>
              </p:cNvSpPr>
              <p:nvPr/>
            </p:nvSpPr>
            <p:spPr>
              <a:xfrm>
                <a:off x="6126862" y="5708949"/>
                <a:ext cx="1652734" cy="369332"/>
              </a:xfrm>
              <a:prstGeom prst="rect">
                <a:avLst/>
              </a:prstGeom>
              <a:blipFill>
                <a:blip r:embed="rId12"/>
                <a:stretch>
                  <a:fillRect b="-3333"/>
                </a:stretch>
              </a:blipFill>
            </p:spPr>
            <p:txBody>
              <a:bodyPr/>
              <a:lstStyle/>
              <a:p>
                <a:r>
                  <a:rPr lang="zh-TW" altLang="en-US">
                    <a:noFill/>
                  </a:rPr>
                  <a:t> </a:t>
                </a:r>
              </a:p>
            </p:txBody>
          </p:sp>
        </mc:Fallback>
      </mc:AlternateContent>
      <p:sp>
        <p:nvSpPr>
          <p:cNvPr id="6" name="文字方塊 5">
            <a:extLst>
              <a:ext uri="{FF2B5EF4-FFF2-40B4-BE49-F238E27FC236}">
                <a16:creationId xmlns:a16="http://schemas.microsoft.com/office/drawing/2014/main" id="{C3987F55-6E4A-ED4E-966B-6E8CF9DB87C4}"/>
              </a:ext>
            </a:extLst>
          </p:cNvPr>
          <p:cNvSpPr txBox="1"/>
          <p:nvPr/>
        </p:nvSpPr>
        <p:spPr>
          <a:xfrm>
            <a:off x="805593" y="5708949"/>
            <a:ext cx="6231731" cy="369332"/>
          </a:xfrm>
          <a:prstGeom prst="rect">
            <a:avLst/>
          </a:prstGeom>
          <a:noFill/>
        </p:spPr>
        <p:txBody>
          <a:bodyPr wrap="square" rtlCol="0">
            <a:spAutoFit/>
          </a:bodyPr>
          <a:lstStyle/>
          <a:p>
            <a:r>
              <a:rPr kumimoji="1" lang="zh-TW" altLang="en-US" dirty="0">
                <a:latin typeface="+mn-lt"/>
              </a:rPr>
              <a:t>這兩個動作在量子場論中是由同一個場算子完成。</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2003"/>
                                        </p:tgtEl>
                                        <p:attrNameLst>
                                          <p:attrName>style.visibility</p:attrName>
                                        </p:attrNameLst>
                                      </p:cBhvr>
                                      <p:to>
                                        <p:strVal val="visible"/>
                                      </p:to>
                                    </p:set>
                                    <p:anim calcmode="lin" valueType="num">
                                      <p:cBhvr additive="base">
                                        <p:cTn id="7" dur="500" fill="hold"/>
                                        <p:tgtEl>
                                          <p:spTgt spid="212003"/>
                                        </p:tgtEl>
                                        <p:attrNameLst>
                                          <p:attrName>ppt_x</p:attrName>
                                        </p:attrNameLst>
                                      </p:cBhvr>
                                      <p:tavLst>
                                        <p:tav tm="0">
                                          <p:val>
                                            <p:strVal val="#ppt_x"/>
                                          </p:val>
                                        </p:tav>
                                        <p:tav tm="100000">
                                          <p:val>
                                            <p:strVal val="#ppt_x"/>
                                          </p:val>
                                        </p:tav>
                                      </p:tavLst>
                                    </p:anim>
                                    <p:anim calcmode="lin" valueType="num">
                                      <p:cBhvr additive="base">
                                        <p:cTn id="8" dur="500" fill="hold"/>
                                        <p:tgtEl>
                                          <p:spTgt spid="21200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12004"/>
                                        </p:tgtEl>
                                        <p:attrNameLst>
                                          <p:attrName>style.visibility</p:attrName>
                                        </p:attrNameLst>
                                      </p:cBhvr>
                                      <p:to>
                                        <p:strVal val="visible"/>
                                      </p:to>
                                    </p:set>
                                    <p:anim calcmode="lin" valueType="num">
                                      <p:cBhvr additive="base">
                                        <p:cTn id="11" dur="500" fill="hold"/>
                                        <p:tgtEl>
                                          <p:spTgt spid="212004"/>
                                        </p:tgtEl>
                                        <p:attrNameLst>
                                          <p:attrName>ppt_x</p:attrName>
                                        </p:attrNameLst>
                                      </p:cBhvr>
                                      <p:tavLst>
                                        <p:tav tm="0">
                                          <p:val>
                                            <p:strVal val="#ppt_x"/>
                                          </p:val>
                                        </p:tav>
                                        <p:tav tm="100000">
                                          <p:val>
                                            <p:strVal val="#ppt_x"/>
                                          </p:val>
                                        </p:tav>
                                      </p:tavLst>
                                    </p:anim>
                                    <p:anim calcmode="lin" valueType="num">
                                      <p:cBhvr additive="base">
                                        <p:cTn id="12" dur="500" fill="hold"/>
                                        <p:tgtEl>
                                          <p:spTgt spid="21200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16066"/>
                                        </p:tgtEl>
                                        <p:attrNameLst>
                                          <p:attrName>style.visibility</p:attrName>
                                        </p:attrNameLst>
                                      </p:cBhvr>
                                      <p:to>
                                        <p:strVal val="visible"/>
                                      </p:to>
                                    </p:set>
                                    <p:anim calcmode="lin" valueType="num">
                                      <p:cBhvr additive="base">
                                        <p:cTn id="17" dur="500" fill="hold"/>
                                        <p:tgtEl>
                                          <p:spTgt spid="216066"/>
                                        </p:tgtEl>
                                        <p:attrNameLst>
                                          <p:attrName>ppt_x</p:attrName>
                                        </p:attrNameLst>
                                      </p:cBhvr>
                                      <p:tavLst>
                                        <p:tav tm="0">
                                          <p:val>
                                            <p:strVal val="#ppt_x"/>
                                          </p:val>
                                        </p:tav>
                                        <p:tav tm="100000">
                                          <p:val>
                                            <p:strVal val="#ppt_x"/>
                                          </p:val>
                                        </p:tav>
                                      </p:tavLst>
                                    </p:anim>
                                    <p:anim calcmode="lin" valueType="num">
                                      <p:cBhvr additive="base">
                                        <p:cTn id="18" dur="500" fill="hold"/>
                                        <p:tgtEl>
                                          <p:spTgt spid="21606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066" grpId="0"/>
      <p:bldP spid="212003" grpId="0"/>
      <p:bldP spid="212004" grpId="0"/>
      <p:bldP spid="2" grpId="0" animBg="1"/>
      <p:bldP spid="6"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PubL"/>
          <p:cNvSpPr>
            <a:spLocks noEditPoints="1" noChangeArrowheads="1"/>
          </p:cNvSpPr>
          <p:nvPr/>
        </p:nvSpPr>
        <p:spPr bwMode="auto">
          <a:xfrm>
            <a:off x="709613" y="3529013"/>
            <a:ext cx="2960687" cy="1798637"/>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0 w 21600"/>
              <a:gd name="T13" fmla="*/ 10463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0" y="21600"/>
                </a:lnTo>
                <a:lnTo>
                  <a:pt x="21600" y="21600"/>
                </a:lnTo>
                <a:lnTo>
                  <a:pt x="21600" y="10463"/>
                </a:lnTo>
                <a:lnTo>
                  <a:pt x="10800" y="10463"/>
                </a:lnTo>
                <a:lnTo>
                  <a:pt x="10800" y="0"/>
                </a:lnTo>
                <a:lnTo>
                  <a:pt x="0" y="0"/>
                </a:lnTo>
                <a:close/>
              </a:path>
            </a:pathLst>
          </a:custGeom>
          <a:solidFill>
            <a:srgbClr val="CCCCFF"/>
          </a:solidFill>
          <a:ln w="9525">
            <a:solidFill>
              <a:srgbClr val="000000"/>
            </a:solidFill>
            <a:miter lim="800000"/>
            <a:headEnd/>
            <a:tailEnd/>
          </a:ln>
          <a:effectLst>
            <a:outerShdw blurRad="63500" dist="107763" dir="2700000" algn="ctr" rotWithShape="0">
              <a:srgbClr val="808080"/>
            </a:outerShdw>
          </a:effectLst>
        </p:spPr>
        <p:txBody>
          <a:bodyPr/>
          <a:lstStyle/>
          <a:p>
            <a:pPr>
              <a:defRPr/>
            </a:pPr>
            <a:endParaRPr lang="zh-TW" altLang="en-US"/>
          </a:p>
        </p:txBody>
      </p:sp>
      <p:pic>
        <p:nvPicPr>
          <p:cNvPr id="98307" name="Picture 8" descr="eweak"/>
          <p:cNvPicPr>
            <a:picLocks noChangeAspect="1" noChangeArrowheads="1"/>
          </p:cNvPicPr>
          <p:nvPr/>
        </p:nvPicPr>
        <p:blipFill>
          <a:blip r:embed="rId2">
            <a:extLst>
              <a:ext uri="{28A0092B-C50C-407E-A947-70E740481C1C}">
                <a14:useLocalDpi xmlns:a14="http://schemas.microsoft.com/office/drawing/2010/main" val="0"/>
              </a:ext>
            </a:extLst>
          </a:blip>
          <a:srcRect l="42267" t="32518" r="15881"/>
          <a:stretch>
            <a:fillRect/>
          </a:stretch>
        </p:blipFill>
        <p:spPr bwMode="auto">
          <a:xfrm>
            <a:off x="1025525" y="1185863"/>
            <a:ext cx="803275" cy="231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8" name="Picture 9" descr="mass_scale"/>
          <p:cNvPicPr>
            <a:picLocks noChangeAspect="1" noChangeArrowheads="1"/>
          </p:cNvPicPr>
          <p:nvPr/>
        </p:nvPicPr>
        <p:blipFill>
          <a:blip r:embed="rId3">
            <a:extLst>
              <a:ext uri="{28A0092B-C50C-407E-A947-70E740481C1C}">
                <a14:useLocalDpi xmlns:a14="http://schemas.microsoft.com/office/drawing/2010/main" val="0"/>
              </a:ext>
            </a:extLst>
          </a:blip>
          <a:srcRect l="63469" t="44609" r="3511" b="28021"/>
          <a:stretch>
            <a:fillRect/>
          </a:stretch>
        </p:blipFill>
        <p:spPr bwMode="auto">
          <a:xfrm>
            <a:off x="773113" y="241300"/>
            <a:ext cx="1223962"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9" name="Picture 10" descr="eweak"/>
          <p:cNvPicPr>
            <a:picLocks noChangeAspect="1" noChangeArrowheads="1"/>
          </p:cNvPicPr>
          <p:nvPr/>
        </p:nvPicPr>
        <p:blipFill>
          <a:blip r:embed="rId2">
            <a:extLst>
              <a:ext uri="{28A0092B-C50C-407E-A947-70E740481C1C}">
                <a14:useLocalDpi xmlns:a14="http://schemas.microsoft.com/office/drawing/2010/main" val="0"/>
              </a:ext>
            </a:extLst>
          </a:blip>
          <a:srcRect l="42267" t="32518" r="15881"/>
          <a:stretch>
            <a:fillRect/>
          </a:stretch>
        </p:blipFill>
        <p:spPr bwMode="auto">
          <a:xfrm>
            <a:off x="2562225" y="2098675"/>
            <a:ext cx="803275" cy="231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0" name="Picture 12" descr="mass_scale"/>
          <p:cNvPicPr>
            <a:picLocks noChangeAspect="1" noChangeArrowheads="1"/>
          </p:cNvPicPr>
          <p:nvPr/>
        </p:nvPicPr>
        <p:blipFill>
          <a:blip r:embed="rId3">
            <a:extLst>
              <a:ext uri="{28A0092B-C50C-407E-A947-70E740481C1C}">
                <a14:useLocalDpi xmlns:a14="http://schemas.microsoft.com/office/drawing/2010/main" val="0"/>
              </a:ext>
            </a:extLst>
          </a:blip>
          <a:srcRect l="5867" t="28485" r="64626" b="45911"/>
          <a:stretch>
            <a:fillRect/>
          </a:stretch>
        </p:blipFill>
        <p:spPr bwMode="auto">
          <a:xfrm>
            <a:off x="2455863" y="1228725"/>
            <a:ext cx="1093787" cy="87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11" name="Text Box 17"/>
          <p:cNvSpPr txBox="1">
            <a:spLocks noChangeArrowheads="1"/>
          </p:cNvSpPr>
          <p:nvPr/>
        </p:nvSpPr>
        <p:spPr bwMode="auto">
          <a:xfrm>
            <a:off x="900113" y="5949950"/>
            <a:ext cx="46005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50000"/>
              </a:spcBef>
              <a:buClrTx/>
              <a:buSzTx/>
              <a:buFontTx/>
              <a:buNone/>
            </a:pPr>
            <a:endParaRPr lang="zh-TW" altLang="en-US" sz="1800">
              <a:latin typeface="Tahoma" pitchFamily="34" charset="0"/>
            </a:endParaRPr>
          </a:p>
        </p:txBody>
      </p:sp>
      <p:sp>
        <p:nvSpPr>
          <p:cNvPr id="98312" name="Text Box 20"/>
          <p:cNvSpPr txBox="1">
            <a:spLocks noChangeArrowheads="1"/>
          </p:cNvSpPr>
          <p:nvPr/>
        </p:nvSpPr>
        <p:spPr bwMode="auto">
          <a:xfrm>
            <a:off x="3549650" y="2625164"/>
            <a:ext cx="45497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50000"/>
              </a:spcBef>
              <a:buClrTx/>
              <a:buSzTx/>
              <a:buFontTx/>
              <a:buNone/>
            </a:pPr>
            <a:r>
              <a:rPr lang="zh-TW" altLang="en-US" sz="1800" dirty="0">
                <a:cs typeface="Times New Roman" pitchFamily="18" charset="0"/>
              </a:rPr>
              <a:t>或許是作為基礎的真空使兩者質量不同！</a:t>
            </a:r>
            <a:endParaRPr lang="el-GR" altLang="zh-TW" sz="1800" dirty="0">
              <a:cs typeface="Times New Roman" pitchFamily="18" charset="0"/>
            </a:endParaRPr>
          </a:p>
        </p:txBody>
      </p:sp>
      <p:sp>
        <p:nvSpPr>
          <p:cNvPr id="98313" name="文字方塊 11"/>
          <p:cNvSpPr txBox="1">
            <a:spLocks noChangeArrowheads="1"/>
          </p:cNvSpPr>
          <p:nvPr/>
        </p:nvSpPr>
        <p:spPr bwMode="auto">
          <a:xfrm>
            <a:off x="1554163" y="5557838"/>
            <a:ext cx="6464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a:latin typeface="Tahoma" pitchFamily="34" charset="0"/>
              </a:rPr>
              <a:t>對稱的能量所得出不對稱的真空破壞了弱力與電磁力的對稱！</a:t>
            </a:r>
          </a:p>
        </p:txBody>
      </p:sp>
    </p:spTree>
    <p:extLst>
      <p:ext uri="{BB962C8B-B14F-4D97-AF65-F5344CB8AC3E}">
        <p14:creationId xmlns:p14="http://schemas.microsoft.com/office/powerpoint/2010/main" val="291956079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1" name="文字方塊 2"/>
          <p:cNvSpPr txBox="1">
            <a:spLocks noChangeArrowheads="1"/>
          </p:cNvSpPr>
          <p:nvPr/>
        </p:nvSpPr>
        <p:spPr bwMode="auto">
          <a:xfrm>
            <a:off x="673100" y="647474"/>
            <a:ext cx="77755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cs typeface="Times New Roman" pitchFamily="18" charset="0"/>
              </a:rPr>
              <a:t>對稱的能量，得出不對稱的最低能量真空，將能量的對稱性隱藏起來：</a:t>
            </a:r>
          </a:p>
        </p:txBody>
      </p:sp>
      <p:sp>
        <p:nvSpPr>
          <p:cNvPr id="130052" name="PubL"/>
          <p:cNvSpPr>
            <a:spLocks noEditPoints="1" noChangeArrowheads="1"/>
          </p:cNvSpPr>
          <p:nvPr/>
        </p:nvSpPr>
        <p:spPr bwMode="auto">
          <a:xfrm>
            <a:off x="2987675" y="4410075"/>
            <a:ext cx="2597150" cy="1422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0 w 21600"/>
              <a:gd name="T13" fmla="*/ 10463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0" y="21600"/>
                </a:lnTo>
                <a:lnTo>
                  <a:pt x="21600" y="21600"/>
                </a:lnTo>
                <a:lnTo>
                  <a:pt x="21600" y="10463"/>
                </a:lnTo>
                <a:lnTo>
                  <a:pt x="10800" y="10463"/>
                </a:lnTo>
                <a:lnTo>
                  <a:pt x="10800" y="0"/>
                </a:lnTo>
                <a:lnTo>
                  <a:pt x="0" y="0"/>
                </a:lnTo>
                <a:close/>
              </a:path>
            </a:pathLst>
          </a:custGeom>
          <a:solidFill>
            <a:srgbClr val="CCCCFF"/>
          </a:solidFill>
          <a:ln w="9525">
            <a:solidFill>
              <a:srgbClr val="000000"/>
            </a:solidFill>
            <a:miter lim="800000"/>
            <a:headEnd/>
            <a:tailEnd/>
          </a:ln>
          <a:effectLst>
            <a:outerShdw blurRad="63500" dist="107763" dir="2700000" algn="ctr" rotWithShape="0">
              <a:srgbClr val="808080"/>
            </a:outerShdw>
          </a:effectLst>
        </p:spPr>
        <p:txBody>
          <a:bodyPr/>
          <a:lstStyle/>
          <a:p>
            <a:pPr>
              <a:defRPr/>
            </a:pPr>
            <a:endParaRPr lang="zh-TW" altLang="en-US"/>
          </a:p>
        </p:txBody>
      </p:sp>
      <p:pic>
        <p:nvPicPr>
          <p:cNvPr id="99333" name="Picture 8" descr="eweak"/>
          <p:cNvPicPr>
            <a:picLocks noChangeAspect="1" noChangeArrowheads="1"/>
          </p:cNvPicPr>
          <p:nvPr/>
        </p:nvPicPr>
        <p:blipFill>
          <a:blip r:embed="rId2">
            <a:extLst>
              <a:ext uri="{28A0092B-C50C-407E-A947-70E740481C1C}">
                <a14:useLocalDpi xmlns:a14="http://schemas.microsoft.com/office/drawing/2010/main" val="0"/>
              </a:ext>
            </a:extLst>
          </a:blip>
          <a:srcRect l="42267" t="32518" r="15881"/>
          <a:stretch>
            <a:fillRect/>
          </a:stretch>
        </p:blipFill>
        <p:spPr bwMode="auto">
          <a:xfrm>
            <a:off x="3257550" y="2174875"/>
            <a:ext cx="776287" cy="224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4" name="Picture 9" descr="mass_scale"/>
          <p:cNvPicPr>
            <a:picLocks noChangeAspect="1" noChangeArrowheads="1"/>
          </p:cNvPicPr>
          <p:nvPr/>
        </p:nvPicPr>
        <p:blipFill>
          <a:blip r:embed="rId3">
            <a:extLst>
              <a:ext uri="{28A0092B-C50C-407E-A947-70E740481C1C}">
                <a14:useLocalDpi xmlns:a14="http://schemas.microsoft.com/office/drawing/2010/main" val="0"/>
              </a:ext>
            </a:extLst>
          </a:blip>
          <a:srcRect l="63469" t="44609" r="3511" b="28021"/>
          <a:stretch>
            <a:fillRect/>
          </a:stretch>
        </p:blipFill>
        <p:spPr bwMode="auto">
          <a:xfrm>
            <a:off x="2963862" y="1270000"/>
            <a:ext cx="1223963"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5" name="Picture 10" descr="eweak"/>
          <p:cNvPicPr>
            <a:picLocks noChangeAspect="1" noChangeArrowheads="1"/>
          </p:cNvPicPr>
          <p:nvPr/>
        </p:nvPicPr>
        <p:blipFill>
          <a:blip r:embed="rId2">
            <a:extLst>
              <a:ext uri="{28A0092B-C50C-407E-A947-70E740481C1C}">
                <a14:useLocalDpi xmlns:a14="http://schemas.microsoft.com/office/drawing/2010/main" val="0"/>
              </a:ext>
            </a:extLst>
          </a:blip>
          <a:srcRect l="42267" t="32518" r="15881"/>
          <a:stretch>
            <a:fillRect/>
          </a:stretch>
        </p:blipFill>
        <p:spPr bwMode="auto">
          <a:xfrm>
            <a:off x="4611687" y="2827338"/>
            <a:ext cx="755650" cy="225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6" name="Picture 12" descr="mass_scale"/>
          <p:cNvPicPr>
            <a:picLocks noChangeAspect="1" noChangeArrowheads="1"/>
          </p:cNvPicPr>
          <p:nvPr/>
        </p:nvPicPr>
        <p:blipFill>
          <a:blip r:embed="rId3">
            <a:extLst>
              <a:ext uri="{28A0092B-C50C-407E-A947-70E740481C1C}">
                <a14:useLocalDpi xmlns:a14="http://schemas.microsoft.com/office/drawing/2010/main" val="0"/>
              </a:ext>
            </a:extLst>
          </a:blip>
          <a:srcRect l="5867" t="28485" r="64626" b="45911"/>
          <a:stretch>
            <a:fillRect/>
          </a:stretch>
        </p:blipFill>
        <p:spPr bwMode="auto">
          <a:xfrm>
            <a:off x="4443412" y="1981200"/>
            <a:ext cx="1093788" cy="87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流程圖: 打孔紙帶 9"/>
          <p:cNvSpPr/>
          <p:nvPr/>
        </p:nvSpPr>
        <p:spPr>
          <a:xfrm>
            <a:off x="2335212" y="3060700"/>
            <a:ext cx="3759200" cy="3127375"/>
          </a:xfrm>
          <a:prstGeom prst="flowChartPunchedTap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latin typeface="Times New Roman" panose="02020603050405020304" pitchFamily="18" charset="0"/>
            </a:endParaRPr>
          </a:p>
        </p:txBody>
      </p:sp>
      <p:sp>
        <p:nvSpPr>
          <p:cNvPr id="99338" name="文字方塊 11"/>
          <p:cNvSpPr txBox="1">
            <a:spLocks noChangeArrowheads="1"/>
          </p:cNvSpPr>
          <p:nvPr/>
        </p:nvSpPr>
        <p:spPr bwMode="auto">
          <a:xfrm>
            <a:off x="6197600" y="4252913"/>
            <a:ext cx="22510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en-US" altLang="zh-TW" sz="1800">
                <a:cs typeface="Times New Roman" pitchFamily="18" charset="0"/>
              </a:rPr>
              <a:t>Symmetry is hidden!</a:t>
            </a:r>
            <a:endParaRPr lang="zh-TW" altLang="en-US" sz="1800">
              <a:cs typeface="Times New Roman" pitchFamily="18" charset="0"/>
            </a:endParaRPr>
          </a:p>
        </p:txBody>
      </p:sp>
    </p:spTree>
    <p:extLst>
      <p:ext uri="{BB962C8B-B14F-4D97-AF65-F5344CB8AC3E}">
        <p14:creationId xmlns:p14="http://schemas.microsoft.com/office/powerpoint/2010/main" val="305980887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PubL"/>
          <p:cNvSpPr>
            <a:spLocks noEditPoints="1" noChangeArrowheads="1"/>
          </p:cNvSpPr>
          <p:nvPr/>
        </p:nvSpPr>
        <p:spPr bwMode="auto">
          <a:xfrm>
            <a:off x="916997" y="3965385"/>
            <a:ext cx="2960688" cy="1798637"/>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0 w 21600"/>
              <a:gd name="T13" fmla="*/ 10463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0" y="21600"/>
                </a:lnTo>
                <a:lnTo>
                  <a:pt x="21600" y="21600"/>
                </a:lnTo>
                <a:lnTo>
                  <a:pt x="21600" y="10463"/>
                </a:lnTo>
                <a:lnTo>
                  <a:pt x="10800" y="10463"/>
                </a:lnTo>
                <a:lnTo>
                  <a:pt x="10800" y="0"/>
                </a:lnTo>
                <a:lnTo>
                  <a:pt x="0" y="0"/>
                </a:lnTo>
                <a:close/>
              </a:path>
            </a:pathLst>
          </a:custGeom>
          <a:solidFill>
            <a:srgbClr val="CCCCFF"/>
          </a:solidFill>
          <a:ln w="9525">
            <a:solidFill>
              <a:srgbClr val="000000"/>
            </a:solidFill>
            <a:miter lim="800000"/>
            <a:headEnd/>
            <a:tailEnd/>
          </a:ln>
          <a:effectLst>
            <a:outerShdw blurRad="63500" dist="107763" dir="2700000" algn="ctr" rotWithShape="0">
              <a:srgbClr val="808080"/>
            </a:outerShdw>
          </a:effectLst>
        </p:spPr>
        <p:txBody>
          <a:bodyPr/>
          <a:lstStyle/>
          <a:p>
            <a:pPr>
              <a:defRPr/>
            </a:pPr>
            <a:endParaRPr lang="zh-TW" altLang="en-US"/>
          </a:p>
        </p:txBody>
      </p:sp>
      <p:pic>
        <p:nvPicPr>
          <p:cNvPr id="121859" name="Picture 8" descr="eweak"/>
          <p:cNvPicPr>
            <a:picLocks noChangeAspect="1" noChangeArrowheads="1"/>
          </p:cNvPicPr>
          <p:nvPr/>
        </p:nvPicPr>
        <p:blipFill>
          <a:blip r:embed="rId2">
            <a:extLst>
              <a:ext uri="{28A0092B-C50C-407E-A947-70E740481C1C}">
                <a14:useLocalDpi xmlns:a14="http://schemas.microsoft.com/office/drawing/2010/main" val="0"/>
              </a:ext>
            </a:extLst>
          </a:blip>
          <a:srcRect l="42267" t="32518" r="15881"/>
          <a:stretch>
            <a:fillRect/>
          </a:stretch>
        </p:blipFill>
        <p:spPr bwMode="auto">
          <a:xfrm>
            <a:off x="1232910" y="1622235"/>
            <a:ext cx="803275" cy="231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0" name="Picture 9" descr="mass_scale"/>
          <p:cNvPicPr>
            <a:picLocks noChangeAspect="1" noChangeArrowheads="1"/>
          </p:cNvPicPr>
          <p:nvPr/>
        </p:nvPicPr>
        <p:blipFill>
          <a:blip r:embed="rId3">
            <a:extLst>
              <a:ext uri="{28A0092B-C50C-407E-A947-70E740481C1C}">
                <a14:useLocalDpi xmlns:a14="http://schemas.microsoft.com/office/drawing/2010/main" val="0"/>
              </a:ext>
            </a:extLst>
          </a:blip>
          <a:srcRect l="63469" t="44609" r="3511" b="28021"/>
          <a:stretch>
            <a:fillRect/>
          </a:stretch>
        </p:blipFill>
        <p:spPr bwMode="auto">
          <a:xfrm>
            <a:off x="980497" y="677672"/>
            <a:ext cx="1223963"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1" name="Picture 10" descr="eweak"/>
          <p:cNvPicPr>
            <a:picLocks noChangeAspect="1" noChangeArrowheads="1"/>
          </p:cNvPicPr>
          <p:nvPr/>
        </p:nvPicPr>
        <p:blipFill>
          <a:blip r:embed="rId2">
            <a:extLst>
              <a:ext uri="{28A0092B-C50C-407E-A947-70E740481C1C}">
                <a14:useLocalDpi xmlns:a14="http://schemas.microsoft.com/office/drawing/2010/main" val="0"/>
              </a:ext>
            </a:extLst>
          </a:blip>
          <a:srcRect l="42267" t="32518" r="15881"/>
          <a:stretch>
            <a:fillRect/>
          </a:stretch>
        </p:blipFill>
        <p:spPr bwMode="auto">
          <a:xfrm>
            <a:off x="2769610" y="2535047"/>
            <a:ext cx="803275" cy="231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2" name="Picture 12" descr="mass_scale"/>
          <p:cNvPicPr>
            <a:picLocks noChangeAspect="1" noChangeArrowheads="1"/>
          </p:cNvPicPr>
          <p:nvPr/>
        </p:nvPicPr>
        <p:blipFill>
          <a:blip r:embed="rId3">
            <a:extLst>
              <a:ext uri="{28A0092B-C50C-407E-A947-70E740481C1C}">
                <a14:useLocalDpi xmlns:a14="http://schemas.microsoft.com/office/drawing/2010/main" val="0"/>
              </a:ext>
            </a:extLst>
          </a:blip>
          <a:srcRect l="5867" t="28485" r="64626" b="45911"/>
          <a:stretch>
            <a:fillRect/>
          </a:stretch>
        </p:blipFill>
        <p:spPr bwMode="auto">
          <a:xfrm>
            <a:off x="2663247" y="1665097"/>
            <a:ext cx="1093788" cy="87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3" name="Line 13"/>
          <p:cNvSpPr>
            <a:spLocks noChangeShapeType="1"/>
          </p:cNvSpPr>
          <p:nvPr/>
        </p:nvSpPr>
        <p:spPr bwMode="auto">
          <a:xfrm flipH="1" flipV="1">
            <a:off x="3601460" y="5298885"/>
            <a:ext cx="1524000" cy="681037"/>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21864" name="Text Box 14"/>
          <p:cNvSpPr txBox="1">
            <a:spLocks noChangeArrowheads="1"/>
          </p:cNvSpPr>
          <p:nvPr/>
        </p:nvSpPr>
        <p:spPr bwMode="auto">
          <a:xfrm>
            <a:off x="5125460" y="5779897"/>
            <a:ext cx="36607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50000"/>
              </a:spcBef>
              <a:buClrTx/>
              <a:buSzTx/>
              <a:buFontTx/>
              <a:buNone/>
            </a:pPr>
            <a:r>
              <a:rPr lang="en-US" altLang="zh-TW" sz="2000" dirty="0">
                <a:solidFill>
                  <a:srgbClr val="FF0000"/>
                </a:solidFill>
              </a:rPr>
              <a:t>Higgs Fields in Vacuum</a:t>
            </a:r>
          </a:p>
        </p:txBody>
      </p:sp>
      <p:sp>
        <p:nvSpPr>
          <p:cNvPr id="121865" name="Text Box 15"/>
          <p:cNvSpPr txBox="1">
            <a:spLocks noChangeArrowheads="1"/>
          </p:cNvSpPr>
          <p:nvPr/>
        </p:nvSpPr>
        <p:spPr bwMode="auto">
          <a:xfrm>
            <a:off x="3960812" y="1636761"/>
            <a:ext cx="50244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50000"/>
              </a:spcBef>
              <a:buClrTx/>
              <a:buSzTx/>
              <a:buFontTx/>
              <a:buNone/>
            </a:pPr>
            <a:r>
              <a:rPr lang="en-US" altLang="zh-TW" sz="2400" dirty="0">
                <a:solidFill>
                  <a:srgbClr val="FF0000"/>
                </a:solidFill>
              </a:rPr>
              <a:t>Spontaneous Symmetry Breaking</a:t>
            </a:r>
          </a:p>
        </p:txBody>
      </p:sp>
      <p:sp>
        <p:nvSpPr>
          <p:cNvPr id="121867" name="Text Box 20"/>
          <p:cNvSpPr txBox="1">
            <a:spLocks noChangeArrowheads="1"/>
          </p:cNvSpPr>
          <p:nvPr/>
        </p:nvSpPr>
        <p:spPr bwMode="auto">
          <a:xfrm>
            <a:off x="2474335" y="707835"/>
            <a:ext cx="581224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50000"/>
              </a:spcBef>
              <a:buClrTx/>
              <a:buSzTx/>
              <a:buFontTx/>
              <a:buNone/>
            </a:pPr>
            <a:r>
              <a:rPr lang="zh-TW" altLang="en-US" sz="1800" dirty="0">
                <a:latin typeface="Tahoma" pitchFamily="34" charset="0"/>
              </a:rPr>
              <a:t>希格斯場提供真空一個結構，使得真空中的</a:t>
            </a:r>
            <a:r>
              <a:rPr lang="en-US" altLang="zh-TW" sz="1800" dirty="0">
                <a:latin typeface="Tahoma" pitchFamily="34" charset="0"/>
              </a:rPr>
              <a:t> </a:t>
            </a:r>
            <a:r>
              <a:rPr lang="en-US" altLang="zh-TW" sz="1800" i="1" dirty="0">
                <a:cs typeface="Times New Roman" pitchFamily="18" charset="0"/>
              </a:rPr>
              <a:t>W</a:t>
            </a:r>
            <a:r>
              <a:rPr lang="en-US" altLang="zh-TW" sz="1800" dirty="0">
                <a:latin typeface="Tahoma" pitchFamily="34" charset="0"/>
                <a:cs typeface="Times New Roman" pitchFamily="18" charset="0"/>
              </a:rPr>
              <a:t> </a:t>
            </a:r>
            <a:r>
              <a:rPr lang="zh-TW" altLang="en-US" sz="1800" dirty="0">
                <a:latin typeface="Tahoma" pitchFamily="34" charset="0"/>
                <a:cs typeface="Times New Roman" pitchFamily="18" charset="0"/>
              </a:rPr>
              <a:t>比 </a:t>
            </a:r>
            <a:r>
              <a:rPr lang="el-GR" altLang="zh-TW" sz="1800" dirty="0">
                <a:cs typeface="Times New Roman" pitchFamily="18" charset="0"/>
              </a:rPr>
              <a:t>γ</a:t>
            </a:r>
            <a:r>
              <a:rPr lang="zh-TW" altLang="en-US" sz="1800" dirty="0">
                <a:latin typeface="Tahoma" pitchFamily="34" charset="0"/>
                <a:cs typeface="Times New Roman" pitchFamily="18" charset="0"/>
              </a:rPr>
              <a:t> 重</a:t>
            </a:r>
            <a:r>
              <a:rPr lang="en-US" altLang="zh-TW" sz="1800" dirty="0">
                <a:latin typeface="Tahoma" pitchFamily="34" charset="0"/>
                <a:cs typeface="Times New Roman" pitchFamily="18" charset="0"/>
              </a:rPr>
              <a:t>.</a:t>
            </a:r>
          </a:p>
        </p:txBody>
      </p:sp>
      <p:pic>
        <p:nvPicPr>
          <p:cNvPr id="14" name="Picture 6" descr="Higgs-Barut-Namb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6729" y="2699164"/>
            <a:ext cx="3596368" cy="2532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098436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圖片 2" descr="higgs5.jpg"/>
          <p:cNvPicPr>
            <a:picLocks noChangeAspect="1"/>
          </p:cNvPicPr>
          <p:nvPr/>
        </p:nvPicPr>
        <p:blipFill>
          <a:blip r:embed="rId2">
            <a:extLst>
              <a:ext uri="{28A0092B-C50C-407E-A947-70E740481C1C}">
                <a14:useLocalDpi xmlns:a14="http://schemas.microsoft.com/office/drawing/2010/main" val="0"/>
              </a:ext>
            </a:extLst>
          </a:blip>
          <a:srcRect l="5963" t="16931" r="4713" b="11958"/>
          <a:stretch>
            <a:fillRect/>
          </a:stretch>
        </p:blipFill>
        <p:spPr bwMode="auto">
          <a:xfrm>
            <a:off x="3349625" y="304800"/>
            <a:ext cx="4892675" cy="574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67" name="Picture 2" descr="http://www.google.com/url?source=imglanding&amp;ct=img&amp;q=http://www.nndb.com/people/945/000099648/steven-weinberg-1-sized.jpg&amp;sa=X&amp;ei=Htx8UNOEIITumAW1zYDYBw&amp;ved=0CAsQ8wc4Hg&amp;usg=AFQjCNH4UmPPUpptr0-GZYZ9hkexFJkXf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313" y="454025"/>
            <a:ext cx="2684462" cy="349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68" name="矩形 4"/>
          <p:cNvSpPr>
            <a:spLocks noChangeArrowheads="1"/>
          </p:cNvSpPr>
          <p:nvPr/>
        </p:nvSpPr>
        <p:spPr bwMode="auto">
          <a:xfrm>
            <a:off x="800100" y="4114800"/>
            <a:ext cx="17544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en-US" altLang="zh-TW" sz="1800" dirty="0"/>
              <a:t>Steven Weinberg</a:t>
            </a:r>
            <a:endParaRPr lang="zh-TW" altLang="en-US" sz="1800" dirty="0"/>
          </a:p>
        </p:txBody>
      </p:sp>
      <p:sp>
        <p:nvSpPr>
          <p:cNvPr id="139269" name="文字方塊 5"/>
          <p:cNvSpPr txBox="1">
            <a:spLocks noChangeArrowheads="1"/>
          </p:cNvSpPr>
          <p:nvPr/>
        </p:nvSpPr>
        <p:spPr bwMode="auto">
          <a:xfrm>
            <a:off x="2017713" y="6154738"/>
            <a:ext cx="54133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cs typeface="Times New Roman" pitchFamily="18" charset="0"/>
              </a:rPr>
              <a:t>的確，</a:t>
            </a:r>
            <a:r>
              <a:rPr lang="en-US" altLang="zh-TW" sz="1800" i="1" dirty="0">
                <a:cs typeface="Times New Roman" pitchFamily="18" charset="0"/>
              </a:rPr>
              <a:t>W</a:t>
            </a:r>
            <a:r>
              <a:rPr lang="zh-TW" altLang="en-US" sz="1800" i="1" dirty="0">
                <a:cs typeface="Times New Roman" pitchFamily="18" charset="0"/>
              </a:rPr>
              <a:t> </a:t>
            </a:r>
            <a:r>
              <a:rPr lang="zh-TW" altLang="en-US" sz="1800" dirty="0">
                <a:cs typeface="Times New Roman" pitchFamily="18" charset="0"/>
              </a:rPr>
              <a:t>和 </a:t>
            </a:r>
            <a:r>
              <a:rPr lang="en-US" altLang="zh-TW" sz="1800" i="1" dirty="0">
                <a:cs typeface="Times New Roman" pitchFamily="18" charset="0"/>
              </a:rPr>
              <a:t>Z</a:t>
            </a:r>
            <a:r>
              <a:rPr lang="zh-TW" altLang="en-US" sz="1800" i="1" dirty="0">
                <a:cs typeface="Times New Roman" pitchFamily="18" charset="0"/>
              </a:rPr>
              <a:t> </a:t>
            </a:r>
            <a:r>
              <a:rPr lang="zh-TW" altLang="en-US" sz="1800" dirty="0">
                <a:cs typeface="Times New Roman" pitchFamily="18" charset="0"/>
              </a:rPr>
              <a:t>得到該有的質量，而光子仍是無質量！</a:t>
            </a:r>
          </a:p>
        </p:txBody>
      </p:sp>
    </p:spTree>
    <p:extLst>
      <p:ext uri="{BB962C8B-B14F-4D97-AF65-F5344CB8AC3E}">
        <p14:creationId xmlns:p14="http://schemas.microsoft.com/office/powerpoint/2010/main" val="1164419114"/>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6" name="Text Box 4"/>
          <p:cNvSpPr txBox="1">
            <a:spLocks noChangeArrowheads="1"/>
          </p:cNvSpPr>
          <p:nvPr/>
        </p:nvSpPr>
        <p:spPr bwMode="auto">
          <a:xfrm>
            <a:off x="159488" y="5586413"/>
            <a:ext cx="8984512" cy="523220"/>
          </a:xfrm>
          <a:prstGeom prst="rect">
            <a:avLst/>
          </a:prstGeom>
          <a:noFill/>
          <a:ln w="9525">
            <a:noFill/>
            <a:miter lim="800000"/>
            <a:headEnd/>
            <a:tailEnd/>
          </a:ln>
          <a:effectLst/>
        </p:spPr>
        <p:txBody>
          <a:bodyPr wrap="square">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spcBef>
                <a:spcPct val="50000"/>
              </a:spcBef>
              <a:defRPr/>
            </a:pPr>
            <a:r>
              <a:rPr lang="en-US" altLang="zh-TW" dirty="0">
                <a:solidFill>
                  <a:srgbClr val="FF0000"/>
                </a:solidFill>
                <a:latin typeface="Times New Roman" pitchFamily="18" charset="0"/>
              </a:rPr>
              <a:t>Electromagnetic and weak interactions are unified into </a:t>
            </a:r>
            <a:r>
              <a:rPr lang="en-US" altLang="zh-TW" sz="2800" b="1" dirty="0">
                <a:solidFill>
                  <a:srgbClr val="FF0000"/>
                </a:solidFill>
                <a:effectLst>
                  <a:outerShdw blurRad="38100" dist="38100" dir="2700000" algn="tl">
                    <a:srgbClr val="000000"/>
                  </a:outerShdw>
                </a:effectLst>
                <a:latin typeface="Times New Roman" pitchFamily="18" charset="0"/>
              </a:rPr>
              <a:t>Electroweak</a:t>
            </a:r>
            <a:r>
              <a:rPr lang="en-US" altLang="zh-TW" dirty="0">
                <a:solidFill>
                  <a:srgbClr val="FF0000"/>
                </a:solidFill>
                <a:latin typeface="Times New Roman" pitchFamily="18" charset="0"/>
              </a:rPr>
              <a:t>.</a:t>
            </a:r>
            <a:endParaRPr lang="zh-TW" altLang="en-US" dirty="0">
              <a:solidFill>
                <a:srgbClr val="FF0000"/>
              </a:solidFill>
              <a:latin typeface="Times New Roman" pitchFamily="18" charset="0"/>
            </a:endParaRPr>
          </a:p>
        </p:txBody>
      </p:sp>
      <p:pic>
        <p:nvPicPr>
          <p:cNvPr id="134147" name="Picture 5" descr="wea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4188" y="2897188"/>
            <a:ext cx="1571625"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48" name="Picture 6" descr="ema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813" y="3048000"/>
            <a:ext cx="1905000" cy="177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59" name="Picture 7" descr="ewea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67463" y="2027238"/>
            <a:ext cx="1919287" cy="343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50" name="Picture 8" descr="glasho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813" y="659493"/>
            <a:ext cx="133350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51" name="Picture 9" descr="sala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46476" y="672193"/>
            <a:ext cx="1303337" cy="183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52" name="Picture 10" descr="weinber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11376" y="699181"/>
            <a:ext cx="1303337" cy="183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53" name="Text Box 11"/>
          <p:cNvSpPr txBox="1">
            <a:spLocks noChangeArrowheads="1"/>
          </p:cNvSpPr>
          <p:nvPr/>
        </p:nvSpPr>
        <p:spPr bwMode="auto">
          <a:xfrm>
            <a:off x="5061857" y="922338"/>
            <a:ext cx="371860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50000"/>
              </a:spcBef>
              <a:buClrTx/>
              <a:buSzTx/>
              <a:buFontTx/>
              <a:buNone/>
            </a:pPr>
            <a:r>
              <a:rPr lang="en-US" altLang="zh-TW" sz="1800" dirty="0"/>
              <a:t>Glashow, Weinberg and Salem: </a:t>
            </a:r>
            <a:r>
              <a:rPr lang="en-US" altLang="zh-TW" sz="1800" dirty="0">
                <a:latin typeface="Tahoma" pitchFamily="34" charset="0"/>
              </a:rPr>
              <a:t>  </a:t>
            </a:r>
          </a:p>
          <a:p>
            <a:pPr eaLnBrk="1" hangingPunct="1">
              <a:spcBef>
                <a:spcPct val="50000"/>
              </a:spcBef>
              <a:buClrTx/>
              <a:buSzTx/>
              <a:buFontTx/>
              <a:buNone/>
            </a:pPr>
            <a:r>
              <a:rPr lang="en-US" altLang="zh-TW" sz="2400" b="1" dirty="0">
                <a:solidFill>
                  <a:schemeClr val="folHlink"/>
                </a:solidFill>
              </a:rPr>
              <a:t>Standard Model</a:t>
            </a:r>
          </a:p>
        </p:txBody>
      </p:sp>
      <p:sp>
        <p:nvSpPr>
          <p:cNvPr id="134154" name="Text Box 12"/>
          <p:cNvSpPr txBox="1">
            <a:spLocks noChangeArrowheads="1"/>
          </p:cNvSpPr>
          <p:nvPr/>
        </p:nvSpPr>
        <p:spPr bwMode="auto">
          <a:xfrm>
            <a:off x="2111376" y="4826000"/>
            <a:ext cx="13065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50000"/>
              </a:spcBef>
              <a:buClrTx/>
              <a:buSzTx/>
              <a:buFontTx/>
              <a:buNone/>
            </a:pPr>
            <a:r>
              <a:rPr lang="en-US" altLang="zh-TW" sz="1800" dirty="0"/>
              <a:t>Twins</a:t>
            </a:r>
          </a:p>
        </p:txBody>
      </p:sp>
      <p:sp>
        <p:nvSpPr>
          <p:cNvPr id="134155" name="Text Box 13"/>
          <p:cNvSpPr txBox="1">
            <a:spLocks noChangeArrowheads="1"/>
          </p:cNvSpPr>
          <p:nvPr/>
        </p:nvSpPr>
        <p:spPr bwMode="auto">
          <a:xfrm>
            <a:off x="4354286" y="4281488"/>
            <a:ext cx="232273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50000"/>
              </a:spcBef>
              <a:buClrTx/>
              <a:buSzTx/>
              <a:buFontTx/>
              <a:buNone/>
            </a:pPr>
            <a:r>
              <a:rPr lang="en-US" altLang="zh-TW" sz="1800" dirty="0"/>
              <a:t>Different aspects of the same interaction.</a:t>
            </a:r>
          </a:p>
        </p:txBody>
      </p:sp>
    </p:spTree>
    <p:extLst>
      <p:ext uri="{BB962C8B-B14F-4D97-AF65-F5344CB8AC3E}">
        <p14:creationId xmlns:p14="http://schemas.microsoft.com/office/powerpoint/2010/main" val="41971416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51559"/>
                                        </p:tgtEl>
                                        <p:attrNameLst>
                                          <p:attrName>style.visibility</p:attrName>
                                        </p:attrNameLst>
                                      </p:cBhvr>
                                      <p:to>
                                        <p:strVal val="visible"/>
                                      </p:to>
                                    </p:set>
                                    <p:anim calcmode="lin" valueType="num">
                                      <p:cBhvr additive="base">
                                        <p:cTn id="7" dur="500" fill="hold"/>
                                        <p:tgtEl>
                                          <p:spTgt spid="151559"/>
                                        </p:tgtEl>
                                        <p:attrNameLst>
                                          <p:attrName>ppt_x</p:attrName>
                                        </p:attrNameLst>
                                      </p:cBhvr>
                                      <p:tavLst>
                                        <p:tav tm="0">
                                          <p:val>
                                            <p:strVal val="#ppt_x"/>
                                          </p:val>
                                        </p:tav>
                                        <p:tav tm="100000">
                                          <p:val>
                                            <p:strVal val="#ppt_x"/>
                                          </p:val>
                                        </p:tav>
                                      </p:tavLst>
                                    </p:anim>
                                    <p:anim calcmode="lin" valueType="num">
                                      <p:cBhvr additive="base">
                                        <p:cTn id="8" dur="500" fill="hold"/>
                                        <p:tgtEl>
                                          <p:spTgt spid="15155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1556"/>
                                        </p:tgtEl>
                                        <p:attrNameLst>
                                          <p:attrName>style.visibility</p:attrName>
                                        </p:attrNameLst>
                                      </p:cBhvr>
                                      <p:to>
                                        <p:strVal val="visible"/>
                                      </p:to>
                                    </p:set>
                                    <p:anim calcmode="lin" valueType="num">
                                      <p:cBhvr additive="base">
                                        <p:cTn id="13" dur="500" fill="hold"/>
                                        <p:tgtEl>
                                          <p:spTgt spid="151556"/>
                                        </p:tgtEl>
                                        <p:attrNameLst>
                                          <p:attrName>ppt_x</p:attrName>
                                        </p:attrNameLst>
                                      </p:cBhvr>
                                      <p:tavLst>
                                        <p:tav tm="0">
                                          <p:val>
                                            <p:strVal val="#ppt_x"/>
                                          </p:val>
                                        </p:tav>
                                        <p:tav tm="100000">
                                          <p:val>
                                            <p:strVal val="#ppt_x"/>
                                          </p:val>
                                        </p:tav>
                                      </p:tavLst>
                                    </p:anim>
                                    <p:anim calcmode="lin" valueType="num">
                                      <p:cBhvr additive="base">
                                        <p:cTn id="14" dur="500" fill="hold"/>
                                        <p:tgtEl>
                                          <p:spTgt spid="1515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56" grpId="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2" descr="http://www.quantumdiaries.org/wp-content/uploads/2011/11/W3BtoZgam1-1024x29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652" y="4564063"/>
            <a:ext cx="5408612"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1" name="Picture 2" descr="http://www.google.com/url?source=imglanding&amp;ct=img&amp;q=http://www.quantumdiaries.org/wp-content/uploads/2011/10/Goldstone-Eaten-four.png&amp;sa=X&amp;ei=uOh8UM2gMerOmAXpp4H4Bg&amp;ved=0CAwQ8wc4IQ&amp;usg=AFQjCNEBERs0kkD0eU-QrdW_xDR6WU44L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1290" y="1456003"/>
            <a:ext cx="3745140" cy="260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http://www.isgtw.org/sites/default/files/Standard_model_infographic.png"/>
          <p:cNvPicPr>
            <a:picLocks noChangeAspect="1" noChangeArrowheads="1"/>
          </p:cNvPicPr>
          <p:nvPr/>
        </p:nvPicPr>
        <p:blipFill rotWithShape="1">
          <a:blip r:embed="rId4">
            <a:extLst>
              <a:ext uri="{28A0092B-C50C-407E-A947-70E740481C1C}">
                <a14:useLocalDpi xmlns:a14="http://schemas.microsoft.com/office/drawing/2010/main" val="0"/>
              </a:ext>
            </a:extLst>
          </a:blip>
          <a:srcRect l="38152" r="17337" b="7513"/>
          <a:stretch/>
        </p:blipFill>
        <p:spPr bwMode="auto">
          <a:xfrm>
            <a:off x="5834742" y="1205632"/>
            <a:ext cx="3004458" cy="4682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653143" y="2759422"/>
            <a:ext cx="2276815" cy="1398921"/>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Times New Roman" panose="02020603050405020304" pitchFamily="18" charset="0"/>
            </a:endParaRPr>
          </a:p>
        </p:txBody>
      </p:sp>
    </p:spTree>
    <p:extLst>
      <p:ext uri="{BB962C8B-B14F-4D97-AF65-F5344CB8AC3E}">
        <p14:creationId xmlns:p14="http://schemas.microsoft.com/office/powerpoint/2010/main" val="23340562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fld id="{21E8FBF1-883F-4056-9A01-CF231C9D7B69}" type="slidenum">
              <a:rPr kumimoji="0" lang="zh-TW" altLang="en-US" sz="1400"/>
              <a:pPr/>
              <a:t>146</a:t>
            </a:fld>
            <a:endParaRPr kumimoji="0" lang="en-US" altLang="zh-TW" sz="1400"/>
          </a:p>
        </p:txBody>
      </p:sp>
      <p:pic>
        <p:nvPicPr>
          <p:cNvPr id="4" name="Picture 2" descr="http://www.isgtw.org/sites/default/files/Standard_model_infographic.png"/>
          <p:cNvPicPr>
            <a:picLocks noChangeAspect="1" noChangeArrowheads="1"/>
          </p:cNvPicPr>
          <p:nvPr/>
        </p:nvPicPr>
        <p:blipFill rotWithShape="1">
          <a:blip r:embed="rId2">
            <a:extLst>
              <a:ext uri="{28A0092B-C50C-407E-A947-70E740481C1C}">
                <a14:useLocalDpi xmlns:a14="http://schemas.microsoft.com/office/drawing/2010/main" val="0"/>
              </a:ext>
            </a:extLst>
          </a:blip>
          <a:srcRect l="92" r="17337" b="7513"/>
          <a:stretch/>
        </p:blipFill>
        <p:spPr bwMode="auto">
          <a:xfrm>
            <a:off x="1807028" y="1053232"/>
            <a:ext cx="5573486" cy="4682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433239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圖片 1" descr="higgs6.jpg"/>
          <p:cNvPicPr>
            <a:picLocks noChangeAspect="1"/>
          </p:cNvPicPr>
          <p:nvPr/>
        </p:nvPicPr>
        <p:blipFill>
          <a:blip r:embed="rId2">
            <a:extLst>
              <a:ext uri="{28A0092B-C50C-407E-A947-70E740481C1C}">
                <a14:useLocalDpi xmlns:a14="http://schemas.microsoft.com/office/drawing/2010/main" val="0"/>
              </a:ext>
            </a:extLst>
          </a:blip>
          <a:srcRect l="3017" r="4762" b="11739"/>
          <a:stretch>
            <a:fillRect/>
          </a:stretch>
        </p:blipFill>
        <p:spPr bwMode="auto">
          <a:xfrm>
            <a:off x="0" y="0"/>
            <a:ext cx="10393082" cy="7128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p:cNvSpPr/>
          <p:nvPr/>
        </p:nvSpPr>
        <p:spPr>
          <a:xfrm>
            <a:off x="2300941" y="987424"/>
            <a:ext cx="2719294" cy="257690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latin typeface="Times New Roman" panose="02020603050405020304" pitchFamily="18" charset="0"/>
            </a:endParaRPr>
          </a:p>
        </p:txBody>
      </p:sp>
      <p:sp>
        <p:nvSpPr>
          <p:cNvPr id="141316" name="文字方塊 3"/>
          <p:cNvSpPr txBox="1">
            <a:spLocks noChangeArrowheads="1"/>
          </p:cNvSpPr>
          <p:nvPr/>
        </p:nvSpPr>
        <p:spPr bwMode="auto">
          <a:xfrm>
            <a:off x="5472113" y="5065713"/>
            <a:ext cx="29321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a:cs typeface="Times New Roman" pitchFamily="18" charset="0"/>
              </a:rPr>
              <a:t>標準模型正式誕生！</a:t>
            </a:r>
          </a:p>
        </p:txBody>
      </p:sp>
      <p:sp>
        <p:nvSpPr>
          <p:cNvPr id="5" name="矩形 4"/>
          <p:cNvSpPr/>
          <p:nvPr/>
        </p:nvSpPr>
        <p:spPr>
          <a:xfrm>
            <a:off x="295835" y="3962400"/>
            <a:ext cx="4724400" cy="79487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latin typeface="Times New Roman" panose="02020603050405020304" pitchFamily="18" charset="0"/>
            </a:endParaRPr>
          </a:p>
        </p:txBody>
      </p:sp>
      <p:sp>
        <p:nvSpPr>
          <p:cNvPr id="6" name="矩形 5"/>
          <p:cNvSpPr/>
          <p:nvPr/>
        </p:nvSpPr>
        <p:spPr>
          <a:xfrm>
            <a:off x="89646" y="5038164"/>
            <a:ext cx="2362200" cy="123115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latin typeface="Times New Roman" panose="02020603050405020304" pitchFamily="18" charset="0"/>
            </a:endParaRPr>
          </a:p>
        </p:txBody>
      </p:sp>
    </p:spTree>
    <p:extLst>
      <p:ext uri="{BB962C8B-B14F-4D97-AF65-F5344CB8AC3E}">
        <p14:creationId xmlns:p14="http://schemas.microsoft.com/office/powerpoint/2010/main" val="1337119814"/>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647700"/>
            <a:ext cx="6096000" cy="5562600"/>
          </a:xfrm>
          <a:prstGeom prst="rect">
            <a:avLst/>
          </a:prstGeom>
        </p:spPr>
      </p:pic>
    </p:spTree>
    <p:extLst>
      <p:ext uri="{BB962C8B-B14F-4D97-AF65-F5344CB8AC3E}">
        <p14:creationId xmlns:p14="http://schemas.microsoft.com/office/powerpoint/2010/main" val="191465008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6950" y="1457562"/>
            <a:ext cx="7150100" cy="1663700"/>
          </a:xfrm>
          <a:prstGeom prst="rect">
            <a:avLst/>
          </a:prstGeom>
        </p:spPr>
      </p:pic>
      <p:pic>
        <p:nvPicPr>
          <p:cNvPr id="3" name="圖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6950" y="3526619"/>
            <a:ext cx="7620000" cy="1701800"/>
          </a:xfrm>
          <a:prstGeom prst="rect">
            <a:avLst/>
          </a:prstGeom>
        </p:spPr>
      </p:pic>
    </p:spTree>
    <p:extLst>
      <p:ext uri="{BB962C8B-B14F-4D97-AF65-F5344CB8AC3E}">
        <p14:creationId xmlns:p14="http://schemas.microsoft.com/office/powerpoint/2010/main" val="26207742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Text Box 13"/>
          <p:cNvSpPr txBox="1">
            <a:spLocks noChangeArrowheads="1"/>
          </p:cNvSpPr>
          <p:nvPr/>
        </p:nvSpPr>
        <p:spPr bwMode="auto">
          <a:xfrm>
            <a:off x="1349375" y="4484688"/>
            <a:ext cx="5689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50000"/>
              </a:spcBef>
              <a:buClrTx/>
              <a:buSzTx/>
              <a:buFontTx/>
              <a:buNone/>
            </a:pPr>
            <a:endParaRPr lang="zh-TW" altLang="en-US" sz="1800">
              <a:latin typeface="Tahoma" pitchFamily="34" charset="0"/>
            </a:endParaRPr>
          </a:p>
        </p:txBody>
      </p:sp>
      <p:sp>
        <p:nvSpPr>
          <p:cNvPr id="217106" name="文字方塊 10"/>
          <p:cNvSpPr txBox="1">
            <a:spLocks noChangeArrowheads="1"/>
          </p:cNvSpPr>
          <p:nvPr/>
        </p:nvSpPr>
        <p:spPr bwMode="auto">
          <a:xfrm>
            <a:off x="1085851" y="714695"/>
            <a:ext cx="70802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cs typeface="Times New Roman" pitchFamily="18" charset="0"/>
              </a:rPr>
              <a:t>如此，這個弱作用的圖與兩個電子交換光子的電磁散射就非常類似：</a:t>
            </a:r>
          </a:p>
        </p:txBody>
      </p:sp>
      <p:pic>
        <p:nvPicPr>
          <p:cNvPr id="217107" name="Picture 4" descr="46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5688" y="2541588"/>
            <a:ext cx="2814637" cy="256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17108" name="文字方塊 18"/>
              <p:cNvSpPr txBox="1">
                <a:spLocks noChangeArrowheads="1"/>
              </p:cNvSpPr>
              <p:nvPr/>
            </p:nvSpPr>
            <p:spPr bwMode="auto">
              <a:xfrm>
                <a:off x="1005785" y="5668447"/>
                <a:ext cx="6233099" cy="37273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solidFill>
                      <a:schemeClr val="tx1"/>
                    </a:solidFill>
                    <a:latin typeface="Tahoma" pitchFamily="34" charset="0"/>
                  </a:rPr>
                  <a:t>弱交互作用的媒介粒子</a:t>
                </a:r>
                <a14:m>
                  <m:oMath xmlns:m="http://schemas.openxmlformats.org/officeDocument/2006/math">
                    <m:sSup>
                      <m:sSupPr>
                        <m:ctrlPr>
                          <a:rPr lang="en-US" altLang="zh-TW" sz="1800" i="1">
                            <a:solidFill>
                              <a:schemeClr val="tx1"/>
                            </a:solidFill>
                            <a:latin typeface="Cambria Math" panose="02040503050406030204" pitchFamily="18" charset="0"/>
                            <a:ea typeface="新細明體" charset="0"/>
                          </a:rPr>
                        </m:ctrlPr>
                      </m:sSupPr>
                      <m:e>
                        <m:r>
                          <a:rPr lang="en-US" altLang="zh-TW" sz="1800" i="1">
                            <a:solidFill>
                              <a:schemeClr val="tx1"/>
                            </a:solidFill>
                            <a:latin typeface="Cambria Math"/>
                            <a:ea typeface="新細明體" charset="0"/>
                          </a:rPr>
                          <m:t>𝑊</m:t>
                        </m:r>
                      </m:e>
                      <m:sup>
                        <m:r>
                          <a:rPr lang="en-US" altLang="zh-TW" sz="1800" i="1" smtClean="0">
                            <a:solidFill>
                              <a:schemeClr val="tx1"/>
                            </a:solidFill>
                            <a:latin typeface="Cambria Math" panose="02040503050406030204" pitchFamily="18" charset="0"/>
                            <a:ea typeface="Cambria Math" panose="02040503050406030204" pitchFamily="18" charset="0"/>
                          </a:rPr>
                          <m:t>±</m:t>
                        </m:r>
                      </m:sup>
                    </m:sSup>
                  </m:oMath>
                </a14:m>
                <a:r>
                  <a:rPr lang="zh-TW" altLang="en-US" sz="1800" dirty="0">
                    <a:solidFill>
                      <a:schemeClr val="tx1"/>
                    </a:solidFill>
                    <a:latin typeface="Tahoma" pitchFamily="34" charset="0"/>
                    <a:cs typeface="Times New Roman" pitchFamily="18" charset="0"/>
                  </a:rPr>
                  <a:t>就扮演</a:t>
                </a:r>
                <a:r>
                  <a:rPr lang="zh-TW" altLang="en-US" sz="1800" dirty="0">
                    <a:latin typeface="Tahoma" pitchFamily="34" charset="0"/>
                    <a:cs typeface="Times New Roman" pitchFamily="18" charset="0"/>
                  </a:rPr>
                  <a:t>電磁作用中</a:t>
                </a:r>
                <a:r>
                  <a:rPr lang="zh-TW" altLang="en-US" sz="1800" dirty="0">
                    <a:solidFill>
                      <a:schemeClr val="tx1"/>
                    </a:solidFill>
                    <a:latin typeface="Tahoma" pitchFamily="34" charset="0"/>
                    <a:cs typeface="Times New Roman" pitchFamily="18" charset="0"/>
                  </a:rPr>
                  <a:t>光子的角色</a:t>
                </a:r>
                <a:r>
                  <a:rPr lang="en-US" altLang="zh-TW" sz="1800" dirty="0">
                    <a:solidFill>
                      <a:schemeClr val="tx1"/>
                    </a:solidFill>
                    <a:latin typeface="Tahoma" pitchFamily="34" charset="0"/>
                    <a:cs typeface="Times New Roman" pitchFamily="18" charset="0"/>
                  </a:rPr>
                  <a:t> </a:t>
                </a:r>
                <a:endParaRPr lang="zh-TW" altLang="en-US" sz="1800" dirty="0">
                  <a:solidFill>
                    <a:schemeClr val="tx1"/>
                  </a:solidFill>
                  <a:latin typeface="Tahoma" pitchFamily="34" charset="0"/>
                  <a:cs typeface="Times New Roman" pitchFamily="18" charset="0"/>
                </a:endParaRPr>
              </a:p>
            </p:txBody>
          </p:sp>
        </mc:Choice>
        <mc:Fallback xmlns="">
          <p:sp>
            <p:nvSpPr>
              <p:cNvPr id="217108" name="文字方塊 18"/>
              <p:cNvSpPr txBox="1">
                <a:spLocks noRot="1" noChangeAspect="1" noMove="1" noResize="1" noEditPoints="1" noAdjustHandles="1" noChangeArrowheads="1" noChangeShapeType="1" noTextEdit="1"/>
              </p:cNvSpPr>
              <p:nvPr/>
            </p:nvSpPr>
            <p:spPr bwMode="auto">
              <a:xfrm>
                <a:off x="1005785" y="5668447"/>
                <a:ext cx="6233099" cy="372731"/>
              </a:xfrm>
              <a:prstGeom prst="rect">
                <a:avLst/>
              </a:prstGeom>
              <a:blipFill>
                <a:blip r:embed="rId3"/>
                <a:stretch>
                  <a:fillRect l="-815" t="-6667" b="-2666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217109"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fld id="{A01146B0-67FC-4167-BFC3-CD824F323354}" type="slidenum">
              <a:rPr kumimoji="0" lang="zh-TW" altLang="en-US" sz="1400">
                <a:latin typeface="Tahoma" pitchFamily="34" charset="0"/>
              </a:rPr>
              <a:pPr eaLnBrk="1" hangingPunct="1">
                <a:spcBef>
                  <a:spcPct val="0"/>
                </a:spcBef>
                <a:buClrTx/>
                <a:buSzTx/>
                <a:buFontTx/>
                <a:buNone/>
              </a:pPr>
              <a:t>15</a:t>
            </a:fld>
            <a:endParaRPr kumimoji="0" lang="en-US" altLang="zh-TW" sz="1400">
              <a:latin typeface="Tahoma" pitchFamily="34" charset="0"/>
            </a:endParaRPr>
          </a:p>
        </p:txBody>
      </p:sp>
      <p:sp>
        <p:nvSpPr>
          <p:cNvPr id="23" name="矩形 22"/>
          <p:cNvSpPr/>
          <p:nvPr/>
        </p:nvSpPr>
        <p:spPr>
          <a:xfrm>
            <a:off x="1196576" y="1299091"/>
            <a:ext cx="3236912" cy="406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4" name="Line 15"/>
          <p:cNvSpPr>
            <a:spLocks noChangeShapeType="1"/>
          </p:cNvSpPr>
          <p:nvPr/>
        </p:nvSpPr>
        <p:spPr bwMode="auto">
          <a:xfrm flipV="1">
            <a:off x="1458513" y="4347091"/>
            <a:ext cx="263525" cy="9874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25" name="Line 17"/>
          <p:cNvSpPr>
            <a:spLocks noChangeShapeType="1"/>
          </p:cNvSpPr>
          <p:nvPr/>
        </p:nvSpPr>
        <p:spPr bwMode="auto">
          <a:xfrm flipV="1">
            <a:off x="1722038" y="3694628"/>
            <a:ext cx="142875" cy="6683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6" name="Line 18"/>
          <p:cNvSpPr>
            <a:spLocks noChangeShapeType="1"/>
          </p:cNvSpPr>
          <p:nvPr/>
        </p:nvSpPr>
        <p:spPr bwMode="auto">
          <a:xfrm flipV="1">
            <a:off x="1850626" y="3680341"/>
            <a:ext cx="1843087" cy="28575"/>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7" name="Line 19"/>
          <p:cNvSpPr>
            <a:spLocks noChangeShapeType="1"/>
          </p:cNvSpPr>
          <p:nvPr/>
        </p:nvSpPr>
        <p:spPr bwMode="auto">
          <a:xfrm flipH="1" flipV="1">
            <a:off x="1722038" y="2645644"/>
            <a:ext cx="142875" cy="104898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28" name="Line 20"/>
          <p:cNvSpPr>
            <a:spLocks noChangeShapeType="1"/>
          </p:cNvSpPr>
          <p:nvPr/>
        </p:nvSpPr>
        <p:spPr bwMode="auto">
          <a:xfrm flipH="1" flipV="1">
            <a:off x="1590675" y="1767403"/>
            <a:ext cx="142875" cy="9286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9" name="Line 21"/>
          <p:cNvSpPr>
            <a:spLocks noChangeShapeType="1"/>
          </p:cNvSpPr>
          <p:nvPr/>
        </p:nvSpPr>
        <p:spPr bwMode="auto">
          <a:xfrm flipV="1">
            <a:off x="3673471" y="2645644"/>
            <a:ext cx="108346" cy="1018819"/>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30" name="Line 22"/>
          <p:cNvSpPr>
            <a:spLocks noChangeShapeType="1"/>
          </p:cNvSpPr>
          <p:nvPr/>
        </p:nvSpPr>
        <p:spPr bwMode="auto">
          <a:xfrm flipV="1">
            <a:off x="3781818" y="1705846"/>
            <a:ext cx="88107" cy="93979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31" name="Line 23"/>
          <p:cNvSpPr>
            <a:spLocks noChangeShapeType="1"/>
          </p:cNvSpPr>
          <p:nvPr/>
        </p:nvSpPr>
        <p:spPr bwMode="auto">
          <a:xfrm flipH="1" flipV="1">
            <a:off x="3919138" y="4442341"/>
            <a:ext cx="274638" cy="8556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32" name="Line 24"/>
          <p:cNvSpPr>
            <a:spLocks noChangeShapeType="1"/>
          </p:cNvSpPr>
          <p:nvPr/>
        </p:nvSpPr>
        <p:spPr bwMode="auto">
          <a:xfrm flipH="1" flipV="1">
            <a:off x="3666726" y="3667641"/>
            <a:ext cx="266700" cy="8175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mc:AlternateContent xmlns:mc="http://schemas.openxmlformats.org/markup-compatibility/2006" xmlns:a14="http://schemas.microsoft.com/office/drawing/2010/main">
        <mc:Choice Requires="a14">
          <p:sp>
            <p:nvSpPr>
              <p:cNvPr id="35" name="Text Box 27"/>
              <p:cNvSpPr txBox="1">
                <a:spLocks noChangeArrowheads="1"/>
              </p:cNvSpPr>
              <p:nvPr/>
            </p:nvSpPr>
            <p:spPr bwMode="auto">
              <a:xfrm>
                <a:off x="3671485" y="1305261"/>
                <a:ext cx="450850" cy="36671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50000"/>
                  </a:spcBef>
                  <a:buClrTx/>
                  <a:buSzTx/>
                  <a:buFontTx/>
                  <a:buNone/>
                </a:pPr>
                <a14:m>
                  <m:oMathPara xmlns:m="http://schemas.openxmlformats.org/officeDocument/2006/math">
                    <m:oMathParaPr>
                      <m:jc m:val="centerGroup"/>
                    </m:oMathParaPr>
                    <m:oMath xmlns:m="http://schemas.openxmlformats.org/officeDocument/2006/math">
                      <m:r>
                        <a:rPr lang="en-US" altLang="zh-TW" sz="1800" i="1" dirty="0" smtClean="0">
                          <a:latin typeface="Cambria Math"/>
                        </a:rPr>
                        <m:t>𝑒</m:t>
                      </m:r>
                    </m:oMath>
                  </m:oMathPara>
                </a14:m>
                <a:endParaRPr lang="en-US" altLang="zh-TW" sz="1800" dirty="0">
                  <a:latin typeface="Tahoma" pitchFamily="34" charset="0"/>
                </a:endParaRPr>
              </a:p>
            </p:txBody>
          </p:sp>
        </mc:Choice>
        <mc:Fallback xmlns="">
          <p:sp>
            <p:nvSpPr>
              <p:cNvPr id="35" name="Text Box 27"/>
              <p:cNvSpPr txBox="1">
                <a:spLocks noRot="1" noChangeAspect="1" noMove="1" noResize="1" noEditPoints="1" noAdjustHandles="1" noChangeArrowheads="1" noChangeShapeType="1" noTextEdit="1"/>
              </p:cNvSpPr>
              <p:nvPr/>
            </p:nvSpPr>
            <p:spPr bwMode="auto">
              <a:xfrm>
                <a:off x="3671485" y="1305261"/>
                <a:ext cx="450850" cy="366712"/>
              </a:xfrm>
              <a:prstGeom prst="rect">
                <a:avLst/>
              </a:prstGeom>
              <a:blipFill>
                <a:blip r:embed="rId4"/>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 Box 28"/>
              <p:cNvSpPr txBox="1">
                <a:spLocks noChangeArrowheads="1"/>
              </p:cNvSpPr>
              <p:nvPr/>
            </p:nvSpPr>
            <p:spPr bwMode="auto">
              <a:xfrm>
                <a:off x="3679426" y="4783653"/>
                <a:ext cx="434975" cy="36671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50000"/>
                  </a:spcBef>
                  <a:buClrTx/>
                  <a:buSzTx/>
                  <a:buFontTx/>
                  <a:buNone/>
                </a:pPr>
                <a14:m>
                  <m:oMathPara xmlns:m="http://schemas.openxmlformats.org/officeDocument/2006/math">
                    <m:oMathParaPr>
                      <m:jc m:val="centerGroup"/>
                    </m:oMathParaPr>
                    <m:oMath xmlns:m="http://schemas.openxmlformats.org/officeDocument/2006/math">
                      <m:r>
                        <a:rPr lang="el-GR" altLang="zh-TW" sz="1800" i="1" dirty="0" smtClean="0">
                          <a:latin typeface="Cambria Math"/>
                          <a:cs typeface="Tahoma" pitchFamily="34" charset="0"/>
                        </a:rPr>
                        <m:t>𝜈</m:t>
                      </m:r>
                    </m:oMath>
                  </m:oMathPara>
                </a14:m>
                <a:endParaRPr lang="el-GR" altLang="zh-TW" sz="1800" dirty="0">
                  <a:cs typeface="Tahoma" pitchFamily="34" charset="0"/>
                </a:endParaRPr>
              </a:p>
            </p:txBody>
          </p:sp>
        </mc:Choice>
        <mc:Fallback xmlns="">
          <p:sp>
            <p:nvSpPr>
              <p:cNvPr id="36" name="Text Box 28"/>
              <p:cNvSpPr txBox="1">
                <a:spLocks noRot="1" noChangeAspect="1" noMove="1" noResize="1" noEditPoints="1" noAdjustHandles="1" noChangeArrowheads="1" noChangeShapeType="1" noTextEdit="1"/>
              </p:cNvSpPr>
              <p:nvPr/>
            </p:nvSpPr>
            <p:spPr bwMode="auto">
              <a:xfrm>
                <a:off x="3679426" y="4783653"/>
                <a:ext cx="434975" cy="366713"/>
              </a:xfrm>
              <a:prstGeom prst="rect">
                <a:avLst/>
              </a:prstGeom>
              <a:blipFill rotWithShape="1">
                <a:blip r:embed="rId6"/>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cxnSp>
        <p:nvCxnSpPr>
          <p:cNvPr id="37" name="直線單箭頭接點 36"/>
          <p:cNvCxnSpPr/>
          <p:nvPr/>
        </p:nvCxnSpPr>
        <p:spPr>
          <a:xfrm flipV="1">
            <a:off x="2336358" y="3836084"/>
            <a:ext cx="703305" cy="1211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9" name="矩形 19"/>
              <p:cNvSpPr>
                <a:spLocks noChangeArrowheads="1"/>
              </p:cNvSpPr>
              <p:nvPr/>
            </p:nvSpPr>
            <p:spPr bwMode="auto">
              <a:xfrm>
                <a:off x="2461058" y="3891756"/>
                <a:ext cx="622222"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p>
                <a:pPr>
                  <a:defRPr/>
                </a:pPr>
                <a14:m>
                  <m:oMath xmlns:m="http://schemas.openxmlformats.org/officeDocument/2006/math">
                    <m:sSup>
                      <m:sSupPr>
                        <m:ctrlPr>
                          <a:rPr lang="en-US" altLang="zh-TW" i="1" smtClean="0">
                            <a:latin typeface="Cambria Math" panose="02040503050406030204" pitchFamily="18" charset="0"/>
                            <a:ea typeface="新細明體" charset="0"/>
                          </a:rPr>
                        </m:ctrlPr>
                      </m:sSupPr>
                      <m:e>
                        <m:r>
                          <a:rPr lang="en-US" altLang="zh-TW" b="0" i="1" smtClean="0">
                            <a:latin typeface="Cambria Math"/>
                            <a:ea typeface="新細明體" charset="0"/>
                          </a:rPr>
                          <m:t>𝑊</m:t>
                        </m:r>
                      </m:e>
                      <m:sup>
                        <m:r>
                          <a:rPr lang="en-US" altLang="zh-TW" b="0" i="1" smtClean="0">
                            <a:latin typeface="Cambria Math"/>
                            <a:ea typeface="新細明體" charset="0"/>
                          </a:rPr>
                          <m:t>−</m:t>
                        </m:r>
                      </m:sup>
                    </m:sSup>
                  </m:oMath>
                </a14:m>
                <a:r>
                  <a:rPr lang="zh-TW" altLang="en-US" dirty="0">
                    <a:latin typeface="Tahoma" charset="0"/>
                    <a:ea typeface="新細明體" charset="0"/>
                    <a:cs typeface="新細明體" charset="0"/>
                  </a:rPr>
                  <a:t> </a:t>
                </a:r>
              </a:p>
            </p:txBody>
          </p:sp>
        </mc:Choice>
        <mc:Fallback xmlns="">
          <p:sp>
            <p:nvSpPr>
              <p:cNvPr id="39" name="矩形 19"/>
              <p:cNvSpPr>
                <a:spLocks noRot="1" noChangeAspect="1" noMove="1" noResize="1" noEditPoints="1" noAdjustHandles="1" noChangeArrowheads="1" noChangeShapeType="1" noTextEdit="1"/>
              </p:cNvSpPr>
              <p:nvPr/>
            </p:nvSpPr>
            <p:spPr bwMode="auto">
              <a:xfrm>
                <a:off x="2461058" y="3891756"/>
                <a:ext cx="622222" cy="369332"/>
              </a:xfrm>
              <a:prstGeom prst="rect">
                <a:avLst/>
              </a:prstGeom>
              <a:blipFill rotWithShape="1">
                <a:blip r:embed="rId7"/>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 name="Text Box 5">
                <a:extLst>
                  <a:ext uri="{FF2B5EF4-FFF2-40B4-BE49-F238E27FC236}">
                    <a16:creationId xmlns:a16="http://schemas.microsoft.com/office/drawing/2014/main" id="{821FAF65-9A2E-2B5F-A31C-AEDC0791D7BD}"/>
                  </a:ext>
                </a:extLst>
              </p:cNvPr>
              <p:cNvSpPr txBox="1">
                <a:spLocks noChangeArrowheads="1"/>
              </p:cNvSpPr>
              <p:nvPr/>
            </p:nvSpPr>
            <p:spPr bwMode="auto">
              <a:xfrm>
                <a:off x="1376193" y="1334612"/>
                <a:ext cx="280238" cy="393237"/>
              </a:xfrm>
              <a:prstGeom prst="rect">
                <a:avLst/>
              </a:prstGeom>
              <a:solidFill>
                <a:schemeClr val="bg1"/>
              </a:solidFill>
              <a:ln w="9525">
                <a:noFill/>
                <a:miter lim="800000"/>
                <a:headEnd/>
                <a:tailEnd/>
              </a:ln>
            </p:spPr>
            <p:txBody>
              <a:bodyPr lIns="0" tIns="0" rIns="0" bIns="0"/>
              <a:lstStyle/>
              <a:p>
                <a:pPr eaLnBrk="0" hangingPunct="0">
                  <a:defRPr/>
                </a:pPr>
                <a14:m>
                  <m:oMathPara xmlns:m="http://schemas.openxmlformats.org/officeDocument/2006/math">
                    <m:oMathParaPr>
                      <m:jc m:val="centerGroup"/>
                    </m:oMathParaPr>
                    <m:oMath xmlns:m="http://schemas.openxmlformats.org/officeDocument/2006/math">
                      <m:r>
                        <a:rPr lang="en-US" altLang="zh-TW" sz="2000" i="1" dirty="0" smtClean="0">
                          <a:latin typeface="Cambria Math"/>
                          <a:cs typeface="Times New Roman" pitchFamily="18" charset="0"/>
                        </a:rPr>
                        <m:t>𝜈</m:t>
                      </m:r>
                      <m:r>
                        <a:rPr lang="en-US" altLang="zh-TW" sz="2000" i="1" baseline="-30000" dirty="0" err="1">
                          <a:latin typeface="Cambria Math"/>
                          <a:cs typeface="Times New Roman" pitchFamily="18" charset="0"/>
                        </a:rPr>
                        <m:t>𝜇</m:t>
                      </m:r>
                    </m:oMath>
                  </m:oMathPara>
                </a14:m>
                <a:endParaRPr lang="en-US" altLang="zh-TW" sz="2000" i="1" dirty="0"/>
              </a:p>
            </p:txBody>
          </p:sp>
        </mc:Choice>
        <mc:Fallback xmlns="">
          <p:sp>
            <p:nvSpPr>
              <p:cNvPr id="2" name="Text Box 5">
                <a:extLst>
                  <a:ext uri="{FF2B5EF4-FFF2-40B4-BE49-F238E27FC236}">
                    <a16:creationId xmlns:a16="http://schemas.microsoft.com/office/drawing/2014/main" id="{821FAF65-9A2E-2B5F-A31C-AEDC0791D7BD}"/>
                  </a:ext>
                </a:extLst>
              </p:cNvPr>
              <p:cNvSpPr txBox="1">
                <a:spLocks noRot="1" noChangeAspect="1" noMove="1" noResize="1" noEditPoints="1" noAdjustHandles="1" noChangeArrowheads="1" noChangeShapeType="1" noTextEdit="1"/>
              </p:cNvSpPr>
              <p:nvPr/>
            </p:nvSpPr>
            <p:spPr bwMode="auto">
              <a:xfrm>
                <a:off x="1376193" y="1334612"/>
                <a:ext cx="280238" cy="393237"/>
              </a:xfrm>
              <a:prstGeom prst="rect">
                <a:avLst/>
              </a:prstGeom>
              <a:blipFill>
                <a:blip r:embed="rId8"/>
                <a:stretch>
                  <a:fillRect l="-13043" r="-8696" b="-6452"/>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 Box 4">
                <a:extLst>
                  <a:ext uri="{FF2B5EF4-FFF2-40B4-BE49-F238E27FC236}">
                    <a16:creationId xmlns:a16="http://schemas.microsoft.com/office/drawing/2014/main" id="{E1DEF103-E66A-8013-1971-6676929CD547}"/>
                  </a:ext>
                </a:extLst>
              </p:cNvPr>
              <p:cNvSpPr txBox="1">
                <a:spLocks noChangeArrowheads="1"/>
              </p:cNvSpPr>
              <p:nvPr/>
            </p:nvSpPr>
            <p:spPr bwMode="auto">
              <a:xfrm>
                <a:off x="3756282" y="4851400"/>
                <a:ext cx="281257" cy="394256"/>
              </a:xfrm>
              <a:prstGeom prst="rect">
                <a:avLst/>
              </a:prstGeom>
              <a:solidFill>
                <a:schemeClr val="bg1"/>
              </a:solidFill>
              <a:ln w="9525">
                <a:noFill/>
                <a:miter lim="800000"/>
                <a:headEnd/>
                <a:tailEnd/>
              </a:ln>
            </p:spPr>
            <p:txBody>
              <a:bodyPr lIns="0" tIns="0" rIns="0" bIns="0"/>
              <a:lstStyle/>
              <a:p>
                <a:pPr eaLnBrk="0" hangingPunct="0">
                  <a:defRPr/>
                </a:pPr>
                <a14:m>
                  <m:oMathPara xmlns:m="http://schemas.openxmlformats.org/officeDocument/2006/math">
                    <m:oMathParaPr>
                      <m:jc m:val="centerGroup"/>
                    </m:oMathParaPr>
                    <m:oMath xmlns:m="http://schemas.openxmlformats.org/officeDocument/2006/math">
                      <m:r>
                        <a:rPr lang="en-US" altLang="zh-TW" sz="2000" i="1" dirty="0" smtClean="0">
                          <a:latin typeface="Cambria Math"/>
                          <a:cs typeface="Times New Roman" pitchFamily="18" charset="0"/>
                        </a:rPr>
                        <m:t>𝜈</m:t>
                      </m:r>
                      <m:r>
                        <a:rPr lang="en-US" altLang="zh-TW" sz="2000" i="1" baseline="-30000" dirty="0" err="1">
                          <a:latin typeface="Cambria Math"/>
                          <a:cs typeface="Times New Roman" pitchFamily="18" charset="0"/>
                        </a:rPr>
                        <m:t>𝑒</m:t>
                      </m:r>
                    </m:oMath>
                  </m:oMathPara>
                </a14:m>
                <a:endParaRPr lang="en-US" altLang="zh-TW" sz="2000" i="1" dirty="0"/>
              </a:p>
            </p:txBody>
          </p:sp>
        </mc:Choice>
        <mc:Fallback xmlns="">
          <p:sp>
            <p:nvSpPr>
              <p:cNvPr id="3" name="Text Box 4">
                <a:extLst>
                  <a:ext uri="{FF2B5EF4-FFF2-40B4-BE49-F238E27FC236}">
                    <a16:creationId xmlns:a16="http://schemas.microsoft.com/office/drawing/2014/main" id="{E1DEF103-E66A-8013-1971-6676929CD547}"/>
                  </a:ext>
                </a:extLst>
              </p:cNvPr>
              <p:cNvSpPr txBox="1">
                <a:spLocks noRot="1" noChangeAspect="1" noMove="1" noResize="1" noEditPoints="1" noAdjustHandles="1" noChangeArrowheads="1" noChangeShapeType="1" noTextEdit="1"/>
              </p:cNvSpPr>
              <p:nvPr/>
            </p:nvSpPr>
            <p:spPr bwMode="auto">
              <a:xfrm>
                <a:off x="3756282" y="4851400"/>
                <a:ext cx="281257" cy="394256"/>
              </a:xfrm>
              <a:prstGeom prst="rect">
                <a:avLst/>
              </a:prstGeom>
              <a:blipFill>
                <a:blip r:embed="rId9"/>
                <a:stretch>
                  <a:fillRect l="-8696" r="-4348"/>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 Box 2">
                <a:extLst>
                  <a:ext uri="{FF2B5EF4-FFF2-40B4-BE49-F238E27FC236}">
                    <a16:creationId xmlns:a16="http://schemas.microsoft.com/office/drawing/2014/main" id="{720468FD-0AF2-2A75-52DA-4122CDB6C172}"/>
                  </a:ext>
                </a:extLst>
              </p:cNvPr>
              <p:cNvSpPr txBox="1">
                <a:spLocks noChangeArrowheads="1"/>
              </p:cNvSpPr>
              <p:nvPr/>
            </p:nvSpPr>
            <p:spPr bwMode="auto">
              <a:xfrm>
                <a:off x="1608868" y="4785012"/>
                <a:ext cx="305715" cy="428893"/>
              </a:xfrm>
              <a:prstGeom prst="rect">
                <a:avLst/>
              </a:prstGeom>
              <a:solidFill>
                <a:schemeClr val="bg1"/>
              </a:solidFill>
              <a:ln w="9525">
                <a:noFill/>
                <a:miter lim="800000"/>
                <a:headEnd/>
                <a:tailEnd/>
              </a:ln>
            </p:spPr>
            <p:txBody>
              <a:bodyPr lIns="0" tIns="0" rIns="0" bIns="0"/>
              <a:lstStyle/>
              <a:p>
                <a:pPr eaLnBrk="0" hangingPunct="0">
                  <a:defRPr/>
                </a:pPr>
                <a14:m>
                  <m:oMathPara xmlns:m="http://schemas.openxmlformats.org/officeDocument/2006/math">
                    <m:oMathParaPr>
                      <m:jc m:val="centerGroup"/>
                    </m:oMathParaPr>
                    <m:oMath xmlns:m="http://schemas.openxmlformats.org/officeDocument/2006/math">
                      <m:r>
                        <a:rPr lang="en-US" altLang="zh-TW" sz="2000" i="1" dirty="0" smtClean="0">
                          <a:latin typeface="Cambria Math"/>
                          <a:cs typeface="Times New Roman" pitchFamily="18" charset="0"/>
                        </a:rPr>
                        <m:t>𝜇</m:t>
                      </m:r>
                    </m:oMath>
                  </m:oMathPara>
                </a14:m>
                <a:endParaRPr lang="en-US" altLang="zh-TW" sz="2000" i="1" dirty="0"/>
              </a:p>
            </p:txBody>
          </p:sp>
        </mc:Choice>
        <mc:Fallback xmlns="">
          <p:sp>
            <p:nvSpPr>
              <p:cNvPr id="5" name="Text Box 2">
                <a:extLst>
                  <a:ext uri="{FF2B5EF4-FFF2-40B4-BE49-F238E27FC236}">
                    <a16:creationId xmlns:a16="http://schemas.microsoft.com/office/drawing/2014/main" id="{720468FD-0AF2-2A75-52DA-4122CDB6C172}"/>
                  </a:ext>
                </a:extLst>
              </p:cNvPr>
              <p:cNvSpPr txBox="1">
                <a:spLocks noRot="1" noChangeAspect="1" noMove="1" noResize="1" noEditPoints="1" noAdjustHandles="1" noChangeArrowheads="1" noChangeShapeType="1" noTextEdit="1"/>
              </p:cNvSpPr>
              <p:nvPr/>
            </p:nvSpPr>
            <p:spPr bwMode="auto">
              <a:xfrm>
                <a:off x="1608868" y="4785012"/>
                <a:ext cx="305715" cy="428893"/>
              </a:xfrm>
              <a:prstGeom prst="rect">
                <a:avLst/>
              </a:prstGeom>
              <a:blipFill>
                <a:blip r:embed="rId10"/>
                <a:stretch>
                  <a:fillRect/>
                </a:stretch>
              </a:blipFill>
              <a:ln w="9525">
                <a:noFill/>
                <a:miter lim="800000"/>
                <a:headEnd/>
                <a:tailEnd/>
              </a:ln>
            </p:spPr>
            <p:txBody>
              <a:bodyPr/>
              <a:lstStyle/>
              <a:p>
                <a:r>
                  <a:rPr lang="en-US">
                    <a:noFill/>
                  </a:rPr>
                  <a:t> </a:t>
                </a:r>
              </a:p>
            </p:txBody>
          </p:sp>
        </mc:Fallback>
      </mc:AlternateContent>
      <p:cxnSp>
        <p:nvCxnSpPr>
          <p:cNvPr id="4" name="Straight Connector 3">
            <a:extLst>
              <a:ext uri="{FF2B5EF4-FFF2-40B4-BE49-F238E27FC236}">
                <a16:creationId xmlns:a16="http://schemas.microsoft.com/office/drawing/2014/main" id="{FD716E7B-1F23-4804-B5BD-36201CF5A267}"/>
              </a:ext>
            </a:extLst>
          </p:cNvPr>
          <p:cNvCxnSpPr/>
          <p:nvPr/>
        </p:nvCxnSpPr>
        <p:spPr>
          <a:xfrm>
            <a:off x="6270172" y="1986407"/>
            <a:ext cx="0" cy="350687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F6C0DB-364E-4A71-B521-9E83A5061FBF}"/>
            </a:ext>
          </a:extLst>
        </p:cNvPr>
        <p:cNvGrpSpPr/>
        <p:nvPr/>
      </p:nvGrpSpPr>
      <p:grpSpPr>
        <a:xfrm>
          <a:off x="0" y="0"/>
          <a:ext cx="0" cy="0"/>
          <a:chOff x="0" y="0"/>
          <a:chExt cx="0" cy="0"/>
        </a:xfrm>
      </p:grpSpPr>
      <p:pic>
        <p:nvPicPr>
          <p:cNvPr id="2" name="Picture 7" descr="4inter">
            <a:extLst>
              <a:ext uri="{FF2B5EF4-FFF2-40B4-BE49-F238E27FC236}">
                <a16:creationId xmlns:a16="http://schemas.microsoft.com/office/drawing/2014/main" id="{98CC3F43-F8C6-0D78-2C6A-DB0D6DB3F3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8221" y="2259856"/>
            <a:ext cx="2794388" cy="297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FF254A4F-929A-D5D8-A8C8-934FBB1E9A49}"/>
              </a:ext>
            </a:extLst>
          </p:cNvPr>
          <p:cNvSpPr txBox="1"/>
          <p:nvPr/>
        </p:nvSpPr>
        <p:spPr>
          <a:xfrm>
            <a:off x="812443" y="377421"/>
            <a:ext cx="5375869"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The secret of universe is the following:</a:t>
            </a:r>
          </a:p>
        </p:txBody>
      </p:sp>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C3EF3F3D-9FF7-E652-5F49-561DF1480DE0}"/>
                  </a:ext>
                </a:extLst>
              </p:cNvPr>
              <p:cNvSpPr txBox="1"/>
              <p:nvPr/>
            </p:nvSpPr>
            <p:spPr>
              <a:xfrm>
                <a:off x="812443" y="712501"/>
                <a:ext cx="7576457"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Weak and Electromagnetic interaction is one </a:t>
                </a:r>
                <a14:m>
                  <m:oMath xmlns:m="http://schemas.openxmlformats.org/officeDocument/2006/math">
                    <m:r>
                      <a:rPr lang="en-US" i="1">
                        <a:latin typeface="Cambria Math" panose="02040503050406030204" pitchFamily="18" charset="0"/>
                        <a:cs typeface="Times New Roman" panose="02020603050405020304" pitchFamily="18" charset="0"/>
                      </a:rPr>
                      <m:t>𝑆𝑈</m:t>
                    </m:r>
                    <m:r>
                      <a:rPr lang="en-US" i="1">
                        <a:latin typeface="Cambria Math" panose="02040503050406030204" pitchFamily="18" charset="0"/>
                        <a:cs typeface="Times New Roman" panose="02020603050405020304" pitchFamily="18" charset="0"/>
                      </a:rPr>
                      <m:t>(2)×</m:t>
                    </m:r>
                    <m:r>
                      <a:rPr lang="en-US" i="1">
                        <a:latin typeface="Cambria Math" panose="02040503050406030204" pitchFamily="18" charset="0"/>
                        <a:ea typeface="Cambria Math" panose="02040503050406030204" pitchFamily="18" charset="0"/>
                        <a:cs typeface="Times New Roman" panose="02020603050405020304" pitchFamily="18" charset="0"/>
                      </a:rPr>
                      <m:t>𝑈</m:t>
                    </m:r>
                    <m:r>
                      <a:rPr lang="en-US" i="1">
                        <a:latin typeface="Cambria Math" panose="02040503050406030204" pitchFamily="18" charset="0"/>
                        <a:ea typeface="Cambria Math" panose="02040503050406030204" pitchFamily="18" charset="0"/>
                        <a:cs typeface="Times New Roman" panose="02020603050405020304" pitchFamily="18" charset="0"/>
                      </a:rPr>
                      <m:t>(1)</m:t>
                    </m:r>
                  </m:oMath>
                </a14:m>
                <a:r>
                  <a:rPr lang="en-US" dirty="0">
                    <a:latin typeface="Times New Roman" panose="02020603050405020304" pitchFamily="18" charset="0"/>
                    <a:cs typeface="Times New Roman" panose="02020603050405020304" pitchFamily="18" charset="0"/>
                  </a:rPr>
                  <a:t> gauge theory.</a:t>
                </a:r>
              </a:p>
            </p:txBody>
          </p:sp>
        </mc:Choice>
        <mc:Fallback>
          <p:sp>
            <p:nvSpPr>
              <p:cNvPr id="4" name="TextBox 3">
                <a:extLst>
                  <a:ext uri="{FF2B5EF4-FFF2-40B4-BE49-F238E27FC236}">
                    <a16:creationId xmlns:a16="http://schemas.microsoft.com/office/drawing/2014/main" id="{C3EF3F3D-9FF7-E652-5F49-561DF1480DE0}"/>
                  </a:ext>
                </a:extLst>
              </p:cNvPr>
              <p:cNvSpPr txBox="1">
                <a:spLocks noRot="1" noChangeAspect="1" noMove="1" noResize="1" noEditPoints="1" noAdjustHandles="1" noChangeArrowheads="1" noChangeShapeType="1" noTextEdit="1"/>
              </p:cNvSpPr>
              <p:nvPr/>
            </p:nvSpPr>
            <p:spPr>
              <a:xfrm>
                <a:off x="812443" y="712501"/>
                <a:ext cx="7576457" cy="369332"/>
              </a:xfrm>
              <a:prstGeom prst="rect">
                <a:avLst/>
              </a:prstGeom>
              <a:blipFill>
                <a:blip r:embed="rId3"/>
                <a:stretch>
                  <a:fillRect l="-502" t="-10345" b="-27586"/>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72381A09-D488-10D9-E22D-3340609C53F8}"/>
                  </a:ext>
                </a:extLst>
              </p:cNvPr>
              <p:cNvSpPr txBox="1"/>
              <p:nvPr/>
            </p:nvSpPr>
            <p:spPr>
              <a:xfrm>
                <a:off x="812445" y="1401985"/>
                <a:ext cx="6481186"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Strong interaction is a </a:t>
                </a:r>
                <a14:m>
                  <m:oMath xmlns:m="http://schemas.openxmlformats.org/officeDocument/2006/math">
                    <m:r>
                      <a:rPr lang="en-US" i="1">
                        <a:latin typeface="Cambria Math" panose="02040503050406030204" pitchFamily="18" charset="0"/>
                        <a:cs typeface="Times New Roman" panose="02020603050405020304" pitchFamily="18" charset="0"/>
                      </a:rPr>
                      <m:t>𝑆𝑈</m:t>
                    </m:r>
                    <m:r>
                      <a:rPr lang="en-US" i="1">
                        <a:latin typeface="Cambria Math" panose="02040503050406030204" pitchFamily="18" charset="0"/>
                        <a:cs typeface="Times New Roman" panose="02020603050405020304" pitchFamily="18" charset="0"/>
                      </a:rPr>
                      <m:t>(3)</m:t>
                    </m:r>
                  </m:oMath>
                </a14:m>
                <a:r>
                  <a:rPr lang="en-US" dirty="0">
                    <a:latin typeface="Times New Roman" panose="02020603050405020304" pitchFamily="18" charset="0"/>
                    <a:cs typeface="Times New Roman" panose="02020603050405020304" pitchFamily="18" charset="0"/>
                  </a:rPr>
                  <a:t> gauge theory.</a:t>
                </a:r>
              </a:p>
            </p:txBody>
          </p:sp>
        </mc:Choice>
        <mc:Fallback>
          <p:sp>
            <p:nvSpPr>
              <p:cNvPr id="6" name="TextBox 5">
                <a:extLst>
                  <a:ext uri="{FF2B5EF4-FFF2-40B4-BE49-F238E27FC236}">
                    <a16:creationId xmlns:a16="http://schemas.microsoft.com/office/drawing/2014/main" id="{72381A09-D488-10D9-E22D-3340609C53F8}"/>
                  </a:ext>
                </a:extLst>
              </p:cNvPr>
              <p:cNvSpPr txBox="1">
                <a:spLocks noRot="1" noChangeAspect="1" noMove="1" noResize="1" noEditPoints="1" noAdjustHandles="1" noChangeArrowheads="1" noChangeShapeType="1" noTextEdit="1"/>
              </p:cNvSpPr>
              <p:nvPr/>
            </p:nvSpPr>
            <p:spPr>
              <a:xfrm>
                <a:off x="812445" y="1401985"/>
                <a:ext cx="6481186" cy="369332"/>
              </a:xfrm>
              <a:prstGeom prst="rect">
                <a:avLst/>
              </a:prstGeom>
              <a:blipFill>
                <a:blip r:embed="rId4"/>
                <a:stretch>
                  <a:fillRect l="-586" t="-6667" b="-23333"/>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9FC45B67-4C59-8C56-ED2C-2E2998527646}"/>
              </a:ext>
            </a:extLst>
          </p:cNvPr>
          <p:cNvSpPr txBox="1"/>
          <p:nvPr/>
        </p:nvSpPr>
        <p:spPr>
          <a:xfrm>
            <a:off x="812445" y="1786245"/>
            <a:ext cx="6832879" cy="369332"/>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This is usually called the standard model of particle physics.</a:t>
            </a:r>
          </a:p>
        </p:txBody>
      </p:sp>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04B57A30-154C-2C28-DCE1-F18267A70BA8}"/>
                  </a:ext>
                </a:extLst>
              </p:cNvPr>
              <p:cNvSpPr txBox="1"/>
              <p:nvPr/>
            </p:nvSpPr>
            <p:spPr>
              <a:xfrm>
                <a:off x="1093799" y="5344035"/>
                <a:ext cx="4813161"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What are the doublets of electroweak </a:t>
                </a:r>
                <a14:m>
                  <m:oMath xmlns:m="http://schemas.openxmlformats.org/officeDocument/2006/math">
                    <m:r>
                      <a:rPr lang="en-US" i="1">
                        <a:latin typeface="Cambria Math" panose="02040503050406030204" pitchFamily="18" charset="0"/>
                        <a:cs typeface="Times New Roman" panose="02020603050405020304" pitchFamily="18" charset="0"/>
                      </a:rPr>
                      <m:t>𝑆𝑈</m:t>
                    </m:r>
                    <m:r>
                      <a:rPr lang="en-US" i="1">
                        <a:latin typeface="Cambria Math" panose="02040503050406030204" pitchFamily="18" charset="0"/>
                        <a:cs typeface="Times New Roman" panose="02020603050405020304" pitchFamily="18" charset="0"/>
                      </a:rPr>
                      <m:t>(2)</m:t>
                    </m:r>
                  </m:oMath>
                </a14:m>
                <a:r>
                  <a:rPr lang="en-US" dirty="0">
                    <a:latin typeface="Times New Roman" panose="02020603050405020304" pitchFamily="18" charset="0"/>
                    <a:cs typeface="Times New Roman" panose="02020603050405020304" pitchFamily="18" charset="0"/>
                  </a:rPr>
                  <a:t>? </a:t>
                </a:r>
              </a:p>
            </p:txBody>
          </p:sp>
        </mc:Choice>
        <mc:Fallback>
          <p:sp>
            <p:nvSpPr>
              <p:cNvPr id="8" name="TextBox 7">
                <a:extLst>
                  <a:ext uri="{FF2B5EF4-FFF2-40B4-BE49-F238E27FC236}">
                    <a16:creationId xmlns:a16="http://schemas.microsoft.com/office/drawing/2014/main" id="{04B57A30-154C-2C28-DCE1-F18267A70BA8}"/>
                  </a:ext>
                </a:extLst>
              </p:cNvPr>
              <p:cNvSpPr txBox="1">
                <a:spLocks noRot="1" noChangeAspect="1" noMove="1" noResize="1" noEditPoints="1" noAdjustHandles="1" noChangeArrowheads="1" noChangeShapeType="1" noTextEdit="1"/>
              </p:cNvSpPr>
              <p:nvPr/>
            </p:nvSpPr>
            <p:spPr>
              <a:xfrm>
                <a:off x="1093799" y="5344035"/>
                <a:ext cx="4813161" cy="369332"/>
              </a:xfrm>
              <a:prstGeom prst="rect">
                <a:avLst/>
              </a:prstGeom>
              <a:blipFill>
                <a:blip r:embed="rId5"/>
                <a:stretch>
                  <a:fillRect l="-787" t="-6667" b="-2333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B62783CF-CF70-246C-F95F-C157E477D82E}"/>
                  </a:ext>
                </a:extLst>
              </p:cNvPr>
              <p:cNvSpPr txBox="1"/>
              <p:nvPr/>
            </p:nvSpPr>
            <p:spPr>
              <a:xfrm>
                <a:off x="1093799" y="5713367"/>
                <a:ext cx="6420898"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What is the triplet gauge bosons of electroweak </a:t>
                </a:r>
                <a14:m>
                  <m:oMath xmlns:m="http://schemas.openxmlformats.org/officeDocument/2006/math">
                    <m:r>
                      <a:rPr lang="en-US" i="1">
                        <a:latin typeface="Cambria Math" panose="02040503050406030204" pitchFamily="18" charset="0"/>
                        <a:cs typeface="Times New Roman" panose="02020603050405020304" pitchFamily="18" charset="0"/>
                      </a:rPr>
                      <m:t>𝑆𝑈</m:t>
                    </m:r>
                    <m:r>
                      <a:rPr lang="en-US" i="1">
                        <a:latin typeface="Cambria Math" panose="02040503050406030204" pitchFamily="18" charset="0"/>
                        <a:cs typeface="Times New Roman" panose="02020603050405020304" pitchFamily="18" charset="0"/>
                      </a:rPr>
                      <m:t>(2)</m:t>
                    </m:r>
                  </m:oMath>
                </a14:m>
                <a:r>
                  <a:rPr lang="en-US" dirty="0">
                    <a:latin typeface="Times New Roman" panose="02020603050405020304" pitchFamily="18" charset="0"/>
                    <a:cs typeface="Times New Roman" panose="02020603050405020304" pitchFamily="18" charset="0"/>
                  </a:rPr>
                  <a:t>? </a:t>
                </a:r>
              </a:p>
            </p:txBody>
          </p:sp>
        </mc:Choice>
        <mc:Fallback>
          <p:sp>
            <p:nvSpPr>
              <p:cNvPr id="9" name="TextBox 8">
                <a:extLst>
                  <a:ext uri="{FF2B5EF4-FFF2-40B4-BE49-F238E27FC236}">
                    <a16:creationId xmlns:a16="http://schemas.microsoft.com/office/drawing/2014/main" id="{B62783CF-CF70-246C-F95F-C157E477D82E}"/>
                  </a:ext>
                </a:extLst>
              </p:cNvPr>
              <p:cNvSpPr txBox="1">
                <a:spLocks noRot="1" noChangeAspect="1" noMove="1" noResize="1" noEditPoints="1" noAdjustHandles="1" noChangeArrowheads="1" noChangeShapeType="1" noTextEdit="1"/>
              </p:cNvSpPr>
              <p:nvPr/>
            </p:nvSpPr>
            <p:spPr>
              <a:xfrm>
                <a:off x="1093799" y="5713367"/>
                <a:ext cx="6420898" cy="369332"/>
              </a:xfrm>
              <a:prstGeom prst="rect">
                <a:avLst/>
              </a:prstGeom>
              <a:blipFill>
                <a:blip r:embed="rId6"/>
                <a:stretch>
                  <a:fillRect l="-592" t="-6452" b="-1935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TextBox 9">
                <a:extLst>
                  <a:ext uri="{FF2B5EF4-FFF2-40B4-BE49-F238E27FC236}">
                    <a16:creationId xmlns:a16="http://schemas.microsoft.com/office/drawing/2014/main" id="{FEB305F9-DDA7-DAB2-FF47-39A7E10DD68C}"/>
                  </a:ext>
                </a:extLst>
              </p:cNvPr>
              <p:cNvSpPr txBox="1"/>
              <p:nvPr/>
            </p:nvSpPr>
            <p:spPr>
              <a:xfrm>
                <a:off x="1093798" y="6082699"/>
                <a:ext cx="4813161"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What are the triplets of strong </a:t>
                </a:r>
                <a14:m>
                  <m:oMath xmlns:m="http://schemas.openxmlformats.org/officeDocument/2006/math">
                    <m:r>
                      <a:rPr lang="en-US" i="1">
                        <a:latin typeface="Cambria Math" panose="02040503050406030204" pitchFamily="18" charset="0"/>
                        <a:cs typeface="Times New Roman" panose="02020603050405020304" pitchFamily="18" charset="0"/>
                      </a:rPr>
                      <m:t>𝑆𝑈</m:t>
                    </m:r>
                    <m:r>
                      <a:rPr lang="en-US" i="1">
                        <a:latin typeface="Cambria Math" panose="02040503050406030204" pitchFamily="18" charset="0"/>
                        <a:cs typeface="Times New Roman" panose="02020603050405020304" pitchFamily="18" charset="0"/>
                      </a:rPr>
                      <m:t>(3)</m:t>
                    </m:r>
                  </m:oMath>
                </a14:m>
                <a:r>
                  <a:rPr lang="en-US" dirty="0">
                    <a:latin typeface="Times New Roman" panose="02020603050405020304" pitchFamily="18" charset="0"/>
                    <a:cs typeface="Times New Roman" panose="02020603050405020304" pitchFamily="18" charset="0"/>
                  </a:rPr>
                  <a:t>? </a:t>
                </a:r>
              </a:p>
            </p:txBody>
          </p:sp>
        </mc:Choice>
        <mc:Fallback>
          <p:sp>
            <p:nvSpPr>
              <p:cNvPr id="10" name="TextBox 9">
                <a:extLst>
                  <a:ext uri="{FF2B5EF4-FFF2-40B4-BE49-F238E27FC236}">
                    <a16:creationId xmlns:a16="http://schemas.microsoft.com/office/drawing/2014/main" id="{FEB305F9-DDA7-DAB2-FF47-39A7E10DD68C}"/>
                  </a:ext>
                </a:extLst>
              </p:cNvPr>
              <p:cNvSpPr txBox="1">
                <a:spLocks noRot="1" noChangeAspect="1" noMove="1" noResize="1" noEditPoints="1" noAdjustHandles="1" noChangeArrowheads="1" noChangeShapeType="1" noTextEdit="1"/>
              </p:cNvSpPr>
              <p:nvPr/>
            </p:nvSpPr>
            <p:spPr>
              <a:xfrm>
                <a:off x="1093798" y="6082699"/>
                <a:ext cx="4813161" cy="369332"/>
              </a:xfrm>
              <a:prstGeom prst="rect">
                <a:avLst/>
              </a:prstGeom>
              <a:blipFill>
                <a:blip r:embed="rId7"/>
                <a:stretch>
                  <a:fillRect l="-787" t="-10345" b="-24138"/>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82A7BD7A-161A-E528-4CFB-EDA1303A1409}"/>
              </a:ext>
            </a:extLst>
          </p:cNvPr>
          <p:cNvSpPr txBox="1"/>
          <p:nvPr/>
        </p:nvSpPr>
        <p:spPr>
          <a:xfrm>
            <a:off x="812443" y="1057243"/>
            <a:ext cx="7707089"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Gauge symmetry is broken by spontaneous symmetry breaking:</a:t>
            </a:r>
          </a:p>
        </p:txBody>
      </p:sp>
      <mc:AlternateContent xmlns:mc="http://schemas.openxmlformats.org/markup-compatibility/2006">
        <mc:Choice xmlns:a14="http://schemas.microsoft.com/office/drawing/2010/main" Requires="a14">
          <p:sp>
            <p:nvSpPr>
              <p:cNvPr id="12" name="TextBox 11">
                <a:extLst>
                  <a:ext uri="{FF2B5EF4-FFF2-40B4-BE49-F238E27FC236}">
                    <a16:creationId xmlns:a16="http://schemas.microsoft.com/office/drawing/2014/main" id="{587BED41-4B43-5041-6256-E79F8870E376}"/>
                  </a:ext>
                </a:extLst>
              </p:cNvPr>
              <p:cNvSpPr txBox="1"/>
              <p:nvPr/>
            </p:nvSpPr>
            <p:spPr>
              <a:xfrm>
                <a:off x="6254609" y="1438978"/>
                <a:ext cx="2520176" cy="369332"/>
              </a:xfrm>
              <a:prstGeom prst="rect">
                <a:avLst/>
              </a:prstGeom>
              <a:solidFill>
                <a:srgbClr val="FFFF00"/>
              </a:solidFill>
            </p:spPr>
            <p:txBody>
              <a:bodyPr wrap="square">
                <a:spAutoFit/>
              </a:bodyPr>
              <a:lstStyle/>
              <a:p>
                <a14:m>
                  <m:oMath xmlns:m="http://schemas.openxmlformats.org/officeDocument/2006/math">
                    <m:r>
                      <a:rPr lang="en-US" i="1" smtClean="0">
                        <a:latin typeface="Cambria Math" panose="02040503050406030204" pitchFamily="18" charset="0"/>
                        <a:cs typeface="Times New Roman" panose="02020603050405020304" pitchFamily="18" charset="0"/>
                      </a:rPr>
                      <m:t>𝑆𝑈</m:t>
                    </m:r>
                    <m:r>
                      <a:rPr lang="en-US" i="1" smtClean="0">
                        <a:latin typeface="Cambria Math" panose="02040503050406030204" pitchFamily="18" charset="0"/>
                        <a:cs typeface="Times New Roman" panose="02020603050405020304" pitchFamily="18" charset="0"/>
                      </a:rPr>
                      <m:t>(2)×</m:t>
                    </m:r>
                    <m:r>
                      <a:rPr lang="en-US" i="1">
                        <a:latin typeface="Cambria Math" panose="02040503050406030204" pitchFamily="18" charset="0"/>
                        <a:ea typeface="Cambria Math" panose="02040503050406030204" pitchFamily="18" charset="0"/>
                        <a:cs typeface="Times New Roman" panose="02020603050405020304" pitchFamily="18" charset="0"/>
                      </a:rPr>
                      <m:t>𝑈</m:t>
                    </m:r>
                    <m:r>
                      <a:rPr lang="en-US" i="1">
                        <a:latin typeface="Cambria Math" panose="02040503050406030204" pitchFamily="18" charset="0"/>
                        <a:ea typeface="Cambria Math" panose="02040503050406030204" pitchFamily="18" charset="0"/>
                        <a:cs typeface="Times New Roman" panose="02020603050405020304" pitchFamily="18" charset="0"/>
                      </a:rPr>
                      <m:t>(1)→</m:t>
                    </m:r>
                    <m:sSub>
                      <m:sSubPr>
                        <m:ctrlPr>
                          <a:rPr lang="zh-TW" altLang="en-US" i="1" dirty="0">
                            <a:latin typeface="Cambria Math" panose="02040503050406030204" pitchFamily="18" charset="0"/>
                            <a:cs typeface="Times New Roman" panose="02020603050405020304" pitchFamily="18" charset="0"/>
                          </a:rPr>
                        </m:ctrlPr>
                      </m:sSubPr>
                      <m:e>
                        <m:r>
                          <a:rPr lang="zh-TW" altLang="en-US" i="1" dirty="0">
                            <a:latin typeface="Cambria Math" panose="02040503050406030204" pitchFamily="18" charset="0"/>
                            <a:cs typeface="Times New Roman" panose="02020603050405020304" pitchFamily="18" charset="0"/>
                          </a:rPr>
                          <m:t>𝑈</m:t>
                        </m:r>
                        <m:r>
                          <a:rPr lang="en-US" altLang="zh-TW" i="1" dirty="0">
                            <a:latin typeface="Cambria Math" panose="02040503050406030204" pitchFamily="18" charset="0"/>
                            <a:cs typeface="Times New Roman" panose="02020603050405020304" pitchFamily="18" charset="0"/>
                          </a:rPr>
                          <m:t>(1)</m:t>
                        </m:r>
                      </m:e>
                      <m:sub>
                        <m:r>
                          <m:rPr>
                            <m:sty m:val="p"/>
                          </m:rPr>
                          <a:rPr lang="en-US" altLang="zh-TW" dirty="0">
                            <a:latin typeface="Cambria Math" panose="02040503050406030204" pitchFamily="18" charset="0"/>
                            <a:cs typeface="Times New Roman" panose="02020603050405020304" pitchFamily="18" charset="0"/>
                          </a:rPr>
                          <m:t>EM</m:t>
                        </m:r>
                      </m:sub>
                    </m:sSub>
                  </m:oMath>
                </a14:m>
                <a:r>
                  <a:rPr lang="en-US" dirty="0">
                    <a:latin typeface="Times New Roman" panose="02020603050405020304" pitchFamily="18" charset="0"/>
                    <a:cs typeface="Times New Roman" panose="02020603050405020304" pitchFamily="18" charset="0"/>
                  </a:rPr>
                  <a:t> </a:t>
                </a:r>
                <a:endParaRPr lang="en-US" dirty="0"/>
              </a:p>
            </p:txBody>
          </p:sp>
        </mc:Choice>
        <mc:Fallback>
          <p:sp>
            <p:nvSpPr>
              <p:cNvPr id="12" name="TextBox 11">
                <a:extLst>
                  <a:ext uri="{FF2B5EF4-FFF2-40B4-BE49-F238E27FC236}">
                    <a16:creationId xmlns:a16="http://schemas.microsoft.com/office/drawing/2014/main" id="{587BED41-4B43-5041-6256-E79F8870E376}"/>
                  </a:ext>
                </a:extLst>
              </p:cNvPr>
              <p:cNvSpPr txBox="1">
                <a:spLocks noRot="1" noChangeAspect="1" noMove="1" noResize="1" noEditPoints="1" noAdjustHandles="1" noChangeArrowheads="1" noChangeShapeType="1" noTextEdit="1"/>
              </p:cNvSpPr>
              <p:nvPr/>
            </p:nvSpPr>
            <p:spPr>
              <a:xfrm>
                <a:off x="6254609" y="1438978"/>
                <a:ext cx="2520176" cy="369332"/>
              </a:xfrm>
              <a:prstGeom prst="rect">
                <a:avLst/>
              </a:prstGeom>
              <a:blipFill>
                <a:blip r:embed="rId8"/>
                <a:stretch>
                  <a:fillRect b="-13333"/>
                </a:stretch>
              </a:blipFill>
            </p:spPr>
            <p:txBody>
              <a:bodyPr/>
              <a:lstStyle/>
              <a:p>
                <a:r>
                  <a:rPr lang="en-US">
                    <a:noFill/>
                  </a:rPr>
                  <a:t> </a:t>
                </a:r>
              </a:p>
            </p:txBody>
          </p:sp>
        </mc:Fallback>
      </mc:AlternateContent>
    </p:spTree>
    <p:extLst>
      <p:ext uri="{BB962C8B-B14F-4D97-AF65-F5344CB8AC3E}">
        <p14:creationId xmlns:p14="http://schemas.microsoft.com/office/powerpoint/2010/main" val="1385638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文字方塊 1"/>
          <p:cNvSpPr txBox="1">
            <a:spLocks noChangeArrowheads="1"/>
          </p:cNvSpPr>
          <p:nvPr/>
        </p:nvSpPr>
        <p:spPr bwMode="auto">
          <a:xfrm>
            <a:off x="2986088" y="850900"/>
            <a:ext cx="37163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a:cs typeface="Times New Roman" pitchFamily="18" charset="0"/>
              </a:rPr>
              <a:t>如何證實希格斯場的存在呢？</a:t>
            </a:r>
          </a:p>
        </p:txBody>
      </p:sp>
      <p:sp>
        <p:nvSpPr>
          <p:cNvPr id="153603" name="文字方塊 2"/>
          <p:cNvSpPr txBox="1">
            <a:spLocks noChangeArrowheads="1"/>
          </p:cNvSpPr>
          <p:nvPr/>
        </p:nvSpPr>
        <p:spPr bwMode="auto">
          <a:xfrm>
            <a:off x="676275" y="2027238"/>
            <a:ext cx="34178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a:cs typeface="Times New Roman" pitchFamily="18" charset="0"/>
              </a:rPr>
              <a:t>由水面的漣漪發現水面</a:t>
            </a:r>
          </a:p>
        </p:txBody>
      </p:sp>
      <p:sp>
        <p:nvSpPr>
          <p:cNvPr id="153604" name="文字方塊 3"/>
          <p:cNvSpPr txBox="1">
            <a:spLocks noChangeArrowheads="1"/>
          </p:cNvSpPr>
          <p:nvPr/>
        </p:nvSpPr>
        <p:spPr bwMode="auto">
          <a:xfrm>
            <a:off x="676275" y="4621213"/>
            <a:ext cx="40798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a:cs typeface="Times New Roman" pitchFamily="18" charset="0"/>
              </a:rPr>
              <a:t>由聲音的傳播驗證空氣的存在！</a:t>
            </a:r>
          </a:p>
        </p:txBody>
      </p:sp>
      <p:pic>
        <p:nvPicPr>
          <p:cNvPr id="153605" name="圖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36988" y="1554163"/>
            <a:ext cx="3279775"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06" name="圖片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02150" y="4094163"/>
            <a:ext cx="2227263" cy="231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07" name="文字方塊 1"/>
          <p:cNvSpPr txBox="1">
            <a:spLocks noChangeArrowheads="1"/>
          </p:cNvSpPr>
          <p:nvPr/>
        </p:nvSpPr>
        <p:spPr bwMode="auto">
          <a:xfrm>
            <a:off x="703263" y="5727700"/>
            <a:ext cx="25939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a:latin typeface="Tahoma" pitchFamily="34" charset="0"/>
              </a:rPr>
              <a:t>這些都是場的擾動。</a:t>
            </a:r>
          </a:p>
        </p:txBody>
      </p:sp>
    </p:spTree>
    <p:extLst>
      <p:ext uri="{BB962C8B-B14F-4D97-AF65-F5344CB8AC3E}">
        <p14:creationId xmlns:p14="http://schemas.microsoft.com/office/powerpoint/2010/main" val="277475685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文字方塊 1"/>
          <p:cNvSpPr txBox="1">
            <a:spLocks noChangeArrowheads="1"/>
          </p:cNvSpPr>
          <p:nvPr/>
        </p:nvSpPr>
        <p:spPr bwMode="auto">
          <a:xfrm>
            <a:off x="2378075" y="877888"/>
            <a:ext cx="44592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a:cs typeface="Times New Roman" pitchFamily="18" charset="0"/>
              </a:rPr>
              <a:t>如果我們能觀察希格斯場的</a:t>
            </a:r>
            <a:r>
              <a:rPr lang="zh-TW" altLang="en-US" sz="1800">
                <a:solidFill>
                  <a:srgbClr val="FF0000"/>
                </a:solidFill>
                <a:cs typeface="Times New Roman" pitchFamily="18" charset="0"/>
              </a:rPr>
              <a:t>擾動</a:t>
            </a:r>
            <a:r>
              <a:rPr lang="en-US" altLang="zh-TW" sz="1800">
                <a:cs typeface="Times New Roman" pitchFamily="18" charset="0"/>
              </a:rPr>
              <a:t>………</a:t>
            </a:r>
            <a:endParaRPr lang="zh-TW" altLang="en-US" sz="1800">
              <a:cs typeface="Times New Roman" pitchFamily="18" charset="0"/>
            </a:endParaRPr>
          </a:p>
        </p:txBody>
      </p:sp>
      <p:sp>
        <p:nvSpPr>
          <p:cNvPr id="154627" name="文字方塊 2"/>
          <p:cNvSpPr txBox="1">
            <a:spLocks noChangeArrowheads="1"/>
          </p:cNvSpPr>
          <p:nvPr/>
        </p:nvSpPr>
        <p:spPr bwMode="auto">
          <a:xfrm>
            <a:off x="1973263" y="5430838"/>
            <a:ext cx="54181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a:cs typeface="Times New Roman" pitchFamily="18" charset="0"/>
              </a:rPr>
              <a:t>相對於真空的</a:t>
            </a:r>
            <a:r>
              <a:rPr lang="zh-TW" altLang="en-US" sz="1800">
                <a:solidFill>
                  <a:srgbClr val="FF0000"/>
                </a:solidFill>
                <a:cs typeface="Times New Roman" pitchFamily="18" charset="0"/>
              </a:rPr>
              <a:t>基態</a:t>
            </a:r>
            <a:r>
              <a:rPr lang="zh-TW" altLang="en-US" sz="1800">
                <a:cs typeface="Times New Roman" pitchFamily="18" charset="0"/>
              </a:rPr>
              <a:t>，擾動後的希格斯場就是</a:t>
            </a:r>
            <a:r>
              <a:rPr lang="zh-TW" altLang="en-US" sz="1800">
                <a:solidFill>
                  <a:srgbClr val="FF0000"/>
                </a:solidFill>
                <a:cs typeface="Times New Roman" pitchFamily="18" charset="0"/>
              </a:rPr>
              <a:t>激發態</a:t>
            </a:r>
            <a:r>
              <a:rPr lang="zh-TW" altLang="en-US" sz="1800">
                <a:cs typeface="Times New Roman" pitchFamily="18" charset="0"/>
              </a:rPr>
              <a:t>！</a:t>
            </a:r>
          </a:p>
        </p:txBody>
      </p:sp>
      <p:sp>
        <p:nvSpPr>
          <p:cNvPr id="154628" name="文字方塊 3"/>
          <p:cNvSpPr txBox="1">
            <a:spLocks noChangeArrowheads="1"/>
          </p:cNvSpPr>
          <p:nvPr/>
        </p:nvSpPr>
        <p:spPr bwMode="auto">
          <a:xfrm>
            <a:off x="2012950" y="5943600"/>
            <a:ext cx="4959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a:cs typeface="Times New Roman" pitchFamily="18" charset="0"/>
              </a:rPr>
              <a:t>需要多少能量才能產生激發態？</a:t>
            </a:r>
          </a:p>
        </p:txBody>
      </p:sp>
      <p:pic>
        <p:nvPicPr>
          <p:cNvPr id="154629" name="圖片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70038" y="1487488"/>
            <a:ext cx="58420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6928414"/>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文字方塊 1"/>
          <p:cNvSpPr txBox="1">
            <a:spLocks noChangeArrowheads="1"/>
          </p:cNvSpPr>
          <p:nvPr/>
        </p:nvSpPr>
        <p:spPr bwMode="auto">
          <a:xfrm>
            <a:off x="1755775" y="188913"/>
            <a:ext cx="56880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a:cs typeface="Times New Roman" pitchFamily="18" charset="0"/>
              </a:rPr>
              <a:t>如果是激發水面的漣漪，只要些許能量即可：</a:t>
            </a:r>
          </a:p>
        </p:txBody>
      </p:sp>
      <p:sp>
        <p:nvSpPr>
          <p:cNvPr id="155651" name="文字方塊 2"/>
          <p:cNvSpPr txBox="1">
            <a:spLocks noChangeArrowheads="1"/>
          </p:cNvSpPr>
          <p:nvPr/>
        </p:nvSpPr>
        <p:spPr bwMode="auto">
          <a:xfrm>
            <a:off x="1811338" y="3160713"/>
            <a:ext cx="45386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a:cs typeface="Times New Roman" pitchFamily="18" charset="0"/>
              </a:rPr>
              <a:t>當然，也可以很壯觀：</a:t>
            </a:r>
          </a:p>
        </p:txBody>
      </p:sp>
      <p:sp>
        <p:nvSpPr>
          <p:cNvPr id="155652" name="文字方塊 3"/>
          <p:cNvSpPr txBox="1">
            <a:spLocks noChangeArrowheads="1"/>
          </p:cNvSpPr>
          <p:nvPr/>
        </p:nvSpPr>
        <p:spPr bwMode="auto">
          <a:xfrm>
            <a:off x="1824038" y="6161088"/>
            <a:ext cx="61753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a:cs typeface="Times New Roman" pitchFamily="18" charset="0"/>
              </a:rPr>
              <a:t>總之是可大可小，水面的激發態是連續的。</a:t>
            </a:r>
          </a:p>
        </p:txBody>
      </p:sp>
      <p:pic>
        <p:nvPicPr>
          <p:cNvPr id="155653" name="圖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7050" y="661988"/>
            <a:ext cx="3279775"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54" name="圖片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38325" y="3621088"/>
            <a:ext cx="3376613" cy="233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7498050"/>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alm Waters Of North Atlantic Ocean At by Holger Leue">
            <a:extLst>
              <a:ext uri="{FF2B5EF4-FFF2-40B4-BE49-F238E27FC236}">
                <a16:creationId xmlns:a16="http://schemas.microsoft.com/office/drawing/2014/main" id="{A77D5F90-1C6F-255D-2D8A-C86DD7DAC7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1070" y="819890"/>
            <a:ext cx="6561859" cy="437457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2EEB0AE-29F5-34A8-0C72-B497EC428BFC}"/>
              </a:ext>
            </a:extLst>
          </p:cNvPr>
          <p:cNvSpPr txBox="1"/>
          <p:nvPr/>
        </p:nvSpPr>
        <p:spPr>
          <a:xfrm>
            <a:off x="1591293" y="5308269"/>
            <a:ext cx="4512623" cy="369332"/>
          </a:xfrm>
          <a:prstGeom prst="rect">
            <a:avLst/>
          </a:prstGeom>
          <a:noFill/>
        </p:spPr>
        <p:txBody>
          <a:bodyPr wrap="square" rtlCol="0">
            <a:spAutoFit/>
          </a:bodyPr>
          <a:lstStyle/>
          <a:p>
            <a:r>
              <a:rPr lang="en-US" dirty="0" err="1"/>
              <a:t>海風徐徐吹來，水面激起了細微的波紋</a:t>
            </a:r>
            <a:endParaRPr lang="en-US" dirty="0"/>
          </a:p>
        </p:txBody>
      </p:sp>
      <p:sp>
        <p:nvSpPr>
          <p:cNvPr id="3" name="TextBox 2">
            <a:extLst>
              <a:ext uri="{FF2B5EF4-FFF2-40B4-BE49-F238E27FC236}">
                <a16:creationId xmlns:a16="http://schemas.microsoft.com/office/drawing/2014/main" id="{D26467EC-2ABB-B1A8-47C6-085D14DFBF7E}"/>
              </a:ext>
            </a:extLst>
          </p:cNvPr>
          <p:cNvSpPr txBox="1"/>
          <p:nvPr/>
        </p:nvSpPr>
        <p:spPr>
          <a:xfrm>
            <a:off x="1591293" y="5771407"/>
            <a:ext cx="6261636" cy="369332"/>
          </a:xfrm>
          <a:prstGeom prst="rect">
            <a:avLst/>
          </a:prstGeom>
          <a:noFill/>
        </p:spPr>
        <p:txBody>
          <a:bodyPr wrap="square" rtlCol="0">
            <a:spAutoFit/>
          </a:bodyPr>
          <a:lstStyle/>
          <a:p>
            <a:r>
              <a:rPr lang="en-US" dirty="0" err="1"/>
              <a:t>如果輸送一點能量給希格斯場，是否能激起相應的波浪</a:t>
            </a:r>
            <a:r>
              <a:rPr lang="en-US" dirty="0"/>
              <a:t>？</a:t>
            </a:r>
          </a:p>
        </p:txBody>
      </p:sp>
      <p:sp>
        <p:nvSpPr>
          <p:cNvPr id="4" name="TextBox 3">
            <a:extLst>
              <a:ext uri="{FF2B5EF4-FFF2-40B4-BE49-F238E27FC236}">
                <a16:creationId xmlns:a16="http://schemas.microsoft.com/office/drawing/2014/main" id="{A5C39DE3-1D9C-D11B-88BD-C88F51993D32}"/>
              </a:ext>
            </a:extLst>
          </p:cNvPr>
          <p:cNvSpPr txBox="1"/>
          <p:nvPr/>
        </p:nvSpPr>
        <p:spPr>
          <a:xfrm>
            <a:off x="1591293" y="6254545"/>
            <a:ext cx="3028208" cy="369332"/>
          </a:xfrm>
          <a:prstGeom prst="rect">
            <a:avLst/>
          </a:prstGeom>
          <a:noFill/>
        </p:spPr>
        <p:txBody>
          <a:bodyPr wrap="square" rtlCol="0">
            <a:spAutoFit/>
          </a:bodyPr>
          <a:lstStyle/>
          <a:p>
            <a:r>
              <a:rPr lang="en-US" dirty="0" err="1"/>
              <a:t>答案竟是否定的</a:t>
            </a:r>
            <a:r>
              <a:rPr lang="en-US" dirty="0"/>
              <a:t>。</a:t>
            </a:r>
          </a:p>
        </p:txBody>
      </p:sp>
    </p:spTree>
    <p:extLst>
      <p:ext uri="{BB962C8B-B14F-4D97-AF65-F5344CB8AC3E}">
        <p14:creationId xmlns:p14="http://schemas.microsoft.com/office/powerpoint/2010/main" val="2090401482"/>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474A53-6E37-C31C-049B-92ACAF13EEE5}"/>
            </a:ext>
          </a:extLst>
        </p:cNvPr>
        <p:cNvGrpSpPr/>
        <p:nvPr/>
      </p:nvGrpSpPr>
      <p:grpSpPr>
        <a:xfrm>
          <a:off x="0" y="0"/>
          <a:ext cx="0" cy="0"/>
          <a:chOff x="0" y="0"/>
          <a:chExt cx="0" cy="0"/>
        </a:xfrm>
      </p:grpSpPr>
      <p:sp>
        <p:nvSpPr>
          <p:cNvPr id="253953" name="文字方塊 1">
            <a:extLst>
              <a:ext uri="{FF2B5EF4-FFF2-40B4-BE49-F238E27FC236}">
                <a16:creationId xmlns:a16="http://schemas.microsoft.com/office/drawing/2014/main" id="{9AC6F4C2-91D0-1893-444E-0C9A736AEEFC}"/>
              </a:ext>
            </a:extLst>
          </p:cNvPr>
          <p:cNvSpPr txBox="1">
            <a:spLocks noChangeArrowheads="1"/>
          </p:cNvSpPr>
          <p:nvPr/>
        </p:nvSpPr>
        <p:spPr bwMode="auto">
          <a:xfrm>
            <a:off x="1867435" y="901638"/>
            <a:ext cx="62171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ahoma" panose="020B0604030504040204" pitchFamily="34" charset="0"/>
                <a:ea typeface="新細明體" panose="02020500000000000000" pitchFamily="18" charset="-120"/>
              </a:defRPr>
            </a:lvl1pPr>
            <a:lvl2pPr marL="742950" indent="-285750">
              <a:defRPr kumimoji="1" sz="2400">
                <a:solidFill>
                  <a:schemeClr val="tx1"/>
                </a:solidFill>
                <a:latin typeface="Tahoma" panose="020B0604030504040204" pitchFamily="34" charset="0"/>
                <a:ea typeface="新細明體" panose="02020500000000000000" pitchFamily="18" charset="-120"/>
              </a:defRPr>
            </a:lvl2pPr>
            <a:lvl3pPr marL="1143000" indent="-228600">
              <a:defRPr kumimoji="1" sz="2400">
                <a:solidFill>
                  <a:schemeClr val="tx1"/>
                </a:solidFill>
                <a:latin typeface="Tahoma" panose="020B0604030504040204" pitchFamily="34" charset="0"/>
                <a:ea typeface="新細明體" panose="02020500000000000000" pitchFamily="18" charset="-120"/>
              </a:defRPr>
            </a:lvl3pPr>
            <a:lvl4pPr marL="1600200" indent="-228600">
              <a:defRPr kumimoji="1" sz="2400">
                <a:solidFill>
                  <a:schemeClr val="tx1"/>
                </a:solidFill>
                <a:latin typeface="Tahoma" panose="020B0604030504040204" pitchFamily="34" charset="0"/>
                <a:ea typeface="新細明體" panose="02020500000000000000" pitchFamily="18" charset="-120"/>
              </a:defRPr>
            </a:lvl4pPr>
            <a:lvl5pPr marL="2057400" indent="-228600">
              <a:defRPr kumimoji="1" sz="2400">
                <a:solidFill>
                  <a:schemeClr val="tx1"/>
                </a:solidFill>
                <a:latin typeface="Tahoma" panose="020B0604030504040204" pitchFamily="34" charset="0"/>
                <a:ea typeface="新細明體" panose="02020500000000000000" pitchFamily="18" charset="-120"/>
              </a:defRPr>
            </a:lvl5pPr>
            <a:lvl6pPr marL="25146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6pPr>
            <a:lvl7pPr marL="29718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7pPr>
            <a:lvl8pPr marL="34290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8pPr>
            <a:lvl9pPr marL="38862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9pPr>
          </a:lstStyle>
          <a:p>
            <a:r>
              <a:rPr lang="zh-TW" altLang="en-US" sz="1800" dirty="0">
                <a:latin typeface="Times New Roman" panose="02020603050405020304" pitchFamily="18" charset="0"/>
              </a:rPr>
              <a:t>但如果我們不計一切奮力</a:t>
            </a:r>
            <a:r>
              <a:rPr lang="zh-TW" altLang="en-US" sz="1800" dirty="0">
                <a:solidFill>
                  <a:srgbClr val="FF0000"/>
                </a:solidFill>
                <a:latin typeface="Times New Roman" panose="02020603050405020304" pitchFamily="18" charset="0"/>
              </a:rPr>
              <a:t>擾動激發</a:t>
            </a:r>
            <a:r>
              <a:rPr lang="zh-TW" altLang="en-US" sz="1800" dirty="0">
                <a:latin typeface="Times New Roman" panose="02020603050405020304" pitchFamily="18" charset="0"/>
              </a:rPr>
              <a:t>希格斯場</a:t>
            </a:r>
            <a:r>
              <a:rPr lang="en-US" altLang="zh-TW" sz="1800" dirty="0">
                <a:latin typeface="Times New Roman" panose="02020603050405020304" pitchFamily="18" charset="0"/>
              </a:rPr>
              <a:t>………</a:t>
            </a:r>
            <a:endParaRPr lang="zh-TW" altLang="en-US" sz="1800" dirty="0">
              <a:latin typeface="Times New Roman" panose="02020603050405020304" pitchFamily="18" charset="0"/>
            </a:endParaRPr>
          </a:p>
        </p:txBody>
      </p:sp>
      <p:sp>
        <p:nvSpPr>
          <p:cNvPr id="253954" name="文字方塊 2">
            <a:extLst>
              <a:ext uri="{FF2B5EF4-FFF2-40B4-BE49-F238E27FC236}">
                <a16:creationId xmlns:a16="http://schemas.microsoft.com/office/drawing/2014/main" id="{BFEA8D68-FBD0-2F3F-227C-88426056FCD1}"/>
              </a:ext>
            </a:extLst>
          </p:cNvPr>
          <p:cNvSpPr txBox="1">
            <a:spLocks noChangeArrowheads="1"/>
          </p:cNvSpPr>
          <p:nvPr/>
        </p:nvSpPr>
        <p:spPr bwMode="auto">
          <a:xfrm>
            <a:off x="1867436" y="5209318"/>
            <a:ext cx="54181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anose="020B0604030504040204" pitchFamily="34" charset="0"/>
                <a:ea typeface="新細明體" panose="02020500000000000000" pitchFamily="18" charset="-120"/>
              </a:defRPr>
            </a:lvl1pPr>
            <a:lvl2pPr marL="742950" indent="-285750">
              <a:defRPr kumimoji="1" sz="2400">
                <a:solidFill>
                  <a:schemeClr val="tx1"/>
                </a:solidFill>
                <a:latin typeface="Tahoma" panose="020B0604030504040204" pitchFamily="34" charset="0"/>
                <a:ea typeface="新細明體" panose="02020500000000000000" pitchFamily="18" charset="-120"/>
              </a:defRPr>
            </a:lvl2pPr>
            <a:lvl3pPr marL="1143000" indent="-228600">
              <a:defRPr kumimoji="1" sz="2400">
                <a:solidFill>
                  <a:schemeClr val="tx1"/>
                </a:solidFill>
                <a:latin typeface="Tahoma" panose="020B0604030504040204" pitchFamily="34" charset="0"/>
                <a:ea typeface="新細明體" panose="02020500000000000000" pitchFamily="18" charset="-120"/>
              </a:defRPr>
            </a:lvl3pPr>
            <a:lvl4pPr marL="1600200" indent="-228600">
              <a:defRPr kumimoji="1" sz="2400">
                <a:solidFill>
                  <a:schemeClr val="tx1"/>
                </a:solidFill>
                <a:latin typeface="Tahoma" panose="020B0604030504040204" pitchFamily="34" charset="0"/>
                <a:ea typeface="新細明體" panose="02020500000000000000" pitchFamily="18" charset="-120"/>
              </a:defRPr>
            </a:lvl4pPr>
            <a:lvl5pPr marL="2057400" indent="-228600">
              <a:defRPr kumimoji="1" sz="2400">
                <a:solidFill>
                  <a:schemeClr val="tx1"/>
                </a:solidFill>
                <a:latin typeface="Tahoma" panose="020B0604030504040204" pitchFamily="34" charset="0"/>
                <a:ea typeface="新細明體" panose="02020500000000000000" pitchFamily="18" charset="-120"/>
              </a:defRPr>
            </a:lvl5pPr>
            <a:lvl6pPr marL="25146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6pPr>
            <a:lvl7pPr marL="29718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7pPr>
            <a:lvl8pPr marL="34290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8pPr>
            <a:lvl9pPr marL="38862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9pPr>
          </a:lstStyle>
          <a:p>
            <a:r>
              <a:rPr lang="zh-TW" altLang="en-US" sz="1800" dirty="0">
                <a:latin typeface="Times New Roman" panose="02020603050405020304" pitchFamily="18" charset="0"/>
              </a:rPr>
              <a:t>相對於真空，擾動後的希格斯場就是處於</a:t>
            </a:r>
            <a:r>
              <a:rPr lang="zh-TW" altLang="en-US" sz="1800" dirty="0">
                <a:solidFill>
                  <a:srgbClr val="FF0000"/>
                </a:solidFill>
                <a:latin typeface="Times New Roman" panose="02020603050405020304" pitchFamily="18" charset="0"/>
              </a:rPr>
              <a:t>激發狀態</a:t>
            </a:r>
            <a:r>
              <a:rPr lang="zh-TW" altLang="en-US" sz="1800" dirty="0">
                <a:latin typeface="Times New Roman" panose="02020603050405020304" pitchFamily="18" charset="0"/>
              </a:rPr>
              <a:t>！</a:t>
            </a:r>
          </a:p>
        </p:txBody>
      </p:sp>
      <p:sp>
        <p:nvSpPr>
          <p:cNvPr id="253955" name="文字方塊 3">
            <a:extLst>
              <a:ext uri="{FF2B5EF4-FFF2-40B4-BE49-F238E27FC236}">
                <a16:creationId xmlns:a16="http://schemas.microsoft.com/office/drawing/2014/main" id="{F9CB0512-5EC8-A392-0426-4E7FFE491DFF}"/>
              </a:ext>
            </a:extLst>
          </p:cNvPr>
          <p:cNvSpPr txBox="1">
            <a:spLocks noChangeArrowheads="1"/>
          </p:cNvSpPr>
          <p:nvPr/>
        </p:nvSpPr>
        <p:spPr bwMode="auto">
          <a:xfrm>
            <a:off x="1867436" y="5633974"/>
            <a:ext cx="569714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ahoma" panose="020B0604030504040204" pitchFamily="34" charset="0"/>
                <a:ea typeface="新細明體" panose="02020500000000000000" pitchFamily="18" charset="-120"/>
              </a:defRPr>
            </a:lvl1pPr>
            <a:lvl2pPr marL="742950" indent="-285750">
              <a:defRPr kumimoji="1" sz="2400">
                <a:solidFill>
                  <a:schemeClr val="tx1"/>
                </a:solidFill>
                <a:latin typeface="Tahoma" panose="020B0604030504040204" pitchFamily="34" charset="0"/>
                <a:ea typeface="新細明體" panose="02020500000000000000" pitchFamily="18" charset="-120"/>
              </a:defRPr>
            </a:lvl2pPr>
            <a:lvl3pPr marL="1143000" indent="-228600">
              <a:defRPr kumimoji="1" sz="2400">
                <a:solidFill>
                  <a:schemeClr val="tx1"/>
                </a:solidFill>
                <a:latin typeface="Tahoma" panose="020B0604030504040204" pitchFamily="34" charset="0"/>
                <a:ea typeface="新細明體" panose="02020500000000000000" pitchFamily="18" charset="-120"/>
              </a:defRPr>
            </a:lvl3pPr>
            <a:lvl4pPr marL="1600200" indent="-228600">
              <a:defRPr kumimoji="1" sz="2400">
                <a:solidFill>
                  <a:schemeClr val="tx1"/>
                </a:solidFill>
                <a:latin typeface="Tahoma" panose="020B0604030504040204" pitchFamily="34" charset="0"/>
                <a:ea typeface="新細明體" panose="02020500000000000000" pitchFamily="18" charset="-120"/>
              </a:defRPr>
            </a:lvl4pPr>
            <a:lvl5pPr marL="2057400" indent="-228600">
              <a:defRPr kumimoji="1" sz="2400">
                <a:solidFill>
                  <a:schemeClr val="tx1"/>
                </a:solidFill>
                <a:latin typeface="Tahoma" panose="020B0604030504040204" pitchFamily="34" charset="0"/>
                <a:ea typeface="新細明體" panose="02020500000000000000" pitchFamily="18" charset="-120"/>
              </a:defRPr>
            </a:lvl5pPr>
            <a:lvl6pPr marL="25146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6pPr>
            <a:lvl7pPr marL="29718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7pPr>
            <a:lvl8pPr marL="34290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8pPr>
            <a:lvl9pPr marL="3886200" indent="-228600" fontAlgn="base">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9pPr>
          </a:lstStyle>
          <a:p>
            <a:r>
              <a:rPr lang="zh-TW" altLang="en-US" sz="1800" dirty="0">
                <a:latin typeface="Times New Roman" panose="02020603050405020304" pitchFamily="18" charset="0"/>
              </a:rPr>
              <a:t>激發態是何種樣貌？需要多少能量才能產生激發態？</a:t>
            </a:r>
          </a:p>
        </p:txBody>
      </p:sp>
      <p:pic>
        <p:nvPicPr>
          <p:cNvPr id="253956" name="圖片 1">
            <a:extLst>
              <a:ext uri="{FF2B5EF4-FFF2-40B4-BE49-F238E27FC236}">
                <a16:creationId xmlns:a16="http://schemas.microsoft.com/office/drawing/2014/main" id="{BE9EA0BE-4CD2-DE05-3CD9-E80404D3D0A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5632" y="1487544"/>
            <a:ext cx="58420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descr="E:\Media\Images\chapter40\4006.jpg">
            <a:extLst>
              <a:ext uri="{FF2B5EF4-FFF2-40B4-BE49-F238E27FC236}">
                <a16:creationId xmlns:a16="http://schemas.microsoft.com/office/drawing/2014/main" id="{2EEF690F-BADE-7FB4-EE5C-D4530AF322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3614" y="1775150"/>
            <a:ext cx="2761935" cy="3217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Up Arrow 2">
            <a:extLst>
              <a:ext uri="{FF2B5EF4-FFF2-40B4-BE49-F238E27FC236}">
                <a16:creationId xmlns:a16="http://schemas.microsoft.com/office/drawing/2014/main" id="{62A259D4-3025-35CA-77A3-EDC960EB3264}"/>
              </a:ext>
            </a:extLst>
          </p:cNvPr>
          <p:cNvSpPr/>
          <p:nvPr/>
        </p:nvSpPr>
        <p:spPr>
          <a:xfrm>
            <a:off x="7716370" y="4359529"/>
            <a:ext cx="391886" cy="424023"/>
          </a:xfrm>
          <a:prstGeom prst="upArrow">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5975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7" name="文字方塊 2"/>
          <p:cNvSpPr txBox="1">
            <a:spLocks noChangeArrowheads="1"/>
          </p:cNvSpPr>
          <p:nvPr/>
        </p:nvSpPr>
        <p:spPr bwMode="auto">
          <a:xfrm>
            <a:off x="2743200" y="649288"/>
            <a:ext cx="29194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a:cs typeface="Times New Roman" pitchFamily="18" charset="0"/>
              </a:rPr>
              <a:t>希格斯場也是一個量子場</a:t>
            </a:r>
          </a:p>
        </p:txBody>
      </p:sp>
      <p:sp>
        <p:nvSpPr>
          <p:cNvPr id="164868" name="文字方塊 4"/>
          <p:cNvSpPr txBox="1">
            <a:spLocks noChangeArrowheads="1"/>
          </p:cNvSpPr>
          <p:nvPr/>
        </p:nvSpPr>
        <p:spPr bwMode="auto">
          <a:xfrm>
            <a:off x="1500188" y="1363663"/>
            <a:ext cx="39449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a:cs typeface="Times New Roman" pitchFamily="18" charset="0"/>
              </a:rPr>
              <a:t>激發態的能量不是連續的</a:t>
            </a:r>
          </a:p>
        </p:txBody>
      </p:sp>
      <p:sp>
        <p:nvSpPr>
          <p:cNvPr id="164869" name="文字方塊 5"/>
          <p:cNvSpPr txBox="1">
            <a:spLocks noChangeArrowheads="1"/>
          </p:cNvSpPr>
          <p:nvPr/>
        </p:nvSpPr>
        <p:spPr bwMode="auto">
          <a:xfrm>
            <a:off x="1500188" y="1824038"/>
            <a:ext cx="49577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a:cs typeface="Times New Roman" pitchFamily="18" charset="0"/>
              </a:rPr>
              <a:t>能量的分佈像是一個一個的粒子</a:t>
            </a:r>
          </a:p>
        </p:txBody>
      </p:sp>
      <p:sp>
        <p:nvSpPr>
          <p:cNvPr id="164870" name="文字方塊 6"/>
          <p:cNvSpPr txBox="1">
            <a:spLocks noChangeArrowheads="1"/>
          </p:cNvSpPr>
          <p:nvPr/>
        </p:nvSpPr>
        <p:spPr bwMode="auto">
          <a:xfrm>
            <a:off x="1485900" y="2311400"/>
            <a:ext cx="49720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a:cs typeface="Times New Roman" pitchFamily="18" charset="0"/>
              </a:rPr>
              <a:t>量子化的場一點都不像連續的場，反而像粒子。</a:t>
            </a:r>
          </a:p>
        </p:txBody>
      </p:sp>
      <p:sp>
        <p:nvSpPr>
          <p:cNvPr id="164871" name="文字方塊 7"/>
          <p:cNvSpPr txBox="1">
            <a:spLocks noChangeArrowheads="1"/>
          </p:cNvSpPr>
          <p:nvPr/>
        </p:nvSpPr>
        <p:spPr bwMode="auto">
          <a:xfrm>
            <a:off x="1460500" y="2824163"/>
            <a:ext cx="5511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a:cs typeface="Times New Roman" pitchFamily="18" charset="0"/>
              </a:rPr>
              <a:t>量子化的希格斯場所對應的粒子，就是希格斯粒子。</a:t>
            </a:r>
          </a:p>
        </p:txBody>
      </p:sp>
      <p:pic>
        <p:nvPicPr>
          <p:cNvPr id="9" name="Picture 2" descr="http://www.particlezoo.net/individual_pages/info/higgs_boson.jpg"/>
          <p:cNvPicPr>
            <a:picLocks noChangeAspect="1" noChangeArrowheads="1"/>
          </p:cNvPicPr>
          <p:nvPr/>
        </p:nvPicPr>
        <p:blipFill>
          <a:blip r:embed="rId2">
            <a:extLst>
              <a:ext uri="{28A0092B-C50C-407E-A947-70E740481C1C}">
                <a14:useLocalDpi xmlns:a14="http://schemas.microsoft.com/office/drawing/2010/main" val="0"/>
              </a:ext>
            </a:extLst>
          </a:blip>
          <a:srcRect b="26633"/>
          <a:stretch>
            <a:fillRect/>
          </a:stretch>
        </p:blipFill>
        <p:spPr bwMode="auto">
          <a:xfrm>
            <a:off x="2947988" y="4718050"/>
            <a:ext cx="2317750" cy="1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873" name="Picture 2" descr="E:\Media\Images\chapter40\400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6225" y="811213"/>
            <a:ext cx="2314575" cy="2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64874" name="Object 3"/>
          <p:cNvGraphicFramePr>
            <a:graphicFrameLocks noChangeAspect="1"/>
          </p:cNvGraphicFramePr>
          <p:nvPr/>
        </p:nvGraphicFramePr>
        <p:xfrm>
          <a:off x="1603375" y="3425825"/>
          <a:ext cx="1262063" cy="373063"/>
        </p:xfrm>
        <a:graphic>
          <a:graphicData uri="http://schemas.openxmlformats.org/presentationml/2006/ole">
            <mc:AlternateContent xmlns:mc="http://schemas.openxmlformats.org/markup-compatibility/2006">
              <mc:Choice xmlns:v="urn:schemas-microsoft-com:vml" Requires="v">
                <p:oleObj name="方程式" r:id="rId4" imgW="685800" imgH="203200" progId="Equation.3">
                  <p:embed/>
                </p:oleObj>
              </mc:Choice>
              <mc:Fallback>
                <p:oleObj name="方程式" r:id="rId4" imgW="685800" imgH="203200" progId="Equation.3">
                  <p:embed/>
                  <p:pic>
                    <p:nvPicPr>
                      <p:cNvPr id="164874"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3375" y="3425825"/>
                        <a:ext cx="1262063" cy="37306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64875" name="Object 4"/>
          <p:cNvGraphicFramePr>
            <a:graphicFrameLocks noChangeAspect="1"/>
          </p:cNvGraphicFramePr>
          <p:nvPr/>
        </p:nvGraphicFramePr>
        <p:xfrm>
          <a:off x="4829175" y="3452813"/>
          <a:ext cx="1309688" cy="373062"/>
        </p:xfrm>
        <a:graphic>
          <a:graphicData uri="http://schemas.openxmlformats.org/presentationml/2006/ole">
            <mc:AlternateContent xmlns:mc="http://schemas.openxmlformats.org/markup-compatibility/2006">
              <mc:Choice xmlns:v="urn:schemas-microsoft-com:vml" Requires="v">
                <p:oleObj name="方程式" r:id="rId6" imgW="710891" imgH="203112" progId="Equation.3">
                  <p:embed/>
                </p:oleObj>
              </mc:Choice>
              <mc:Fallback>
                <p:oleObj name="方程式" r:id="rId6" imgW="710891" imgH="203112" progId="Equation.3">
                  <p:embed/>
                  <p:pic>
                    <p:nvPicPr>
                      <p:cNvPr id="164875"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29175" y="3452813"/>
                        <a:ext cx="1309688" cy="37306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4" name="左-右雙向箭號 13"/>
          <p:cNvSpPr/>
          <p:nvPr/>
        </p:nvSpPr>
        <p:spPr>
          <a:xfrm>
            <a:off x="3455988" y="3406775"/>
            <a:ext cx="914400" cy="465138"/>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latin typeface="Times New Roman" panose="02020603050405020304" pitchFamily="18" charset="0"/>
            </a:endParaRPr>
          </a:p>
        </p:txBody>
      </p:sp>
      <p:sp>
        <p:nvSpPr>
          <p:cNvPr id="164877" name="文字方塊 1"/>
          <p:cNvSpPr txBox="1">
            <a:spLocks noChangeArrowheads="1"/>
          </p:cNvSpPr>
          <p:nvPr/>
        </p:nvSpPr>
        <p:spPr bwMode="auto">
          <a:xfrm>
            <a:off x="1554163" y="3971925"/>
            <a:ext cx="52292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a:latin typeface="Tahoma" pitchFamily="34" charset="0"/>
              </a:rPr>
              <a:t>因此希格斯粒子就是希格斯場的擾動或激發態。</a:t>
            </a:r>
          </a:p>
        </p:txBody>
      </p:sp>
      <mc:AlternateContent xmlns:mc="http://schemas.openxmlformats.org/markup-compatibility/2006">
        <mc:Choice xmlns:a14="http://schemas.microsoft.com/office/drawing/2010/main" Requires="a14">
          <p:sp>
            <p:nvSpPr>
              <p:cNvPr id="2" name="矩形 9">
                <a:extLst>
                  <a:ext uri="{FF2B5EF4-FFF2-40B4-BE49-F238E27FC236}">
                    <a16:creationId xmlns:a16="http://schemas.microsoft.com/office/drawing/2014/main" id="{E1373DC1-B8E1-8920-83ED-0208B2041058}"/>
                  </a:ext>
                </a:extLst>
              </p:cNvPr>
              <p:cNvSpPr/>
              <p:nvPr/>
            </p:nvSpPr>
            <p:spPr>
              <a:xfrm>
                <a:off x="1603375" y="585788"/>
                <a:ext cx="771601" cy="579005"/>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d>
                        <m:dPr>
                          <m:ctrlPr>
                            <a:rPr lang="en-US" altLang="zh-TW" i="1" smtClean="0">
                              <a:latin typeface="Cambria Math" panose="02040503050406030204" pitchFamily="18" charset="0"/>
                              <a:cs typeface="Times New Roman" pitchFamily="18" charset="0"/>
                            </a:rPr>
                          </m:ctrlPr>
                        </m:dPr>
                        <m:e>
                          <m:m>
                            <m:mPr>
                              <m:mcs>
                                <m:mc>
                                  <m:mcPr>
                                    <m:count m:val="1"/>
                                    <m:mcJc m:val="center"/>
                                  </m:mcPr>
                                </m:mc>
                              </m:mcs>
                              <m:ctrlPr>
                                <a:rPr lang="en-US" altLang="zh-TW" i="1">
                                  <a:latin typeface="Cambria Math" panose="02040503050406030204" pitchFamily="18" charset="0"/>
                                  <a:cs typeface="Times New Roman" pitchFamily="18" charset="0"/>
                                </a:rPr>
                              </m:ctrlPr>
                            </m:mPr>
                            <m:mr>
                              <m:e>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𝐻</m:t>
                                    </m:r>
                                  </m:e>
                                  <m:sup>
                                    <m:r>
                                      <a:rPr lang="en-US" altLang="zh-TW" i="1">
                                        <a:latin typeface="Cambria Math"/>
                                        <a:cs typeface="Times New Roman" pitchFamily="18" charset="0"/>
                                      </a:rPr>
                                      <m:t>+</m:t>
                                    </m:r>
                                  </m:sup>
                                </m:sSup>
                              </m:e>
                            </m:mr>
                            <m:mr>
                              <m:e>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𝐻</m:t>
                                    </m:r>
                                  </m:e>
                                  <m:sup>
                                    <m:r>
                                      <a:rPr lang="en-US" altLang="zh-TW" b="0" i="1" smtClean="0">
                                        <a:latin typeface="Cambria Math" panose="02040503050406030204" pitchFamily="18" charset="0"/>
                                        <a:cs typeface="Times New Roman" pitchFamily="18" charset="0"/>
                                      </a:rPr>
                                      <m:t>0</m:t>
                                    </m:r>
                                  </m:sup>
                                </m:sSup>
                              </m:e>
                            </m:mr>
                          </m:m>
                        </m:e>
                      </m:d>
                    </m:oMath>
                  </m:oMathPara>
                </a14:m>
                <a:endParaRPr lang="zh-TW" altLang="en-US" dirty="0"/>
              </a:p>
            </p:txBody>
          </p:sp>
        </mc:Choice>
        <mc:Fallback>
          <p:sp>
            <p:nvSpPr>
              <p:cNvPr id="2" name="矩形 9">
                <a:extLst>
                  <a:ext uri="{FF2B5EF4-FFF2-40B4-BE49-F238E27FC236}">
                    <a16:creationId xmlns:a16="http://schemas.microsoft.com/office/drawing/2014/main" id="{E1373DC1-B8E1-8920-83ED-0208B2041058}"/>
                  </a:ext>
                </a:extLst>
              </p:cNvPr>
              <p:cNvSpPr>
                <a:spLocks noRot="1" noChangeAspect="1" noMove="1" noResize="1" noEditPoints="1" noAdjustHandles="1" noChangeArrowheads="1" noChangeShapeType="1" noTextEdit="1"/>
              </p:cNvSpPr>
              <p:nvPr/>
            </p:nvSpPr>
            <p:spPr>
              <a:xfrm>
                <a:off x="1603375" y="585788"/>
                <a:ext cx="771601" cy="579005"/>
              </a:xfrm>
              <a:prstGeom prst="rect">
                <a:avLst/>
              </a:prstGeom>
              <a:blipFill>
                <a:blip r:embed="rId8"/>
                <a:stretch>
                  <a:fillRect b="-4348"/>
                </a:stretch>
              </a:blipFill>
            </p:spPr>
            <p:txBody>
              <a:bodyPr/>
              <a:lstStyle/>
              <a:p>
                <a:r>
                  <a:rPr lang="en-US">
                    <a:noFill/>
                  </a:rPr>
                  <a:t> </a:t>
                </a:r>
              </a:p>
            </p:txBody>
          </p:sp>
        </mc:Fallback>
      </mc:AlternateContent>
    </p:spTree>
    <p:extLst>
      <p:ext uri="{BB962C8B-B14F-4D97-AF65-F5344CB8AC3E}">
        <p14:creationId xmlns:p14="http://schemas.microsoft.com/office/powerpoint/2010/main" val="402158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6C609F-F17D-00E8-02BF-68A7DEB829AF}"/>
            </a:ext>
          </a:extLst>
        </p:cNvPr>
        <p:cNvGrpSpPr/>
        <p:nvPr/>
      </p:nvGrpSpPr>
      <p:grpSpPr>
        <a:xfrm>
          <a:off x="0" y="0"/>
          <a:ext cx="0" cy="0"/>
          <a:chOff x="0" y="0"/>
          <a:chExt cx="0" cy="0"/>
        </a:xfrm>
      </p:grpSpPr>
      <p:pic>
        <p:nvPicPr>
          <p:cNvPr id="140290" name="Picture 2" descr="http://www.quantumdiaries.org/wp-content/uploads/2011/11/W3BtoZgam1-1024x290.png">
            <a:extLst>
              <a:ext uri="{FF2B5EF4-FFF2-40B4-BE49-F238E27FC236}">
                <a16:creationId xmlns:a16="http://schemas.microsoft.com/office/drawing/2014/main" id="{229BB39B-1E18-EAD2-3AE5-462DCC4384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652" y="4564063"/>
            <a:ext cx="5408612"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1" name="Picture 2" descr="http://www.google.com/url?source=imglanding&amp;ct=img&amp;q=http://www.quantumdiaries.org/wp-content/uploads/2011/10/Goldstone-Eaten-four.png&amp;sa=X&amp;ei=uOh8UM2gMerOmAXpp4H4Bg&amp;ved=0CAwQ8wc4IQ&amp;usg=AFQjCNEBERs0kkD0eU-QrdW_xDR6WU44Lg">
            <a:extLst>
              <a:ext uri="{FF2B5EF4-FFF2-40B4-BE49-F238E27FC236}">
                <a16:creationId xmlns:a16="http://schemas.microsoft.com/office/drawing/2014/main" id="{B934BD99-9432-8844-78C7-908D8ABBA6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1290" y="1456003"/>
            <a:ext cx="3745140" cy="260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http://www.isgtw.org/sites/default/files/Standard_model_infographic.png">
            <a:extLst>
              <a:ext uri="{FF2B5EF4-FFF2-40B4-BE49-F238E27FC236}">
                <a16:creationId xmlns:a16="http://schemas.microsoft.com/office/drawing/2014/main" id="{0B8818B5-B78E-6464-9EB3-F10FD00C39C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8152" r="17337" b="7513"/>
          <a:stretch/>
        </p:blipFill>
        <p:spPr bwMode="auto">
          <a:xfrm>
            <a:off x="5834742" y="1205632"/>
            <a:ext cx="3004458" cy="4682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a:extLst>
              <a:ext uri="{FF2B5EF4-FFF2-40B4-BE49-F238E27FC236}">
                <a16:creationId xmlns:a16="http://schemas.microsoft.com/office/drawing/2014/main" id="{388575BD-7ED2-1488-5EA1-977B5BFE259D}"/>
              </a:ext>
            </a:extLst>
          </p:cNvPr>
          <p:cNvSpPr/>
          <p:nvPr/>
        </p:nvSpPr>
        <p:spPr>
          <a:xfrm>
            <a:off x="653143" y="2759422"/>
            <a:ext cx="2276815" cy="1398921"/>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Times New Roman" panose="02020603050405020304" pitchFamily="18" charset="0"/>
            </a:endParaRPr>
          </a:p>
        </p:txBody>
      </p:sp>
      <mc:AlternateContent xmlns:mc="http://schemas.openxmlformats.org/markup-compatibility/2006">
        <mc:Choice xmlns:a14="http://schemas.microsoft.com/office/drawing/2010/main" Requires="a14">
          <p:sp>
            <p:nvSpPr>
              <p:cNvPr id="3" name="矩形 9">
                <a:extLst>
                  <a:ext uri="{FF2B5EF4-FFF2-40B4-BE49-F238E27FC236}">
                    <a16:creationId xmlns:a16="http://schemas.microsoft.com/office/drawing/2014/main" id="{F37F643A-394A-1E9F-3054-B05B1D28EFAC}"/>
                  </a:ext>
                </a:extLst>
              </p:cNvPr>
              <p:cNvSpPr/>
              <p:nvPr/>
            </p:nvSpPr>
            <p:spPr>
              <a:xfrm>
                <a:off x="4716965" y="619273"/>
                <a:ext cx="771601" cy="579005"/>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d>
                        <m:dPr>
                          <m:ctrlPr>
                            <a:rPr lang="en-US" altLang="zh-TW" i="1" smtClean="0">
                              <a:latin typeface="Cambria Math" panose="02040503050406030204" pitchFamily="18" charset="0"/>
                              <a:cs typeface="Times New Roman" pitchFamily="18" charset="0"/>
                            </a:rPr>
                          </m:ctrlPr>
                        </m:dPr>
                        <m:e>
                          <m:m>
                            <m:mPr>
                              <m:mcs>
                                <m:mc>
                                  <m:mcPr>
                                    <m:count m:val="1"/>
                                    <m:mcJc m:val="center"/>
                                  </m:mcPr>
                                </m:mc>
                              </m:mcs>
                              <m:ctrlPr>
                                <a:rPr lang="en-US" altLang="zh-TW" i="1">
                                  <a:latin typeface="Cambria Math" panose="02040503050406030204" pitchFamily="18" charset="0"/>
                                  <a:cs typeface="Times New Roman" pitchFamily="18" charset="0"/>
                                </a:rPr>
                              </m:ctrlPr>
                            </m:mPr>
                            <m:mr>
                              <m:e>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𝐻</m:t>
                                    </m:r>
                                  </m:e>
                                  <m:sup>
                                    <m:r>
                                      <a:rPr lang="en-US" altLang="zh-TW" i="1">
                                        <a:latin typeface="Cambria Math"/>
                                        <a:cs typeface="Times New Roman" pitchFamily="18" charset="0"/>
                                      </a:rPr>
                                      <m:t>+</m:t>
                                    </m:r>
                                  </m:sup>
                                </m:sSup>
                              </m:e>
                            </m:mr>
                            <m:mr>
                              <m:e>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𝐻</m:t>
                                    </m:r>
                                  </m:e>
                                  <m:sup>
                                    <m:r>
                                      <a:rPr lang="en-US" altLang="zh-TW" b="0" i="1" smtClean="0">
                                        <a:latin typeface="Cambria Math" panose="02040503050406030204" pitchFamily="18" charset="0"/>
                                        <a:cs typeface="Times New Roman" pitchFamily="18" charset="0"/>
                                      </a:rPr>
                                      <m:t>0</m:t>
                                    </m:r>
                                  </m:sup>
                                </m:sSup>
                              </m:e>
                            </m:mr>
                          </m:m>
                        </m:e>
                      </m:d>
                    </m:oMath>
                  </m:oMathPara>
                </a14:m>
                <a:endParaRPr lang="zh-TW" altLang="en-US" dirty="0"/>
              </a:p>
            </p:txBody>
          </p:sp>
        </mc:Choice>
        <mc:Fallback>
          <p:sp>
            <p:nvSpPr>
              <p:cNvPr id="3" name="矩形 9">
                <a:extLst>
                  <a:ext uri="{FF2B5EF4-FFF2-40B4-BE49-F238E27FC236}">
                    <a16:creationId xmlns:a16="http://schemas.microsoft.com/office/drawing/2014/main" id="{F37F643A-394A-1E9F-3054-B05B1D28EFAC}"/>
                  </a:ext>
                </a:extLst>
              </p:cNvPr>
              <p:cNvSpPr>
                <a:spLocks noRot="1" noChangeAspect="1" noMove="1" noResize="1" noEditPoints="1" noAdjustHandles="1" noChangeArrowheads="1" noChangeShapeType="1" noTextEdit="1"/>
              </p:cNvSpPr>
              <p:nvPr/>
            </p:nvSpPr>
            <p:spPr>
              <a:xfrm>
                <a:off x="4716965" y="619273"/>
                <a:ext cx="771601" cy="579005"/>
              </a:xfrm>
              <a:prstGeom prst="rect">
                <a:avLst/>
              </a:prstGeom>
              <a:blipFill>
                <a:blip r:embed="rId5"/>
                <a:stretch>
                  <a:fillRect b="-2128"/>
                </a:stretch>
              </a:blipFill>
            </p:spPr>
            <p:txBody>
              <a:bodyPr/>
              <a:lstStyle/>
              <a:p>
                <a:r>
                  <a:rPr lang="en-US">
                    <a:noFill/>
                  </a:rPr>
                  <a:t> </a:t>
                </a:r>
              </a:p>
            </p:txBody>
          </p:sp>
        </mc:Fallback>
      </mc:AlternateContent>
    </p:spTree>
    <p:extLst>
      <p:ext uri="{BB962C8B-B14F-4D97-AF65-F5344CB8AC3E}">
        <p14:creationId xmlns:p14="http://schemas.microsoft.com/office/powerpoint/2010/main" val="3484663774"/>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1" name="Picture 2" descr="E:\Media\Images\chapter40\400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3525" y="2216150"/>
            <a:ext cx="2314575" cy="2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895" name="矩形 4"/>
          <p:cNvSpPr>
            <a:spLocks noChangeArrowheads="1"/>
          </p:cNvSpPr>
          <p:nvPr/>
        </p:nvSpPr>
        <p:spPr bwMode="auto">
          <a:xfrm>
            <a:off x="1108075" y="1661089"/>
            <a:ext cx="71913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a:latin typeface="Tahoma" pitchFamily="34" charset="0"/>
              </a:rPr>
              <a:t>希格斯場預測了一個新的基本粒子</a:t>
            </a:r>
            <a:r>
              <a:rPr lang="en-US" altLang="zh-TW" sz="1800">
                <a:latin typeface="Tahoma" pitchFamily="34" charset="0"/>
              </a:rPr>
              <a:t>─</a:t>
            </a:r>
            <a:r>
              <a:rPr lang="zh-TW" altLang="en-US" sz="1800">
                <a:latin typeface="Tahoma" pitchFamily="34" charset="0"/>
              </a:rPr>
              <a:t>希格斯粒子。</a:t>
            </a:r>
          </a:p>
        </p:txBody>
      </p:sp>
      <p:sp>
        <p:nvSpPr>
          <p:cNvPr id="165896" name="矩形 1"/>
          <p:cNvSpPr>
            <a:spLocks noChangeArrowheads="1"/>
          </p:cNvSpPr>
          <p:nvPr/>
        </p:nvSpPr>
        <p:spPr bwMode="auto">
          <a:xfrm>
            <a:off x="1130300" y="2159564"/>
            <a:ext cx="51847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a:latin typeface="Tahoma" pitchFamily="34" charset="0"/>
              </a:rPr>
              <a:t>因此希格斯粒子的發現證實了希格斯場的存在。</a:t>
            </a:r>
          </a:p>
        </p:txBody>
      </p:sp>
      <p:sp>
        <p:nvSpPr>
          <p:cNvPr id="165897" name="文字方塊 15"/>
          <p:cNvSpPr txBox="1">
            <a:spLocks noChangeArrowheads="1"/>
          </p:cNvSpPr>
          <p:nvPr/>
        </p:nvSpPr>
        <p:spPr bwMode="auto">
          <a:xfrm>
            <a:off x="1139825" y="1138289"/>
            <a:ext cx="52292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latin typeface="Tahoma" pitchFamily="34" charset="0"/>
              </a:rPr>
              <a:t>因此希格斯粒子就是希格斯場的擾動或激發態。</a:t>
            </a:r>
          </a:p>
        </p:txBody>
      </p:sp>
      <p:sp>
        <p:nvSpPr>
          <p:cNvPr id="165898" name="文字方塊 2"/>
          <p:cNvSpPr txBox="1">
            <a:spLocks noChangeArrowheads="1"/>
          </p:cNvSpPr>
          <p:nvPr/>
        </p:nvSpPr>
        <p:spPr bwMode="auto">
          <a:xfrm>
            <a:off x="1139825" y="5662587"/>
            <a:ext cx="67278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a:latin typeface="Tahoma" pitchFamily="34" charset="0"/>
              </a:rPr>
              <a:t>粒子的質量即對應此激發態與真空的能量差</a:t>
            </a:r>
            <a:r>
              <a:rPr lang="en-US" altLang="zh-TW" sz="1800">
                <a:latin typeface="Tahoma" pitchFamily="34" charset="0"/>
              </a:rPr>
              <a:t> </a:t>
            </a:r>
            <a:r>
              <a:rPr lang="en-US" altLang="zh-TW" sz="1800"/>
              <a:t>Gap</a:t>
            </a:r>
            <a:endParaRPr lang="zh-TW" altLang="en-US" sz="1800"/>
          </a:p>
        </p:txBody>
      </p:sp>
      <p:graphicFrame>
        <p:nvGraphicFramePr>
          <p:cNvPr id="165899" name="物件 3"/>
          <p:cNvGraphicFramePr>
            <a:graphicFrameLocks noChangeAspect="1"/>
          </p:cNvGraphicFramePr>
          <p:nvPr/>
        </p:nvGraphicFramePr>
        <p:xfrm>
          <a:off x="6350000" y="5667349"/>
          <a:ext cx="946150" cy="360363"/>
        </p:xfrm>
        <a:graphic>
          <a:graphicData uri="http://schemas.openxmlformats.org/presentationml/2006/ole">
            <mc:AlternateContent xmlns:mc="http://schemas.openxmlformats.org/markup-compatibility/2006">
              <mc:Choice xmlns:v="urn:schemas-microsoft-com:vml" Requires="v">
                <p:oleObj name="方程式" r:id="rId3" imgW="533400" imgH="203200" progId="Equation.3">
                  <p:embed/>
                </p:oleObj>
              </mc:Choice>
              <mc:Fallback>
                <p:oleObj name="方程式" r:id="rId3" imgW="533400" imgH="203200" progId="Equation.3">
                  <p:embed/>
                  <p:pic>
                    <p:nvPicPr>
                      <p:cNvPr id="165899" name="物件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0000" y="5667349"/>
                        <a:ext cx="946150" cy="36036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9" name="Picture 2" descr="&amp;lt;strong&amp;gt;Figure 1.&amp;lt;/strong&amp;gt; Event recorded with the CMS detector in 2012 at a proton-proton centre-of-mass energy of 8 TeV.  The event shows characteristics expected from the decay of the SM Higgs boson to a pair of photons (dashed yellow lines and green towers). The event could also be due to known standard model background processes.&amp;lt;br /&amp;gt;&amp;lt;a href=&amp;quot;https://cdsweb.cern.ch/record/1459459/&amp;quot;&amp;gt;DOWNLOAD high-resolution images&amp;lt;/a&amp;g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24100" y="3003550"/>
            <a:ext cx="3436938" cy="220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2406667"/>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3">
            <a:extLst>
              <a:ext uri="{FF2B5EF4-FFF2-40B4-BE49-F238E27FC236}">
                <a16:creationId xmlns:a16="http://schemas.microsoft.com/office/drawing/2014/main" id="{16BCFBBF-FF80-B02D-F42B-75BC952254E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613" y="2710288"/>
            <a:ext cx="3686876" cy="2451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Calm Sea Photos, Download The BEST Free Calm Sea Stock Photos &amp; HD Images">
            <a:extLst>
              <a:ext uri="{FF2B5EF4-FFF2-40B4-BE49-F238E27FC236}">
                <a16:creationId xmlns:a16="http://schemas.microsoft.com/office/drawing/2014/main" id="{DD1F9235-9D26-B991-D7E6-0F3B2F5A7E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1372" y="2710288"/>
            <a:ext cx="4377236" cy="245125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3B44D7E-9370-8977-9020-DE16F65C4BC9}"/>
              </a:ext>
            </a:extLst>
          </p:cNvPr>
          <p:cNvSpPr txBox="1"/>
          <p:nvPr/>
        </p:nvSpPr>
        <p:spPr>
          <a:xfrm>
            <a:off x="1751609" y="1234795"/>
            <a:ext cx="6074229" cy="461665"/>
          </a:xfrm>
          <a:prstGeom prst="rect">
            <a:avLst/>
          </a:prstGeom>
          <a:noFill/>
        </p:spPr>
        <p:txBody>
          <a:bodyPr wrap="square">
            <a:spAutoFit/>
          </a:bodyPr>
          <a:lstStyle/>
          <a:p>
            <a:r>
              <a:rPr lang="zh-TW" altLang="en-US" sz="1800" dirty="0">
                <a:latin typeface="Times New Roman" panose="02020603050405020304" pitchFamily="18" charset="0"/>
              </a:rPr>
              <a:t>相對的，真空中的希格斯場</a:t>
            </a:r>
            <a:r>
              <a:rPr lang="zh-TW" altLang="en-US" dirty="0">
                <a:latin typeface="Times New Roman" panose="02020603050405020304" pitchFamily="18" charset="0"/>
              </a:rPr>
              <a:t>是絕對純粹，</a:t>
            </a:r>
            <a:r>
              <a:rPr lang="zh-TW" altLang="en-US" sz="2400" b="1" dirty="0">
                <a:solidFill>
                  <a:srgbClr val="FF0000"/>
                </a:solidFill>
                <a:latin typeface="Times New Roman" panose="02020603050405020304" pitchFamily="18" charset="0"/>
              </a:rPr>
              <a:t>沉靜無波</a:t>
            </a:r>
            <a:endParaRPr lang="en-US" sz="2400" b="1" dirty="0">
              <a:solidFill>
                <a:srgbClr val="FF0000"/>
              </a:solidFill>
            </a:endParaRPr>
          </a:p>
        </p:txBody>
      </p:sp>
      <p:sp>
        <p:nvSpPr>
          <p:cNvPr id="5" name="TextBox 4">
            <a:extLst>
              <a:ext uri="{FF2B5EF4-FFF2-40B4-BE49-F238E27FC236}">
                <a16:creationId xmlns:a16="http://schemas.microsoft.com/office/drawing/2014/main" id="{3F4B8AD4-6A97-AFFF-4309-CD6BB8A046BC}"/>
              </a:ext>
            </a:extLst>
          </p:cNvPr>
          <p:cNvSpPr txBox="1"/>
          <p:nvPr/>
        </p:nvSpPr>
        <p:spPr>
          <a:xfrm>
            <a:off x="1751610" y="1816685"/>
            <a:ext cx="5890161" cy="369332"/>
          </a:xfrm>
          <a:prstGeom prst="rect">
            <a:avLst/>
          </a:prstGeom>
          <a:noFill/>
        </p:spPr>
        <p:txBody>
          <a:bodyPr wrap="square" rtlCol="0">
            <a:spAutoFit/>
          </a:bodyPr>
          <a:lstStyle/>
          <a:p>
            <a:r>
              <a:rPr lang="en-US" dirty="0" err="1"/>
              <a:t>要激起浪花，能量有門檻，而且驚人的高</a:t>
            </a:r>
            <a:r>
              <a:rPr lang="en-US" dirty="0"/>
              <a:t>！</a:t>
            </a:r>
          </a:p>
        </p:txBody>
      </p:sp>
    </p:spTree>
    <p:extLst>
      <p:ext uri="{BB962C8B-B14F-4D97-AF65-F5344CB8AC3E}">
        <p14:creationId xmlns:p14="http://schemas.microsoft.com/office/powerpoint/2010/main" val="39855176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EC1EC2-3963-6F15-8C5C-D9FC1A38996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1A65422-7552-4A71-0E0D-830088F5464D}"/>
              </a:ext>
            </a:extLst>
          </p:cNvPr>
          <p:cNvSpPr/>
          <p:nvPr/>
        </p:nvSpPr>
        <p:spPr>
          <a:xfrm>
            <a:off x="1277049" y="2488527"/>
            <a:ext cx="2460956" cy="18142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直線接點 3">
            <a:extLst>
              <a:ext uri="{FF2B5EF4-FFF2-40B4-BE49-F238E27FC236}">
                <a16:creationId xmlns:a16="http://schemas.microsoft.com/office/drawing/2014/main" id="{EEC6DB9F-EACA-3BFB-9342-EBF1AB9B1176}"/>
              </a:ext>
            </a:extLst>
          </p:cNvPr>
          <p:cNvCxnSpPr>
            <a:cxnSpLocks/>
          </p:cNvCxnSpPr>
          <p:nvPr/>
        </p:nvCxnSpPr>
        <p:spPr>
          <a:xfrm>
            <a:off x="1492623" y="2864489"/>
            <a:ext cx="812800" cy="711200"/>
          </a:xfrm>
          <a:prstGeom prst="line">
            <a:avLst/>
          </a:prstGeom>
          <a:ln w="222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 name="直線接點 4">
            <a:extLst>
              <a:ext uri="{FF2B5EF4-FFF2-40B4-BE49-F238E27FC236}">
                <a16:creationId xmlns:a16="http://schemas.microsoft.com/office/drawing/2014/main" id="{0E2566A7-96FD-1FDE-CCD2-6BA7A61C5B4D}"/>
              </a:ext>
            </a:extLst>
          </p:cNvPr>
          <p:cNvCxnSpPr>
            <a:cxnSpLocks/>
          </p:cNvCxnSpPr>
          <p:nvPr/>
        </p:nvCxnSpPr>
        <p:spPr>
          <a:xfrm rot="10800000" flipV="1">
            <a:off x="1573245" y="3575690"/>
            <a:ext cx="731837" cy="646112"/>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 name="直線接點 7">
            <a:extLst>
              <a:ext uri="{FF2B5EF4-FFF2-40B4-BE49-F238E27FC236}">
                <a16:creationId xmlns:a16="http://schemas.microsoft.com/office/drawing/2014/main" id="{0DBD12AF-62FD-A511-D32A-06302E345D8E}"/>
              </a:ext>
            </a:extLst>
          </p:cNvPr>
          <p:cNvCxnSpPr>
            <a:cxnSpLocks/>
          </p:cNvCxnSpPr>
          <p:nvPr/>
        </p:nvCxnSpPr>
        <p:spPr>
          <a:xfrm flipH="1">
            <a:off x="2319368" y="3591565"/>
            <a:ext cx="1203593" cy="0"/>
          </a:xfrm>
          <a:prstGeom prst="line">
            <a:avLst/>
          </a:prstGeom>
          <a:ln>
            <a:solidFill>
              <a:schemeClr val="tx1"/>
            </a:solidFill>
            <a:prstDash val="lgDash"/>
            <a:tailEnd type="none"/>
          </a:ln>
        </p:spPr>
        <p:style>
          <a:lnRef idx="1">
            <a:schemeClr val="accent1"/>
          </a:lnRef>
          <a:fillRef idx="0">
            <a:schemeClr val="accent1"/>
          </a:fillRef>
          <a:effectRef idx="0">
            <a:schemeClr val="accent1"/>
          </a:effectRef>
          <a:fontRef idx="minor">
            <a:schemeClr val="tx1"/>
          </a:fontRef>
        </p:style>
      </p:cxnSp>
      <p:cxnSp>
        <p:nvCxnSpPr>
          <p:cNvPr id="6" name="直線單箭頭接點 8">
            <a:extLst>
              <a:ext uri="{FF2B5EF4-FFF2-40B4-BE49-F238E27FC236}">
                <a16:creationId xmlns:a16="http://schemas.microsoft.com/office/drawing/2014/main" id="{412B5958-72B3-3263-F5C2-54090873D10F}"/>
              </a:ext>
            </a:extLst>
          </p:cNvPr>
          <p:cNvCxnSpPr>
            <a:cxnSpLocks/>
          </p:cNvCxnSpPr>
          <p:nvPr/>
        </p:nvCxnSpPr>
        <p:spPr>
          <a:xfrm rot="10800000">
            <a:off x="1768848" y="3110552"/>
            <a:ext cx="217488" cy="188912"/>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直線單箭頭接點 9">
            <a:extLst>
              <a:ext uri="{FF2B5EF4-FFF2-40B4-BE49-F238E27FC236}">
                <a16:creationId xmlns:a16="http://schemas.microsoft.com/office/drawing/2014/main" id="{57E8AF0C-73D3-22BE-56BD-0E1E9236FC4A}"/>
              </a:ext>
            </a:extLst>
          </p:cNvPr>
          <p:cNvCxnSpPr>
            <a:cxnSpLocks/>
          </p:cNvCxnSpPr>
          <p:nvPr/>
        </p:nvCxnSpPr>
        <p:spPr>
          <a:xfrm flipV="1">
            <a:off x="1922311" y="3777003"/>
            <a:ext cx="147480" cy="121743"/>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 name="矩形 6">
                <a:extLst>
                  <a:ext uri="{FF2B5EF4-FFF2-40B4-BE49-F238E27FC236}">
                    <a16:creationId xmlns:a16="http://schemas.microsoft.com/office/drawing/2014/main" id="{F0E564A6-9356-D091-652E-57B32E2FE858}"/>
                  </a:ext>
                </a:extLst>
              </p:cNvPr>
              <p:cNvSpPr/>
              <p:nvPr/>
            </p:nvSpPr>
            <p:spPr>
              <a:xfrm>
                <a:off x="2806370" y="3157865"/>
                <a:ext cx="622222" cy="369332"/>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zh-TW" i="1">
                              <a:latin typeface="Cambria Math" panose="02040503050406030204" pitchFamily="18" charset="0"/>
                              <a:ea typeface="新細明體" charset="0"/>
                            </a:rPr>
                          </m:ctrlPr>
                        </m:sSupPr>
                        <m:e>
                          <m:r>
                            <a:rPr lang="en-US" altLang="zh-TW" i="1">
                              <a:latin typeface="Cambria Math"/>
                              <a:ea typeface="新細明體" charset="0"/>
                            </a:rPr>
                            <m:t>𝑊</m:t>
                          </m:r>
                        </m:e>
                        <m:sup>
                          <m:r>
                            <a:rPr lang="en-US" altLang="zh-TW" i="1">
                              <a:latin typeface="Cambria Math"/>
                              <a:ea typeface="新細明體" charset="0"/>
                            </a:rPr>
                            <m:t>−</m:t>
                          </m:r>
                        </m:sup>
                      </m:sSup>
                    </m:oMath>
                  </m:oMathPara>
                </a14:m>
                <a:endParaRPr lang="zh-TW" altLang="en-US" dirty="0"/>
              </a:p>
            </p:txBody>
          </p:sp>
        </mc:Choice>
        <mc:Fallback xmlns="">
          <p:sp>
            <p:nvSpPr>
              <p:cNvPr id="9" name="矩形 6">
                <a:extLst>
                  <a:ext uri="{FF2B5EF4-FFF2-40B4-BE49-F238E27FC236}">
                    <a16:creationId xmlns:a16="http://schemas.microsoft.com/office/drawing/2014/main" id="{F0E564A6-9356-D091-652E-57B32E2FE858}"/>
                  </a:ext>
                </a:extLst>
              </p:cNvPr>
              <p:cNvSpPr>
                <a:spLocks noRot="1" noChangeAspect="1" noMove="1" noResize="1" noEditPoints="1" noAdjustHandles="1" noChangeArrowheads="1" noChangeShapeType="1" noTextEdit="1"/>
              </p:cNvSpPr>
              <p:nvPr/>
            </p:nvSpPr>
            <p:spPr>
              <a:xfrm>
                <a:off x="2806370" y="3157865"/>
                <a:ext cx="622222" cy="369332"/>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499FB71F-4BFF-4FAC-2B81-46D869F35E54}"/>
                  </a:ext>
                </a:extLst>
              </p:cNvPr>
              <p:cNvSpPr txBox="1"/>
              <p:nvPr/>
            </p:nvSpPr>
            <p:spPr>
              <a:xfrm>
                <a:off x="1464499" y="2488527"/>
                <a:ext cx="217489" cy="276999"/>
              </a:xfrm>
              <a:prstGeom prst="rect">
                <a:avLst/>
              </a:prstGeom>
              <a:solidFill>
                <a:schemeClr val="bg1"/>
              </a:solidFill>
            </p:spPr>
            <p:txBody>
              <a:bodyPr wrap="square" lIns="0" tIns="0" rIns="0" bIns="0" rtlCol="0">
                <a:spAutoFit/>
              </a:bodyPr>
              <a:lstStyle/>
              <a:p>
                <a:pPr eaLnBrk="0" hangingPunct="0">
                  <a:defRPr/>
                </a:pPr>
                <a14:m>
                  <m:oMathPara xmlns:m="http://schemas.openxmlformats.org/officeDocument/2006/math">
                    <m:oMathParaPr>
                      <m:jc m:val="centerGroup"/>
                    </m:oMathParaPr>
                    <m:oMath xmlns:m="http://schemas.openxmlformats.org/officeDocument/2006/math">
                      <m:r>
                        <a:rPr lang="en-US" altLang="zh-TW" i="1" dirty="0">
                          <a:latin typeface="Cambria Math"/>
                          <a:cs typeface="Times New Roman" pitchFamily="18" charset="0"/>
                        </a:rPr>
                        <m:t>𝜈</m:t>
                      </m:r>
                      <m:r>
                        <a:rPr lang="en-US" altLang="zh-TW" i="1" baseline="-30000" dirty="0" err="1">
                          <a:latin typeface="Cambria Math"/>
                          <a:cs typeface="Times New Roman" pitchFamily="18" charset="0"/>
                        </a:rPr>
                        <m:t>𝜇</m:t>
                      </m:r>
                    </m:oMath>
                  </m:oMathPara>
                </a14:m>
                <a:endParaRPr lang="en-US" altLang="zh-TW" i="1" dirty="0"/>
              </a:p>
            </p:txBody>
          </p:sp>
        </mc:Choice>
        <mc:Fallback xmlns="">
          <p:sp>
            <p:nvSpPr>
              <p:cNvPr id="10" name="TextBox 9">
                <a:extLst>
                  <a:ext uri="{FF2B5EF4-FFF2-40B4-BE49-F238E27FC236}">
                    <a16:creationId xmlns:a16="http://schemas.microsoft.com/office/drawing/2014/main" id="{499FB71F-4BFF-4FAC-2B81-46D869F35E54}"/>
                  </a:ext>
                </a:extLst>
              </p:cNvPr>
              <p:cNvSpPr txBox="1">
                <a:spLocks noRot="1" noChangeAspect="1" noMove="1" noResize="1" noEditPoints="1" noAdjustHandles="1" noChangeArrowheads="1" noChangeShapeType="1" noTextEdit="1"/>
              </p:cNvSpPr>
              <p:nvPr/>
            </p:nvSpPr>
            <p:spPr>
              <a:xfrm>
                <a:off x="1464499" y="2488527"/>
                <a:ext cx="217489" cy="276999"/>
              </a:xfrm>
              <a:prstGeom prst="rect">
                <a:avLst/>
              </a:prstGeom>
              <a:blipFill>
                <a:blip r:embed="rId3"/>
                <a:stretch>
                  <a:fillRect l="-27778" r="-16667" b="-304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42B3E893-7A9E-ECC8-606C-299C198BB846}"/>
                  </a:ext>
                </a:extLst>
              </p:cNvPr>
              <p:cNvSpPr txBox="1"/>
              <p:nvPr/>
            </p:nvSpPr>
            <p:spPr>
              <a:xfrm>
                <a:off x="1481270" y="3755790"/>
                <a:ext cx="217489" cy="285912"/>
              </a:xfrm>
              <a:prstGeom prst="rect">
                <a:avLst/>
              </a:prstGeom>
              <a:solidFill>
                <a:schemeClr val="bg1"/>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rPr>
                        <m:t>𝜇</m:t>
                      </m:r>
                    </m:oMath>
                  </m:oMathPara>
                </a14:m>
                <a:endParaRPr lang="en-TW" dirty="0"/>
              </a:p>
            </p:txBody>
          </p:sp>
        </mc:Choice>
        <mc:Fallback xmlns="">
          <p:sp>
            <p:nvSpPr>
              <p:cNvPr id="11" name="TextBox 10">
                <a:extLst>
                  <a:ext uri="{FF2B5EF4-FFF2-40B4-BE49-F238E27FC236}">
                    <a16:creationId xmlns:a16="http://schemas.microsoft.com/office/drawing/2014/main" id="{42B3E893-7A9E-ECC8-606C-299C198BB846}"/>
                  </a:ext>
                </a:extLst>
              </p:cNvPr>
              <p:cNvSpPr txBox="1">
                <a:spLocks noRot="1" noChangeAspect="1" noMove="1" noResize="1" noEditPoints="1" noAdjustHandles="1" noChangeArrowheads="1" noChangeShapeType="1" noTextEdit="1"/>
              </p:cNvSpPr>
              <p:nvPr/>
            </p:nvSpPr>
            <p:spPr>
              <a:xfrm>
                <a:off x="1481270" y="3755790"/>
                <a:ext cx="217489" cy="285912"/>
              </a:xfrm>
              <a:prstGeom prst="rect">
                <a:avLst/>
              </a:prstGeom>
              <a:blipFill>
                <a:blip r:embed="rId4"/>
                <a:stretch>
                  <a:fillRect l="-16667" r="-16667" b="-20833"/>
                </a:stretch>
              </a:blipFill>
            </p:spPr>
            <p:txBody>
              <a:bodyPr/>
              <a:lstStyle/>
              <a:p>
                <a:r>
                  <a:rPr lang="en-US">
                    <a:noFill/>
                  </a:rPr>
                  <a:t> </a:t>
                </a:r>
              </a:p>
            </p:txBody>
          </p:sp>
        </mc:Fallback>
      </mc:AlternateContent>
      <p:sp>
        <p:nvSpPr>
          <p:cNvPr id="70" name="Rectangle 69">
            <a:extLst>
              <a:ext uri="{FF2B5EF4-FFF2-40B4-BE49-F238E27FC236}">
                <a16:creationId xmlns:a16="http://schemas.microsoft.com/office/drawing/2014/main" id="{BE06AE92-B531-1DF9-14E7-D809A585659F}"/>
              </a:ext>
            </a:extLst>
          </p:cNvPr>
          <p:cNvSpPr/>
          <p:nvPr/>
        </p:nvSpPr>
        <p:spPr>
          <a:xfrm>
            <a:off x="4789881" y="2488527"/>
            <a:ext cx="2551464" cy="18142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71" name="Text Box 27">
                <a:extLst>
                  <a:ext uri="{FF2B5EF4-FFF2-40B4-BE49-F238E27FC236}">
                    <a16:creationId xmlns:a16="http://schemas.microsoft.com/office/drawing/2014/main" id="{DEA2B7BD-1A2E-7242-11FF-6BCF46C0876D}"/>
                  </a:ext>
                </a:extLst>
              </p:cNvPr>
              <p:cNvSpPr txBox="1">
                <a:spLocks noChangeArrowheads="1"/>
              </p:cNvSpPr>
              <p:nvPr/>
            </p:nvSpPr>
            <p:spPr bwMode="auto">
              <a:xfrm>
                <a:off x="6798905" y="2522386"/>
                <a:ext cx="417606"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50000"/>
                  </a:spcBef>
                  <a:buClrTx/>
                  <a:buSzTx/>
                  <a:buFontTx/>
                  <a:buNone/>
                </a:pPr>
                <a14:m>
                  <m:oMathPara xmlns:m="http://schemas.openxmlformats.org/officeDocument/2006/math">
                    <m:oMathParaPr>
                      <m:jc m:val="centerGroup"/>
                    </m:oMathParaPr>
                    <m:oMath xmlns:m="http://schemas.openxmlformats.org/officeDocument/2006/math">
                      <m:r>
                        <a:rPr lang="en-US" altLang="zh-TW" sz="1800" i="1" dirty="0" smtClean="0">
                          <a:latin typeface="Cambria Math"/>
                        </a:rPr>
                        <m:t>𝑒</m:t>
                      </m:r>
                    </m:oMath>
                  </m:oMathPara>
                </a14:m>
                <a:endParaRPr lang="en-US" altLang="zh-TW" sz="1800" dirty="0">
                  <a:latin typeface="Tahoma" pitchFamily="34" charset="0"/>
                </a:endParaRPr>
              </a:p>
            </p:txBody>
          </p:sp>
        </mc:Choice>
        <mc:Fallback xmlns="">
          <p:sp>
            <p:nvSpPr>
              <p:cNvPr id="71" name="Text Box 27">
                <a:extLst>
                  <a:ext uri="{FF2B5EF4-FFF2-40B4-BE49-F238E27FC236}">
                    <a16:creationId xmlns:a16="http://schemas.microsoft.com/office/drawing/2014/main" id="{DEA2B7BD-1A2E-7242-11FF-6BCF46C0876D}"/>
                  </a:ext>
                </a:extLst>
              </p:cNvPr>
              <p:cNvSpPr txBox="1">
                <a:spLocks noRot="1" noChangeAspect="1" noMove="1" noResize="1" noEditPoints="1" noAdjustHandles="1" noChangeArrowheads="1" noChangeShapeType="1" noTextEdit="1"/>
              </p:cNvSpPr>
              <p:nvPr/>
            </p:nvSpPr>
            <p:spPr bwMode="auto">
              <a:xfrm>
                <a:off x="6798905" y="2522386"/>
                <a:ext cx="417606" cy="369332"/>
              </a:xfrm>
              <a:prstGeom prst="rect">
                <a:avLst/>
              </a:prstGeom>
              <a:blipFill>
                <a:blip r:embed="rId5"/>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2" name="Text Box 4">
                <a:extLst>
                  <a:ext uri="{FF2B5EF4-FFF2-40B4-BE49-F238E27FC236}">
                    <a16:creationId xmlns:a16="http://schemas.microsoft.com/office/drawing/2014/main" id="{D7308C55-984F-B919-E49A-4655CA7C176D}"/>
                  </a:ext>
                </a:extLst>
              </p:cNvPr>
              <p:cNvSpPr txBox="1">
                <a:spLocks noChangeArrowheads="1"/>
              </p:cNvSpPr>
              <p:nvPr/>
            </p:nvSpPr>
            <p:spPr bwMode="auto">
              <a:xfrm>
                <a:off x="6867080" y="3783382"/>
                <a:ext cx="281257" cy="394256"/>
              </a:xfrm>
              <a:prstGeom prst="rect">
                <a:avLst/>
              </a:prstGeom>
              <a:solidFill>
                <a:schemeClr val="bg1"/>
              </a:solidFill>
              <a:ln w="9525">
                <a:noFill/>
                <a:miter lim="800000"/>
                <a:headEnd/>
                <a:tailEnd/>
              </a:ln>
            </p:spPr>
            <p:txBody>
              <a:bodyPr lIns="0" tIns="0" rIns="0" bIns="0"/>
              <a:lstStyle/>
              <a:p>
                <a:pPr eaLnBrk="0" hangingPunct="0">
                  <a:defRPr/>
                </a:pPr>
                <a14:m>
                  <m:oMathPara xmlns:m="http://schemas.openxmlformats.org/officeDocument/2006/math">
                    <m:oMathParaPr>
                      <m:jc m:val="centerGroup"/>
                    </m:oMathParaPr>
                    <m:oMath xmlns:m="http://schemas.openxmlformats.org/officeDocument/2006/math">
                      <m:r>
                        <a:rPr lang="en-US" altLang="zh-TW" i="1" dirty="0" smtClean="0">
                          <a:latin typeface="Cambria Math"/>
                          <a:cs typeface="Times New Roman" pitchFamily="18" charset="0"/>
                        </a:rPr>
                        <m:t>𝜈</m:t>
                      </m:r>
                      <m:r>
                        <a:rPr lang="en-US" altLang="zh-TW" i="1" baseline="-30000" dirty="0" err="1">
                          <a:latin typeface="Cambria Math"/>
                          <a:cs typeface="Times New Roman" pitchFamily="18" charset="0"/>
                        </a:rPr>
                        <m:t>𝑒</m:t>
                      </m:r>
                    </m:oMath>
                  </m:oMathPara>
                </a14:m>
                <a:endParaRPr lang="en-US" altLang="zh-TW" i="1" dirty="0"/>
              </a:p>
            </p:txBody>
          </p:sp>
        </mc:Choice>
        <mc:Fallback xmlns="">
          <p:sp>
            <p:nvSpPr>
              <p:cNvPr id="72" name="Text Box 4">
                <a:extLst>
                  <a:ext uri="{FF2B5EF4-FFF2-40B4-BE49-F238E27FC236}">
                    <a16:creationId xmlns:a16="http://schemas.microsoft.com/office/drawing/2014/main" id="{D7308C55-984F-B919-E49A-4655CA7C176D}"/>
                  </a:ext>
                </a:extLst>
              </p:cNvPr>
              <p:cNvSpPr txBox="1">
                <a:spLocks noRot="1" noChangeAspect="1" noMove="1" noResize="1" noEditPoints="1" noAdjustHandles="1" noChangeArrowheads="1" noChangeShapeType="1" noTextEdit="1"/>
              </p:cNvSpPr>
              <p:nvPr/>
            </p:nvSpPr>
            <p:spPr bwMode="auto">
              <a:xfrm>
                <a:off x="6867080" y="3783382"/>
                <a:ext cx="281257" cy="394256"/>
              </a:xfrm>
              <a:prstGeom prst="rect">
                <a:avLst/>
              </a:prstGeom>
              <a:blipFill>
                <a:blip r:embed="rId6"/>
                <a:stretch>
                  <a:fillRect l="-4167"/>
                </a:stretch>
              </a:blipFill>
              <a:ln w="9525">
                <a:noFill/>
                <a:miter lim="800000"/>
                <a:headEnd/>
                <a:tailEnd/>
              </a:ln>
            </p:spPr>
            <p:txBody>
              <a:bodyPr/>
              <a:lstStyle/>
              <a:p>
                <a:r>
                  <a:rPr lang="en-US">
                    <a:noFill/>
                  </a:rPr>
                  <a:t> </a:t>
                </a:r>
              </a:p>
            </p:txBody>
          </p:sp>
        </mc:Fallback>
      </mc:AlternateContent>
      <p:cxnSp>
        <p:nvCxnSpPr>
          <p:cNvPr id="75" name="直線接點 7">
            <a:extLst>
              <a:ext uri="{FF2B5EF4-FFF2-40B4-BE49-F238E27FC236}">
                <a16:creationId xmlns:a16="http://schemas.microsoft.com/office/drawing/2014/main" id="{07F2DFFC-CD22-3B75-5672-8838A9FBBEF1}"/>
              </a:ext>
            </a:extLst>
          </p:cNvPr>
          <p:cNvCxnSpPr>
            <a:cxnSpLocks/>
          </p:cNvCxnSpPr>
          <p:nvPr/>
        </p:nvCxnSpPr>
        <p:spPr>
          <a:xfrm flipH="1">
            <a:off x="5007369" y="3591565"/>
            <a:ext cx="1209089" cy="0"/>
          </a:xfrm>
          <a:prstGeom prst="line">
            <a:avLst/>
          </a:prstGeom>
          <a:ln>
            <a:solidFill>
              <a:schemeClr val="tx1"/>
            </a:solidFill>
            <a:prstDash val="lgDash"/>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8" name="矩形 6">
                <a:extLst>
                  <a:ext uri="{FF2B5EF4-FFF2-40B4-BE49-F238E27FC236}">
                    <a16:creationId xmlns:a16="http://schemas.microsoft.com/office/drawing/2014/main" id="{2AF27181-E3D9-E8E9-0DDD-080F920296AC}"/>
                  </a:ext>
                </a:extLst>
              </p:cNvPr>
              <p:cNvSpPr/>
              <p:nvPr/>
            </p:nvSpPr>
            <p:spPr>
              <a:xfrm>
                <a:off x="5480899" y="3187229"/>
                <a:ext cx="622222" cy="369332"/>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zh-TW" i="1">
                              <a:latin typeface="Cambria Math" panose="02040503050406030204" pitchFamily="18" charset="0"/>
                              <a:ea typeface="新細明體" charset="0"/>
                            </a:rPr>
                          </m:ctrlPr>
                        </m:sSupPr>
                        <m:e>
                          <m:r>
                            <a:rPr lang="en-US" altLang="zh-TW" i="1">
                              <a:latin typeface="Cambria Math"/>
                              <a:ea typeface="新細明體" charset="0"/>
                            </a:rPr>
                            <m:t>𝑊</m:t>
                          </m:r>
                        </m:e>
                        <m:sup>
                          <m:r>
                            <a:rPr lang="en-US" altLang="zh-TW" i="1">
                              <a:latin typeface="Cambria Math"/>
                              <a:ea typeface="新細明體" charset="0"/>
                            </a:rPr>
                            <m:t>−</m:t>
                          </m:r>
                        </m:sup>
                      </m:sSup>
                    </m:oMath>
                  </m:oMathPara>
                </a14:m>
                <a:endParaRPr lang="zh-TW" altLang="en-US" dirty="0"/>
              </a:p>
            </p:txBody>
          </p:sp>
        </mc:Choice>
        <mc:Fallback xmlns="">
          <p:sp>
            <p:nvSpPr>
              <p:cNvPr id="78" name="矩形 6">
                <a:extLst>
                  <a:ext uri="{FF2B5EF4-FFF2-40B4-BE49-F238E27FC236}">
                    <a16:creationId xmlns:a16="http://schemas.microsoft.com/office/drawing/2014/main" id="{2AF27181-E3D9-E8E9-0DDD-080F920296AC}"/>
                  </a:ext>
                </a:extLst>
              </p:cNvPr>
              <p:cNvSpPr>
                <a:spLocks noRot="1" noChangeAspect="1" noMove="1" noResize="1" noEditPoints="1" noAdjustHandles="1" noChangeArrowheads="1" noChangeShapeType="1" noTextEdit="1"/>
              </p:cNvSpPr>
              <p:nvPr/>
            </p:nvSpPr>
            <p:spPr>
              <a:xfrm>
                <a:off x="5480899" y="3187229"/>
                <a:ext cx="622222" cy="369332"/>
              </a:xfrm>
              <a:prstGeom prst="rect">
                <a:avLst/>
              </a:prstGeom>
              <a:blipFill>
                <a:blip r:embed="rId7"/>
                <a:stretch>
                  <a:fillRect/>
                </a:stretch>
              </a:blipFill>
            </p:spPr>
            <p:txBody>
              <a:bodyPr/>
              <a:lstStyle/>
              <a:p>
                <a:r>
                  <a:rPr lang="en-US">
                    <a:noFill/>
                  </a:rPr>
                  <a:t> </a:t>
                </a:r>
              </a:p>
            </p:txBody>
          </p:sp>
        </mc:Fallback>
      </mc:AlternateContent>
      <p:cxnSp>
        <p:nvCxnSpPr>
          <p:cNvPr id="81" name="直線接點 3">
            <a:extLst>
              <a:ext uri="{FF2B5EF4-FFF2-40B4-BE49-F238E27FC236}">
                <a16:creationId xmlns:a16="http://schemas.microsoft.com/office/drawing/2014/main" id="{4DD6804D-CED6-7F2C-960B-681726B13751}"/>
              </a:ext>
            </a:extLst>
          </p:cNvPr>
          <p:cNvCxnSpPr>
            <a:cxnSpLocks/>
          </p:cNvCxnSpPr>
          <p:nvPr/>
        </p:nvCxnSpPr>
        <p:spPr>
          <a:xfrm>
            <a:off x="6216458" y="3591565"/>
            <a:ext cx="812800" cy="711200"/>
          </a:xfrm>
          <a:prstGeom prst="line">
            <a:avLst/>
          </a:prstGeom>
          <a:ln w="222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82" name="直線單箭頭接點 8">
            <a:extLst>
              <a:ext uri="{FF2B5EF4-FFF2-40B4-BE49-F238E27FC236}">
                <a16:creationId xmlns:a16="http://schemas.microsoft.com/office/drawing/2014/main" id="{B369A290-1078-26F8-671A-9715A15D1CF9}"/>
              </a:ext>
            </a:extLst>
          </p:cNvPr>
          <p:cNvCxnSpPr>
            <a:cxnSpLocks/>
          </p:cNvCxnSpPr>
          <p:nvPr/>
        </p:nvCxnSpPr>
        <p:spPr>
          <a:xfrm rot="10800000">
            <a:off x="6492683" y="3837628"/>
            <a:ext cx="217488" cy="188912"/>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3" name="直線接點 4">
            <a:extLst>
              <a:ext uri="{FF2B5EF4-FFF2-40B4-BE49-F238E27FC236}">
                <a16:creationId xmlns:a16="http://schemas.microsoft.com/office/drawing/2014/main" id="{4CC79555-B38A-8E92-E23D-58E926579FC5}"/>
              </a:ext>
            </a:extLst>
          </p:cNvPr>
          <p:cNvCxnSpPr>
            <a:cxnSpLocks/>
          </p:cNvCxnSpPr>
          <p:nvPr/>
        </p:nvCxnSpPr>
        <p:spPr>
          <a:xfrm rot="10800000" flipV="1">
            <a:off x="6216458" y="2945453"/>
            <a:ext cx="731837" cy="646112"/>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84" name="直線單箭頭接點 9">
            <a:extLst>
              <a:ext uri="{FF2B5EF4-FFF2-40B4-BE49-F238E27FC236}">
                <a16:creationId xmlns:a16="http://schemas.microsoft.com/office/drawing/2014/main" id="{89308459-7949-04BC-9D19-A775294A4945}"/>
              </a:ext>
            </a:extLst>
          </p:cNvPr>
          <p:cNvCxnSpPr>
            <a:cxnSpLocks/>
          </p:cNvCxnSpPr>
          <p:nvPr/>
        </p:nvCxnSpPr>
        <p:spPr>
          <a:xfrm flipV="1">
            <a:off x="6565524" y="3146766"/>
            <a:ext cx="147480" cy="121743"/>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A8679AAD-2610-BA97-BCB8-D2AF4317BE4E}"/>
              </a:ext>
            </a:extLst>
          </p:cNvPr>
          <p:cNvCxnSpPr/>
          <p:nvPr/>
        </p:nvCxnSpPr>
        <p:spPr>
          <a:xfrm>
            <a:off x="2903597" y="3591565"/>
            <a:ext cx="8345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1" name="Straight Arrow Connector 90">
            <a:extLst>
              <a:ext uri="{FF2B5EF4-FFF2-40B4-BE49-F238E27FC236}">
                <a16:creationId xmlns:a16="http://schemas.microsoft.com/office/drawing/2014/main" id="{4ABE4020-D4AE-C663-09FF-EBCAAE38EA88}"/>
              </a:ext>
            </a:extLst>
          </p:cNvPr>
          <p:cNvCxnSpPr/>
          <p:nvPr/>
        </p:nvCxnSpPr>
        <p:spPr>
          <a:xfrm>
            <a:off x="5502243" y="3582497"/>
            <a:ext cx="144647" cy="1587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D76B78EF-B611-EAC1-50C4-3149EC0546FC}"/>
              </a:ext>
            </a:extLst>
          </p:cNvPr>
          <p:cNvSpPr/>
          <p:nvPr/>
        </p:nvSpPr>
        <p:spPr>
          <a:xfrm>
            <a:off x="1277049" y="4629734"/>
            <a:ext cx="2460956" cy="19955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直線接點 3">
            <a:extLst>
              <a:ext uri="{FF2B5EF4-FFF2-40B4-BE49-F238E27FC236}">
                <a16:creationId xmlns:a16="http://schemas.microsoft.com/office/drawing/2014/main" id="{6B09277D-141D-AF7A-258A-7E45EE393F8C}"/>
              </a:ext>
            </a:extLst>
          </p:cNvPr>
          <p:cNvCxnSpPr>
            <a:cxnSpLocks/>
          </p:cNvCxnSpPr>
          <p:nvPr/>
        </p:nvCxnSpPr>
        <p:spPr>
          <a:xfrm>
            <a:off x="1492623" y="5157388"/>
            <a:ext cx="812800" cy="711200"/>
          </a:xfrm>
          <a:prstGeom prst="line">
            <a:avLst/>
          </a:prstGeom>
          <a:ln w="222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4" name="直線接點 4">
            <a:extLst>
              <a:ext uri="{FF2B5EF4-FFF2-40B4-BE49-F238E27FC236}">
                <a16:creationId xmlns:a16="http://schemas.microsoft.com/office/drawing/2014/main" id="{5B090746-BF6A-F254-0B40-AC07A9745FF5}"/>
              </a:ext>
            </a:extLst>
          </p:cNvPr>
          <p:cNvCxnSpPr>
            <a:cxnSpLocks/>
          </p:cNvCxnSpPr>
          <p:nvPr/>
        </p:nvCxnSpPr>
        <p:spPr>
          <a:xfrm rot="10800000" flipV="1">
            <a:off x="1573245" y="5868589"/>
            <a:ext cx="731837" cy="646112"/>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5" name="直線接點 7">
            <a:extLst>
              <a:ext uri="{FF2B5EF4-FFF2-40B4-BE49-F238E27FC236}">
                <a16:creationId xmlns:a16="http://schemas.microsoft.com/office/drawing/2014/main" id="{ADE1D75E-0161-CB61-FDD9-F3C49F6CDE79}"/>
              </a:ext>
            </a:extLst>
          </p:cNvPr>
          <p:cNvCxnSpPr>
            <a:cxnSpLocks/>
          </p:cNvCxnSpPr>
          <p:nvPr/>
        </p:nvCxnSpPr>
        <p:spPr>
          <a:xfrm flipH="1">
            <a:off x="2319368" y="5884464"/>
            <a:ext cx="1203593" cy="0"/>
          </a:xfrm>
          <a:prstGeom prst="line">
            <a:avLst/>
          </a:prstGeom>
          <a:ln>
            <a:solidFill>
              <a:schemeClr val="tx1"/>
            </a:solidFill>
            <a:prstDash val="lgDash"/>
            <a:tailEnd type="none"/>
          </a:ln>
        </p:spPr>
        <p:style>
          <a:lnRef idx="1">
            <a:schemeClr val="accent1"/>
          </a:lnRef>
          <a:fillRef idx="0">
            <a:schemeClr val="accent1"/>
          </a:fillRef>
          <a:effectRef idx="0">
            <a:schemeClr val="accent1"/>
          </a:effectRef>
          <a:fontRef idx="minor">
            <a:schemeClr val="tx1"/>
          </a:fontRef>
        </p:style>
      </p:cxnSp>
      <p:cxnSp>
        <p:nvCxnSpPr>
          <p:cNvPr id="16" name="直線單箭頭接點 8">
            <a:extLst>
              <a:ext uri="{FF2B5EF4-FFF2-40B4-BE49-F238E27FC236}">
                <a16:creationId xmlns:a16="http://schemas.microsoft.com/office/drawing/2014/main" id="{D2ADABCD-891A-42A9-38F9-B6AC7AC303CB}"/>
              </a:ext>
            </a:extLst>
          </p:cNvPr>
          <p:cNvCxnSpPr>
            <a:cxnSpLocks/>
          </p:cNvCxnSpPr>
          <p:nvPr/>
        </p:nvCxnSpPr>
        <p:spPr>
          <a:xfrm rot="10800000">
            <a:off x="1768848" y="5403451"/>
            <a:ext cx="217488" cy="188912"/>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線單箭頭接點 9">
            <a:extLst>
              <a:ext uri="{FF2B5EF4-FFF2-40B4-BE49-F238E27FC236}">
                <a16:creationId xmlns:a16="http://schemas.microsoft.com/office/drawing/2014/main" id="{BA74BE4E-DD56-5A01-2AC8-26A002CCC78E}"/>
              </a:ext>
            </a:extLst>
          </p:cNvPr>
          <p:cNvCxnSpPr>
            <a:cxnSpLocks/>
          </p:cNvCxnSpPr>
          <p:nvPr/>
        </p:nvCxnSpPr>
        <p:spPr>
          <a:xfrm flipV="1">
            <a:off x="1922311" y="6069902"/>
            <a:ext cx="147480" cy="121743"/>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 name="矩形 6">
                <a:extLst>
                  <a:ext uri="{FF2B5EF4-FFF2-40B4-BE49-F238E27FC236}">
                    <a16:creationId xmlns:a16="http://schemas.microsoft.com/office/drawing/2014/main" id="{50077DF4-438E-1119-F507-58AB7970D5E6}"/>
                  </a:ext>
                </a:extLst>
              </p:cNvPr>
              <p:cNvSpPr/>
              <p:nvPr/>
            </p:nvSpPr>
            <p:spPr>
              <a:xfrm>
                <a:off x="2806370" y="5450764"/>
                <a:ext cx="622222" cy="369332"/>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zh-TW" i="1" smtClean="0">
                              <a:latin typeface="Cambria Math" panose="02040503050406030204" pitchFamily="18" charset="0"/>
                              <a:ea typeface="新細明體" charset="0"/>
                            </a:rPr>
                          </m:ctrlPr>
                        </m:sSupPr>
                        <m:e>
                          <m:r>
                            <a:rPr lang="en-US" altLang="zh-TW" i="1">
                              <a:latin typeface="Cambria Math"/>
                              <a:ea typeface="新細明體" charset="0"/>
                            </a:rPr>
                            <m:t>𝑊</m:t>
                          </m:r>
                        </m:e>
                        <m:sup>
                          <m:r>
                            <a:rPr lang="en-US" altLang="zh-TW" b="0" i="1" smtClean="0">
                              <a:latin typeface="Cambria Math" panose="02040503050406030204" pitchFamily="18" charset="0"/>
                              <a:ea typeface="新細明體" charset="0"/>
                            </a:rPr>
                            <m:t>−</m:t>
                          </m:r>
                        </m:sup>
                      </m:sSup>
                    </m:oMath>
                  </m:oMathPara>
                </a14:m>
                <a:endParaRPr lang="zh-TW" altLang="en-US" dirty="0"/>
              </a:p>
            </p:txBody>
          </p:sp>
        </mc:Choice>
        <mc:Fallback xmlns="">
          <p:sp>
            <p:nvSpPr>
              <p:cNvPr id="18" name="矩形 6">
                <a:extLst>
                  <a:ext uri="{FF2B5EF4-FFF2-40B4-BE49-F238E27FC236}">
                    <a16:creationId xmlns:a16="http://schemas.microsoft.com/office/drawing/2014/main" id="{50077DF4-438E-1119-F507-58AB7970D5E6}"/>
                  </a:ext>
                </a:extLst>
              </p:cNvPr>
              <p:cNvSpPr>
                <a:spLocks noRot="1" noChangeAspect="1" noMove="1" noResize="1" noEditPoints="1" noAdjustHandles="1" noChangeArrowheads="1" noChangeShapeType="1" noTextEdit="1"/>
              </p:cNvSpPr>
              <p:nvPr/>
            </p:nvSpPr>
            <p:spPr>
              <a:xfrm>
                <a:off x="2806370" y="5450764"/>
                <a:ext cx="622222" cy="36933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525D2C76-FF84-A91D-C78F-DA689A259E45}"/>
                  </a:ext>
                </a:extLst>
              </p:cNvPr>
              <p:cNvSpPr txBox="1"/>
              <p:nvPr/>
            </p:nvSpPr>
            <p:spPr>
              <a:xfrm>
                <a:off x="1464499" y="4781426"/>
                <a:ext cx="217489" cy="276999"/>
              </a:xfrm>
              <a:prstGeom prst="rect">
                <a:avLst/>
              </a:prstGeom>
              <a:solidFill>
                <a:schemeClr val="bg1"/>
              </a:solidFill>
            </p:spPr>
            <p:txBody>
              <a:bodyPr wrap="square" lIns="0" tIns="0" rIns="0" bIns="0" rtlCol="0">
                <a:spAutoFit/>
              </a:bodyPr>
              <a:lstStyle/>
              <a:p>
                <a:pPr eaLnBrk="0" hangingPunct="0">
                  <a:defRPr/>
                </a:pPr>
                <a14:m>
                  <m:oMathPara xmlns:m="http://schemas.openxmlformats.org/officeDocument/2006/math">
                    <m:oMathParaPr>
                      <m:jc m:val="centerGroup"/>
                    </m:oMathParaPr>
                    <m:oMath xmlns:m="http://schemas.openxmlformats.org/officeDocument/2006/math">
                      <m:r>
                        <a:rPr lang="en-US" altLang="zh-TW" i="1" dirty="0" smtClean="0">
                          <a:latin typeface="Cambria Math"/>
                          <a:cs typeface="Times New Roman" pitchFamily="18" charset="0"/>
                        </a:rPr>
                        <m:t>𝜈</m:t>
                      </m:r>
                      <m:r>
                        <a:rPr lang="en-US" altLang="zh-TW" b="0" i="1" baseline="-30000" dirty="0" smtClean="0">
                          <a:latin typeface="Cambria Math" panose="02040503050406030204" pitchFamily="18" charset="0"/>
                          <a:cs typeface="Times New Roman" pitchFamily="18" charset="0"/>
                        </a:rPr>
                        <m:t>𝑒</m:t>
                      </m:r>
                    </m:oMath>
                  </m:oMathPara>
                </a14:m>
                <a:endParaRPr lang="en-US" altLang="zh-TW" i="1" dirty="0"/>
              </a:p>
            </p:txBody>
          </p:sp>
        </mc:Choice>
        <mc:Fallback xmlns="">
          <p:sp>
            <p:nvSpPr>
              <p:cNvPr id="19" name="TextBox 18">
                <a:extLst>
                  <a:ext uri="{FF2B5EF4-FFF2-40B4-BE49-F238E27FC236}">
                    <a16:creationId xmlns:a16="http://schemas.microsoft.com/office/drawing/2014/main" id="{525D2C76-FF84-A91D-C78F-DA689A259E45}"/>
                  </a:ext>
                </a:extLst>
              </p:cNvPr>
              <p:cNvSpPr txBox="1">
                <a:spLocks noRot="1" noChangeAspect="1" noMove="1" noResize="1" noEditPoints="1" noAdjustHandles="1" noChangeArrowheads="1" noChangeShapeType="1" noTextEdit="1"/>
              </p:cNvSpPr>
              <p:nvPr/>
            </p:nvSpPr>
            <p:spPr>
              <a:xfrm>
                <a:off x="1464499" y="4781426"/>
                <a:ext cx="217489" cy="276999"/>
              </a:xfrm>
              <a:prstGeom prst="rect">
                <a:avLst/>
              </a:prstGeom>
              <a:blipFill>
                <a:blip r:embed="rId9"/>
                <a:stretch>
                  <a:fillRect l="-22222" r="-11111" b="-13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FA5B7C00-7058-D4A8-81FF-D8E82929A8D9}"/>
                  </a:ext>
                </a:extLst>
              </p:cNvPr>
              <p:cNvSpPr txBox="1"/>
              <p:nvPr/>
            </p:nvSpPr>
            <p:spPr>
              <a:xfrm>
                <a:off x="1481270" y="6048689"/>
                <a:ext cx="217489" cy="285912"/>
              </a:xfrm>
              <a:prstGeom prst="rect">
                <a:avLst/>
              </a:prstGeom>
              <a:solidFill>
                <a:schemeClr val="bg1"/>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rPr>
                        <m:t>𝑒</m:t>
                      </m:r>
                    </m:oMath>
                  </m:oMathPara>
                </a14:m>
                <a:endParaRPr lang="en-TW" dirty="0"/>
              </a:p>
            </p:txBody>
          </p:sp>
        </mc:Choice>
        <mc:Fallback xmlns="">
          <p:sp>
            <p:nvSpPr>
              <p:cNvPr id="20" name="TextBox 19">
                <a:extLst>
                  <a:ext uri="{FF2B5EF4-FFF2-40B4-BE49-F238E27FC236}">
                    <a16:creationId xmlns:a16="http://schemas.microsoft.com/office/drawing/2014/main" id="{FA5B7C00-7058-D4A8-81FF-D8E82929A8D9}"/>
                  </a:ext>
                </a:extLst>
              </p:cNvPr>
              <p:cNvSpPr txBox="1">
                <a:spLocks noRot="1" noChangeAspect="1" noMove="1" noResize="1" noEditPoints="1" noAdjustHandles="1" noChangeArrowheads="1" noChangeShapeType="1" noTextEdit="1"/>
              </p:cNvSpPr>
              <p:nvPr/>
            </p:nvSpPr>
            <p:spPr>
              <a:xfrm>
                <a:off x="1481270" y="6048689"/>
                <a:ext cx="217489" cy="285912"/>
              </a:xfrm>
              <a:prstGeom prst="rect">
                <a:avLst/>
              </a:prstGeom>
              <a:blipFill>
                <a:blip r:embed="rId10"/>
                <a:stretch>
                  <a:fillRect l="-5556" r="-5556" b="-4348"/>
                </a:stretch>
              </a:blipFill>
            </p:spPr>
            <p:txBody>
              <a:bodyPr/>
              <a:lstStyle/>
              <a:p>
                <a:r>
                  <a:rPr lang="en-US">
                    <a:noFill/>
                  </a:rPr>
                  <a:t> </a:t>
                </a:r>
              </a:p>
            </p:txBody>
          </p:sp>
        </mc:Fallback>
      </mc:AlternateContent>
      <p:cxnSp>
        <p:nvCxnSpPr>
          <p:cNvPr id="21" name="Straight Arrow Connector 20">
            <a:extLst>
              <a:ext uri="{FF2B5EF4-FFF2-40B4-BE49-F238E27FC236}">
                <a16:creationId xmlns:a16="http://schemas.microsoft.com/office/drawing/2014/main" id="{72E547BA-89B7-8523-48D1-D455B71DD177}"/>
              </a:ext>
            </a:extLst>
          </p:cNvPr>
          <p:cNvCxnSpPr/>
          <p:nvPr/>
        </p:nvCxnSpPr>
        <p:spPr>
          <a:xfrm>
            <a:off x="2903597" y="5884464"/>
            <a:ext cx="8345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Down Arrow 21">
            <a:extLst>
              <a:ext uri="{FF2B5EF4-FFF2-40B4-BE49-F238E27FC236}">
                <a16:creationId xmlns:a16="http://schemas.microsoft.com/office/drawing/2014/main" id="{06B114BF-2C9E-FA8D-3BA9-89827A2FF9D3}"/>
              </a:ext>
            </a:extLst>
          </p:cNvPr>
          <p:cNvSpPr/>
          <p:nvPr/>
        </p:nvSpPr>
        <p:spPr>
          <a:xfrm rot="2536042">
            <a:off x="4238184" y="4266659"/>
            <a:ext cx="179892" cy="510854"/>
          </a:xfrm>
          <a:prstGeom prst="downArrow">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302AD20-0481-187B-4E85-91EDBE1DF856}"/>
              </a:ext>
            </a:extLst>
          </p:cNvPr>
          <p:cNvSpPr/>
          <p:nvPr/>
        </p:nvSpPr>
        <p:spPr>
          <a:xfrm>
            <a:off x="2319368" y="151584"/>
            <a:ext cx="4029779" cy="2184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3" name="Text Box 27">
                <a:extLst>
                  <a:ext uri="{FF2B5EF4-FFF2-40B4-BE49-F238E27FC236}">
                    <a16:creationId xmlns:a16="http://schemas.microsoft.com/office/drawing/2014/main" id="{9AA05EBA-D836-6C3D-52A7-430EF5E01E97}"/>
                  </a:ext>
                </a:extLst>
              </p:cNvPr>
              <p:cNvSpPr txBox="1">
                <a:spLocks noChangeArrowheads="1"/>
              </p:cNvSpPr>
              <p:nvPr/>
            </p:nvSpPr>
            <p:spPr bwMode="auto">
              <a:xfrm>
                <a:off x="5806707" y="337136"/>
                <a:ext cx="417606"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50000"/>
                  </a:spcBef>
                  <a:buClrTx/>
                  <a:buSzTx/>
                  <a:buFontTx/>
                  <a:buNone/>
                </a:pPr>
                <a14:m>
                  <m:oMathPara xmlns:m="http://schemas.openxmlformats.org/officeDocument/2006/math">
                    <m:oMathParaPr>
                      <m:jc m:val="centerGroup"/>
                    </m:oMathParaPr>
                    <m:oMath xmlns:m="http://schemas.openxmlformats.org/officeDocument/2006/math">
                      <m:r>
                        <a:rPr lang="en-US" altLang="zh-TW" sz="1800" i="1" dirty="0" smtClean="0">
                          <a:latin typeface="Cambria Math"/>
                        </a:rPr>
                        <m:t>𝑒</m:t>
                      </m:r>
                    </m:oMath>
                  </m:oMathPara>
                </a14:m>
                <a:endParaRPr lang="en-US" altLang="zh-TW" sz="1800" dirty="0">
                  <a:latin typeface="Tahoma" pitchFamily="34" charset="0"/>
                </a:endParaRPr>
              </a:p>
            </p:txBody>
          </p:sp>
        </mc:Choice>
        <mc:Fallback xmlns="">
          <p:sp>
            <p:nvSpPr>
              <p:cNvPr id="23" name="Text Box 27">
                <a:extLst>
                  <a:ext uri="{FF2B5EF4-FFF2-40B4-BE49-F238E27FC236}">
                    <a16:creationId xmlns:a16="http://schemas.microsoft.com/office/drawing/2014/main" id="{9AA05EBA-D836-6C3D-52A7-430EF5E01E97}"/>
                  </a:ext>
                </a:extLst>
              </p:cNvPr>
              <p:cNvSpPr txBox="1">
                <a:spLocks noRot="1" noChangeAspect="1" noMove="1" noResize="1" noEditPoints="1" noAdjustHandles="1" noChangeArrowheads="1" noChangeShapeType="1" noTextEdit="1"/>
              </p:cNvSpPr>
              <p:nvPr/>
            </p:nvSpPr>
            <p:spPr bwMode="auto">
              <a:xfrm>
                <a:off x="5806707" y="337136"/>
                <a:ext cx="417606" cy="369332"/>
              </a:xfrm>
              <a:prstGeom prst="rect">
                <a:avLst/>
              </a:prstGeom>
              <a:blipFill>
                <a:blip r:embed="rId11"/>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 Box 4">
                <a:extLst>
                  <a:ext uri="{FF2B5EF4-FFF2-40B4-BE49-F238E27FC236}">
                    <a16:creationId xmlns:a16="http://schemas.microsoft.com/office/drawing/2014/main" id="{4A36E837-9668-5D55-2D75-7A359ECDC70B}"/>
                  </a:ext>
                </a:extLst>
              </p:cNvPr>
              <p:cNvSpPr txBox="1">
                <a:spLocks noChangeArrowheads="1"/>
              </p:cNvSpPr>
              <p:nvPr/>
            </p:nvSpPr>
            <p:spPr bwMode="auto">
              <a:xfrm>
                <a:off x="5874882" y="1598132"/>
                <a:ext cx="281257" cy="394256"/>
              </a:xfrm>
              <a:prstGeom prst="rect">
                <a:avLst/>
              </a:prstGeom>
              <a:solidFill>
                <a:schemeClr val="bg1"/>
              </a:solidFill>
              <a:ln w="9525">
                <a:noFill/>
                <a:miter lim="800000"/>
                <a:headEnd/>
                <a:tailEnd/>
              </a:ln>
            </p:spPr>
            <p:txBody>
              <a:bodyPr lIns="0" tIns="0" rIns="0" bIns="0"/>
              <a:lstStyle/>
              <a:p>
                <a:pPr eaLnBrk="0" hangingPunct="0">
                  <a:defRPr/>
                </a:pPr>
                <a14:m>
                  <m:oMathPara xmlns:m="http://schemas.openxmlformats.org/officeDocument/2006/math">
                    <m:oMathParaPr>
                      <m:jc m:val="centerGroup"/>
                    </m:oMathParaPr>
                    <m:oMath xmlns:m="http://schemas.openxmlformats.org/officeDocument/2006/math">
                      <m:r>
                        <a:rPr lang="en-US" altLang="zh-TW" i="1" dirty="0" smtClean="0">
                          <a:latin typeface="Cambria Math"/>
                          <a:cs typeface="Times New Roman" pitchFamily="18" charset="0"/>
                        </a:rPr>
                        <m:t>𝜈</m:t>
                      </m:r>
                      <m:r>
                        <a:rPr lang="en-US" altLang="zh-TW" i="1" baseline="-30000" dirty="0" err="1">
                          <a:latin typeface="Cambria Math"/>
                          <a:cs typeface="Times New Roman" pitchFamily="18" charset="0"/>
                        </a:rPr>
                        <m:t>𝑒</m:t>
                      </m:r>
                    </m:oMath>
                  </m:oMathPara>
                </a14:m>
                <a:endParaRPr lang="en-US" altLang="zh-TW" i="1" dirty="0"/>
              </a:p>
            </p:txBody>
          </p:sp>
        </mc:Choice>
        <mc:Fallback xmlns="">
          <p:sp>
            <p:nvSpPr>
              <p:cNvPr id="24" name="Text Box 4">
                <a:extLst>
                  <a:ext uri="{FF2B5EF4-FFF2-40B4-BE49-F238E27FC236}">
                    <a16:creationId xmlns:a16="http://schemas.microsoft.com/office/drawing/2014/main" id="{4A36E837-9668-5D55-2D75-7A359ECDC70B}"/>
                  </a:ext>
                </a:extLst>
              </p:cNvPr>
              <p:cNvSpPr txBox="1">
                <a:spLocks noRot="1" noChangeAspect="1" noMove="1" noResize="1" noEditPoints="1" noAdjustHandles="1" noChangeArrowheads="1" noChangeShapeType="1" noTextEdit="1"/>
              </p:cNvSpPr>
              <p:nvPr/>
            </p:nvSpPr>
            <p:spPr bwMode="auto">
              <a:xfrm>
                <a:off x="5874882" y="1598132"/>
                <a:ext cx="281257" cy="394256"/>
              </a:xfrm>
              <a:prstGeom prst="rect">
                <a:avLst/>
              </a:prstGeom>
              <a:blipFill>
                <a:blip r:embed="rId12"/>
                <a:stretch>
                  <a:fillRect l="-4348"/>
                </a:stretch>
              </a:blipFill>
              <a:ln w="9525">
                <a:noFill/>
                <a:miter lim="800000"/>
                <a:headEnd/>
                <a:tailEnd/>
              </a:ln>
            </p:spPr>
            <p:txBody>
              <a:bodyPr/>
              <a:lstStyle/>
              <a:p>
                <a:r>
                  <a:rPr lang="en-US">
                    <a:noFill/>
                  </a:rPr>
                  <a:t> </a:t>
                </a:r>
              </a:p>
            </p:txBody>
          </p:sp>
        </mc:Fallback>
      </mc:AlternateContent>
      <p:cxnSp>
        <p:nvCxnSpPr>
          <p:cNvPr id="25" name="直線接點 3">
            <a:extLst>
              <a:ext uri="{FF2B5EF4-FFF2-40B4-BE49-F238E27FC236}">
                <a16:creationId xmlns:a16="http://schemas.microsoft.com/office/drawing/2014/main" id="{B20113D7-D0E0-9364-B586-6AF54E37B10F}"/>
              </a:ext>
            </a:extLst>
          </p:cNvPr>
          <p:cNvCxnSpPr>
            <a:cxnSpLocks/>
          </p:cNvCxnSpPr>
          <p:nvPr/>
        </p:nvCxnSpPr>
        <p:spPr>
          <a:xfrm>
            <a:off x="2534943" y="679239"/>
            <a:ext cx="812800" cy="711200"/>
          </a:xfrm>
          <a:prstGeom prst="line">
            <a:avLst/>
          </a:prstGeom>
          <a:ln w="222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6" name="直線接點 4">
            <a:extLst>
              <a:ext uri="{FF2B5EF4-FFF2-40B4-BE49-F238E27FC236}">
                <a16:creationId xmlns:a16="http://schemas.microsoft.com/office/drawing/2014/main" id="{B2585870-5168-F4F3-F749-EE8F6BF3BBF2}"/>
              </a:ext>
            </a:extLst>
          </p:cNvPr>
          <p:cNvCxnSpPr>
            <a:cxnSpLocks/>
          </p:cNvCxnSpPr>
          <p:nvPr/>
        </p:nvCxnSpPr>
        <p:spPr>
          <a:xfrm rot="10800000" flipV="1">
            <a:off x="2615565" y="1390440"/>
            <a:ext cx="731837" cy="646112"/>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7" name="直線接點 7">
            <a:extLst>
              <a:ext uri="{FF2B5EF4-FFF2-40B4-BE49-F238E27FC236}">
                <a16:creationId xmlns:a16="http://schemas.microsoft.com/office/drawing/2014/main" id="{D082514A-9D8D-F304-DBF0-5182F3831F40}"/>
              </a:ext>
            </a:extLst>
          </p:cNvPr>
          <p:cNvCxnSpPr>
            <a:cxnSpLocks/>
          </p:cNvCxnSpPr>
          <p:nvPr/>
        </p:nvCxnSpPr>
        <p:spPr>
          <a:xfrm flipH="1">
            <a:off x="3361688" y="1406315"/>
            <a:ext cx="1862572" cy="0"/>
          </a:xfrm>
          <a:prstGeom prst="line">
            <a:avLst/>
          </a:prstGeom>
          <a:ln>
            <a:solidFill>
              <a:schemeClr val="tx1"/>
            </a:solidFill>
            <a:prstDash val="lgDash"/>
            <a:tailEnd type="none"/>
          </a:ln>
        </p:spPr>
        <p:style>
          <a:lnRef idx="1">
            <a:schemeClr val="accent1"/>
          </a:lnRef>
          <a:fillRef idx="0">
            <a:schemeClr val="accent1"/>
          </a:fillRef>
          <a:effectRef idx="0">
            <a:schemeClr val="accent1"/>
          </a:effectRef>
          <a:fontRef idx="minor">
            <a:schemeClr val="tx1"/>
          </a:fontRef>
        </p:style>
      </p:cxnSp>
      <p:cxnSp>
        <p:nvCxnSpPr>
          <p:cNvPr id="28" name="直線單箭頭接點 8">
            <a:extLst>
              <a:ext uri="{FF2B5EF4-FFF2-40B4-BE49-F238E27FC236}">
                <a16:creationId xmlns:a16="http://schemas.microsoft.com/office/drawing/2014/main" id="{17F91EF3-B585-9AA3-4D54-2AD987A234F0}"/>
              </a:ext>
            </a:extLst>
          </p:cNvPr>
          <p:cNvCxnSpPr>
            <a:cxnSpLocks/>
          </p:cNvCxnSpPr>
          <p:nvPr/>
        </p:nvCxnSpPr>
        <p:spPr>
          <a:xfrm rot="10800000">
            <a:off x="2811168" y="925302"/>
            <a:ext cx="217488" cy="188912"/>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直線單箭頭接點 9">
            <a:extLst>
              <a:ext uri="{FF2B5EF4-FFF2-40B4-BE49-F238E27FC236}">
                <a16:creationId xmlns:a16="http://schemas.microsoft.com/office/drawing/2014/main" id="{1C50A19B-E638-59EC-F079-A24F0F6B0A4A}"/>
              </a:ext>
            </a:extLst>
          </p:cNvPr>
          <p:cNvCxnSpPr>
            <a:cxnSpLocks/>
          </p:cNvCxnSpPr>
          <p:nvPr/>
        </p:nvCxnSpPr>
        <p:spPr>
          <a:xfrm flipV="1">
            <a:off x="2964631" y="1591753"/>
            <a:ext cx="147480" cy="121743"/>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0" name="矩形 6">
                <a:extLst>
                  <a:ext uri="{FF2B5EF4-FFF2-40B4-BE49-F238E27FC236}">
                    <a16:creationId xmlns:a16="http://schemas.microsoft.com/office/drawing/2014/main" id="{72AB5434-D23E-E8EF-8A81-745DA23DA65B}"/>
                  </a:ext>
                </a:extLst>
              </p:cNvPr>
              <p:cNvSpPr/>
              <p:nvPr/>
            </p:nvSpPr>
            <p:spPr>
              <a:xfrm>
                <a:off x="4116394" y="1014097"/>
                <a:ext cx="622222" cy="369332"/>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zh-TW" i="1">
                              <a:latin typeface="Cambria Math" panose="02040503050406030204" pitchFamily="18" charset="0"/>
                              <a:ea typeface="新細明體" charset="0"/>
                            </a:rPr>
                          </m:ctrlPr>
                        </m:sSupPr>
                        <m:e>
                          <m:r>
                            <a:rPr lang="en-US" altLang="zh-TW" i="1">
                              <a:latin typeface="Cambria Math"/>
                              <a:ea typeface="新細明體" charset="0"/>
                            </a:rPr>
                            <m:t>𝑊</m:t>
                          </m:r>
                        </m:e>
                        <m:sup>
                          <m:r>
                            <a:rPr lang="en-US" altLang="zh-TW" i="1">
                              <a:latin typeface="Cambria Math"/>
                              <a:ea typeface="新細明體" charset="0"/>
                            </a:rPr>
                            <m:t>−</m:t>
                          </m:r>
                        </m:sup>
                      </m:sSup>
                    </m:oMath>
                  </m:oMathPara>
                </a14:m>
                <a:endParaRPr lang="zh-TW" altLang="en-US" dirty="0"/>
              </a:p>
            </p:txBody>
          </p:sp>
        </mc:Choice>
        <mc:Fallback xmlns="">
          <p:sp>
            <p:nvSpPr>
              <p:cNvPr id="30" name="矩形 6">
                <a:extLst>
                  <a:ext uri="{FF2B5EF4-FFF2-40B4-BE49-F238E27FC236}">
                    <a16:creationId xmlns:a16="http://schemas.microsoft.com/office/drawing/2014/main" id="{72AB5434-D23E-E8EF-8A81-745DA23DA65B}"/>
                  </a:ext>
                </a:extLst>
              </p:cNvPr>
              <p:cNvSpPr>
                <a:spLocks noRot="1" noChangeAspect="1" noMove="1" noResize="1" noEditPoints="1" noAdjustHandles="1" noChangeArrowheads="1" noChangeShapeType="1" noTextEdit="1"/>
              </p:cNvSpPr>
              <p:nvPr/>
            </p:nvSpPr>
            <p:spPr>
              <a:xfrm>
                <a:off x="4116394" y="1014097"/>
                <a:ext cx="622222" cy="369332"/>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7F5817E6-A596-F5C7-EA95-0FD6FFEB5770}"/>
                  </a:ext>
                </a:extLst>
              </p:cNvPr>
              <p:cNvSpPr txBox="1"/>
              <p:nvPr/>
            </p:nvSpPr>
            <p:spPr>
              <a:xfrm>
                <a:off x="2506819" y="303277"/>
                <a:ext cx="217489" cy="276999"/>
              </a:xfrm>
              <a:prstGeom prst="rect">
                <a:avLst/>
              </a:prstGeom>
              <a:solidFill>
                <a:schemeClr val="bg1"/>
              </a:solidFill>
            </p:spPr>
            <p:txBody>
              <a:bodyPr wrap="square" lIns="0" tIns="0" rIns="0" bIns="0" rtlCol="0">
                <a:spAutoFit/>
              </a:bodyPr>
              <a:lstStyle/>
              <a:p>
                <a:pPr eaLnBrk="0" hangingPunct="0">
                  <a:defRPr/>
                </a:pPr>
                <a14:m>
                  <m:oMathPara xmlns:m="http://schemas.openxmlformats.org/officeDocument/2006/math">
                    <m:oMathParaPr>
                      <m:jc m:val="centerGroup"/>
                    </m:oMathParaPr>
                    <m:oMath xmlns:m="http://schemas.openxmlformats.org/officeDocument/2006/math">
                      <m:r>
                        <a:rPr lang="en-US" altLang="zh-TW" i="1" dirty="0">
                          <a:latin typeface="Cambria Math"/>
                          <a:cs typeface="Times New Roman" pitchFamily="18" charset="0"/>
                        </a:rPr>
                        <m:t>𝜈</m:t>
                      </m:r>
                      <m:r>
                        <a:rPr lang="en-US" altLang="zh-TW" i="1" baseline="-30000" dirty="0" err="1">
                          <a:latin typeface="Cambria Math"/>
                          <a:cs typeface="Times New Roman" pitchFamily="18" charset="0"/>
                        </a:rPr>
                        <m:t>𝜇</m:t>
                      </m:r>
                    </m:oMath>
                  </m:oMathPara>
                </a14:m>
                <a:endParaRPr lang="en-US" altLang="zh-TW" i="1" dirty="0"/>
              </a:p>
            </p:txBody>
          </p:sp>
        </mc:Choice>
        <mc:Fallback xmlns="">
          <p:sp>
            <p:nvSpPr>
              <p:cNvPr id="31" name="TextBox 30">
                <a:extLst>
                  <a:ext uri="{FF2B5EF4-FFF2-40B4-BE49-F238E27FC236}">
                    <a16:creationId xmlns:a16="http://schemas.microsoft.com/office/drawing/2014/main" id="{7F5817E6-A596-F5C7-EA95-0FD6FFEB5770}"/>
                  </a:ext>
                </a:extLst>
              </p:cNvPr>
              <p:cNvSpPr txBox="1">
                <a:spLocks noRot="1" noChangeAspect="1" noMove="1" noResize="1" noEditPoints="1" noAdjustHandles="1" noChangeArrowheads="1" noChangeShapeType="1" noTextEdit="1"/>
              </p:cNvSpPr>
              <p:nvPr/>
            </p:nvSpPr>
            <p:spPr>
              <a:xfrm>
                <a:off x="2506819" y="303277"/>
                <a:ext cx="217489" cy="276999"/>
              </a:xfrm>
              <a:prstGeom prst="rect">
                <a:avLst/>
              </a:prstGeom>
              <a:blipFill>
                <a:blip r:embed="rId14"/>
                <a:stretch>
                  <a:fillRect l="-27778" r="-16667" b="-318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FA6E9A27-6863-3F71-7343-F18CB9350B4A}"/>
                  </a:ext>
                </a:extLst>
              </p:cNvPr>
              <p:cNvSpPr txBox="1"/>
              <p:nvPr/>
            </p:nvSpPr>
            <p:spPr>
              <a:xfrm>
                <a:off x="2523590" y="1570540"/>
                <a:ext cx="217489" cy="285912"/>
              </a:xfrm>
              <a:prstGeom prst="rect">
                <a:avLst/>
              </a:prstGeom>
              <a:solidFill>
                <a:schemeClr val="bg1"/>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rPr>
                        <m:t>𝜇</m:t>
                      </m:r>
                    </m:oMath>
                  </m:oMathPara>
                </a14:m>
                <a:endParaRPr lang="en-TW" dirty="0"/>
              </a:p>
            </p:txBody>
          </p:sp>
        </mc:Choice>
        <mc:Fallback xmlns="">
          <p:sp>
            <p:nvSpPr>
              <p:cNvPr id="32" name="TextBox 31">
                <a:extLst>
                  <a:ext uri="{FF2B5EF4-FFF2-40B4-BE49-F238E27FC236}">
                    <a16:creationId xmlns:a16="http://schemas.microsoft.com/office/drawing/2014/main" id="{FA6E9A27-6863-3F71-7343-F18CB9350B4A}"/>
                  </a:ext>
                </a:extLst>
              </p:cNvPr>
              <p:cNvSpPr txBox="1">
                <a:spLocks noRot="1" noChangeAspect="1" noMove="1" noResize="1" noEditPoints="1" noAdjustHandles="1" noChangeArrowheads="1" noChangeShapeType="1" noTextEdit="1"/>
              </p:cNvSpPr>
              <p:nvPr/>
            </p:nvSpPr>
            <p:spPr>
              <a:xfrm>
                <a:off x="2523590" y="1570540"/>
                <a:ext cx="217489" cy="285912"/>
              </a:xfrm>
              <a:prstGeom prst="rect">
                <a:avLst/>
              </a:prstGeom>
              <a:blipFill>
                <a:blip r:embed="rId15"/>
                <a:stretch>
                  <a:fillRect l="-15789" r="-10526" b="-20833"/>
                </a:stretch>
              </a:blipFill>
            </p:spPr>
            <p:txBody>
              <a:bodyPr/>
              <a:lstStyle/>
              <a:p>
                <a:r>
                  <a:rPr lang="en-US">
                    <a:noFill/>
                  </a:rPr>
                  <a:t> </a:t>
                </a:r>
              </a:p>
            </p:txBody>
          </p:sp>
        </mc:Fallback>
      </mc:AlternateContent>
      <p:cxnSp>
        <p:nvCxnSpPr>
          <p:cNvPr id="33" name="直線接點 3">
            <a:extLst>
              <a:ext uri="{FF2B5EF4-FFF2-40B4-BE49-F238E27FC236}">
                <a16:creationId xmlns:a16="http://schemas.microsoft.com/office/drawing/2014/main" id="{7366451B-5BCD-6932-E792-6E614F0C64B6}"/>
              </a:ext>
            </a:extLst>
          </p:cNvPr>
          <p:cNvCxnSpPr>
            <a:cxnSpLocks/>
          </p:cNvCxnSpPr>
          <p:nvPr/>
        </p:nvCxnSpPr>
        <p:spPr>
          <a:xfrm>
            <a:off x="5224260" y="1406315"/>
            <a:ext cx="812800" cy="711200"/>
          </a:xfrm>
          <a:prstGeom prst="line">
            <a:avLst/>
          </a:prstGeom>
          <a:ln w="222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4" name="直線單箭頭接點 8">
            <a:extLst>
              <a:ext uri="{FF2B5EF4-FFF2-40B4-BE49-F238E27FC236}">
                <a16:creationId xmlns:a16="http://schemas.microsoft.com/office/drawing/2014/main" id="{6DB22FE4-1702-866B-1B75-8B7FCFF942D6}"/>
              </a:ext>
            </a:extLst>
          </p:cNvPr>
          <p:cNvCxnSpPr>
            <a:cxnSpLocks/>
          </p:cNvCxnSpPr>
          <p:nvPr/>
        </p:nvCxnSpPr>
        <p:spPr>
          <a:xfrm rot="10800000">
            <a:off x="5500485" y="1652378"/>
            <a:ext cx="217488" cy="188912"/>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直線接點 4">
            <a:extLst>
              <a:ext uri="{FF2B5EF4-FFF2-40B4-BE49-F238E27FC236}">
                <a16:creationId xmlns:a16="http://schemas.microsoft.com/office/drawing/2014/main" id="{726C22FF-8B24-5562-6DCB-ECF2E285D411}"/>
              </a:ext>
            </a:extLst>
          </p:cNvPr>
          <p:cNvCxnSpPr>
            <a:cxnSpLocks/>
          </p:cNvCxnSpPr>
          <p:nvPr/>
        </p:nvCxnSpPr>
        <p:spPr>
          <a:xfrm rot="10800000" flipV="1">
            <a:off x="5224260" y="760203"/>
            <a:ext cx="731837" cy="646112"/>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6" name="直線單箭頭接點 9">
            <a:extLst>
              <a:ext uri="{FF2B5EF4-FFF2-40B4-BE49-F238E27FC236}">
                <a16:creationId xmlns:a16="http://schemas.microsoft.com/office/drawing/2014/main" id="{7A2C5A62-6683-3E22-C80D-369917E67891}"/>
              </a:ext>
            </a:extLst>
          </p:cNvPr>
          <p:cNvCxnSpPr>
            <a:cxnSpLocks/>
          </p:cNvCxnSpPr>
          <p:nvPr/>
        </p:nvCxnSpPr>
        <p:spPr>
          <a:xfrm flipV="1">
            <a:off x="5573326" y="961516"/>
            <a:ext cx="147480" cy="121743"/>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8D69B00A-4EE1-7B7A-3562-81690A433528}"/>
              </a:ext>
            </a:extLst>
          </p:cNvPr>
          <p:cNvCxnSpPr>
            <a:cxnSpLocks/>
          </p:cNvCxnSpPr>
          <p:nvPr/>
        </p:nvCxnSpPr>
        <p:spPr>
          <a:xfrm>
            <a:off x="4215690" y="49686"/>
            <a:ext cx="0" cy="243884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B4815213-82AE-ADC8-C7FD-51799A431FBE}"/>
              </a:ext>
            </a:extLst>
          </p:cNvPr>
          <p:cNvCxnSpPr>
            <a:cxnSpLocks/>
          </p:cNvCxnSpPr>
          <p:nvPr/>
        </p:nvCxnSpPr>
        <p:spPr>
          <a:xfrm>
            <a:off x="4021731" y="1406315"/>
            <a:ext cx="18925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61E1E12F-03AB-923E-9A98-6897CC72798A}"/>
              </a:ext>
            </a:extLst>
          </p:cNvPr>
          <p:cNvSpPr txBox="1"/>
          <p:nvPr/>
        </p:nvSpPr>
        <p:spPr>
          <a:xfrm>
            <a:off x="3948689" y="4867885"/>
            <a:ext cx="3852386" cy="369332"/>
          </a:xfrm>
          <a:prstGeom prst="rect">
            <a:avLst/>
          </a:prstGeom>
          <a:noFill/>
        </p:spPr>
        <p:txBody>
          <a:bodyPr wrap="square" rtlCol="0">
            <a:spAutoFit/>
          </a:bodyPr>
          <a:lstStyle/>
          <a:p>
            <a:pPr algn="l"/>
            <a:r>
              <a:rPr lang="en-US" dirty="0" err="1">
                <a:latin typeface="Times New Roman" panose="02020603050405020304" pitchFamily="18" charset="0"/>
                <a:cs typeface="Times New Roman" panose="02020603050405020304" pitchFamily="18" charset="0"/>
              </a:rPr>
              <a:t>理論中也必須包含時間逆行的交點</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25398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ppt_x"/>
                                          </p:val>
                                        </p:tav>
                                        <p:tav tm="100000">
                                          <p:val>
                                            <p:strVal val="#ppt_x"/>
                                          </p:val>
                                        </p:tav>
                                      </p:tavLst>
                                    </p:anim>
                                    <p:anim calcmode="lin" valueType="num">
                                      <p:cBhvr additive="base">
                                        <p:cTn id="36" dur="500" fill="hold"/>
                                        <p:tgtEl>
                                          <p:spTgt spid="19"/>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500" fill="hold"/>
                                        <p:tgtEl>
                                          <p:spTgt spid="20"/>
                                        </p:tgtEl>
                                        <p:attrNameLst>
                                          <p:attrName>ppt_x</p:attrName>
                                        </p:attrNameLst>
                                      </p:cBhvr>
                                      <p:tavLst>
                                        <p:tav tm="0">
                                          <p:val>
                                            <p:strVal val="#ppt_x"/>
                                          </p:val>
                                        </p:tav>
                                        <p:tav tm="100000">
                                          <p:val>
                                            <p:strVal val="#ppt_x"/>
                                          </p:val>
                                        </p:tav>
                                      </p:tavLst>
                                    </p:anim>
                                    <p:anim calcmode="lin" valueType="num">
                                      <p:cBhvr additive="base">
                                        <p:cTn id="40" dur="500" fill="hold"/>
                                        <p:tgtEl>
                                          <p:spTgt spid="20"/>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additive="base">
                                        <p:cTn id="43" dur="500" fill="hold"/>
                                        <p:tgtEl>
                                          <p:spTgt spid="21"/>
                                        </p:tgtEl>
                                        <p:attrNameLst>
                                          <p:attrName>ppt_x</p:attrName>
                                        </p:attrNameLst>
                                      </p:cBhvr>
                                      <p:tavLst>
                                        <p:tav tm="0">
                                          <p:val>
                                            <p:strVal val="#ppt_x"/>
                                          </p:val>
                                        </p:tav>
                                        <p:tav tm="100000">
                                          <p:val>
                                            <p:strVal val="#ppt_x"/>
                                          </p:val>
                                        </p:tav>
                                      </p:tavLst>
                                    </p:anim>
                                    <p:anim calcmode="lin" valueType="num">
                                      <p:cBhvr additive="base">
                                        <p:cTn id="44" dur="500" fill="hold"/>
                                        <p:tgtEl>
                                          <p:spTgt spid="21"/>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anim calcmode="lin" valueType="num">
                                      <p:cBhvr additive="base">
                                        <p:cTn id="47" dur="500" fill="hold"/>
                                        <p:tgtEl>
                                          <p:spTgt spid="22"/>
                                        </p:tgtEl>
                                        <p:attrNameLst>
                                          <p:attrName>ppt_x</p:attrName>
                                        </p:attrNameLst>
                                      </p:cBhvr>
                                      <p:tavLst>
                                        <p:tav tm="0">
                                          <p:val>
                                            <p:strVal val="#ppt_x"/>
                                          </p:val>
                                        </p:tav>
                                        <p:tav tm="100000">
                                          <p:val>
                                            <p:strVal val="#ppt_x"/>
                                          </p:val>
                                        </p:tav>
                                      </p:tavLst>
                                    </p:anim>
                                    <p:anim calcmode="lin" valueType="num">
                                      <p:cBhvr additive="base">
                                        <p:cTn id="48" dur="500" fill="hold"/>
                                        <p:tgtEl>
                                          <p:spTgt spid="22"/>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40"/>
                                        </p:tgtEl>
                                        <p:attrNameLst>
                                          <p:attrName>style.visibility</p:attrName>
                                        </p:attrNameLst>
                                      </p:cBhvr>
                                      <p:to>
                                        <p:strVal val="visible"/>
                                      </p:to>
                                    </p:set>
                                    <p:anim calcmode="lin" valueType="num">
                                      <p:cBhvr additive="base">
                                        <p:cTn id="51" dur="500" fill="hold"/>
                                        <p:tgtEl>
                                          <p:spTgt spid="40"/>
                                        </p:tgtEl>
                                        <p:attrNameLst>
                                          <p:attrName>ppt_x</p:attrName>
                                        </p:attrNameLst>
                                      </p:cBhvr>
                                      <p:tavLst>
                                        <p:tav tm="0">
                                          <p:val>
                                            <p:strVal val="#ppt_x"/>
                                          </p:val>
                                        </p:tav>
                                        <p:tav tm="100000">
                                          <p:val>
                                            <p:strVal val="#ppt_x"/>
                                          </p:val>
                                        </p:tav>
                                      </p:tavLst>
                                    </p:anim>
                                    <p:anim calcmode="lin" valueType="num">
                                      <p:cBhvr additive="base">
                                        <p:cTn id="52"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animBg="1"/>
      <p:bldP spid="19" grpId="0" animBg="1"/>
      <p:bldP spid="20" grpId="0" animBg="1"/>
      <p:bldP spid="22" grpId="0" animBg="1"/>
      <p:bldP spid="40"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2" name="圖片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2300" y="965200"/>
            <a:ext cx="7886700"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7217027"/>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4" name="圖片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27138" y="973138"/>
            <a:ext cx="3810000" cy="542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915" name="文字方塊 1"/>
          <p:cNvSpPr txBox="1">
            <a:spLocks noChangeArrowheads="1"/>
          </p:cNvSpPr>
          <p:nvPr/>
        </p:nvSpPr>
        <p:spPr bwMode="auto">
          <a:xfrm>
            <a:off x="919163" y="485775"/>
            <a:ext cx="77549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a:latin typeface="Tahoma" pitchFamily="34" charset="0"/>
              </a:rPr>
              <a:t>在無處不在的希格斯場之上，激發出了這個珍貴難得價值不菲的希格斯粒子</a:t>
            </a:r>
          </a:p>
        </p:txBody>
      </p:sp>
      <p:pic>
        <p:nvPicPr>
          <p:cNvPr id="166916" name="圖片 1" descr="圖片 4.jpg"/>
          <p:cNvPicPr>
            <a:picLocks noChangeAspect="1"/>
          </p:cNvPicPr>
          <p:nvPr/>
        </p:nvPicPr>
        <p:blipFill>
          <a:blip r:embed="rId3">
            <a:extLst>
              <a:ext uri="{28A0092B-C50C-407E-A947-70E740481C1C}">
                <a14:useLocalDpi xmlns:a14="http://schemas.microsoft.com/office/drawing/2010/main" val="0"/>
              </a:ext>
            </a:extLst>
          </a:blip>
          <a:srcRect l="31004" t="16766" r="32732" b="11143"/>
          <a:stretch>
            <a:fillRect/>
          </a:stretch>
        </p:blipFill>
        <p:spPr bwMode="auto">
          <a:xfrm>
            <a:off x="5359400" y="2579688"/>
            <a:ext cx="2959100" cy="384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7627084"/>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2" descr="http://images.clipartof.com/small/26977-Clipart-Illustration-Of-A-Final-Piece-Featuring-North-America-Of-A-Gray-And-White-World-Map-Jigsaw-Puzzle-Resting-Near-Its-Spac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456" y="1916113"/>
            <a:ext cx="4286250" cy="321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39" name="文字方塊 2"/>
          <p:cNvSpPr txBox="1">
            <a:spLocks noChangeArrowheads="1"/>
          </p:cNvSpPr>
          <p:nvPr/>
        </p:nvSpPr>
        <p:spPr bwMode="auto">
          <a:xfrm>
            <a:off x="3425825" y="1160862"/>
            <a:ext cx="26273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en-US" altLang="zh-TW" sz="1800" dirty="0"/>
              <a:t>Jigsaw falling into place</a:t>
            </a:r>
            <a:endParaRPr lang="zh-TW" altLang="en-US" sz="1800" dirty="0"/>
          </a:p>
        </p:txBody>
      </p:sp>
      <p:pic>
        <p:nvPicPr>
          <p:cNvPr id="167940" name="Picture 4" descr="http://www.totalhealthandsafety.eu/images/jigsaw%20piece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4086" y="1916113"/>
            <a:ext cx="43688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2170713"/>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457200"/>
            <a:ext cx="7467600" cy="5405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32297656"/>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http://www.isgtw.org/sites/default/files/Standard_model_infographic.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488" y="1757363"/>
            <a:ext cx="3638550" cy="272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9" name="Picture 2" descr="http://www.isgtw.org/sites/default/files/Standard_model_infographic.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9513" y="1778000"/>
            <a:ext cx="3638550" cy="272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p:cNvSpPr/>
          <p:nvPr/>
        </p:nvSpPr>
        <p:spPr>
          <a:xfrm>
            <a:off x="5457825" y="3556000"/>
            <a:ext cx="1784350" cy="4508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latin typeface="Times New Roman" panose="02020603050405020304" pitchFamily="18" charset="0"/>
            </a:endParaRPr>
          </a:p>
        </p:txBody>
      </p:sp>
      <p:sp>
        <p:nvSpPr>
          <p:cNvPr id="5" name="弧形箭號 (下彎) 4"/>
          <p:cNvSpPr/>
          <p:nvPr/>
        </p:nvSpPr>
        <p:spPr>
          <a:xfrm>
            <a:off x="1247775" y="1350963"/>
            <a:ext cx="4703763" cy="1000125"/>
          </a:xfrm>
          <a:prstGeom prst="curvedDown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solidFill>
                <a:schemeClr val="tx1"/>
              </a:solidFill>
              <a:latin typeface="Times New Roman" panose="02020603050405020304" pitchFamily="18" charset="0"/>
            </a:endParaRPr>
          </a:p>
        </p:txBody>
      </p:sp>
      <p:sp>
        <p:nvSpPr>
          <p:cNvPr id="6" name="圓角矩形 5"/>
          <p:cNvSpPr/>
          <p:nvPr/>
        </p:nvSpPr>
        <p:spPr>
          <a:xfrm>
            <a:off x="3236913" y="812800"/>
            <a:ext cx="609600" cy="784225"/>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dirty="0">
                <a:latin typeface="Times New Roman" panose="02020603050405020304" pitchFamily="18" charset="0"/>
              </a:rPr>
              <a:t>H</a:t>
            </a:r>
            <a:endParaRPr lang="zh-TW" altLang="en-US" dirty="0">
              <a:latin typeface="Times New Roman" panose="02020603050405020304" pitchFamily="18" charset="0"/>
            </a:endParaRPr>
          </a:p>
        </p:txBody>
      </p:sp>
      <p:pic>
        <p:nvPicPr>
          <p:cNvPr id="55303" name="Picture 6" descr="http://www.quantumdiaries.org/wp-content/uploads/2011/06/particle_lh_bothdir-300x138.png"/>
          <p:cNvPicPr>
            <a:picLocks noChangeAspect="1" noChangeArrowheads="1"/>
          </p:cNvPicPr>
          <p:nvPr/>
        </p:nvPicPr>
        <p:blipFill>
          <a:blip r:embed="rId3">
            <a:extLst>
              <a:ext uri="{28A0092B-C50C-407E-A947-70E740481C1C}">
                <a14:useLocalDpi xmlns:a14="http://schemas.microsoft.com/office/drawing/2010/main" val="0"/>
              </a:ext>
            </a:extLst>
          </a:blip>
          <a:srcRect l="49135"/>
          <a:stretch>
            <a:fillRect/>
          </a:stretch>
        </p:blipFill>
        <p:spPr bwMode="auto">
          <a:xfrm>
            <a:off x="1935163" y="4789488"/>
            <a:ext cx="1246187" cy="112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圓角矩形 8"/>
          <p:cNvSpPr/>
          <p:nvPr/>
        </p:nvSpPr>
        <p:spPr>
          <a:xfrm>
            <a:off x="4216400" y="4448175"/>
            <a:ext cx="609600" cy="784225"/>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dirty="0">
                <a:latin typeface="Times New Roman" panose="02020603050405020304" pitchFamily="18" charset="0"/>
              </a:rPr>
              <a:t>H</a:t>
            </a:r>
            <a:endParaRPr lang="zh-TW" altLang="en-US" dirty="0">
              <a:latin typeface="Times New Roman" panose="02020603050405020304" pitchFamily="18" charset="0"/>
            </a:endParaRPr>
          </a:p>
        </p:txBody>
      </p:sp>
      <p:sp>
        <p:nvSpPr>
          <p:cNvPr id="10" name="左-右雙向箭號 9"/>
          <p:cNvSpPr/>
          <p:nvPr/>
        </p:nvSpPr>
        <p:spPr>
          <a:xfrm>
            <a:off x="3265488" y="5297488"/>
            <a:ext cx="2540000" cy="217487"/>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latin typeface="Times New Roman" panose="02020603050405020304" pitchFamily="18" charset="0"/>
            </a:endParaRPr>
          </a:p>
        </p:txBody>
      </p:sp>
      <p:pic>
        <p:nvPicPr>
          <p:cNvPr id="55306" name="Picture 2" descr="http://www.quantumdiaries.org/wp-content/uploads/2011/06/spin.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042025" y="4935538"/>
            <a:ext cx="866775" cy="85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7" name="文字方塊 1"/>
          <p:cNvSpPr txBox="1">
            <a:spLocks noChangeArrowheads="1"/>
          </p:cNvSpPr>
          <p:nvPr/>
        </p:nvSpPr>
        <p:spPr bwMode="auto">
          <a:xfrm>
            <a:off x="1589088" y="5986463"/>
            <a:ext cx="5994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Tahoma" pitchFamily="34" charset="0"/>
                <a:ea typeface="新細明體" charset="-120"/>
              </a:defRPr>
            </a:lvl1pPr>
            <a:lvl2pPr marL="742950" indent="-285750" eaLnBrk="0" hangingPunct="0">
              <a:defRPr kumimoji="1">
                <a:solidFill>
                  <a:schemeClr val="tx1"/>
                </a:solidFill>
                <a:latin typeface="Tahoma" pitchFamily="34" charset="0"/>
                <a:ea typeface="新細明體" charset="-120"/>
              </a:defRPr>
            </a:lvl2pPr>
            <a:lvl3pPr marL="1143000" indent="-228600" eaLnBrk="0" hangingPunct="0">
              <a:defRPr kumimoji="1">
                <a:solidFill>
                  <a:schemeClr val="tx1"/>
                </a:solidFill>
                <a:latin typeface="Tahoma" pitchFamily="34" charset="0"/>
                <a:ea typeface="新細明體" charset="-120"/>
              </a:defRPr>
            </a:lvl3pPr>
            <a:lvl4pPr marL="1600200" indent="-228600" eaLnBrk="0" hangingPunct="0">
              <a:defRPr kumimoji="1">
                <a:solidFill>
                  <a:schemeClr val="tx1"/>
                </a:solidFill>
                <a:latin typeface="Tahoma" pitchFamily="34" charset="0"/>
                <a:ea typeface="新細明體" charset="-120"/>
              </a:defRPr>
            </a:lvl4pPr>
            <a:lvl5pPr marL="2057400" indent="-228600" eaLnBrk="0" hangingPunct="0">
              <a:defRPr kumimoji="1">
                <a:solidFill>
                  <a:schemeClr val="tx1"/>
                </a:solidFill>
                <a:latin typeface="Tahoma" pitchFamily="34" charset="0"/>
                <a:ea typeface="新細明體" charset="-120"/>
              </a:defRPr>
            </a:lvl5pPr>
            <a:lvl6pPr marL="2514600" indent="-228600" eaLnBrk="0" fontAlgn="base" hangingPunct="0">
              <a:spcBef>
                <a:spcPct val="0"/>
              </a:spcBef>
              <a:spcAft>
                <a:spcPct val="0"/>
              </a:spcAft>
              <a:defRPr kumimoji="1">
                <a:solidFill>
                  <a:schemeClr val="tx1"/>
                </a:solidFill>
                <a:latin typeface="Tahoma" pitchFamily="34" charset="0"/>
                <a:ea typeface="新細明體" charset="-120"/>
              </a:defRPr>
            </a:lvl6pPr>
            <a:lvl7pPr marL="2971800" indent="-228600" eaLnBrk="0" fontAlgn="base" hangingPunct="0">
              <a:spcBef>
                <a:spcPct val="0"/>
              </a:spcBef>
              <a:spcAft>
                <a:spcPct val="0"/>
              </a:spcAft>
              <a:defRPr kumimoji="1">
                <a:solidFill>
                  <a:schemeClr val="tx1"/>
                </a:solidFill>
                <a:latin typeface="Tahoma" pitchFamily="34" charset="0"/>
                <a:ea typeface="新細明體" charset="-120"/>
              </a:defRPr>
            </a:lvl7pPr>
            <a:lvl8pPr marL="3429000" indent="-228600" eaLnBrk="0" fontAlgn="base" hangingPunct="0">
              <a:spcBef>
                <a:spcPct val="0"/>
              </a:spcBef>
              <a:spcAft>
                <a:spcPct val="0"/>
              </a:spcAft>
              <a:defRPr kumimoji="1">
                <a:solidFill>
                  <a:schemeClr val="tx1"/>
                </a:solidFill>
                <a:latin typeface="Tahoma" pitchFamily="34" charset="0"/>
                <a:ea typeface="新細明體" charset="-120"/>
              </a:defRPr>
            </a:lvl8pPr>
            <a:lvl9pPr marL="3886200" indent="-228600" eaLnBrk="0" fontAlgn="base" hangingPunct="0">
              <a:spcBef>
                <a:spcPct val="0"/>
              </a:spcBef>
              <a:spcAft>
                <a:spcPct val="0"/>
              </a:spcAft>
              <a:defRPr kumimoji="1">
                <a:solidFill>
                  <a:schemeClr val="tx1"/>
                </a:solidFill>
                <a:latin typeface="Tahoma" pitchFamily="34" charset="0"/>
                <a:ea typeface="新細明體" charset="-120"/>
              </a:defRPr>
            </a:lvl9pPr>
          </a:lstStyle>
          <a:p>
            <a:pPr eaLnBrk="1" hangingPunct="1"/>
            <a:r>
              <a:rPr lang="zh-TW" altLang="en-US"/>
              <a:t>破壞</a:t>
            </a:r>
            <a:r>
              <a:rPr lang="en-US" altLang="zh-TW">
                <a:latin typeface="Times New Roman" pitchFamily="18" charset="0"/>
                <a:cs typeface="Times New Roman" pitchFamily="18" charset="0"/>
              </a:rPr>
              <a:t>SU(2)</a:t>
            </a:r>
            <a:r>
              <a:rPr lang="en-US" altLang="zh-TW" baseline="-25000">
                <a:latin typeface="Times New Roman" pitchFamily="18" charset="0"/>
                <a:cs typeface="Times New Roman" pitchFamily="18" charset="0"/>
              </a:rPr>
              <a:t>L</a:t>
            </a:r>
            <a:r>
              <a:rPr lang="zh-TW" altLang="en-US">
                <a:latin typeface="Times New Roman" pitchFamily="18" charset="0"/>
                <a:cs typeface="Times New Roman" pitchFamily="18" charset="0"/>
              </a:rPr>
              <a:t> 規範對稱的希格斯場，也提供了費米子質量。</a:t>
            </a:r>
            <a:endParaRPr lang="zh-TW" altLang="en-US"/>
          </a:p>
        </p:txBody>
      </p:sp>
    </p:spTree>
    <p:extLst>
      <p:ext uri="{BB962C8B-B14F-4D97-AF65-F5344CB8AC3E}">
        <p14:creationId xmlns:p14="http://schemas.microsoft.com/office/powerpoint/2010/main" val="41890113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53351E-8901-A987-5D22-F2D4967F871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DCD42B8-D1AA-EE83-8EE8-DE6ABBB89045}"/>
              </a:ext>
            </a:extLst>
          </p:cNvPr>
          <p:cNvSpPr/>
          <p:nvPr/>
        </p:nvSpPr>
        <p:spPr>
          <a:xfrm>
            <a:off x="1293953" y="1066450"/>
            <a:ext cx="2460956" cy="2184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直線接點 3">
            <a:extLst>
              <a:ext uri="{FF2B5EF4-FFF2-40B4-BE49-F238E27FC236}">
                <a16:creationId xmlns:a16="http://schemas.microsoft.com/office/drawing/2014/main" id="{9E4C55D8-AD9D-57D4-FCDE-E4385D7E9580}"/>
              </a:ext>
            </a:extLst>
          </p:cNvPr>
          <p:cNvCxnSpPr>
            <a:cxnSpLocks/>
          </p:cNvCxnSpPr>
          <p:nvPr/>
        </p:nvCxnSpPr>
        <p:spPr>
          <a:xfrm>
            <a:off x="1509527" y="1594105"/>
            <a:ext cx="812800" cy="711200"/>
          </a:xfrm>
          <a:prstGeom prst="line">
            <a:avLst/>
          </a:prstGeom>
          <a:ln w="222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 name="直線接點 4">
            <a:extLst>
              <a:ext uri="{FF2B5EF4-FFF2-40B4-BE49-F238E27FC236}">
                <a16:creationId xmlns:a16="http://schemas.microsoft.com/office/drawing/2014/main" id="{D3602C92-EC69-B9DE-E93E-60864524F989}"/>
              </a:ext>
            </a:extLst>
          </p:cNvPr>
          <p:cNvCxnSpPr>
            <a:cxnSpLocks/>
          </p:cNvCxnSpPr>
          <p:nvPr/>
        </p:nvCxnSpPr>
        <p:spPr>
          <a:xfrm rot="10800000" flipV="1">
            <a:off x="1590149" y="2305306"/>
            <a:ext cx="731837" cy="646112"/>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 name="直線接點 7">
            <a:extLst>
              <a:ext uri="{FF2B5EF4-FFF2-40B4-BE49-F238E27FC236}">
                <a16:creationId xmlns:a16="http://schemas.microsoft.com/office/drawing/2014/main" id="{6CCC92B5-B5B4-70CF-0FD0-CA4101427AB1}"/>
              </a:ext>
            </a:extLst>
          </p:cNvPr>
          <p:cNvCxnSpPr>
            <a:cxnSpLocks/>
          </p:cNvCxnSpPr>
          <p:nvPr/>
        </p:nvCxnSpPr>
        <p:spPr>
          <a:xfrm flipH="1">
            <a:off x="2336272" y="2321181"/>
            <a:ext cx="1203593" cy="0"/>
          </a:xfrm>
          <a:prstGeom prst="line">
            <a:avLst/>
          </a:prstGeom>
          <a:ln>
            <a:solidFill>
              <a:schemeClr val="tx1"/>
            </a:solidFill>
            <a:prstDash val="lgDash"/>
            <a:tailEnd type="none"/>
          </a:ln>
        </p:spPr>
        <p:style>
          <a:lnRef idx="1">
            <a:schemeClr val="accent1"/>
          </a:lnRef>
          <a:fillRef idx="0">
            <a:schemeClr val="accent1"/>
          </a:fillRef>
          <a:effectRef idx="0">
            <a:schemeClr val="accent1"/>
          </a:effectRef>
          <a:fontRef idx="minor">
            <a:schemeClr val="tx1"/>
          </a:fontRef>
        </p:style>
      </p:cxnSp>
      <p:cxnSp>
        <p:nvCxnSpPr>
          <p:cNvPr id="6" name="直線單箭頭接點 8">
            <a:extLst>
              <a:ext uri="{FF2B5EF4-FFF2-40B4-BE49-F238E27FC236}">
                <a16:creationId xmlns:a16="http://schemas.microsoft.com/office/drawing/2014/main" id="{720F06BB-3004-D609-5496-78A31C23F79D}"/>
              </a:ext>
            </a:extLst>
          </p:cNvPr>
          <p:cNvCxnSpPr>
            <a:cxnSpLocks/>
          </p:cNvCxnSpPr>
          <p:nvPr/>
        </p:nvCxnSpPr>
        <p:spPr>
          <a:xfrm rot="10800000">
            <a:off x="1785752" y="1840168"/>
            <a:ext cx="217488" cy="188912"/>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直線單箭頭接點 9">
            <a:extLst>
              <a:ext uri="{FF2B5EF4-FFF2-40B4-BE49-F238E27FC236}">
                <a16:creationId xmlns:a16="http://schemas.microsoft.com/office/drawing/2014/main" id="{FA006AD9-2163-51A9-436B-BB10956BE436}"/>
              </a:ext>
            </a:extLst>
          </p:cNvPr>
          <p:cNvCxnSpPr>
            <a:cxnSpLocks/>
          </p:cNvCxnSpPr>
          <p:nvPr/>
        </p:nvCxnSpPr>
        <p:spPr>
          <a:xfrm flipV="1">
            <a:off x="1939215" y="2506619"/>
            <a:ext cx="147480" cy="121743"/>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 name="矩形 6">
                <a:extLst>
                  <a:ext uri="{FF2B5EF4-FFF2-40B4-BE49-F238E27FC236}">
                    <a16:creationId xmlns:a16="http://schemas.microsoft.com/office/drawing/2014/main" id="{09AFA682-521B-B06C-F284-1F753F9BD465}"/>
                  </a:ext>
                </a:extLst>
              </p:cNvPr>
              <p:cNvSpPr/>
              <p:nvPr/>
            </p:nvSpPr>
            <p:spPr>
              <a:xfrm>
                <a:off x="2823274" y="1887481"/>
                <a:ext cx="622222" cy="369332"/>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zh-TW" i="1">
                              <a:latin typeface="Cambria Math" panose="02040503050406030204" pitchFamily="18" charset="0"/>
                              <a:ea typeface="新細明體" charset="0"/>
                            </a:rPr>
                          </m:ctrlPr>
                        </m:sSupPr>
                        <m:e>
                          <m:r>
                            <a:rPr lang="en-US" altLang="zh-TW" i="1">
                              <a:latin typeface="Cambria Math"/>
                              <a:ea typeface="新細明體" charset="0"/>
                            </a:rPr>
                            <m:t>𝑊</m:t>
                          </m:r>
                        </m:e>
                        <m:sup>
                          <m:r>
                            <a:rPr lang="en-US" altLang="zh-TW" i="1">
                              <a:latin typeface="Cambria Math"/>
                              <a:ea typeface="新細明體" charset="0"/>
                            </a:rPr>
                            <m:t>−</m:t>
                          </m:r>
                        </m:sup>
                      </m:sSup>
                    </m:oMath>
                  </m:oMathPara>
                </a14:m>
                <a:endParaRPr lang="zh-TW" altLang="en-US" dirty="0"/>
              </a:p>
            </p:txBody>
          </p:sp>
        </mc:Choice>
        <mc:Fallback xmlns="">
          <p:sp>
            <p:nvSpPr>
              <p:cNvPr id="9" name="矩形 6">
                <a:extLst>
                  <a:ext uri="{FF2B5EF4-FFF2-40B4-BE49-F238E27FC236}">
                    <a16:creationId xmlns:a16="http://schemas.microsoft.com/office/drawing/2014/main" id="{09AFA682-521B-B06C-F284-1F753F9BD465}"/>
                  </a:ext>
                </a:extLst>
              </p:cNvPr>
              <p:cNvSpPr>
                <a:spLocks noRot="1" noChangeAspect="1" noMove="1" noResize="1" noEditPoints="1" noAdjustHandles="1" noChangeArrowheads="1" noChangeShapeType="1" noTextEdit="1"/>
              </p:cNvSpPr>
              <p:nvPr/>
            </p:nvSpPr>
            <p:spPr>
              <a:xfrm>
                <a:off x="2823274" y="1887481"/>
                <a:ext cx="622222" cy="369332"/>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8830C597-361E-FCFF-0D8F-13D867F25223}"/>
                  </a:ext>
                </a:extLst>
              </p:cNvPr>
              <p:cNvSpPr txBox="1"/>
              <p:nvPr/>
            </p:nvSpPr>
            <p:spPr>
              <a:xfrm>
                <a:off x="1481403" y="1218143"/>
                <a:ext cx="217489" cy="276999"/>
              </a:xfrm>
              <a:prstGeom prst="rect">
                <a:avLst/>
              </a:prstGeom>
              <a:solidFill>
                <a:schemeClr val="bg1"/>
              </a:solidFill>
            </p:spPr>
            <p:txBody>
              <a:bodyPr wrap="square" lIns="0" tIns="0" rIns="0" bIns="0" rtlCol="0">
                <a:spAutoFit/>
              </a:bodyPr>
              <a:lstStyle/>
              <a:p>
                <a:pPr eaLnBrk="0" hangingPunct="0">
                  <a:defRPr/>
                </a:pPr>
                <a14:m>
                  <m:oMathPara xmlns:m="http://schemas.openxmlformats.org/officeDocument/2006/math">
                    <m:oMathParaPr>
                      <m:jc m:val="centerGroup"/>
                    </m:oMathParaPr>
                    <m:oMath xmlns:m="http://schemas.openxmlformats.org/officeDocument/2006/math">
                      <m:r>
                        <a:rPr lang="en-US" altLang="zh-TW" i="1" dirty="0">
                          <a:latin typeface="Cambria Math"/>
                          <a:cs typeface="Times New Roman" pitchFamily="18" charset="0"/>
                        </a:rPr>
                        <m:t>𝜈</m:t>
                      </m:r>
                      <m:r>
                        <a:rPr lang="en-US" altLang="zh-TW" i="1" baseline="-30000" dirty="0" err="1">
                          <a:latin typeface="Cambria Math"/>
                          <a:cs typeface="Times New Roman" pitchFamily="18" charset="0"/>
                        </a:rPr>
                        <m:t>𝜇</m:t>
                      </m:r>
                    </m:oMath>
                  </m:oMathPara>
                </a14:m>
                <a:endParaRPr lang="en-US" altLang="zh-TW" i="1" dirty="0"/>
              </a:p>
            </p:txBody>
          </p:sp>
        </mc:Choice>
        <mc:Fallback xmlns="">
          <p:sp>
            <p:nvSpPr>
              <p:cNvPr id="10" name="TextBox 9">
                <a:extLst>
                  <a:ext uri="{FF2B5EF4-FFF2-40B4-BE49-F238E27FC236}">
                    <a16:creationId xmlns:a16="http://schemas.microsoft.com/office/drawing/2014/main" id="{8830C597-361E-FCFF-0D8F-13D867F25223}"/>
                  </a:ext>
                </a:extLst>
              </p:cNvPr>
              <p:cNvSpPr txBox="1">
                <a:spLocks noRot="1" noChangeAspect="1" noMove="1" noResize="1" noEditPoints="1" noAdjustHandles="1" noChangeArrowheads="1" noChangeShapeType="1" noTextEdit="1"/>
              </p:cNvSpPr>
              <p:nvPr/>
            </p:nvSpPr>
            <p:spPr>
              <a:xfrm>
                <a:off x="1481403" y="1218143"/>
                <a:ext cx="217489" cy="276999"/>
              </a:xfrm>
              <a:prstGeom prst="rect">
                <a:avLst/>
              </a:prstGeom>
              <a:blipFill>
                <a:blip r:embed="rId3"/>
                <a:stretch>
                  <a:fillRect l="-22222" r="-22222" b="-318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5FAB7570-BF30-10B9-6800-EA09F8D1BCDA}"/>
                  </a:ext>
                </a:extLst>
              </p:cNvPr>
              <p:cNvSpPr txBox="1"/>
              <p:nvPr/>
            </p:nvSpPr>
            <p:spPr>
              <a:xfrm>
                <a:off x="1498174" y="2485406"/>
                <a:ext cx="217489" cy="285912"/>
              </a:xfrm>
              <a:prstGeom prst="rect">
                <a:avLst/>
              </a:prstGeom>
              <a:solidFill>
                <a:schemeClr val="bg1"/>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rPr>
                        <m:t>𝜇</m:t>
                      </m:r>
                    </m:oMath>
                  </m:oMathPara>
                </a14:m>
                <a:endParaRPr lang="en-TW" dirty="0"/>
              </a:p>
            </p:txBody>
          </p:sp>
        </mc:Choice>
        <mc:Fallback xmlns="">
          <p:sp>
            <p:nvSpPr>
              <p:cNvPr id="11" name="TextBox 10">
                <a:extLst>
                  <a:ext uri="{FF2B5EF4-FFF2-40B4-BE49-F238E27FC236}">
                    <a16:creationId xmlns:a16="http://schemas.microsoft.com/office/drawing/2014/main" id="{5FAB7570-BF30-10B9-6800-EA09F8D1BCDA}"/>
                  </a:ext>
                </a:extLst>
              </p:cNvPr>
              <p:cNvSpPr txBox="1">
                <a:spLocks noRot="1" noChangeAspect="1" noMove="1" noResize="1" noEditPoints="1" noAdjustHandles="1" noChangeArrowheads="1" noChangeShapeType="1" noTextEdit="1"/>
              </p:cNvSpPr>
              <p:nvPr/>
            </p:nvSpPr>
            <p:spPr>
              <a:xfrm>
                <a:off x="1498174" y="2485406"/>
                <a:ext cx="217489" cy="285912"/>
              </a:xfrm>
              <a:prstGeom prst="rect">
                <a:avLst/>
              </a:prstGeom>
              <a:blipFill>
                <a:blip r:embed="rId4"/>
                <a:stretch>
                  <a:fillRect l="-17647" r="-17647" b="-25000"/>
                </a:stretch>
              </a:blipFill>
            </p:spPr>
            <p:txBody>
              <a:bodyPr/>
              <a:lstStyle/>
              <a:p>
                <a:r>
                  <a:rPr lang="en-US">
                    <a:noFill/>
                  </a:rPr>
                  <a:t> </a:t>
                </a:r>
              </a:p>
            </p:txBody>
          </p:sp>
        </mc:Fallback>
      </mc:AlternateContent>
      <p:cxnSp>
        <p:nvCxnSpPr>
          <p:cNvPr id="89" name="Straight Arrow Connector 88">
            <a:extLst>
              <a:ext uri="{FF2B5EF4-FFF2-40B4-BE49-F238E27FC236}">
                <a16:creationId xmlns:a16="http://schemas.microsoft.com/office/drawing/2014/main" id="{541A3E8C-D847-63D5-5307-A9FFB0FE666F}"/>
              </a:ext>
            </a:extLst>
          </p:cNvPr>
          <p:cNvCxnSpPr/>
          <p:nvPr/>
        </p:nvCxnSpPr>
        <p:spPr>
          <a:xfrm>
            <a:off x="2920501" y="2321181"/>
            <a:ext cx="8345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EA7775D1-7B5A-FEE0-29BB-FC18EFFC620F}"/>
              </a:ext>
            </a:extLst>
          </p:cNvPr>
          <p:cNvSpPr/>
          <p:nvPr/>
        </p:nvSpPr>
        <p:spPr>
          <a:xfrm>
            <a:off x="1277049" y="3711961"/>
            <a:ext cx="2460956" cy="2184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直線接點 3">
            <a:extLst>
              <a:ext uri="{FF2B5EF4-FFF2-40B4-BE49-F238E27FC236}">
                <a16:creationId xmlns:a16="http://schemas.microsoft.com/office/drawing/2014/main" id="{B67DCBE9-F4B8-B5F2-F164-4FD33AC0CAA1}"/>
              </a:ext>
            </a:extLst>
          </p:cNvPr>
          <p:cNvCxnSpPr>
            <a:cxnSpLocks/>
          </p:cNvCxnSpPr>
          <p:nvPr/>
        </p:nvCxnSpPr>
        <p:spPr>
          <a:xfrm>
            <a:off x="1492623" y="4239616"/>
            <a:ext cx="812800" cy="711200"/>
          </a:xfrm>
          <a:prstGeom prst="line">
            <a:avLst/>
          </a:prstGeom>
          <a:ln w="222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4" name="直線接點 4">
            <a:extLst>
              <a:ext uri="{FF2B5EF4-FFF2-40B4-BE49-F238E27FC236}">
                <a16:creationId xmlns:a16="http://schemas.microsoft.com/office/drawing/2014/main" id="{A57152A6-F474-8679-8146-4B6B904D05BE}"/>
              </a:ext>
            </a:extLst>
          </p:cNvPr>
          <p:cNvCxnSpPr>
            <a:cxnSpLocks/>
          </p:cNvCxnSpPr>
          <p:nvPr/>
        </p:nvCxnSpPr>
        <p:spPr>
          <a:xfrm rot="10800000" flipV="1">
            <a:off x="1573245" y="4950817"/>
            <a:ext cx="731837" cy="646112"/>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5" name="直線接點 7">
            <a:extLst>
              <a:ext uri="{FF2B5EF4-FFF2-40B4-BE49-F238E27FC236}">
                <a16:creationId xmlns:a16="http://schemas.microsoft.com/office/drawing/2014/main" id="{6023ED8E-CAE2-D42B-62BF-8D373C3C0DD9}"/>
              </a:ext>
            </a:extLst>
          </p:cNvPr>
          <p:cNvCxnSpPr>
            <a:cxnSpLocks/>
          </p:cNvCxnSpPr>
          <p:nvPr/>
        </p:nvCxnSpPr>
        <p:spPr>
          <a:xfrm flipH="1">
            <a:off x="2319368" y="4966692"/>
            <a:ext cx="1203593" cy="0"/>
          </a:xfrm>
          <a:prstGeom prst="line">
            <a:avLst/>
          </a:prstGeom>
          <a:ln>
            <a:solidFill>
              <a:schemeClr val="tx1"/>
            </a:solidFill>
            <a:prstDash val="lgDash"/>
            <a:tailEnd type="none"/>
          </a:ln>
        </p:spPr>
        <p:style>
          <a:lnRef idx="1">
            <a:schemeClr val="accent1"/>
          </a:lnRef>
          <a:fillRef idx="0">
            <a:schemeClr val="accent1"/>
          </a:fillRef>
          <a:effectRef idx="0">
            <a:schemeClr val="accent1"/>
          </a:effectRef>
          <a:fontRef idx="minor">
            <a:schemeClr val="tx1"/>
          </a:fontRef>
        </p:style>
      </p:cxnSp>
      <p:cxnSp>
        <p:nvCxnSpPr>
          <p:cNvPr id="16" name="直線單箭頭接點 8">
            <a:extLst>
              <a:ext uri="{FF2B5EF4-FFF2-40B4-BE49-F238E27FC236}">
                <a16:creationId xmlns:a16="http://schemas.microsoft.com/office/drawing/2014/main" id="{98D3C06D-B951-3FDE-790A-963B549F10D9}"/>
              </a:ext>
            </a:extLst>
          </p:cNvPr>
          <p:cNvCxnSpPr>
            <a:cxnSpLocks/>
          </p:cNvCxnSpPr>
          <p:nvPr/>
        </p:nvCxnSpPr>
        <p:spPr>
          <a:xfrm rot="10800000">
            <a:off x="1768848" y="4485679"/>
            <a:ext cx="217488" cy="188912"/>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線單箭頭接點 9">
            <a:extLst>
              <a:ext uri="{FF2B5EF4-FFF2-40B4-BE49-F238E27FC236}">
                <a16:creationId xmlns:a16="http://schemas.microsoft.com/office/drawing/2014/main" id="{2979B778-C187-DAAB-F620-ABC801B290D6}"/>
              </a:ext>
            </a:extLst>
          </p:cNvPr>
          <p:cNvCxnSpPr>
            <a:cxnSpLocks/>
          </p:cNvCxnSpPr>
          <p:nvPr/>
        </p:nvCxnSpPr>
        <p:spPr>
          <a:xfrm flipV="1">
            <a:off x="1922311" y="5152130"/>
            <a:ext cx="147480" cy="121743"/>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 name="矩形 6">
                <a:extLst>
                  <a:ext uri="{FF2B5EF4-FFF2-40B4-BE49-F238E27FC236}">
                    <a16:creationId xmlns:a16="http://schemas.microsoft.com/office/drawing/2014/main" id="{3E5C3032-AD25-7307-E3D3-2BBB21AE324C}"/>
                  </a:ext>
                </a:extLst>
              </p:cNvPr>
              <p:cNvSpPr/>
              <p:nvPr/>
            </p:nvSpPr>
            <p:spPr>
              <a:xfrm>
                <a:off x="2806370" y="4532992"/>
                <a:ext cx="622222" cy="369332"/>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zh-TW" i="1" smtClean="0">
                              <a:latin typeface="Cambria Math" panose="02040503050406030204" pitchFamily="18" charset="0"/>
                              <a:ea typeface="新細明體" charset="0"/>
                            </a:rPr>
                          </m:ctrlPr>
                        </m:sSupPr>
                        <m:e>
                          <m:r>
                            <a:rPr lang="en-US" altLang="zh-TW" i="1">
                              <a:latin typeface="Cambria Math"/>
                              <a:ea typeface="新細明體" charset="0"/>
                            </a:rPr>
                            <m:t>𝑊</m:t>
                          </m:r>
                        </m:e>
                        <m:sup>
                          <m:r>
                            <a:rPr lang="en-US" altLang="zh-TW" b="0" i="1" smtClean="0">
                              <a:latin typeface="Cambria Math" panose="02040503050406030204" pitchFamily="18" charset="0"/>
                              <a:ea typeface="新細明體" charset="0"/>
                            </a:rPr>
                            <m:t>−</m:t>
                          </m:r>
                        </m:sup>
                      </m:sSup>
                    </m:oMath>
                  </m:oMathPara>
                </a14:m>
                <a:endParaRPr lang="zh-TW" altLang="en-US" dirty="0"/>
              </a:p>
            </p:txBody>
          </p:sp>
        </mc:Choice>
        <mc:Fallback xmlns="">
          <p:sp>
            <p:nvSpPr>
              <p:cNvPr id="18" name="矩形 6">
                <a:extLst>
                  <a:ext uri="{FF2B5EF4-FFF2-40B4-BE49-F238E27FC236}">
                    <a16:creationId xmlns:a16="http://schemas.microsoft.com/office/drawing/2014/main" id="{3E5C3032-AD25-7307-E3D3-2BBB21AE324C}"/>
                  </a:ext>
                </a:extLst>
              </p:cNvPr>
              <p:cNvSpPr>
                <a:spLocks noRot="1" noChangeAspect="1" noMove="1" noResize="1" noEditPoints="1" noAdjustHandles="1" noChangeArrowheads="1" noChangeShapeType="1" noTextEdit="1"/>
              </p:cNvSpPr>
              <p:nvPr/>
            </p:nvSpPr>
            <p:spPr>
              <a:xfrm>
                <a:off x="2806370" y="4532992"/>
                <a:ext cx="622222" cy="36933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93E16247-C625-3D94-E400-63D4A97DC691}"/>
                  </a:ext>
                </a:extLst>
              </p:cNvPr>
              <p:cNvSpPr txBox="1"/>
              <p:nvPr/>
            </p:nvSpPr>
            <p:spPr>
              <a:xfrm>
                <a:off x="1464499" y="3863654"/>
                <a:ext cx="217489" cy="276999"/>
              </a:xfrm>
              <a:prstGeom prst="rect">
                <a:avLst/>
              </a:prstGeom>
              <a:solidFill>
                <a:schemeClr val="bg1"/>
              </a:solidFill>
            </p:spPr>
            <p:txBody>
              <a:bodyPr wrap="square" lIns="0" tIns="0" rIns="0" bIns="0" rtlCol="0">
                <a:spAutoFit/>
              </a:bodyPr>
              <a:lstStyle/>
              <a:p>
                <a:pPr eaLnBrk="0" hangingPunct="0">
                  <a:defRPr/>
                </a:pPr>
                <a14:m>
                  <m:oMathPara xmlns:m="http://schemas.openxmlformats.org/officeDocument/2006/math">
                    <m:oMathParaPr>
                      <m:jc m:val="centerGroup"/>
                    </m:oMathParaPr>
                    <m:oMath xmlns:m="http://schemas.openxmlformats.org/officeDocument/2006/math">
                      <m:r>
                        <a:rPr lang="en-US" altLang="zh-TW" i="1" dirty="0" smtClean="0">
                          <a:latin typeface="Cambria Math"/>
                          <a:cs typeface="Times New Roman" pitchFamily="18" charset="0"/>
                        </a:rPr>
                        <m:t>𝜈</m:t>
                      </m:r>
                      <m:r>
                        <a:rPr lang="en-US" altLang="zh-TW" b="0" i="1" baseline="-30000" dirty="0" smtClean="0">
                          <a:latin typeface="Cambria Math" panose="02040503050406030204" pitchFamily="18" charset="0"/>
                          <a:cs typeface="Times New Roman" pitchFamily="18" charset="0"/>
                        </a:rPr>
                        <m:t>𝑒</m:t>
                      </m:r>
                    </m:oMath>
                  </m:oMathPara>
                </a14:m>
                <a:endParaRPr lang="en-US" altLang="zh-TW" i="1" dirty="0"/>
              </a:p>
            </p:txBody>
          </p:sp>
        </mc:Choice>
        <mc:Fallback xmlns="">
          <p:sp>
            <p:nvSpPr>
              <p:cNvPr id="19" name="TextBox 18">
                <a:extLst>
                  <a:ext uri="{FF2B5EF4-FFF2-40B4-BE49-F238E27FC236}">
                    <a16:creationId xmlns:a16="http://schemas.microsoft.com/office/drawing/2014/main" id="{93E16247-C625-3D94-E400-63D4A97DC691}"/>
                  </a:ext>
                </a:extLst>
              </p:cNvPr>
              <p:cNvSpPr txBox="1">
                <a:spLocks noRot="1" noChangeAspect="1" noMove="1" noResize="1" noEditPoints="1" noAdjustHandles="1" noChangeArrowheads="1" noChangeShapeType="1" noTextEdit="1"/>
              </p:cNvSpPr>
              <p:nvPr/>
            </p:nvSpPr>
            <p:spPr>
              <a:xfrm>
                <a:off x="1464499" y="3863654"/>
                <a:ext cx="217489" cy="276999"/>
              </a:xfrm>
              <a:prstGeom prst="rect">
                <a:avLst/>
              </a:prstGeom>
              <a:blipFill>
                <a:blip r:embed="rId6"/>
                <a:stretch>
                  <a:fillRect l="-22222" r="-11111" b="-181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860848E0-CD29-3B3F-0857-7F4733D05EAC}"/>
                  </a:ext>
                </a:extLst>
              </p:cNvPr>
              <p:cNvSpPr txBox="1"/>
              <p:nvPr/>
            </p:nvSpPr>
            <p:spPr>
              <a:xfrm>
                <a:off x="1481270" y="5130917"/>
                <a:ext cx="217489" cy="285912"/>
              </a:xfrm>
              <a:prstGeom prst="rect">
                <a:avLst/>
              </a:prstGeom>
              <a:solidFill>
                <a:schemeClr val="bg1"/>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rPr>
                        <m:t>𝑒</m:t>
                      </m:r>
                    </m:oMath>
                  </m:oMathPara>
                </a14:m>
                <a:endParaRPr lang="en-TW" dirty="0"/>
              </a:p>
            </p:txBody>
          </p:sp>
        </mc:Choice>
        <mc:Fallback xmlns="">
          <p:sp>
            <p:nvSpPr>
              <p:cNvPr id="20" name="TextBox 19">
                <a:extLst>
                  <a:ext uri="{FF2B5EF4-FFF2-40B4-BE49-F238E27FC236}">
                    <a16:creationId xmlns:a16="http://schemas.microsoft.com/office/drawing/2014/main" id="{860848E0-CD29-3B3F-0857-7F4733D05EAC}"/>
                  </a:ext>
                </a:extLst>
              </p:cNvPr>
              <p:cNvSpPr txBox="1">
                <a:spLocks noRot="1" noChangeAspect="1" noMove="1" noResize="1" noEditPoints="1" noAdjustHandles="1" noChangeArrowheads="1" noChangeShapeType="1" noTextEdit="1"/>
              </p:cNvSpPr>
              <p:nvPr/>
            </p:nvSpPr>
            <p:spPr>
              <a:xfrm>
                <a:off x="1481270" y="5130917"/>
                <a:ext cx="217489" cy="285912"/>
              </a:xfrm>
              <a:prstGeom prst="rect">
                <a:avLst/>
              </a:prstGeom>
              <a:blipFill>
                <a:blip r:embed="rId7"/>
                <a:stretch>
                  <a:fillRect l="-5556" r="-5556"/>
                </a:stretch>
              </a:blipFill>
            </p:spPr>
            <p:txBody>
              <a:bodyPr/>
              <a:lstStyle/>
              <a:p>
                <a:r>
                  <a:rPr lang="en-US">
                    <a:noFill/>
                  </a:rPr>
                  <a:t> </a:t>
                </a:r>
              </a:p>
            </p:txBody>
          </p:sp>
        </mc:Fallback>
      </mc:AlternateContent>
      <p:cxnSp>
        <p:nvCxnSpPr>
          <p:cNvPr id="21" name="Straight Arrow Connector 20">
            <a:extLst>
              <a:ext uri="{FF2B5EF4-FFF2-40B4-BE49-F238E27FC236}">
                <a16:creationId xmlns:a16="http://schemas.microsoft.com/office/drawing/2014/main" id="{22C71F92-E676-39D6-BE2F-62404EE283E0}"/>
              </a:ext>
            </a:extLst>
          </p:cNvPr>
          <p:cNvCxnSpPr/>
          <p:nvPr/>
        </p:nvCxnSpPr>
        <p:spPr>
          <a:xfrm>
            <a:off x="2903597" y="4966692"/>
            <a:ext cx="8345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3" name="文字方塊 26">
                <a:extLst>
                  <a:ext uri="{FF2B5EF4-FFF2-40B4-BE49-F238E27FC236}">
                    <a16:creationId xmlns:a16="http://schemas.microsoft.com/office/drawing/2014/main" id="{A21EC701-27FC-4116-3292-66CEC4C3C10B}"/>
                  </a:ext>
                </a:extLst>
              </p:cNvPr>
              <p:cNvSpPr txBox="1"/>
              <p:nvPr/>
            </p:nvSpPr>
            <p:spPr>
              <a:xfrm>
                <a:off x="1257390" y="6093240"/>
                <a:ext cx="6330603" cy="369332"/>
              </a:xfrm>
              <a:prstGeom prst="rect">
                <a:avLst/>
              </a:prstGeom>
              <a:noFill/>
            </p:spPr>
            <p:txBody>
              <a:bodyPr wrap="square">
                <a:spAutoFit/>
              </a:bodyPr>
              <a:lstStyle/>
              <a:p>
                <a:pPr>
                  <a:defRPr/>
                </a:pPr>
                <a:r>
                  <a:rPr lang="zh-TW" altLang="en-US" dirty="0">
                    <a:latin typeface="Tahoma" charset="0"/>
                    <a:ea typeface="新細明體" charset="0"/>
                    <a:cs typeface="新細明體" charset="0"/>
                  </a:rPr>
                  <a:t>放出</a:t>
                </a:r>
                <a14:m>
                  <m:oMath xmlns:m="http://schemas.openxmlformats.org/officeDocument/2006/math">
                    <m:sSup>
                      <m:sSupPr>
                        <m:ctrlPr>
                          <a:rPr lang="en-US" altLang="zh-TW" i="1" dirty="0">
                            <a:latin typeface="Cambria Math" panose="02040503050406030204" pitchFamily="18" charset="0"/>
                            <a:ea typeface="新細明體" charset="0"/>
                          </a:rPr>
                        </m:ctrlPr>
                      </m:sSupPr>
                      <m:e>
                        <m:r>
                          <a:rPr lang="en-US" altLang="zh-TW" i="1" dirty="0">
                            <a:latin typeface="Cambria Math"/>
                            <a:ea typeface="新細明體" charset="0"/>
                          </a:rPr>
                          <m:t>𝑊</m:t>
                        </m:r>
                      </m:e>
                      <m:sup>
                        <m:r>
                          <a:rPr lang="en-US" altLang="zh-TW" b="0" i="1" dirty="0" smtClean="0">
                            <a:latin typeface="Cambria Math"/>
                            <a:ea typeface="新細明體" charset="0"/>
                          </a:rPr>
                          <m:t>−</m:t>
                        </m:r>
                      </m:sup>
                    </m:sSup>
                  </m:oMath>
                </a14:m>
                <a:r>
                  <a:rPr lang="zh-TW" altLang="en-US" dirty="0">
                    <a:latin typeface="Tahoma" charset="0"/>
                    <a:ea typeface="新細明體" charset="0"/>
                    <a:cs typeface="新細明體" charset="0"/>
                  </a:rPr>
                  <a:t>（或吸收</a:t>
                </a:r>
                <a14:m>
                  <m:oMath xmlns:m="http://schemas.openxmlformats.org/officeDocument/2006/math">
                    <m:sSup>
                      <m:sSupPr>
                        <m:ctrlPr>
                          <a:rPr lang="en-US" altLang="zh-TW" i="1" dirty="0">
                            <a:latin typeface="Cambria Math" panose="02040503050406030204" pitchFamily="18" charset="0"/>
                            <a:ea typeface="新細明體" charset="0"/>
                          </a:rPr>
                        </m:ctrlPr>
                      </m:sSupPr>
                      <m:e>
                        <m:r>
                          <a:rPr lang="en-US" altLang="zh-TW" i="1" dirty="0">
                            <a:latin typeface="Cambria Math"/>
                            <a:ea typeface="新細明體" charset="0"/>
                          </a:rPr>
                          <m:t>𝑊</m:t>
                        </m:r>
                      </m:e>
                      <m:sup>
                        <m:r>
                          <a:rPr lang="en-US" altLang="zh-TW" b="0" i="1" dirty="0" smtClean="0">
                            <a:latin typeface="Cambria Math"/>
                            <a:ea typeface="新細明體" charset="0"/>
                          </a:rPr>
                          <m:t>+</m:t>
                        </m:r>
                      </m:sup>
                    </m:sSup>
                  </m:oMath>
                </a14:m>
                <a:r>
                  <a:rPr lang="zh-TW" altLang="en-US" dirty="0">
                    <a:latin typeface="Tahoma" charset="0"/>
                    <a:ea typeface="新細明體" charset="0"/>
                    <a:cs typeface="新細明體" charset="0"/>
                  </a:rPr>
                  <a:t>）後，成對的粒子可以由下方升到上方！</a:t>
                </a:r>
              </a:p>
            </p:txBody>
          </p:sp>
        </mc:Choice>
        <mc:Fallback xmlns="">
          <p:sp>
            <p:nvSpPr>
              <p:cNvPr id="23" name="文字方塊 26">
                <a:extLst>
                  <a:ext uri="{FF2B5EF4-FFF2-40B4-BE49-F238E27FC236}">
                    <a16:creationId xmlns:a16="http://schemas.microsoft.com/office/drawing/2014/main" id="{A21EC701-27FC-4116-3292-66CEC4C3C10B}"/>
                  </a:ext>
                </a:extLst>
              </p:cNvPr>
              <p:cNvSpPr txBox="1">
                <a:spLocks noRot="1" noChangeAspect="1" noMove="1" noResize="1" noEditPoints="1" noAdjustHandles="1" noChangeArrowheads="1" noChangeShapeType="1" noTextEdit="1"/>
              </p:cNvSpPr>
              <p:nvPr/>
            </p:nvSpPr>
            <p:spPr>
              <a:xfrm>
                <a:off x="1257390" y="6093240"/>
                <a:ext cx="6330603" cy="369332"/>
              </a:xfrm>
              <a:prstGeom prst="rect">
                <a:avLst/>
              </a:prstGeom>
              <a:blipFill>
                <a:blip r:embed="rId8"/>
                <a:stretch>
                  <a:fillRect l="-600" t="-10345" r="-4400" b="-24138"/>
                </a:stretch>
              </a:blipFill>
            </p:spPr>
            <p:txBody>
              <a:bodyPr/>
              <a:lstStyle/>
              <a:p>
                <a:r>
                  <a:rPr lang="en-US">
                    <a:noFill/>
                  </a:rPr>
                  <a:t> </a:t>
                </a:r>
              </a:p>
            </p:txBody>
          </p:sp>
        </mc:Fallback>
      </mc:AlternateContent>
      <p:pic>
        <p:nvPicPr>
          <p:cNvPr id="25" name="Picture 7" descr="particle4">
            <a:extLst>
              <a:ext uri="{FF2B5EF4-FFF2-40B4-BE49-F238E27FC236}">
                <a16:creationId xmlns:a16="http://schemas.microsoft.com/office/drawing/2014/main" id="{D08A8AB2-33B0-4DC7-B671-53AF5DAD8F1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21344" t="56854" r="31073" b="15326"/>
          <a:stretch>
            <a:fillRect/>
          </a:stretch>
        </p:blipFill>
        <p:spPr bwMode="auto">
          <a:xfrm>
            <a:off x="6726359" y="4734742"/>
            <a:ext cx="1538287" cy="110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弧形向右箭號 27">
            <a:extLst>
              <a:ext uri="{FF2B5EF4-FFF2-40B4-BE49-F238E27FC236}">
                <a16:creationId xmlns:a16="http://schemas.microsoft.com/office/drawing/2014/main" id="{0B5ADB6D-00DD-BCD9-4B3F-EAD19EAA0F84}"/>
              </a:ext>
            </a:extLst>
          </p:cNvPr>
          <p:cNvSpPr/>
          <p:nvPr/>
        </p:nvSpPr>
        <p:spPr>
          <a:xfrm flipV="1">
            <a:off x="5927846" y="4804126"/>
            <a:ext cx="681037" cy="898525"/>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chemeClr val="tx1"/>
              </a:solidFill>
            </a:endParaRPr>
          </a:p>
        </p:txBody>
      </p:sp>
      <mc:AlternateContent xmlns:mc="http://schemas.openxmlformats.org/markup-compatibility/2006" xmlns:a14="http://schemas.microsoft.com/office/drawing/2010/main">
        <mc:Choice Requires="a14">
          <p:sp>
            <p:nvSpPr>
              <p:cNvPr id="27" name="Oval 7">
                <a:extLst>
                  <a:ext uri="{FF2B5EF4-FFF2-40B4-BE49-F238E27FC236}">
                    <a16:creationId xmlns:a16="http://schemas.microsoft.com/office/drawing/2014/main" id="{02761D85-B7FC-D666-5DCD-414A93574FDB}"/>
                  </a:ext>
                </a:extLst>
              </p:cNvPr>
              <p:cNvSpPr>
                <a:spLocks noChangeArrowheads="1"/>
              </p:cNvSpPr>
              <p:nvPr/>
            </p:nvSpPr>
            <p:spPr bwMode="auto">
              <a:xfrm>
                <a:off x="4959267" y="4938207"/>
                <a:ext cx="668338" cy="639762"/>
              </a:xfrm>
              <a:prstGeom prst="ellipse">
                <a:avLst/>
              </a:prstGeom>
              <a:solidFill>
                <a:srgbClr val="FF0000"/>
              </a:solidFill>
              <a:ln w="9525">
                <a:solidFill>
                  <a:schemeClr val="tx1"/>
                </a:solidFill>
                <a:round/>
                <a:headEnd/>
                <a:tailEnd/>
              </a:ln>
            </p:spPr>
            <p:txBody>
              <a:bodyPr wrap="none" anchor="ct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14:m>
                  <m:oMathPara xmlns:m="http://schemas.openxmlformats.org/officeDocument/2006/math">
                    <m:oMathParaPr>
                      <m:jc m:val="centerGroup"/>
                    </m:oMathParaPr>
                    <m:oMath xmlns:m="http://schemas.openxmlformats.org/officeDocument/2006/math">
                      <m:sSup>
                        <m:sSupPr>
                          <m:ctrlPr>
                            <a:rPr lang="en-US" altLang="zh-TW" sz="2000" i="1" dirty="0" smtClean="0">
                              <a:latin typeface="Cambria Math" panose="02040503050406030204" pitchFamily="18" charset="0"/>
                            </a:rPr>
                          </m:ctrlPr>
                        </m:sSupPr>
                        <m:e>
                          <m:r>
                            <a:rPr lang="en-US" altLang="zh-TW" sz="2000" b="0" i="1" dirty="0" smtClean="0">
                              <a:latin typeface="Cambria Math"/>
                            </a:rPr>
                            <m:t>𝑊</m:t>
                          </m:r>
                        </m:e>
                        <m:sup>
                          <m:r>
                            <a:rPr lang="en-US" altLang="zh-TW" sz="2000" b="0" i="1" dirty="0" smtClean="0">
                              <a:latin typeface="Cambria Math"/>
                            </a:rPr>
                            <m:t>−</m:t>
                          </m:r>
                        </m:sup>
                      </m:sSup>
                    </m:oMath>
                  </m:oMathPara>
                </a14:m>
                <a:endParaRPr lang="zh-TW" altLang="en-US" sz="3600" baseline="30000" dirty="0">
                  <a:latin typeface="Tahoma" pitchFamily="34" charset="0"/>
                </a:endParaRPr>
              </a:p>
            </p:txBody>
          </p:sp>
        </mc:Choice>
        <mc:Fallback xmlns="">
          <p:sp>
            <p:nvSpPr>
              <p:cNvPr id="27" name="Oval 7">
                <a:extLst>
                  <a:ext uri="{FF2B5EF4-FFF2-40B4-BE49-F238E27FC236}">
                    <a16:creationId xmlns:a16="http://schemas.microsoft.com/office/drawing/2014/main" id="{02761D85-B7FC-D666-5DCD-414A93574FDB}"/>
                  </a:ext>
                </a:extLst>
              </p:cNvPr>
              <p:cNvSpPr>
                <a:spLocks noRot="1" noChangeAspect="1" noMove="1" noResize="1" noEditPoints="1" noAdjustHandles="1" noChangeArrowheads="1" noChangeShapeType="1" noTextEdit="1"/>
              </p:cNvSpPr>
              <p:nvPr/>
            </p:nvSpPr>
            <p:spPr bwMode="auto">
              <a:xfrm>
                <a:off x="4959267" y="4938207"/>
                <a:ext cx="668338" cy="639762"/>
              </a:xfrm>
              <a:prstGeom prst="ellipse">
                <a:avLst/>
              </a:prstGeom>
              <a:blipFill>
                <a:blip r:embed="rId10"/>
                <a:stretch>
                  <a:fillRect/>
                </a:stretch>
              </a:blipFill>
              <a:ln w="9525">
                <a:solidFill>
                  <a:schemeClr val="tx1"/>
                </a:solidFill>
                <a:round/>
                <a:headEnd/>
                <a:tailEnd/>
              </a:ln>
            </p:spPr>
            <p:txBody>
              <a:bodyPr/>
              <a:lstStyle/>
              <a:p>
                <a:r>
                  <a:rPr lang="en-US">
                    <a:noFill/>
                  </a:rPr>
                  <a:t> </a:t>
                </a:r>
              </a:p>
            </p:txBody>
          </p:sp>
        </mc:Fallback>
      </mc:AlternateContent>
      <p:cxnSp>
        <p:nvCxnSpPr>
          <p:cNvPr id="28" name="直線單箭頭接點 30">
            <a:extLst>
              <a:ext uri="{FF2B5EF4-FFF2-40B4-BE49-F238E27FC236}">
                <a16:creationId xmlns:a16="http://schemas.microsoft.com/office/drawing/2014/main" id="{DCB11723-85DD-6CAE-A7AC-B6831654E4AC}"/>
              </a:ext>
            </a:extLst>
          </p:cNvPr>
          <p:cNvCxnSpPr/>
          <p:nvPr/>
        </p:nvCxnSpPr>
        <p:spPr>
          <a:xfrm flipH="1">
            <a:off x="4016292" y="5273169"/>
            <a:ext cx="8128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63BEAF31-965D-33B2-A7A6-7560C9830BEF}"/>
                  </a:ext>
                </a:extLst>
              </p:cNvPr>
              <p:cNvSpPr txBox="1"/>
              <p:nvPr/>
            </p:nvSpPr>
            <p:spPr>
              <a:xfrm>
                <a:off x="1257390" y="219474"/>
                <a:ext cx="6491880"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This is part of the interaction </a:t>
                </a:r>
                <a:r>
                  <a:rPr lang="en-US" dirty="0" err="1">
                    <a:latin typeface="Times New Roman" panose="02020603050405020304" pitchFamily="18" charset="0"/>
                    <a:cs typeface="Times New Roman" panose="02020603050405020304" pitchFamily="18" charset="0"/>
                  </a:rPr>
                  <a:t>Lagrangian</a:t>
                </a:r>
                <a:r>
                  <a:rPr lang="en-US" dirty="0">
                    <a:latin typeface="Times New Roman" panose="02020603050405020304" pitchFamily="18" charset="0"/>
                    <a:cs typeface="Times New Roman" panose="02020603050405020304" pitchFamily="18" charset="0"/>
                  </a:rPr>
                  <a:t> </a:t>
                </a:r>
                <a14:m>
                  <m:oMath xmlns:m="http://schemas.openxmlformats.org/officeDocument/2006/math">
                    <m:sSub>
                      <m:sSubPr>
                        <m:ctrlPr>
                          <a:rPr lang="en-US" i="1" smtClean="0">
                            <a:latin typeface="Cambria Math" panose="02040503050406030204" pitchFamily="18" charset="0"/>
                            <a:ea typeface="Cambria Math" panose="02040503050406030204" pitchFamily="18" charset="0"/>
                            <a:cs typeface="Times New Roman" panose="02020603050405020304" pitchFamily="18" charset="0"/>
                          </a:rPr>
                        </m:ctrlPr>
                      </m:sSubPr>
                      <m:e>
                        <m:r>
                          <a:rPr lang="en-US" i="1">
                            <a:latin typeface="Cambria Math" panose="02040503050406030204" pitchFamily="18" charset="0"/>
                            <a:ea typeface="Cambria Math" panose="02040503050406030204" pitchFamily="18" charset="0"/>
                            <a:cs typeface="Times New Roman" panose="02020603050405020304" pitchFamily="18" charset="0"/>
                          </a:rPr>
                          <m:t>ℒ</m:t>
                        </m:r>
                      </m:e>
                      <m:sub>
                        <m:r>
                          <a:rPr lang="en-US" b="0" i="1" smtClean="0">
                            <a:latin typeface="Cambria Math" panose="02040503050406030204" pitchFamily="18" charset="0"/>
                            <a:ea typeface="Cambria Math" panose="02040503050406030204" pitchFamily="18" charset="0"/>
                            <a:cs typeface="Times New Roman" panose="02020603050405020304" pitchFamily="18" charset="0"/>
                          </a:rPr>
                          <m:t>𝐼</m:t>
                        </m:r>
                      </m:sub>
                    </m:sSub>
                  </m:oMath>
                </a14:m>
                <a:r>
                  <a:rPr lang="en-US" dirty="0">
                    <a:latin typeface="Times New Roman" panose="02020603050405020304" pitchFamily="18" charset="0"/>
                    <a:cs typeface="Times New Roman" panose="02020603050405020304" pitchFamily="18" charset="0"/>
                  </a:rPr>
                  <a:t> for weak interaction.</a:t>
                </a:r>
              </a:p>
            </p:txBody>
          </p:sp>
        </mc:Choice>
        <mc:Fallback xmlns="">
          <p:sp>
            <p:nvSpPr>
              <p:cNvPr id="22" name="TextBox 21">
                <a:extLst>
                  <a:ext uri="{FF2B5EF4-FFF2-40B4-BE49-F238E27FC236}">
                    <a16:creationId xmlns:a16="http://schemas.microsoft.com/office/drawing/2014/main" id="{63BEAF31-965D-33B2-A7A6-7560C9830BEF}"/>
                  </a:ext>
                </a:extLst>
              </p:cNvPr>
              <p:cNvSpPr txBox="1">
                <a:spLocks noRot="1" noChangeAspect="1" noMove="1" noResize="1" noEditPoints="1" noAdjustHandles="1" noChangeArrowheads="1" noChangeShapeType="1" noTextEdit="1"/>
              </p:cNvSpPr>
              <p:nvPr/>
            </p:nvSpPr>
            <p:spPr>
              <a:xfrm>
                <a:off x="1257390" y="219474"/>
                <a:ext cx="6491880" cy="369332"/>
              </a:xfrm>
              <a:prstGeom prst="rect">
                <a:avLst/>
              </a:prstGeom>
              <a:blipFill>
                <a:blip r:embed="rId11"/>
                <a:stretch>
                  <a:fillRect l="-585" t="-6667" b="-23333"/>
                </a:stretch>
              </a:blipFill>
            </p:spPr>
            <p:txBody>
              <a:bodyPr/>
              <a:lstStyle/>
              <a:p>
                <a:r>
                  <a:rPr lang="en-US">
                    <a:noFill/>
                  </a:rPr>
                  <a:t> </a:t>
                </a:r>
              </a:p>
            </p:txBody>
          </p:sp>
        </mc:Fallback>
      </mc:AlternateContent>
      <p:sp>
        <p:nvSpPr>
          <p:cNvPr id="24" name="TextBox 23">
            <a:extLst>
              <a:ext uri="{FF2B5EF4-FFF2-40B4-BE49-F238E27FC236}">
                <a16:creationId xmlns:a16="http://schemas.microsoft.com/office/drawing/2014/main" id="{E1B6B536-C2AF-9F92-B85D-D99AC392FBFD}"/>
              </a:ext>
            </a:extLst>
          </p:cNvPr>
          <p:cNvSpPr txBox="1"/>
          <p:nvPr/>
        </p:nvSpPr>
        <p:spPr>
          <a:xfrm>
            <a:off x="1257390" y="641890"/>
            <a:ext cx="3799559" cy="369332"/>
          </a:xfrm>
          <a:prstGeom prst="rect">
            <a:avLst/>
          </a:prstGeom>
          <a:noFill/>
        </p:spPr>
        <p:txBody>
          <a:bodyPr wrap="square" rtlCol="0">
            <a:spAutoFit/>
          </a:bodyPr>
          <a:lstStyle/>
          <a:p>
            <a:pPr algn="l"/>
            <a:r>
              <a:rPr lang="en-US" dirty="0" err="1">
                <a:latin typeface="Times New Roman" panose="02020603050405020304" pitchFamily="18" charset="0"/>
                <a:cs typeface="Times New Roman" panose="02020603050405020304" pitchFamily="18" charset="0"/>
              </a:rPr>
              <a:t>弱作用的基本作用交點</a:t>
            </a:r>
            <a:r>
              <a:rPr lang="zh-TW" altLang="en-US" dirty="0">
                <a:latin typeface="Times New Roman" panose="02020603050405020304" pitchFamily="18" charset="0"/>
                <a:cs typeface="Times New Roman" panose="02020603050405020304" pitchFamily="18" charset="0"/>
              </a:rPr>
              <a:t> </a:t>
            </a:r>
            <a:r>
              <a:rPr lang="en-US" altLang="zh-TW" dirty="0">
                <a:latin typeface="Times New Roman" panose="02020603050405020304" pitchFamily="18" charset="0"/>
                <a:cs typeface="Times New Roman" panose="02020603050405020304" pitchFamily="18" charset="0"/>
              </a:rPr>
              <a:t>vertices.</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675995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59450D-83B7-213C-D469-0760F5D3711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A97BD89-0A4D-218F-4F7E-D562522A5064}"/>
              </a:ext>
            </a:extLst>
          </p:cNvPr>
          <p:cNvSpPr/>
          <p:nvPr/>
        </p:nvSpPr>
        <p:spPr>
          <a:xfrm>
            <a:off x="1293953" y="1066450"/>
            <a:ext cx="2460956" cy="2184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直線接點 3">
            <a:extLst>
              <a:ext uri="{FF2B5EF4-FFF2-40B4-BE49-F238E27FC236}">
                <a16:creationId xmlns:a16="http://schemas.microsoft.com/office/drawing/2014/main" id="{48E53C8F-A6C2-91B0-B8FF-89AE838BF16B}"/>
              </a:ext>
            </a:extLst>
          </p:cNvPr>
          <p:cNvCxnSpPr>
            <a:cxnSpLocks/>
          </p:cNvCxnSpPr>
          <p:nvPr/>
        </p:nvCxnSpPr>
        <p:spPr>
          <a:xfrm>
            <a:off x="1509527" y="1594105"/>
            <a:ext cx="812800" cy="711200"/>
          </a:xfrm>
          <a:prstGeom prst="line">
            <a:avLst/>
          </a:prstGeom>
          <a:ln w="222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 name="直線接點 4">
            <a:extLst>
              <a:ext uri="{FF2B5EF4-FFF2-40B4-BE49-F238E27FC236}">
                <a16:creationId xmlns:a16="http://schemas.microsoft.com/office/drawing/2014/main" id="{ED80440C-654D-4715-2B50-FCF240122618}"/>
              </a:ext>
            </a:extLst>
          </p:cNvPr>
          <p:cNvCxnSpPr>
            <a:cxnSpLocks/>
          </p:cNvCxnSpPr>
          <p:nvPr/>
        </p:nvCxnSpPr>
        <p:spPr>
          <a:xfrm rot="10800000" flipV="1">
            <a:off x="1590149" y="2305306"/>
            <a:ext cx="731837" cy="646112"/>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 name="直線接點 7">
            <a:extLst>
              <a:ext uri="{FF2B5EF4-FFF2-40B4-BE49-F238E27FC236}">
                <a16:creationId xmlns:a16="http://schemas.microsoft.com/office/drawing/2014/main" id="{ED5B580F-5610-F487-C81F-E0845E0F425D}"/>
              </a:ext>
            </a:extLst>
          </p:cNvPr>
          <p:cNvCxnSpPr>
            <a:cxnSpLocks/>
          </p:cNvCxnSpPr>
          <p:nvPr/>
        </p:nvCxnSpPr>
        <p:spPr>
          <a:xfrm flipH="1">
            <a:off x="2336272" y="2321181"/>
            <a:ext cx="1203593" cy="0"/>
          </a:xfrm>
          <a:prstGeom prst="line">
            <a:avLst/>
          </a:prstGeom>
          <a:ln>
            <a:solidFill>
              <a:schemeClr val="tx1"/>
            </a:solidFill>
            <a:prstDash val="lgDash"/>
            <a:tailEnd type="none"/>
          </a:ln>
        </p:spPr>
        <p:style>
          <a:lnRef idx="1">
            <a:schemeClr val="accent1"/>
          </a:lnRef>
          <a:fillRef idx="0">
            <a:schemeClr val="accent1"/>
          </a:fillRef>
          <a:effectRef idx="0">
            <a:schemeClr val="accent1"/>
          </a:effectRef>
          <a:fontRef idx="minor">
            <a:schemeClr val="tx1"/>
          </a:fontRef>
        </p:style>
      </p:cxnSp>
      <p:cxnSp>
        <p:nvCxnSpPr>
          <p:cNvPr id="6" name="直線單箭頭接點 8">
            <a:extLst>
              <a:ext uri="{FF2B5EF4-FFF2-40B4-BE49-F238E27FC236}">
                <a16:creationId xmlns:a16="http://schemas.microsoft.com/office/drawing/2014/main" id="{2BAB9EA3-30BF-0F6B-7F77-5FF204F108E6}"/>
              </a:ext>
            </a:extLst>
          </p:cNvPr>
          <p:cNvCxnSpPr>
            <a:cxnSpLocks/>
          </p:cNvCxnSpPr>
          <p:nvPr/>
        </p:nvCxnSpPr>
        <p:spPr>
          <a:xfrm>
            <a:off x="1681988" y="1734207"/>
            <a:ext cx="103764" cy="10596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直線單箭頭接點 9">
            <a:extLst>
              <a:ext uri="{FF2B5EF4-FFF2-40B4-BE49-F238E27FC236}">
                <a16:creationId xmlns:a16="http://schemas.microsoft.com/office/drawing/2014/main" id="{34EF95C9-DD67-5F70-F7A9-CEFFB5593F99}"/>
              </a:ext>
            </a:extLst>
          </p:cNvPr>
          <p:cNvCxnSpPr>
            <a:cxnSpLocks/>
          </p:cNvCxnSpPr>
          <p:nvPr/>
        </p:nvCxnSpPr>
        <p:spPr>
          <a:xfrm flipH="1">
            <a:off x="1785751" y="2628362"/>
            <a:ext cx="153464" cy="142956"/>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 name="矩形 6">
                <a:extLst>
                  <a:ext uri="{FF2B5EF4-FFF2-40B4-BE49-F238E27FC236}">
                    <a16:creationId xmlns:a16="http://schemas.microsoft.com/office/drawing/2014/main" id="{71C2323F-9008-BAF4-24FA-D0F287122AC9}"/>
                  </a:ext>
                </a:extLst>
              </p:cNvPr>
              <p:cNvSpPr/>
              <p:nvPr/>
            </p:nvSpPr>
            <p:spPr>
              <a:xfrm>
                <a:off x="2823274" y="1887481"/>
                <a:ext cx="622222" cy="369332"/>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zh-TW" i="1" smtClean="0">
                              <a:latin typeface="Cambria Math" panose="02040503050406030204" pitchFamily="18" charset="0"/>
                              <a:ea typeface="新細明體" charset="0"/>
                            </a:rPr>
                          </m:ctrlPr>
                        </m:sSupPr>
                        <m:e>
                          <m:r>
                            <a:rPr lang="en-US" altLang="zh-TW" i="1">
                              <a:latin typeface="Cambria Math"/>
                              <a:ea typeface="新細明體" charset="0"/>
                            </a:rPr>
                            <m:t>𝑊</m:t>
                          </m:r>
                        </m:e>
                        <m:sup>
                          <m:r>
                            <a:rPr lang="en-US" altLang="zh-TW" b="0" i="1" smtClean="0">
                              <a:latin typeface="Cambria Math" panose="02040503050406030204" pitchFamily="18" charset="0"/>
                              <a:ea typeface="新細明體" charset="0"/>
                            </a:rPr>
                            <m:t>+</m:t>
                          </m:r>
                        </m:sup>
                      </m:sSup>
                    </m:oMath>
                  </m:oMathPara>
                </a14:m>
                <a:endParaRPr lang="zh-TW" altLang="en-US" dirty="0"/>
              </a:p>
            </p:txBody>
          </p:sp>
        </mc:Choice>
        <mc:Fallback xmlns="">
          <p:sp>
            <p:nvSpPr>
              <p:cNvPr id="9" name="矩形 6">
                <a:extLst>
                  <a:ext uri="{FF2B5EF4-FFF2-40B4-BE49-F238E27FC236}">
                    <a16:creationId xmlns:a16="http://schemas.microsoft.com/office/drawing/2014/main" id="{71C2323F-9008-BAF4-24FA-D0F287122AC9}"/>
                  </a:ext>
                </a:extLst>
              </p:cNvPr>
              <p:cNvSpPr>
                <a:spLocks noRot="1" noChangeAspect="1" noMove="1" noResize="1" noEditPoints="1" noAdjustHandles="1" noChangeArrowheads="1" noChangeShapeType="1" noTextEdit="1"/>
              </p:cNvSpPr>
              <p:nvPr/>
            </p:nvSpPr>
            <p:spPr>
              <a:xfrm>
                <a:off x="2823274" y="1887481"/>
                <a:ext cx="622222" cy="369332"/>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E52A7DCF-7631-E7CC-F6D6-8C1CF03B1533}"/>
                  </a:ext>
                </a:extLst>
              </p:cNvPr>
              <p:cNvSpPr txBox="1"/>
              <p:nvPr/>
            </p:nvSpPr>
            <p:spPr>
              <a:xfrm>
                <a:off x="1481403" y="1218143"/>
                <a:ext cx="217489" cy="276999"/>
              </a:xfrm>
              <a:prstGeom prst="rect">
                <a:avLst/>
              </a:prstGeom>
              <a:solidFill>
                <a:schemeClr val="bg1"/>
              </a:solidFill>
            </p:spPr>
            <p:txBody>
              <a:bodyPr wrap="square" lIns="0" tIns="0" rIns="0" bIns="0" rtlCol="0">
                <a:spAutoFit/>
              </a:bodyPr>
              <a:lstStyle/>
              <a:p>
                <a:pPr eaLnBrk="0" hangingPunct="0">
                  <a:defRPr/>
                </a:pPr>
                <a14:m>
                  <m:oMathPara xmlns:m="http://schemas.openxmlformats.org/officeDocument/2006/math">
                    <m:oMathParaPr>
                      <m:jc m:val="centerGroup"/>
                    </m:oMathParaPr>
                    <m:oMath xmlns:m="http://schemas.openxmlformats.org/officeDocument/2006/math">
                      <m:r>
                        <a:rPr lang="en-US" altLang="zh-TW" i="1" dirty="0">
                          <a:latin typeface="Cambria Math"/>
                          <a:cs typeface="Times New Roman" pitchFamily="18" charset="0"/>
                        </a:rPr>
                        <m:t>𝜈</m:t>
                      </m:r>
                      <m:r>
                        <a:rPr lang="en-US" altLang="zh-TW" i="1" baseline="-30000" dirty="0" err="1">
                          <a:latin typeface="Cambria Math"/>
                          <a:cs typeface="Times New Roman" pitchFamily="18" charset="0"/>
                        </a:rPr>
                        <m:t>𝜇</m:t>
                      </m:r>
                    </m:oMath>
                  </m:oMathPara>
                </a14:m>
                <a:endParaRPr lang="en-US" altLang="zh-TW" i="1" dirty="0"/>
              </a:p>
            </p:txBody>
          </p:sp>
        </mc:Choice>
        <mc:Fallback xmlns="">
          <p:sp>
            <p:nvSpPr>
              <p:cNvPr id="10" name="TextBox 9">
                <a:extLst>
                  <a:ext uri="{FF2B5EF4-FFF2-40B4-BE49-F238E27FC236}">
                    <a16:creationId xmlns:a16="http://schemas.microsoft.com/office/drawing/2014/main" id="{E52A7DCF-7631-E7CC-F6D6-8C1CF03B1533}"/>
                  </a:ext>
                </a:extLst>
              </p:cNvPr>
              <p:cNvSpPr txBox="1">
                <a:spLocks noRot="1" noChangeAspect="1" noMove="1" noResize="1" noEditPoints="1" noAdjustHandles="1" noChangeArrowheads="1" noChangeShapeType="1" noTextEdit="1"/>
              </p:cNvSpPr>
              <p:nvPr/>
            </p:nvSpPr>
            <p:spPr>
              <a:xfrm>
                <a:off x="1481403" y="1218143"/>
                <a:ext cx="217489" cy="276999"/>
              </a:xfrm>
              <a:prstGeom prst="rect">
                <a:avLst/>
              </a:prstGeom>
              <a:blipFill>
                <a:blip r:embed="rId3"/>
                <a:stretch>
                  <a:fillRect l="-22222" r="-22222" b="-318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D77C2FBF-DBB3-5542-7953-E7BF9073181E}"/>
                  </a:ext>
                </a:extLst>
              </p:cNvPr>
              <p:cNvSpPr txBox="1"/>
              <p:nvPr/>
            </p:nvSpPr>
            <p:spPr>
              <a:xfrm>
                <a:off x="1498174" y="2485406"/>
                <a:ext cx="217489" cy="285912"/>
              </a:xfrm>
              <a:prstGeom prst="rect">
                <a:avLst/>
              </a:prstGeom>
              <a:solidFill>
                <a:schemeClr val="bg1"/>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rPr>
                        <m:t>𝜇</m:t>
                      </m:r>
                    </m:oMath>
                  </m:oMathPara>
                </a14:m>
                <a:endParaRPr lang="en-TW" dirty="0"/>
              </a:p>
            </p:txBody>
          </p:sp>
        </mc:Choice>
        <mc:Fallback xmlns="">
          <p:sp>
            <p:nvSpPr>
              <p:cNvPr id="11" name="TextBox 10">
                <a:extLst>
                  <a:ext uri="{FF2B5EF4-FFF2-40B4-BE49-F238E27FC236}">
                    <a16:creationId xmlns:a16="http://schemas.microsoft.com/office/drawing/2014/main" id="{D77C2FBF-DBB3-5542-7953-E7BF9073181E}"/>
                  </a:ext>
                </a:extLst>
              </p:cNvPr>
              <p:cNvSpPr txBox="1">
                <a:spLocks noRot="1" noChangeAspect="1" noMove="1" noResize="1" noEditPoints="1" noAdjustHandles="1" noChangeArrowheads="1" noChangeShapeType="1" noTextEdit="1"/>
              </p:cNvSpPr>
              <p:nvPr/>
            </p:nvSpPr>
            <p:spPr>
              <a:xfrm>
                <a:off x="1498174" y="2485406"/>
                <a:ext cx="217489" cy="285912"/>
              </a:xfrm>
              <a:prstGeom prst="rect">
                <a:avLst/>
              </a:prstGeom>
              <a:blipFill>
                <a:blip r:embed="rId4"/>
                <a:stretch>
                  <a:fillRect l="-17647" r="-17647" b="-25000"/>
                </a:stretch>
              </a:blipFill>
            </p:spPr>
            <p:txBody>
              <a:bodyPr/>
              <a:lstStyle/>
              <a:p>
                <a:r>
                  <a:rPr lang="en-US">
                    <a:noFill/>
                  </a:rPr>
                  <a:t> </a:t>
                </a:r>
              </a:p>
            </p:txBody>
          </p:sp>
        </mc:Fallback>
      </mc:AlternateContent>
      <p:cxnSp>
        <p:nvCxnSpPr>
          <p:cNvPr id="89" name="Straight Arrow Connector 88">
            <a:extLst>
              <a:ext uri="{FF2B5EF4-FFF2-40B4-BE49-F238E27FC236}">
                <a16:creationId xmlns:a16="http://schemas.microsoft.com/office/drawing/2014/main" id="{9BAF5767-7C87-66E9-0215-B7FDBBB489A0}"/>
              </a:ext>
            </a:extLst>
          </p:cNvPr>
          <p:cNvCxnSpPr/>
          <p:nvPr/>
        </p:nvCxnSpPr>
        <p:spPr>
          <a:xfrm>
            <a:off x="2920501" y="2321181"/>
            <a:ext cx="8345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A047BA76-DD50-D466-7633-632D6D7627CC}"/>
              </a:ext>
            </a:extLst>
          </p:cNvPr>
          <p:cNvSpPr txBox="1"/>
          <p:nvPr/>
        </p:nvSpPr>
        <p:spPr>
          <a:xfrm>
            <a:off x="3706474" y="568216"/>
            <a:ext cx="2117424" cy="369332"/>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Reverse the arrow:</a:t>
            </a:r>
          </a:p>
        </p:txBody>
      </p:sp>
      <p:sp>
        <p:nvSpPr>
          <p:cNvPr id="12" name="Rectangle 11">
            <a:extLst>
              <a:ext uri="{FF2B5EF4-FFF2-40B4-BE49-F238E27FC236}">
                <a16:creationId xmlns:a16="http://schemas.microsoft.com/office/drawing/2014/main" id="{3B83F4F0-0E53-44CC-25DC-ED1DF77EB7DC}"/>
              </a:ext>
            </a:extLst>
          </p:cNvPr>
          <p:cNvSpPr/>
          <p:nvPr/>
        </p:nvSpPr>
        <p:spPr>
          <a:xfrm>
            <a:off x="1277049" y="3711961"/>
            <a:ext cx="2460956" cy="2184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直線接點 3">
            <a:extLst>
              <a:ext uri="{FF2B5EF4-FFF2-40B4-BE49-F238E27FC236}">
                <a16:creationId xmlns:a16="http://schemas.microsoft.com/office/drawing/2014/main" id="{D348C26F-A36F-6799-A8E7-3727CD068BF1}"/>
              </a:ext>
            </a:extLst>
          </p:cNvPr>
          <p:cNvCxnSpPr>
            <a:cxnSpLocks/>
          </p:cNvCxnSpPr>
          <p:nvPr/>
        </p:nvCxnSpPr>
        <p:spPr>
          <a:xfrm>
            <a:off x="1492623" y="4239616"/>
            <a:ext cx="812800" cy="711200"/>
          </a:xfrm>
          <a:prstGeom prst="line">
            <a:avLst/>
          </a:prstGeom>
          <a:ln w="222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4" name="直線接點 4">
            <a:extLst>
              <a:ext uri="{FF2B5EF4-FFF2-40B4-BE49-F238E27FC236}">
                <a16:creationId xmlns:a16="http://schemas.microsoft.com/office/drawing/2014/main" id="{0B2883A4-86F3-2742-555A-B79CFF937081}"/>
              </a:ext>
            </a:extLst>
          </p:cNvPr>
          <p:cNvCxnSpPr>
            <a:cxnSpLocks/>
          </p:cNvCxnSpPr>
          <p:nvPr/>
        </p:nvCxnSpPr>
        <p:spPr>
          <a:xfrm rot="10800000" flipV="1">
            <a:off x="1573245" y="4950817"/>
            <a:ext cx="731837" cy="646112"/>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5" name="直線接點 7">
            <a:extLst>
              <a:ext uri="{FF2B5EF4-FFF2-40B4-BE49-F238E27FC236}">
                <a16:creationId xmlns:a16="http://schemas.microsoft.com/office/drawing/2014/main" id="{14C045CE-7F9B-F713-32E5-9CAC48F326AC}"/>
              </a:ext>
            </a:extLst>
          </p:cNvPr>
          <p:cNvCxnSpPr>
            <a:cxnSpLocks/>
          </p:cNvCxnSpPr>
          <p:nvPr/>
        </p:nvCxnSpPr>
        <p:spPr>
          <a:xfrm flipH="1">
            <a:off x="2319368" y="4966692"/>
            <a:ext cx="1203593" cy="0"/>
          </a:xfrm>
          <a:prstGeom prst="line">
            <a:avLst/>
          </a:prstGeom>
          <a:ln>
            <a:solidFill>
              <a:schemeClr val="tx1"/>
            </a:solidFill>
            <a:prstDash val="lgDash"/>
            <a:tailEnd type="none"/>
          </a:ln>
        </p:spPr>
        <p:style>
          <a:lnRef idx="1">
            <a:schemeClr val="accent1"/>
          </a:lnRef>
          <a:fillRef idx="0">
            <a:schemeClr val="accent1"/>
          </a:fillRef>
          <a:effectRef idx="0">
            <a:schemeClr val="accent1"/>
          </a:effectRef>
          <a:fontRef idx="minor">
            <a:schemeClr val="tx1"/>
          </a:fontRef>
        </p:style>
      </p:cxnSp>
      <p:cxnSp>
        <p:nvCxnSpPr>
          <p:cNvPr id="16" name="直線單箭頭接點 8">
            <a:extLst>
              <a:ext uri="{FF2B5EF4-FFF2-40B4-BE49-F238E27FC236}">
                <a16:creationId xmlns:a16="http://schemas.microsoft.com/office/drawing/2014/main" id="{5B93CCD9-CEB6-B056-2CF4-648AE57D1CBE}"/>
              </a:ext>
            </a:extLst>
          </p:cNvPr>
          <p:cNvCxnSpPr>
            <a:cxnSpLocks/>
          </p:cNvCxnSpPr>
          <p:nvPr/>
        </p:nvCxnSpPr>
        <p:spPr>
          <a:xfrm>
            <a:off x="1681988" y="4393324"/>
            <a:ext cx="86860" cy="92355"/>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線單箭頭接點 9">
            <a:extLst>
              <a:ext uri="{FF2B5EF4-FFF2-40B4-BE49-F238E27FC236}">
                <a16:creationId xmlns:a16="http://schemas.microsoft.com/office/drawing/2014/main" id="{2813394A-0E4F-0BBF-1E2B-6B34BFC9E4C9}"/>
              </a:ext>
            </a:extLst>
          </p:cNvPr>
          <p:cNvCxnSpPr>
            <a:cxnSpLocks/>
          </p:cNvCxnSpPr>
          <p:nvPr/>
        </p:nvCxnSpPr>
        <p:spPr>
          <a:xfrm flipH="1">
            <a:off x="1768848" y="5273873"/>
            <a:ext cx="153463" cy="142956"/>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 name="矩形 6">
                <a:extLst>
                  <a:ext uri="{FF2B5EF4-FFF2-40B4-BE49-F238E27FC236}">
                    <a16:creationId xmlns:a16="http://schemas.microsoft.com/office/drawing/2014/main" id="{50CA081A-8926-F083-CC10-927351027166}"/>
                  </a:ext>
                </a:extLst>
              </p:cNvPr>
              <p:cNvSpPr/>
              <p:nvPr/>
            </p:nvSpPr>
            <p:spPr>
              <a:xfrm>
                <a:off x="2806370" y="4532992"/>
                <a:ext cx="622222" cy="369332"/>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zh-TW" i="1" smtClean="0">
                              <a:latin typeface="Cambria Math" panose="02040503050406030204" pitchFamily="18" charset="0"/>
                              <a:ea typeface="新細明體" charset="0"/>
                            </a:rPr>
                          </m:ctrlPr>
                        </m:sSupPr>
                        <m:e>
                          <m:r>
                            <a:rPr lang="en-US" altLang="zh-TW" i="1">
                              <a:latin typeface="Cambria Math"/>
                              <a:ea typeface="新細明體" charset="0"/>
                            </a:rPr>
                            <m:t>𝑊</m:t>
                          </m:r>
                        </m:e>
                        <m:sup>
                          <m:r>
                            <a:rPr lang="en-US" altLang="zh-TW" b="0" i="1" smtClean="0">
                              <a:latin typeface="Cambria Math" panose="02040503050406030204" pitchFamily="18" charset="0"/>
                              <a:ea typeface="新細明體" charset="0"/>
                            </a:rPr>
                            <m:t>+</m:t>
                          </m:r>
                        </m:sup>
                      </m:sSup>
                    </m:oMath>
                  </m:oMathPara>
                </a14:m>
                <a:endParaRPr lang="zh-TW" altLang="en-US" dirty="0"/>
              </a:p>
            </p:txBody>
          </p:sp>
        </mc:Choice>
        <mc:Fallback xmlns="">
          <p:sp>
            <p:nvSpPr>
              <p:cNvPr id="18" name="矩形 6">
                <a:extLst>
                  <a:ext uri="{FF2B5EF4-FFF2-40B4-BE49-F238E27FC236}">
                    <a16:creationId xmlns:a16="http://schemas.microsoft.com/office/drawing/2014/main" id="{50CA081A-8926-F083-CC10-927351027166}"/>
                  </a:ext>
                </a:extLst>
              </p:cNvPr>
              <p:cNvSpPr>
                <a:spLocks noRot="1" noChangeAspect="1" noMove="1" noResize="1" noEditPoints="1" noAdjustHandles="1" noChangeArrowheads="1" noChangeShapeType="1" noTextEdit="1"/>
              </p:cNvSpPr>
              <p:nvPr/>
            </p:nvSpPr>
            <p:spPr>
              <a:xfrm>
                <a:off x="2806370" y="4532992"/>
                <a:ext cx="622222" cy="36933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190FC0FF-3137-C94C-4562-0F7CC8871E54}"/>
                  </a:ext>
                </a:extLst>
              </p:cNvPr>
              <p:cNvSpPr txBox="1"/>
              <p:nvPr/>
            </p:nvSpPr>
            <p:spPr>
              <a:xfrm>
                <a:off x="1464499" y="3863654"/>
                <a:ext cx="217489" cy="276999"/>
              </a:xfrm>
              <a:prstGeom prst="rect">
                <a:avLst/>
              </a:prstGeom>
              <a:solidFill>
                <a:schemeClr val="bg1"/>
              </a:solidFill>
            </p:spPr>
            <p:txBody>
              <a:bodyPr wrap="square" lIns="0" tIns="0" rIns="0" bIns="0" rtlCol="0">
                <a:spAutoFit/>
              </a:bodyPr>
              <a:lstStyle/>
              <a:p>
                <a:pPr eaLnBrk="0" hangingPunct="0">
                  <a:defRPr/>
                </a:pPr>
                <a14:m>
                  <m:oMathPara xmlns:m="http://schemas.openxmlformats.org/officeDocument/2006/math">
                    <m:oMathParaPr>
                      <m:jc m:val="centerGroup"/>
                    </m:oMathParaPr>
                    <m:oMath xmlns:m="http://schemas.openxmlformats.org/officeDocument/2006/math">
                      <m:r>
                        <a:rPr lang="en-US" altLang="zh-TW" i="1" dirty="0" smtClean="0">
                          <a:latin typeface="Cambria Math"/>
                          <a:cs typeface="Times New Roman" pitchFamily="18" charset="0"/>
                        </a:rPr>
                        <m:t>𝜈</m:t>
                      </m:r>
                      <m:r>
                        <a:rPr lang="en-US" altLang="zh-TW" b="0" i="1" baseline="-30000" dirty="0" smtClean="0">
                          <a:latin typeface="Cambria Math" panose="02040503050406030204" pitchFamily="18" charset="0"/>
                          <a:cs typeface="Times New Roman" pitchFamily="18" charset="0"/>
                        </a:rPr>
                        <m:t>𝑒</m:t>
                      </m:r>
                    </m:oMath>
                  </m:oMathPara>
                </a14:m>
                <a:endParaRPr lang="en-US" altLang="zh-TW" i="1" dirty="0"/>
              </a:p>
            </p:txBody>
          </p:sp>
        </mc:Choice>
        <mc:Fallback xmlns="">
          <p:sp>
            <p:nvSpPr>
              <p:cNvPr id="19" name="TextBox 18">
                <a:extLst>
                  <a:ext uri="{FF2B5EF4-FFF2-40B4-BE49-F238E27FC236}">
                    <a16:creationId xmlns:a16="http://schemas.microsoft.com/office/drawing/2014/main" id="{190FC0FF-3137-C94C-4562-0F7CC8871E54}"/>
                  </a:ext>
                </a:extLst>
              </p:cNvPr>
              <p:cNvSpPr txBox="1">
                <a:spLocks noRot="1" noChangeAspect="1" noMove="1" noResize="1" noEditPoints="1" noAdjustHandles="1" noChangeArrowheads="1" noChangeShapeType="1" noTextEdit="1"/>
              </p:cNvSpPr>
              <p:nvPr/>
            </p:nvSpPr>
            <p:spPr>
              <a:xfrm>
                <a:off x="1464499" y="3863654"/>
                <a:ext cx="217489" cy="276999"/>
              </a:xfrm>
              <a:prstGeom prst="rect">
                <a:avLst/>
              </a:prstGeom>
              <a:blipFill>
                <a:blip r:embed="rId6"/>
                <a:stretch>
                  <a:fillRect l="-22222" r="-11111" b="-181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040F12D4-8B5E-9682-258C-212AD25157AA}"/>
                  </a:ext>
                </a:extLst>
              </p:cNvPr>
              <p:cNvSpPr txBox="1"/>
              <p:nvPr/>
            </p:nvSpPr>
            <p:spPr>
              <a:xfrm>
                <a:off x="1481270" y="5130917"/>
                <a:ext cx="217489" cy="285912"/>
              </a:xfrm>
              <a:prstGeom prst="rect">
                <a:avLst/>
              </a:prstGeom>
              <a:solidFill>
                <a:schemeClr val="bg1"/>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rPr>
                        <m:t>𝑒</m:t>
                      </m:r>
                    </m:oMath>
                  </m:oMathPara>
                </a14:m>
                <a:endParaRPr lang="en-TW" dirty="0"/>
              </a:p>
            </p:txBody>
          </p:sp>
        </mc:Choice>
        <mc:Fallback xmlns="">
          <p:sp>
            <p:nvSpPr>
              <p:cNvPr id="20" name="TextBox 19">
                <a:extLst>
                  <a:ext uri="{FF2B5EF4-FFF2-40B4-BE49-F238E27FC236}">
                    <a16:creationId xmlns:a16="http://schemas.microsoft.com/office/drawing/2014/main" id="{040F12D4-8B5E-9682-258C-212AD25157AA}"/>
                  </a:ext>
                </a:extLst>
              </p:cNvPr>
              <p:cNvSpPr txBox="1">
                <a:spLocks noRot="1" noChangeAspect="1" noMove="1" noResize="1" noEditPoints="1" noAdjustHandles="1" noChangeArrowheads="1" noChangeShapeType="1" noTextEdit="1"/>
              </p:cNvSpPr>
              <p:nvPr/>
            </p:nvSpPr>
            <p:spPr>
              <a:xfrm>
                <a:off x="1481270" y="5130917"/>
                <a:ext cx="217489" cy="285912"/>
              </a:xfrm>
              <a:prstGeom prst="rect">
                <a:avLst/>
              </a:prstGeom>
              <a:blipFill>
                <a:blip r:embed="rId7"/>
                <a:stretch>
                  <a:fillRect l="-5556" r="-5556"/>
                </a:stretch>
              </a:blipFill>
            </p:spPr>
            <p:txBody>
              <a:bodyPr/>
              <a:lstStyle/>
              <a:p>
                <a:r>
                  <a:rPr lang="en-US">
                    <a:noFill/>
                  </a:rPr>
                  <a:t> </a:t>
                </a:r>
              </a:p>
            </p:txBody>
          </p:sp>
        </mc:Fallback>
      </mc:AlternateContent>
      <p:cxnSp>
        <p:nvCxnSpPr>
          <p:cNvPr id="21" name="Straight Arrow Connector 20">
            <a:extLst>
              <a:ext uri="{FF2B5EF4-FFF2-40B4-BE49-F238E27FC236}">
                <a16:creationId xmlns:a16="http://schemas.microsoft.com/office/drawing/2014/main" id="{DA60F176-F33D-1D4A-3E13-E058323BF4D8}"/>
              </a:ext>
            </a:extLst>
          </p:cNvPr>
          <p:cNvCxnSpPr/>
          <p:nvPr/>
        </p:nvCxnSpPr>
        <p:spPr>
          <a:xfrm>
            <a:off x="2903597" y="4966692"/>
            <a:ext cx="8345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3" name="文字方塊 26">
                <a:extLst>
                  <a:ext uri="{FF2B5EF4-FFF2-40B4-BE49-F238E27FC236}">
                    <a16:creationId xmlns:a16="http://schemas.microsoft.com/office/drawing/2014/main" id="{FFD1C899-1F09-3B39-3901-3A8DA78C8637}"/>
                  </a:ext>
                </a:extLst>
              </p:cNvPr>
              <p:cNvSpPr txBox="1"/>
              <p:nvPr/>
            </p:nvSpPr>
            <p:spPr>
              <a:xfrm>
                <a:off x="1257390" y="6072806"/>
                <a:ext cx="7014251" cy="369332"/>
              </a:xfrm>
              <a:prstGeom prst="rect">
                <a:avLst/>
              </a:prstGeom>
              <a:noFill/>
            </p:spPr>
            <p:txBody>
              <a:bodyPr wrap="square">
                <a:spAutoFit/>
              </a:bodyPr>
              <a:lstStyle/>
              <a:p>
                <a:pPr>
                  <a:defRPr/>
                </a:pPr>
                <a:r>
                  <a:rPr lang="zh-TW" altLang="en-US" dirty="0">
                    <a:latin typeface="Tahoma" charset="0"/>
                    <a:ea typeface="新細明體" charset="0"/>
                    <a:cs typeface="新細明體" charset="0"/>
                  </a:rPr>
                  <a:t>放出</a:t>
                </a:r>
                <a14:m>
                  <m:oMath xmlns:m="http://schemas.openxmlformats.org/officeDocument/2006/math">
                    <m:sSup>
                      <m:sSupPr>
                        <m:ctrlPr>
                          <a:rPr lang="en-US" altLang="zh-TW" i="1" dirty="0">
                            <a:latin typeface="Cambria Math" panose="02040503050406030204" pitchFamily="18" charset="0"/>
                            <a:ea typeface="新細明體" charset="0"/>
                          </a:rPr>
                        </m:ctrlPr>
                      </m:sSupPr>
                      <m:e>
                        <m:r>
                          <a:rPr lang="en-US" altLang="zh-TW" i="1" dirty="0">
                            <a:latin typeface="Cambria Math"/>
                            <a:ea typeface="新細明體" charset="0"/>
                          </a:rPr>
                          <m:t>𝑊</m:t>
                        </m:r>
                      </m:e>
                      <m:sup>
                        <m:r>
                          <a:rPr lang="en-US" altLang="zh-TW" b="0" i="1" dirty="0" smtClean="0">
                            <a:latin typeface="Cambria Math" panose="02040503050406030204" pitchFamily="18" charset="0"/>
                            <a:ea typeface="新細明體" charset="0"/>
                          </a:rPr>
                          <m:t>+</m:t>
                        </m:r>
                      </m:sup>
                    </m:sSup>
                  </m:oMath>
                </a14:m>
                <a:r>
                  <a:rPr lang="zh-TW" altLang="en-US" dirty="0">
                    <a:latin typeface="Tahoma" charset="0"/>
                    <a:ea typeface="新細明體" charset="0"/>
                    <a:cs typeface="新細明體" charset="0"/>
                  </a:rPr>
                  <a:t>（或吸收</a:t>
                </a:r>
                <a14:m>
                  <m:oMath xmlns:m="http://schemas.openxmlformats.org/officeDocument/2006/math">
                    <m:sSup>
                      <m:sSupPr>
                        <m:ctrlPr>
                          <a:rPr lang="en-US" altLang="zh-TW" i="1" dirty="0">
                            <a:latin typeface="Cambria Math" panose="02040503050406030204" pitchFamily="18" charset="0"/>
                            <a:ea typeface="新細明體" charset="0"/>
                          </a:rPr>
                        </m:ctrlPr>
                      </m:sSupPr>
                      <m:e>
                        <m:r>
                          <a:rPr lang="en-US" altLang="zh-TW" i="1" dirty="0">
                            <a:latin typeface="Cambria Math"/>
                            <a:ea typeface="新細明體" charset="0"/>
                          </a:rPr>
                          <m:t>𝑊</m:t>
                        </m:r>
                      </m:e>
                      <m:sup>
                        <m:r>
                          <a:rPr lang="en-US" altLang="zh-TW" b="0" i="1" dirty="0" smtClean="0">
                            <a:latin typeface="Cambria Math" panose="02040503050406030204" pitchFamily="18" charset="0"/>
                            <a:ea typeface="新細明體" charset="0"/>
                          </a:rPr>
                          <m:t>−</m:t>
                        </m:r>
                      </m:sup>
                    </m:sSup>
                  </m:oMath>
                </a14:m>
                <a:r>
                  <a:rPr lang="zh-TW" altLang="en-US" dirty="0">
                    <a:latin typeface="Tahoma" charset="0"/>
                    <a:ea typeface="新細明體" charset="0"/>
                    <a:cs typeface="新細明體" charset="0"/>
                  </a:rPr>
                  <a:t>）後，成對的粒子可以由上方降到下方！</a:t>
                </a:r>
              </a:p>
            </p:txBody>
          </p:sp>
        </mc:Choice>
        <mc:Fallback xmlns="">
          <p:sp>
            <p:nvSpPr>
              <p:cNvPr id="23" name="文字方塊 26">
                <a:extLst>
                  <a:ext uri="{FF2B5EF4-FFF2-40B4-BE49-F238E27FC236}">
                    <a16:creationId xmlns:a16="http://schemas.microsoft.com/office/drawing/2014/main" id="{FFD1C899-1F09-3B39-3901-3A8DA78C8637}"/>
                  </a:ext>
                </a:extLst>
              </p:cNvPr>
              <p:cNvSpPr txBox="1">
                <a:spLocks noRot="1" noChangeAspect="1" noMove="1" noResize="1" noEditPoints="1" noAdjustHandles="1" noChangeArrowheads="1" noChangeShapeType="1" noTextEdit="1"/>
              </p:cNvSpPr>
              <p:nvPr/>
            </p:nvSpPr>
            <p:spPr>
              <a:xfrm>
                <a:off x="1257390" y="6072806"/>
                <a:ext cx="7014251" cy="369332"/>
              </a:xfrm>
              <a:prstGeom prst="rect">
                <a:avLst/>
              </a:prstGeom>
              <a:blipFill>
                <a:blip r:embed="rId8"/>
                <a:stretch>
                  <a:fillRect l="-542" t="-6667" b="-23333"/>
                </a:stretch>
              </a:blipFill>
            </p:spPr>
            <p:txBody>
              <a:bodyPr/>
              <a:lstStyle/>
              <a:p>
                <a:r>
                  <a:rPr lang="en-US">
                    <a:noFill/>
                  </a:rPr>
                  <a:t> </a:t>
                </a:r>
              </a:p>
            </p:txBody>
          </p:sp>
        </mc:Fallback>
      </mc:AlternateContent>
      <p:pic>
        <p:nvPicPr>
          <p:cNvPr id="25" name="Picture 7" descr="particle4">
            <a:extLst>
              <a:ext uri="{FF2B5EF4-FFF2-40B4-BE49-F238E27FC236}">
                <a16:creationId xmlns:a16="http://schemas.microsoft.com/office/drawing/2014/main" id="{95AE5ADE-BD51-BD48-F1A9-ADF61F5837E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21344" t="56854" r="31073" b="15326"/>
          <a:stretch>
            <a:fillRect/>
          </a:stretch>
        </p:blipFill>
        <p:spPr bwMode="auto">
          <a:xfrm>
            <a:off x="6801611" y="4354841"/>
            <a:ext cx="1538287" cy="110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7" name="Oval 7">
                <a:extLst>
                  <a:ext uri="{FF2B5EF4-FFF2-40B4-BE49-F238E27FC236}">
                    <a16:creationId xmlns:a16="http://schemas.microsoft.com/office/drawing/2014/main" id="{B47C4BDB-8BCB-8228-8E27-EBDD76A70572}"/>
                  </a:ext>
                </a:extLst>
              </p:cNvPr>
              <p:cNvSpPr>
                <a:spLocks noChangeArrowheads="1"/>
              </p:cNvSpPr>
              <p:nvPr/>
            </p:nvSpPr>
            <p:spPr bwMode="auto">
              <a:xfrm>
                <a:off x="5034519" y="4558306"/>
                <a:ext cx="668338" cy="639762"/>
              </a:xfrm>
              <a:prstGeom prst="ellipse">
                <a:avLst/>
              </a:prstGeom>
              <a:solidFill>
                <a:srgbClr val="FF0000"/>
              </a:solidFill>
              <a:ln w="9525">
                <a:solidFill>
                  <a:schemeClr val="tx1"/>
                </a:solidFill>
                <a:round/>
                <a:headEnd/>
                <a:tailEnd/>
              </a:ln>
            </p:spPr>
            <p:txBody>
              <a:bodyPr wrap="none" anchor="ct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14:m>
                  <m:oMathPara xmlns:m="http://schemas.openxmlformats.org/officeDocument/2006/math">
                    <m:oMathParaPr>
                      <m:jc m:val="centerGroup"/>
                    </m:oMathParaPr>
                    <m:oMath xmlns:m="http://schemas.openxmlformats.org/officeDocument/2006/math">
                      <m:sSup>
                        <m:sSupPr>
                          <m:ctrlPr>
                            <a:rPr lang="en-US" altLang="zh-TW" sz="2000" i="1" dirty="0" smtClean="0">
                              <a:latin typeface="Cambria Math" panose="02040503050406030204" pitchFamily="18" charset="0"/>
                            </a:rPr>
                          </m:ctrlPr>
                        </m:sSupPr>
                        <m:e>
                          <m:r>
                            <a:rPr lang="en-US" altLang="zh-TW" sz="2000" b="0" i="1" dirty="0" smtClean="0">
                              <a:latin typeface="Cambria Math"/>
                            </a:rPr>
                            <m:t>𝑊</m:t>
                          </m:r>
                        </m:e>
                        <m:sup>
                          <m:r>
                            <a:rPr lang="en-US" altLang="zh-TW" sz="2000" b="0" i="1" dirty="0" smtClean="0">
                              <a:latin typeface="Cambria Math" panose="02040503050406030204" pitchFamily="18" charset="0"/>
                            </a:rPr>
                            <m:t>+</m:t>
                          </m:r>
                        </m:sup>
                      </m:sSup>
                    </m:oMath>
                  </m:oMathPara>
                </a14:m>
                <a:endParaRPr lang="zh-TW" altLang="en-US" sz="3600" baseline="30000" dirty="0">
                  <a:latin typeface="Tahoma" pitchFamily="34" charset="0"/>
                </a:endParaRPr>
              </a:p>
            </p:txBody>
          </p:sp>
        </mc:Choice>
        <mc:Fallback xmlns="">
          <p:sp>
            <p:nvSpPr>
              <p:cNvPr id="27" name="Oval 7">
                <a:extLst>
                  <a:ext uri="{FF2B5EF4-FFF2-40B4-BE49-F238E27FC236}">
                    <a16:creationId xmlns:a16="http://schemas.microsoft.com/office/drawing/2014/main" id="{B47C4BDB-8BCB-8228-8E27-EBDD76A70572}"/>
                  </a:ext>
                </a:extLst>
              </p:cNvPr>
              <p:cNvSpPr>
                <a:spLocks noRot="1" noChangeAspect="1" noMove="1" noResize="1" noEditPoints="1" noAdjustHandles="1" noChangeArrowheads="1" noChangeShapeType="1" noTextEdit="1"/>
              </p:cNvSpPr>
              <p:nvPr/>
            </p:nvSpPr>
            <p:spPr bwMode="auto">
              <a:xfrm>
                <a:off x="5034519" y="4558306"/>
                <a:ext cx="668338" cy="639762"/>
              </a:xfrm>
              <a:prstGeom prst="ellipse">
                <a:avLst/>
              </a:prstGeom>
              <a:blipFill>
                <a:blip r:embed="rId10"/>
                <a:stretch>
                  <a:fillRect/>
                </a:stretch>
              </a:blipFill>
              <a:ln w="9525">
                <a:solidFill>
                  <a:schemeClr val="tx1"/>
                </a:solidFill>
                <a:round/>
                <a:headEnd/>
                <a:tailEnd/>
              </a:ln>
            </p:spPr>
            <p:txBody>
              <a:bodyPr/>
              <a:lstStyle/>
              <a:p>
                <a:r>
                  <a:rPr lang="en-US">
                    <a:noFill/>
                  </a:rPr>
                  <a:t> </a:t>
                </a:r>
              </a:p>
            </p:txBody>
          </p:sp>
        </mc:Fallback>
      </mc:AlternateContent>
      <p:cxnSp>
        <p:nvCxnSpPr>
          <p:cNvPr id="28" name="直線單箭頭接點 30">
            <a:extLst>
              <a:ext uri="{FF2B5EF4-FFF2-40B4-BE49-F238E27FC236}">
                <a16:creationId xmlns:a16="http://schemas.microsoft.com/office/drawing/2014/main" id="{859A91CD-EC36-E3AF-5ACB-8C1C27A150BC}"/>
              </a:ext>
            </a:extLst>
          </p:cNvPr>
          <p:cNvCxnSpPr/>
          <p:nvPr/>
        </p:nvCxnSpPr>
        <p:spPr>
          <a:xfrm flipH="1">
            <a:off x="4091544" y="4893268"/>
            <a:ext cx="8128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6" name="弧形向右箭號 27">
            <a:extLst>
              <a:ext uri="{FF2B5EF4-FFF2-40B4-BE49-F238E27FC236}">
                <a16:creationId xmlns:a16="http://schemas.microsoft.com/office/drawing/2014/main" id="{72B613D9-8A72-785A-4AE8-C4C6935C8144}"/>
              </a:ext>
            </a:extLst>
          </p:cNvPr>
          <p:cNvSpPr/>
          <p:nvPr/>
        </p:nvSpPr>
        <p:spPr>
          <a:xfrm>
            <a:off x="6003098" y="4536825"/>
            <a:ext cx="682625" cy="85725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chemeClr val="tx1"/>
              </a:solidFill>
            </a:endParaRPr>
          </a:p>
        </p:txBody>
      </p:sp>
    </p:spTree>
    <p:extLst>
      <p:ext uri="{BB962C8B-B14F-4D97-AF65-F5344CB8AC3E}">
        <p14:creationId xmlns:p14="http://schemas.microsoft.com/office/powerpoint/2010/main" val="2849599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26" name="Picture 2"/>
          <p:cNvPicPr>
            <a:picLocks noChangeAspect="1" noChangeArrowheads="1"/>
          </p:cNvPicPr>
          <p:nvPr/>
        </p:nvPicPr>
        <p:blipFill>
          <a:blip r:embed="rId2">
            <a:extLst>
              <a:ext uri="{28A0092B-C50C-407E-A947-70E740481C1C}">
                <a14:useLocalDpi xmlns:a14="http://schemas.microsoft.com/office/drawing/2010/main" val="0"/>
              </a:ext>
            </a:extLst>
          </a:blip>
          <a:srcRect l="41646" t="24435"/>
          <a:stretch>
            <a:fillRect/>
          </a:stretch>
        </p:blipFill>
        <p:spPr bwMode="auto">
          <a:xfrm>
            <a:off x="2582068" y="4138584"/>
            <a:ext cx="3979863" cy="211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向右箭號 21"/>
          <p:cNvSpPr/>
          <p:nvPr/>
        </p:nvSpPr>
        <p:spPr>
          <a:xfrm rot="5400000">
            <a:off x="2549525" y="3189288"/>
            <a:ext cx="377825" cy="3619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31435" name="文字方塊 1"/>
          <p:cNvSpPr txBox="1">
            <a:spLocks noChangeArrowheads="1"/>
          </p:cNvSpPr>
          <p:nvPr/>
        </p:nvSpPr>
        <p:spPr bwMode="auto">
          <a:xfrm>
            <a:off x="3105149" y="2917853"/>
            <a:ext cx="48355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latin typeface="Tahoma" pitchFamily="34" charset="0"/>
              </a:rPr>
              <a:t>將這兩個元件組合即可以得到邈子的衰變：</a:t>
            </a:r>
          </a:p>
        </p:txBody>
      </p:sp>
      <p:sp>
        <p:nvSpPr>
          <p:cNvPr id="231437"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fld id="{D756CF4D-AD4D-46F5-9AE1-C760813BD02B}" type="slidenum">
              <a:rPr kumimoji="0" lang="zh-TW" altLang="en-US" sz="1400">
                <a:latin typeface="Tahoma" pitchFamily="34" charset="0"/>
              </a:rPr>
              <a:pPr eaLnBrk="1" hangingPunct="1">
                <a:spcBef>
                  <a:spcPct val="0"/>
                </a:spcBef>
                <a:buClrTx/>
                <a:buSzTx/>
                <a:buFontTx/>
                <a:buNone/>
              </a:pPr>
              <a:t>19</a:t>
            </a:fld>
            <a:endParaRPr kumimoji="0" lang="en-US" altLang="zh-TW" sz="1400">
              <a:latin typeface="Tahoma" pitchFamily="34" charset="0"/>
            </a:endParaRPr>
          </a:p>
        </p:txBody>
      </p:sp>
      <mc:AlternateContent xmlns:mc="http://schemas.openxmlformats.org/markup-compatibility/2006" xmlns:a14="http://schemas.microsoft.com/office/drawing/2010/main">
        <mc:Choice Requires="a14">
          <p:sp>
            <p:nvSpPr>
              <p:cNvPr id="2" name="文字方塊 1"/>
              <p:cNvSpPr txBox="1"/>
              <p:nvPr/>
            </p:nvSpPr>
            <p:spPr>
              <a:xfrm>
                <a:off x="3105149" y="3286153"/>
                <a:ext cx="4953505" cy="369332"/>
              </a:xfrm>
              <a:prstGeom prst="rect">
                <a:avLst/>
              </a:prstGeom>
              <a:noFill/>
            </p:spPr>
            <p:txBody>
              <a:bodyPr wrap="square" rtlCol="0">
                <a:spAutoFit/>
              </a:bodyPr>
              <a:lstStyle/>
              <a:p>
                <a14:m>
                  <m:oMath xmlns:m="http://schemas.openxmlformats.org/officeDocument/2006/math">
                    <m:sSup>
                      <m:sSupPr>
                        <m:ctrlPr>
                          <a:rPr lang="en-US" altLang="zh-TW" i="1" smtClean="0">
                            <a:latin typeface="Cambria Math" panose="02040503050406030204" pitchFamily="18" charset="0"/>
                          </a:rPr>
                        </m:ctrlPr>
                      </m:sSupPr>
                      <m:e>
                        <m:r>
                          <a:rPr lang="en-US" altLang="zh-TW" b="0" i="1" smtClean="0">
                            <a:latin typeface="Cambria Math"/>
                          </a:rPr>
                          <m:t>𝑊</m:t>
                        </m:r>
                      </m:e>
                      <m:sup>
                        <m:r>
                          <a:rPr lang="en-US" altLang="zh-TW" b="0" i="1" smtClean="0">
                            <a:latin typeface="Cambria Math"/>
                          </a:rPr>
                          <m:t>+</m:t>
                        </m:r>
                      </m:sup>
                    </m:sSup>
                  </m:oMath>
                </a14:m>
                <a:r>
                  <a:rPr lang="zh-TW" altLang="en-US" dirty="0"/>
                  <a:t>離開等於反粒子</a:t>
                </a:r>
                <a14:m>
                  <m:oMath xmlns:m="http://schemas.openxmlformats.org/officeDocument/2006/math">
                    <m:sSup>
                      <m:sSupPr>
                        <m:ctrlPr>
                          <a:rPr lang="en-US" altLang="zh-TW" i="1">
                            <a:latin typeface="Cambria Math" panose="02040503050406030204" pitchFamily="18" charset="0"/>
                          </a:rPr>
                        </m:ctrlPr>
                      </m:sSupPr>
                      <m:e>
                        <m:r>
                          <a:rPr lang="en-US" altLang="zh-TW" i="1">
                            <a:latin typeface="Cambria Math"/>
                          </a:rPr>
                          <m:t>𝑊</m:t>
                        </m:r>
                      </m:e>
                      <m:sup>
                        <m:r>
                          <a:rPr lang="en-US" altLang="zh-TW" b="0" i="1" smtClean="0">
                            <a:latin typeface="Cambria Math"/>
                          </a:rPr>
                          <m:t>−</m:t>
                        </m:r>
                      </m:sup>
                    </m:sSup>
                  </m:oMath>
                </a14:m>
                <a:r>
                  <a:rPr lang="zh-TW" altLang="en-US" dirty="0"/>
                  <a:t>進入。</a:t>
                </a:r>
                <a:endParaRPr lang="en-US" altLang="zh-TW" dirty="0"/>
              </a:p>
            </p:txBody>
          </p:sp>
        </mc:Choice>
        <mc:Fallback xmlns="">
          <p:sp>
            <p:nvSpPr>
              <p:cNvPr id="2" name="文字方塊 1"/>
              <p:cNvSpPr txBox="1">
                <a:spLocks noRot="1" noChangeAspect="1" noMove="1" noResize="1" noEditPoints="1" noAdjustHandles="1" noChangeArrowheads="1" noChangeShapeType="1" noTextEdit="1"/>
              </p:cNvSpPr>
              <p:nvPr/>
            </p:nvSpPr>
            <p:spPr>
              <a:xfrm>
                <a:off x="3105149" y="3286153"/>
                <a:ext cx="4953505" cy="369332"/>
              </a:xfrm>
              <a:prstGeom prst="rect">
                <a:avLst/>
              </a:prstGeom>
              <a:blipFill rotWithShape="1">
                <a:blip r:embed="rId17"/>
                <a:stretch>
                  <a:fillRect t="-6557" b="-26230"/>
                </a:stretch>
              </a:blipFill>
            </p:spPr>
            <p:txBody>
              <a:bodyPr/>
              <a:lstStyle/>
              <a:p>
                <a:r>
                  <a:rPr lang="zh-TW" altLang="en-US">
                    <a:noFill/>
                  </a:rPr>
                  <a:t> </a:t>
                </a:r>
              </a:p>
            </p:txBody>
          </p:sp>
        </mc:Fallback>
      </mc:AlternateContent>
      <p:sp>
        <p:nvSpPr>
          <p:cNvPr id="3" name="文字方塊 2"/>
          <p:cNvSpPr txBox="1"/>
          <p:nvPr/>
        </p:nvSpPr>
        <p:spPr>
          <a:xfrm>
            <a:off x="1214835" y="284443"/>
            <a:ext cx="5711825" cy="369332"/>
          </a:xfrm>
          <a:prstGeom prst="rect">
            <a:avLst/>
          </a:prstGeom>
          <a:noFill/>
        </p:spPr>
        <p:txBody>
          <a:bodyPr wrap="square" rtlCol="0">
            <a:spAutoFit/>
          </a:bodyPr>
          <a:lstStyle/>
          <a:p>
            <a:r>
              <a:rPr lang="zh-TW" altLang="en-US" dirty="0">
                <a:latin typeface="+mn-lt"/>
              </a:rPr>
              <a:t>將以上的作用元件組合，即可得出所有的弱交互作用。</a:t>
            </a:r>
          </a:p>
        </p:txBody>
      </p:sp>
      <mc:AlternateContent xmlns:mc="http://schemas.openxmlformats.org/markup-compatibility/2006" xmlns:a14="http://schemas.microsoft.com/office/drawing/2010/main">
        <mc:Choice Requires="a14">
          <p:sp>
            <p:nvSpPr>
              <p:cNvPr id="16" name="文字方塊 15"/>
              <p:cNvSpPr txBox="1"/>
              <p:nvPr/>
            </p:nvSpPr>
            <p:spPr>
              <a:xfrm>
                <a:off x="3105149" y="3667623"/>
                <a:ext cx="4953505" cy="369332"/>
              </a:xfrm>
              <a:prstGeom prst="rect">
                <a:avLst/>
              </a:prstGeom>
              <a:noFill/>
            </p:spPr>
            <p:txBody>
              <a:bodyPr wrap="square" rtlCol="0">
                <a:spAutoFit/>
              </a:bodyPr>
              <a:lstStyle/>
              <a:p>
                <a14:m>
                  <m:oMath xmlns:m="http://schemas.openxmlformats.org/officeDocument/2006/math">
                    <m:sSub>
                      <m:sSubPr>
                        <m:ctrlPr>
                          <a:rPr lang="en-US" altLang="zh-TW" i="1" smtClean="0">
                            <a:latin typeface="Cambria Math" panose="02040503050406030204" pitchFamily="18" charset="0"/>
                          </a:rPr>
                        </m:ctrlPr>
                      </m:sSubPr>
                      <m:e>
                        <m:r>
                          <a:rPr lang="zh-TW" altLang="en-US" i="1" smtClean="0">
                            <a:latin typeface="Cambria Math"/>
                          </a:rPr>
                          <m:t>𝜈</m:t>
                        </m:r>
                      </m:e>
                      <m:sub>
                        <m:r>
                          <a:rPr lang="en-US" altLang="zh-TW" b="0" i="1" smtClean="0">
                            <a:latin typeface="Cambria Math"/>
                          </a:rPr>
                          <m:t>𝑒</m:t>
                        </m:r>
                      </m:sub>
                    </m:sSub>
                  </m:oMath>
                </a14:m>
                <a:r>
                  <a:rPr lang="zh-TW" altLang="en-US" dirty="0"/>
                  <a:t>進入等於反粒子</a:t>
                </a:r>
                <a14:m>
                  <m:oMath xmlns:m="http://schemas.openxmlformats.org/officeDocument/2006/math">
                    <m:sSub>
                      <m:sSubPr>
                        <m:ctrlPr>
                          <a:rPr lang="en-US" altLang="zh-TW" i="1" smtClean="0">
                            <a:latin typeface="Cambria Math" panose="02040503050406030204" pitchFamily="18" charset="0"/>
                          </a:rPr>
                        </m:ctrlPr>
                      </m:sSubPr>
                      <m:e>
                        <m:acc>
                          <m:accPr>
                            <m:chr m:val="̅"/>
                            <m:ctrlPr>
                              <a:rPr lang="en-US" altLang="zh-TW" i="1" smtClean="0">
                                <a:latin typeface="Cambria Math" panose="02040503050406030204" pitchFamily="18" charset="0"/>
                              </a:rPr>
                            </m:ctrlPr>
                          </m:accPr>
                          <m:e>
                            <m:r>
                              <a:rPr lang="zh-TW" altLang="en-US" i="1" smtClean="0">
                                <a:latin typeface="Cambria Math"/>
                              </a:rPr>
                              <m:t>𝜈</m:t>
                            </m:r>
                          </m:e>
                        </m:acc>
                      </m:e>
                      <m:sub>
                        <m:r>
                          <a:rPr lang="en-US" altLang="zh-TW" b="0" i="1" smtClean="0">
                            <a:latin typeface="Cambria Math"/>
                          </a:rPr>
                          <m:t>𝑒</m:t>
                        </m:r>
                      </m:sub>
                    </m:sSub>
                  </m:oMath>
                </a14:m>
                <a:r>
                  <a:rPr lang="zh-TW" altLang="en-US" dirty="0"/>
                  <a:t>離開。</a:t>
                </a:r>
              </a:p>
            </p:txBody>
          </p:sp>
        </mc:Choice>
        <mc:Fallback xmlns="">
          <p:sp>
            <p:nvSpPr>
              <p:cNvPr id="16" name="文字方塊 15"/>
              <p:cNvSpPr txBox="1">
                <a:spLocks noRot="1" noChangeAspect="1" noMove="1" noResize="1" noEditPoints="1" noAdjustHandles="1" noChangeArrowheads="1" noChangeShapeType="1" noTextEdit="1"/>
              </p:cNvSpPr>
              <p:nvPr/>
            </p:nvSpPr>
            <p:spPr>
              <a:xfrm>
                <a:off x="3105149" y="3667623"/>
                <a:ext cx="4953505" cy="369332"/>
              </a:xfrm>
              <a:prstGeom prst="rect">
                <a:avLst/>
              </a:prstGeom>
              <a:blipFill rotWithShape="1">
                <a:blip r:embed="rId18"/>
                <a:stretch>
                  <a:fillRect t="-6667" b="-28333"/>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7" name="文字方塊 16">
                <a:extLst>
                  <a:ext uri="{FF2B5EF4-FFF2-40B4-BE49-F238E27FC236}">
                    <a16:creationId xmlns:a16="http://schemas.microsoft.com/office/drawing/2014/main" id="{022D7116-BFEB-EE4B-90F7-951774E856F9}"/>
                  </a:ext>
                </a:extLst>
              </p:cNvPr>
              <p:cNvSpPr txBox="1"/>
              <p:nvPr/>
            </p:nvSpPr>
            <p:spPr>
              <a:xfrm>
                <a:off x="6858485" y="5856566"/>
                <a:ext cx="1888209" cy="299313"/>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zh-TW" i="1" smtClean="0">
                              <a:latin typeface="Cambria Math" panose="02040503050406030204" pitchFamily="18" charset="0"/>
                            </a:rPr>
                          </m:ctrlPr>
                        </m:sSupPr>
                        <m:e>
                          <m:r>
                            <a:rPr kumimoji="1" lang="en-US" altLang="zh-TW" i="1" smtClean="0">
                              <a:latin typeface="Cambria Math" panose="02040503050406030204" pitchFamily="18" charset="0"/>
                              <a:ea typeface="Cambria Math" panose="02040503050406030204" pitchFamily="18" charset="0"/>
                            </a:rPr>
                            <m:t>𝜇</m:t>
                          </m:r>
                        </m:e>
                        <m:sup>
                          <m:r>
                            <a:rPr kumimoji="1" lang="en-US" altLang="zh-TW" b="0" i="1" smtClean="0">
                              <a:latin typeface="Cambria Math" panose="02040503050406030204" pitchFamily="18" charset="0"/>
                            </a:rPr>
                            <m:t>−</m:t>
                          </m:r>
                        </m:sup>
                      </m:sSup>
                      <m:r>
                        <a:rPr kumimoji="1" lang="en-US" altLang="zh-TW" i="1" smtClean="0">
                          <a:latin typeface="Cambria Math" panose="02040503050406030204" pitchFamily="18" charset="0"/>
                          <a:ea typeface="Cambria Math" panose="02040503050406030204" pitchFamily="18" charset="0"/>
                        </a:rPr>
                        <m:t>→</m:t>
                      </m:r>
                      <m:sSup>
                        <m:sSupPr>
                          <m:ctrlPr>
                            <a:rPr kumimoji="1" lang="en-US" altLang="zh-TW" i="1" smtClean="0">
                              <a:latin typeface="Cambria Math" panose="02040503050406030204" pitchFamily="18" charset="0"/>
                              <a:ea typeface="Cambria Math" panose="02040503050406030204" pitchFamily="18" charset="0"/>
                            </a:rPr>
                          </m:ctrlPr>
                        </m:sSupPr>
                        <m:e>
                          <m:r>
                            <a:rPr kumimoji="1" lang="en-US" altLang="zh-TW" b="0" i="1" smtClean="0">
                              <a:latin typeface="Cambria Math" panose="02040503050406030204" pitchFamily="18" charset="0"/>
                              <a:ea typeface="Cambria Math" panose="02040503050406030204" pitchFamily="18" charset="0"/>
                            </a:rPr>
                            <m:t>𝑒</m:t>
                          </m:r>
                        </m:e>
                        <m:sup>
                          <m:r>
                            <a:rPr kumimoji="1" lang="en-US" altLang="zh-TW" b="0" i="1" smtClean="0">
                              <a:latin typeface="Cambria Math" panose="02040503050406030204" pitchFamily="18" charset="0"/>
                              <a:ea typeface="Cambria Math" panose="02040503050406030204" pitchFamily="18" charset="0"/>
                            </a:rPr>
                            <m:t>−</m:t>
                          </m:r>
                        </m:sup>
                      </m:sSup>
                      <m:r>
                        <a:rPr lang="en-US" altLang="zh-TW" i="1">
                          <a:latin typeface="Cambria Math" panose="02040503050406030204" pitchFamily="18" charset="0"/>
                          <a:ea typeface="Cambria Math" panose="02040503050406030204" pitchFamily="18" charset="0"/>
                        </a:rPr>
                        <m:t>+</m:t>
                      </m:r>
                      <m:sSub>
                        <m:sSubPr>
                          <m:ctrlPr>
                            <a:rPr lang="en-US" altLang="zh-TW" i="1">
                              <a:latin typeface="Cambria Math" panose="02040503050406030204" pitchFamily="18" charset="0"/>
                              <a:ea typeface="Cambria Math" panose="02040503050406030204" pitchFamily="18" charset="0"/>
                            </a:rPr>
                          </m:ctrlPr>
                        </m:sSubPr>
                        <m:e>
                          <m:acc>
                            <m:accPr>
                              <m:chr m:val="̅"/>
                              <m:ctrlPr>
                                <a:rPr lang="en-US" altLang="zh-TW" i="1">
                                  <a:latin typeface="Cambria Math" panose="02040503050406030204" pitchFamily="18" charset="0"/>
                                  <a:ea typeface="Cambria Math" panose="02040503050406030204" pitchFamily="18" charset="0"/>
                                </a:rPr>
                              </m:ctrlPr>
                            </m:accPr>
                            <m:e>
                              <m:r>
                                <a:rPr lang="en-US" altLang="zh-TW" i="1">
                                  <a:latin typeface="Cambria Math" panose="02040503050406030204" pitchFamily="18" charset="0"/>
                                  <a:ea typeface="Cambria Math" panose="02040503050406030204" pitchFamily="18" charset="0"/>
                                </a:rPr>
                                <m:t>𝜈</m:t>
                              </m:r>
                            </m:e>
                          </m:acc>
                        </m:e>
                        <m:sub>
                          <m:r>
                            <a:rPr lang="en-US" altLang="zh-TW" b="0" i="1" smtClean="0">
                              <a:latin typeface="Cambria Math" panose="02040503050406030204" pitchFamily="18" charset="0"/>
                              <a:ea typeface="Cambria Math" panose="02040503050406030204" pitchFamily="18" charset="0"/>
                            </a:rPr>
                            <m:t>𝑒</m:t>
                          </m:r>
                        </m:sub>
                      </m:sSub>
                      <m:r>
                        <a:rPr lang="en-US" altLang="zh-TW" i="1" smtClean="0">
                          <a:latin typeface="Cambria Math" panose="02040503050406030204" pitchFamily="18" charset="0"/>
                          <a:ea typeface="Cambria Math" panose="02040503050406030204" pitchFamily="18" charset="0"/>
                        </a:rPr>
                        <m:t>+</m:t>
                      </m:r>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𝜈</m:t>
                          </m:r>
                        </m:e>
                        <m:sub>
                          <m:r>
                            <a:rPr lang="en-US" altLang="zh-TW" i="1" smtClean="0">
                              <a:latin typeface="Cambria Math" panose="02040503050406030204" pitchFamily="18" charset="0"/>
                              <a:ea typeface="Cambria Math" panose="02040503050406030204" pitchFamily="18" charset="0"/>
                            </a:rPr>
                            <m:t>𝜇</m:t>
                          </m:r>
                        </m:sub>
                      </m:sSub>
                    </m:oMath>
                  </m:oMathPara>
                </a14:m>
                <a:endParaRPr kumimoji="1" lang="zh-TW" altLang="en-US" dirty="0">
                  <a:latin typeface="+mn-lt"/>
                </a:endParaRPr>
              </a:p>
            </p:txBody>
          </p:sp>
        </mc:Choice>
        <mc:Fallback xmlns="">
          <p:sp>
            <p:nvSpPr>
              <p:cNvPr id="17" name="文字方塊 16">
                <a:extLst>
                  <a:ext uri="{FF2B5EF4-FFF2-40B4-BE49-F238E27FC236}">
                    <a16:creationId xmlns:a16="http://schemas.microsoft.com/office/drawing/2014/main" id="{022D7116-BFEB-EE4B-90F7-951774E856F9}"/>
                  </a:ext>
                </a:extLst>
              </p:cNvPr>
              <p:cNvSpPr txBox="1">
                <a:spLocks noRot="1" noChangeAspect="1" noMove="1" noResize="1" noEditPoints="1" noAdjustHandles="1" noChangeArrowheads="1" noChangeShapeType="1" noTextEdit="1"/>
              </p:cNvSpPr>
              <p:nvPr/>
            </p:nvSpPr>
            <p:spPr>
              <a:xfrm>
                <a:off x="6858485" y="5856566"/>
                <a:ext cx="1888209" cy="299313"/>
              </a:xfrm>
              <a:prstGeom prst="rect">
                <a:avLst/>
              </a:prstGeom>
              <a:blipFill>
                <a:blip r:embed="rId19"/>
                <a:stretch>
                  <a:fillRect l="-2685" r="-671" b="-20833"/>
                </a:stretch>
              </a:blipFill>
            </p:spPr>
            <p:txBody>
              <a:bodyPr/>
              <a:lstStyle/>
              <a:p>
                <a:r>
                  <a:rPr lang="en-US">
                    <a:noFill/>
                  </a:rPr>
                  <a:t> </a:t>
                </a:r>
              </a:p>
            </p:txBody>
          </p:sp>
        </mc:Fallback>
      </mc:AlternateContent>
      <p:sp>
        <p:nvSpPr>
          <p:cNvPr id="4" name="Rectangle 3">
            <a:extLst>
              <a:ext uri="{FF2B5EF4-FFF2-40B4-BE49-F238E27FC236}">
                <a16:creationId xmlns:a16="http://schemas.microsoft.com/office/drawing/2014/main" id="{F6E96001-08B1-C428-1E7F-D7A9C54CA1DC}"/>
              </a:ext>
            </a:extLst>
          </p:cNvPr>
          <p:cNvSpPr/>
          <p:nvPr/>
        </p:nvSpPr>
        <p:spPr>
          <a:xfrm>
            <a:off x="4849461" y="672522"/>
            <a:ext cx="2551464" cy="2184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 name="Text Box 27">
                <a:extLst>
                  <a:ext uri="{FF2B5EF4-FFF2-40B4-BE49-F238E27FC236}">
                    <a16:creationId xmlns:a16="http://schemas.microsoft.com/office/drawing/2014/main" id="{9EEE5112-22F1-3872-D211-1387EC70527F}"/>
                  </a:ext>
                </a:extLst>
              </p:cNvPr>
              <p:cNvSpPr txBox="1">
                <a:spLocks noChangeArrowheads="1"/>
              </p:cNvSpPr>
              <p:nvPr/>
            </p:nvSpPr>
            <p:spPr bwMode="auto">
              <a:xfrm>
                <a:off x="6858485" y="858074"/>
                <a:ext cx="417606"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50000"/>
                  </a:spcBef>
                  <a:buClrTx/>
                  <a:buSzTx/>
                  <a:buFontTx/>
                  <a:buNone/>
                </a:pPr>
                <a14:m>
                  <m:oMathPara xmlns:m="http://schemas.openxmlformats.org/officeDocument/2006/math">
                    <m:oMathParaPr>
                      <m:jc m:val="centerGroup"/>
                    </m:oMathParaPr>
                    <m:oMath xmlns:m="http://schemas.openxmlformats.org/officeDocument/2006/math">
                      <m:r>
                        <a:rPr lang="en-US" altLang="zh-TW" sz="1800" i="1" dirty="0" smtClean="0">
                          <a:latin typeface="Cambria Math"/>
                        </a:rPr>
                        <m:t>𝑒</m:t>
                      </m:r>
                    </m:oMath>
                  </m:oMathPara>
                </a14:m>
                <a:endParaRPr lang="en-US" altLang="zh-TW" sz="1800" dirty="0">
                  <a:latin typeface="Tahoma" pitchFamily="34" charset="0"/>
                </a:endParaRPr>
              </a:p>
            </p:txBody>
          </p:sp>
        </mc:Choice>
        <mc:Fallback xmlns="">
          <p:sp>
            <p:nvSpPr>
              <p:cNvPr id="5" name="Text Box 27">
                <a:extLst>
                  <a:ext uri="{FF2B5EF4-FFF2-40B4-BE49-F238E27FC236}">
                    <a16:creationId xmlns:a16="http://schemas.microsoft.com/office/drawing/2014/main" id="{9EEE5112-22F1-3872-D211-1387EC70527F}"/>
                  </a:ext>
                </a:extLst>
              </p:cNvPr>
              <p:cNvSpPr txBox="1">
                <a:spLocks noRot="1" noChangeAspect="1" noMove="1" noResize="1" noEditPoints="1" noAdjustHandles="1" noChangeArrowheads="1" noChangeShapeType="1" noTextEdit="1"/>
              </p:cNvSpPr>
              <p:nvPr/>
            </p:nvSpPr>
            <p:spPr bwMode="auto">
              <a:xfrm>
                <a:off x="6858485" y="858074"/>
                <a:ext cx="417606" cy="369332"/>
              </a:xfrm>
              <a:prstGeom prst="rect">
                <a:avLst/>
              </a:prstGeom>
              <a:blipFill>
                <a:blip r:embed="rId20"/>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 Box 4">
                <a:extLst>
                  <a:ext uri="{FF2B5EF4-FFF2-40B4-BE49-F238E27FC236}">
                    <a16:creationId xmlns:a16="http://schemas.microsoft.com/office/drawing/2014/main" id="{389951FF-520A-BA8B-9174-D6C246D95E2B}"/>
                  </a:ext>
                </a:extLst>
              </p:cNvPr>
              <p:cNvSpPr txBox="1">
                <a:spLocks noChangeArrowheads="1"/>
              </p:cNvSpPr>
              <p:nvPr/>
            </p:nvSpPr>
            <p:spPr bwMode="auto">
              <a:xfrm>
                <a:off x="6926660" y="2119070"/>
                <a:ext cx="281257" cy="394256"/>
              </a:xfrm>
              <a:prstGeom prst="rect">
                <a:avLst/>
              </a:prstGeom>
              <a:solidFill>
                <a:schemeClr val="bg1"/>
              </a:solidFill>
              <a:ln w="9525">
                <a:noFill/>
                <a:miter lim="800000"/>
                <a:headEnd/>
                <a:tailEnd/>
              </a:ln>
            </p:spPr>
            <p:txBody>
              <a:bodyPr lIns="0" tIns="0" rIns="0" bIns="0"/>
              <a:lstStyle/>
              <a:p>
                <a:pPr eaLnBrk="0" hangingPunct="0">
                  <a:defRPr/>
                </a:pPr>
                <a14:m>
                  <m:oMathPara xmlns:m="http://schemas.openxmlformats.org/officeDocument/2006/math">
                    <m:oMathParaPr>
                      <m:jc m:val="centerGroup"/>
                    </m:oMathParaPr>
                    <m:oMath xmlns:m="http://schemas.openxmlformats.org/officeDocument/2006/math">
                      <m:r>
                        <a:rPr lang="en-US" altLang="zh-TW" i="1" dirty="0" smtClean="0">
                          <a:latin typeface="Cambria Math"/>
                          <a:cs typeface="Times New Roman" pitchFamily="18" charset="0"/>
                        </a:rPr>
                        <m:t>𝜈</m:t>
                      </m:r>
                      <m:r>
                        <a:rPr lang="en-US" altLang="zh-TW" i="1" baseline="-30000" dirty="0" err="1">
                          <a:latin typeface="Cambria Math"/>
                          <a:cs typeface="Times New Roman" pitchFamily="18" charset="0"/>
                        </a:rPr>
                        <m:t>𝑒</m:t>
                      </m:r>
                    </m:oMath>
                  </m:oMathPara>
                </a14:m>
                <a:endParaRPr lang="en-US" altLang="zh-TW" i="1" dirty="0"/>
              </a:p>
            </p:txBody>
          </p:sp>
        </mc:Choice>
        <mc:Fallback xmlns="">
          <p:sp>
            <p:nvSpPr>
              <p:cNvPr id="6" name="Text Box 4">
                <a:extLst>
                  <a:ext uri="{FF2B5EF4-FFF2-40B4-BE49-F238E27FC236}">
                    <a16:creationId xmlns:a16="http://schemas.microsoft.com/office/drawing/2014/main" id="{389951FF-520A-BA8B-9174-D6C246D95E2B}"/>
                  </a:ext>
                </a:extLst>
              </p:cNvPr>
              <p:cNvSpPr txBox="1">
                <a:spLocks noRot="1" noChangeAspect="1" noMove="1" noResize="1" noEditPoints="1" noAdjustHandles="1" noChangeArrowheads="1" noChangeShapeType="1" noTextEdit="1"/>
              </p:cNvSpPr>
              <p:nvPr/>
            </p:nvSpPr>
            <p:spPr bwMode="auto">
              <a:xfrm>
                <a:off x="6926660" y="2119070"/>
                <a:ext cx="281257" cy="394256"/>
              </a:xfrm>
              <a:prstGeom prst="rect">
                <a:avLst/>
              </a:prstGeom>
              <a:blipFill>
                <a:blip r:embed="rId21"/>
                <a:stretch>
                  <a:fillRect l="-8696"/>
                </a:stretch>
              </a:blipFill>
              <a:ln w="9525">
                <a:noFill/>
                <a:miter lim="800000"/>
                <a:headEnd/>
                <a:tailEnd/>
              </a:ln>
            </p:spPr>
            <p:txBody>
              <a:bodyPr/>
              <a:lstStyle/>
              <a:p>
                <a:r>
                  <a:rPr lang="en-US">
                    <a:noFill/>
                  </a:rPr>
                  <a:t> </a:t>
                </a:r>
              </a:p>
            </p:txBody>
          </p:sp>
        </mc:Fallback>
      </mc:AlternateContent>
      <p:cxnSp>
        <p:nvCxnSpPr>
          <p:cNvPr id="7" name="直線接點 7">
            <a:extLst>
              <a:ext uri="{FF2B5EF4-FFF2-40B4-BE49-F238E27FC236}">
                <a16:creationId xmlns:a16="http://schemas.microsoft.com/office/drawing/2014/main" id="{AE1E2A68-6A57-026A-29F2-4C08664F47B1}"/>
              </a:ext>
            </a:extLst>
          </p:cNvPr>
          <p:cNvCxnSpPr>
            <a:cxnSpLocks/>
          </p:cNvCxnSpPr>
          <p:nvPr/>
        </p:nvCxnSpPr>
        <p:spPr>
          <a:xfrm flipH="1">
            <a:off x="5066949" y="1927253"/>
            <a:ext cx="1209089" cy="0"/>
          </a:xfrm>
          <a:prstGeom prst="line">
            <a:avLst/>
          </a:prstGeom>
          <a:ln>
            <a:solidFill>
              <a:schemeClr val="tx1"/>
            </a:solidFill>
            <a:prstDash val="lgDash"/>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矩形 6">
                <a:extLst>
                  <a:ext uri="{FF2B5EF4-FFF2-40B4-BE49-F238E27FC236}">
                    <a16:creationId xmlns:a16="http://schemas.microsoft.com/office/drawing/2014/main" id="{C3E3FC45-77E1-E140-4C3A-F68B4D7BC879}"/>
                  </a:ext>
                </a:extLst>
              </p:cNvPr>
              <p:cNvSpPr/>
              <p:nvPr/>
            </p:nvSpPr>
            <p:spPr>
              <a:xfrm>
                <a:off x="5540479" y="1522917"/>
                <a:ext cx="622222" cy="369332"/>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zh-TW" i="1">
                              <a:latin typeface="Cambria Math" panose="02040503050406030204" pitchFamily="18" charset="0"/>
                              <a:ea typeface="新細明體" charset="0"/>
                            </a:rPr>
                          </m:ctrlPr>
                        </m:sSupPr>
                        <m:e>
                          <m:r>
                            <a:rPr lang="en-US" altLang="zh-TW" i="1">
                              <a:latin typeface="Cambria Math"/>
                              <a:ea typeface="新細明體" charset="0"/>
                            </a:rPr>
                            <m:t>𝑊</m:t>
                          </m:r>
                        </m:e>
                        <m:sup>
                          <m:r>
                            <a:rPr lang="en-US" altLang="zh-TW" i="1">
                              <a:latin typeface="Cambria Math"/>
                              <a:ea typeface="新細明體" charset="0"/>
                            </a:rPr>
                            <m:t>−</m:t>
                          </m:r>
                        </m:sup>
                      </m:sSup>
                    </m:oMath>
                  </m:oMathPara>
                </a14:m>
                <a:endParaRPr lang="zh-TW" altLang="en-US" dirty="0"/>
              </a:p>
            </p:txBody>
          </p:sp>
        </mc:Choice>
        <mc:Fallback xmlns="">
          <p:sp>
            <p:nvSpPr>
              <p:cNvPr id="8" name="矩形 6">
                <a:extLst>
                  <a:ext uri="{FF2B5EF4-FFF2-40B4-BE49-F238E27FC236}">
                    <a16:creationId xmlns:a16="http://schemas.microsoft.com/office/drawing/2014/main" id="{C3E3FC45-77E1-E140-4C3A-F68B4D7BC879}"/>
                  </a:ext>
                </a:extLst>
              </p:cNvPr>
              <p:cNvSpPr>
                <a:spLocks noRot="1" noChangeAspect="1" noMove="1" noResize="1" noEditPoints="1" noAdjustHandles="1" noChangeArrowheads="1" noChangeShapeType="1" noTextEdit="1"/>
              </p:cNvSpPr>
              <p:nvPr/>
            </p:nvSpPr>
            <p:spPr>
              <a:xfrm>
                <a:off x="5540479" y="1522917"/>
                <a:ext cx="622222" cy="369332"/>
              </a:xfrm>
              <a:prstGeom prst="rect">
                <a:avLst/>
              </a:prstGeom>
              <a:blipFill>
                <a:blip r:embed="rId22"/>
                <a:stretch>
                  <a:fillRect/>
                </a:stretch>
              </a:blipFill>
            </p:spPr>
            <p:txBody>
              <a:bodyPr/>
              <a:lstStyle/>
              <a:p>
                <a:r>
                  <a:rPr lang="en-US">
                    <a:noFill/>
                  </a:rPr>
                  <a:t> </a:t>
                </a:r>
              </a:p>
            </p:txBody>
          </p:sp>
        </mc:Fallback>
      </mc:AlternateContent>
      <p:cxnSp>
        <p:nvCxnSpPr>
          <p:cNvPr id="9" name="直線接點 3">
            <a:extLst>
              <a:ext uri="{FF2B5EF4-FFF2-40B4-BE49-F238E27FC236}">
                <a16:creationId xmlns:a16="http://schemas.microsoft.com/office/drawing/2014/main" id="{E8333462-A2D0-9E47-EBD9-39CAF9F808CE}"/>
              </a:ext>
            </a:extLst>
          </p:cNvPr>
          <p:cNvCxnSpPr>
            <a:cxnSpLocks/>
          </p:cNvCxnSpPr>
          <p:nvPr/>
        </p:nvCxnSpPr>
        <p:spPr>
          <a:xfrm>
            <a:off x="6276038" y="1927253"/>
            <a:ext cx="812800" cy="711200"/>
          </a:xfrm>
          <a:prstGeom prst="line">
            <a:avLst/>
          </a:prstGeom>
          <a:ln w="222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0" name="直線單箭頭接點 8">
            <a:extLst>
              <a:ext uri="{FF2B5EF4-FFF2-40B4-BE49-F238E27FC236}">
                <a16:creationId xmlns:a16="http://schemas.microsoft.com/office/drawing/2014/main" id="{D5FA6E54-DAE8-AC1F-5415-6FEB42C84ED1}"/>
              </a:ext>
            </a:extLst>
          </p:cNvPr>
          <p:cNvCxnSpPr>
            <a:cxnSpLocks/>
          </p:cNvCxnSpPr>
          <p:nvPr/>
        </p:nvCxnSpPr>
        <p:spPr>
          <a:xfrm rot="10800000">
            <a:off x="6552263" y="2173316"/>
            <a:ext cx="217488" cy="188912"/>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直線接點 4">
            <a:extLst>
              <a:ext uri="{FF2B5EF4-FFF2-40B4-BE49-F238E27FC236}">
                <a16:creationId xmlns:a16="http://schemas.microsoft.com/office/drawing/2014/main" id="{F0073221-3F02-8AA3-3E22-262293A2B884}"/>
              </a:ext>
            </a:extLst>
          </p:cNvPr>
          <p:cNvCxnSpPr>
            <a:cxnSpLocks/>
          </p:cNvCxnSpPr>
          <p:nvPr/>
        </p:nvCxnSpPr>
        <p:spPr>
          <a:xfrm rot="10800000" flipV="1">
            <a:off x="6276038" y="1281141"/>
            <a:ext cx="731837" cy="646112"/>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2" name="直線單箭頭接點 9">
            <a:extLst>
              <a:ext uri="{FF2B5EF4-FFF2-40B4-BE49-F238E27FC236}">
                <a16:creationId xmlns:a16="http://schemas.microsoft.com/office/drawing/2014/main" id="{1D5119C4-4EE3-D82D-C5F5-2476983CF402}"/>
              </a:ext>
            </a:extLst>
          </p:cNvPr>
          <p:cNvCxnSpPr>
            <a:cxnSpLocks/>
          </p:cNvCxnSpPr>
          <p:nvPr/>
        </p:nvCxnSpPr>
        <p:spPr>
          <a:xfrm flipV="1">
            <a:off x="6625104" y="1482454"/>
            <a:ext cx="147480" cy="121743"/>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6EE765CC-4B5D-7C2F-56A6-46ED4E9AB275}"/>
              </a:ext>
            </a:extLst>
          </p:cNvPr>
          <p:cNvCxnSpPr/>
          <p:nvPr/>
        </p:nvCxnSpPr>
        <p:spPr>
          <a:xfrm>
            <a:off x="5561823" y="1918185"/>
            <a:ext cx="144647" cy="1587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2D984761-E7F7-2B32-0832-B2AD86747E18}"/>
              </a:ext>
            </a:extLst>
          </p:cNvPr>
          <p:cNvSpPr/>
          <p:nvPr/>
        </p:nvSpPr>
        <p:spPr>
          <a:xfrm>
            <a:off x="1326984" y="693648"/>
            <a:ext cx="2460956" cy="2184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直線接點 3">
            <a:extLst>
              <a:ext uri="{FF2B5EF4-FFF2-40B4-BE49-F238E27FC236}">
                <a16:creationId xmlns:a16="http://schemas.microsoft.com/office/drawing/2014/main" id="{F0441E69-DEF0-4B99-462A-FD7835788A93}"/>
              </a:ext>
            </a:extLst>
          </p:cNvPr>
          <p:cNvCxnSpPr>
            <a:cxnSpLocks/>
          </p:cNvCxnSpPr>
          <p:nvPr/>
        </p:nvCxnSpPr>
        <p:spPr>
          <a:xfrm>
            <a:off x="1542558" y="1221303"/>
            <a:ext cx="812800" cy="711200"/>
          </a:xfrm>
          <a:prstGeom prst="line">
            <a:avLst/>
          </a:prstGeom>
          <a:ln w="222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8" name="直線接點 4">
            <a:extLst>
              <a:ext uri="{FF2B5EF4-FFF2-40B4-BE49-F238E27FC236}">
                <a16:creationId xmlns:a16="http://schemas.microsoft.com/office/drawing/2014/main" id="{2C2EC847-4862-0CF6-785F-D5727793C0F0}"/>
              </a:ext>
            </a:extLst>
          </p:cNvPr>
          <p:cNvCxnSpPr>
            <a:cxnSpLocks/>
          </p:cNvCxnSpPr>
          <p:nvPr/>
        </p:nvCxnSpPr>
        <p:spPr>
          <a:xfrm rot="10800000" flipV="1">
            <a:off x="1623180" y="1932504"/>
            <a:ext cx="731837" cy="646112"/>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9" name="直線接點 7">
            <a:extLst>
              <a:ext uri="{FF2B5EF4-FFF2-40B4-BE49-F238E27FC236}">
                <a16:creationId xmlns:a16="http://schemas.microsoft.com/office/drawing/2014/main" id="{B9B76E19-EC59-F0AC-5BEC-8B84FC15A178}"/>
              </a:ext>
            </a:extLst>
          </p:cNvPr>
          <p:cNvCxnSpPr>
            <a:cxnSpLocks/>
          </p:cNvCxnSpPr>
          <p:nvPr/>
        </p:nvCxnSpPr>
        <p:spPr>
          <a:xfrm flipH="1">
            <a:off x="2369303" y="1948379"/>
            <a:ext cx="1203593" cy="0"/>
          </a:xfrm>
          <a:prstGeom prst="line">
            <a:avLst/>
          </a:prstGeom>
          <a:ln>
            <a:solidFill>
              <a:schemeClr val="tx1"/>
            </a:solidFill>
            <a:prstDash val="lgDash"/>
            <a:tailEnd type="none"/>
          </a:ln>
        </p:spPr>
        <p:style>
          <a:lnRef idx="1">
            <a:schemeClr val="accent1"/>
          </a:lnRef>
          <a:fillRef idx="0">
            <a:schemeClr val="accent1"/>
          </a:fillRef>
          <a:effectRef idx="0">
            <a:schemeClr val="accent1"/>
          </a:effectRef>
          <a:fontRef idx="minor">
            <a:schemeClr val="tx1"/>
          </a:fontRef>
        </p:style>
      </p:cxnSp>
      <p:cxnSp>
        <p:nvCxnSpPr>
          <p:cNvPr id="20" name="直線單箭頭接點 8">
            <a:extLst>
              <a:ext uri="{FF2B5EF4-FFF2-40B4-BE49-F238E27FC236}">
                <a16:creationId xmlns:a16="http://schemas.microsoft.com/office/drawing/2014/main" id="{A2F40398-7A80-F880-1C32-600CF0F7EFE3}"/>
              </a:ext>
            </a:extLst>
          </p:cNvPr>
          <p:cNvCxnSpPr>
            <a:cxnSpLocks/>
          </p:cNvCxnSpPr>
          <p:nvPr/>
        </p:nvCxnSpPr>
        <p:spPr>
          <a:xfrm rot="10800000">
            <a:off x="1818783" y="1467366"/>
            <a:ext cx="217488" cy="188912"/>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線單箭頭接點 9">
            <a:extLst>
              <a:ext uri="{FF2B5EF4-FFF2-40B4-BE49-F238E27FC236}">
                <a16:creationId xmlns:a16="http://schemas.microsoft.com/office/drawing/2014/main" id="{3F315FB0-13D5-1678-6F69-DC9AC67022C3}"/>
              </a:ext>
            </a:extLst>
          </p:cNvPr>
          <p:cNvCxnSpPr>
            <a:cxnSpLocks/>
          </p:cNvCxnSpPr>
          <p:nvPr/>
        </p:nvCxnSpPr>
        <p:spPr>
          <a:xfrm flipV="1">
            <a:off x="1972246" y="2133817"/>
            <a:ext cx="147480" cy="121743"/>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3" name="矩形 6">
                <a:extLst>
                  <a:ext uri="{FF2B5EF4-FFF2-40B4-BE49-F238E27FC236}">
                    <a16:creationId xmlns:a16="http://schemas.microsoft.com/office/drawing/2014/main" id="{872EA665-B7CD-937A-3470-DCB596E58101}"/>
                  </a:ext>
                </a:extLst>
              </p:cNvPr>
              <p:cNvSpPr/>
              <p:nvPr/>
            </p:nvSpPr>
            <p:spPr>
              <a:xfrm>
                <a:off x="2856305" y="1514679"/>
                <a:ext cx="622222" cy="369332"/>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zh-TW" i="1">
                              <a:latin typeface="Cambria Math" panose="02040503050406030204" pitchFamily="18" charset="0"/>
                              <a:ea typeface="新細明體" charset="0"/>
                            </a:rPr>
                          </m:ctrlPr>
                        </m:sSupPr>
                        <m:e>
                          <m:r>
                            <a:rPr lang="en-US" altLang="zh-TW" i="1">
                              <a:latin typeface="Cambria Math"/>
                              <a:ea typeface="新細明體" charset="0"/>
                            </a:rPr>
                            <m:t>𝑊</m:t>
                          </m:r>
                        </m:e>
                        <m:sup>
                          <m:r>
                            <a:rPr lang="en-US" altLang="zh-TW" i="1">
                              <a:latin typeface="Cambria Math"/>
                              <a:ea typeface="新細明體" charset="0"/>
                            </a:rPr>
                            <m:t>−</m:t>
                          </m:r>
                        </m:sup>
                      </m:sSup>
                    </m:oMath>
                  </m:oMathPara>
                </a14:m>
                <a:endParaRPr lang="zh-TW" altLang="en-US" dirty="0"/>
              </a:p>
            </p:txBody>
          </p:sp>
        </mc:Choice>
        <mc:Fallback xmlns="">
          <p:sp>
            <p:nvSpPr>
              <p:cNvPr id="23" name="矩形 6">
                <a:extLst>
                  <a:ext uri="{FF2B5EF4-FFF2-40B4-BE49-F238E27FC236}">
                    <a16:creationId xmlns:a16="http://schemas.microsoft.com/office/drawing/2014/main" id="{872EA665-B7CD-937A-3470-DCB596E58101}"/>
                  </a:ext>
                </a:extLst>
              </p:cNvPr>
              <p:cNvSpPr>
                <a:spLocks noRot="1" noChangeAspect="1" noMove="1" noResize="1" noEditPoints="1" noAdjustHandles="1" noChangeArrowheads="1" noChangeShapeType="1" noTextEdit="1"/>
              </p:cNvSpPr>
              <p:nvPr/>
            </p:nvSpPr>
            <p:spPr>
              <a:xfrm>
                <a:off x="2856305" y="1514679"/>
                <a:ext cx="622222" cy="369332"/>
              </a:xfrm>
              <a:prstGeom prst="rect">
                <a:avLst/>
              </a:prstGeom>
              <a:blipFill>
                <a:blip r:embed="rId2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7CF01624-8A24-F04C-ABD4-86FD21C220AE}"/>
                  </a:ext>
                </a:extLst>
              </p:cNvPr>
              <p:cNvSpPr txBox="1"/>
              <p:nvPr/>
            </p:nvSpPr>
            <p:spPr>
              <a:xfrm>
                <a:off x="1514434" y="845341"/>
                <a:ext cx="217489" cy="276999"/>
              </a:xfrm>
              <a:prstGeom prst="rect">
                <a:avLst/>
              </a:prstGeom>
              <a:solidFill>
                <a:schemeClr val="bg1"/>
              </a:solidFill>
            </p:spPr>
            <p:txBody>
              <a:bodyPr wrap="square" lIns="0" tIns="0" rIns="0" bIns="0" rtlCol="0">
                <a:spAutoFit/>
              </a:bodyPr>
              <a:lstStyle/>
              <a:p>
                <a:pPr eaLnBrk="0" hangingPunct="0">
                  <a:defRPr/>
                </a:pPr>
                <a14:m>
                  <m:oMathPara xmlns:m="http://schemas.openxmlformats.org/officeDocument/2006/math">
                    <m:oMathParaPr>
                      <m:jc m:val="centerGroup"/>
                    </m:oMathParaPr>
                    <m:oMath xmlns:m="http://schemas.openxmlformats.org/officeDocument/2006/math">
                      <m:r>
                        <a:rPr lang="en-US" altLang="zh-TW" i="1" dirty="0">
                          <a:latin typeface="Cambria Math"/>
                          <a:cs typeface="Times New Roman" pitchFamily="18" charset="0"/>
                        </a:rPr>
                        <m:t>𝜈</m:t>
                      </m:r>
                      <m:r>
                        <a:rPr lang="en-US" altLang="zh-TW" i="1" baseline="-30000" dirty="0" err="1">
                          <a:latin typeface="Cambria Math"/>
                          <a:cs typeface="Times New Roman" pitchFamily="18" charset="0"/>
                        </a:rPr>
                        <m:t>𝜇</m:t>
                      </m:r>
                    </m:oMath>
                  </m:oMathPara>
                </a14:m>
                <a:endParaRPr lang="en-US" altLang="zh-TW" i="1" dirty="0"/>
              </a:p>
            </p:txBody>
          </p:sp>
        </mc:Choice>
        <mc:Fallback xmlns="">
          <p:sp>
            <p:nvSpPr>
              <p:cNvPr id="24" name="TextBox 23">
                <a:extLst>
                  <a:ext uri="{FF2B5EF4-FFF2-40B4-BE49-F238E27FC236}">
                    <a16:creationId xmlns:a16="http://schemas.microsoft.com/office/drawing/2014/main" id="{7CF01624-8A24-F04C-ABD4-86FD21C220AE}"/>
                  </a:ext>
                </a:extLst>
              </p:cNvPr>
              <p:cNvSpPr txBox="1">
                <a:spLocks noRot="1" noChangeAspect="1" noMove="1" noResize="1" noEditPoints="1" noAdjustHandles="1" noChangeArrowheads="1" noChangeShapeType="1" noTextEdit="1"/>
              </p:cNvSpPr>
              <p:nvPr/>
            </p:nvSpPr>
            <p:spPr>
              <a:xfrm>
                <a:off x="1514434" y="845341"/>
                <a:ext cx="217489" cy="276999"/>
              </a:xfrm>
              <a:prstGeom prst="rect">
                <a:avLst/>
              </a:prstGeom>
              <a:blipFill>
                <a:blip r:embed="rId24"/>
                <a:stretch>
                  <a:fillRect l="-27778" r="-16667" b="-304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7931CE9B-4603-3F42-9AFA-1A7BC89964FA}"/>
                  </a:ext>
                </a:extLst>
              </p:cNvPr>
              <p:cNvSpPr txBox="1"/>
              <p:nvPr/>
            </p:nvSpPr>
            <p:spPr>
              <a:xfrm>
                <a:off x="1531205" y="2112604"/>
                <a:ext cx="217489" cy="285912"/>
              </a:xfrm>
              <a:prstGeom prst="rect">
                <a:avLst/>
              </a:prstGeom>
              <a:solidFill>
                <a:schemeClr val="bg1"/>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rPr>
                        <m:t>𝜇</m:t>
                      </m:r>
                    </m:oMath>
                  </m:oMathPara>
                </a14:m>
                <a:endParaRPr lang="en-TW" dirty="0"/>
              </a:p>
            </p:txBody>
          </p:sp>
        </mc:Choice>
        <mc:Fallback xmlns="">
          <p:sp>
            <p:nvSpPr>
              <p:cNvPr id="25" name="TextBox 24">
                <a:extLst>
                  <a:ext uri="{FF2B5EF4-FFF2-40B4-BE49-F238E27FC236}">
                    <a16:creationId xmlns:a16="http://schemas.microsoft.com/office/drawing/2014/main" id="{7931CE9B-4603-3F42-9AFA-1A7BC89964FA}"/>
                  </a:ext>
                </a:extLst>
              </p:cNvPr>
              <p:cNvSpPr txBox="1">
                <a:spLocks noRot="1" noChangeAspect="1" noMove="1" noResize="1" noEditPoints="1" noAdjustHandles="1" noChangeArrowheads="1" noChangeShapeType="1" noTextEdit="1"/>
              </p:cNvSpPr>
              <p:nvPr/>
            </p:nvSpPr>
            <p:spPr>
              <a:xfrm>
                <a:off x="1531205" y="2112604"/>
                <a:ext cx="217489" cy="285912"/>
              </a:xfrm>
              <a:prstGeom prst="rect">
                <a:avLst/>
              </a:prstGeom>
              <a:blipFill>
                <a:blip r:embed="rId25"/>
                <a:stretch>
                  <a:fillRect l="-16667" r="-16667" b="-26087"/>
                </a:stretch>
              </a:blipFill>
            </p:spPr>
            <p:txBody>
              <a:bodyPr/>
              <a:lstStyle/>
              <a:p>
                <a:r>
                  <a:rPr lang="en-US">
                    <a:noFill/>
                  </a:rPr>
                  <a:t> </a:t>
                </a:r>
              </a:p>
            </p:txBody>
          </p:sp>
        </mc:Fallback>
      </mc:AlternateContent>
      <p:cxnSp>
        <p:nvCxnSpPr>
          <p:cNvPr id="26" name="Straight Arrow Connector 25">
            <a:extLst>
              <a:ext uri="{FF2B5EF4-FFF2-40B4-BE49-F238E27FC236}">
                <a16:creationId xmlns:a16="http://schemas.microsoft.com/office/drawing/2014/main" id="{73B38245-B1A0-0E12-4748-F22EB22C419F}"/>
              </a:ext>
            </a:extLst>
          </p:cNvPr>
          <p:cNvCxnSpPr/>
          <p:nvPr/>
        </p:nvCxnSpPr>
        <p:spPr>
          <a:xfrm>
            <a:off x="2953532" y="1948379"/>
            <a:ext cx="8345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46916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文字方塊 1"/>
          <p:cNvSpPr txBox="1">
            <a:spLocks noChangeArrowheads="1"/>
          </p:cNvSpPr>
          <p:nvPr/>
        </p:nvSpPr>
        <p:spPr bwMode="auto">
          <a:xfrm>
            <a:off x="1326060" y="2844048"/>
            <a:ext cx="33332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Tahoma" pitchFamily="34" charset="0"/>
                <a:ea typeface="新細明體" charset="-120"/>
              </a:defRPr>
            </a:lvl1pPr>
            <a:lvl2pPr marL="742950" indent="-285750" eaLnBrk="0" hangingPunct="0">
              <a:defRPr kumimoji="1">
                <a:solidFill>
                  <a:schemeClr val="tx1"/>
                </a:solidFill>
                <a:latin typeface="Tahoma" pitchFamily="34" charset="0"/>
                <a:ea typeface="新細明體" charset="-120"/>
              </a:defRPr>
            </a:lvl2pPr>
            <a:lvl3pPr marL="1143000" indent="-228600" eaLnBrk="0" hangingPunct="0">
              <a:defRPr kumimoji="1">
                <a:solidFill>
                  <a:schemeClr val="tx1"/>
                </a:solidFill>
                <a:latin typeface="Tahoma" pitchFamily="34" charset="0"/>
                <a:ea typeface="新細明體" charset="-120"/>
              </a:defRPr>
            </a:lvl3pPr>
            <a:lvl4pPr marL="1600200" indent="-228600" eaLnBrk="0" hangingPunct="0">
              <a:defRPr kumimoji="1">
                <a:solidFill>
                  <a:schemeClr val="tx1"/>
                </a:solidFill>
                <a:latin typeface="Tahoma" pitchFamily="34" charset="0"/>
                <a:ea typeface="新細明體" charset="-120"/>
              </a:defRPr>
            </a:lvl4pPr>
            <a:lvl5pPr marL="2057400" indent="-228600" eaLnBrk="0" hangingPunct="0">
              <a:defRPr kumimoji="1">
                <a:solidFill>
                  <a:schemeClr val="tx1"/>
                </a:solidFill>
                <a:latin typeface="Tahoma" pitchFamily="34" charset="0"/>
                <a:ea typeface="新細明體" charset="-120"/>
              </a:defRPr>
            </a:lvl5pPr>
            <a:lvl6pPr marL="2514600" indent="-228600" eaLnBrk="0" fontAlgn="base" hangingPunct="0">
              <a:spcBef>
                <a:spcPct val="0"/>
              </a:spcBef>
              <a:spcAft>
                <a:spcPct val="0"/>
              </a:spcAft>
              <a:defRPr kumimoji="1">
                <a:solidFill>
                  <a:schemeClr val="tx1"/>
                </a:solidFill>
                <a:latin typeface="Tahoma" pitchFamily="34" charset="0"/>
                <a:ea typeface="新細明體" charset="-120"/>
              </a:defRPr>
            </a:lvl6pPr>
            <a:lvl7pPr marL="2971800" indent="-228600" eaLnBrk="0" fontAlgn="base" hangingPunct="0">
              <a:spcBef>
                <a:spcPct val="0"/>
              </a:spcBef>
              <a:spcAft>
                <a:spcPct val="0"/>
              </a:spcAft>
              <a:defRPr kumimoji="1">
                <a:solidFill>
                  <a:schemeClr val="tx1"/>
                </a:solidFill>
                <a:latin typeface="Tahoma" pitchFamily="34" charset="0"/>
                <a:ea typeface="新細明體" charset="-120"/>
              </a:defRPr>
            </a:lvl7pPr>
            <a:lvl8pPr marL="3429000" indent="-228600" eaLnBrk="0" fontAlgn="base" hangingPunct="0">
              <a:spcBef>
                <a:spcPct val="0"/>
              </a:spcBef>
              <a:spcAft>
                <a:spcPct val="0"/>
              </a:spcAft>
              <a:defRPr kumimoji="1">
                <a:solidFill>
                  <a:schemeClr val="tx1"/>
                </a:solidFill>
                <a:latin typeface="Tahoma" pitchFamily="34" charset="0"/>
                <a:ea typeface="新細明體" charset="-120"/>
              </a:defRPr>
            </a:lvl8pPr>
            <a:lvl9pPr marL="3886200" indent="-228600" eaLnBrk="0" fontAlgn="base" hangingPunct="0">
              <a:spcBef>
                <a:spcPct val="0"/>
              </a:spcBef>
              <a:spcAft>
                <a:spcPct val="0"/>
              </a:spcAft>
              <a:defRPr kumimoji="1">
                <a:solidFill>
                  <a:schemeClr val="tx1"/>
                </a:solidFill>
                <a:latin typeface="Tahoma" pitchFamily="34" charset="0"/>
                <a:ea typeface="新細明體" charset="-120"/>
              </a:defRPr>
            </a:lvl9pPr>
          </a:lstStyle>
          <a:p>
            <a:pPr eaLnBrk="1" hangingPunct="1"/>
            <a:r>
              <a:rPr lang="en-US" altLang="zh-TW" dirty="0">
                <a:latin typeface="Times New Roman" panose="02020603050405020304" pitchFamily="18" charset="0"/>
                <a:cs typeface="Times New Roman" panose="02020603050405020304" pitchFamily="18" charset="0"/>
              </a:rPr>
              <a:t>Weak interaction decay</a:t>
            </a:r>
            <a:endParaRPr lang="zh-TW" altLang="en-US" dirty="0">
              <a:latin typeface="Times New Roman" panose="02020603050405020304" pitchFamily="18" charset="0"/>
              <a:cs typeface="Times New Roman" panose="02020603050405020304" pitchFamily="18" charset="0"/>
            </a:endParaRPr>
          </a:p>
        </p:txBody>
      </p:sp>
      <p:sp>
        <p:nvSpPr>
          <p:cNvPr id="1030" name="Text Box 9"/>
          <p:cNvSpPr txBox="1">
            <a:spLocks noChangeArrowheads="1"/>
          </p:cNvSpPr>
          <p:nvPr/>
        </p:nvSpPr>
        <p:spPr bwMode="auto">
          <a:xfrm>
            <a:off x="1326060" y="3425581"/>
            <a:ext cx="18557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Tahoma" pitchFamily="34" charset="0"/>
                <a:ea typeface="新細明體" charset="-120"/>
              </a:defRPr>
            </a:lvl1pPr>
            <a:lvl2pPr marL="742950" indent="-285750" eaLnBrk="0" hangingPunct="0">
              <a:defRPr kumimoji="1">
                <a:solidFill>
                  <a:schemeClr val="tx1"/>
                </a:solidFill>
                <a:latin typeface="Tahoma" pitchFamily="34" charset="0"/>
                <a:ea typeface="新細明體" charset="-120"/>
              </a:defRPr>
            </a:lvl2pPr>
            <a:lvl3pPr marL="1143000" indent="-228600" eaLnBrk="0" hangingPunct="0">
              <a:defRPr kumimoji="1">
                <a:solidFill>
                  <a:schemeClr val="tx1"/>
                </a:solidFill>
                <a:latin typeface="Tahoma" pitchFamily="34" charset="0"/>
                <a:ea typeface="新細明體" charset="-120"/>
              </a:defRPr>
            </a:lvl3pPr>
            <a:lvl4pPr marL="1600200" indent="-228600" eaLnBrk="0" hangingPunct="0">
              <a:defRPr kumimoji="1">
                <a:solidFill>
                  <a:schemeClr val="tx1"/>
                </a:solidFill>
                <a:latin typeface="Tahoma" pitchFamily="34" charset="0"/>
                <a:ea typeface="新細明體" charset="-120"/>
              </a:defRPr>
            </a:lvl4pPr>
            <a:lvl5pPr marL="2057400" indent="-228600" eaLnBrk="0" hangingPunct="0">
              <a:defRPr kumimoji="1">
                <a:solidFill>
                  <a:schemeClr val="tx1"/>
                </a:solidFill>
                <a:latin typeface="Tahoma" pitchFamily="34" charset="0"/>
                <a:ea typeface="新細明體" charset="-120"/>
              </a:defRPr>
            </a:lvl5pPr>
            <a:lvl6pPr marL="2514600" indent="-228600" eaLnBrk="0" fontAlgn="base" hangingPunct="0">
              <a:spcBef>
                <a:spcPct val="0"/>
              </a:spcBef>
              <a:spcAft>
                <a:spcPct val="0"/>
              </a:spcAft>
              <a:defRPr kumimoji="1">
                <a:solidFill>
                  <a:schemeClr val="tx1"/>
                </a:solidFill>
                <a:latin typeface="Tahoma" pitchFamily="34" charset="0"/>
                <a:ea typeface="新細明體" charset="-120"/>
              </a:defRPr>
            </a:lvl6pPr>
            <a:lvl7pPr marL="2971800" indent="-228600" eaLnBrk="0" fontAlgn="base" hangingPunct="0">
              <a:spcBef>
                <a:spcPct val="0"/>
              </a:spcBef>
              <a:spcAft>
                <a:spcPct val="0"/>
              </a:spcAft>
              <a:defRPr kumimoji="1">
                <a:solidFill>
                  <a:schemeClr val="tx1"/>
                </a:solidFill>
                <a:latin typeface="Tahoma" pitchFamily="34" charset="0"/>
                <a:ea typeface="新細明體" charset="-120"/>
              </a:defRPr>
            </a:lvl7pPr>
            <a:lvl8pPr marL="3429000" indent="-228600" eaLnBrk="0" fontAlgn="base" hangingPunct="0">
              <a:spcBef>
                <a:spcPct val="0"/>
              </a:spcBef>
              <a:spcAft>
                <a:spcPct val="0"/>
              </a:spcAft>
              <a:defRPr kumimoji="1">
                <a:solidFill>
                  <a:schemeClr val="tx1"/>
                </a:solidFill>
                <a:latin typeface="Tahoma" pitchFamily="34" charset="0"/>
                <a:ea typeface="新細明體" charset="-120"/>
              </a:defRPr>
            </a:lvl8pPr>
            <a:lvl9pPr marL="3886200" indent="-228600" eaLnBrk="0" fontAlgn="base" hangingPunct="0">
              <a:spcBef>
                <a:spcPct val="0"/>
              </a:spcBef>
              <a:spcAft>
                <a:spcPct val="0"/>
              </a:spcAft>
              <a:defRPr kumimoji="1">
                <a:solidFill>
                  <a:schemeClr val="tx1"/>
                </a:solidFill>
                <a:latin typeface="Tahoma" pitchFamily="34" charset="0"/>
                <a:ea typeface="新細明體" charset="-120"/>
              </a:defRPr>
            </a:lvl9pPr>
          </a:lstStyle>
          <a:p>
            <a:pPr>
              <a:spcBef>
                <a:spcPct val="50000"/>
              </a:spcBef>
            </a:pPr>
            <a:r>
              <a:rPr kumimoji="0" lang="el-GR" altLang="zh-TW" i="1" dirty="0">
                <a:solidFill>
                  <a:srgbClr val="FF0000"/>
                </a:solidFill>
                <a:latin typeface="Times New Roman" pitchFamily="18" charset="0"/>
                <a:cs typeface="Times New Roman" pitchFamily="18" charset="0"/>
              </a:rPr>
              <a:t>β</a:t>
            </a:r>
            <a:r>
              <a:rPr kumimoji="0" lang="en-US" altLang="zh-TW" dirty="0">
                <a:solidFill>
                  <a:srgbClr val="FF0000"/>
                </a:solidFill>
                <a:latin typeface="Times New Roman" pitchFamily="18" charset="0"/>
                <a:cs typeface="Times New Roman" pitchFamily="18" charset="0"/>
              </a:rPr>
              <a:t> Decay</a:t>
            </a:r>
            <a:endParaRPr kumimoji="0" lang="el-GR" altLang="zh-TW" dirty="0">
              <a:solidFill>
                <a:srgbClr val="FF0000"/>
              </a:solidFill>
              <a:latin typeface="Times New Roman" pitchFamily="18" charset="0"/>
              <a:cs typeface="Times New Roman" pitchFamily="18" charset="0"/>
            </a:endParaRPr>
          </a:p>
        </p:txBody>
      </p:sp>
      <p:sp>
        <p:nvSpPr>
          <p:cNvPr id="1031" name="Text Box 9"/>
          <p:cNvSpPr txBox="1">
            <a:spLocks noChangeArrowheads="1"/>
          </p:cNvSpPr>
          <p:nvPr/>
        </p:nvSpPr>
        <p:spPr bwMode="auto">
          <a:xfrm>
            <a:off x="1326060" y="4319695"/>
            <a:ext cx="18557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Tahoma" pitchFamily="34" charset="0"/>
                <a:ea typeface="新細明體" charset="-120"/>
              </a:defRPr>
            </a:lvl1pPr>
            <a:lvl2pPr marL="742950" indent="-285750" eaLnBrk="0" hangingPunct="0">
              <a:defRPr kumimoji="1">
                <a:solidFill>
                  <a:schemeClr val="tx1"/>
                </a:solidFill>
                <a:latin typeface="Tahoma" pitchFamily="34" charset="0"/>
                <a:ea typeface="新細明體" charset="-120"/>
              </a:defRPr>
            </a:lvl2pPr>
            <a:lvl3pPr marL="1143000" indent="-228600" eaLnBrk="0" hangingPunct="0">
              <a:defRPr kumimoji="1">
                <a:solidFill>
                  <a:schemeClr val="tx1"/>
                </a:solidFill>
                <a:latin typeface="Tahoma" pitchFamily="34" charset="0"/>
                <a:ea typeface="新細明體" charset="-120"/>
              </a:defRPr>
            </a:lvl3pPr>
            <a:lvl4pPr marL="1600200" indent="-228600" eaLnBrk="0" hangingPunct="0">
              <a:defRPr kumimoji="1">
                <a:solidFill>
                  <a:schemeClr val="tx1"/>
                </a:solidFill>
                <a:latin typeface="Tahoma" pitchFamily="34" charset="0"/>
                <a:ea typeface="新細明體" charset="-120"/>
              </a:defRPr>
            </a:lvl4pPr>
            <a:lvl5pPr marL="2057400" indent="-228600" eaLnBrk="0" hangingPunct="0">
              <a:defRPr kumimoji="1">
                <a:solidFill>
                  <a:schemeClr val="tx1"/>
                </a:solidFill>
                <a:latin typeface="Tahoma" pitchFamily="34" charset="0"/>
                <a:ea typeface="新細明體" charset="-120"/>
              </a:defRPr>
            </a:lvl5pPr>
            <a:lvl6pPr marL="2514600" indent="-228600" eaLnBrk="0" fontAlgn="base" hangingPunct="0">
              <a:spcBef>
                <a:spcPct val="0"/>
              </a:spcBef>
              <a:spcAft>
                <a:spcPct val="0"/>
              </a:spcAft>
              <a:defRPr kumimoji="1">
                <a:solidFill>
                  <a:schemeClr val="tx1"/>
                </a:solidFill>
                <a:latin typeface="Tahoma" pitchFamily="34" charset="0"/>
                <a:ea typeface="新細明體" charset="-120"/>
              </a:defRPr>
            </a:lvl6pPr>
            <a:lvl7pPr marL="2971800" indent="-228600" eaLnBrk="0" fontAlgn="base" hangingPunct="0">
              <a:spcBef>
                <a:spcPct val="0"/>
              </a:spcBef>
              <a:spcAft>
                <a:spcPct val="0"/>
              </a:spcAft>
              <a:defRPr kumimoji="1">
                <a:solidFill>
                  <a:schemeClr val="tx1"/>
                </a:solidFill>
                <a:latin typeface="Tahoma" pitchFamily="34" charset="0"/>
                <a:ea typeface="新細明體" charset="-120"/>
              </a:defRPr>
            </a:lvl7pPr>
            <a:lvl8pPr marL="3429000" indent="-228600" eaLnBrk="0" fontAlgn="base" hangingPunct="0">
              <a:spcBef>
                <a:spcPct val="0"/>
              </a:spcBef>
              <a:spcAft>
                <a:spcPct val="0"/>
              </a:spcAft>
              <a:defRPr kumimoji="1">
                <a:solidFill>
                  <a:schemeClr val="tx1"/>
                </a:solidFill>
                <a:latin typeface="Tahoma" pitchFamily="34" charset="0"/>
                <a:ea typeface="新細明體" charset="-120"/>
              </a:defRPr>
            </a:lvl8pPr>
            <a:lvl9pPr marL="3886200" indent="-228600" eaLnBrk="0" fontAlgn="base" hangingPunct="0">
              <a:spcBef>
                <a:spcPct val="0"/>
              </a:spcBef>
              <a:spcAft>
                <a:spcPct val="0"/>
              </a:spcAft>
              <a:defRPr kumimoji="1">
                <a:solidFill>
                  <a:schemeClr val="tx1"/>
                </a:solidFill>
                <a:latin typeface="Tahoma" pitchFamily="34" charset="0"/>
                <a:ea typeface="新細明體" charset="-120"/>
              </a:defRPr>
            </a:lvl9pPr>
          </a:lstStyle>
          <a:p>
            <a:pPr>
              <a:spcBef>
                <a:spcPct val="50000"/>
              </a:spcBef>
            </a:pPr>
            <a:r>
              <a:rPr kumimoji="0" lang="en-US" altLang="zh-TW" dirty="0">
                <a:solidFill>
                  <a:srgbClr val="FF0000"/>
                </a:solidFill>
                <a:latin typeface="Times New Roman" pitchFamily="18" charset="0"/>
                <a:cs typeface="Times New Roman" pitchFamily="18" charset="0"/>
              </a:rPr>
              <a:t>Pion Decay</a:t>
            </a:r>
            <a:endParaRPr kumimoji="0" lang="el-GR" altLang="zh-TW" dirty="0">
              <a:solidFill>
                <a:srgbClr val="FF0000"/>
              </a:solidFill>
              <a:latin typeface="Times New Roman" pitchFamily="18" charset="0"/>
              <a:cs typeface="Times New Roman" pitchFamily="18" charset="0"/>
            </a:endParaRPr>
          </a:p>
        </p:txBody>
      </p:sp>
      <p:sp>
        <p:nvSpPr>
          <p:cNvPr id="1032" name="Text Box 9"/>
          <p:cNvSpPr txBox="1">
            <a:spLocks noChangeArrowheads="1"/>
          </p:cNvSpPr>
          <p:nvPr/>
        </p:nvSpPr>
        <p:spPr bwMode="auto">
          <a:xfrm>
            <a:off x="1326060" y="5095636"/>
            <a:ext cx="18557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Tahoma" pitchFamily="34" charset="0"/>
                <a:ea typeface="新細明體" charset="-120"/>
              </a:defRPr>
            </a:lvl1pPr>
            <a:lvl2pPr marL="742950" indent="-285750" eaLnBrk="0" hangingPunct="0">
              <a:defRPr kumimoji="1">
                <a:solidFill>
                  <a:schemeClr val="tx1"/>
                </a:solidFill>
                <a:latin typeface="Tahoma" pitchFamily="34" charset="0"/>
                <a:ea typeface="新細明體" charset="-120"/>
              </a:defRPr>
            </a:lvl2pPr>
            <a:lvl3pPr marL="1143000" indent="-228600" eaLnBrk="0" hangingPunct="0">
              <a:defRPr kumimoji="1">
                <a:solidFill>
                  <a:schemeClr val="tx1"/>
                </a:solidFill>
                <a:latin typeface="Tahoma" pitchFamily="34" charset="0"/>
                <a:ea typeface="新細明體" charset="-120"/>
              </a:defRPr>
            </a:lvl3pPr>
            <a:lvl4pPr marL="1600200" indent="-228600" eaLnBrk="0" hangingPunct="0">
              <a:defRPr kumimoji="1">
                <a:solidFill>
                  <a:schemeClr val="tx1"/>
                </a:solidFill>
                <a:latin typeface="Tahoma" pitchFamily="34" charset="0"/>
                <a:ea typeface="新細明體" charset="-120"/>
              </a:defRPr>
            </a:lvl4pPr>
            <a:lvl5pPr marL="2057400" indent="-228600" eaLnBrk="0" hangingPunct="0">
              <a:defRPr kumimoji="1">
                <a:solidFill>
                  <a:schemeClr val="tx1"/>
                </a:solidFill>
                <a:latin typeface="Tahoma" pitchFamily="34" charset="0"/>
                <a:ea typeface="新細明體" charset="-120"/>
              </a:defRPr>
            </a:lvl5pPr>
            <a:lvl6pPr marL="2514600" indent="-228600" eaLnBrk="0" fontAlgn="base" hangingPunct="0">
              <a:spcBef>
                <a:spcPct val="0"/>
              </a:spcBef>
              <a:spcAft>
                <a:spcPct val="0"/>
              </a:spcAft>
              <a:defRPr kumimoji="1">
                <a:solidFill>
                  <a:schemeClr val="tx1"/>
                </a:solidFill>
                <a:latin typeface="Tahoma" pitchFamily="34" charset="0"/>
                <a:ea typeface="新細明體" charset="-120"/>
              </a:defRPr>
            </a:lvl6pPr>
            <a:lvl7pPr marL="2971800" indent="-228600" eaLnBrk="0" fontAlgn="base" hangingPunct="0">
              <a:spcBef>
                <a:spcPct val="0"/>
              </a:spcBef>
              <a:spcAft>
                <a:spcPct val="0"/>
              </a:spcAft>
              <a:defRPr kumimoji="1">
                <a:solidFill>
                  <a:schemeClr val="tx1"/>
                </a:solidFill>
                <a:latin typeface="Tahoma" pitchFamily="34" charset="0"/>
                <a:ea typeface="新細明體" charset="-120"/>
              </a:defRPr>
            </a:lvl7pPr>
            <a:lvl8pPr marL="3429000" indent="-228600" eaLnBrk="0" fontAlgn="base" hangingPunct="0">
              <a:spcBef>
                <a:spcPct val="0"/>
              </a:spcBef>
              <a:spcAft>
                <a:spcPct val="0"/>
              </a:spcAft>
              <a:defRPr kumimoji="1">
                <a:solidFill>
                  <a:schemeClr val="tx1"/>
                </a:solidFill>
                <a:latin typeface="Tahoma" pitchFamily="34" charset="0"/>
                <a:ea typeface="新細明體" charset="-120"/>
              </a:defRPr>
            </a:lvl8pPr>
            <a:lvl9pPr marL="3886200" indent="-228600" eaLnBrk="0" fontAlgn="base" hangingPunct="0">
              <a:spcBef>
                <a:spcPct val="0"/>
              </a:spcBef>
              <a:spcAft>
                <a:spcPct val="0"/>
              </a:spcAft>
              <a:defRPr kumimoji="1">
                <a:solidFill>
                  <a:schemeClr val="tx1"/>
                </a:solidFill>
                <a:latin typeface="Tahoma" pitchFamily="34" charset="0"/>
                <a:ea typeface="新細明體" charset="-120"/>
              </a:defRPr>
            </a:lvl9pPr>
          </a:lstStyle>
          <a:p>
            <a:pPr>
              <a:spcBef>
                <a:spcPct val="50000"/>
              </a:spcBef>
            </a:pPr>
            <a:r>
              <a:rPr kumimoji="0" lang="en-US" altLang="zh-TW" dirty="0">
                <a:solidFill>
                  <a:srgbClr val="FF0000"/>
                </a:solidFill>
                <a:latin typeface="Times New Roman" pitchFamily="18" charset="0"/>
                <a:cs typeface="Times New Roman" pitchFamily="18" charset="0"/>
              </a:rPr>
              <a:t>Muon Decay</a:t>
            </a:r>
            <a:endParaRPr kumimoji="0" lang="el-GR" altLang="zh-TW" dirty="0">
              <a:solidFill>
                <a:srgbClr val="FF0000"/>
              </a:solidFill>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9" name="文字方塊 8">
                <a:extLst>
                  <a:ext uri="{FF2B5EF4-FFF2-40B4-BE49-F238E27FC236}">
                    <a16:creationId xmlns:a16="http://schemas.microsoft.com/office/drawing/2014/main" id="{DFAAD226-3428-F449-A46B-F2398D310017}"/>
                  </a:ext>
                </a:extLst>
              </p:cNvPr>
              <p:cNvSpPr txBox="1"/>
              <p:nvPr/>
            </p:nvSpPr>
            <p:spPr>
              <a:xfrm>
                <a:off x="3237410" y="5115342"/>
                <a:ext cx="1888209" cy="299313"/>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zh-TW" i="1" smtClean="0">
                              <a:latin typeface="Cambria Math" panose="02040503050406030204" pitchFamily="18" charset="0"/>
                            </a:rPr>
                          </m:ctrlPr>
                        </m:sSupPr>
                        <m:e>
                          <m:r>
                            <a:rPr kumimoji="1" lang="en-US" altLang="zh-TW" i="1" smtClean="0">
                              <a:latin typeface="Cambria Math" panose="02040503050406030204" pitchFamily="18" charset="0"/>
                              <a:ea typeface="Cambria Math" panose="02040503050406030204" pitchFamily="18" charset="0"/>
                            </a:rPr>
                            <m:t>𝜇</m:t>
                          </m:r>
                        </m:e>
                        <m:sup>
                          <m:r>
                            <a:rPr kumimoji="1" lang="en-US" altLang="zh-TW" b="0" i="1" smtClean="0">
                              <a:latin typeface="Cambria Math" panose="02040503050406030204" pitchFamily="18" charset="0"/>
                            </a:rPr>
                            <m:t>−</m:t>
                          </m:r>
                        </m:sup>
                      </m:sSup>
                      <m:r>
                        <a:rPr kumimoji="1" lang="en-US" altLang="zh-TW" i="1" smtClean="0">
                          <a:latin typeface="Cambria Math" panose="02040503050406030204" pitchFamily="18" charset="0"/>
                          <a:ea typeface="Cambria Math" panose="02040503050406030204" pitchFamily="18" charset="0"/>
                        </a:rPr>
                        <m:t>→</m:t>
                      </m:r>
                      <m:sSup>
                        <m:sSupPr>
                          <m:ctrlPr>
                            <a:rPr kumimoji="1" lang="en-US" altLang="zh-TW" i="1" smtClean="0">
                              <a:latin typeface="Cambria Math" panose="02040503050406030204" pitchFamily="18" charset="0"/>
                              <a:ea typeface="Cambria Math" panose="02040503050406030204" pitchFamily="18" charset="0"/>
                            </a:rPr>
                          </m:ctrlPr>
                        </m:sSupPr>
                        <m:e>
                          <m:r>
                            <a:rPr kumimoji="1" lang="en-US" altLang="zh-TW" b="0" i="1" smtClean="0">
                              <a:latin typeface="Cambria Math" panose="02040503050406030204" pitchFamily="18" charset="0"/>
                              <a:ea typeface="Cambria Math" panose="02040503050406030204" pitchFamily="18" charset="0"/>
                            </a:rPr>
                            <m:t>𝑒</m:t>
                          </m:r>
                        </m:e>
                        <m:sup>
                          <m:r>
                            <a:rPr kumimoji="1" lang="en-US" altLang="zh-TW" b="0" i="1" smtClean="0">
                              <a:latin typeface="Cambria Math" panose="02040503050406030204" pitchFamily="18" charset="0"/>
                              <a:ea typeface="Cambria Math" panose="02040503050406030204" pitchFamily="18" charset="0"/>
                            </a:rPr>
                            <m:t>−</m:t>
                          </m:r>
                        </m:sup>
                      </m:sSup>
                      <m:r>
                        <a:rPr lang="en-US" altLang="zh-TW" i="1">
                          <a:latin typeface="Cambria Math" panose="02040503050406030204" pitchFamily="18" charset="0"/>
                          <a:ea typeface="Cambria Math" panose="02040503050406030204" pitchFamily="18" charset="0"/>
                        </a:rPr>
                        <m:t>+</m:t>
                      </m:r>
                      <m:sSub>
                        <m:sSubPr>
                          <m:ctrlPr>
                            <a:rPr lang="en-US" altLang="zh-TW" i="1">
                              <a:latin typeface="Cambria Math" panose="02040503050406030204" pitchFamily="18" charset="0"/>
                              <a:ea typeface="Cambria Math" panose="02040503050406030204" pitchFamily="18" charset="0"/>
                            </a:rPr>
                          </m:ctrlPr>
                        </m:sSubPr>
                        <m:e>
                          <m:acc>
                            <m:accPr>
                              <m:chr m:val="̅"/>
                              <m:ctrlPr>
                                <a:rPr lang="en-US" altLang="zh-TW" i="1">
                                  <a:latin typeface="Cambria Math" panose="02040503050406030204" pitchFamily="18" charset="0"/>
                                  <a:ea typeface="Cambria Math" panose="02040503050406030204" pitchFamily="18" charset="0"/>
                                </a:rPr>
                              </m:ctrlPr>
                            </m:accPr>
                            <m:e>
                              <m:r>
                                <a:rPr lang="en-US" altLang="zh-TW" i="1">
                                  <a:latin typeface="Cambria Math" panose="02040503050406030204" pitchFamily="18" charset="0"/>
                                  <a:ea typeface="Cambria Math" panose="02040503050406030204" pitchFamily="18" charset="0"/>
                                </a:rPr>
                                <m:t>𝜈</m:t>
                              </m:r>
                            </m:e>
                          </m:acc>
                        </m:e>
                        <m:sub>
                          <m:r>
                            <a:rPr lang="en-US" altLang="zh-TW" b="0" i="1" smtClean="0">
                              <a:latin typeface="Cambria Math" panose="02040503050406030204" pitchFamily="18" charset="0"/>
                              <a:ea typeface="Cambria Math" panose="02040503050406030204" pitchFamily="18" charset="0"/>
                            </a:rPr>
                            <m:t>𝑒</m:t>
                          </m:r>
                        </m:sub>
                      </m:sSub>
                      <m:r>
                        <a:rPr lang="en-US" altLang="zh-TW" i="1" smtClean="0">
                          <a:latin typeface="Cambria Math" panose="02040503050406030204" pitchFamily="18" charset="0"/>
                          <a:ea typeface="Cambria Math" panose="02040503050406030204" pitchFamily="18" charset="0"/>
                        </a:rPr>
                        <m:t>+</m:t>
                      </m:r>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𝜈</m:t>
                          </m:r>
                        </m:e>
                        <m:sub>
                          <m:r>
                            <a:rPr lang="en-US" altLang="zh-TW" i="1" smtClean="0">
                              <a:latin typeface="Cambria Math" panose="02040503050406030204" pitchFamily="18" charset="0"/>
                              <a:ea typeface="Cambria Math" panose="02040503050406030204" pitchFamily="18" charset="0"/>
                            </a:rPr>
                            <m:t>𝜇</m:t>
                          </m:r>
                        </m:sub>
                      </m:sSub>
                    </m:oMath>
                  </m:oMathPara>
                </a14:m>
                <a:endParaRPr kumimoji="1" lang="zh-TW" altLang="en-US" dirty="0">
                  <a:latin typeface="+mn-lt"/>
                </a:endParaRPr>
              </a:p>
            </p:txBody>
          </p:sp>
        </mc:Choice>
        <mc:Fallback xmlns="">
          <p:sp>
            <p:nvSpPr>
              <p:cNvPr id="9" name="文字方塊 8">
                <a:extLst>
                  <a:ext uri="{FF2B5EF4-FFF2-40B4-BE49-F238E27FC236}">
                    <a16:creationId xmlns:a16="http://schemas.microsoft.com/office/drawing/2014/main" id="{DFAAD226-3428-F449-A46B-F2398D310017}"/>
                  </a:ext>
                </a:extLst>
              </p:cNvPr>
              <p:cNvSpPr txBox="1">
                <a:spLocks noRot="1" noChangeAspect="1" noMove="1" noResize="1" noEditPoints="1" noAdjustHandles="1" noChangeArrowheads="1" noChangeShapeType="1" noTextEdit="1"/>
              </p:cNvSpPr>
              <p:nvPr/>
            </p:nvSpPr>
            <p:spPr>
              <a:xfrm>
                <a:off x="3237410" y="5115342"/>
                <a:ext cx="1888209" cy="299313"/>
              </a:xfrm>
              <a:prstGeom prst="rect">
                <a:avLst/>
              </a:prstGeom>
              <a:blipFill>
                <a:blip r:embed="rId2"/>
                <a:stretch>
                  <a:fillRect l="-2000" r="-667"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文字方塊 9">
                <a:extLst>
                  <a:ext uri="{FF2B5EF4-FFF2-40B4-BE49-F238E27FC236}">
                    <a16:creationId xmlns:a16="http://schemas.microsoft.com/office/drawing/2014/main" id="{C1C81AD5-604D-C042-9814-859B37BF22BA}"/>
                  </a:ext>
                </a:extLst>
              </p:cNvPr>
              <p:cNvSpPr txBox="1"/>
              <p:nvPr/>
            </p:nvSpPr>
            <p:spPr>
              <a:xfrm>
                <a:off x="3237410" y="3527412"/>
                <a:ext cx="1917896" cy="276999"/>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zh-TW" i="1" smtClean="0">
                              <a:latin typeface="Cambria Math" panose="02040503050406030204" pitchFamily="18" charset="0"/>
                            </a:rPr>
                          </m:ctrlPr>
                        </m:sSupPr>
                        <m:e>
                          <m:r>
                            <a:rPr kumimoji="1" lang="en-US" altLang="zh-TW" b="0" i="1" smtClean="0">
                              <a:latin typeface="Cambria Math" panose="02040503050406030204" pitchFamily="18" charset="0"/>
                            </a:rPr>
                            <m:t>𝑛</m:t>
                          </m:r>
                        </m:e>
                        <m:sup>
                          <m:r>
                            <a:rPr kumimoji="1" lang="en-US" altLang="zh-TW" b="0" i="1" smtClean="0">
                              <a:latin typeface="Cambria Math" panose="02040503050406030204" pitchFamily="18" charset="0"/>
                              <a:ea typeface="Cambria Math" panose="02040503050406030204" pitchFamily="18" charset="0"/>
                            </a:rPr>
                            <m:t>0</m:t>
                          </m:r>
                        </m:sup>
                      </m:sSup>
                      <m:r>
                        <a:rPr kumimoji="1" lang="en-US" altLang="zh-TW" i="1" smtClean="0">
                          <a:latin typeface="Cambria Math" panose="02040503050406030204" pitchFamily="18" charset="0"/>
                          <a:ea typeface="Cambria Math" panose="02040503050406030204" pitchFamily="18" charset="0"/>
                        </a:rPr>
                        <m:t>→</m:t>
                      </m:r>
                      <m:sSup>
                        <m:sSupPr>
                          <m:ctrlPr>
                            <a:rPr kumimoji="1" lang="en-US" altLang="zh-TW" i="1" smtClean="0">
                              <a:latin typeface="Cambria Math" panose="02040503050406030204" pitchFamily="18" charset="0"/>
                              <a:ea typeface="Cambria Math" panose="02040503050406030204" pitchFamily="18" charset="0"/>
                            </a:rPr>
                          </m:ctrlPr>
                        </m:sSupPr>
                        <m:e>
                          <m:r>
                            <a:rPr kumimoji="1" lang="en-US" altLang="zh-TW" b="0" i="1" smtClean="0">
                              <a:latin typeface="Cambria Math" panose="02040503050406030204" pitchFamily="18" charset="0"/>
                              <a:ea typeface="Cambria Math" panose="02040503050406030204" pitchFamily="18" charset="0"/>
                            </a:rPr>
                            <m:t>𝑝</m:t>
                          </m:r>
                        </m:e>
                        <m:sup>
                          <m:r>
                            <a:rPr kumimoji="1" lang="en-US" altLang="zh-TW" b="0" i="1" smtClean="0">
                              <a:latin typeface="Cambria Math" panose="02040503050406030204" pitchFamily="18" charset="0"/>
                              <a:ea typeface="Cambria Math" panose="02040503050406030204" pitchFamily="18" charset="0"/>
                            </a:rPr>
                            <m:t>+</m:t>
                          </m:r>
                        </m:sup>
                      </m:sSup>
                      <m:r>
                        <a:rPr kumimoji="1" lang="en-US" altLang="zh-TW" b="0" i="1" smtClean="0">
                          <a:latin typeface="Cambria Math" panose="02040503050406030204" pitchFamily="18" charset="0"/>
                          <a:ea typeface="Cambria Math" panose="02040503050406030204" pitchFamily="18" charset="0"/>
                        </a:rPr>
                        <m:t>+</m:t>
                      </m:r>
                      <m:sSup>
                        <m:sSupPr>
                          <m:ctrlPr>
                            <a:rPr lang="zh-TW" altLang="en-US" i="1" dirty="0" smtClean="0">
                              <a:latin typeface="Cambria Math" panose="02040503050406030204" pitchFamily="18" charset="0"/>
                            </a:rPr>
                          </m:ctrlPr>
                        </m:sSupPr>
                        <m:e>
                          <m:r>
                            <a:rPr lang="en-US" altLang="zh-TW" b="0" i="1" dirty="0" smtClean="0">
                              <a:latin typeface="Cambria Math" panose="02040503050406030204" pitchFamily="18" charset="0"/>
                            </a:rPr>
                            <m:t>𝑒</m:t>
                          </m:r>
                        </m:e>
                        <m:sup>
                          <m:r>
                            <a:rPr lang="en-US" altLang="zh-TW" b="0" i="1" dirty="0" smtClean="0">
                              <a:latin typeface="Cambria Math" panose="02040503050406030204" pitchFamily="18" charset="0"/>
                            </a:rPr>
                            <m:t>−</m:t>
                          </m:r>
                        </m:sup>
                      </m:sSup>
                      <m:r>
                        <a:rPr lang="en-US" altLang="zh-TW" i="1">
                          <a:latin typeface="Cambria Math" panose="02040503050406030204" pitchFamily="18" charset="0"/>
                          <a:ea typeface="Cambria Math" panose="02040503050406030204" pitchFamily="18" charset="0"/>
                        </a:rPr>
                        <m:t>+</m:t>
                      </m:r>
                      <m:sSub>
                        <m:sSubPr>
                          <m:ctrlPr>
                            <a:rPr lang="en-US" altLang="zh-TW" i="1">
                              <a:latin typeface="Cambria Math" panose="02040503050406030204" pitchFamily="18" charset="0"/>
                              <a:ea typeface="Cambria Math" panose="02040503050406030204" pitchFamily="18" charset="0"/>
                            </a:rPr>
                          </m:ctrlPr>
                        </m:sSubPr>
                        <m:e>
                          <m:acc>
                            <m:accPr>
                              <m:chr m:val="̅"/>
                              <m:ctrlPr>
                                <a:rPr lang="en-US" altLang="zh-TW" i="1">
                                  <a:latin typeface="Cambria Math" panose="02040503050406030204" pitchFamily="18" charset="0"/>
                                  <a:ea typeface="Cambria Math" panose="02040503050406030204" pitchFamily="18" charset="0"/>
                                </a:rPr>
                              </m:ctrlPr>
                            </m:accPr>
                            <m:e>
                              <m:r>
                                <a:rPr lang="en-US" altLang="zh-TW" i="1">
                                  <a:latin typeface="Cambria Math" panose="02040503050406030204" pitchFamily="18" charset="0"/>
                                  <a:ea typeface="Cambria Math" panose="02040503050406030204" pitchFamily="18" charset="0"/>
                                </a:rPr>
                                <m:t>𝜈</m:t>
                              </m:r>
                            </m:e>
                          </m:acc>
                        </m:e>
                        <m:sub>
                          <m:r>
                            <a:rPr lang="en-US" altLang="zh-TW" b="0" i="1" smtClean="0">
                              <a:latin typeface="Cambria Math" panose="02040503050406030204" pitchFamily="18" charset="0"/>
                              <a:ea typeface="Cambria Math" panose="02040503050406030204" pitchFamily="18" charset="0"/>
                            </a:rPr>
                            <m:t>𝑒</m:t>
                          </m:r>
                        </m:sub>
                      </m:sSub>
                    </m:oMath>
                  </m:oMathPara>
                </a14:m>
                <a:endParaRPr kumimoji="1" lang="zh-TW" altLang="en-US" dirty="0">
                  <a:latin typeface="+mn-lt"/>
                </a:endParaRPr>
              </a:p>
            </p:txBody>
          </p:sp>
        </mc:Choice>
        <mc:Fallback xmlns="">
          <p:sp>
            <p:nvSpPr>
              <p:cNvPr id="10" name="文字方塊 9">
                <a:extLst>
                  <a:ext uri="{FF2B5EF4-FFF2-40B4-BE49-F238E27FC236}">
                    <a16:creationId xmlns:a16="http://schemas.microsoft.com/office/drawing/2014/main" id="{C1C81AD5-604D-C042-9814-859B37BF22BA}"/>
                  </a:ext>
                </a:extLst>
              </p:cNvPr>
              <p:cNvSpPr txBox="1">
                <a:spLocks noRot="1" noChangeAspect="1" noMove="1" noResize="1" noEditPoints="1" noAdjustHandles="1" noChangeArrowheads="1" noChangeShapeType="1" noTextEdit="1"/>
              </p:cNvSpPr>
              <p:nvPr/>
            </p:nvSpPr>
            <p:spPr>
              <a:xfrm>
                <a:off x="3237410" y="3527412"/>
                <a:ext cx="1917896" cy="276999"/>
              </a:xfrm>
              <a:prstGeom prst="rect">
                <a:avLst/>
              </a:prstGeom>
              <a:blipFill>
                <a:blip r:embed="rId3"/>
                <a:stretch>
                  <a:fillRect l="-654" t="-4348" b="-260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文字方塊 10">
                <a:extLst>
                  <a:ext uri="{FF2B5EF4-FFF2-40B4-BE49-F238E27FC236}">
                    <a16:creationId xmlns:a16="http://schemas.microsoft.com/office/drawing/2014/main" id="{6793837D-9E44-6144-8D79-488ED0299B1A}"/>
                  </a:ext>
                </a:extLst>
              </p:cNvPr>
              <p:cNvSpPr txBox="1"/>
              <p:nvPr/>
            </p:nvSpPr>
            <p:spPr>
              <a:xfrm>
                <a:off x="3237410" y="4319695"/>
                <a:ext cx="1421863" cy="299313"/>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zh-TW" i="1" smtClean="0">
                              <a:latin typeface="Cambria Math" panose="02040503050406030204" pitchFamily="18" charset="0"/>
                            </a:rPr>
                          </m:ctrlPr>
                        </m:sSupPr>
                        <m:e>
                          <m:r>
                            <a:rPr kumimoji="1" lang="en-US" altLang="zh-TW" i="1" smtClean="0">
                              <a:latin typeface="Cambria Math" panose="02040503050406030204" pitchFamily="18" charset="0"/>
                              <a:ea typeface="Cambria Math" panose="02040503050406030204" pitchFamily="18" charset="0"/>
                            </a:rPr>
                            <m:t>𝜋</m:t>
                          </m:r>
                        </m:e>
                        <m:sup>
                          <m:r>
                            <a:rPr kumimoji="1" lang="en-US" altLang="zh-TW" b="0" i="1" smtClean="0">
                              <a:latin typeface="Cambria Math" panose="02040503050406030204" pitchFamily="18" charset="0"/>
                            </a:rPr>
                            <m:t>−</m:t>
                          </m:r>
                        </m:sup>
                      </m:sSup>
                      <m:r>
                        <a:rPr kumimoji="1" lang="en-US" altLang="zh-TW" i="1" smtClean="0">
                          <a:latin typeface="Cambria Math" panose="02040503050406030204" pitchFamily="18" charset="0"/>
                          <a:ea typeface="Cambria Math" panose="02040503050406030204" pitchFamily="18" charset="0"/>
                        </a:rPr>
                        <m:t>→</m:t>
                      </m:r>
                      <m:sSup>
                        <m:sSupPr>
                          <m:ctrlPr>
                            <a:rPr kumimoji="1" lang="en-US" altLang="zh-TW" i="1" smtClean="0">
                              <a:latin typeface="Cambria Math" panose="02040503050406030204" pitchFamily="18" charset="0"/>
                              <a:ea typeface="Cambria Math" panose="02040503050406030204" pitchFamily="18" charset="0"/>
                            </a:rPr>
                          </m:ctrlPr>
                        </m:sSupPr>
                        <m:e>
                          <m:r>
                            <a:rPr kumimoji="1" lang="en-US" altLang="zh-TW" i="1" smtClean="0">
                              <a:latin typeface="Cambria Math" panose="02040503050406030204" pitchFamily="18" charset="0"/>
                              <a:ea typeface="Cambria Math" panose="02040503050406030204" pitchFamily="18" charset="0"/>
                            </a:rPr>
                            <m:t>𝜇</m:t>
                          </m:r>
                        </m:e>
                        <m:sup>
                          <m:r>
                            <a:rPr kumimoji="1" lang="en-US" altLang="zh-TW" b="0" i="1" smtClean="0">
                              <a:latin typeface="Cambria Math" panose="02040503050406030204" pitchFamily="18" charset="0"/>
                              <a:ea typeface="Cambria Math" panose="02040503050406030204" pitchFamily="18" charset="0"/>
                            </a:rPr>
                            <m:t>−</m:t>
                          </m:r>
                        </m:sup>
                      </m:sSup>
                      <m:r>
                        <a:rPr lang="en-US" altLang="zh-TW" i="1">
                          <a:latin typeface="Cambria Math" panose="02040503050406030204" pitchFamily="18" charset="0"/>
                          <a:ea typeface="Cambria Math" panose="02040503050406030204" pitchFamily="18" charset="0"/>
                        </a:rPr>
                        <m:t>+</m:t>
                      </m:r>
                      <m:sSub>
                        <m:sSubPr>
                          <m:ctrlPr>
                            <a:rPr lang="en-US" altLang="zh-TW" i="1">
                              <a:latin typeface="Cambria Math" panose="02040503050406030204" pitchFamily="18" charset="0"/>
                              <a:ea typeface="Cambria Math" panose="02040503050406030204" pitchFamily="18" charset="0"/>
                            </a:rPr>
                          </m:ctrlPr>
                        </m:sSubPr>
                        <m:e>
                          <m:acc>
                            <m:accPr>
                              <m:chr m:val="̅"/>
                              <m:ctrlPr>
                                <a:rPr lang="en-US" altLang="zh-TW" i="1">
                                  <a:latin typeface="Cambria Math" panose="02040503050406030204" pitchFamily="18" charset="0"/>
                                  <a:ea typeface="Cambria Math" panose="02040503050406030204" pitchFamily="18" charset="0"/>
                                </a:rPr>
                              </m:ctrlPr>
                            </m:accPr>
                            <m:e>
                              <m:r>
                                <a:rPr lang="en-US" altLang="zh-TW" i="1">
                                  <a:latin typeface="Cambria Math" panose="02040503050406030204" pitchFamily="18" charset="0"/>
                                  <a:ea typeface="Cambria Math" panose="02040503050406030204" pitchFamily="18" charset="0"/>
                                </a:rPr>
                                <m:t>𝜈</m:t>
                              </m:r>
                            </m:e>
                          </m:acc>
                        </m:e>
                        <m:sub>
                          <m:r>
                            <a:rPr lang="en-US" altLang="zh-TW" i="1" smtClean="0">
                              <a:latin typeface="Cambria Math" panose="02040503050406030204" pitchFamily="18" charset="0"/>
                              <a:ea typeface="Cambria Math" panose="02040503050406030204" pitchFamily="18" charset="0"/>
                            </a:rPr>
                            <m:t>𝜇</m:t>
                          </m:r>
                        </m:sub>
                      </m:sSub>
                    </m:oMath>
                  </m:oMathPara>
                </a14:m>
                <a:endParaRPr kumimoji="1" lang="zh-TW" altLang="en-US" dirty="0">
                  <a:latin typeface="+mn-lt"/>
                </a:endParaRPr>
              </a:p>
            </p:txBody>
          </p:sp>
        </mc:Choice>
        <mc:Fallback xmlns="">
          <p:sp>
            <p:nvSpPr>
              <p:cNvPr id="11" name="文字方塊 10">
                <a:extLst>
                  <a:ext uri="{FF2B5EF4-FFF2-40B4-BE49-F238E27FC236}">
                    <a16:creationId xmlns:a16="http://schemas.microsoft.com/office/drawing/2014/main" id="{6793837D-9E44-6144-8D79-488ED0299B1A}"/>
                  </a:ext>
                </a:extLst>
              </p:cNvPr>
              <p:cNvSpPr txBox="1">
                <a:spLocks noRot="1" noChangeAspect="1" noMove="1" noResize="1" noEditPoints="1" noAdjustHandles="1" noChangeArrowheads="1" noChangeShapeType="1" noTextEdit="1"/>
              </p:cNvSpPr>
              <p:nvPr/>
            </p:nvSpPr>
            <p:spPr>
              <a:xfrm>
                <a:off x="3237410" y="4319695"/>
                <a:ext cx="1421863" cy="299313"/>
              </a:xfrm>
              <a:prstGeom prst="rect">
                <a:avLst/>
              </a:prstGeom>
              <a:blipFill>
                <a:blip r:embed="rId4"/>
                <a:stretch>
                  <a:fillRect l="-885" r="-885" b="-208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104AB66E-1C55-C796-1288-C898D8A8038F}"/>
                  </a:ext>
                </a:extLst>
              </p:cNvPr>
              <p:cNvSpPr txBox="1"/>
              <p:nvPr/>
            </p:nvSpPr>
            <p:spPr>
              <a:xfrm>
                <a:off x="1326060" y="1075173"/>
                <a:ext cx="6491880"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In search of the interaction </a:t>
                </a:r>
                <a:r>
                  <a:rPr lang="en-US" dirty="0" err="1">
                    <a:latin typeface="Times New Roman" panose="02020603050405020304" pitchFamily="18" charset="0"/>
                    <a:cs typeface="Times New Roman" panose="02020603050405020304" pitchFamily="18" charset="0"/>
                  </a:rPr>
                  <a:t>Lagrangian</a:t>
                </a:r>
                <a:r>
                  <a:rPr lang="en-US" dirty="0">
                    <a:latin typeface="Times New Roman" panose="02020603050405020304" pitchFamily="18" charset="0"/>
                    <a:cs typeface="Times New Roman" panose="02020603050405020304" pitchFamily="18" charset="0"/>
                  </a:rPr>
                  <a:t> </a:t>
                </a:r>
                <a14:m>
                  <m:oMath xmlns:m="http://schemas.openxmlformats.org/officeDocument/2006/math">
                    <m:sSub>
                      <m:sSubPr>
                        <m:ctrlPr>
                          <a:rPr lang="en-US" i="1" smtClean="0">
                            <a:latin typeface="Cambria Math" panose="02040503050406030204" pitchFamily="18" charset="0"/>
                            <a:ea typeface="Cambria Math" panose="02040503050406030204" pitchFamily="18" charset="0"/>
                            <a:cs typeface="Times New Roman" panose="02020603050405020304" pitchFamily="18" charset="0"/>
                          </a:rPr>
                        </m:ctrlPr>
                      </m:sSubPr>
                      <m:e>
                        <m:r>
                          <a:rPr lang="en-US" i="1">
                            <a:latin typeface="Cambria Math" panose="02040503050406030204" pitchFamily="18" charset="0"/>
                            <a:ea typeface="Cambria Math" panose="02040503050406030204" pitchFamily="18" charset="0"/>
                            <a:cs typeface="Times New Roman" panose="02020603050405020304" pitchFamily="18" charset="0"/>
                          </a:rPr>
                          <m:t>ℒ</m:t>
                        </m:r>
                      </m:e>
                      <m:sub>
                        <m:r>
                          <a:rPr lang="en-US" b="0" i="1" smtClean="0">
                            <a:latin typeface="Cambria Math" panose="02040503050406030204" pitchFamily="18" charset="0"/>
                            <a:ea typeface="Cambria Math" panose="02040503050406030204" pitchFamily="18" charset="0"/>
                            <a:cs typeface="Times New Roman" panose="02020603050405020304" pitchFamily="18" charset="0"/>
                          </a:rPr>
                          <m:t>𝐼</m:t>
                        </m:r>
                      </m:sub>
                    </m:sSub>
                  </m:oMath>
                </a14:m>
                <a:r>
                  <a:rPr lang="en-US" dirty="0">
                    <a:latin typeface="Times New Roman" panose="02020603050405020304" pitchFamily="18" charset="0"/>
                    <a:cs typeface="Times New Roman" panose="02020603050405020304" pitchFamily="18" charset="0"/>
                  </a:rPr>
                  <a:t> for weak interaction.</a:t>
                </a:r>
              </a:p>
            </p:txBody>
          </p:sp>
        </mc:Choice>
        <mc:Fallback xmlns="">
          <p:sp>
            <p:nvSpPr>
              <p:cNvPr id="3" name="TextBox 2">
                <a:extLst>
                  <a:ext uri="{FF2B5EF4-FFF2-40B4-BE49-F238E27FC236}">
                    <a16:creationId xmlns:a16="http://schemas.microsoft.com/office/drawing/2014/main" id="{104AB66E-1C55-C796-1288-C898D8A8038F}"/>
                  </a:ext>
                </a:extLst>
              </p:cNvPr>
              <p:cNvSpPr txBox="1">
                <a:spLocks noRot="1" noChangeAspect="1" noMove="1" noResize="1" noEditPoints="1" noAdjustHandles="1" noChangeArrowheads="1" noChangeShapeType="1" noTextEdit="1"/>
              </p:cNvSpPr>
              <p:nvPr/>
            </p:nvSpPr>
            <p:spPr>
              <a:xfrm>
                <a:off x="1326060" y="1075173"/>
                <a:ext cx="6491880" cy="369332"/>
              </a:xfrm>
              <a:prstGeom prst="rect">
                <a:avLst/>
              </a:prstGeom>
              <a:blipFill>
                <a:blip r:embed="rId5"/>
                <a:stretch>
                  <a:fillRect l="-781" t="-6667" b="-23333"/>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90435162-ED4A-F931-CD5B-DCBAFB7C7F67}"/>
              </a:ext>
            </a:extLst>
          </p:cNvPr>
          <p:cNvSpPr txBox="1"/>
          <p:nvPr/>
        </p:nvSpPr>
        <p:spPr>
          <a:xfrm>
            <a:off x="1326060" y="1577591"/>
            <a:ext cx="3799559" cy="369332"/>
          </a:xfrm>
          <a:prstGeom prst="rect">
            <a:avLst/>
          </a:prstGeom>
          <a:noFill/>
        </p:spPr>
        <p:txBody>
          <a:bodyPr wrap="square" rtlCol="0">
            <a:spAutoFit/>
          </a:bodyPr>
          <a:lstStyle/>
          <a:p>
            <a:pPr algn="l"/>
            <a:r>
              <a:rPr lang="en-US" dirty="0" err="1">
                <a:latin typeface="Times New Roman" panose="02020603050405020304" pitchFamily="18" charset="0"/>
                <a:cs typeface="Times New Roman" panose="02020603050405020304" pitchFamily="18" charset="0"/>
              </a:rPr>
              <a:t>尋找弱作用的基本作用交點</a:t>
            </a:r>
            <a:r>
              <a:rPr lang="zh-TW" altLang="en-US" dirty="0">
                <a:latin typeface="Times New Roman" panose="02020603050405020304" pitchFamily="18" charset="0"/>
                <a:cs typeface="Times New Roman" panose="02020603050405020304" pitchFamily="18" charset="0"/>
              </a:rPr>
              <a:t> </a:t>
            </a:r>
            <a:r>
              <a:rPr lang="en-US" altLang="zh-TW" dirty="0">
                <a:latin typeface="Times New Roman" panose="02020603050405020304" pitchFamily="18" charset="0"/>
                <a:cs typeface="Times New Roman" panose="02020603050405020304" pitchFamily="18" charset="0"/>
              </a:rPr>
              <a:t>vertices.</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505660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2" name="文字方塊 11"/>
              <p:cNvSpPr txBox="1"/>
              <p:nvPr/>
            </p:nvSpPr>
            <p:spPr>
              <a:xfrm>
                <a:off x="471629" y="364961"/>
                <a:ext cx="8113843" cy="369332"/>
              </a:xfrm>
              <a:prstGeom prst="rect">
                <a:avLst/>
              </a:prstGeom>
              <a:noFill/>
            </p:spPr>
            <p:txBody>
              <a:bodyPr wrap="square" rtlCol="0">
                <a:spAutoFit/>
              </a:bodyPr>
              <a:lstStyle/>
              <a:p>
                <a14:m>
                  <m:oMath xmlns:m="http://schemas.openxmlformats.org/officeDocument/2006/math">
                    <m:d>
                      <m:dPr>
                        <m:ctrlPr>
                          <a:rPr lang="en-US" altLang="zh-TW" i="1" smtClean="0">
                            <a:latin typeface="Cambria Math" panose="02040503050406030204" pitchFamily="18" charset="0"/>
                            <a:cs typeface="Times New Roman" pitchFamily="18" charset="0"/>
                          </a:rPr>
                        </m:ctrlPr>
                      </m:dPr>
                      <m:e>
                        <m:m>
                          <m:mPr>
                            <m:mcs>
                              <m:mc>
                                <m:mcPr>
                                  <m:count m:val="3"/>
                                  <m:mcJc m:val="center"/>
                                </m:mcPr>
                              </m:mc>
                            </m:mcs>
                            <m:ctrlPr>
                              <a:rPr lang="en-US" altLang="zh-TW" i="1" smtClean="0">
                                <a:latin typeface="Cambria Math" panose="02040503050406030204" pitchFamily="18" charset="0"/>
                                <a:cs typeface="Times New Roman" pitchFamily="18" charset="0"/>
                              </a:rPr>
                            </m:ctrlPr>
                          </m:mPr>
                          <m:mr>
                            <m:e>
                              <m:sSup>
                                <m:sSupPr>
                                  <m:ctrlPr>
                                    <a:rPr lang="en-US" altLang="zh-TW" i="1" smtClean="0">
                                      <a:latin typeface="Cambria Math" panose="02040503050406030204" pitchFamily="18" charset="0"/>
                                      <a:cs typeface="Times New Roman" pitchFamily="18" charset="0"/>
                                    </a:rPr>
                                  </m:ctrlPr>
                                </m:sSupPr>
                                <m:e>
                                  <m:r>
                                    <a:rPr lang="en-US" altLang="zh-TW" b="0" i="1" smtClean="0">
                                      <a:latin typeface="Cambria Math"/>
                                      <a:cs typeface="Times New Roman" pitchFamily="18" charset="0"/>
                                    </a:rPr>
                                    <m:t>𝑊</m:t>
                                  </m:r>
                                </m:e>
                                <m:sup>
                                  <m:r>
                                    <a:rPr lang="en-US" altLang="zh-TW" b="0" i="1" smtClean="0">
                                      <a:latin typeface="Cambria Math"/>
                                      <a:cs typeface="Times New Roman" pitchFamily="18" charset="0"/>
                                    </a:rPr>
                                    <m:t>+</m:t>
                                  </m:r>
                                </m:sup>
                              </m:sSup>
                            </m:e>
                            <m:e>
                              <m:sSup>
                                <m:sSupPr>
                                  <m:ctrlPr>
                                    <a:rPr lang="en-US" altLang="zh-TW" i="1" smtClean="0">
                                      <a:latin typeface="Cambria Math" panose="02040503050406030204" pitchFamily="18" charset="0"/>
                                      <a:cs typeface="Times New Roman" pitchFamily="18" charset="0"/>
                                    </a:rPr>
                                  </m:ctrlPr>
                                </m:sSupPr>
                                <m:e>
                                  <m:r>
                                    <a:rPr lang="en-US" altLang="zh-TW" b="0" i="1" smtClean="0">
                                      <a:latin typeface="Cambria Math"/>
                                      <a:cs typeface="Times New Roman" pitchFamily="18" charset="0"/>
                                    </a:rPr>
                                    <m:t>𝑊</m:t>
                                  </m:r>
                                </m:e>
                                <m:sup>
                                  <m:r>
                                    <a:rPr lang="en-US" altLang="zh-TW" b="0" i="1" smtClean="0">
                                      <a:latin typeface="Cambria Math"/>
                                      <a:cs typeface="Times New Roman" pitchFamily="18" charset="0"/>
                                    </a:rPr>
                                    <m:t>0</m:t>
                                  </m:r>
                                </m:sup>
                              </m:sSup>
                            </m:e>
                            <m:e>
                              <m:sSup>
                                <m:sSupPr>
                                  <m:ctrlPr>
                                    <a:rPr lang="en-US" altLang="zh-TW" i="1" smtClean="0">
                                      <a:latin typeface="Cambria Math" panose="02040503050406030204" pitchFamily="18" charset="0"/>
                                      <a:cs typeface="Times New Roman" pitchFamily="18" charset="0"/>
                                    </a:rPr>
                                  </m:ctrlPr>
                                </m:sSupPr>
                                <m:e>
                                  <m:r>
                                    <a:rPr lang="en-US" altLang="zh-TW" b="0" i="1" smtClean="0">
                                      <a:latin typeface="Cambria Math"/>
                                      <a:cs typeface="Times New Roman" pitchFamily="18" charset="0"/>
                                    </a:rPr>
                                    <m:t>𝑊</m:t>
                                  </m:r>
                                </m:e>
                                <m:sup>
                                  <m:r>
                                    <a:rPr lang="en-US" altLang="zh-TW" b="0" i="1" smtClean="0">
                                      <a:latin typeface="Cambria Math"/>
                                      <a:cs typeface="Times New Roman" pitchFamily="18" charset="0"/>
                                    </a:rPr>
                                    <m:t>−</m:t>
                                  </m:r>
                                </m:sup>
                              </m:sSup>
                            </m:e>
                          </m:mr>
                        </m:m>
                      </m:e>
                    </m:d>
                  </m:oMath>
                </a14:m>
                <a:r>
                  <a:rPr lang="zh-TW" altLang="en-US" dirty="0">
                    <a:latin typeface="Times New Roman" pitchFamily="18" charset="0"/>
                    <a:cs typeface="Times New Roman" pitchFamily="18" charset="0"/>
                  </a:rPr>
                  <a:t>是一個</a:t>
                </a:r>
                <a:r>
                  <a:rPr lang="en-US" altLang="zh-TW" dirty="0">
                    <a:latin typeface="Cambria Math" panose="02040503050406030204" pitchFamily="18" charset="0"/>
                    <a:ea typeface="Cambria Math" panose="02040503050406030204" pitchFamily="18" charset="0"/>
                  </a:rPr>
                  <a:t>Weak </a:t>
                </a:r>
                <a14:m>
                  <m:oMath xmlns:m="http://schemas.openxmlformats.org/officeDocument/2006/math">
                    <m:r>
                      <a:rPr lang="en-US" altLang="zh-TW" i="1" dirty="0" smtClean="0">
                        <a:latin typeface="Cambria Math"/>
                        <a:ea typeface="Cambria Math" panose="02040503050406030204" pitchFamily="18" charset="0"/>
                      </a:rPr>
                      <m:t>𝑆𝑈</m:t>
                    </m:r>
                  </m:oMath>
                </a14:m>
                <a:r>
                  <a:rPr lang="en-US" altLang="zh-TW" dirty="0">
                    <a:latin typeface="Cambria Math" panose="02040503050406030204" pitchFamily="18" charset="0"/>
                    <a:ea typeface="Cambria Math" panose="02040503050406030204" pitchFamily="18" charset="0"/>
                  </a:rPr>
                  <a:t>(2)</a:t>
                </a:r>
                <a:r>
                  <a:rPr lang="en-US" altLang="zh-TW" dirty="0"/>
                  <a:t> </a:t>
                </a:r>
                <a14:m>
                  <m:oMath xmlns:m="http://schemas.openxmlformats.org/officeDocument/2006/math">
                    <m:r>
                      <a:rPr lang="en-US" altLang="zh-TW" i="1" dirty="0">
                        <a:latin typeface="Cambria Math"/>
                        <a:cs typeface="Times New Roman" pitchFamily="18" charset="0"/>
                      </a:rPr>
                      <m:t>𝐼</m:t>
                    </m:r>
                    <m:r>
                      <a:rPr lang="en-US" altLang="zh-TW" b="0" i="1" dirty="0" smtClean="0">
                        <a:latin typeface="Cambria Math"/>
                        <a:cs typeface="Times New Roman" pitchFamily="18" charset="0"/>
                      </a:rPr>
                      <m:t>=1</m:t>
                    </m:r>
                  </m:oMath>
                </a14:m>
                <a:r>
                  <a:rPr lang="zh-TW" altLang="en-US" dirty="0">
                    <a:latin typeface="Times New Roman" pitchFamily="18" charset="0"/>
                    <a:cs typeface="Times New Roman" pitchFamily="18" charset="0"/>
                  </a:rPr>
                  <a:t>的 </a:t>
                </a:r>
                <a:r>
                  <a:rPr lang="en-US" altLang="zh-TW" dirty="0">
                    <a:latin typeface="Times New Roman" pitchFamily="18" charset="0"/>
                    <a:cs typeface="Times New Roman" pitchFamily="18" charset="0"/>
                  </a:rPr>
                  <a:t>Triplet</a:t>
                </a:r>
                <a:r>
                  <a:rPr lang="zh-TW" altLang="en-US" dirty="0">
                    <a:cs typeface="Times New Roman" pitchFamily="18" charset="0"/>
                  </a:rPr>
                  <a:t> </a:t>
                </a:r>
                <a14:m>
                  <m:oMath xmlns:m="http://schemas.openxmlformats.org/officeDocument/2006/math">
                    <m:d>
                      <m:dPr>
                        <m:ctrlPr>
                          <a:rPr lang="en-US" altLang="zh-TW" i="1">
                            <a:latin typeface="Cambria Math" panose="02040503050406030204" pitchFamily="18" charset="0"/>
                            <a:cs typeface="Times New Roman" pitchFamily="18" charset="0"/>
                          </a:rPr>
                        </m:ctrlPr>
                      </m:dPr>
                      <m:e>
                        <m:m>
                          <m:mPr>
                            <m:mcs>
                              <m:mc>
                                <m:mcPr>
                                  <m:count m:val="3"/>
                                  <m:mcJc m:val="center"/>
                                </m:mcPr>
                              </m:mc>
                            </m:mcs>
                            <m:ctrlPr>
                              <a:rPr lang="en-US" altLang="zh-TW" i="1">
                                <a:latin typeface="Cambria Math" panose="02040503050406030204" pitchFamily="18" charset="0"/>
                                <a:cs typeface="Times New Roman" pitchFamily="18" charset="0"/>
                              </a:rPr>
                            </m:ctrlPr>
                          </m:mPr>
                          <m:mr>
                            <m:e>
                              <m:sSub>
                                <m:sSubPr>
                                  <m:ctrlPr>
                                    <a:rPr lang="en-US" altLang="zh-TW" i="1" smtClean="0">
                                      <a:latin typeface="Cambria Math" panose="02040503050406030204" pitchFamily="18" charset="0"/>
                                      <a:cs typeface="Times New Roman" pitchFamily="18" charset="0"/>
                                    </a:rPr>
                                  </m:ctrlPr>
                                </m:sSubPr>
                                <m:e>
                                  <m:r>
                                    <a:rPr lang="en-US" altLang="zh-TW" b="0" i="1" smtClean="0">
                                      <a:latin typeface="Cambria Math"/>
                                      <a:cs typeface="Times New Roman" pitchFamily="18" charset="0"/>
                                    </a:rPr>
                                    <m:t>𝑚</m:t>
                                  </m:r>
                                </m:e>
                                <m:sub>
                                  <m:r>
                                    <a:rPr lang="en-US" altLang="zh-TW" b="0" i="1" smtClean="0">
                                      <a:latin typeface="Cambria Math"/>
                                      <a:cs typeface="Times New Roman" pitchFamily="18" charset="0"/>
                                    </a:rPr>
                                    <m:t>𝑧</m:t>
                                  </m:r>
                                </m:sub>
                              </m:sSub>
                              <m:r>
                                <m:rPr>
                                  <m:brk m:alnAt="7"/>
                                </m:rPr>
                                <a:rPr lang="en-US" altLang="zh-TW" b="0" i="1" smtClean="0">
                                  <a:latin typeface="Cambria Math"/>
                                  <a:cs typeface="Times New Roman" pitchFamily="18" charset="0"/>
                                </a:rPr>
                                <m:t>=</m:t>
                              </m:r>
                              <m:r>
                                <a:rPr lang="en-US" altLang="zh-TW" b="0" i="1" smtClean="0">
                                  <a:latin typeface="Cambria Math"/>
                                  <a:cs typeface="Times New Roman" pitchFamily="18" charset="0"/>
                                </a:rPr>
                                <m:t>1</m:t>
                              </m:r>
                            </m:e>
                            <m:e>
                              <m:r>
                                <a:rPr lang="en-US" altLang="zh-TW" b="0" i="1" smtClean="0">
                                  <a:latin typeface="Cambria Math"/>
                                  <a:cs typeface="Times New Roman" pitchFamily="18" charset="0"/>
                                </a:rPr>
                                <m:t>0</m:t>
                              </m:r>
                            </m:e>
                            <m:e>
                              <m:r>
                                <a:rPr lang="en-US" altLang="zh-TW" b="0" i="1" smtClean="0">
                                  <a:latin typeface="Cambria Math"/>
                                  <a:cs typeface="Times New Roman" pitchFamily="18" charset="0"/>
                                </a:rPr>
                                <m:t>−1</m:t>
                              </m:r>
                            </m:e>
                          </m:mr>
                        </m:m>
                      </m:e>
                    </m:d>
                  </m:oMath>
                </a14:m>
                <a:r>
                  <a:rPr lang="zh-TW" altLang="en-US" dirty="0">
                    <a:latin typeface="Times New Roman" pitchFamily="18" charset="0"/>
                    <a:cs typeface="Times New Roman" pitchFamily="18" charset="0"/>
                  </a:rPr>
                  <a:t>。</a:t>
                </a:r>
              </a:p>
            </p:txBody>
          </p:sp>
        </mc:Choice>
        <mc:Fallback xmlns="">
          <p:sp>
            <p:nvSpPr>
              <p:cNvPr id="12" name="文字方塊 11"/>
              <p:cNvSpPr txBox="1">
                <a:spLocks noRot="1" noChangeAspect="1" noMove="1" noResize="1" noEditPoints="1" noAdjustHandles="1" noChangeArrowheads="1" noChangeShapeType="1" noTextEdit="1"/>
              </p:cNvSpPr>
              <p:nvPr/>
            </p:nvSpPr>
            <p:spPr>
              <a:xfrm>
                <a:off x="471629" y="364961"/>
                <a:ext cx="8113843" cy="369332"/>
              </a:xfrm>
              <a:prstGeom prst="rect">
                <a:avLst/>
              </a:prstGeom>
              <a:blipFill rotWithShape="1">
                <a:blip r:embed="rId2"/>
                <a:stretch>
                  <a:fillRect t="-10000" b="-28333"/>
                </a:stretch>
              </a:blipFill>
            </p:spPr>
            <p:txBody>
              <a:bodyPr/>
              <a:lstStyle/>
              <a:p>
                <a:r>
                  <a:rPr lang="zh-TW" altLang="en-US">
                    <a:noFill/>
                  </a:rPr>
                  <a:t> </a:t>
                </a:r>
              </a:p>
            </p:txBody>
          </p:sp>
        </mc:Fallback>
      </mc:AlternateContent>
      <p:sp>
        <p:nvSpPr>
          <p:cNvPr id="2" name="矩形 1"/>
          <p:cNvSpPr/>
          <p:nvPr/>
        </p:nvSpPr>
        <p:spPr>
          <a:xfrm>
            <a:off x="471631" y="839636"/>
            <a:ext cx="4634602" cy="369332"/>
          </a:xfrm>
          <a:prstGeom prst="rect">
            <a:avLst/>
          </a:prstGeom>
        </p:spPr>
        <p:txBody>
          <a:bodyPr wrap="none">
            <a:spAutoFit/>
          </a:bodyPr>
          <a:lstStyle/>
          <a:p>
            <a:r>
              <a:rPr lang="en-US" altLang="zh-TW" i="1" dirty="0">
                <a:latin typeface="Times New Roman" panose="02020603050405020304" pitchFamily="18" charset="0"/>
                <a:cs typeface="Times New Roman" panose="02020603050405020304" pitchFamily="18" charset="0"/>
              </a:rPr>
              <a:t>SU</a:t>
            </a:r>
            <a:r>
              <a:rPr lang="en-US" altLang="zh-TW" dirty="0">
                <a:latin typeface="Times New Roman" panose="02020603050405020304" pitchFamily="18" charset="0"/>
                <a:cs typeface="Times New Roman" panose="02020603050405020304" pitchFamily="18" charset="0"/>
              </a:rPr>
              <a:t>(2) </a:t>
            </a:r>
            <a:r>
              <a:rPr lang="zh-TW" altLang="en-US" dirty="0">
                <a:latin typeface="Times New Roman" pitchFamily="18" charset="0"/>
                <a:cs typeface="Times New Roman" pitchFamily="18" charset="0"/>
              </a:rPr>
              <a:t>的 </a:t>
            </a:r>
            <a:r>
              <a:rPr lang="en-US" altLang="zh-TW" dirty="0">
                <a:latin typeface="Times New Roman" pitchFamily="18" charset="0"/>
                <a:cs typeface="Times New Roman" pitchFamily="18" charset="0"/>
              </a:rPr>
              <a:t>Representations</a:t>
            </a:r>
            <a:r>
              <a:rPr lang="zh-TW" altLang="en-US" dirty="0">
                <a:latin typeface="Times New Roman" pitchFamily="18" charset="0"/>
                <a:cs typeface="Times New Roman" pitchFamily="18" charset="0"/>
              </a:rPr>
              <a:t> 中只有一個是 </a:t>
            </a:r>
            <a:r>
              <a:rPr lang="en-US" altLang="zh-TW" dirty="0">
                <a:latin typeface="Times New Roman" pitchFamily="18" charset="0"/>
                <a:cs typeface="Times New Roman" pitchFamily="18" charset="0"/>
              </a:rPr>
              <a:t>3</a:t>
            </a:r>
            <a:r>
              <a:rPr lang="zh-TW" altLang="en-US" dirty="0">
                <a:latin typeface="Times New Roman" pitchFamily="18" charset="0"/>
                <a:cs typeface="Times New Roman" pitchFamily="18" charset="0"/>
              </a:rPr>
              <a:t>維！</a:t>
            </a:r>
            <a:endParaRPr lang="zh-TW" altLang="en-US" dirty="0"/>
          </a:p>
        </p:txBody>
      </p:sp>
      <mc:AlternateContent xmlns:mc="http://schemas.openxmlformats.org/markup-compatibility/2006" xmlns:a14="http://schemas.microsoft.com/office/drawing/2010/main">
        <mc:Choice Requires="a14">
          <p:sp>
            <p:nvSpPr>
              <p:cNvPr id="3" name="文字方塊 2"/>
              <p:cNvSpPr txBox="1"/>
              <p:nvPr/>
            </p:nvSpPr>
            <p:spPr>
              <a:xfrm>
                <a:off x="471630" y="1286046"/>
                <a:ext cx="7540092" cy="369332"/>
              </a:xfrm>
              <a:prstGeom prst="rect">
                <a:avLst/>
              </a:prstGeom>
              <a:noFill/>
            </p:spPr>
            <p:txBody>
              <a:bodyPr wrap="square" rtlCol="0">
                <a:spAutoFit/>
              </a:bodyPr>
              <a:lstStyle/>
              <a:p>
                <a:r>
                  <a:rPr lang="zh-TW" altLang="en-US" dirty="0">
                    <a:latin typeface="Times New Roman" pitchFamily="18" charset="0"/>
                    <a:cs typeface="Times New Roman" pitchFamily="18" charset="0"/>
                  </a:rPr>
                  <a:t>我們還有一個明顯的</a:t>
                </a:r>
                <a:r>
                  <a:rPr lang="en-US" altLang="zh-TW" dirty="0">
                    <a:latin typeface="Times New Roman" pitchFamily="18" charset="0"/>
                    <a:cs typeface="Times New Roman" pitchFamily="18" charset="0"/>
                  </a:rPr>
                  <a:t>3</a:t>
                </a:r>
                <a:r>
                  <a:rPr lang="zh-TW" altLang="en-US" dirty="0">
                    <a:latin typeface="Times New Roman" pitchFamily="18" charset="0"/>
                    <a:cs typeface="Times New Roman" pitchFamily="18" charset="0"/>
                  </a:rPr>
                  <a:t>維的 </a:t>
                </a:r>
                <a:r>
                  <a:rPr lang="en-US" altLang="zh-TW" dirty="0">
                    <a:latin typeface="Times New Roman" pitchFamily="18" charset="0"/>
                    <a:cs typeface="Times New Roman" pitchFamily="18" charset="0"/>
                  </a:rPr>
                  <a:t>representation</a:t>
                </a:r>
                <a:r>
                  <a:rPr lang="zh-TW" altLang="en-US" dirty="0">
                    <a:latin typeface="Times New Roman" pitchFamily="18" charset="0"/>
                    <a:cs typeface="Times New Roman" pitchFamily="18" charset="0"/>
                  </a:rPr>
                  <a:t>！就是</a:t>
                </a:r>
                <a:r>
                  <a:rPr lang="en-US" altLang="zh-TW" dirty="0">
                    <a:latin typeface="Times New Roman" pitchFamily="18" charset="0"/>
                    <a:cs typeface="Times New Roman" pitchFamily="18" charset="0"/>
                  </a:rPr>
                  <a:t>3D</a:t>
                </a:r>
                <a:r>
                  <a:rPr lang="zh-TW" altLang="en-US" dirty="0">
                    <a:latin typeface="Times New Roman" pitchFamily="18" charset="0"/>
                    <a:cs typeface="Times New Roman" pitchFamily="18" charset="0"/>
                  </a:rPr>
                  <a:t> 向量：</a:t>
                </a:r>
                <a14:m>
                  <m:oMath xmlns:m="http://schemas.openxmlformats.org/officeDocument/2006/math">
                    <m:d>
                      <m:dPr>
                        <m:ctrlPr>
                          <a:rPr lang="en-US" altLang="zh-TW" i="1">
                            <a:latin typeface="Cambria Math" panose="02040503050406030204" pitchFamily="18" charset="0"/>
                            <a:cs typeface="Times New Roman" pitchFamily="18" charset="0"/>
                          </a:rPr>
                        </m:ctrlPr>
                      </m:dPr>
                      <m:e>
                        <m:m>
                          <m:mPr>
                            <m:mcs>
                              <m:mc>
                                <m:mcPr>
                                  <m:count m:val="3"/>
                                  <m:mcJc m:val="center"/>
                                </m:mcPr>
                              </m:mc>
                            </m:mcs>
                            <m:ctrlPr>
                              <a:rPr lang="en-US" altLang="zh-TW" i="1">
                                <a:latin typeface="Cambria Math" panose="02040503050406030204" pitchFamily="18" charset="0"/>
                                <a:cs typeface="Times New Roman" pitchFamily="18" charset="0"/>
                              </a:rPr>
                            </m:ctrlPr>
                          </m:mPr>
                          <m:mr>
                            <m:e>
                              <m:sSub>
                                <m:sSubPr>
                                  <m:ctrlPr>
                                    <a:rPr lang="en-US" altLang="zh-TW" i="1" smtClean="0">
                                      <a:latin typeface="Cambria Math" panose="02040503050406030204" pitchFamily="18" charset="0"/>
                                      <a:cs typeface="Times New Roman" pitchFamily="18" charset="0"/>
                                    </a:rPr>
                                  </m:ctrlPr>
                                </m:sSubPr>
                                <m:e>
                                  <m:r>
                                    <a:rPr lang="en-US" altLang="zh-TW" b="0" i="1" smtClean="0">
                                      <a:latin typeface="Cambria Math"/>
                                      <a:cs typeface="Times New Roman" pitchFamily="18" charset="0"/>
                                    </a:rPr>
                                    <m:t>𝑉</m:t>
                                  </m:r>
                                </m:e>
                                <m:sub>
                                  <m:r>
                                    <a:rPr lang="en-US" altLang="zh-TW" b="0" i="1" smtClean="0">
                                      <a:latin typeface="Cambria Math"/>
                                      <a:cs typeface="Times New Roman" pitchFamily="18" charset="0"/>
                                    </a:rPr>
                                    <m:t>𝑥</m:t>
                                  </m:r>
                                </m:sub>
                              </m:sSub>
                            </m:e>
                            <m:e>
                              <m:sSub>
                                <m:sSubPr>
                                  <m:ctrlPr>
                                    <a:rPr lang="en-US" altLang="zh-TW" i="1" smtClean="0">
                                      <a:latin typeface="Cambria Math" panose="02040503050406030204" pitchFamily="18" charset="0"/>
                                      <a:cs typeface="Times New Roman" pitchFamily="18" charset="0"/>
                                    </a:rPr>
                                  </m:ctrlPr>
                                </m:sSubPr>
                                <m:e>
                                  <m:r>
                                    <a:rPr lang="en-US" altLang="zh-TW" b="0" i="1" smtClean="0">
                                      <a:latin typeface="Cambria Math"/>
                                      <a:cs typeface="Times New Roman" pitchFamily="18" charset="0"/>
                                    </a:rPr>
                                    <m:t>𝑉</m:t>
                                  </m:r>
                                </m:e>
                                <m:sub>
                                  <m:r>
                                    <a:rPr lang="en-US" altLang="zh-TW" b="0" i="1" smtClean="0">
                                      <a:latin typeface="Cambria Math"/>
                                      <a:cs typeface="Times New Roman" pitchFamily="18" charset="0"/>
                                    </a:rPr>
                                    <m:t>𝑦</m:t>
                                  </m:r>
                                </m:sub>
                              </m:sSub>
                            </m:e>
                            <m:e>
                              <m:sSub>
                                <m:sSubPr>
                                  <m:ctrlPr>
                                    <a:rPr lang="en-US" altLang="zh-TW" i="1" smtClean="0">
                                      <a:latin typeface="Cambria Math" panose="02040503050406030204" pitchFamily="18" charset="0"/>
                                      <a:cs typeface="Times New Roman" pitchFamily="18" charset="0"/>
                                    </a:rPr>
                                  </m:ctrlPr>
                                </m:sSubPr>
                                <m:e>
                                  <m:r>
                                    <a:rPr lang="en-US" altLang="zh-TW" b="0" i="1" smtClean="0">
                                      <a:latin typeface="Cambria Math"/>
                                      <a:cs typeface="Times New Roman" pitchFamily="18" charset="0"/>
                                    </a:rPr>
                                    <m:t>𝑉</m:t>
                                  </m:r>
                                </m:e>
                                <m:sub>
                                  <m:r>
                                    <a:rPr lang="en-US" altLang="zh-TW" b="0" i="1" smtClean="0">
                                      <a:latin typeface="Cambria Math"/>
                                      <a:cs typeface="Times New Roman" pitchFamily="18" charset="0"/>
                                    </a:rPr>
                                    <m:t>𝑧</m:t>
                                  </m:r>
                                </m:sub>
                              </m:sSub>
                            </m:e>
                          </m:mr>
                        </m:m>
                      </m:e>
                    </m:d>
                  </m:oMath>
                </a14:m>
                <a:r>
                  <a:rPr lang="zh-TW" altLang="en-US" dirty="0">
                    <a:latin typeface="Times New Roman" pitchFamily="18" charset="0"/>
                    <a:cs typeface="Times New Roman" pitchFamily="18" charset="0"/>
                  </a:rPr>
                  <a:t>。</a:t>
                </a:r>
              </a:p>
            </p:txBody>
          </p:sp>
        </mc:Choice>
        <mc:Fallback xmlns="">
          <p:sp>
            <p:nvSpPr>
              <p:cNvPr id="3" name="文字方塊 2"/>
              <p:cNvSpPr txBox="1">
                <a:spLocks noRot="1" noChangeAspect="1" noMove="1" noResize="1" noEditPoints="1" noAdjustHandles="1" noChangeArrowheads="1" noChangeShapeType="1" noTextEdit="1"/>
              </p:cNvSpPr>
              <p:nvPr/>
            </p:nvSpPr>
            <p:spPr>
              <a:xfrm>
                <a:off x="471630" y="1286046"/>
                <a:ext cx="7540092" cy="369332"/>
              </a:xfrm>
              <a:prstGeom prst="rect">
                <a:avLst/>
              </a:prstGeom>
              <a:blipFill rotWithShape="1">
                <a:blip r:embed="rId3"/>
                <a:stretch>
                  <a:fillRect l="-647" t="-8197" b="-2623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5" name="文字方塊 14"/>
              <p:cNvSpPr txBox="1"/>
              <p:nvPr/>
            </p:nvSpPr>
            <p:spPr>
              <a:xfrm>
                <a:off x="460197" y="2191416"/>
                <a:ext cx="5955641" cy="375552"/>
              </a:xfrm>
              <a:prstGeom prst="rect">
                <a:avLst/>
              </a:prstGeom>
              <a:noFill/>
            </p:spPr>
            <p:txBody>
              <a:bodyPr wrap="square" rtlCol="0">
                <a:spAutoFit/>
              </a:bodyPr>
              <a:lstStyle/>
              <a:p>
                <a:r>
                  <a:rPr lang="zh-TW" altLang="en-US" dirty="0">
                    <a:cs typeface="Times New Roman" pitchFamily="18" charset="0"/>
                  </a:rPr>
                  <a:t>因此</a:t>
                </a:r>
                <a14:m>
                  <m:oMath xmlns:m="http://schemas.openxmlformats.org/officeDocument/2006/math">
                    <m:d>
                      <m:dPr>
                        <m:ctrlPr>
                          <a:rPr lang="en-US" altLang="zh-TW" i="1" smtClean="0">
                            <a:latin typeface="Cambria Math" panose="02040503050406030204" pitchFamily="18" charset="0"/>
                            <a:cs typeface="Times New Roman" pitchFamily="18" charset="0"/>
                          </a:rPr>
                        </m:ctrlPr>
                      </m:dPr>
                      <m:e>
                        <m:m>
                          <m:mPr>
                            <m:mcs>
                              <m:mc>
                                <m:mcPr>
                                  <m:count m:val="3"/>
                                  <m:mcJc m:val="center"/>
                                </m:mcPr>
                              </m:mc>
                            </m:mcs>
                            <m:ctrlPr>
                              <a:rPr lang="en-US" altLang="zh-TW" i="1" smtClean="0">
                                <a:latin typeface="Cambria Math" panose="02040503050406030204" pitchFamily="18" charset="0"/>
                                <a:cs typeface="Times New Roman" pitchFamily="18" charset="0"/>
                              </a:rPr>
                            </m:ctrlPr>
                          </m:mPr>
                          <m:mr>
                            <m:e>
                              <m:sSup>
                                <m:sSupPr>
                                  <m:ctrlPr>
                                    <a:rPr lang="en-US" altLang="zh-TW" i="1" smtClean="0">
                                      <a:latin typeface="Cambria Math" panose="02040503050406030204" pitchFamily="18" charset="0"/>
                                      <a:cs typeface="Times New Roman" pitchFamily="18" charset="0"/>
                                    </a:rPr>
                                  </m:ctrlPr>
                                </m:sSupPr>
                                <m:e>
                                  <m:r>
                                    <a:rPr lang="en-US" altLang="zh-TW" b="0" i="1" smtClean="0">
                                      <a:latin typeface="Cambria Math"/>
                                      <a:cs typeface="Times New Roman" pitchFamily="18" charset="0"/>
                                    </a:rPr>
                                    <m:t>𝑊</m:t>
                                  </m:r>
                                </m:e>
                                <m:sup>
                                  <m:r>
                                    <a:rPr lang="en-US" altLang="zh-TW" b="0" i="1" smtClean="0">
                                      <a:latin typeface="Cambria Math"/>
                                      <a:cs typeface="Times New Roman" pitchFamily="18" charset="0"/>
                                    </a:rPr>
                                    <m:t>+</m:t>
                                  </m:r>
                                </m:sup>
                              </m:sSup>
                            </m:e>
                            <m:e>
                              <m:sSup>
                                <m:sSupPr>
                                  <m:ctrlPr>
                                    <a:rPr lang="en-US" altLang="zh-TW" i="1" smtClean="0">
                                      <a:latin typeface="Cambria Math" panose="02040503050406030204" pitchFamily="18" charset="0"/>
                                      <a:cs typeface="Times New Roman" pitchFamily="18" charset="0"/>
                                    </a:rPr>
                                  </m:ctrlPr>
                                </m:sSupPr>
                                <m:e>
                                  <m:r>
                                    <a:rPr lang="en-US" altLang="zh-TW" b="0" i="1" smtClean="0">
                                      <a:latin typeface="Cambria Math"/>
                                      <a:cs typeface="Times New Roman" pitchFamily="18" charset="0"/>
                                    </a:rPr>
                                    <m:t>𝑊</m:t>
                                  </m:r>
                                </m:e>
                                <m:sup>
                                  <m:r>
                                    <a:rPr lang="en-US" altLang="zh-TW" b="0" i="1" smtClean="0">
                                      <a:latin typeface="Cambria Math"/>
                                      <a:cs typeface="Times New Roman" pitchFamily="18" charset="0"/>
                                    </a:rPr>
                                    <m:t>0</m:t>
                                  </m:r>
                                </m:sup>
                              </m:sSup>
                            </m:e>
                            <m:e>
                              <m:sSup>
                                <m:sSupPr>
                                  <m:ctrlPr>
                                    <a:rPr lang="en-US" altLang="zh-TW" i="1" smtClean="0">
                                      <a:latin typeface="Cambria Math" panose="02040503050406030204" pitchFamily="18" charset="0"/>
                                      <a:cs typeface="Times New Roman" pitchFamily="18" charset="0"/>
                                    </a:rPr>
                                  </m:ctrlPr>
                                </m:sSupPr>
                                <m:e>
                                  <m:r>
                                    <a:rPr lang="en-US" altLang="zh-TW" b="0" i="1" smtClean="0">
                                      <a:latin typeface="Cambria Math"/>
                                      <a:cs typeface="Times New Roman" pitchFamily="18" charset="0"/>
                                    </a:rPr>
                                    <m:t>𝑊</m:t>
                                  </m:r>
                                </m:e>
                                <m:sup>
                                  <m:r>
                                    <a:rPr lang="en-US" altLang="zh-TW" b="0" i="1" smtClean="0">
                                      <a:latin typeface="Cambria Math"/>
                                      <a:cs typeface="Times New Roman" pitchFamily="18" charset="0"/>
                                    </a:rPr>
                                    <m:t>−</m:t>
                                  </m:r>
                                </m:sup>
                              </m:sSup>
                            </m:e>
                          </m:mr>
                        </m:m>
                      </m:e>
                    </m:d>
                  </m:oMath>
                </a14:m>
                <a:r>
                  <a:rPr lang="zh-TW" altLang="en-US" dirty="0">
                    <a:latin typeface="Times New Roman" pitchFamily="18" charset="0"/>
                    <a:cs typeface="Times New Roman" pitchFamily="18" charset="0"/>
                  </a:rPr>
                  <a:t>是</a:t>
                </a:r>
                <a14:m>
                  <m:oMath xmlns:m="http://schemas.openxmlformats.org/officeDocument/2006/math">
                    <m:d>
                      <m:dPr>
                        <m:ctrlPr>
                          <a:rPr lang="en-US" altLang="zh-TW" i="1">
                            <a:latin typeface="Cambria Math" panose="02040503050406030204" pitchFamily="18" charset="0"/>
                            <a:cs typeface="Times New Roman" pitchFamily="18" charset="0"/>
                          </a:rPr>
                        </m:ctrlPr>
                      </m:dPr>
                      <m:e>
                        <m:m>
                          <m:mPr>
                            <m:mcs>
                              <m:mc>
                                <m:mcPr>
                                  <m:count m:val="3"/>
                                  <m:mcJc m:val="center"/>
                                </m:mcPr>
                              </m:mc>
                            </m:mcs>
                            <m:ctrlPr>
                              <a:rPr lang="en-US" altLang="zh-TW" i="1">
                                <a:latin typeface="Cambria Math" panose="02040503050406030204" pitchFamily="18" charset="0"/>
                                <a:cs typeface="Times New Roman" pitchFamily="18" charset="0"/>
                              </a:rPr>
                            </m:ctrlPr>
                          </m:mPr>
                          <m:mr>
                            <m:e>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𝑊</m:t>
                                  </m:r>
                                </m:e>
                                <m:sup>
                                  <m:r>
                                    <a:rPr lang="en-US" altLang="zh-TW" i="1">
                                      <a:latin typeface="Cambria Math"/>
                                      <a:cs typeface="Times New Roman" pitchFamily="18" charset="0"/>
                                    </a:rPr>
                                    <m:t>1</m:t>
                                  </m:r>
                                </m:sup>
                              </m:sSup>
                            </m:e>
                            <m:e>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𝑊</m:t>
                                  </m:r>
                                </m:e>
                                <m:sup>
                                  <m:r>
                                    <a:rPr lang="en-US" altLang="zh-TW" i="1">
                                      <a:latin typeface="Cambria Math"/>
                                      <a:cs typeface="Times New Roman" pitchFamily="18" charset="0"/>
                                    </a:rPr>
                                    <m:t>2</m:t>
                                  </m:r>
                                </m:sup>
                              </m:sSup>
                            </m:e>
                            <m:e>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𝑊</m:t>
                                  </m:r>
                                </m:e>
                                <m:sup>
                                  <m:r>
                                    <a:rPr lang="en-US" altLang="zh-TW" i="1">
                                      <a:latin typeface="Cambria Math"/>
                                      <a:cs typeface="Times New Roman" pitchFamily="18" charset="0"/>
                                    </a:rPr>
                                    <m:t>3</m:t>
                                  </m:r>
                                </m:sup>
                              </m:sSup>
                            </m:e>
                          </m:mr>
                        </m:m>
                      </m:e>
                    </m:d>
                  </m:oMath>
                </a14:m>
                <a:r>
                  <a:rPr lang="zh-TW" altLang="en-US" dirty="0">
                    <a:latin typeface="Times New Roman" pitchFamily="18" charset="0"/>
                    <a:cs typeface="Times New Roman" pitchFamily="18" charset="0"/>
                  </a:rPr>
                  <a:t>的線性組合</a:t>
                </a:r>
              </a:p>
            </p:txBody>
          </p:sp>
        </mc:Choice>
        <mc:Fallback xmlns="">
          <p:sp>
            <p:nvSpPr>
              <p:cNvPr id="15" name="文字方塊 14"/>
              <p:cNvSpPr txBox="1">
                <a:spLocks noRot="1" noChangeAspect="1" noMove="1" noResize="1" noEditPoints="1" noAdjustHandles="1" noChangeArrowheads="1" noChangeShapeType="1" noTextEdit="1"/>
              </p:cNvSpPr>
              <p:nvPr/>
            </p:nvSpPr>
            <p:spPr>
              <a:xfrm>
                <a:off x="460197" y="2191416"/>
                <a:ext cx="5955641" cy="375552"/>
              </a:xfrm>
              <a:prstGeom prst="rect">
                <a:avLst/>
              </a:prstGeom>
              <a:blipFill rotWithShape="1">
                <a:blip r:embed="rId4"/>
                <a:stretch>
                  <a:fillRect l="-819" t="-6452" b="-24194"/>
                </a:stretch>
              </a:blipFill>
            </p:spPr>
            <p:txBody>
              <a:bodyPr/>
              <a:lstStyle/>
              <a:p>
                <a:r>
                  <a:rPr lang="zh-TW" altLang="en-US">
                    <a:noFill/>
                  </a:rPr>
                  <a:t> </a:t>
                </a:r>
              </a:p>
            </p:txBody>
          </p:sp>
        </mc:Fallback>
      </mc:AlternateContent>
      <p:sp>
        <p:nvSpPr>
          <p:cNvPr id="4" name="文字方塊 3"/>
          <p:cNvSpPr txBox="1"/>
          <p:nvPr/>
        </p:nvSpPr>
        <p:spPr>
          <a:xfrm>
            <a:off x="445438" y="1708785"/>
            <a:ext cx="5055309" cy="369332"/>
          </a:xfrm>
          <a:prstGeom prst="rect">
            <a:avLst/>
          </a:prstGeom>
          <a:noFill/>
        </p:spPr>
        <p:txBody>
          <a:bodyPr wrap="square" rtlCol="0">
            <a:spAutoFit/>
          </a:bodyPr>
          <a:lstStyle/>
          <a:p>
            <a:r>
              <a:rPr lang="zh-TW" altLang="en-US" dirty="0">
                <a:latin typeface="Times New Roman" pitchFamily="18" charset="0"/>
                <a:cs typeface="Times New Roman" pitchFamily="18" charset="0"/>
              </a:rPr>
              <a:t>兩個 </a:t>
            </a:r>
            <a:r>
              <a:rPr lang="en-US" altLang="zh-TW" dirty="0">
                <a:latin typeface="Times New Roman" pitchFamily="18" charset="0"/>
                <a:cs typeface="Times New Roman" pitchFamily="18" charset="0"/>
              </a:rPr>
              <a:t>Triplet</a:t>
            </a:r>
            <a:r>
              <a:rPr lang="zh-TW" altLang="en-US" dirty="0">
                <a:latin typeface="Times New Roman" pitchFamily="18" charset="0"/>
                <a:cs typeface="Times New Roman" pitchFamily="18" charset="0"/>
              </a:rPr>
              <a:t> 必須是同一個空間。</a:t>
            </a:r>
          </a:p>
        </p:txBody>
      </p:sp>
      <mc:AlternateContent xmlns:mc="http://schemas.openxmlformats.org/markup-compatibility/2006" xmlns:a14="http://schemas.microsoft.com/office/drawing/2010/main">
        <mc:Choice Requires="a14">
          <p:sp>
            <p:nvSpPr>
              <p:cNvPr id="6" name="矩形 5"/>
              <p:cNvSpPr/>
              <p:nvPr/>
            </p:nvSpPr>
            <p:spPr>
              <a:xfrm>
                <a:off x="4824162" y="1708785"/>
                <a:ext cx="3731534" cy="369332"/>
              </a:xfrm>
              <a:prstGeom prst="rect">
                <a:avLst/>
              </a:prstGeom>
              <a:solidFill>
                <a:srgbClr val="FFFB7B"/>
              </a:solidFill>
            </p:spPr>
            <p:txBody>
              <a:bodyPr wrap="none">
                <a:spAutoFit/>
              </a:bodyPr>
              <a:lstStyle/>
              <a:p>
                <a:pPr/>
                <a14:m>
                  <m:oMathPara xmlns:m="http://schemas.openxmlformats.org/officeDocument/2006/math">
                    <m:oMathParaPr>
                      <m:jc m:val="centerGroup"/>
                    </m:oMathParaPr>
                    <m:oMath xmlns:m="http://schemas.openxmlformats.org/officeDocument/2006/math">
                      <m:d>
                        <m:dPr>
                          <m:ctrlPr>
                            <a:rPr lang="en-US" altLang="zh-TW" i="1" smtClean="0">
                              <a:latin typeface="Cambria Math" panose="02040503050406030204" pitchFamily="18" charset="0"/>
                              <a:cs typeface="Times New Roman" pitchFamily="18" charset="0"/>
                            </a:rPr>
                          </m:ctrlPr>
                        </m:dPr>
                        <m:e>
                          <m:m>
                            <m:mPr>
                              <m:mcs>
                                <m:mc>
                                  <m:mcPr>
                                    <m:count m:val="3"/>
                                    <m:mcJc m:val="center"/>
                                  </m:mcPr>
                                </m:mc>
                              </m:mcs>
                              <m:ctrlPr>
                                <a:rPr lang="en-US" altLang="zh-TW" i="1">
                                  <a:latin typeface="Cambria Math" panose="02040503050406030204" pitchFamily="18" charset="0"/>
                                  <a:cs typeface="Times New Roman" pitchFamily="18" charset="0"/>
                                </a:rPr>
                              </m:ctrlPr>
                            </m:mPr>
                            <m:mr>
                              <m:e>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𝑊</m:t>
                                    </m:r>
                                  </m:e>
                                  <m:sup>
                                    <m:r>
                                      <a:rPr lang="en-US" altLang="zh-TW" b="0" i="1" smtClean="0">
                                        <a:latin typeface="Cambria Math"/>
                                        <a:cs typeface="Times New Roman" pitchFamily="18" charset="0"/>
                                      </a:rPr>
                                      <m:t>1</m:t>
                                    </m:r>
                                  </m:sup>
                                </m:sSup>
                              </m:e>
                              <m:e>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𝑊</m:t>
                                    </m:r>
                                  </m:e>
                                  <m:sup>
                                    <m:r>
                                      <a:rPr lang="en-US" altLang="zh-TW" b="0" i="1" smtClean="0">
                                        <a:latin typeface="Cambria Math"/>
                                        <a:cs typeface="Times New Roman" pitchFamily="18" charset="0"/>
                                      </a:rPr>
                                      <m:t>2</m:t>
                                    </m:r>
                                  </m:sup>
                                </m:sSup>
                              </m:e>
                              <m:e>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𝑊</m:t>
                                    </m:r>
                                  </m:e>
                                  <m:sup>
                                    <m:r>
                                      <a:rPr lang="en-US" altLang="zh-TW" b="0" i="1" smtClean="0">
                                        <a:latin typeface="Cambria Math"/>
                                        <a:cs typeface="Times New Roman" pitchFamily="18" charset="0"/>
                                      </a:rPr>
                                      <m:t>3</m:t>
                                    </m:r>
                                  </m:sup>
                                </m:sSup>
                              </m:e>
                            </m:mr>
                          </m:m>
                        </m:e>
                      </m:d>
                      <m:r>
                        <a:rPr lang="en-US" altLang="zh-TW" i="1">
                          <a:latin typeface="Cambria Math"/>
                          <a:ea typeface="Cambria Math"/>
                          <a:cs typeface="Times New Roman" pitchFamily="18" charset="0"/>
                        </a:rPr>
                        <m:t>≡</m:t>
                      </m:r>
                      <m:d>
                        <m:dPr>
                          <m:ctrlPr>
                            <a:rPr lang="en-US" altLang="zh-TW" i="1">
                              <a:latin typeface="Cambria Math" panose="02040503050406030204" pitchFamily="18" charset="0"/>
                              <a:cs typeface="Times New Roman" pitchFamily="18" charset="0"/>
                            </a:rPr>
                          </m:ctrlPr>
                        </m:dPr>
                        <m:e>
                          <m:m>
                            <m:mPr>
                              <m:mcs>
                                <m:mc>
                                  <m:mcPr>
                                    <m:count m:val="3"/>
                                    <m:mcJc m:val="center"/>
                                  </m:mcPr>
                                </m:mc>
                              </m:mcs>
                              <m:ctrlPr>
                                <a:rPr lang="en-US" altLang="zh-TW" i="1">
                                  <a:latin typeface="Cambria Math" panose="02040503050406030204" pitchFamily="18" charset="0"/>
                                  <a:cs typeface="Times New Roman" pitchFamily="18" charset="0"/>
                                </a:rPr>
                              </m:ctrlPr>
                            </m:mPr>
                            <m:mr>
                              <m:e>
                                <m:sSub>
                                  <m:sSubPr>
                                    <m:ctrlPr>
                                      <a:rPr lang="en-US" altLang="zh-TW" i="1">
                                        <a:latin typeface="Cambria Math" panose="02040503050406030204" pitchFamily="18" charset="0"/>
                                        <a:cs typeface="Times New Roman" pitchFamily="18" charset="0"/>
                                      </a:rPr>
                                    </m:ctrlPr>
                                  </m:sSubPr>
                                  <m:e>
                                    <m:r>
                                      <a:rPr lang="en-US" altLang="zh-TW" i="1">
                                        <a:latin typeface="Cambria Math"/>
                                        <a:cs typeface="Times New Roman" pitchFamily="18" charset="0"/>
                                      </a:rPr>
                                      <m:t>𝑊</m:t>
                                    </m:r>
                                  </m:e>
                                  <m:sub>
                                    <m:r>
                                      <a:rPr lang="en-US" altLang="zh-TW" i="1">
                                        <a:latin typeface="Cambria Math"/>
                                        <a:cs typeface="Times New Roman" pitchFamily="18" charset="0"/>
                                      </a:rPr>
                                      <m:t>𝑥</m:t>
                                    </m:r>
                                  </m:sub>
                                </m:sSub>
                              </m:e>
                              <m:e>
                                <m:sSub>
                                  <m:sSubPr>
                                    <m:ctrlPr>
                                      <a:rPr lang="en-US" altLang="zh-TW" i="1">
                                        <a:latin typeface="Cambria Math" panose="02040503050406030204" pitchFamily="18" charset="0"/>
                                        <a:cs typeface="Times New Roman" pitchFamily="18" charset="0"/>
                                      </a:rPr>
                                    </m:ctrlPr>
                                  </m:sSubPr>
                                  <m:e>
                                    <m:r>
                                      <a:rPr lang="en-US" altLang="zh-TW" i="1">
                                        <a:latin typeface="Cambria Math"/>
                                        <a:cs typeface="Times New Roman" pitchFamily="18" charset="0"/>
                                      </a:rPr>
                                      <m:t>𝑊</m:t>
                                    </m:r>
                                  </m:e>
                                  <m:sub>
                                    <m:r>
                                      <a:rPr lang="en-US" altLang="zh-TW" i="1">
                                        <a:latin typeface="Cambria Math"/>
                                        <a:cs typeface="Times New Roman" pitchFamily="18" charset="0"/>
                                      </a:rPr>
                                      <m:t>𝑦</m:t>
                                    </m:r>
                                  </m:sub>
                                </m:sSub>
                              </m:e>
                              <m:e>
                                <m:sSub>
                                  <m:sSubPr>
                                    <m:ctrlPr>
                                      <a:rPr lang="en-US" altLang="zh-TW" i="1">
                                        <a:latin typeface="Cambria Math" panose="02040503050406030204" pitchFamily="18" charset="0"/>
                                        <a:cs typeface="Times New Roman" pitchFamily="18" charset="0"/>
                                      </a:rPr>
                                    </m:ctrlPr>
                                  </m:sSubPr>
                                  <m:e>
                                    <m:r>
                                      <a:rPr lang="en-US" altLang="zh-TW" i="1">
                                        <a:latin typeface="Cambria Math"/>
                                        <a:cs typeface="Times New Roman" pitchFamily="18" charset="0"/>
                                      </a:rPr>
                                      <m:t>𝑊</m:t>
                                    </m:r>
                                  </m:e>
                                  <m:sub>
                                    <m:r>
                                      <a:rPr lang="en-US" altLang="zh-TW" i="1">
                                        <a:latin typeface="Cambria Math"/>
                                        <a:cs typeface="Times New Roman" pitchFamily="18" charset="0"/>
                                      </a:rPr>
                                      <m:t>𝑧</m:t>
                                    </m:r>
                                  </m:sub>
                                </m:sSub>
                              </m:e>
                            </m:mr>
                          </m:m>
                        </m:e>
                      </m:d>
                    </m:oMath>
                  </m:oMathPara>
                </a14:m>
                <a:endParaRPr lang="zh-TW" altLang="en-US" dirty="0"/>
              </a:p>
            </p:txBody>
          </p:sp>
        </mc:Choice>
        <mc:Fallback xmlns="">
          <p:sp>
            <p:nvSpPr>
              <p:cNvPr id="6" name="矩形 5"/>
              <p:cNvSpPr>
                <a:spLocks noRot="1" noChangeAspect="1" noMove="1" noResize="1" noEditPoints="1" noAdjustHandles="1" noChangeArrowheads="1" noChangeShapeType="1" noTextEdit="1"/>
              </p:cNvSpPr>
              <p:nvPr/>
            </p:nvSpPr>
            <p:spPr>
              <a:xfrm>
                <a:off x="4824162" y="1708785"/>
                <a:ext cx="3731534" cy="369332"/>
              </a:xfrm>
              <a:prstGeom prst="rect">
                <a:avLst/>
              </a:prstGeom>
              <a:blipFill rotWithShape="1">
                <a:blip r:embed="rId5"/>
                <a:stretch>
                  <a:fillRect b="-3279"/>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3" name="矩形 12"/>
              <p:cNvSpPr/>
              <p:nvPr/>
            </p:nvSpPr>
            <p:spPr>
              <a:xfrm>
                <a:off x="1473648" y="3016584"/>
                <a:ext cx="1104661" cy="369332"/>
              </a:xfrm>
              <a:prstGeom prst="rect">
                <a:avLst/>
              </a:prstGeom>
              <a:solidFill>
                <a:srgbClr val="FFFB7B"/>
              </a:solidFill>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zh-TW" i="1" smtClean="0">
                              <a:latin typeface="Cambria Math" panose="02040503050406030204" pitchFamily="18" charset="0"/>
                              <a:cs typeface="Times New Roman" pitchFamily="18" charset="0"/>
                            </a:rPr>
                          </m:ctrlPr>
                        </m:sSupPr>
                        <m:e>
                          <m:r>
                            <a:rPr lang="en-US" altLang="zh-TW" i="1">
                              <a:latin typeface="Cambria Math"/>
                              <a:cs typeface="Times New Roman" pitchFamily="18" charset="0"/>
                            </a:rPr>
                            <m:t>𝑊</m:t>
                          </m:r>
                        </m:e>
                        <m:sup>
                          <m:r>
                            <a:rPr lang="en-US" altLang="zh-TW" b="0" i="1" smtClean="0">
                              <a:latin typeface="Cambria Math"/>
                              <a:cs typeface="Times New Roman" pitchFamily="18" charset="0"/>
                            </a:rPr>
                            <m:t>0</m:t>
                          </m:r>
                        </m:sup>
                      </m:sSup>
                      <m:r>
                        <a:rPr lang="en-US" altLang="zh-TW" i="1" smtClean="0">
                          <a:latin typeface="Cambria Math"/>
                          <a:ea typeface="Cambria Math"/>
                          <a:cs typeface="Times New Roman" pitchFamily="18" charset="0"/>
                        </a:rPr>
                        <m:t>~</m:t>
                      </m:r>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𝑊</m:t>
                          </m:r>
                        </m:e>
                        <m:sup>
                          <m:r>
                            <a:rPr lang="en-US" altLang="zh-TW" i="1">
                              <a:latin typeface="Cambria Math"/>
                              <a:cs typeface="Times New Roman" pitchFamily="18" charset="0"/>
                            </a:rPr>
                            <m:t>3</m:t>
                          </m:r>
                        </m:sup>
                      </m:sSup>
                    </m:oMath>
                  </m:oMathPara>
                </a14:m>
                <a:endParaRPr lang="zh-TW" altLang="en-US" dirty="0"/>
              </a:p>
            </p:txBody>
          </p:sp>
        </mc:Choice>
        <mc:Fallback xmlns="">
          <p:sp>
            <p:nvSpPr>
              <p:cNvPr id="13" name="矩形 12"/>
              <p:cNvSpPr>
                <a:spLocks noRot="1" noChangeAspect="1" noMove="1" noResize="1" noEditPoints="1" noAdjustHandles="1" noChangeArrowheads="1" noChangeShapeType="1" noTextEdit="1"/>
              </p:cNvSpPr>
              <p:nvPr/>
            </p:nvSpPr>
            <p:spPr>
              <a:xfrm>
                <a:off x="1473648" y="3016584"/>
                <a:ext cx="1104661" cy="369332"/>
              </a:xfrm>
              <a:prstGeom prst="rect">
                <a:avLst/>
              </a:prstGeom>
              <a:blipFill rotWithShape="1">
                <a:blip r:embed="rId6"/>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9" name="矩形 8"/>
              <p:cNvSpPr/>
              <p:nvPr/>
            </p:nvSpPr>
            <p:spPr>
              <a:xfrm>
                <a:off x="445438" y="3014467"/>
                <a:ext cx="1159292" cy="369332"/>
              </a:xfrm>
              <a:prstGeom prst="rect">
                <a:avLst/>
              </a:prstGeom>
            </p:spPr>
            <p:txBody>
              <a:bodyPr wrap="none">
                <a:spAutoFit/>
              </a:bodyPr>
              <a:lstStyle/>
              <a:p>
                <a:r>
                  <a:rPr lang="zh-TW" altLang="en-US" dirty="0">
                    <a:cs typeface="Times New Roman" pitchFamily="18" charset="0"/>
                  </a:rPr>
                  <a:t>合理</a:t>
                </a:r>
                <a14:m>
                  <m:oMath xmlns:m="http://schemas.openxmlformats.org/officeDocument/2006/math">
                    <m:r>
                      <a:rPr lang="zh-TW" altLang="en-US" i="1">
                        <a:latin typeface="Cambria Math"/>
                        <a:cs typeface="Times New Roman" pitchFamily="18" charset="0"/>
                      </a:rPr>
                      <m:t>推測</m:t>
                    </m:r>
                    <m:r>
                      <a:rPr lang="zh-TW" altLang="en-US" i="1">
                        <a:latin typeface="Cambria Math"/>
                        <a:cs typeface="Times New Roman" pitchFamily="18" charset="0"/>
                      </a:rPr>
                      <m:t> </m:t>
                    </m:r>
                  </m:oMath>
                </a14:m>
                <a:endParaRPr lang="zh-TW" altLang="en-US" dirty="0"/>
              </a:p>
            </p:txBody>
          </p:sp>
        </mc:Choice>
        <mc:Fallback xmlns="">
          <p:sp>
            <p:nvSpPr>
              <p:cNvPr id="9" name="矩形 8"/>
              <p:cNvSpPr>
                <a:spLocks noRot="1" noChangeAspect="1" noMove="1" noResize="1" noEditPoints="1" noAdjustHandles="1" noChangeArrowheads="1" noChangeShapeType="1" noTextEdit="1"/>
              </p:cNvSpPr>
              <p:nvPr/>
            </p:nvSpPr>
            <p:spPr>
              <a:xfrm>
                <a:off x="445438" y="3014467"/>
                <a:ext cx="1159292" cy="369332"/>
              </a:xfrm>
              <a:prstGeom prst="rect">
                <a:avLst/>
              </a:prstGeom>
              <a:blipFill rotWithShape="1">
                <a:blip r:embed="rId7"/>
                <a:stretch>
                  <a:fillRect l="-4211" t="-4918" b="-2623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4" name="矩形 13"/>
              <p:cNvSpPr/>
              <p:nvPr/>
            </p:nvSpPr>
            <p:spPr>
              <a:xfrm>
                <a:off x="460197" y="5815760"/>
                <a:ext cx="5750805" cy="677750"/>
              </a:xfrm>
              <a:prstGeom prst="rect">
                <a:avLst/>
              </a:prstGeom>
              <a:solidFill>
                <a:srgbClr val="FFFB7B"/>
              </a:solidFill>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zh-TW" i="1" smtClean="0">
                              <a:latin typeface="Cambria Math" panose="02040503050406030204" pitchFamily="18" charset="0"/>
                              <a:cs typeface="Times New Roman" pitchFamily="18" charset="0"/>
                            </a:rPr>
                          </m:ctrlPr>
                        </m:sSupPr>
                        <m:e>
                          <m:r>
                            <a:rPr lang="en-US" altLang="zh-TW" i="1">
                              <a:latin typeface="Cambria Math"/>
                              <a:cs typeface="Times New Roman" pitchFamily="18" charset="0"/>
                            </a:rPr>
                            <m:t>𝑊</m:t>
                          </m:r>
                        </m:e>
                        <m:sup>
                          <m:r>
                            <a:rPr lang="en-US" altLang="zh-TW" i="1">
                              <a:latin typeface="Cambria Math"/>
                              <a:ea typeface="Cambria Math"/>
                              <a:cs typeface="Times New Roman" pitchFamily="18" charset="0"/>
                            </a:rPr>
                            <m:t>±</m:t>
                          </m:r>
                        </m:sup>
                      </m:sSup>
                      <m:r>
                        <a:rPr lang="en-US" altLang="zh-TW" b="0" i="1" smtClean="0">
                          <a:latin typeface="Cambria Math"/>
                          <a:ea typeface="Cambria Math"/>
                          <a:cs typeface="Times New Roman" pitchFamily="18" charset="0"/>
                        </a:rPr>
                        <m:t>=</m:t>
                      </m:r>
                      <m:f>
                        <m:fPr>
                          <m:ctrlPr>
                            <a:rPr lang="en-US" altLang="zh-TW" b="0" i="1" smtClean="0">
                              <a:latin typeface="Cambria Math" panose="02040503050406030204" pitchFamily="18" charset="0"/>
                              <a:ea typeface="Cambria Math"/>
                              <a:cs typeface="Times New Roman" pitchFamily="18" charset="0"/>
                            </a:rPr>
                          </m:ctrlPr>
                        </m:fPr>
                        <m:num>
                          <m:r>
                            <a:rPr lang="en-US" altLang="zh-TW" b="0" i="1" smtClean="0">
                              <a:latin typeface="Cambria Math"/>
                              <a:ea typeface="Cambria Math"/>
                              <a:cs typeface="Times New Roman" pitchFamily="18" charset="0"/>
                            </a:rPr>
                            <m:t>1</m:t>
                          </m:r>
                        </m:num>
                        <m:den>
                          <m:rad>
                            <m:radPr>
                              <m:degHide m:val="on"/>
                              <m:ctrlPr>
                                <a:rPr lang="en-US" altLang="zh-TW" b="0" i="1" smtClean="0">
                                  <a:latin typeface="Cambria Math" panose="02040503050406030204" pitchFamily="18" charset="0"/>
                                  <a:ea typeface="Cambria Math"/>
                                  <a:cs typeface="Times New Roman" pitchFamily="18" charset="0"/>
                                </a:rPr>
                              </m:ctrlPr>
                            </m:radPr>
                            <m:deg/>
                            <m:e>
                              <m:r>
                                <a:rPr lang="en-US" altLang="zh-TW" b="0" i="1" smtClean="0">
                                  <a:latin typeface="Cambria Math"/>
                                  <a:ea typeface="Cambria Math"/>
                                  <a:cs typeface="Times New Roman" pitchFamily="18" charset="0"/>
                                </a:rPr>
                                <m:t>2</m:t>
                              </m:r>
                            </m:e>
                          </m:rad>
                        </m:den>
                      </m:f>
                      <m:sSup>
                        <m:sSupPr>
                          <m:ctrlPr>
                            <a:rPr lang="en-US" altLang="zh-TW" b="0" i="1" smtClean="0">
                              <a:latin typeface="Cambria Math" panose="02040503050406030204" pitchFamily="18" charset="0"/>
                              <a:ea typeface="Cambria Math"/>
                              <a:cs typeface="Times New Roman" pitchFamily="18" charset="0"/>
                            </a:rPr>
                          </m:ctrlPr>
                        </m:sSupPr>
                        <m:e>
                          <m:r>
                            <a:rPr lang="en-US" altLang="zh-TW" b="0" i="1" smtClean="0">
                              <a:latin typeface="Cambria Math"/>
                              <a:ea typeface="Cambria Math"/>
                              <a:cs typeface="Times New Roman" pitchFamily="18" charset="0"/>
                            </a:rPr>
                            <m:t>∙</m:t>
                          </m:r>
                          <m:r>
                            <a:rPr lang="en-US" altLang="zh-TW" b="0" i="1" smtClean="0">
                              <a:latin typeface="Cambria Math"/>
                              <a:ea typeface="Cambria Math"/>
                              <a:cs typeface="Times New Roman" pitchFamily="18" charset="0"/>
                            </a:rPr>
                            <m:t>𝐿</m:t>
                          </m:r>
                        </m:e>
                        <m:sup>
                          <m:r>
                            <a:rPr lang="en-US" altLang="zh-TW" b="0" i="1" smtClean="0">
                              <a:latin typeface="Cambria Math"/>
                              <a:ea typeface="Cambria Math"/>
                              <a:cs typeface="Times New Roman" pitchFamily="18" charset="0"/>
                            </a:rPr>
                            <m:t>±</m:t>
                          </m:r>
                        </m:sup>
                      </m:sSup>
                      <m:r>
                        <a:rPr lang="en-US" altLang="zh-TW" b="0" i="1" smtClean="0">
                          <a:latin typeface="Cambria Math"/>
                          <a:ea typeface="Cambria Math"/>
                          <a:cs typeface="Times New Roman" pitchFamily="18" charset="0"/>
                        </a:rPr>
                        <m:t>∙</m:t>
                      </m:r>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𝑊</m:t>
                          </m:r>
                        </m:e>
                        <m:sup>
                          <m:r>
                            <a:rPr lang="en-US" altLang="zh-TW" b="0" i="1" smtClean="0">
                              <a:latin typeface="Cambria Math"/>
                              <a:cs typeface="Times New Roman" pitchFamily="18" charset="0"/>
                            </a:rPr>
                            <m:t>0</m:t>
                          </m:r>
                        </m:sup>
                      </m:sSup>
                      <m:r>
                        <a:rPr lang="en-US" altLang="zh-TW" b="0" i="1" smtClean="0">
                          <a:latin typeface="Cambria Math"/>
                          <a:cs typeface="Times New Roman" pitchFamily="18" charset="0"/>
                        </a:rPr>
                        <m:t>=</m:t>
                      </m:r>
                      <m:f>
                        <m:fPr>
                          <m:ctrlPr>
                            <a:rPr lang="en-US" altLang="zh-TW" i="1">
                              <a:latin typeface="Cambria Math" panose="02040503050406030204" pitchFamily="18" charset="0"/>
                              <a:ea typeface="Cambria Math"/>
                              <a:cs typeface="Times New Roman" pitchFamily="18" charset="0"/>
                            </a:rPr>
                          </m:ctrlPr>
                        </m:fPr>
                        <m:num>
                          <m:r>
                            <a:rPr lang="en-US" altLang="zh-TW" i="1">
                              <a:latin typeface="Cambria Math"/>
                              <a:ea typeface="Cambria Math"/>
                              <a:cs typeface="Times New Roman" pitchFamily="18" charset="0"/>
                            </a:rPr>
                            <m:t>1</m:t>
                          </m:r>
                        </m:num>
                        <m:den>
                          <m:rad>
                            <m:radPr>
                              <m:degHide m:val="on"/>
                              <m:ctrlPr>
                                <a:rPr lang="en-US" altLang="zh-TW" i="1">
                                  <a:latin typeface="Cambria Math" panose="02040503050406030204" pitchFamily="18" charset="0"/>
                                  <a:ea typeface="Cambria Math"/>
                                  <a:cs typeface="Times New Roman" pitchFamily="18" charset="0"/>
                                </a:rPr>
                              </m:ctrlPr>
                            </m:radPr>
                            <m:deg/>
                            <m:e>
                              <m:r>
                                <a:rPr lang="en-US" altLang="zh-TW" i="1">
                                  <a:latin typeface="Cambria Math"/>
                                  <a:ea typeface="Cambria Math"/>
                                  <a:cs typeface="Times New Roman" pitchFamily="18" charset="0"/>
                                </a:rPr>
                                <m:t>2</m:t>
                              </m:r>
                            </m:e>
                          </m:rad>
                        </m:den>
                      </m:f>
                      <m:d>
                        <m:dPr>
                          <m:ctrlPr>
                            <a:rPr lang="en-US" altLang="zh-TW" i="1" smtClean="0">
                              <a:latin typeface="Cambria Math" panose="02040503050406030204" pitchFamily="18" charset="0"/>
                              <a:ea typeface="Cambria Math"/>
                              <a:cs typeface="Times New Roman" pitchFamily="18" charset="0"/>
                            </a:rPr>
                          </m:ctrlPr>
                        </m:dPr>
                        <m:e>
                          <m:sSup>
                            <m:sSupPr>
                              <m:ctrlPr>
                                <a:rPr lang="en-US" altLang="zh-TW" i="1">
                                  <a:latin typeface="Cambria Math" panose="02040503050406030204" pitchFamily="18" charset="0"/>
                                  <a:ea typeface="Cambria Math"/>
                                  <a:cs typeface="Times New Roman" pitchFamily="18" charset="0"/>
                                </a:rPr>
                              </m:ctrlPr>
                            </m:sSupPr>
                            <m:e>
                              <m:r>
                                <a:rPr lang="en-US" altLang="zh-TW" b="0" i="1" smtClean="0">
                                  <a:latin typeface="Cambria Math"/>
                                  <a:ea typeface="Cambria Math"/>
                                  <a:cs typeface="Times New Roman" pitchFamily="18" charset="0"/>
                                </a:rPr>
                                <m:t>𝐿</m:t>
                              </m:r>
                            </m:e>
                            <m:sup>
                              <m:r>
                                <a:rPr lang="en-US" altLang="zh-TW" b="0" i="1" smtClean="0">
                                  <a:latin typeface="Cambria Math"/>
                                  <a:ea typeface="Cambria Math"/>
                                  <a:cs typeface="Times New Roman" pitchFamily="18" charset="0"/>
                                </a:rPr>
                                <m:t>𝑥</m:t>
                              </m:r>
                            </m:sup>
                          </m:sSup>
                          <m:r>
                            <a:rPr lang="en-US" altLang="zh-TW" i="1">
                              <a:latin typeface="Cambria Math"/>
                              <a:ea typeface="Cambria Math"/>
                              <a:cs typeface="Times New Roman" pitchFamily="18" charset="0"/>
                            </a:rPr>
                            <m:t>±</m:t>
                          </m:r>
                          <m:r>
                            <a:rPr lang="en-US" altLang="zh-TW" b="0" i="1" smtClean="0">
                              <a:latin typeface="Cambria Math"/>
                              <a:ea typeface="Cambria Math"/>
                              <a:cs typeface="Times New Roman" pitchFamily="18" charset="0"/>
                            </a:rPr>
                            <m:t>𝑖</m:t>
                          </m:r>
                          <m:sSup>
                            <m:sSupPr>
                              <m:ctrlPr>
                                <a:rPr lang="en-US" altLang="zh-TW" i="1">
                                  <a:latin typeface="Cambria Math" panose="02040503050406030204" pitchFamily="18" charset="0"/>
                                  <a:ea typeface="Cambria Math"/>
                                  <a:cs typeface="Times New Roman" pitchFamily="18" charset="0"/>
                                </a:rPr>
                              </m:ctrlPr>
                            </m:sSupPr>
                            <m:e>
                              <m:r>
                                <a:rPr lang="en-US" altLang="zh-TW" b="0" i="1" smtClean="0">
                                  <a:latin typeface="Cambria Math"/>
                                  <a:ea typeface="Cambria Math"/>
                                  <a:cs typeface="Times New Roman" pitchFamily="18" charset="0"/>
                                </a:rPr>
                                <m:t>𝐿</m:t>
                              </m:r>
                            </m:e>
                            <m:sup>
                              <m:r>
                                <a:rPr lang="en-US" altLang="zh-TW" b="0" i="1" smtClean="0">
                                  <a:latin typeface="Cambria Math"/>
                                  <a:ea typeface="Cambria Math"/>
                                  <a:cs typeface="Times New Roman" pitchFamily="18" charset="0"/>
                                </a:rPr>
                                <m:t>𝑦</m:t>
                              </m:r>
                            </m:sup>
                          </m:sSup>
                        </m:e>
                      </m:d>
                      <m:r>
                        <a:rPr lang="en-US" altLang="zh-TW" i="1">
                          <a:latin typeface="Cambria Math"/>
                          <a:ea typeface="Cambria Math"/>
                          <a:cs typeface="Times New Roman" pitchFamily="18" charset="0"/>
                        </a:rPr>
                        <m:t>∙</m:t>
                      </m:r>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𝑊</m:t>
                          </m:r>
                        </m:e>
                        <m:sup>
                          <m:r>
                            <a:rPr lang="en-US" altLang="zh-TW" i="1">
                              <a:latin typeface="Cambria Math"/>
                              <a:cs typeface="Times New Roman" pitchFamily="18" charset="0"/>
                            </a:rPr>
                            <m:t>3</m:t>
                          </m:r>
                        </m:sup>
                      </m:sSup>
                      <m:r>
                        <a:rPr lang="en-US" altLang="zh-TW" b="0" i="1" smtClean="0">
                          <a:latin typeface="Cambria Math"/>
                          <a:cs typeface="Times New Roman" pitchFamily="18" charset="0"/>
                        </a:rPr>
                        <m:t>=−</m:t>
                      </m:r>
                      <m:f>
                        <m:fPr>
                          <m:ctrlPr>
                            <a:rPr lang="en-US" altLang="zh-TW" i="1">
                              <a:latin typeface="Cambria Math" panose="02040503050406030204" pitchFamily="18" charset="0"/>
                              <a:cs typeface="Times New Roman" pitchFamily="18" charset="0"/>
                            </a:rPr>
                          </m:ctrlPr>
                        </m:fPr>
                        <m:num>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𝑊</m:t>
                              </m:r>
                            </m:e>
                            <m:sup>
                              <m:r>
                                <a:rPr lang="en-US" altLang="zh-TW" i="1">
                                  <a:latin typeface="Cambria Math"/>
                                  <a:cs typeface="Times New Roman" pitchFamily="18" charset="0"/>
                                </a:rPr>
                                <m:t>𝑥</m:t>
                              </m:r>
                            </m:sup>
                          </m:sSup>
                          <m:r>
                            <a:rPr lang="en-US" altLang="zh-TW" i="1">
                              <a:latin typeface="Cambria Math"/>
                              <a:ea typeface="Cambria Math"/>
                              <a:cs typeface="Times New Roman" pitchFamily="18" charset="0"/>
                            </a:rPr>
                            <m:t>∓</m:t>
                          </m:r>
                          <m:r>
                            <a:rPr lang="en-US" altLang="zh-TW" i="1">
                              <a:latin typeface="Cambria Math"/>
                              <a:ea typeface="Cambria Math"/>
                              <a:cs typeface="Times New Roman" pitchFamily="18" charset="0"/>
                            </a:rPr>
                            <m:t>𝑖</m:t>
                          </m:r>
                          <m:sSup>
                            <m:sSupPr>
                              <m:ctrlPr>
                                <a:rPr lang="en-US" altLang="zh-TW" i="1">
                                  <a:latin typeface="Cambria Math" panose="02040503050406030204" pitchFamily="18" charset="0"/>
                                  <a:ea typeface="Cambria Math"/>
                                  <a:cs typeface="Times New Roman" pitchFamily="18" charset="0"/>
                                </a:rPr>
                              </m:ctrlPr>
                            </m:sSupPr>
                            <m:e>
                              <m:r>
                                <a:rPr lang="en-US" altLang="zh-TW" i="1">
                                  <a:latin typeface="Cambria Math"/>
                                  <a:ea typeface="Cambria Math"/>
                                  <a:cs typeface="Times New Roman" pitchFamily="18" charset="0"/>
                                </a:rPr>
                                <m:t>𝑊</m:t>
                              </m:r>
                            </m:e>
                            <m:sup>
                              <m:r>
                                <a:rPr lang="en-US" altLang="zh-TW" i="1">
                                  <a:latin typeface="Cambria Math"/>
                                  <a:ea typeface="Cambria Math"/>
                                  <a:cs typeface="Times New Roman" pitchFamily="18" charset="0"/>
                                </a:rPr>
                                <m:t>𝑦</m:t>
                              </m:r>
                            </m:sup>
                          </m:sSup>
                        </m:num>
                        <m:den>
                          <m:rad>
                            <m:radPr>
                              <m:degHide m:val="on"/>
                              <m:ctrlPr>
                                <a:rPr lang="en-US" altLang="zh-TW" i="1">
                                  <a:latin typeface="Cambria Math" panose="02040503050406030204" pitchFamily="18" charset="0"/>
                                  <a:cs typeface="Times New Roman" pitchFamily="18" charset="0"/>
                                </a:rPr>
                              </m:ctrlPr>
                            </m:radPr>
                            <m:deg/>
                            <m:e>
                              <m:r>
                                <a:rPr lang="en-US" altLang="zh-TW" i="1">
                                  <a:latin typeface="Cambria Math"/>
                                  <a:cs typeface="Times New Roman" pitchFamily="18" charset="0"/>
                                </a:rPr>
                                <m:t>2</m:t>
                              </m:r>
                            </m:e>
                          </m:rad>
                        </m:den>
                      </m:f>
                    </m:oMath>
                  </m:oMathPara>
                </a14:m>
                <a:endParaRPr lang="zh-TW" altLang="en-US" dirty="0"/>
              </a:p>
            </p:txBody>
          </p:sp>
        </mc:Choice>
        <mc:Fallback xmlns="">
          <p:sp>
            <p:nvSpPr>
              <p:cNvPr id="14" name="矩形 13"/>
              <p:cNvSpPr>
                <a:spLocks noRot="1" noChangeAspect="1" noMove="1" noResize="1" noEditPoints="1" noAdjustHandles="1" noChangeArrowheads="1" noChangeShapeType="1" noTextEdit="1"/>
              </p:cNvSpPr>
              <p:nvPr/>
            </p:nvSpPr>
            <p:spPr>
              <a:xfrm>
                <a:off x="460197" y="5815760"/>
                <a:ext cx="5750805" cy="677750"/>
              </a:xfrm>
              <a:prstGeom prst="rect">
                <a:avLst/>
              </a:prstGeom>
              <a:blipFill rotWithShape="1">
                <a:blip r:embed="rId8"/>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7" name="矩形 16"/>
              <p:cNvSpPr/>
              <p:nvPr/>
            </p:nvSpPr>
            <p:spPr>
              <a:xfrm>
                <a:off x="471631" y="3912990"/>
                <a:ext cx="6096092" cy="824906"/>
              </a:xfrm>
              <a:prstGeom prst="rect">
                <a:avLst/>
              </a:prstGeom>
              <a:solidFill>
                <a:srgbClr val="FFFB7B"/>
              </a:solidFill>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zh-TW" b="0" i="1" smtClean="0">
                              <a:latin typeface="Cambria Math" panose="02040503050406030204" pitchFamily="18" charset="0"/>
                              <a:ea typeface="Cambria Math"/>
                              <a:cs typeface="Times New Roman" pitchFamily="18" charset="0"/>
                            </a:rPr>
                          </m:ctrlPr>
                        </m:sSupPr>
                        <m:e>
                          <m:r>
                            <a:rPr lang="en-US" altLang="zh-TW" b="0" i="1" smtClean="0">
                              <a:latin typeface="Cambria Math"/>
                              <a:ea typeface="Cambria Math"/>
                              <a:cs typeface="Times New Roman" pitchFamily="18" charset="0"/>
                            </a:rPr>
                            <m:t>𝐿</m:t>
                          </m:r>
                        </m:e>
                        <m:sup>
                          <m:r>
                            <a:rPr lang="en-US" altLang="zh-TW" b="0" i="1" smtClean="0">
                              <a:latin typeface="Cambria Math"/>
                              <a:ea typeface="Cambria Math"/>
                              <a:cs typeface="Times New Roman" pitchFamily="18" charset="0"/>
                            </a:rPr>
                            <m:t>𝑥</m:t>
                          </m:r>
                        </m:sup>
                      </m:sSup>
                      <m:r>
                        <a:rPr lang="en-US" altLang="zh-TW" b="0" i="1" smtClean="0">
                          <a:latin typeface="Cambria Math"/>
                          <a:ea typeface="Cambria Math"/>
                          <a:cs typeface="Times New Roman" pitchFamily="18" charset="0"/>
                        </a:rPr>
                        <m:t>∙</m:t>
                      </m:r>
                      <m:sSup>
                        <m:sSupPr>
                          <m:ctrlPr>
                            <a:rPr lang="en-US" altLang="zh-TW" i="1" smtClean="0">
                              <a:latin typeface="Cambria Math" panose="02040503050406030204" pitchFamily="18" charset="0"/>
                              <a:cs typeface="Times New Roman" pitchFamily="18" charset="0"/>
                            </a:rPr>
                          </m:ctrlPr>
                        </m:sSupPr>
                        <m:e>
                          <m:r>
                            <a:rPr lang="en-US" altLang="zh-TW" i="1">
                              <a:latin typeface="Cambria Math"/>
                              <a:cs typeface="Times New Roman" pitchFamily="18" charset="0"/>
                            </a:rPr>
                            <m:t>𝑊</m:t>
                          </m:r>
                        </m:e>
                        <m:sup>
                          <m:r>
                            <a:rPr lang="en-US" altLang="zh-TW" b="0" i="1" smtClean="0">
                              <a:latin typeface="Cambria Math"/>
                              <a:cs typeface="Times New Roman" pitchFamily="18" charset="0"/>
                            </a:rPr>
                            <m:t>0</m:t>
                          </m:r>
                        </m:sup>
                      </m:sSup>
                      <m:r>
                        <a:rPr lang="en-US" altLang="zh-TW" b="0" i="1" smtClean="0">
                          <a:latin typeface="Cambria Math"/>
                          <a:cs typeface="Times New Roman" pitchFamily="18" charset="0"/>
                        </a:rPr>
                        <m:t>=</m:t>
                      </m:r>
                      <m:sSup>
                        <m:sSupPr>
                          <m:ctrlPr>
                            <a:rPr lang="en-US" altLang="zh-TW" i="1">
                              <a:latin typeface="Cambria Math" panose="02040503050406030204" pitchFamily="18" charset="0"/>
                              <a:ea typeface="Cambria Math"/>
                              <a:cs typeface="Times New Roman" pitchFamily="18" charset="0"/>
                            </a:rPr>
                          </m:ctrlPr>
                        </m:sSupPr>
                        <m:e>
                          <m:r>
                            <a:rPr lang="en-US" altLang="zh-TW" i="1">
                              <a:latin typeface="Cambria Math"/>
                              <a:ea typeface="Cambria Math"/>
                              <a:cs typeface="Times New Roman" pitchFamily="18" charset="0"/>
                            </a:rPr>
                            <m:t>𝐿</m:t>
                          </m:r>
                        </m:e>
                        <m:sup>
                          <m:r>
                            <a:rPr lang="en-US" altLang="zh-TW" i="1">
                              <a:latin typeface="Cambria Math"/>
                              <a:ea typeface="Cambria Math"/>
                              <a:cs typeface="Times New Roman" pitchFamily="18" charset="0"/>
                            </a:rPr>
                            <m:t>𝑥</m:t>
                          </m:r>
                        </m:sup>
                      </m:sSup>
                      <m:r>
                        <a:rPr lang="en-US" altLang="zh-TW" i="1">
                          <a:latin typeface="Cambria Math"/>
                          <a:ea typeface="Cambria Math"/>
                          <a:cs typeface="Times New Roman" pitchFamily="18" charset="0"/>
                        </a:rPr>
                        <m:t>∙</m:t>
                      </m:r>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𝑊</m:t>
                          </m:r>
                        </m:e>
                        <m:sup>
                          <m:r>
                            <a:rPr lang="en-US" altLang="zh-TW" b="0" i="1" smtClean="0">
                              <a:latin typeface="Cambria Math"/>
                              <a:cs typeface="Times New Roman" pitchFamily="18" charset="0"/>
                            </a:rPr>
                            <m:t>3</m:t>
                          </m:r>
                        </m:sup>
                      </m:sSup>
                      <m:r>
                        <a:rPr lang="en-US" altLang="zh-TW" b="0" i="1" smtClean="0">
                          <a:latin typeface="Cambria Math"/>
                          <a:cs typeface="Times New Roman" pitchFamily="18" charset="0"/>
                        </a:rPr>
                        <m:t>=</m:t>
                      </m:r>
                      <m:r>
                        <a:rPr lang="en-US" altLang="zh-TW" i="1">
                          <a:latin typeface="Cambria Math"/>
                        </a:rPr>
                        <m:t>𝑖</m:t>
                      </m:r>
                      <m:d>
                        <m:dPr>
                          <m:ctrlPr>
                            <a:rPr lang="en-US" altLang="zh-TW" i="1">
                              <a:latin typeface="Cambria Math" panose="02040503050406030204" pitchFamily="18" charset="0"/>
                            </a:rPr>
                          </m:ctrlPr>
                        </m:dPr>
                        <m:e>
                          <m:m>
                            <m:mPr>
                              <m:mcs>
                                <m:mc>
                                  <m:mcPr>
                                    <m:count m:val="3"/>
                                    <m:mcJc m:val="center"/>
                                  </m:mcPr>
                                </m:mc>
                              </m:mcs>
                              <m:ctrlPr>
                                <a:rPr lang="en-US" altLang="zh-TW" i="1">
                                  <a:latin typeface="Cambria Math" panose="02040503050406030204" pitchFamily="18" charset="0"/>
                                </a:rPr>
                              </m:ctrlPr>
                            </m:mPr>
                            <m:mr>
                              <m:e>
                                <m:r>
                                  <a:rPr lang="en-US" altLang="zh-TW" i="1">
                                    <a:latin typeface="Cambria Math"/>
                                  </a:rPr>
                                  <m:t>0</m:t>
                                </m:r>
                              </m:e>
                              <m:e>
                                <m:r>
                                  <a:rPr lang="en-US" altLang="zh-TW" i="1">
                                    <a:latin typeface="Cambria Math"/>
                                  </a:rPr>
                                  <m:t>0</m:t>
                                </m:r>
                              </m:e>
                              <m:e>
                                <m:r>
                                  <a:rPr lang="en-US" altLang="zh-TW" i="1">
                                    <a:latin typeface="Cambria Math"/>
                                  </a:rPr>
                                  <m:t>0</m:t>
                                </m:r>
                              </m:e>
                            </m:mr>
                            <m:mr>
                              <m:e>
                                <m:r>
                                  <a:rPr lang="en-US" altLang="zh-TW" i="1">
                                    <a:latin typeface="Cambria Math"/>
                                  </a:rPr>
                                  <m:t>0</m:t>
                                </m:r>
                              </m:e>
                              <m:e>
                                <m:r>
                                  <a:rPr lang="en-US" altLang="zh-TW" i="1">
                                    <a:latin typeface="Cambria Math"/>
                                  </a:rPr>
                                  <m:t>0</m:t>
                                </m:r>
                              </m:e>
                              <m:e>
                                <m:r>
                                  <a:rPr lang="en-US" altLang="zh-TW" i="1">
                                    <a:latin typeface="Cambria Math"/>
                                  </a:rPr>
                                  <m:t>−1</m:t>
                                </m:r>
                              </m:e>
                            </m:mr>
                            <m:mr>
                              <m:e>
                                <m:r>
                                  <a:rPr lang="en-US" altLang="zh-TW" i="1">
                                    <a:latin typeface="Cambria Math"/>
                                  </a:rPr>
                                  <m:t>0</m:t>
                                </m:r>
                              </m:e>
                              <m:e>
                                <m:r>
                                  <a:rPr lang="en-US" altLang="zh-TW" i="1">
                                    <a:latin typeface="Cambria Math"/>
                                  </a:rPr>
                                  <m:t>1</m:t>
                                </m:r>
                              </m:e>
                              <m:e>
                                <m:r>
                                  <a:rPr lang="en-US" altLang="zh-TW" i="1">
                                    <a:latin typeface="Cambria Math"/>
                                  </a:rPr>
                                  <m:t>0</m:t>
                                </m:r>
                              </m:e>
                            </m:mr>
                          </m:m>
                        </m:e>
                      </m:d>
                      <m:d>
                        <m:dPr>
                          <m:ctrlPr>
                            <a:rPr lang="en-US" altLang="zh-TW" i="1" smtClean="0">
                              <a:latin typeface="Cambria Math" panose="02040503050406030204" pitchFamily="18" charset="0"/>
                            </a:rPr>
                          </m:ctrlPr>
                        </m:dPr>
                        <m:e>
                          <m:m>
                            <m:mPr>
                              <m:mcs>
                                <m:mc>
                                  <m:mcPr>
                                    <m:count m:val="1"/>
                                    <m:mcJc m:val="center"/>
                                  </m:mcPr>
                                </m:mc>
                              </m:mcs>
                              <m:ctrlPr>
                                <a:rPr lang="en-US" altLang="zh-TW" i="1" smtClean="0">
                                  <a:latin typeface="Cambria Math" panose="02040503050406030204" pitchFamily="18" charset="0"/>
                                </a:rPr>
                              </m:ctrlPr>
                            </m:mPr>
                            <m:mr>
                              <m:e>
                                <m:r>
                                  <m:rPr>
                                    <m:brk m:alnAt="7"/>
                                  </m:rPr>
                                  <a:rPr lang="en-US" altLang="zh-TW" b="0" i="1" smtClean="0">
                                    <a:latin typeface="Cambria Math"/>
                                  </a:rPr>
                                  <m:t>0</m:t>
                                </m:r>
                              </m:e>
                            </m:mr>
                            <m:mr>
                              <m:e>
                                <m:r>
                                  <a:rPr lang="en-US" altLang="zh-TW" b="0" i="1" smtClean="0">
                                    <a:latin typeface="Cambria Math"/>
                                  </a:rPr>
                                  <m:t>0</m:t>
                                </m:r>
                              </m:e>
                            </m:mr>
                            <m:mr>
                              <m:e>
                                <m:r>
                                  <a:rPr lang="en-US" altLang="zh-TW" b="0" i="1" smtClean="0">
                                    <a:latin typeface="Cambria Math"/>
                                  </a:rPr>
                                  <m:t>1</m:t>
                                </m:r>
                              </m:e>
                            </m:mr>
                          </m:m>
                        </m:e>
                      </m:d>
                      <m:r>
                        <a:rPr lang="en-US" altLang="zh-TW" b="0" i="1" smtClean="0">
                          <a:latin typeface="Cambria Math"/>
                        </a:rPr>
                        <m:t>=−</m:t>
                      </m:r>
                      <m:r>
                        <a:rPr lang="en-US" altLang="zh-TW" b="0" i="1" smtClean="0">
                          <a:latin typeface="Cambria Math"/>
                        </a:rPr>
                        <m:t>𝑖</m:t>
                      </m:r>
                      <m:d>
                        <m:dPr>
                          <m:ctrlPr>
                            <a:rPr lang="en-US" altLang="zh-TW" i="1">
                              <a:latin typeface="Cambria Math" panose="02040503050406030204" pitchFamily="18" charset="0"/>
                            </a:rPr>
                          </m:ctrlPr>
                        </m:dPr>
                        <m:e>
                          <m:m>
                            <m:mPr>
                              <m:mcs>
                                <m:mc>
                                  <m:mcPr>
                                    <m:count m:val="1"/>
                                    <m:mcJc m:val="center"/>
                                  </m:mcPr>
                                </m:mc>
                              </m:mcs>
                              <m:ctrlPr>
                                <a:rPr lang="en-US" altLang="zh-TW" i="1">
                                  <a:latin typeface="Cambria Math" panose="02040503050406030204" pitchFamily="18" charset="0"/>
                                </a:rPr>
                              </m:ctrlPr>
                            </m:mPr>
                            <m:mr>
                              <m:e>
                                <m:r>
                                  <m:rPr>
                                    <m:brk m:alnAt="7"/>
                                  </m:rPr>
                                  <a:rPr lang="en-US" altLang="zh-TW" i="1">
                                    <a:latin typeface="Cambria Math"/>
                                  </a:rPr>
                                  <m:t>0</m:t>
                                </m:r>
                              </m:e>
                            </m:mr>
                            <m:mr>
                              <m:e>
                                <m:r>
                                  <a:rPr lang="en-US" altLang="zh-TW" b="0" i="1" smtClean="0">
                                    <a:latin typeface="Cambria Math"/>
                                  </a:rPr>
                                  <m:t>1</m:t>
                                </m:r>
                              </m:e>
                            </m:mr>
                            <m:mr>
                              <m:e>
                                <m:r>
                                  <a:rPr lang="en-US" altLang="zh-TW" b="0" i="1" smtClean="0">
                                    <a:latin typeface="Cambria Math"/>
                                  </a:rPr>
                                  <m:t>0</m:t>
                                </m:r>
                              </m:e>
                            </m:mr>
                          </m:m>
                        </m:e>
                      </m:d>
                      <m:r>
                        <a:rPr lang="en-US" altLang="zh-TW" b="0" i="1" smtClean="0">
                          <a:latin typeface="Cambria Math"/>
                        </a:rPr>
                        <m:t>=</m:t>
                      </m:r>
                      <m:r>
                        <a:rPr lang="en-US" altLang="zh-TW" b="0" i="1" smtClean="0">
                          <a:latin typeface="Cambria Math"/>
                          <a:cs typeface="Times New Roman" pitchFamily="18" charset="0"/>
                        </a:rPr>
                        <m:t>−</m:t>
                      </m:r>
                      <m:sSup>
                        <m:sSupPr>
                          <m:ctrlPr>
                            <a:rPr lang="en-US" altLang="zh-TW" i="1">
                              <a:latin typeface="Cambria Math" panose="02040503050406030204" pitchFamily="18" charset="0"/>
                              <a:cs typeface="Times New Roman" pitchFamily="18" charset="0"/>
                            </a:rPr>
                          </m:ctrlPr>
                        </m:sSupPr>
                        <m:e>
                          <m:r>
                            <a:rPr lang="en-US" altLang="zh-TW" b="0" i="1" smtClean="0">
                              <a:latin typeface="Cambria Math"/>
                              <a:cs typeface="Times New Roman" pitchFamily="18" charset="0"/>
                            </a:rPr>
                            <m:t>𝑖</m:t>
                          </m:r>
                          <m:r>
                            <a:rPr lang="en-US" altLang="zh-TW" i="1">
                              <a:latin typeface="Cambria Math"/>
                              <a:cs typeface="Times New Roman" pitchFamily="18" charset="0"/>
                            </a:rPr>
                            <m:t>𝑊</m:t>
                          </m:r>
                        </m:e>
                        <m:sup>
                          <m:r>
                            <a:rPr lang="en-US" altLang="zh-TW" b="0" i="1" smtClean="0">
                              <a:latin typeface="Cambria Math"/>
                              <a:cs typeface="Times New Roman" pitchFamily="18" charset="0"/>
                            </a:rPr>
                            <m:t>𝑦</m:t>
                          </m:r>
                        </m:sup>
                      </m:sSup>
                    </m:oMath>
                  </m:oMathPara>
                </a14:m>
                <a:endParaRPr lang="zh-TW" altLang="en-US" dirty="0"/>
              </a:p>
            </p:txBody>
          </p:sp>
        </mc:Choice>
        <mc:Fallback xmlns="">
          <p:sp>
            <p:nvSpPr>
              <p:cNvPr id="17" name="矩形 16"/>
              <p:cNvSpPr>
                <a:spLocks noRot="1" noChangeAspect="1" noMove="1" noResize="1" noEditPoints="1" noAdjustHandles="1" noChangeArrowheads="1" noChangeShapeType="1" noTextEdit="1"/>
              </p:cNvSpPr>
              <p:nvPr/>
            </p:nvSpPr>
            <p:spPr>
              <a:xfrm>
                <a:off x="471631" y="3912990"/>
                <a:ext cx="6096092" cy="824906"/>
              </a:xfrm>
              <a:prstGeom prst="rect">
                <a:avLst/>
              </a:prstGeom>
              <a:blipFill rotWithShape="1">
                <a:blip r:embed="rId9"/>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8" name="矩形 7"/>
              <p:cNvSpPr/>
              <p:nvPr/>
            </p:nvSpPr>
            <p:spPr>
              <a:xfrm>
                <a:off x="471631" y="2602014"/>
                <a:ext cx="7713394" cy="369332"/>
              </a:xfrm>
              <a:prstGeom prst="rect">
                <a:avLst/>
              </a:prstGeom>
            </p:spPr>
            <p:txBody>
              <a:bodyPr wrap="none">
                <a:spAutoFit/>
              </a:bodyPr>
              <a:lstStyle/>
              <a:p>
                <a14:m>
                  <m:oMath xmlns:m="http://schemas.openxmlformats.org/officeDocument/2006/math">
                    <m:sSup>
                      <m:sSupPr>
                        <m:ctrlPr>
                          <a:rPr lang="en-US" altLang="zh-TW" i="1" smtClean="0">
                            <a:latin typeface="Cambria Math" panose="02040503050406030204" pitchFamily="18" charset="0"/>
                            <a:cs typeface="Times New Roman" pitchFamily="18" charset="0"/>
                          </a:rPr>
                        </m:ctrlPr>
                      </m:sSupPr>
                      <m:e>
                        <m:r>
                          <a:rPr lang="en-US" altLang="zh-TW" i="1">
                            <a:latin typeface="Cambria Math"/>
                            <a:cs typeface="Times New Roman" pitchFamily="18" charset="0"/>
                          </a:rPr>
                          <m:t>𝑊</m:t>
                        </m:r>
                      </m:e>
                      <m:sup>
                        <m:r>
                          <a:rPr lang="en-US" altLang="zh-TW" i="1">
                            <a:latin typeface="Cambria Math"/>
                            <a:cs typeface="Times New Roman" pitchFamily="18" charset="0"/>
                          </a:rPr>
                          <m:t>0</m:t>
                        </m:r>
                      </m:sup>
                    </m:sSup>
                    <m:r>
                      <a:rPr lang="zh-TW" altLang="en-US" b="0" i="1" smtClean="0">
                        <a:latin typeface="Cambria Math"/>
                        <a:cs typeface="Times New Roman" pitchFamily="18" charset="0"/>
                      </a:rPr>
                      <m:t>的</m:t>
                    </m:r>
                    <m:r>
                      <a:rPr lang="en-US" altLang="zh-TW" i="1" dirty="0" smtClean="0">
                        <a:latin typeface="Cambria Math"/>
                      </a:rPr>
                      <m:t>𝑧</m:t>
                    </m:r>
                  </m:oMath>
                </a14:m>
                <a:r>
                  <a:rPr lang="zh-TW" altLang="en-US" dirty="0"/>
                  <a:t>方向弱角動量為零</a:t>
                </a:r>
                <a14:m>
                  <m:oMath xmlns:m="http://schemas.openxmlformats.org/officeDocument/2006/math">
                    <m:sSub>
                      <m:sSubPr>
                        <m:ctrlPr>
                          <a:rPr lang="en-US" altLang="zh-TW" i="1">
                            <a:latin typeface="Cambria Math" panose="02040503050406030204" pitchFamily="18" charset="0"/>
                            <a:cs typeface="Times New Roman" pitchFamily="18" charset="0"/>
                          </a:rPr>
                        </m:ctrlPr>
                      </m:sSubPr>
                      <m:e>
                        <m:r>
                          <a:rPr lang="en-US" altLang="zh-TW" i="1">
                            <a:latin typeface="Cambria Math"/>
                            <a:cs typeface="Times New Roman" pitchFamily="18" charset="0"/>
                          </a:rPr>
                          <m:t>𝑚</m:t>
                        </m:r>
                      </m:e>
                      <m:sub>
                        <m:r>
                          <a:rPr lang="en-US" altLang="zh-TW" i="1">
                            <a:latin typeface="Cambria Math"/>
                            <a:cs typeface="Times New Roman" pitchFamily="18" charset="0"/>
                          </a:rPr>
                          <m:t>𝑧</m:t>
                        </m:r>
                      </m:sub>
                    </m:sSub>
                    <m:r>
                      <m:rPr>
                        <m:brk m:alnAt="7"/>
                      </m:rPr>
                      <a:rPr lang="en-US" altLang="zh-TW" i="1">
                        <a:latin typeface="Cambria Math"/>
                        <a:cs typeface="Times New Roman" pitchFamily="18" charset="0"/>
                      </a:rPr>
                      <m:t>=</m:t>
                    </m:r>
                    <m:r>
                      <a:rPr lang="en-US" altLang="zh-TW" b="0" i="1" smtClean="0">
                        <a:latin typeface="Cambria Math"/>
                        <a:cs typeface="Times New Roman" pitchFamily="18" charset="0"/>
                      </a:rPr>
                      <m:t>0</m:t>
                    </m:r>
                  </m:oMath>
                </a14:m>
                <a:r>
                  <a:rPr lang="zh-TW" altLang="en-US" dirty="0"/>
                  <a:t>，而繞</a:t>
                </a:r>
                <a14:m>
                  <m:oMath xmlns:m="http://schemas.openxmlformats.org/officeDocument/2006/math">
                    <m:r>
                      <a:rPr lang="en-US" altLang="zh-TW" i="1" dirty="0">
                        <a:latin typeface="Cambria Math"/>
                      </a:rPr>
                      <m:t>𝑧</m:t>
                    </m:r>
                  </m:oMath>
                </a14:m>
                <a:r>
                  <a:rPr lang="zh-TW" altLang="en-US" dirty="0"/>
                  <a:t>軸弱旋轉時，</a:t>
                </a:r>
                <a14:m>
                  <m:oMath xmlns:m="http://schemas.openxmlformats.org/officeDocument/2006/math">
                    <m:r>
                      <a:rPr lang="en-US" altLang="zh-TW" i="1" dirty="0">
                        <a:latin typeface="Cambria Math"/>
                      </a:rPr>
                      <m:t>𝑧</m:t>
                    </m:r>
                  </m:oMath>
                </a14:m>
                <a:r>
                  <a:rPr lang="zh-TW" altLang="en-US" dirty="0"/>
                  <a:t>分量</a:t>
                </a:r>
                <a14:m>
                  <m:oMath xmlns:m="http://schemas.openxmlformats.org/officeDocument/2006/math">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𝑊</m:t>
                        </m:r>
                      </m:e>
                      <m:sup>
                        <m:r>
                          <a:rPr lang="en-US" altLang="zh-TW" i="1">
                            <a:latin typeface="Cambria Math"/>
                            <a:cs typeface="Times New Roman" pitchFamily="18" charset="0"/>
                          </a:rPr>
                          <m:t>3</m:t>
                        </m:r>
                      </m:sup>
                    </m:sSup>
                  </m:oMath>
                </a14:m>
                <a:r>
                  <a:rPr lang="zh-TW" altLang="en-US" dirty="0"/>
                  <a:t>是不變的。</a:t>
                </a:r>
              </a:p>
            </p:txBody>
          </p:sp>
        </mc:Choice>
        <mc:Fallback xmlns="">
          <p:sp>
            <p:nvSpPr>
              <p:cNvPr id="8" name="矩形 7"/>
              <p:cNvSpPr>
                <a:spLocks noRot="1" noChangeAspect="1" noMove="1" noResize="1" noEditPoints="1" noAdjustHandles="1" noChangeArrowheads="1" noChangeShapeType="1" noTextEdit="1"/>
              </p:cNvSpPr>
              <p:nvPr/>
            </p:nvSpPr>
            <p:spPr>
              <a:xfrm>
                <a:off x="471631" y="2602014"/>
                <a:ext cx="7713394" cy="369332"/>
              </a:xfrm>
              <a:prstGeom prst="rect">
                <a:avLst/>
              </a:prstGeom>
              <a:blipFill rotWithShape="1">
                <a:blip r:embed="rId10"/>
                <a:stretch>
                  <a:fillRect t="-6667" b="-28333"/>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6" name="矩形 15"/>
              <p:cNvSpPr/>
              <p:nvPr/>
            </p:nvSpPr>
            <p:spPr>
              <a:xfrm>
                <a:off x="471629" y="3472443"/>
                <a:ext cx="5331716" cy="372731"/>
              </a:xfrm>
              <a:prstGeom prst="rect">
                <a:avLst/>
              </a:prstGeom>
            </p:spPr>
            <p:txBody>
              <a:bodyPr wrap="none">
                <a:spAutoFit/>
              </a:bodyPr>
              <a:lstStyle/>
              <a:p>
                <a14:m>
                  <m:oMath xmlns:m="http://schemas.openxmlformats.org/officeDocument/2006/math">
                    <m:sSup>
                      <m:sSupPr>
                        <m:ctrlPr>
                          <a:rPr lang="en-US" altLang="zh-TW" i="1" smtClean="0">
                            <a:latin typeface="Cambria Math" panose="02040503050406030204" pitchFamily="18" charset="0"/>
                            <a:cs typeface="Times New Roman" pitchFamily="18" charset="0"/>
                          </a:rPr>
                        </m:ctrlPr>
                      </m:sSupPr>
                      <m:e>
                        <m:r>
                          <a:rPr lang="en-US" altLang="zh-TW" i="1">
                            <a:latin typeface="Cambria Math"/>
                            <a:cs typeface="Times New Roman" pitchFamily="18" charset="0"/>
                          </a:rPr>
                          <m:t>𝑊</m:t>
                        </m:r>
                      </m:e>
                      <m:sup>
                        <m:r>
                          <a:rPr lang="en-US" altLang="zh-TW" i="1">
                            <a:latin typeface="Cambria Math"/>
                            <a:ea typeface="Cambria Math"/>
                            <a:cs typeface="Times New Roman" pitchFamily="18" charset="0"/>
                          </a:rPr>
                          <m:t>±</m:t>
                        </m:r>
                      </m:sup>
                    </m:sSup>
                  </m:oMath>
                </a14:m>
                <a:r>
                  <a:rPr lang="zh-TW" altLang="en-US" dirty="0"/>
                  <a:t>兩個態可以由</a:t>
                </a:r>
                <a14:m>
                  <m:oMath xmlns:m="http://schemas.openxmlformats.org/officeDocument/2006/math">
                    <m:sSub>
                      <m:sSubPr>
                        <m:ctrlPr>
                          <a:rPr lang="en-US" altLang="zh-TW" i="1">
                            <a:latin typeface="Cambria Math" panose="02040503050406030204" pitchFamily="18" charset="0"/>
                            <a:cs typeface="Times New Roman" pitchFamily="18" charset="0"/>
                          </a:rPr>
                        </m:ctrlPr>
                      </m:sSubPr>
                      <m:e>
                        <m:r>
                          <a:rPr lang="en-US" altLang="zh-TW" i="1">
                            <a:latin typeface="Cambria Math"/>
                            <a:cs typeface="Times New Roman" pitchFamily="18" charset="0"/>
                          </a:rPr>
                          <m:t>𝑚</m:t>
                        </m:r>
                      </m:e>
                      <m:sub>
                        <m:r>
                          <a:rPr lang="en-US" altLang="zh-TW" i="1">
                            <a:latin typeface="Cambria Math"/>
                            <a:cs typeface="Times New Roman" pitchFamily="18" charset="0"/>
                          </a:rPr>
                          <m:t>𝑧</m:t>
                        </m:r>
                      </m:sub>
                    </m:sSub>
                    <m:r>
                      <m:rPr>
                        <m:brk m:alnAt="7"/>
                      </m:rPr>
                      <a:rPr lang="en-US" altLang="zh-TW" i="1">
                        <a:latin typeface="Cambria Math"/>
                        <a:cs typeface="Times New Roman" pitchFamily="18" charset="0"/>
                      </a:rPr>
                      <m:t>=</m:t>
                    </m:r>
                    <m:r>
                      <a:rPr lang="en-US" altLang="zh-TW" i="1">
                        <a:latin typeface="Cambria Math"/>
                        <a:cs typeface="Times New Roman" pitchFamily="18" charset="0"/>
                      </a:rPr>
                      <m:t>0</m:t>
                    </m:r>
                  </m:oMath>
                </a14:m>
                <a:r>
                  <a:rPr lang="zh-TW" altLang="en-US" dirty="0"/>
                  <a:t>的</a:t>
                </a:r>
                <a14:m>
                  <m:oMath xmlns:m="http://schemas.openxmlformats.org/officeDocument/2006/math">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𝑊</m:t>
                        </m:r>
                      </m:e>
                      <m:sup>
                        <m:r>
                          <a:rPr lang="en-US" altLang="zh-TW" i="1">
                            <a:latin typeface="Cambria Math"/>
                            <a:cs typeface="Times New Roman" pitchFamily="18" charset="0"/>
                          </a:rPr>
                          <m:t>0</m:t>
                        </m:r>
                      </m:sup>
                    </m:sSup>
                  </m:oMath>
                </a14:m>
                <a:r>
                  <a:rPr lang="zh-TW" altLang="en-US" dirty="0"/>
                  <a:t>態，以</a:t>
                </a:r>
                <a14:m>
                  <m:oMath xmlns:m="http://schemas.openxmlformats.org/officeDocument/2006/math">
                    <m:sSup>
                      <m:sSupPr>
                        <m:ctrlPr>
                          <a:rPr lang="en-US" altLang="zh-TW" i="1">
                            <a:latin typeface="Cambria Math" panose="02040503050406030204" pitchFamily="18" charset="0"/>
                            <a:ea typeface="Cambria Math"/>
                            <a:cs typeface="Times New Roman" pitchFamily="18" charset="0"/>
                          </a:rPr>
                        </m:ctrlPr>
                      </m:sSupPr>
                      <m:e>
                        <m:r>
                          <a:rPr lang="en-US" altLang="zh-TW" b="0" i="1" smtClean="0">
                            <a:latin typeface="Cambria Math"/>
                            <a:ea typeface="Cambria Math"/>
                            <a:cs typeface="Times New Roman" pitchFamily="18" charset="0"/>
                          </a:rPr>
                          <m:t>𝐿</m:t>
                        </m:r>
                      </m:e>
                      <m:sup>
                        <m:r>
                          <a:rPr lang="en-US" altLang="zh-TW" i="1">
                            <a:latin typeface="Cambria Math"/>
                            <a:ea typeface="Cambria Math"/>
                            <a:cs typeface="Times New Roman" pitchFamily="18" charset="0"/>
                          </a:rPr>
                          <m:t>±</m:t>
                        </m:r>
                      </m:sup>
                    </m:sSup>
                  </m:oMath>
                </a14:m>
                <a:r>
                  <a:rPr lang="zh-TW" altLang="en-US" dirty="0"/>
                  <a:t>製造出來。</a:t>
                </a:r>
              </a:p>
            </p:txBody>
          </p:sp>
        </mc:Choice>
        <mc:Fallback xmlns="">
          <p:sp>
            <p:nvSpPr>
              <p:cNvPr id="16" name="矩形 15"/>
              <p:cNvSpPr>
                <a:spLocks noRot="1" noChangeAspect="1" noMove="1" noResize="1" noEditPoints="1" noAdjustHandles="1" noChangeArrowheads="1" noChangeShapeType="1" noTextEdit="1"/>
              </p:cNvSpPr>
              <p:nvPr/>
            </p:nvSpPr>
            <p:spPr>
              <a:xfrm>
                <a:off x="471629" y="3472443"/>
                <a:ext cx="5331716" cy="372731"/>
              </a:xfrm>
              <a:prstGeom prst="rect">
                <a:avLst/>
              </a:prstGeom>
              <a:blipFill rotWithShape="1">
                <a:blip r:embed="rId11"/>
                <a:stretch>
                  <a:fillRect t="-4918" r="-229" b="-27869"/>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1" name="矩形 20"/>
              <p:cNvSpPr/>
              <p:nvPr/>
            </p:nvSpPr>
            <p:spPr>
              <a:xfrm>
                <a:off x="445438" y="4888419"/>
                <a:ext cx="5787674" cy="824906"/>
              </a:xfrm>
              <a:prstGeom prst="rect">
                <a:avLst/>
              </a:prstGeom>
              <a:solidFill>
                <a:srgbClr val="FFFB7B"/>
              </a:solidFill>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zh-TW" b="0" i="1" smtClean="0">
                              <a:latin typeface="Cambria Math" panose="02040503050406030204" pitchFamily="18" charset="0"/>
                              <a:ea typeface="Cambria Math"/>
                              <a:cs typeface="Times New Roman" pitchFamily="18" charset="0"/>
                            </a:rPr>
                          </m:ctrlPr>
                        </m:sSupPr>
                        <m:e>
                          <m:r>
                            <a:rPr lang="en-US" altLang="zh-TW" b="0" i="1" smtClean="0">
                              <a:latin typeface="Cambria Math"/>
                              <a:ea typeface="Cambria Math"/>
                              <a:cs typeface="Times New Roman" pitchFamily="18" charset="0"/>
                            </a:rPr>
                            <m:t>𝐿</m:t>
                          </m:r>
                        </m:e>
                        <m:sup>
                          <m:r>
                            <a:rPr lang="en-US" altLang="zh-TW" b="0" i="1" smtClean="0">
                              <a:latin typeface="Cambria Math"/>
                              <a:ea typeface="Cambria Math"/>
                              <a:cs typeface="Times New Roman" pitchFamily="18" charset="0"/>
                            </a:rPr>
                            <m:t>𝑦</m:t>
                          </m:r>
                        </m:sup>
                      </m:sSup>
                      <m:r>
                        <a:rPr lang="en-US" altLang="zh-TW" b="0" i="1" smtClean="0">
                          <a:latin typeface="Cambria Math"/>
                          <a:ea typeface="Cambria Math"/>
                          <a:cs typeface="Times New Roman" pitchFamily="18" charset="0"/>
                        </a:rPr>
                        <m:t>∙</m:t>
                      </m:r>
                      <m:sSup>
                        <m:sSupPr>
                          <m:ctrlPr>
                            <a:rPr lang="en-US" altLang="zh-TW" i="1" smtClean="0">
                              <a:latin typeface="Cambria Math" panose="02040503050406030204" pitchFamily="18" charset="0"/>
                              <a:cs typeface="Times New Roman" pitchFamily="18" charset="0"/>
                            </a:rPr>
                          </m:ctrlPr>
                        </m:sSupPr>
                        <m:e>
                          <m:r>
                            <a:rPr lang="en-US" altLang="zh-TW" i="1">
                              <a:latin typeface="Cambria Math"/>
                              <a:cs typeface="Times New Roman" pitchFamily="18" charset="0"/>
                            </a:rPr>
                            <m:t>𝑊</m:t>
                          </m:r>
                        </m:e>
                        <m:sup>
                          <m:r>
                            <a:rPr lang="en-US" altLang="zh-TW" b="0" i="1" smtClean="0">
                              <a:latin typeface="Cambria Math"/>
                              <a:cs typeface="Times New Roman" pitchFamily="18" charset="0"/>
                            </a:rPr>
                            <m:t>0</m:t>
                          </m:r>
                        </m:sup>
                      </m:sSup>
                      <m:r>
                        <a:rPr lang="en-US" altLang="zh-TW" b="0" i="1" smtClean="0">
                          <a:latin typeface="Cambria Math"/>
                          <a:cs typeface="Times New Roman" pitchFamily="18" charset="0"/>
                        </a:rPr>
                        <m:t>=</m:t>
                      </m:r>
                      <m:sSup>
                        <m:sSupPr>
                          <m:ctrlPr>
                            <a:rPr lang="en-US" altLang="zh-TW" i="1">
                              <a:latin typeface="Cambria Math" panose="02040503050406030204" pitchFamily="18" charset="0"/>
                              <a:ea typeface="Cambria Math"/>
                              <a:cs typeface="Times New Roman" pitchFamily="18" charset="0"/>
                            </a:rPr>
                          </m:ctrlPr>
                        </m:sSupPr>
                        <m:e>
                          <m:r>
                            <a:rPr lang="en-US" altLang="zh-TW" i="1">
                              <a:latin typeface="Cambria Math"/>
                              <a:ea typeface="Cambria Math"/>
                              <a:cs typeface="Times New Roman" pitchFamily="18" charset="0"/>
                            </a:rPr>
                            <m:t>𝐿</m:t>
                          </m:r>
                        </m:e>
                        <m:sup>
                          <m:r>
                            <a:rPr lang="en-US" altLang="zh-TW" b="0" i="1" smtClean="0">
                              <a:latin typeface="Cambria Math"/>
                              <a:ea typeface="Cambria Math"/>
                              <a:cs typeface="Times New Roman" pitchFamily="18" charset="0"/>
                            </a:rPr>
                            <m:t>𝑦</m:t>
                          </m:r>
                        </m:sup>
                      </m:sSup>
                      <m:r>
                        <a:rPr lang="en-US" altLang="zh-TW" i="1">
                          <a:latin typeface="Cambria Math"/>
                          <a:ea typeface="Cambria Math"/>
                          <a:cs typeface="Times New Roman" pitchFamily="18" charset="0"/>
                        </a:rPr>
                        <m:t>∙</m:t>
                      </m:r>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𝑊</m:t>
                          </m:r>
                        </m:e>
                        <m:sup>
                          <m:r>
                            <a:rPr lang="en-US" altLang="zh-TW" b="0" i="1" smtClean="0">
                              <a:latin typeface="Cambria Math"/>
                              <a:cs typeface="Times New Roman" pitchFamily="18" charset="0"/>
                            </a:rPr>
                            <m:t>3</m:t>
                          </m:r>
                        </m:sup>
                      </m:sSup>
                      <m:r>
                        <a:rPr lang="en-US" altLang="zh-TW" b="0" i="1" smtClean="0">
                          <a:latin typeface="Cambria Math"/>
                          <a:cs typeface="Times New Roman" pitchFamily="18" charset="0"/>
                        </a:rPr>
                        <m:t>=</m:t>
                      </m:r>
                      <m:r>
                        <a:rPr lang="en-US" altLang="zh-TW" i="1">
                          <a:latin typeface="Cambria Math"/>
                        </a:rPr>
                        <m:t>𝑖</m:t>
                      </m:r>
                      <m:d>
                        <m:dPr>
                          <m:ctrlPr>
                            <a:rPr lang="en-US" altLang="zh-TW" i="1">
                              <a:latin typeface="Cambria Math" panose="02040503050406030204" pitchFamily="18" charset="0"/>
                            </a:rPr>
                          </m:ctrlPr>
                        </m:dPr>
                        <m:e>
                          <m:m>
                            <m:mPr>
                              <m:mcs>
                                <m:mc>
                                  <m:mcPr>
                                    <m:count m:val="3"/>
                                    <m:mcJc m:val="center"/>
                                  </m:mcPr>
                                </m:mc>
                              </m:mcs>
                              <m:ctrlPr>
                                <a:rPr lang="en-US" altLang="zh-TW" i="1">
                                  <a:latin typeface="Cambria Math" panose="02040503050406030204" pitchFamily="18" charset="0"/>
                                </a:rPr>
                              </m:ctrlPr>
                            </m:mPr>
                            <m:mr>
                              <m:e>
                                <m:r>
                                  <a:rPr lang="en-US" altLang="zh-TW" i="1">
                                    <a:latin typeface="Cambria Math"/>
                                  </a:rPr>
                                  <m:t>0</m:t>
                                </m:r>
                              </m:e>
                              <m:e>
                                <m:r>
                                  <a:rPr lang="en-US" altLang="zh-TW" i="1">
                                    <a:latin typeface="Cambria Math"/>
                                  </a:rPr>
                                  <m:t>0</m:t>
                                </m:r>
                              </m:e>
                              <m:e>
                                <m:r>
                                  <a:rPr lang="en-US" altLang="zh-TW" b="0" i="1" smtClean="0">
                                    <a:latin typeface="Cambria Math"/>
                                  </a:rPr>
                                  <m:t>1</m:t>
                                </m:r>
                              </m:e>
                            </m:mr>
                            <m:mr>
                              <m:e>
                                <m:r>
                                  <a:rPr lang="en-US" altLang="zh-TW" i="1">
                                    <a:latin typeface="Cambria Math"/>
                                  </a:rPr>
                                  <m:t>0</m:t>
                                </m:r>
                              </m:e>
                              <m:e>
                                <m:r>
                                  <a:rPr lang="en-US" altLang="zh-TW" i="1">
                                    <a:latin typeface="Cambria Math"/>
                                  </a:rPr>
                                  <m:t>0</m:t>
                                </m:r>
                              </m:e>
                              <m:e>
                                <m:r>
                                  <a:rPr lang="en-US" altLang="zh-TW" b="0" i="1" smtClean="0">
                                    <a:latin typeface="Cambria Math"/>
                                  </a:rPr>
                                  <m:t>0</m:t>
                                </m:r>
                              </m:e>
                            </m:mr>
                            <m:mr>
                              <m:e>
                                <m:r>
                                  <a:rPr lang="en-US" altLang="zh-TW" b="0" i="1" smtClean="0">
                                    <a:latin typeface="Cambria Math"/>
                                  </a:rPr>
                                  <m:t>−1</m:t>
                                </m:r>
                              </m:e>
                              <m:e>
                                <m:r>
                                  <a:rPr lang="en-US" altLang="zh-TW" b="0" i="1" smtClean="0">
                                    <a:latin typeface="Cambria Math"/>
                                  </a:rPr>
                                  <m:t>0</m:t>
                                </m:r>
                              </m:e>
                              <m:e>
                                <m:r>
                                  <a:rPr lang="en-US" altLang="zh-TW" i="1">
                                    <a:latin typeface="Cambria Math"/>
                                  </a:rPr>
                                  <m:t>0</m:t>
                                </m:r>
                              </m:e>
                            </m:mr>
                          </m:m>
                        </m:e>
                      </m:d>
                      <m:d>
                        <m:dPr>
                          <m:ctrlPr>
                            <a:rPr lang="en-US" altLang="zh-TW" i="1" smtClean="0">
                              <a:latin typeface="Cambria Math" panose="02040503050406030204" pitchFamily="18" charset="0"/>
                            </a:rPr>
                          </m:ctrlPr>
                        </m:dPr>
                        <m:e>
                          <m:m>
                            <m:mPr>
                              <m:mcs>
                                <m:mc>
                                  <m:mcPr>
                                    <m:count m:val="1"/>
                                    <m:mcJc m:val="center"/>
                                  </m:mcPr>
                                </m:mc>
                              </m:mcs>
                              <m:ctrlPr>
                                <a:rPr lang="en-US" altLang="zh-TW" i="1" smtClean="0">
                                  <a:latin typeface="Cambria Math" panose="02040503050406030204" pitchFamily="18" charset="0"/>
                                </a:rPr>
                              </m:ctrlPr>
                            </m:mPr>
                            <m:mr>
                              <m:e>
                                <m:r>
                                  <m:rPr>
                                    <m:brk m:alnAt="7"/>
                                  </m:rPr>
                                  <a:rPr lang="en-US" altLang="zh-TW" b="0" i="1" smtClean="0">
                                    <a:latin typeface="Cambria Math"/>
                                  </a:rPr>
                                  <m:t>0</m:t>
                                </m:r>
                              </m:e>
                            </m:mr>
                            <m:mr>
                              <m:e>
                                <m:r>
                                  <a:rPr lang="en-US" altLang="zh-TW" b="0" i="1" smtClean="0">
                                    <a:latin typeface="Cambria Math"/>
                                  </a:rPr>
                                  <m:t>0</m:t>
                                </m:r>
                              </m:e>
                            </m:mr>
                            <m:mr>
                              <m:e>
                                <m:r>
                                  <a:rPr lang="en-US" altLang="zh-TW" b="0" i="1" smtClean="0">
                                    <a:latin typeface="Cambria Math"/>
                                  </a:rPr>
                                  <m:t>1</m:t>
                                </m:r>
                              </m:e>
                            </m:mr>
                          </m:m>
                        </m:e>
                      </m:d>
                      <m:r>
                        <a:rPr lang="en-US" altLang="zh-TW" b="0" i="1" smtClean="0">
                          <a:latin typeface="Cambria Math"/>
                        </a:rPr>
                        <m:t>=</m:t>
                      </m:r>
                      <m:r>
                        <a:rPr lang="en-US" altLang="zh-TW" b="0" i="1" smtClean="0">
                          <a:latin typeface="Cambria Math"/>
                        </a:rPr>
                        <m:t>𝑖</m:t>
                      </m:r>
                      <m:d>
                        <m:dPr>
                          <m:ctrlPr>
                            <a:rPr lang="en-US" altLang="zh-TW" i="1">
                              <a:latin typeface="Cambria Math" panose="02040503050406030204" pitchFamily="18" charset="0"/>
                            </a:rPr>
                          </m:ctrlPr>
                        </m:dPr>
                        <m:e>
                          <m:m>
                            <m:mPr>
                              <m:mcs>
                                <m:mc>
                                  <m:mcPr>
                                    <m:count m:val="1"/>
                                    <m:mcJc m:val="center"/>
                                  </m:mcPr>
                                </m:mc>
                              </m:mcs>
                              <m:ctrlPr>
                                <a:rPr lang="en-US" altLang="zh-TW" i="1">
                                  <a:latin typeface="Cambria Math" panose="02040503050406030204" pitchFamily="18" charset="0"/>
                                </a:rPr>
                              </m:ctrlPr>
                            </m:mPr>
                            <m:mr>
                              <m:e>
                                <m:r>
                                  <m:rPr>
                                    <m:brk m:alnAt="7"/>
                                  </m:rPr>
                                  <a:rPr lang="en-US" altLang="zh-TW" b="0" i="1" smtClean="0">
                                    <a:latin typeface="Cambria Math"/>
                                  </a:rPr>
                                  <m:t>1</m:t>
                                </m:r>
                              </m:e>
                            </m:mr>
                            <m:mr>
                              <m:e>
                                <m:r>
                                  <a:rPr lang="en-US" altLang="zh-TW" b="0" i="1" smtClean="0">
                                    <a:latin typeface="Cambria Math"/>
                                  </a:rPr>
                                  <m:t>0</m:t>
                                </m:r>
                              </m:e>
                            </m:mr>
                            <m:mr>
                              <m:e>
                                <m:r>
                                  <a:rPr lang="en-US" altLang="zh-TW" b="0" i="1" smtClean="0">
                                    <a:latin typeface="Cambria Math"/>
                                  </a:rPr>
                                  <m:t>0</m:t>
                                </m:r>
                              </m:e>
                            </m:mr>
                          </m:m>
                        </m:e>
                      </m:d>
                      <m:r>
                        <a:rPr lang="en-US" altLang="zh-TW" b="0" i="1" smtClean="0">
                          <a:latin typeface="Cambria Math"/>
                        </a:rPr>
                        <m:t>=</m:t>
                      </m:r>
                      <m:sSup>
                        <m:sSupPr>
                          <m:ctrlPr>
                            <a:rPr lang="en-US" altLang="zh-TW" i="1">
                              <a:latin typeface="Cambria Math" panose="02040503050406030204" pitchFamily="18" charset="0"/>
                              <a:cs typeface="Times New Roman" pitchFamily="18" charset="0"/>
                            </a:rPr>
                          </m:ctrlPr>
                        </m:sSupPr>
                        <m:e>
                          <m:r>
                            <a:rPr lang="en-US" altLang="zh-TW" b="0" i="1" smtClean="0">
                              <a:latin typeface="Cambria Math"/>
                              <a:cs typeface="Times New Roman" pitchFamily="18" charset="0"/>
                            </a:rPr>
                            <m:t>𝑖</m:t>
                          </m:r>
                          <m:r>
                            <a:rPr lang="en-US" altLang="zh-TW" i="1">
                              <a:latin typeface="Cambria Math"/>
                              <a:cs typeface="Times New Roman" pitchFamily="18" charset="0"/>
                            </a:rPr>
                            <m:t>𝑊</m:t>
                          </m:r>
                        </m:e>
                        <m:sup>
                          <m:r>
                            <a:rPr lang="en-US" altLang="zh-TW" b="0" i="1" smtClean="0">
                              <a:latin typeface="Cambria Math"/>
                              <a:cs typeface="Times New Roman" pitchFamily="18" charset="0"/>
                            </a:rPr>
                            <m:t>𝑥</m:t>
                          </m:r>
                        </m:sup>
                      </m:sSup>
                    </m:oMath>
                  </m:oMathPara>
                </a14:m>
                <a:endParaRPr lang="zh-TW" altLang="en-US" dirty="0"/>
              </a:p>
            </p:txBody>
          </p:sp>
        </mc:Choice>
        <mc:Fallback xmlns="">
          <p:sp>
            <p:nvSpPr>
              <p:cNvPr id="21" name="矩形 20"/>
              <p:cNvSpPr>
                <a:spLocks noRot="1" noChangeAspect="1" noMove="1" noResize="1" noEditPoints="1" noAdjustHandles="1" noChangeArrowheads="1" noChangeShapeType="1" noTextEdit="1"/>
              </p:cNvSpPr>
              <p:nvPr/>
            </p:nvSpPr>
            <p:spPr>
              <a:xfrm>
                <a:off x="445438" y="4888419"/>
                <a:ext cx="5787674" cy="824906"/>
              </a:xfrm>
              <a:prstGeom prst="rect">
                <a:avLst/>
              </a:prstGeom>
              <a:blipFill rotWithShape="1">
                <a:blip r:embed="rId12"/>
                <a:stretch>
                  <a:fillRect/>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18760220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57BC4B-B540-FAF0-37EA-52E070C442E8}"/>
            </a:ext>
          </a:extLst>
        </p:cNvPr>
        <p:cNvGrpSpPr/>
        <p:nvPr/>
      </p:nvGrpSpPr>
      <p:grpSpPr>
        <a:xfrm>
          <a:off x="0" y="0"/>
          <a:ext cx="0" cy="0"/>
          <a:chOff x="0" y="0"/>
          <a:chExt cx="0" cy="0"/>
        </a:xfrm>
      </p:grpSpPr>
      <p:sp>
        <p:nvSpPr>
          <p:cNvPr id="70" name="Rectangle 69">
            <a:extLst>
              <a:ext uri="{FF2B5EF4-FFF2-40B4-BE49-F238E27FC236}">
                <a16:creationId xmlns:a16="http://schemas.microsoft.com/office/drawing/2014/main" id="{BC2CFE7E-3527-2EA4-D9CA-3F1848C0ED3A}"/>
              </a:ext>
            </a:extLst>
          </p:cNvPr>
          <p:cNvSpPr/>
          <p:nvPr/>
        </p:nvSpPr>
        <p:spPr>
          <a:xfrm>
            <a:off x="1488065" y="1576077"/>
            <a:ext cx="2551464" cy="2184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71" name="Text Box 27">
                <a:extLst>
                  <a:ext uri="{FF2B5EF4-FFF2-40B4-BE49-F238E27FC236}">
                    <a16:creationId xmlns:a16="http://schemas.microsoft.com/office/drawing/2014/main" id="{6AE53E6C-86ED-307C-13EA-9B3A9B6AA0DE}"/>
                  </a:ext>
                </a:extLst>
              </p:cNvPr>
              <p:cNvSpPr txBox="1">
                <a:spLocks noChangeArrowheads="1"/>
              </p:cNvSpPr>
              <p:nvPr/>
            </p:nvSpPr>
            <p:spPr bwMode="auto">
              <a:xfrm>
                <a:off x="3497089" y="1761629"/>
                <a:ext cx="417606"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50000"/>
                  </a:spcBef>
                  <a:buClrTx/>
                  <a:buSzTx/>
                  <a:buFontTx/>
                  <a:buNone/>
                </a:pPr>
                <a14:m>
                  <m:oMathPara xmlns:m="http://schemas.openxmlformats.org/officeDocument/2006/math">
                    <m:oMathParaPr>
                      <m:jc m:val="centerGroup"/>
                    </m:oMathParaPr>
                    <m:oMath xmlns:m="http://schemas.openxmlformats.org/officeDocument/2006/math">
                      <m:r>
                        <a:rPr lang="en-US" altLang="zh-TW" sz="1800" i="1" dirty="0" smtClean="0">
                          <a:latin typeface="Cambria Math"/>
                        </a:rPr>
                        <m:t>𝑒</m:t>
                      </m:r>
                    </m:oMath>
                  </m:oMathPara>
                </a14:m>
                <a:endParaRPr lang="en-US" altLang="zh-TW" sz="1800" dirty="0">
                  <a:latin typeface="Tahoma" pitchFamily="34" charset="0"/>
                </a:endParaRPr>
              </a:p>
            </p:txBody>
          </p:sp>
        </mc:Choice>
        <mc:Fallback xmlns="">
          <p:sp>
            <p:nvSpPr>
              <p:cNvPr id="71" name="Text Box 27">
                <a:extLst>
                  <a:ext uri="{FF2B5EF4-FFF2-40B4-BE49-F238E27FC236}">
                    <a16:creationId xmlns:a16="http://schemas.microsoft.com/office/drawing/2014/main" id="{6AE53E6C-86ED-307C-13EA-9B3A9B6AA0DE}"/>
                  </a:ext>
                </a:extLst>
              </p:cNvPr>
              <p:cNvSpPr txBox="1">
                <a:spLocks noRot="1" noChangeAspect="1" noMove="1" noResize="1" noEditPoints="1" noAdjustHandles="1" noChangeArrowheads="1" noChangeShapeType="1" noTextEdit="1"/>
              </p:cNvSpPr>
              <p:nvPr/>
            </p:nvSpPr>
            <p:spPr bwMode="auto">
              <a:xfrm>
                <a:off x="3497089" y="1761629"/>
                <a:ext cx="417606" cy="369332"/>
              </a:xfrm>
              <a:prstGeom prst="rect">
                <a:avLst/>
              </a:prstGeom>
              <a:blipFill>
                <a:blip r:embed="rId2"/>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2" name="Text Box 4">
                <a:extLst>
                  <a:ext uri="{FF2B5EF4-FFF2-40B4-BE49-F238E27FC236}">
                    <a16:creationId xmlns:a16="http://schemas.microsoft.com/office/drawing/2014/main" id="{7A4C272F-F242-CCD1-AD73-0BA3EFB56C26}"/>
                  </a:ext>
                </a:extLst>
              </p:cNvPr>
              <p:cNvSpPr txBox="1">
                <a:spLocks noChangeArrowheads="1"/>
              </p:cNvSpPr>
              <p:nvPr/>
            </p:nvSpPr>
            <p:spPr bwMode="auto">
              <a:xfrm>
                <a:off x="3565264" y="3022625"/>
                <a:ext cx="281257" cy="394256"/>
              </a:xfrm>
              <a:prstGeom prst="rect">
                <a:avLst/>
              </a:prstGeom>
              <a:solidFill>
                <a:schemeClr val="bg1"/>
              </a:solidFill>
              <a:ln w="9525">
                <a:noFill/>
                <a:miter lim="800000"/>
                <a:headEnd/>
                <a:tailEnd/>
              </a:ln>
            </p:spPr>
            <p:txBody>
              <a:bodyPr lIns="0" tIns="0" rIns="0" bIns="0"/>
              <a:lstStyle/>
              <a:p>
                <a:pPr eaLnBrk="0" hangingPunct="0">
                  <a:defRPr/>
                </a:pPr>
                <a14:m>
                  <m:oMathPara xmlns:m="http://schemas.openxmlformats.org/officeDocument/2006/math">
                    <m:oMathParaPr>
                      <m:jc m:val="centerGroup"/>
                    </m:oMathParaPr>
                    <m:oMath xmlns:m="http://schemas.openxmlformats.org/officeDocument/2006/math">
                      <m:r>
                        <a:rPr lang="en-US" altLang="zh-TW" i="1" dirty="0" smtClean="0">
                          <a:latin typeface="Cambria Math"/>
                          <a:cs typeface="Times New Roman" pitchFamily="18" charset="0"/>
                        </a:rPr>
                        <m:t>𝜈</m:t>
                      </m:r>
                      <m:r>
                        <a:rPr lang="en-US" altLang="zh-TW" i="1" baseline="-30000" dirty="0" err="1">
                          <a:latin typeface="Cambria Math"/>
                          <a:cs typeface="Times New Roman" pitchFamily="18" charset="0"/>
                        </a:rPr>
                        <m:t>𝑒</m:t>
                      </m:r>
                    </m:oMath>
                  </m:oMathPara>
                </a14:m>
                <a:endParaRPr lang="en-US" altLang="zh-TW" i="1" dirty="0"/>
              </a:p>
            </p:txBody>
          </p:sp>
        </mc:Choice>
        <mc:Fallback xmlns="">
          <p:sp>
            <p:nvSpPr>
              <p:cNvPr id="72" name="Text Box 4">
                <a:extLst>
                  <a:ext uri="{FF2B5EF4-FFF2-40B4-BE49-F238E27FC236}">
                    <a16:creationId xmlns:a16="http://schemas.microsoft.com/office/drawing/2014/main" id="{7A4C272F-F242-CCD1-AD73-0BA3EFB56C26}"/>
                  </a:ext>
                </a:extLst>
              </p:cNvPr>
              <p:cNvSpPr txBox="1">
                <a:spLocks noRot="1" noChangeAspect="1" noMove="1" noResize="1" noEditPoints="1" noAdjustHandles="1" noChangeArrowheads="1" noChangeShapeType="1" noTextEdit="1"/>
              </p:cNvSpPr>
              <p:nvPr/>
            </p:nvSpPr>
            <p:spPr bwMode="auto">
              <a:xfrm>
                <a:off x="3565264" y="3022625"/>
                <a:ext cx="281257" cy="394256"/>
              </a:xfrm>
              <a:prstGeom prst="rect">
                <a:avLst/>
              </a:prstGeom>
              <a:blipFill>
                <a:blip r:embed="rId3"/>
                <a:stretch>
                  <a:fillRect l="-4348"/>
                </a:stretch>
              </a:blipFill>
              <a:ln w="9525">
                <a:noFill/>
                <a:miter lim="800000"/>
                <a:headEnd/>
                <a:tailEnd/>
              </a:ln>
            </p:spPr>
            <p:txBody>
              <a:bodyPr/>
              <a:lstStyle/>
              <a:p>
                <a:r>
                  <a:rPr lang="en-US">
                    <a:noFill/>
                  </a:rPr>
                  <a:t> </a:t>
                </a:r>
              </a:p>
            </p:txBody>
          </p:sp>
        </mc:Fallback>
      </mc:AlternateContent>
      <p:cxnSp>
        <p:nvCxnSpPr>
          <p:cNvPr id="75" name="直線接點 7">
            <a:extLst>
              <a:ext uri="{FF2B5EF4-FFF2-40B4-BE49-F238E27FC236}">
                <a16:creationId xmlns:a16="http://schemas.microsoft.com/office/drawing/2014/main" id="{BA522DA2-7F3E-E5D6-B40A-AB7515DA42F9}"/>
              </a:ext>
            </a:extLst>
          </p:cNvPr>
          <p:cNvCxnSpPr>
            <a:cxnSpLocks/>
          </p:cNvCxnSpPr>
          <p:nvPr/>
        </p:nvCxnSpPr>
        <p:spPr>
          <a:xfrm flipH="1">
            <a:off x="1705553" y="2830808"/>
            <a:ext cx="1209089" cy="0"/>
          </a:xfrm>
          <a:prstGeom prst="line">
            <a:avLst/>
          </a:prstGeom>
          <a:ln>
            <a:solidFill>
              <a:schemeClr val="tx1"/>
            </a:solidFill>
            <a:prstDash val="lgDash"/>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8" name="矩形 6">
                <a:extLst>
                  <a:ext uri="{FF2B5EF4-FFF2-40B4-BE49-F238E27FC236}">
                    <a16:creationId xmlns:a16="http://schemas.microsoft.com/office/drawing/2014/main" id="{7F8031B6-CFAB-9F27-2DC3-EC77B30AF094}"/>
                  </a:ext>
                </a:extLst>
              </p:cNvPr>
              <p:cNvSpPr/>
              <p:nvPr/>
            </p:nvSpPr>
            <p:spPr>
              <a:xfrm>
                <a:off x="2179083" y="2426472"/>
                <a:ext cx="622222" cy="369332"/>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zh-TW" i="1">
                              <a:latin typeface="Cambria Math" panose="02040503050406030204" pitchFamily="18" charset="0"/>
                              <a:ea typeface="新細明體" charset="0"/>
                            </a:rPr>
                          </m:ctrlPr>
                        </m:sSupPr>
                        <m:e>
                          <m:r>
                            <a:rPr lang="en-US" altLang="zh-TW" i="1">
                              <a:latin typeface="Cambria Math"/>
                              <a:ea typeface="新細明體" charset="0"/>
                            </a:rPr>
                            <m:t>𝑊</m:t>
                          </m:r>
                        </m:e>
                        <m:sup>
                          <m:r>
                            <a:rPr lang="en-US" altLang="zh-TW" i="1">
                              <a:latin typeface="Cambria Math"/>
                              <a:ea typeface="新細明體" charset="0"/>
                            </a:rPr>
                            <m:t>−</m:t>
                          </m:r>
                        </m:sup>
                      </m:sSup>
                    </m:oMath>
                  </m:oMathPara>
                </a14:m>
                <a:endParaRPr lang="zh-TW" altLang="en-US" dirty="0"/>
              </a:p>
            </p:txBody>
          </p:sp>
        </mc:Choice>
        <mc:Fallback xmlns="">
          <p:sp>
            <p:nvSpPr>
              <p:cNvPr id="78" name="矩形 6">
                <a:extLst>
                  <a:ext uri="{FF2B5EF4-FFF2-40B4-BE49-F238E27FC236}">
                    <a16:creationId xmlns:a16="http://schemas.microsoft.com/office/drawing/2014/main" id="{7F8031B6-CFAB-9F27-2DC3-EC77B30AF094}"/>
                  </a:ext>
                </a:extLst>
              </p:cNvPr>
              <p:cNvSpPr>
                <a:spLocks noRot="1" noChangeAspect="1" noMove="1" noResize="1" noEditPoints="1" noAdjustHandles="1" noChangeArrowheads="1" noChangeShapeType="1" noTextEdit="1"/>
              </p:cNvSpPr>
              <p:nvPr/>
            </p:nvSpPr>
            <p:spPr>
              <a:xfrm>
                <a:off x="2179083" y="2426472"/>
                <a:ext cx="622222" cy="369332"/>
              </a:xfrm>
              <a:prstGeom prst="rect">
                <a:avLst/>
              </a:prstGeom>
              <a:blipFill>
                <a:blip r:embed="rId4"/>
                <a:stretch>
                  <a:fillRect/>
                </a:stretch>
              </a:blipFill>
            </p:spPr>
            <p:txBody>
              <a:bodyPr/>
              <a:lstStyle/>
              <a:p>
                <a:r>
                  <a:rPr lang="en-US">
                    <a:noFill/>
                  </a:rPr>
                  <a:t> </a:t>
                </a:r>
              </a:p>
            </p:txBody>
          </p:sp>
        </mc:Fallback>
      </mc:AlternateContent>
      <p:cxnSp>
        <p:nvCxnSpPr>
          <p:cNvPr id="81" name="直線接點 3">
            <a:extLst>
              <a:ext uri="{FF2B5EF4-FFF2-40B4-BE49-F238E27FC236}">
                <a16:creationId xmlns:a16="http://schemas.microsoft.com/office/drawing/2014/main" id="{4250B768-FBAB-62CD-423C-9D436FACDAA0}"/>
              </a:ext>
            </a:extLst>
          </p:cNvPr>
          <p:cNvCxnSpPr>
            <a:cxnSpLocks/>
          </p:cNvCxnSpPr>
          <p:nvPr/>
        </p:nvCxnSpPr>
        <p:spPr>
          <a:xfrm>
            <a:off x="2914642" y="2830808"/>
            <a:ext cx="812800" cy="711200"/>
          </a:xfrm>
          <a:prstGeom prst="line">
            <a:avLst/>
          </a:prstGeom>
          <a:ln w="222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82" name="直線單箭頭接點 8">
            <a:extLst>
              <a:ext uri="{FF2B5EF4-FFF2-40B4-BE49-F238E27FC236}">
                <a16:creationId xmlns:a16="http://schemas.microsoft.com/office/drawing/2014/main" id="{8792402A-357B-4E9C-5CD9-BB97EE3638DB}"/>
              </a:ext>
            </a:extLst>
          </p:cNvPr>
          <p:cNvCxnSpPr>
            <a:cxnSpLocks/>
          </p:cNvCxnSpPr>
          <p:nvPr/>
        </p:nvCxnSpPr>
        <p:spPr>
          <a:xfrm rot="10800000">
            <a:off x="3190867" y="3076871"/>
            <a:ext cx="217488" cy="188912"/>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3" name="直線接點 4">
            <a:extLst>
              <a:ext uri="{FF2B5EF4-FFF2-40B4-BE49-F238E27FC236}">
                <a16:creationId xmlns:a16="http://schemas.microsoft.com/office/drawing/2014/main" id="{49249795-57A4-06B0-E20A-37257D0BE831}"/>
              </a:ext>
            </a:extLst>
          </p:cNvPr>
          <p:cNvCxnSpPr>
            <a:cxnSpLocks/>
          </p:cNvCxnSpPr>
          <p:nvPr/>
        </p:nvCxnSpPr>
        <p:spPr>
          <a:xfrm rot="10800000" flipV="1">
            <a:off x="2914642" y="2184696"/>
            <a:ext cx="731837" cy="646112"/>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84" name="直線單箭頭接點 9">
            <a:extLst>
              <a:ext uri="{FF2B5EF4-FFF2-40B4-BE49-F238E27FC236}">
                <a16:creationId xmlns:a16="http://schemas.microsoft.com/office/drawing/2014/main" id="{BBBB9A4D-A06C-0F34-46C5-FEEFB5850AC1}"/>
              </a:ext>
            </a:extLst>
          </p:cNvPr>
          <p:cNvCxnSpPr>
            <a:cxnSpLocks/>
          </p:cNvCxnSpPr>
          <p:nvPr/>
        </p:nvCxnSpPr>
        <p:spPr>
          <a:xfrm flipV="1">
            <a:off x="3263708" y="2386009"/>
            <a:ext cx="147480" cy="121743"/>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1" name="Straight Arrow Connector 90">
            <a:extLst>
              <a:ext uri="{FF2B5EF4-FFF2-40B4-BE49-F238E27FC236}">
                <a16:creationId xmlns:a16="http://schemas.microsoft.com/office/drawing/2014/main" id="{F10F237B-8F1C-EE6A-3028-7EF36FDC7E4E}"/>
              </a:ext>
            </a:extLst>
          </p:cNvPr>
          <p:cNvCxnSpPr/>
          <p:nvPr/>
        </p:nvCxnSpPr>
        <p:spPr>
          <a:xfrm>
            <a:off x="2200427" y="2821740"/>
            <a:ext cx="144647" cy="1587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矩形 13">
                <a:extLst>
                  <a:ext uri="{FF2B5EF4-FFF2-40B4-BE49-F238E27FC236}">
                    <a16:creationId xmlns:a16="http://schemas.microsoft.com/office/drawing/2014/main" id="{173EE4FA-29ED-8205-6E18-EC821E558C35}"/>
                  </a:ext>
                </a:extLst>
              </p:cNvPr>
              <p:cNvSpPr/>
              <p:nvPr/>
            </p:nvSpPr>
            <p:spPr>
              <a:xfrm>
                <a:off x="4880269" y="4958529"/>
                <a:ext cx="1764402" cy="526234"/>
              </a:xfrm>
              <a:prstGeom prst="rect">
                <a:avLst/>
              </a:prstGeom>
              <a:solidFill>
                <a:srgbClr val="FFFF99"/>
              </a:solidFill>
            </p:spPr>
            <p:txBody>
              <a:bodyPr wrap="square" lIns="0" tIns="0" rIns="0" bIns="0">
                <a:spAutoFit/>
              </a:bodyPr>
              <a:lstStyle/>
              <a:p>
                <a:pPr/>
                <a14:m>
                  <m:oMathPara xmlns:m="http://schemas.openxmlformats.org/officeDocument/2006/math">
                    <m:oMathParaPr>
                      <m:jc m:val="centerGroup"/>
                    </m:oMathParaPr>
                    <m:oMath xmlns:m="http://schemas.openxmlformats.org/officeDocument/2006/math">
                      <m:f>
                        <m:fPr>
                          <m:ctrlPr>
                            <a:rPr lang="en-US" altLang="zh-TW" i="1" smtClean="0">
                              <a:latin typeface="Cambria Math" panose="02040503050406030204" pitchFamily="18" charset="0"/>
                              <a:cs typeface="Times New Roman" pitchFamily="18" charset="0"/>
                            </a:rPr>
                          </m:ctrlPr>
                        </m:fPr>
                        <m:num>
                          <m:r>
                            <a:rPr lang="en-US" altLang="zh-TW" b="0" i="1" smtClean="0">
                              <a:latin typeface="Cambria Math"/>
                              <a:cs typeface="Times New Roman" pitchFamily="18" charset="0"/>
                            </a:rPr>
                            <m:t>𝑔</m:t>
                          </m:r>
                        </m:num>
                        <m:den>
                          <m:rad>
                            <m:radPr>
                              <m:degHide m:val="on"/>
                              <m:ctrlPr>
                                <a:rPr lang="en-US" altLang="zh-TW" i="1" smtClean="0">
                                  <a:latin typeface="Cambria Math" panose="02040503050406030204" pitchFamily="18" charset="0"/>
                                  <a:cs typeface="Times New Roman" pitchFamily="18" charset="0"/>
                                </a:rPr>
                              </m:ctrlPr>
                            </m:radPr>
                            <m:deg/>
                            <m:e>
                              <m:r>
                                <a:rPr lang="en-US" altLang="zh-TW" b="0" i="1" smtClean="0">
                                  <a:latin typeface="Cambria Math"/>
                                  <a:cs typeface="Times New Roman" pitchFamily="18" charset="0"/>
                                </a:rPr>
                                <m:t>2</m:t>
                              </m:r>
                            </m:e>
                          </m:rad>
                        </m:den>
                      </m:f>
                      <m:r>
                        <a:rPr lang="en-US" altLang="zh-TW" i="1" smtClean="0">
                          <a:latin typeface="Cambria Math"/>
                          <a:ea typeface="Cambria Math"/>
                          <a:cs typeface="Times New Roman" pitchFamily="18" charset="0"/>
                        </a:rPr>
                        <m:t>∙</m:t>
                      </m:r>
                      <m:d>
                        <m:dPr>
                          <m:ctrlPr>
                            <a:rPr lang="en-US" altLang="zh-TW" i="1" smtClean="0">
                              <a:latin typeface="Cambria Math" panose="02040503050406030204" pitchFamily="18" charset="0"/>
                              <a:cs typeface="Times New Roman" pitchFamily="18" charset="0"/>
                            </a:rPr>
                          </m:ctrlPr>
                        </m:dPr>
                        <m:e>
                          <m:sSub>
                            <m:sSubPr>
                              <m:ctrlPr>
                                <a:rPr lang="en-US" altLang="zh-TW" i="1">
                                  <a:latin typeface="Cambria Math" panose="02040503050406030204" pitchFamily="18" charset="0"/>
                                  <a:cs typeface="Times New Roman" pitchFamily="18" charset="0"/>
                                </a:rPr>
                              </m:ctrlPr>
                            </m:sSubPr>
                            <m:e>
                              <m:acc>
                                <m:accPr>
                                  <m:chr m:val="̅"/>
                                  <m:ctrlPr>
                                    <a:rPr lang="en-US" altLang="zh-TW" i="1">
                                      <a:latin typeface="Cambria Math" panose="02040503050406030204" pitchFamily="18" charset="0"/>
                                      <a:cs typeface="Times New Roman" pitchFamily="18" charset="0"/>
                                    </a:rPr>
                                  </m:ctrlPr>
                                </m:accPr>
                                <m:e>
                                  <m:r>
                                    <a:rPr lang="zh-TW" altLang="en-US" i="1">
                                      <a:latin typeface="Cambria Math"/>
                                      <a:cs typeface="Times New Roman" pitchFamily="18" charset="0"/>
                                    </a:rPr>
                                    <m:t>𝜈</m:t>
                                  </m:r>
                                </m:e>
                              </m:acc>
                            </m:e>
                            <m:sub>
                              <m:r>
                                <a:rPr lang="en-US" altLang="zh-TW" i="1">
                                  <a:latin typeface="Cambria Math"/>
                                  <a:cs typeface="Times New Roman" pitchFamily="18" charset="0"/>
                                </a:rPr>
                                <m:t>𝑒</m:t>
                              </m:r>
                            </m:sub>
                          </m:sSub>
                          <m:r>
                            <a:rPr lang="en-US" altLang="zh-TW" i="1">
                              <a:latin typeface="Cambria Math"/>
                              <a:ea typeface="Cambria Math"/>
                              <a:cs typeface="Times New Roman" pitchFamily="18" charset="0"/>
                            </a:rPr>
                            <m:t>∙</m:t>
                          </m:r>
                          <m:r>
                            <a:rPr lang="en-US" altLang="zh-TW" i="1">
                              <a:latin typeface="Cambria Math"/>
                              <a:cs typeface="Times New Roman" pitchFamily="18" charset="0"/>
                            </a:rPr>
                            <m:t>𝑒</m:t>
                          </m:r>
                          <m:sSup>
                            <m:sSupPr>
                              <m:ctrlPr>
                                <a:rPr lang="en-US" altLang="zh-TW" i="1">
                                  <a:latin typeface="Cambria Math" panose="02040503050406030204" pitchFamily="18" charset="0"/>
                                  <a:cs typeface="Times New Roman" pitchFamily="18" charset="0"/>
                                </a:rPr>
                              </m:ctrlPr>
                            </m:sSupPr>
                            <m:e>
                              <m:r>
                                <a:rPr lang="en-US" altLang="zh-TW" i="1">
                                  <a:latin typeface="Cambria Math"/>
                                  <a:ea typeface="Cambria Math"/>
                                  <a:cs typeface="Times New Roman" pitchFamily="18" charset="0"/>
                                </a:rPr>
                                <m:t>∙</m:t>
                              </m:r>
                              <m:r>
                                <a:rPr lang="en-US" altLang="zh-TW" i="1">
                                  <a:latin typeface="Cambria Math"/>
                                  <a:cs typeface="Times New Roman" pitchFamily="18" charset="0"/>
                                </a:rPr>
                                <m:t>𝑊</m:t>
                              </m:r>
                            </m:e>
                            <m:sup>
                              <m:r>
                                <a:rPr lang="en-US" altLang="zh-TW" i="1">
                                  <a:latin typeface="Cambria Math"/>
                                  <a:cs typeface="Times New Roman" pitchFamily="18" charset="0"/>
                                </a:rPr>
                                <m:t>+</m:t>
                              </m:r>
                            </m:sup>
                          </m:sSup>
                        </m:e>
                      </m:d>
                    </m:oMath>
                  </m:oMathPara>
                </a14:m>
                <a:endParaRPr lang="zh-TW" altLang="en-US" dirty="0"/>
              </a:p>
            </p:txBody>
          </p:sp>
        </mc:Choice>
        <mc:Fallback xmlns="">
          <p:sp>
            <p:nvSpPr>
              <p:cNvPr id="8" name="矩形 13">
                <a:extLst>
                  <a:ext uri="{FF2B5EF4-FFF2-40B4-BE49-F238E27FC236}">
                    <a16:creationId xmlns:a16="http://schemas.microsoft.com/office/drawing/2014/main" id="{173EE4FA-29ED-8205-6E18-EC821E558C35}"/>
                  </a:ext>
                </a:extLst>
              </p:cNvPr>
              <p:cNvSpPr>
                <a:spLocks noRot="1" noChangeAspect="1" noMove="1" noResize="1" noEditPoints="1" noAdjustHandles="1" noChangeArrowheads="1" noChangeShapeType="1" noTextEdit="1"/>
              </p:cNvSpPr>
              <p:nvPr/>
            </p:nvSpPr>
            <p:spPr>
              <a:xfrm>
                <a:off x="4880269" y="4958529"/>
                <a:ext cx="1764402" cy="526234"/>
              </a:xfrm>
              <a:prstGeom prst="rect">
                <a:avLst/>
              </a:prstGeom>
              <a:blipFill>
                <a:blip r:embed="rId8"/>
                <a:stretch>
                  <a:fillRect t="-2326" b="-9302"/>
                </a:stretch>
              </a:blipFill>
            </p:spPr>
            <p:txBody>
              <a:bodyPr/>
              <a:lstStyle/>
              <a:p>
                <a:r>
                  <a:rPr lang="en-US">
                    <a:noFill/>
                  </a:rPr>
                  <a:t> </a:t>
                </a:r>
              </a:p>
            </p:txBody>
          </p:sp>
        </mc:Fallback>
      </mc:AlternateContent>
      <p:sp>
        <p:nvSpPr>
          <p:cNvPr id="23" name="文字方塊 18">
            <a:extLst>
              <a:ext uri="{FF2B5EF4-FFF2-40B4-BE49-F238E27FC236}">
                <a16:creationId xmlns:a16="http://schemas.microsoft.com/office/drawing/2014/main" id="{6170DEBF-D50A-A4D1-65D9-48B338F841CD}"/>
              </a:ext>
            </a:extLst>
          </p:cNvPr>
          <p:cNvSpPr txBox="1"/>
          <p:nvPr/>
        </p:nvSpPr>
        <p:spPr>
          <a:xfrm>
            <a:off x="1692286" y="684413"/>
            <a:ext cx="5331179" cy="369332"/>
          </a:xfrm>
          <a:prstGeom prst="rect">
            <a:avLst/>
          </a:prstGeom>
          <a:noFill/>
        </p:spPr>
        <p:txBody>
          <a:bodyPr wrap="square" rtlCol="0">
            <a:spAutoFit/>
          </a:bodyPr>
          <a:lstStyle/>
          <a:p>
            <a:r>
              <a:rPr lang="zh-TW" altLang="en-US" dirty="0"/>
              <a:t>弱交互作用的交點可以如此紀錄：</a:t>
            </a:r>
            <a:endParaRPr lang="en-US" altLang="zh-TW" dirty="0"/>
          </a:p>
        </p:txBody>
      </p:sp>
      <mc:AlternateContent xmlns:mc="http://schemas.openxmlformats.org/markup-compatibility/2006" xmlns:a14="http://schemas.microsoft.com/office/drawing/2010/main">
        <mc:Choice Requires="a14">
          <p:sp>
            <p:nvSpPr>
              <p:cNvPr id="24" name="矩形 31">
                <a:extLst>
                  <a:ext uri="{FF2B5EF4-FFF2-40B4-BE49-F238E27FC236}">
                    <a16:creationId xmlns:a16="http://schemas.microsoft.com/office/drawing/2014/main" id="{78D40091-F916-C7C4-625B-4FF88870CC33}"/>
                  </a:ext>
                </a:extLst>
              </p:cNvPr>
              <p:cNvSpPr/>
              <p:nvPr/>
            </p:nvSpPr>
            <p:spPr>
              <a:xfrm>
                <a:off x="4880269" y="2350078"/>
                <a:ext cx="1764402" cy="526234"/>
              </a:xfrm>
              <a:prstGeom prst="rect">
                <a:avLst/>
              </a:prstGeom>
              <a:solidFill>
                <a:srgbClr val="FFFF99"/>
              </a:solidFill>
            </p:spPr>
            <p:txBody>
              <a:bodyPr wrap="square" lIns="0" tIns="0" rIns="0" bIns="0">
                <a:spAutoFit/>
              </a:bodyPr>
              <a:lstStyle/>
              <a:p>
                <a:pPr/>
                <a14:m>
                  <m:oMathPara xmlns:m="http://schemas.openxmlformats.org/officeDocument/2006/math">
                    <m:oMathParaPr>
                      <m:jc m:val="centerGroup"/>
                    </m:oMathParaPr>
                    <m:oMath xmlns:m="http://schemas.openxmlformats.org/officeDocument/2006/math">
                      <m:f>
                        <m:fPr>
                          <m:ctrlPr>
                            <a:rPr lang="en-US" altLang="zh-TW" i="1" smtClean="0">
                              <a:latin typeface="Cambria Math" panose="02040503050406030204" pitchFamily="18" charset="0"/>
                              <a:cs typeface="Times New Roman" pitchFamily="18" charset="0"/>
                            </a:rPr>
                          </m:ctrlPr>
                        </m:fPr>
                        <m:num>
                          <m:r>
                            <a:rPr lang="en-US" altLang="zh-TW" b="0" i="1" smtClean="0">
                              <a:latin typeface="Cambria Math"/>
                              <a:cs typeface="Times New Roman" pitchFamily="18" charset="0"/>
                            </a:rPr>
                            <m:t>𝑔</m:t>
                          </m:r>
                        </m:num>
                        <m:den>
                          <m:rad>
                            <m:radPr>
                              <m:degHide m:val="on"/>
                              <m:ctrlPr>
                                <a:rPr lang="en-US" altLang="zh-TW" i="1" smtClean="0">
                                  <a:latin typeface="Cambria Math" panose="02040503050406030204" pitchFamily="18" charset="0"/>
                                  <a:cs typeface="Times New Roman" pitchFamily="18" charset="0"/>
                                </a:rPr>
                              </m:ctrlPr>
                            </m:radPr>
                            <m:deg/>
                            <m:e>
                              <m:r>
                                <a:rPr lang="en-US" altLang="zh-TW" b="0" i="1" smtClean="0">
                                  <a:latin typeface="Cambria Math"/>
                                  <a:cs typeface="Times New Roman" pitchFamily="18" charset="0"/>
                                </a:rPr>
                                <m:t>2</m:t>
                              </m:r>
                            </m:e>
                          </m:rad>
                        </m:den>
                      </m:f>
                      <m:r>
                        <a:rPr lang="en-US" altLang="zh-TW" i="1" smtClean="0">
                          <a:latin typeface="Cambria Math"/>
                          <a:ea typeface="Cambria Math"/>
                          <a:cs typeface="Times New Roman" pitchFamily="18" charset="0"/>
                        </a:rPr>
                        <m:t>∙</m:t>
                      </m:r>
                      <m:d>
                        <m:dPr>
                          <m:ctrlPr>
                            <a:rPr lang="en-US" altLang="zh-TW" i="1" smtClean="0">
                              <a:latin typeface="Cambria Math" panose="02040503050406030204" pitchFamily="18" charset="0"/>
                              <a:cs typeface="Times New Roman" pitchFamily="18" charset="0"/>
                            </a:rPr>
                          </m:ctrlPr>
                        </m:dPr>
                        <m:e>
                          <m:acc>
                            <m:accPr>
                              <m:chr m:val="̅"/>
                              <m:ctrlPr>
                                <a:rPr lang="en-US" altLang="zh-TW" i="1" smtClean="0">
                                  <a:latin typeface="Cambria Math" panose="02040503050406030204" pitchFamily="18" charset="0"/>
                                  <a:cs typeface="Times New Roman" pitchFamily="18" charset="0"/>
                                </a:rPr>
                              </m:ctrlPr>
                            </m:accPr>
                            <m:e>
                              <m:r>
                                <a:rPr lang="en-US" altLang="zh-TW" b="0" i="1" smtClean="0">
                                  <a:latin typeface="Cambria Math"/>
                                  <a:cs typeface="Times New Roman" pitchFamily="18" charset="0"/>
                                </a:rPr>
                                <m:t>𝑒</m:t>
                              </m:r>
                            </m:e>
                          </m:acc>
                          <m:r>
                            <a:rPr lang="en-US" altLang="zh-TW" i="1">
                              <a:latin typeface="Cambria Math"/>
                              <a:ea typeface="Cambria Math"/>
                              <a:cs typeface="Times New Roman" pitchFamily="18" charset="0"/>
                            </a:rPr>
                            <m:t>∙</m:t>
                          </m:r>
                          <m:sSub>
                            <m:sSubPr>
                              <m:ctrlPr>
                                <a:rPr lang="en-US" altLang="zh-TW" i="1" smtClean="0">
                                  <a:latin typeface="Cambria Math" panose="02040503050406030204" pitchFamily="18" charset="0"/>
                                  <a:ea typeface="Cambria Math"/>
                                  <a:cs typeface="Times New Roman" pitchFamily="18" charset="0"/>
                                </a:rPr>
                              </m:ctrlPr>
                            </m:sSubPr>
                            <m:e>
                              <m:r>
                                <a:rPr lang="zh-TW" altLang="en-US" i="1" smtClean="0">
                                  <a:latin typeface="Cambria Math"/>
                                  <a:ea typeface="Cambria Math"/>
                                  <a:cs typeface="Times New Roman" pitchFamily="18" charset="0"/>
                                </a:rPr>
                                <m:t>𝜈</m:t>
                              </m:r>
                            </m:e>
                            <m:sub>
                              <m:r>
                                <a:rPr lang="en-US" altLang="zh-TW" i="1">
                                  <a:latin typeface="Cambria Math"/>
                                  <a:cs typeface="Times New Roman" pitchFamily="18" charset="0"/>
                                </a:rPr>
                                <m:t>𝑒</m:t>
                              </m:r>
                            </m:sub>
                          </m:sSub>
                          <m:sSup>
                            <m:sSupPr>
                              <m:ctrlPr>
                                <a:rPr lang="en-US" altLang="zh-TW" i="1">
                                  <a:latin typeface="Cambria Math" panose="02040503050406030204" pitchFamily="18" charset="0"/>
                                  <a:cs typeface="Times New Roman" pitchFamily="18" charset="0"/>
                                </a:rPr>
                              </m:ctrlPr>
                            </m:sSupPr>
                            <m:e>
                              <m:r>
                                <a:rPr lang="en-US" altLang="zh-TW" i="1">
                                  <a:latin typeface="Cambria Math"/>
                                  <a:ea typeface="Cambria Math"/>
                                  <a:cs typeface="Times New Roman" pitchFamily="18" charset="0"/>
                                </a:rPr>
                                <m:t>∙</m:t>
                              </m:r>
                              <m:r>
                                <a:rPr lang="en-US" altLang="zh-TW" i="1">
                                  <a:latin typeface="Cambria Math"/>
                                  <a:cs typeface="Times New Roman" pitchFamily="18" charset="0"/>
                                </a:rPr>
                                <m:t>𝑊</m:t>
                              </m:r>
                            </m:e>
                            <m:sup>
                              <m:r>
                                <a:rPr lang="en-US" altLang="zh-TW" b="0" i="1" smtClean="0">
                                  <a:latin typeface="Cambria Math" panose="02040503050406030204" pitchFamily="18" charset="0"/>
                                  <a:cs typeface="Times New Roman" pitchFamily="18" charset="0"/>
                                </a:rPr>
                                <m:t>−</m:t>
                              </m:r>
                            </m:sup>
                          </m:sSup>
                        </m:e>
                      </m:d>
                    </m:oMath>
                  </m:oMathPara>
                </a14:m>
                <a:endParaRPr lang="zh-TW" altLang="en-US" dirty="0"/>
              </a:p>
            </p:txBody>
          </p:sp>
        </mc:Choice>
        <mc:Fallback xmlns="">
          <p:sp>
            <p:nvSpPr>
              <p:cNvPr id="24" name="矩形 31">
                <a:extLst>
                  <a:ext uri="{FF2B5EF4-FFF2-40B4-BE49-F238E27FC236}">
                    <a16:creationId xmlns:a16="http://schemas.microsoft.com/office/drawing/2014/main" id="{78D40091-F916-C7C4-625B-4FF88870CC33}"/>
                  </a:ext>
                </a:extLst>
              </p:cNvPr>
              <p:cNvSpPr>
                <a:spLocks noRot="1" noChangeAspect="1" noMove="1" noResize="1" noEditPoints="1" noAdjustHandles="1" noChangeArrowheads="1" noChangeShapeType="1" noTextEdit="1"/>
              </p:cNvSpPr>
              <p:nvPr/>
            </p:nvSpPr>
            <p:spPr>
              <a:xfrm>
                <a:off x="4880269" y="2350078"/>
                <a:ext cx="1764402" cy="526234"/>
              </a:xfrm>
              <a:prstGeom prst="rect">
                <a:avLst/>
              </a:prstGeom>
              <a:blipFill>
                <a:blip r:embed="rId9"/>
                <a:stretch>
                  <a:fillRect t="-4762" b="-952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565AC664-9A61-20B5-07EA-CB6543CF912D}"/>
                  </a:ext>
                </a:extLst>
              </p:cNvPr>
              <p:cNvSpPr txBox="1"/>
              <p:nvPr/>
            </p:nvSpPr>
            <p:spPr>
              <a:xfrm>
                <a:off x="1675515" y="1087102"/>
                <a:ext cx="5780363" cy="369332"/>
              </a:xfrm>
              <a:prstGeom prst="rect">
                <a:avLst/>
              </a:prstGeom>
              <a:noFill/>
            </p:spPr>
            <p:txBody>
              <a:bodyPr wrap="square" rtlCol="0">
                <a:spAutoFit/>
              </a:bodyPr>
              <a:lstStyle/>
              <a:p>
                <a:pPr algn="l"/>
                <a:r>
                  <a:rPr lang="en-US" dirty="0" err="1">
                    <a:latin typeface="Times New Roman" panose="02020603050405020304" pitchFamily="18" charset="0"/>
                    <a:cs typeface="Times New Roman" panose="02020603050405020304" pitchFamily="18" charset="0"/>
                  </a:rPr>
                  <a:t>我先忽略</a:t>
                </a:r>
                <a:r>
                  <a:rPr lang="zh-TW" altLang="en-US" dirty="0">
                    <a:latin typeface="Times New Roman" panose="02020603050405020304" pitchFamily="18" charset="0"/>
                    <a:cs typeface="Times New Roman" panose="02020603050405020304" pitchFamily="18" charset="0"/>
                  </a:rPr>
                  <a:t> </a:t>
                </a:r>
                <a:r>
                  <a:rPr lang="en-US" altLang="zh-TW" dirty="0">
                    <a:latin typeface="Times New Roman" panose="02020603050405020304" pitchFamily="18" charset="0"/>
                    <a:cs typeface="Times New Roman" panose="02020603050405020304" pitchFamily="18" charset="0"/>
                  </a:rPr>
                  <a:t>Dirac structure such as </a:t>
                </a:r>
                <a14:m>
                  <m:oMath xmlns:m="http://schemas.openxmlformats.org/officeDocument/2006/math">
                    <m:sSup>
                      <m:sSupPr>
                        <m:ctrlPr>
                          <a:rPr lang="en-US" altLang="zh-TW" i="1" smtClean="0">
                            <a:latin typeface="Cambria Math" panose="02040503050406030204" pitchFamily="18" charset="0"/>
                            <a:cs typeface="Times New Roman" panose="02020603050405020304" pitchFamily="18" charset="0"/>
                          </a:rPr>
                        </m:ctrlPr>
                      </m:sSupPr>
                      <m:e>
                        <m:r>
                          <a:rPr lang="en-US" altLang="zh-TW" i="1" smtClean="0">
                            <a:latin typeface="Cambria Math" panose="02040503050406030204" pitchFamily="18" charset="0"/>
                            <a:ea typeface="Cambria Math" panose="02040503050406030204" pitchFamily="18" charset="0"/>
                            <a:cs typeface="Times New Roman" panose="02020603050405020304" pitchFamily="18" charset="0"/>
                          </a:rPr>
                          <m:t>𝛾</m:t>
                        </m:r>
                      </m:e>
                      <m:sup>
                        <m:r>
                          <a:rPr lang="en-US" altLang="zh-TW" i="1" smtClean="0">
                            <a:latin typeface="Cambria Math" panose="02040503050406030204" pitchFamily="18" charset="0"/>
                            <a:ea typeface="Cambria Math" panose="02040503050406030204" pitchFamily="18" charset="0"/>
                            <a:cs typeface="Times New Roman" panose="02020603050405020304" pitchFamily="18" charset="0"/>
                          </a:rPr>
                          <m:t>𝜇</m:t>
                        </m:r>
                      </m:sup>
                    </m:sSup>
                  </m:oMath>
                </a14:m>
                <a:r>
                  <a:rPr lang="en-US" altLang="zh-TW" dirty="0">
                    <a:latin typeface="Times New Roman" panose="02020603050405020304" pitchFamily="18" charset="0"/>
                    <a:cs typeface="Times New Roman" panose="02020603050405020304" pitchFamily="18" charset="0"/>
                  </a:rPr>
                  <a:t>. </a:t>
                </a:r>
                <a:r>
                  <a:rPr lang="zh-TW" altLang="en-US" dirty="0">
                    <a:latin typeface="Times New Roman" panose="02020603050405020304" pitchFamily="18" charset="0"/>
                    <a:cs typeface="Times New Roman" panose="02020603050405020304" pitchFamily="18" charset="0"/>
                  </a:rPr>
                  <a:t>最後很容易就加上。</a:t>
                </a:r>
                <a:r>
                  <a:rPr lang="en-US" altLang="zh-TW" dirty="0">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p:txBody>
          </p:sp>
        </mc:Choice>
        <mc:Fallback xmlns="">
          <p:sp>
            <p:nvSpPr>
              <p:cNvPr id="2" name="TextBox 1">
                <a:extLst>
                  <a:ext uri="{FF2B5EF4-FFF2-40B4-BE49-F238E27FC236}">
                    <a16:creationId xmlns:a16="http://schemas.microsoft.com/office/drawing/2014/main" id="{565AC664-9A61-20B5-07EA-CB6543CF912D}"/>
                  </a:ext>
                </a:extLst>
              </p:cNvPr>
              <p:cNvSpPr txBox="1">
                <a:spLocks noRot="1" noChangeAspect="1" noMove="1" noResize="1" noEditPoints="1" noAdjustHandles="1" noChangeArrowheads="1" noChangeShapeType="1" noTextEdit="1"/>
              </p:cNvSpPr>
              <p:nvPr/>
            </p:nvSpPr>
            <p:spPr>
              <a:xfrm>
                <a:off x="1675515" y="1087102"/>
                <a:ext cx="5780363" cy="369332"/>
              </a:xfrm>
              <a:prstGeom prst="rect">
                <a:avLst/>
              </a:prstGeom>
              <a:blipFill>
                <a:blip r:embed="rId10"/>
                <a:stretch>
                  <a:fillRect l="-1096" t="-6667" b="-23333"/>
                </a:stretch>
              </a:blipFill>
            </p:spPr>
            <p:txBody>
              <a:bodyPr/>
              <a:lstStyle/>
              <a:p>
                <a:r>
                  <a:rPr lang="en-US">
                    <a:noFill/>
                  </a:rPr>
                  <a:t> </a:t>
                </a:r>
              </a:p>
            </p:txBody>
          </p:sp>
        </mc:Fallback>
      </mc:AlternateContent>
      <p:sp>
        <p:nvSpPr>
          <p:cNvPr id="4" name="Rectangle 3">
            <a:extLst>
              <a:ext uri="{FF2B5EF4-FFF2-40B4-BE49-F238E27FC236}">
                <a16:creationId xmlns:a16="http://schemas.microsoft.com/office/drawing/2014/main" id="{620F9519-5A47-96AB-9154-086B7C4D5DC1}"/>
              </a:ext>
            </a:extLst>
          </p:cNvPr>
          <p:cNvSpPr/>
          <p:nvPr/>
        </p:nvSpPr>
        <p:spPr>
          <a:xfrm>
            <a:off x="1488328" y="4092347"/>
            <a:ext cx="2551464" cy="2184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 name="Text Box 27">
                <a:extLst>
                  <a:ext uri="{FF2B5EF4-FFF2-40B4-BE49-F238E27FC236}">
                    <a16:creationId xmlns:a16="http://schemas.microsoft.com/office/drawing/2014/main" id="{FB97A921-092B-B4EC-447B-FCFD8BC284BC}"/>
                  </a:ext>
                </a:extLst>
              </p:cNvPr>
              <p:cNvSpPr txBox="1">
                <a:spLocks noChangeArrowheads="1"/>
              </p:cNvSpPr>
              <p:nvPr/>
            </p:nvSpPr>
            <p:spPr bwMode="auto">
              <a:xfrm>
                <a:off x="3526161" y="5623858"/>
                <a:ext cx="417606"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50000"/>
                  </a:spcBef>
                  <a:buClrTx/>
                  <a:buSzTx/>
                  <a:buFontTx/>
                  <a:buNone/>
                </a:pPr>
                <a14:m>
                  <m:oMathPara xmlns:m="http://schemas.openxmlformats.org/officeDocument/2006/math">
                    <m:oMathParaPr>
                      <m:jc m:val="centerGroup"/>
                    </m:oMathParaPr>
                    <m:oMath xmlns:m="http://schemas.openxmlformats.org/officeDocument/2006/math">
                      <m:r>
                        <a:rPr lang="en-US" altLang="zh-TW" sz="1800" i="1" dirty="0" smtClean="0">
                          <a:latin typeface="Cambria Math"/>
                        </a:rPr>
                        <m:t>𝑒</m:t>
                      </m:r>
                    </m:oMath>
                  </m:oMathPara>
                </a14:m>
                <a:endParaRPr lang="en-US" altLang="zh-TW" sz="1800" dirty="0">
                  <a:latin typeface="Tahoma" pitchFamily="34" charset="0"/>
                </a:endParaRPr>
              </a:p>
            </p:txBody>
          </p:sp>
        </mc:Choice>
        <mc:Fallback xmlns="">
          <p:sp>
            <p:nvSpPr>
              <p:cNvPr id="5" name="Text Box 27">
                <a:extLst>
                  <a:ext uri="{FF2B5EF4-FFF2-40B4-BE49-F238E27FC236}">
                    <a16:creationId xmlns:a16="http://schemas.microsoft.com/office/drawing/2014/main" id="{FB97A921-092B-B4EC-447B-FCFD8BC284BC}"/>
                  </a:ext>
                </a:extLst>
              </p:cNvPr>
              <p:cNvSpPr txBox="1">
                <a:spLocks noRot="1" noChangeAspect="1" noMove="1" noResize="1" noEditPoints="1" noAdjustHandles="1" noChangeArrowheads="1" noChangeShapeType="1" noTextEdit="1"/>
              </p:cNvSpPr>
              <p:nvPr/>
            </p:nvSpPr>
            <p:spPr bwMode="auto">
              <a:xfrm>
                <a:off x="3526161" y="5623858"/>
                <a:ext cx="417606" cy="369332"/>
              </a:xfrm>
              <a:prstGeom prst="rect">
                <a:avLst/>
              </a:prstGeom>
              <a:blipFill>
                <a:blip r:embed="rId11"/>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 Box 4">
                <a:extLst>
                  <a:ext uri="{FF2B5EF4-FFF2-40B4-BE49-F238E27FC236}">
                    <a16:creationId xmlns:a16="http://schemas.microsoft.com/office/drawing/2014/main" id="{5FE2B7B6-5428-EBE2-A55D-AB2D5C7C13FC}"/>
                  </a:ext>
                </a:extLst>
              </p:cNvPr>
              <p:cNvSpPr txBox="1">
                <a:spLocks noChangeArrowheads="1"/>
              </p:cNvSpPr>
              <p:nvPr/>
            </p:nvSpPr>
            <p:spPr bwMode="auto">
              <a:xfrm>
                <a:off x="3408355" y="4334728"/>
                <a:ext cx="525543" cy="394256"/>
              </a:xfrm>
              <a:prstGeom prst="rect">
                <a:avLst/>
              </a:prstGeom>
              <a:solidFill>
                <a:schemeClr val="bg1"/>
              </a:solidFill>
              <a:ln w="9525">
                <a:noFill/>
                <a:miter lim="800000"/>
                <a:headEnd/>
                <a:tailEnd/>
              </a:ln>
            </p:spPr>
            <p:txBody>
              <a:bodyPr lIns="0" tIns="0" rIns="0" bIns="0"/>
              <a:lstStyle/>
              <a:p>
                <a:pPr eaLnBrk="0" hangingPunct="0">
                  <a:defRPr/>
                </a:pPr>
                <a14:m>
                  <m:oMathPara xmlns:m="http://schemas.openxmlformats.org/officeDocument/2006/math">
                    <m:oMathParaPr>
                      <m:jc m:val="centerGroup"/>
                    </m:oMathParaPr>
                    <m:oMath xmlns:m="http://schemas.openxmlformats.org/officeDocument/2006/math">
                      <m:r>
                        <a:rPr lang="en-US" altLang="zh-TW" i="1" dirty="0" smtClean="0">
                          <a:latin typeface="Cambria Math"/>
                          <a:cs typeface="Times New Roman" pitchFamily="18" charset="0"/>
                        </a:rPr>
                        <m:t>𝜈</m:t>
                      </m:r>
                      <m:r>
                        <a:rPr lang="en-US" altLang="zh-TW" i="1" baseline="-30000" dirty="0" err="1">
                          <a:latin typeface="Cambria Math"/>
                          <a:cs typeface="Times New Roman" pitchFamily="18" charset="0"/>
                        </a:rPr>
                        <m:t>𝑒</m:t>
                      </m:r>
                    </m:oMath>
                  </m:oMathPara>
                </a14:m>
                <a:endParaRPr lang="en-US" altLang="zh-TW" i="1" dirty="0"/>
              </a:p>
            </p:txBody>
          </p:sp>
        </mc:Choice>
        <mc:Fallback xmlns="">
          <p:sp>
            <p:nvSpPr>
              <p:cNvPr id="6" name="Text Box 4">
                <a:extLst>
                  <a:ext uri="{FF2B5EF4-FFF2-40B4-BE49-F238E27FC236}">
                    <a16:creationId xmlns:a16="http://schemas.microsoft.com/office/drawing/2014/main" id="{5FE2B7B6-5428-EBE2-A55D-AB2D5C7C13FC}"/>
                  </a:ext>
                </a:extLst>
              </p:cNvPr>
              <p:cNvSpPr txBox="1">
                <a:spLocks noRot="1" noChangeAspect="1" noMove="1" noResize="1" noEditPoints="1" noAdjustHandles="1" noChangeArrowheads="1" noChangeShapeType="1" noTextEdit="1"/>
              </p:cNvSpPr>
              <p:nvPr/>
            </p:nvSpPr>
            <p:spPr bwMode="auto">
              <a:xfrm>
                <a:off x="3408355" y="4334728"/>
                <a:ext cx="525543" cy="394256"/>
              </a:xfrm>
              <a:prstGeom prst="rect">
                <a:avLst/>
              </a:prstGeom>
              <a:blipFill>
                <a:blip r:embed="rId12"/>
                <a:stretch>
                  <a:fillRect/>
                </a:stretch>
              </a:blipFill>
              <a:ln w="9525">
                <a:noFill/>
                <a:miter lim="800000"/>
                <a:headEnd/>
                <a:tailEnd/>
              </a:ln>
            </p:spPr>
            <p:txBody>
              <a:bodyPr/>
              <a:lstStyle/>
              <a:p>
                <a:r>
                  <a:rPr lang="en-US">
                    <a:noFill/>
                  </a:rPr>
                  <a:t> </a:t>
                </a:r>
              </a:p>
            </p:txBody>
          </p:sp>
        </mc:Fallback>
      </mc:AlternateContent>
      <p:cxnSp>
        <p:nvCxnSpPr>
          <p:cNvPr id="7" name="直線接點 7">
            <a:extLst>
              <a:ext uri="{FF2B5EF4-FFF2-40B4-BE49-F238E27FC236}">
                <a16:creationId xmlns:a16="http://schemas.microsoft.com/office/drawing/2014/main" id="{6563E7C1-9454-1EEA-8C04-67821BA0A140}"/>
              </a:ext>
            </a:extLst>
          </p:cNvPr>
          <p:cNvCxnSpPr>
            <a:cxnSpLocks/>
          </p:cNvCxnSpPr>
          <p:nvPr/>
        </p:nvCxnSpPr>
        <p:spPr>
          <a:xfrm flipH="1">
            <a:off x="1705816" y="5347078"/>
            <a:ext cx="1209089" cy="0"/>
          </a:xfrm>
          <a:prstGeom prst="line">
            <a:avLst/>
          </a:prstGeom>
          <a:ln>
            <a:solidFill>
              <a:schemeClr val="tx1"/>
            </a:solidFill>
            <a:prstDash val="lgDash"/>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 name="矩形 6">
                <a:extLst>
                  <a:ext uri="{FF2B5EF4-FFF2-40B4-BE49-F238E27FC236}">
                    <a16:creationId xmlns:a16="http://schemas.microsoft.com/office/drawing/2014/main" id="{2DF9A1A5-8116-DE78-941A-1747CFA69E71}"/>
                  </a:ext>
                </a:extLst>
              </p:cNvPr>
              <p:cNvSpPr/>
              <p:nvPr/>
            </p:nvSpPr>
            <p:spPr>
              <a:xfrm>
                <a:off x="2179346" y="4942742"/>
                <a:ext cx="622222" cy="369332"/>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zh-TW" i="1" smtClean="0">
                              <a:latin typeface="Cambria Math" panose="02040503050406030204" pitchFamily="18" charset="0"/>
                              <a:ea typeface="新細明體" charset="0"/>
                            </a:rPr>
                          </m:ctrlPr>
                        </m:sSupPr>
                        <m:e>
                          <m:r>
                            <a:rPr lang="en-US" altLang="zh-TW" i="1">
                              <a:latin typeface="Cambria Math"/>
                              <a:ea typeface="新細明體" charset="0"/>
                            </a:rPr>
                            <m:t>𝑊</m:t>
                          </m:r>
                        </m:e>
                        <m:sup>
                          <m:r>
                            <a:rPr lang="en-US" altLang="zh-TW" b="0" i="1" smtClean="0">
                              <a:latin typeface="Cambria Math" panose="02040503050406030204" pitchFamily="18" charset="0"/>
                              <a:ea typeface="新細明體" charset="0"/>
                            </a:rPr>
                            <m:t>+</m:t>
                          </m:r>
                        </m:sup>
                      </m:sSup>
                    </m:oMath>
                  </m:oMathPara>
                </a14:m>
                <a:endParaRPr lang="zh-TW" altLang="en-US" dirty="0"/>
              </a:p>
            </p:txBody>
          </p:sp>
        </mc:Choice>
        <mc:Fallback xmlns="">
          <p:sp>
            <p:nvSpPr>
              <p:cNvPr id="9" name="矩形 6">
                <a:extLst>
                  <a:ext uri="{FF2B5EF4-FFF2-40B4-BE49-F238E27FC236}">
                    <a16:creationId xmlns:a16="http://schemas.microsoft.com/office/drawing/2014/main" id="{2DF9A1A5-8116-DE78-941A-1747CFA69E71}"/>
                  </a:ext>
                </a:extLst>
              </p:cNvPr>
              <p:cNvSpPr>
                <a:spLocks noRot="1" noChangeAspect="1" noMove="1" noResize="1" noEditPoints="1" noAdjustHandles="1" noChangeArrowheads="1" noChangeShapeType="1" noTextEdit="1"/>
              </p:cNvSpPr>
              <p:nvPr/>
            </p:nvSpPr>
            <p:spPr>
              <a:xfrm>
                <a:off x="2179346" y="4942742"/>
                <a:ext cx="622222" cy="369332"/>
              </a:xfrm>
              <a:prstGeom prst="rect">
                <a:avLst/>
              </a:prstGeom>
              <a:blipFill>
                <a:blip r:embed="rId13"/>
                <a:stretch>
                  <a:fillRect/>
                </a:stretch>
              </a:blipFill>
            </p:spPr>
            <p:txBody>
              <a:bodyPr/>
              <a:lstStyle/>
              <a:p>
                <a:r>
                  <a:rPr lang="en-US">
                    <a:noFill/>
                  </a:rPr>
                  <a:t> </a:t>
                </a:r>
              </a:p>
            </p:txBody>
          </p:sp>
        </mc:Fallback>
      </mc:AlternateContent>
      <p:cxnSp>
        <p:nvCxnSpPr>
          <p:cNvPr id="10" name="直線接點 3">
            <a:extLst>
              <a:ext uri="{FF2B5EF4-FFF2-40B4-BE49-F238E27FC236}">
                <a16:creationId xmlns:a16="http://schemas.microsoft.com/office/drawing/2014/main" id="{C599F19B-F35E-EE08-D00C-5259B9DAF63E}"/>
              </a:ext>
            </a:extLst>
          </p:cNvPr>
          <p:cNvCxnSpPr>
            <a:cxnSpLocks/>
          </p:cNvCxnSpPr>
          <p:nvPr/>
        </p:nvCxnSpPr>
        <p:spPr>
          <a:xfrm>
            <a:off x="2914905" y="5347078"/>
            <a:ext cx="812800" cy="711200"/>
          </a:xfrm>
          <a:prstGeom prst="line">
            <a:avLst/>
          </a:prstGeom>
          <a:ln w="222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1" name="直線單箭頭接點 8">
            <a:extLst>
              <a:ext uri="{FF2B5EF4-FFF2-40B4-BE49-F238E27FC236}">
                <a16:creationId xmlns:a16="http://schemas.microsoft.com/office/drawing/2014/main" id="{00507351-4A08-D363-57EB-A96C7A0087BF}"/>
              </a:ext>
            </a:extLst>
          </p:cNvPr>
          <p:cNvCxnSpPr>
            <a:cxnSpLocks/>
          </p:cNvCxnSpPr>
          <p:nvPr/>
        </p:nvCxnSpPr>
        <p:spPr>
          <a:xfrm rot="10800000">
            <a:off x="3191130" y="5593141"/>
            <a:ext cx="217488" cy="188912"/>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線接點 4">
            <a:extLst>
              <a:ext uri="{FF2B5EF4-FFF2-40B4-BE49-F238E27FC236}">
                <a16:creationId xmlns:a16="http://schemas.microsoft.com/office/drawing/2014/main" id="{6481AB97-3AF9-4616-1125-1932C9DE7BC0}"/>
              </a:ext>
            </a:extLst>
          </p:cNvPr>
          <p:cNvCxnSpPr>
            <a:cxnSpLocks/>
          </p:cNvCxnSpPr>
          <p:nvPr/>
        </p:nvCxnSpPr>
        <p:spPr>
          <a:xfrm rot="10800000" flipV="1">
            <a:off x="2914905" y="4700966"/>
            <a:ext cx="731837" cy="646112"/>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5" name="直線單箭頭接點 9">
            <a:extLst>
              <a:ext uri="{FF2B5EF4-FFF2-40B4-BE49-F238E27FC236}">
                <a16:creationId xmlns:a16="http://schemas.microsoft.com/office/drawing/2014/main" id="{70DECF78-6F6B-A475-F9B0-82CE36C8A1C5}"/>
              </a:ext>
            </a:extLst>
          </p:cNvPr>
          <p:cNvCxnSpPr>
            <a:cxnSpLocks/>
          </p:cNvCxnSpPr>
          <p:nvPr/>
        </p:nvCxnSpPr>
        <p:spPr>
          <a:xfrm flipV="1">
            <a:off x="3263971" y="4902279"/>
            <a:ext cx="147480" cy="121743"/>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BBB33B9F-55BF-16C8-3AFE-CFD571F093C5}"/>
              </a:ext>
            </a:extLst>
          </p:cNvPr>
          <p:cNvCxnSpPr/>
          <p:nvPr/>
        </p:nvCxnSpPr>
        <p:spPr>
          <a:xfrm>
            <a:off x="2200690" y="5338010"/>
            <a:ext cx="144647" cy="1587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77497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5CDC0C6B-3EE7-3772-C471-1AD95A6D3044}"/>
              </a:ext>
            </a:extLst>
          </p:cNvPr>
          <p:cNvSpPr/>
          <p:nvPr/>
        </p:nvSpPr>
        <p:spPr>
          <a:xfrm>
            <a:off x="5757364" y="3900317"/>
            <a:ext cx="2855069" cy="1809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977D5FCC-9560-53B1-EEB5-311CFDBC1C5C}"/>
              </a:ext>
            </a:extLst>
          </p:cNvPr>
          <p:cNvSpPr/>
          <p:nvPr/>
        </p:nvSpPr>
        <p:spPr>
          <a:xfrm>
            <a:off x="5925988" y="798663"/>
            <a:ext cx="2855069" cy="1809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直線接點 7">
            <a:extLst>
              <a:ext uri="{FF2B5EF4-FFF2-40B4-BE49-F238E27FC236}">
                <a16:creationId xmlns:a16="http://schemas.microsoft.com/office/drawing/2014/main" id="{13BF55CC-E4E8-9F2E-8073-592289ED3B71}"/>
              </a:ext>
            </a:extLst>
          </p:cNvPr>
          <p:cNvCxnSpPr>
            <a:cxnSpLocks/>
          </p:cNvCxnSpPr>
          <p:nvPr/>
        </p:nvCxnSpPr>
        <p:spPr>
          <a:xfrm flipH="1">
            <a:off x="6143477" y="1814988"/>
            <a:ext cx="1209089" cy="0"/>
          </a:xfrm>
          <a:prstGeom prst="line">
            <a:avLst/>
          </a:prstGeom>
          <a:ln>
            <a:solidFill>
              <a:schemeClr val="tx1"/>
            </a:solidFill>
            <a:prstDash val="lgDash"/>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6" name="矩形 6">
                <a:extLst>
                  <a:ext uri="{FF2B5EF4-FFF2-40B4-BE49-F238E27FC236}">
                    <a16:creationId xmlns:a16="http://schemas.microsoft.com/office/drawing/2014/main" id="{0ACD07BD-D621-7608-BE9A-C125C30CD25E}"/>
                  </a:ext>
                </a:extLst>
              </p:cNvPr>
              <p:cNvSpPr/>
              <p:nvPr/>
            </p:nvSpPr>
            <p:spPr>
              <a:xfrm>
                <a:off x="6617007" y="1410652"/>
                <a:ext cx="622222" cy="369332"/>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zh-TW" i="1" smtClean="0">
                              <a:latin typeface="Cambria Math" panose="02040503050406030204" pitchFamily="18" charset="0"/>
                              <a:ea typeface="新細明體" charset="0"/>
                            </a:rPr>
                          </m:ctrlPr>
                        </m:sSupPr>
                        <m:e>
                          <m:r>
                            <a:rPr lang="en-US" altLang="zh-TW" i="1">
                              <a:latin typeface="Cambria Math"/>
                              <a:ea typeface="新細明體" charset="0"/>
                            </a:rPr>
                            <m:t>𝑊</m:t>
                          </m:r>
                        </m:e>
                        <m:sup>
                          <m:r>
                            <a:rPr lang="en-US" altLang="zh-TW" b="0" i="1" smtClean="0">
                              <a:latin typeface="Cambria Math" panose="02040503050406030204" pitchFamily="18" charset="0"/>
                              <a:ea typeface="新細明體" charset="0"/>
                            </a:rPr>
                            <m:t>+</m:t>
                          </m:r>
                        </m:sup>
                      </m:sSup>
                    </m:oMath>
                  </m:oMathPara>
                </a14:m>
                <a:endParaRPr lang="zh-TW" altLang="en-US" dirty="0"/>
              </a:p>
            </p:txBody>
          </p:sp>
        </mc:Choice>
        <mc:Fallback xmlns="">
          <p:sp>
            <p:nvSpPr>
              <p:cNvPr id="36" name="矩形 6">
                <a:extLst>
                  <a:ext uri="{FF2B5EF4-FFF2-40B4-BE49-F238E27FC236}">
                    <a16:creationId xmlns:a16="http://schemas.microsoft.com/office/drawing/2014/main" id="{0ACD07BD-D621-7608-BE9A-C125C30CD25E}"/>
                  </a:ext>
                </a:extLst>
              </p:cNvPr>
              <p:cNvSpPr>
                <a:spLocks noRot="1" noChangeAspect="1" noMove="1" noResize="1" noEditPoints="1" noAdjustHandles="1" noChangeArrowheads="1" noChangeShapeType="1" noTextEdit="1"/>
              </p:cNvSpPr>
              <p:nvPr/>
            </p:nvSpPr>
            <p:spPr>
              <a:xfrm>
                <a:off x="6617007" y="1410652"/>
                <a:ext cx="622222" cy="369332"/>
              </a:xfrm>
              <a:prstGeom prst="rect">
                <a:avLst/>
              </a:prstGeom>
              <a:blipFill>
                <a:blip r:embed="rId2"/>
                <a:stretch>
                  <a:fillRect/>
                </a:stretch>
              </a:blipFill>
            </p:spPr>
            <p:txBody>
              <a:bodyPr/>
              <a:lstStyle/>
              <a:p>
                <a:r>
                  <a:rPr lang="en-US">
                    <a:noFill/>
                  </a:rPr>
                  <a:t> </a:t>
                </a:r>
              </a:p>
            </p:txBody>
          </p:sp>
        </mc:Fallback>
      </mc:AlternateContent>
      <p:cxnSp>
        <p:nvCxnSpPr>
          <p:cNvPr id="44" name="直線接點 3">
            <a:extLst>
              <a:ext uri="{FF2B5EF4-FFF2-40B4-BE49-F238E27FC236}">
                <a16:creationId xmlns:a16="http://schemas.microsoft.com/office/drawing/2014/main" id="{798F8FB1-07E9-C5AF-B9BB-4E39E541D43E}"/>
              </a:ext>
            </a:extLst>
          </p:cNvPr>
          <p:cNvCxnSpPr>
            <a:cxnSpLocks/>
          </p:cNvCxnSpPr>
          <p:nvPr/>
        </p:nvCxnSpPr>
        <p:spPr>
          <a:xfrm>
            <a:off x="7352566" y="1814988"/>
            <a:ext cx="812800" cy="711200"/>
          </a:xfrm>
          <a:prstGeom prst="line">
            <a:avLst/>
          </a:prstGeom>
          <a:ln w="222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5" name="直線單箭頭接點 8">
            <a:extLst>
              <a:ext uri="{FF2B5EF4-FFF2-40B4-BE49-F238E27FC236}">
                <a16:creationId xmlns:a16="http://schemas.microsoft.com/office/drawing/2014/main" id="{0300FB05-50D6-F7A0-727D-906F5E9043D9}"/>
              </a:ext>
            </a:extLst>
          </p:cNvPr>
          <p:cNvCxnSpPr>
            <a:cxnSpLocks/>
          </p:cNvCxnSpPr>
          <p:nvPr/>
        </p:nvCxnSpPr>
        <p:spPr>
          <a:xfrm rot="10800000">
            <a:off x="7628791" y="2061051"/>
            <a:ext cx="217488" cy="188912"/>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直線接點 4">
            <a:extLst>
              <a:ext uri="{FF2B5EF4-FFF2-40B4-BE49-F238E27FC236}">
                <a16:creationId xmlns:a16="http://schemas.microsoft.com/office/drawing/2014/main" id="{0B0CD6FD-1FA8-5BBA-F21C-8E6BE24554A2}"/>
              </a:ext>
            </a:extLst>
          </p:cNvPr>
          <p:cNvCxnSpPr>
            <a:cxnSpLocks/>
          </p:cNvCxnSpPr>
          <p:nvPr/>
        </p:nvCxnSpPr>
        <p:spPr>
          <a:xfrm rot="10800000" flipV="1">
            <a:off x="7352566" y="1168876"/>
            <a:ext cx="731837" cy="646112"/>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7" name="直線單箭頭接點 9">
            <a:extLst>
              <a:ext uri="{FF2B5EF4-FFF2-40B4-BE49-F238E27FC236}">
                <a16:creationId xmlns:a16="http://schemas.microsoft.com/office/drawing/2014/main" id="{82D5304F-E871-9B70-BFB5-C9DDAFB6C154}"/>
              </a:ext>
            </a:extLst>
          </p:cNvPr>
          <p:cNvCxnSpPr>
            <a:cxnSpLocks/>
          </p:cNvCxnSpPr>
          <p:nvPr/>
        </p:nvCxnSpPr>
        <p:spPr>
          <a:xfrm flipV="1">
            <a:off x="7701632" y="1370189"/>
            <a:ext cx="147480" cy="121743"/>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85E852CA-5584-5723-B42F-4124EDE16E40}"/>
              </a:ext>
            </a:extLst>
          </p:cNvPr>
          <p:cNvCxnSpPr/>
          <p:nvPr/>
        </p:nvCxnSpPr>
        <p:spPr>
          <a:xfrm>
            <a:off x="6638351" y="1805920"/>
            <a:ext cx="144647" cy="1587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4" name="矩形 33"/>
              <p:cNvSpPr/>
              <p:nvPr/>
            </p:nvSpPr>
            <p:spPr>
              <a:xfrm>
                <a:off x="1146110" y="2982924"/>
                <a:ext cx="4828744" cy="535788"/>
              </a:xfrm>
              <a:prstGeom prst="rect">
                <a:avLst/>
              </a:prstGeom>
              <a:solidFill>
                <a:srgbClr val="FFFF99"/>
              </a:solidFill>
            </p:spPr>
            <p:txBody>
              <a:bodyPr wrap="square" lIns="0" tIns="0" rIns="0" bIns="0">
                <a:spAutoFit/>
              </a:bodyPr>
              <a:lstStyle/>
              <a:p>
                <a:pPr/>
                <a14:m>
                  <m:oMathPara xmlns:m="http://schemas.openxmlformats.org/officeDocument/2006/math">
                    <m:oMathParaPr>
                      <m:jc m:val="centerGroup"/>
                    </m:oMathParaPr>
                    <m:oMath xmlns:m="http://schemas.openxmlformats.org/officeDocument/2006/math">
                      <m:f>
                        <m:fPr>
                          <m:ctrlPr>
                            <a:rPr lang="en-US" altLang="zh-TW" i="1">
                              <a:latin typeface="Cambria Math" panose="02040503050406030204" pitchFamily="18" charset="0"/>
                              <a:cs typeface="Times New Roman" pitchFamily="18" charset="0"/>
                            </a:rPr>
                          </m:ctrlPr>
                        </m:fPr>
                        <m:num>
                          <m:r>
                            <a:rPr lang="en-US" altLang="zh-TW" i="1">
                              <a:latin typeface="Cambria Math"/>
                              <a:cs typeface="Times New Roman" pitchFamily="18" charset="0"/>
                            </a:rPr>
                            <m:t>𝑔</m:t>
                          </m:r>
                        </m:num>
                        <m:den>
                          <m:rad>
                            <m:radPr>
                              <m:degHide m:val="on"/>
                              <m:ctrlPr>
                                <a:rPr lang="en-US" altLang="zh-TW" i="1">
                                  <a:latin typeface="Cambria Math" panose="02040503050406030204" pitchFamily="18" charset="0"/>
                                  <a:cs typeface="Times New Roman" pitchFamily="18" charset="0"/>
                                </a:rPr>
                              </m:ctrlPr>
                            </m:radPr>
                            <m:deg/>
                            <m:e>
                              <m:r>
                                <a:rPr lang="en-US" altLang="zh-TW" i="1">
                                  <a:latin typeface="Cambria Math"/>
                                  <a:cs typeface="Times New Roman" pitchFamily="18" charset="0"/>
                                </a:rPr>
                                <m:t>2</m:t>
                              </m:r>
                            </m:e>
                          </m:rad>
                        </m:den>
                      </m:f>
                      <m:d>
                        <m:dPr>
                          <m:ctrlPr>
                            <a:rPr lang="en-US" altLang="zh-TW" i="1" smtClean="0">
                              <a:latin typeface="Cambria Math" panose="02040503050406030204" pitchFamily="18" charset="0"/>
                              <a:cs typeface="Times New Roman" pitchFamily="18" charset="0"/>
                            </a:rPr>
                          </m:ctrlPr>
                        </m:dPr>
                        <m:e>
                          <m:sSub>
                            <m:sSubPr>
                              <m:ctrlPr>
                                <a:rPr lang="en-US" altLang="zh-TW" i="1">
                                  <a:latin typeface="Cambria Math" panose="02040503050406030204" pitchFamily="18" charset="0"/>
                                  <a:cs typeface="Times New Roman" pitchFamily="18" charset="0"/>
                                </a:rPr>
                              </m:ctrlPr>
                            </m:sSubPr>
                            <m:e>
                              <m:acc>
                                <m:accPr>
                                  <m:chr m:val="̅"/>
                                  <m:ctrlPr>
                                    <a:rPr lang="en-US" altLang="zh-TW" i="1">
                                      <a:latin typeface="Cambria Math" panose="02040503050406030204" pitchFamily="18" charset="0"/>
                                      <a:cs typeface="Times New Roman" pitchFamily="18" charset="0"/>
                                    </a:rPr>
                                  </m:ctrlPr>
                                </m:accPr>
                                <m:e>
                                  <m:r>
                                    <a:rPr lang="zh-TW" altLang="en-US" i="1">
                                      <a:latin typeface="Cambria Math"/>
                                      <a:cs typeface="Times New Roman" pitchFamily="18" charset="0"/>
                                    </a:rPr>
                                    <m:t>𝜈</m:t>
                                  </m:r>
                                </m:e>
                              </m:acc>
                            </m:e>
                            <m:sub>
                              <m:r>
                                <a:rPr lang="en-US" altLang="zh-TW" i="1">
                                  <a:latin typeface="Cambria Math"/>
                                  <a:cs typeface="Times New Roman" pitchFamily="18" charset="0"/>
                                </a:rPr>
                                <m:t>𝑒</m:t>
                              </m:r>
                            </m:sub>
                          </m:sSub>
                          <m:r>
                            <a:rPr lang="en-US" altLang="zh-TW" i="1">
                              <a:latin typeface="Cambria Math"/>
                              <a:ea typeface="Cambria Math"/>
                              <a:cs typeface="Times New Roman" pitchFamily="18" charset="0"/>
                            </a:rPr>
                            <m:t>∙</m:t>
                          </m:r>
                          <m:r>
                            <a:rPr lang="en-US" altLang="zh-TW" i="1">
                              <a:latin typeface="Cambria Math"/>
                              <a:cs typeface="Times New Roman" pitchFamily="18" charset="0"/>
                            </a:rPr>
                            <m:t>𝑒</m:t>
                          </m:r>
                          <m:sSup>
                            <m:sSupPr>
                              <m:ctrlPr>
                                <a:rPr lang="en-US" altLang="zh-TW" i="1">
                                  <a:latin typeface="Cambria Math" panose="02040503050406030204" pitchFamily="18" charset="0"/>
                                  <a:cs typeface="Times New Roman" pitchFamily="18" charset="0"/>
                                </a:rPr>
                              </m:ctrlPr>
                            </m:sSupPr>
                            <m:e>
                              <m:r>
                                <a:rPr lang="en-US" altLang="zh-TW" i="1">
                                  <a:latin typeface="Cambria Math"/>
                                  <a:ea typeface="Cambria Math"/>
                                  <a:cs typeface="Times New Roman" pitchFamily="18" charset="0"/>
                                </a:rPr>
                                <m:t>∙</m:t>
                              </m:r>
                              <m:r>
                                <a:rPr lang="en-US" altLang="zh-TW" i="1">
                                  <a:latin typeface="Cambria Math"/>
                                  <a:cs typeface="Times New Roman" pitchFamily="18" charset="0"/>
                                </a:rPr>
                                <m:t>𝑊</m:t>
                              </m:r>
                            </m:e>
                            <m:sup>
                              <m:r>
                                <a:rPr lang="en-US" altLang="zh-TW" i="1">
                                  <a:latin typeface="Cambria Math"/>
                                  <a:cs typeface="Times New Roman" pitchFamily="18" charset="0"/>
                                </a:rPr>
                                <m:t>+</m:t>
                              </m:r>
                            </m:sup>
                          </m:sSup>
                        </m:e>
                      </m:d>
                      <m:r>
                        <a:rPr lang="en-US" altLang="zh-TW" b="0" i="1" smtClean="0">
                          <a:latin typeface="Cambria Math"/>
                          <a:cs typeface="Times New Roman" pitchFamily="18" charset="0"/>
                        </a:rPr>
                        <m:t>=</m:t>
                      </m:r>
                      <m:f>
                        <m:fPr>
                          <m:ctrlPr>
                            <a:rPr lang="en-US" altLang="zh-TW" i="1">
                              <a:latin typeface="Cambria Math" panose="02040503050406030204" pitchFamily="18" charset="0"/>
                              <a:cs typeface="Times New Roman" pitchFamily="18" charset="0"/>
                            </a:rPr>
                          </m:ctrlPr>
                        </m:fPr>
                        <m:num>
                          <m:r>
                            <a:rPr lang="en-US" altLang="zh-TW" i="1">
                              <a:latin typeface="Cambria Math"/>
                              <a:cs typeface="Times New Roman" pitchFamily="18" charset="0"/>
                            </a:rPr>
                            <m:t>𝑔</m:t>
                          </m:r>
                        </m:num>
                        <m:den>
                          <m:rad>
                            <m:radPr>
                              <m:degHide m:val="on"/>
                              <m:ctrlPr>
                                <a:rPr lang="en-US" altLang="zh-TW" i="1">
                                  <a:latin typeface="Cambria Math" panose="02040503050406030204" pitchFamily="18" charset="0"/>
                                  <a:cs typeface="Times New Roman" pitchFamily="18" charset="0"/>
                                </a:rPr>
                              </m:ctrlPr>
                            </m:radPr>
                            <m:deg/>
                            <m:e>
                              <m:r>
                                <a:rPr lang="en-US" altLang="zh-TW" i="1">
                                  <a:latin typeface="Cambria Math"/>
                                  <a:cs typeface="Times New Roman" pitchFamily="18" charset="0"/>
                                </a:rPr>
                                <m:t>2</m:t>
                              </m:r>
                            </m:e>
                          </m:rad>
                        </m:den>
                      </m:f>
                      <m:d>
                        <m:dPr>
                          <m:ctrlPr>
                            <a:rPr lang="en-US" altLang="zh-TW" i="1">
                              <a:latin typeface="Cambria Math" panose="02040503050406030204" pitchFamily="18" charset="0"/>
                              <a:cs typeface="Times New Roman" pitchFamily="18" charset="0"/>
                            </a:rPr>
                          </m:ctrlPr>
                        </m:dPr>
                        <m:e>
                          <m:m>
                            <m:mPr>
                              <m:mcs>
                                <m:mc>
                                  <m:mcPr>
                                    <m:count m:val="2"/>
                                    <m:mcJc m:val="center"/>
                                  </m:mcPr>
                                </m:mc>
                              </m:mcs>
                              <m:ctrlPr>
                                <a:rPr lang="en-US" altLang="zh-TW" i="1">
                                  <a:latin typeface="Cambria Math" panose="02040503050406030204" pitchFamily="18" charset="0"/>
                                  <a:cs typeface="Times New Roman" pitchFamily="18" charset="0"/>
                                </a:rPr>
                              </m:ctrlPr>
                            </m:mPr>
                            <m:mr>
                              <m:e>
                                <m:sSub>
                                  <m:sSubPr>
                                    <m:ctrlPr>
                                      <a:rPr lang="en-US" altLang="zh-TW" i="1">
                                        <a:latin typeface="Cambria Math" panose="02040503050406030204" pitchFamily="18" charset="0"/>
                                        <a:cs typeface="Times New Roman" pitchFamily="18" charset="0"/>
                                      </a:rPr>
                                    </m:ctrlPr>
                                  </m:sSubPr>
                                  <m:e>
                                    <m:acc>
                                      <m:accPr>
                                        <m:chr m:val="̅"/>
                                        <m:ctrlPr>
                                          <a:rPr lang="en-US" altLang="zh-TW" i="1">
                                            <a:latin typeface="Cambria Math" panose="02040503050406030204" pitchFamily="18" charset="0"/>
                                            <a:cs typeface="Times New Roman" pitchFamily="18" charset="0"/>
                                          </a:rPr>
                                        </m:ctrlPr>
                                      </m:accPr>
                                      <m:e>
                                        <m:r>
                                          <a:rPr lang="zh-TW" altLang="en-US" i="1">
                                            <a:latin typeface="Cambria Math"/>
                                            <a:cs typeface="Times New Roman" pitchFamily="18" charset="0"/>
                                          </a:rPr>
                                          <m:t>𝜈</m:t>
                                        </m:r>
                                      </m:e>
                                    </m:acc>
                                  </m:e>
                                  <m:sub>
                                    <m:r>
                                      <a:rPr lang="en-US" altLang="zh-TW" i="1">
                                        <a:latin typeface="Cambria Math"/>
                                        <a:cs typeface="Times New Roman" pitchFamily="18" charset="0"/>
                                      </a:rPr>
                                      <m:t>𝑒</m:t>
                                    </m:r>
                                  </m:sub>
                                </m:sSub>
                              </m:e>
                              <m:e>
                                <m:acc>
                                  <m:accPr>
                                    <m:chr m:val="̅"/>
                                    <m:ctrlPr>
                                      <a:rPr lang="en-US" altLang="zh-TW" i="1">
                                        <a:latin typeface="Cambria Math" panose="02040503050406030204" pitchFamily="18" charset="0"/>
                                        <a:cs typeface="Times New Roman" pitchFamily="18" charset="0"/>
                                      </a:rPr>
                                    </m:ctrlPr>
                                  </m:accPr>
                                  <m:e>
                                    <m:r>
                                      <a:rPr lang="en-US" altLang="zh-TW" i="1">
                                        <a:latin typeface="Cambria Math"/>
                                        <a:cs typeface="Times New Roman" pitchFamily="18" charset="0"/>
                                      </a:rPr>
                                      <m:t>𝑒</m:t>
                                    </m:r>
                                  </m:e>
                                </m:acc>
                              </m:e>
                            </m:mr>
                          </m:m>
                        </m:e>
                      </m:d>
                      <m:d>
                        <m:dPr>
                          <m:ctrlPr>
                            <a:rPr lang="en-US" altLang="zh-TW" i="1">
                              <a:latin typeface="Cambria Math" panose="02040503050406030204" pitchFamily="18" charset="0"/>
                              <a:cs typeface="Times New Roman" pitchFamily="18" charset="0"/>
                            </a:rPr>
                          </m:ctrlPr>
                        </m:dPr>
                        <m:e>
                          <m:m>
                            <m:mPr>
                              <m:mcs>
                                <m:mc>
                                  <m:mcPr>
                                    <m:count m:val="2"/>
                                    <m:mcJc m:val="center"/>
                                  </m:mcPr>
                                </m:mc>
                              </m:mcs>
                              <m:ctrlPr>
                                <a:rPr lang="en-US" altLang="zh-TW" i="1">
                                  <a:latin typeface="Cambria Math" panose="02040503050406030204" pitchFamily="18" charset="0"/>
                                  <a:cs typeface="Times New Roman" pitchFamily="18" charset="0"/>
                                </a:rPr>
                              </m:ctrlPr>
                            </m:mPr>
                            <m:mr>
                              <m:e>
                                <m:r>
                                  <m:rPr>
                                    <m:brk m:alnAt="7"/>
                                  </m:rPr>
                                  <a:rPr lang="en-US" altLang="zh-TW" i="1">
                                    <a:latin typeface="Cambria Math"/>
                                    <a:cs typeface="Times New Roman" pitchFamily="18" charset="0"/>
                                  </a:rPr>
                                  <m:t>0</m:t>
                                </m:r>
                              </m:e>
                              <m:e>
                                <m:r>
                                  <a:rPr lang="en-US" altLang="zh-TW" i="1">
                                    <a:latin typeface="Cambria Math"/>
                                    <a:cs typeface="Times New Roman" pitchFamily="18" charset="0"/>
                                  </a:rPr>
                                  <m:t>1</m:t>
                                </m:r>
                              </m:e>
                            </m:mr>
                            <m:mr>
                              <m:e>
                                <m:r>
                                  <a:rPr lang="en-US" altLang="zh-TW" i="1">
                                    <a:latin typeface="Cambria Math"/>
                                    <a:cs typeface="Times New Roman" pitchFamily="18" charset="0"/>
                                  </a:rPr>
                                  <m:t>0</m:t>
                                </m:r>
                              </m:e>
                              <m:e>
                                <m:r>
                                  <a:rPr lang="en-US" altLang="zh-TW" i="1">
                                    <a:latin typeface="Cambria Math"/>
                                    <a:cs typeface="Times New Roman" pitchFamily="18" charset="0"/>
                                  </a:rPr>
                                  <m:t>0</m:t>
                                </m:r>
                              </m:e>
                            </m:mr>
                          </m:m>
                        </m:e>
                      </m:d>
                      <m:d>
                        <m:dPr>
                          <m:ctrlPr>
                            <a:rPr lang="en-US" altLang="zh-TW" i="1">
                              <a:latin typeface="Cambria Math" panose="02040503050406030204" pitchFamily="18" charset="0"/>
                              <a:cs typeface="Times New Roman" pitchFamily="18" charset="0"/>
                            </a:rPr>
                          </m:ctrlPr>
                        </m:dPr>
                        <m:e>
                          <m:m>
                            <m:mPr>
                              <m:mcs>
                                <m:mc>
                                  <m:mcPr>
                                    <m:count m:val="1"/>
                                    <m:mcJc m:val="center"/>
                                  </m:mcPr>
                                </m:mc>
                              </m:mcs>
                              <m:ctrlPr>
                                <a:rPr lang="en-US" altLang="zh-TW" i="1">
                                  <a:latin typeface="Cambria Math" panose="02040503050406030204" pitchFamily="18" charset="0"/>
                                  <a:cs typeface="Times New Roman" pitchFamily="18" charset="0"/>
                                </a:rPr>
                              </m:ctrlPr>
                            </m:mPr>
                            <m:mr>
                              <m:e>
                                <m:sSub>
                                  <m:sSubPr>
                                    <m:ctrlPr>
                                      <a:rPr lang="en-US" altLang="zh-TW" i="1">
                                        <a:latin typeface="Cambria Math" panose="02040503050406030204" pitchFamily="18" charset="0"/>
                                        <a:cs typeface="Times New Roman" pitchFamily="18" charset="0"/>
                                      </a:rPr>
                                    </m:ctrlPr>
                                  </m:sSubPr>
                                  <m:e>
                                    <m:r>
                                      <a:rPr lang="zh-TW" altLang="en-US" i="1">
                                        <a:latin typeface="Cambria Math"/>
                                        <a:cs typeface="Times New Roman" pitchFamily="18" charset="0"/>
                                      </a:rPr>
                                      <m:t>𝜈</m:t>
                                    </m:r>
                                  </m:e>
                                  <m:sub>
                                    <m:r>
                                      <a:rPr lang="en-US" altLang="zh-TW" i="1">
                                        <a:latin typeface="Cambria Math"/>
                                        <a:cs typeface="Times New Roman" pitchFamily="18" charset="0"/>
                                      </a:rPr>
                                      <m:t>𝑒</m:t>
                                    </m:r>
                                  </m:sub>
                                </m:sSub>
                              </m:e>
                            </m:mr>
                            <m:mr>
                              <m:e>
                                <m:r>
                                  <a:rPr lang="en-US" altLang="zh-TW" i="1">
                                    <a:latin typeface="Cambria Math"/>
                                    <a:cs typeface="Times New Roman" pitchFamily="18" charset="0"/>
                                  </a:rPr>
                                  <m:t>𝑒</m:t>
                                </m:r>
                              </m:e>
                            </m:mr>
                          </m:m>
                        </m:e>
                      </m:d>
                      <m:r>
                        <a:rPr lang="en-US" altLang="zh-TW" i="1" smtClean="0">
                          <a:latin typeface="Cambria Math"/>
                          <a:ea typeface="Cambria Math"/>
                          <a:cs typeface="Times New Roman" pitchFamily="18" charset="0"/>
                        </a:rPr>
                        <m:t>∙</m:t>
                      </m:r>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𝑊</m:t>
                          </m:r>
                        </m:e>
                        <m:sup>
                          <m:r>
                            <a:rPr lang="en-US" altLang="zh-TW" i="1">
                              <a:latin typeface="Cambria Math"/>
                              <a:cs typeface="Times New Roman" pitchFamily="18" charset="0"/>
                            </a:rPr>
                            <m:t>+</m:t>
                          </m:r>
                        </m:sup>
                      </m:sSup>
                    </m:oMath>
                  </m:oMathPara>
                </a14:m>
                <a:endParaRPr lang="zh-TW" altLang="en-US" dirty="0"/>
              </a:p>
            </p:txBody>
          </p:sp>
        </mc:Choice>
        <mc:Fallback xmlns="">
          <p:sp>
            <p:nvSpPr>
              <p:cNvPr id="34" name="矩形 33"/>
              <p:cNvSpPr>
                <a:spLocks noRot="1" noChangeAspect="1" noMove="1" noResize="1" noEditPoints="1" noAdjustHandles="1" noChangeArrowheads="1" noChangeShapeType="1" noTextEdit="1"/>
              </p:cNvSpPr>
              <p:nvPr/>
            </p:nvSpPr>
            <p:spPr>
              <a:xfrm>
                <a:off x="1146110" y="2982924"/>
                <a:ext cx="4828744" cy="535788"/>
              </a:xfrm>
              <a:prstGeom prst="rect">
                <a:avLst/>
              </a:prstGeom>
              <a:blipFill>
                <a:blip r:embed="rId3"/>
                <a:stretch>
                  <a:fillRect t="-2326" b="-9302"/>
                </a:stretch>
              </a:blipFill>
            </p:spPr>
            <p:txBody>
              <a:bodyPr/>
              <a:lstStyle/>
              <a:p>
                <a:r>
                  <a:rPr lang="en-US">
                    <a:noFill/>
                  </a:rPr>
                  <a:t> </a:t>
                </a:r>
              </a:p>
            </p:txBody>
          </p:sp>
        </mc:Fallback>
      </mc:AlternateContent>
      <p:sp>
        <p:nvSpPr>
          <p:cNvPr id="35" name="文字方塊 34"/>
          <p:cNvSpPr txBox="1"/>
          <p:nvPr/>
        </p:nvSpPr>
        <p:spPr>
          <a:xfrm>
            <a:off x="1117730" y="2550531"/>
            <a:ext cx="5008832" cy="369332"/>
          </a:xfrm>
          <a:prstGeom prst="rect">
            <a:avLst/>
          </a:prstGeom>
          <a:noFill/>
        </p:spPr>
        <p:txBody>
          <a:bodyPr wrap="square">
            <a:spAutoFit/>
          </a:bodyPr>
          <a:lstStyle/>
          <a:p>
            <a:pPr>
              <a:defRPr/>
            </a:pPr>
            <a:r>
              <a:rPr lang="zh-TW" altLang="en-US" dirty="0"/>
              <a:t>此交點可以</a:t>
            </a:r>
            <a:r>
              <a:rPr lang="en-US" altLang="zh-TW" dirty="0">
                <a:latin typeface="Cambria Math" panose="02040503050406030204" pitchFamily="18" charset="0"/>
                <a:ea typeface="Cambria Math" panose="02040503050406030204" pitchFamily="18" charset="0"/>
                <a:cs typeface="Times New Roman" panose="02020603050405020304" pitchFamily="18" charset="0"/>
              </a:rPr>
              <a:t>doublet</a:t>
            </a:r>
            <a:r>
              <a:rPr lang="zh-TW" altLang="en-US" dirty="0"/>
              <a:t>及矩陣符號表示：</a:t>
            </a:r>
          </a:p>
        </p:txBody>
      </p:sp>
      <mc:AlternateContent xmlns:mc="http://schemas.openxmlformats.org/markup-compatibility/2006" xmlns:a14="http://schemas.microsoft.com/office/drawing/2010/main">
        <mc:Choice Requires="a14">
          <p:sp>
            <p:nvSpPr>
              <p:cNvPr id="18" name="矩形 17"/>
              <p:cNvSpPr/>
              <p:nvPr/>
            </p:nvSpPr>
            <p:spPr>
              <a:xfrm>
                <a:off x="3821896" y="1498755"/>
                <a:ext cx="1764402" cy="526234"/>
              </a:xfrm>
              <a:prstGeom prst="rect">
                <a:avLst/>
              </a:prstGeom>
              <a:solidFill>
                <a:srgbClr val="FFFF99"/>
              </a:solidFill>
            </p:spPr>
            <p:txBody>
              <a:bodyPr wrap="square" lIns="0" tIns="0" rIns="0" bIns="0">
                <a:spAutoFit/>
              </a:bodyPr>
              <a:lstStyle/>
              <a:p>
                <a:pPr/>
                <a14:m>
                  <m:oMathPara xmlns:m="http://schemas.openxmlformats.org/officeDocument/2006/math">
                    <m:oMathParaPr>
                      <m:jc m:val="centerGroup"/>
                    </m:oMathParaPr>
                    <m:oMath xmlns:m="http://schemas.openxmlformats.org/officeDocument/2006/math">
                      <m:f>
                        <m:fPr>
                          <m:ctrlPr>
                            <a:rPr lang="en-US" altLang="zh-TW" i="1" smtClean="0">
                              <a:latin typeface="Cambria Math" panose="02040503050406030204" pitchFamily="18" charset="0"/>
                              <a:cs typeface="Times New Roman" pitchFamily="18" charset="0"/>
                            </a:rPr>
                          </m:ctrlPr>
                        </m:fPr>
                        <m:num>
                          <m:r>
                            <a:rPr lang="en-US" altLang="zh-TW" b="0" i="1" smtClean="0">
                              <a:latin typeface="Cambria Math"/>
                              <a:cs typeface="Times New Roman" pitchFamily="18" charset="0"/>
                            </a:rPr>
                            <m:t>𝑔</m:t>
                          </m:r>
                        </m:num>
                        <m:den>
                          <m:rad>
                            <m:radPr>
                              <m:degHide m:val="on"/>
                              <m:ctrlPr>
                                <a:rPr lang="en-US" altLang="zh-TW" i="1" smtClean="0">
                                  <a:latin typeface="Cambria Math" panose="02040503050406030204" pitchFamily="18" charset="0"/>
                                  <a:cs typeface="Times New Roman" pitchFamily="18" charset="0"/>
                                </a:rPr>
                              </m:ctrlPr>
                            </m:radPr>
                            <m:deg/>
                            <m:e>
                              <m:r>
                                <a:rPr lang="en-US" altLang="zh-TW" b="0" i="1" smtClean="0">
                                  <a:latin typeface="Cambria Math"/>
                                  <a:cs typeface="Times New Roman" pitchFamily="18" charset="0"/>
                                </a:rPr>
                                <m:t>2</m:t>
                              </m:r>
                            </m:e>
                          </m:rad>
                        </m:den>
                      </m:f>
                      <m:r>
                        <a:rPr lang="en-US" altLang="zh-TW" i="1" smtClean="0">
                          <a:latin typeface="Cambria Math"/>
                          <a:ea typeface="Cambria Math"/>
                          <a:cs typeface="Times New Roman" pitchFamily="18" charset="0"/>
                        </a:rPr>
                        <m:t>∙</m:t>
                      </m:r>
                      <m:d>
                        <m:dPr>
                          <m:ctrlPr>
                            <a:rPr lang="en-US" altLang="zh-TW" i="1" smtClean="0">
                              <a:latin typeface="Cambria Math" panose="02040503050406030204" pitchFamily="18" charset="0"/>
                              <a:cs typeface="Times New Roman" pitchFamily="18" charset="0"/>
                            </a:rPr>
                          </m:ctrlPr>
                        </m:dPr>
                        <m:e>
                          <m:sSub>
                            <m:sSubPr>
                              <m:ctrlPr>
                                <a:rPr lang="en-US" altLang="zh-TW" i="1">
                                  <a:latin typeface="Cambria Math" panose="02040503050406030204" pitchFamily="18" charset="0"/>
                                  <a:cs typeface="Times New Roman" pitchFamily="18" charset="0"/>
                                </a:rPr>
                              </m:ctrlPr>
                            </m:sSubPr>
                            <m:e>
                              <m:acc>
                                <m:accPr>
                                  <m:chr m:val="̅"/>
                                  <m:ctrlPr>
                                    <a:rPr lang="en-US" altLang="zh-TW" i="1">
                                      <a:latin typeface="Cambria Math" panose="02040503050406030204" pitchFamily="18" charset="0"/>
                                      <a:cs typeface="Times New Roman" pitchFamily="18" charset="0"/>
                                    </a:rPr>
                                  </m:ctrlPr>
                                </m:accPr>
                                <m:e>
                                  <m:r>
                                    <a:rPr lang="zh-TW" altLang="en-US" i="1">
                                      <a:latin typeface="Cambria Math"/>
                                      <a:cs typeface="Times New Roman" pitchFamily="18" charset="0"/>
                                    </a:rPr>
                                    <m:t>𝜈</m:t>
                                  </m:r>
                                </m:e>
                              </m:acc>
                            </m:e>
                            <m:sub>
                              <m:r>
                                <a:rPr lang="en-US" altLang="zh-TW" i="1">
                                  <a:latin typeface="Cambria Math"/>
                                  <a:cs typeface="Times New Roman" pitchFamily="18" charset="0"/>
                                </a:rPr>
                                <m:t>𝑒</m:t>
                              </m:r>
                            </m:sub>
                          </m:sSub>
                          <m:r>
                            <a:rPr lang="en-US" altLang="zh-TW" i="1">
                              <a:latin typeface="Cambria Math"/>
                              <a:ea typeface="Cambria Math"/>
                              <a:cs typeface="Times New Roman" pitchFamily="18" charset="0"/>
                            </a:rPr>
                            <m:t>∙</m:t>
                          </m:r>
                          <m:r>
                            <a:rPr lang="en-US" altLang="zh-TW" i="1">
                              <a:latin typeface="Cambria Math"/>
                              <a:cs typeface="Times New Roman" pitchFamily="18" charset="0"/>
                            </a:rPr>
                            <m:t>𝑒</m:t>
                          </m:r>
                          <m:sSup>
                            <m:sSupPr>
                              <m:ctrlPr>
                                <a:rPr lang="en-US" altLang="zh-TW" i="1">
                                  <a:latin typeface="Cambria Math" panose="02040503050406030204" pitchFamily="18" charset="0"/>
                                  <a:cs typeface="Times New Roman" pitchFamily="18" charset="0"/>
                                </a:rPr>
                              </m:ctrlPr>
                            </m:sSupPr>
                            <m:e>
                              <m:r>
                                <a:rPr lang="en-US" altLang="zh-TW" i="1">
                                  <a:latin typeface="Cambria Math"/>
                                  <a:ea typeface="Cambria Math"/>
                                  <a:cs typeface="Times New Roman" pitchFamily="18" charset="0"/>
                                </a:rPr>
                                <m:t>∙</m:t>
                              </m:r>
                              <m:r>
                                <a:rPr lang="en-US" altLang="zh-TW" i="1">
                                  <a:latin typeface="Cambria Math"/>
                                  <a:cs typeface="Times New Roman" pitchFamily="18" charset="0"/>
                                </a:rPr>
                                <m:t>𝑊</m:t>
                              </m:r>
                            </m:e>
                            <m:sup>
                              <m:r>
                                <a:rPr lang="en-US" altLang="zh-TW" i="1">
                                  <a:latin typeface="Cambria Math"/>
                                  <a:cs typeface="Times New Roman" pitchFamily="18" charset="0"/>
                                </a:rPr>
                                <m:t>+</m:t>
                              </m:r>
                            </m:sup>
                          </m:sSup>
                        </m:e>
                      </m:d>
                    </m:oMath>
                  </m:oMathPara>
                </a14:m>
                <a:endParaRPr lang="zh-TW" altLang="en-US" dirty="0"/>
              </a:p>
            </p:txBody>
          </p:sp>
        </mc:Choice>
        <mc:Fallback xmlns="">
          <p:sp>
            <p:nvSpPr>
              <p:cNvPr id="18" name="矩形 17"/>
              <p:cNvSpPr>
                <a:spLocks noRot="1" noChangeAspect="1" noMove="1" noResize="1" noEditPoints="1" noAdjustHandles="1" noChangeArrowheads="1" noChangeShapeType="1" noTextEdit="1"/>
              </p:cNvSpPr>
              <p:nvPr/>
            </p:nvSpPr>
            <p:spPr>
              <a:xfrm>
                <a:off x="3821896" y="1498755"/>
                <a:ext cx="1764402" cy="526234"/>
              </a:xfrm>
              <a:prstGeom prst="rect">
                <a:avLst/>
              </a:prstGeom>
              <a:blipFill>
                <a:blip r:embed="rId4"/>
                <a:stretch>
                  <a:fillRect t="-2381" b="-119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文字方塊 5"/>
              <p:cNvSpPr txBox="1"/>
              <p:nvPr/>
            </p:nvSpPr>
            <p:spPr>
              <a:xfrm>
                <a:off x="1117730" y="146143"/>
                <a:ext cx="6935541" cy="508152"/>
              </a:xfrm>
              <a:prstGeom prst="rect">
                <a:avLst/>
              </a:prstGeom>
              <a:noFill/>
            </p:spPr>
            <p:txBody>
              <a:bodyPr wrap="square" rtlCol="0">
                <a:spAutoFit/>
              </a:bodyPr>
              <a:lstStyle/>
              <a:p>
                <a:r>
                  <a:rPr lang="zh-TW" altLang="en-US" dirty="0"/>
                  <a:t>將</a:t>
                </a:r>
                <a:r>
                  <a:rPr lang="en-US" altLang="zh-TW" dirty="0">
                    <a:latin typeface="Cambria Math" panose="02040503050406030204" pitchFamily="18" charset="0"/>
                    <a:ea typeface="Cambria Math" panose="02040503050406030204" pitchFamily="18" charset="0"/>
                  </a:rPr>
                  <a:t>lepton</a:t>
                </a:r>
                <a:r>
                  <a:rPr lang="zh-TW" altLang="en-US" dirty="0">
                    <a:latin typeface="Cambria Math" panose="02040503050406030204" pitchFamily="18" charset="0"/>
                  </a:rPr>
                  <a:t>寫成</a:t>
                </a:r>
                <a:r>
                  <a:rPr lang="en-US" altLang="zh-TW" dirty="0">
                    <a:latin typeface="Cambria Math" panose="02040503050406030204" pitchFamily="18" charset="0"/>
                    <a:ea typeface="Cambria Math" panose="02040503050406030204" pitchFamily="18" charset="0"/>
                  </a:rPr>
                  <a:t>doublet</a:t>
                </a:r>
                <a14:m>
                  <m:oMath xmlns:m="http://schemas.openxmlformats.org/officeDocument/2006/math">
                    <m:d>
                      <m:dPr>
                        <m:ctrlPr>
                          <a:rPr lang="en-US" altLang="zh-TW" i="1">
                            <a:latin typeface="Cambria Math" panose="02040503050406030204" pitchFamily="18" charset="0"/>
                            <a:cs typeface="Times New Roman" pitchFamily="18" charset="0"/>
                          </a:rPr>
                        </m:ctrlPr>
                      </m:dPr>
                      <m:e>
                        <m:m>
                          <m:mPr>
                            <m:mcs>
                              <m:mc>
                                <m:mcPr>
                                  <m:count m:val="1"/>
                                  <m:mcJc m:val="center"/>
                                </m:mcPr>
                              </m:mc>
                            </m:mcs>
                            <m:ctrlPr>
                              <a:rPr lang="en-US" altLang="zh-TW" i="1">
                                <a:latin typeface="Cambria Math" panose="02040503050406030204" pitchFamily="18" charset="0"/>
                                <a:cs typeface="Times New Roman" pitchFamily="18" charset="0"/>
                              </a:rPr>
                            </m:ctrlPr>
                          </m:mPr>
                          <m:mr>
                            <m:e>
                              <m:sSub>
                                <m:sSubPr>
                                  <m:ctrlPr>
                                    <a:rPr lang="en-US" altLang="zh-TW" i="1">
                                      <a:latin typeface="Cambria Math" panose="02040503050406030204" pitchFamily="18" charset="0"/>
                                      <a:cs typeface="Times New Roman" pitchFamily="18" charset="0"/>
                                    </a:rPr>
                                  </m:ctrlPr>
                                </m:sSubPr>
                                <m:e>
                                  <m:r>
                                    <a:rPr lang="zh-TW" altLang="en-US" i="1">
                                      <a:latin typeface="Cambria Math"/>
                                      <a:cs typeface="Times New Roman" pitchFamily="18" charset="0"/>
                                    </a:rPr>
                                    <m:t>𝜈</m:t>
                                  </m:r>
                                </m:e>
                                <m:sub>
                                  <m:r>
                                    <a:rPr lang="en-US" altLang="zh-TW" i="1">
                                      <a:latin typeface="Cambria Math"/>
                                      <a:cs typeface="Times New Roman" pitchFamily="18" charset="0"/>
                                    </a:rPr>
                                    <m:t>𝑒</m:t>
                                  </m:r>
                                </m:sub>
                              </m:sSub>
                            </m:e>
                          </m:mr>
                          <m:mr>
                            <m:e>
                              <m:r>
                                <a:rPr lang="en-US" altLang="zh-TW" i="1">
                                  <a:latin typeface="Cambria Math"/>
                                  <a:cs typeface="Times New Roman" pitchFamily="18" charset="0"/>
                                </a:rPr>
                                <m:t>𝑒</m:t>
                              </m:r>
                            </m:e>
                          </m:mr>
                        </m:m>
                      </m:e>
                    </m:d>
                  </m:oMath>
                </a14:m>
                <a:r>
                  <a:rPr lang="zh-TW" altLang="en-US" dirty="0"/>
                  <a:t>的形式：</a:t>
                </a:r>
              </a:p>
            </p:txBody>
          </p:sp>
        </mc:Choice>
        <mc:Fallback xmlns="">
          <p:sp>
            <p:nvSpPr>
              <p:cNvPr id="6" name="文字方塊 5"/>
              <p:cNvSpPr txBox="1">
                <a:spLocks noRot="1" noChangeAspect="1" noMove="1" noResize="1" noEditPoints="1" noAdjustHandles="1" noChangeArrowheads="1" noChangeShapeType="1" noTextEdit="1"/>
              </p:cNvSpPr>
              <p:nvPr/>
            </p:nvSpPr>
            <p:spPr>
              <a:xfrm>
                <a:off x="1117730" y="146143"/>
                <a:ext cx="6935541" cy="508152"/>
              </a:xfrm>
              <a:prstGeom prst="rect">
                <a:avLst/>
              </a:prstGeom>
              <a:blipFill>
                <a:blip r:embed="rId5"/>
                <a:stretch>
                  <a:fillRect l="-547" b="-73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矩形 19"/>
              <p:cNvSpPr/>
              <p:nvPr/>
            </p:nvSpPr>
            <p:spPr>
              <a:xfrm>
                <a:off x="1146109" y="5924514"/>
                <a:ext cx="4779879" cy="535788"/>
              </a:xfrm>
              <a:prstGeom prst="rect">
                <a:avLst/>
              </a:prstGeom>
              <a:solidFill>
                <a:srgbClr val="FFFF99"/>
              </a:solidFill>
            </p:spPr>
            <p:txBody>
              <a:bodyPr wrap="square" lIns="0" tIns="0" rIns="0" bIns="0">
                <a:spAutoFit/>
              </a:bodyPr>
              <a:lstStyle/>
              <a:p>
                <a:pPr/>
                <a14:m>
                  <m:oMathPara xmlns:m="http://schemas.openxmlformats.org/officeDocument/2006/math">
                    <m:oMathParaPr>
                      <m:jc m:val="centerGroup"/>
                    </m:oMathParaPr>
                    <m:oMath xmlns:m="http://schemas.openxmlformats.org/officeDocument/2006/math">
                      <m:f>
                        <m:fPr>
                          <m:ctrlPr>
                            <a:rPr lang="en-US" altLang="zh-TW" i="1" smtClean="0">
                              <a:latin typeface="Cambria Math" panose="02040503050406030204" pitchFamily="18" charset="0"/>
                              <a:cs typeface="Times New Roman" pitchFamily="18" charset="0"/>
                            </a:rPr>
                          </m:ctrlPr>
                        </m:fPr>
                        <m:num>
                          <m:r>
                            <a:rPr lang="en-US" altLang="zh-TW" i="1">
                              <a:latin typeface="Cambria Math"/>
                              <a:cs typeface="Times New Roman" pitchFamily="18" charset="0"/>
                            </a:rPr>
                            <m:t>𝑔</m:t>
                          </m:r>
                        </m:num>
                        <m:den>
                          <m:rad>
                            <m:radPr>
                              <m:degHide m:val="on"/>
                              <m:ctrlPr>
                                <a:rPr lang="en-US" altLang="zh-TW" i="1">
                                  <a:latin typeface="Cambria Math" panose="02040503050406030204" pitchFamily="18" charset="0"/>
                                  <a:cs typeface="Times New Roman" pitchFamily="18" charset="0"/>
                                </a:rPr>
                              </m:ctrlPr>
                            </m:radPr>
                            <m:deg/>
                            <m:e>
                              <m:r>
                                <a:rPr lang="en-US" altLang="zh-TW" i="1">
                                  <a:latin typeface="Cambria Math"/>
                                  <a:cs typeface="Times New Roman" pitchFamily="18" charset="0"/>
                                </a:rPr>
                                <m:t>2</m:t>
                              </m:r>
                            </m:e>
                          </m:rad>
                        </m:den>
                      </m:f>
                      <m:d>
                        <m:dPr>
                          <m:ctrlPr>
                            <a:rPr lang="en-US" altLang="zh-TW" i="1" smtClean="0">
                              <a:latin typeface="Cambria Math" panose="02040503050406030204" pitchFamily="18" charset="0"/>
                              <a:cs typeface="Times New Roman" pitchFamily="18" charset="0"/>
                            </a:rPr>
                          </m:ctrlPr>
                        </m:dPr>
                        <m:e>
                          <m:acc>
                            <m:accPr>
                              <m:chr m:val="̅"/>
                              <m:ctrlPr>
                                <a:rPr lang="en-US" altLang="zh-TW" i="1">
                                  <a:latin typeface="Cambria Math" panose="02040503050406030204" pitchFamily="18" charset="0"/>
                                  <a:cs typeface="Times New Roman" pitchFamily="18" charset="0"/>
                                </a:rPr>
                              </m:ctrlPr>
                            </m:accPr>
                            <m:e>
                              <m:r>
                                <a:rPr lang="en-US" altLang="zh-TW" i="1">
                                  <a:latin typeface="Cambria Math"/>
                                  <a:cs typeface="Times New Roman" pitchFamily="18" charset="0"/>
                                </a:rPr>
                                <m:t>𝑒</m:t>
                              </m:r>
                            </m:e>
                          </m:acc>
                          <m:r>
                            <a:rPr lang="en-US" altLang="zh-TW" i="1">
                              <a:latin typeface="Cambria Math"/>
                              <a:ea typeface="Cambria Math"/>
                              <a:cs typeface="Times New Roman" pitchFamily="18" charset="0"/>
                            </a:rPr>
                            <m:t>∙</m:t>
                          </m:r>
                          <m:sSub>
                            <m:sSubPr>
                              <m:ctrlPr>
                                <a:rPr lang="en-US" altLang="zh-TW" i="1">
                                  <a:latin typeface="Cambria Math" panose="02040503050406030204" pitchFamily="18" charset="0"/>
                                  <a:ea typeface="Cambria Math"/>
                                  <a:cs typeface="Times New Roman" pitchFamily="18" charset="0"/>
                                </a:rPr>
                              </m:ctrlPr>
                            </m:sSubPr>
                            <m:e>
                              <m:r>
                                <a:rPr lang="zh-TW" altLang="en-US" i="1">
                                  <a:latin typeface="Cambria Math"/>
                                  <a:ea typeface="Cambria Math"/>
                                  <a:cs typeface="Times New Roman" pitchFamily="18" charset="0"/>
                                </a:rPr>
                                <m:t>𝜈</m:t>
                              </m:r>
                            </m:e>
                            <m:sub>
                              <m:r>
                                <a:rPr lang="en-US" altLang="zh-TW" i="1">
                                  <a:latin typeface="Cambria Math"/>
                                  <a:cs typeface="Times New Roman" pitchFamily="18" charset="0"/>
                                </a:rPr>
                                <m:t>𝑒</m:t>
                              </m:r>
                            </m:sub>
                          </m:sSub>
                          <m:sSup>
                            <m:sSupPr>
                              <m:ctrlPr>
                                <a:rPr lang="en-US" altLang="zh-TW" i="1">
                                  <a:latin typeface="Cambria Math" panose="02040503050406030204" pitchFamily="18" charset="0"/>
                                  <a:cs typeface="Times New Roman" pitchFamily="18" charset="0"/>
                                </a:rPr>
                              </m:ctrlPr>
                            </m:sSupPr>
                            <m:e>
                              <m:r>
                                <a:rPr lang="en-US" altLang="zh-TW" i="1">
                                  <a:latin typeface="Cambria Math"/>
                                  <a:ea typeface="Cambria Math"/>
                                  <a:cs typeface="Times New Roman" pitchFamily="18" charset="0"/>
                                </a:rPr>
                                <m:t>∙</m:t>
                              </m:r>
                              <m:r>
                                <a:rPr lang="en-US" altLang="zh-TW" i="1">
                                  <a:latin typeface="Cambria Math"/>
                                  <a:cs typeface="Times New Roman" pitchFamily="18" charset="0"/>
                                </a:rPr>
                                <m:t>𝑊</m:t>
                              </m:r>
                            </m:e>
                            <m:sup>
                              <m:r>
                                <a:rPr lang="en-US" altLang="zh-TW" b="0" i="1" smtClean="0">
                                  <a:latin typeface="Cambria Math" panose="02040503050406030204" pitchFamily="18" charset="0"/>
                                  <a:cs typeface="Times New Roman" pitchFamily="18" charset="0"/>
                                </a:rPr>
                                <m:t>−</m:t>
                              </m:r>
                            </m:sup>
                          </m:sSup>
                        </m:e>
                      </m:d>
                      <m:r>
                        <a:rPr lang="en-US" altLang="zh-TW" b="0" i="1" smtClean="0">
                          <a:latin typeface="Cambria Math"/>
                          <a:cs typeface="Times New Roman" pitchFamily="18" charset="0"/>
                        </a:rPr>
                        <m:t>=</m:t>
                      </m:r>
                      <m:f>
                        <m:fPr>
                          <m:ctrlPr>
                            <a:rPr lang="en-US" altLang="zh-TW" i="1">
                              <a:latin typeface="Cambria Math" panose="02040503050406030204" pitchFamily="18" charset="0"/>
                              <a:cs typeface="Times New Roman" pitchFamily="18" charset="0"/>
                            </a:rPr>
                          </m:ctrlPr>
                        </m:fPr>
                        <m:num>
                          <m:r>
                            <a:rPr lang="en-US" altLang="zh-TW" i="1">
                              <a:latin typeface="Cambria Math"/>
                              <a:cs typeface="Times New Roman" pitchFamily="18" charset="0"/>
                            </a:rPr>
                            <m:t>𝑔</m:t>
                          </m:r>
                        </m:num>
                        <m:den>
                          <m:rad>
                            <m:radPr>
                              <m:degHide m:val="on"/>
                              <m:ctrlPr>
                                <a:rPr lang="en-US" altLang="zh-TW" i="1">
                                  <a:latin typeface="Cambria Math" panose="02040503050406030204" pitchFamily="18" charset="0"/>
                                  <a:cs typeface="Times New Roman" pitchFamily="18" charset="0"/>
                                </a:rPr>
                              </m:ctrlPr>
                            </m:radPr>
                            <m:deg/>
                            <m:e>
                              <m:r>
                                <a:rPr lang="en-US" altLang="zh-TW" i="1">
                                  <a:latin typeface="Cambria Math"/>
                                  <a:cs typeface="Times New Roman" pitchFamily="18" charset="0"/>
                                </a:rPr>
                                <m:t>2</m:t>
                              </m:r>
                            </m:e>
                          </m:rad>
                        </m:den>
                      </m:f>
                      <m:d>
                        <m:dPr>
                          <m:ctrlPr>
                            <a:rPr lang="en-US" altLang="zh-TW" i="1">
                              <a:latin typeface="Cambria Math" panose="02040503050406030204" pitchFamily="18" charset="0"/>
                              <a:cs typeface="Times New Roman" pitchFamily="18" charset="0"/>
                            </a:rPr>
                          </m:ctrlPr>
                        </m:dPr>
                        <m:e>
                          <m:m>
                            <m:mPr>
                              <m:mcs>
                                <m:mc>
                                  <m:mcPr>
                                    <m:count m:val="2"/>
                                    <m:mcJc m:val="center"/>
                                  </m:mcPr>
                                </m:mc>
                              </m:mcs>
                              <m:ctrlPr>
                                <a:rPr lang="en-US" altLang="zh-TW" i="1">
                                  <a:latin typeface="Cambria Math" panose="02040503050406030204" pitchFamily="18" charset="0"/>
                                  <a:cs typeface="Times New Roman" pitchFamily="18" charset="0"/>
                                </a:rPr>
                              </m:ctrlPr>
                            </m:mPr>
                            <m:mr>
                              <m:e>
                                <m:sSub>
                                  <m:sSubPr>
                                    <m:ctrlPr>
                                      <a:rPr lang="en-US" altLang="zh-TW" i="1">
                                        <a:latin typeface="Cambria Math" panose="02040503050406030204" pitchFamily="18" charset="0"/>
                                        <a:cs typeface="Times New Roman" pitchFamily="18" charset="0"/>
                                      </a:rPr>
                                    </m:ctrlPr>
                                  </m:sSubPr>
                                  <m:e>
                                    <m:acc>
                                      <m:accPr>
                                        <m:chr m:val="̅"/>
                                        <m:ctrlPr>
                                          <a:rPr lang="en-US" altLang="zh-TW" i="1">
                                            <a:latin typeface="Cambria Math" panose="02040503050406030204" pitchFamily="18" charset="0"/>
                                            <a:cs typeface="Times New Roman" pitchFamily="18" charset="0"/>
                                          </a:rPr>
                                        </m:ctrlPr>
                                      </m:accPr>
                                      <m:e>
                                        <m:r>
                                          <a:rPr lang="zh-TW" altLang="en-US" i="1">
                                            <a:latin typeface="Cambria Math"/>
                                            <a:cs typeface="Times New Roman" pitchFamily="18" charset="0"/>
                                          </a:rPr>
                                          <m:t>𝜈</m:t>
                                        </m:r>
                                      </m:e>
                                    </m:acc>
                                  </m:e>
                                  <m:sub>
                                    <m:r>
                                      <a:rPr lang="en-US" altLang="zh-TW" i="1">
                                        <a:latin typeface="Cambria Math"/>
                                        <a:cs typeface="Times New Roman" pitchFamily="18" charset="0"/>
                                      </a:rPr>
                                      <m:t>𝑒</m:t>
                                    </m:r>
                                  </m:sub>
                                </m:sSub>
                              </m:e>
                              <m:e>
                                <m:acc>
                                  <m:accPr>
                                    <m:chr m:val="̅"/>
                                    <m:ctrlPr>
                                      <a:rPr lang="en-US" altLang="zh-TW" i="1">
                                        <a:latin typeface="Cambria Math" panose="02040503050406030204" pitchFamily="18" charset="0"/>
                                        <a:cs typeface="Times New Roman" pitchFamily="18" charset="0"/>
                                      </a:rPr>
                                    </m:ctrlPr>
                                  </m:accPr>
                                  <m:e>
                                    <m:r>
                                      <a:rPr lang="en-US" altLang="zh-TW" i="1">
                                        <a:latin typeface="Cambria Math"/>
                                        <a:cs typeface="Times New Roman" pitchFamily="18" charset="0"/>
                                      </a:rPr>
                                      <m:t>𝑒</m:t>
                                    </m:r>
                                  </m:e>
                                </m:acc>
                              </m:e>
                            </m:mr>
                          </m:m>
                        </m:e>
                      </m:d>
                      <m:d>
                        <m:dPr>
                          <m:ctrlPr>
                            <a:rPr lang="en-US" altLang="zh-TW" i="1">
                              <a:latin typeface="Cambria Math" panose="02040503050406030204" pitchFamily="18" charset="0"/>
                              <a:cs typeface="Times New Roman" pitchFamily="18" charset="0"/>
                            </a:rPr>
                          </m:ctrlPr>
                        </m:dPr>
                        <m:e>
                          <m:m>
                            <m:mPr>
                              <m:mcs>
                                <m:mc>
                                  <m:mcPr>
                                    <m:count m:val="2"/>
                                    <m:mcJc m:val="center"/>
                                  </m:mcPr>
                                </m:mc>
                              </m:mcs>
                              <m:ctrlPr>
                                <a:rPr lang="en-US" altLang="zh-TW" i="1">
                                  <a:latin typeface="Cambria Math" panose="02040503050406030204" pitchFamily="18" charset="0"/>
                                  <a:cs typeface="Times New Roman" pitchFamily="18" charset="0"/>
                                </a:rPr>
                              </m:ctrlPr>
                            </m:mPr>
                            <m:mr>
                              <m:e>
                                <m:r>
                                  <m:rPr>
                                    <m:brk m:alnAt="7"/>
                                  </m:rPr>
                                  <a:rPr lang="en-US" altLang="zh-TW" i="1">
                                    <a:latin typeface="Cambria Math"/>
                                    <a:cs typeface="Times New Roman" pitchFamily="18" charset="0"/>
                                  </a:rPr>
                                  <m:t>0</m:t>
                                </m:r>
                              </m:e>
                              <m:e>
                                <m:r>
                                  <a:rPr lang="en-US" altLang="zh-TW" b="0" i="1" smtClean="0">
                                    <a:latin typeface="Cambria Math"/>
                                    <a:cs typeface="Times New Roman" pitchFamily="18" charset="0"/>
                                  </a:rPr>
                                  <m:t>0</m:t>
                                </m:r>
                              </m:e>
                            </m:mr>
                            <m:mr>
                              <m:e>
                                <m:r>
                                  <a:rPr lang="en-US" altLang="zh-TW" b="0" i="1" smtClean="0">
                                    <a:latin typeface="Cambria Math"/>
                                    <a:cs typeface="Times New Roman" pitchFamily="18" charset="0"/>
                                  </a:rPr>
                                  <m:t>1</m:t>
                                </m:r>
                              </m:e>
                              <m:e>
                                <m:r>
                                  <a:rPr lang="en-US" altLang="zh-TW" i="1">
                                    <a:latin typeface="Cambria Math"/>
                                    <a:cs typeface="Times New Roman" pitchFamily="18" charset="0"/>
                                  </a:rPr>
                                  <m:t>0</m:t>
                                </m:r>
                              </m:e>
                            </m:mr>
                          </m:m>
                        </m:e>
                      </m:d>
                      <m:d>
                        <m:dPr>
                          <m:ctrlPr>
                            <a:rPr lang="en-US" altLang="zh-TW" i="1">
                              <a:latin typeface="Cambria Math" panose="02040503050406030204" pitchFamily="18" charset="0"/>
                              <a:cs typeface="Times New Roman" pitchFamily="18" charset="0"/>
                            </a:rPr>
                          </m:ctrlPr>
                        </m:dPr>
                        <m:e>
                          <m:m>
                            <m:mPr>
                              <m:mcs>
                                <m:mc>
                                  <m:mcPr>
                                    <m:count m:val="1"/>
                                    <m:mcJc m:val="center"/>
                                  </m:mcPr>
                                </m:mc>
                              </m:mcs>
                              <m:ctrlPr>
                                <a:rPr lang="en-US" altLang="zh-TW" i="1">
                                  <a:latin typeface="Cambria Math" panose="02040503050406030204" pitchFamily="18" charset="0"/>
                                  <a:cs typeface="Times New Roman" pitchFamily="18" charset="0"/>
                                </a:rPr>
                              </m:ctrlPr>
                            </m:mPr>
                            <m:mr>
                              <m:e>
                                <m:sSub>
                                  <m:sSubPr>
                                    <m:ctrlPr>
                                      <a:rPr lang="en-US" altLang="zh-TW" i="1">
                                        <a:latin typeface="Cambria Math" panose="02040503050406030204" pitchFamily="18" charset="0"/>
                                        <a:cs typeface="Times New Roman" pitchFamily="18" charset="0"/>
                                      </a:rPr>
                                    </m:ctrlPr>
                                  </m:sSubPr>
                                  <m:e>
                                    <m:r>
                                      <a:rPr lang="zh-TW" altLang="en-US" i="1">
                                        <a:latin typeface="Cambria Math"/>
                                        <a:cs typeface="Times New Roman" pitchFamily="18" charset="0"/>
                                      </a:rPr>
                                      <m:t>𝜈</m:t>
                                    </m:r>
                                  </m:e>
                                  <m:sub>
                                    <m:r>
                                      <a:rPr lang="en-US" altLang="zh-TW" i="1">
                                        <a:latin typeface="Cambria Math"/>
                                        <a:cs typeface="Times New Roman" pitchFamily="18" charset="0"/>
                                      </a:rPr>
                                      <m:t>𝑒</m:t>
                                    </m:r>
                                  </m:sub>
                                </m:sSub>
                              </m:e>
                            </m:mr>
                            <m:mr>
                              <m:e>
                                <m:r>
                                  <a:rPr lang="en-US" altLang="zh-TW" i="1">
                                    <a:latin typeface="Cambria Math"/>
                                    <a:cs typeface="Times New Roman" pitchFamily="18" charset="0"/>
                                  </a:rPr>
                                  <m:t>𝑒</m:t>
                                </m:r>
                              </m:e>
                            </m:mr>
                          </m:m>
                        </m:e>
                      </m:d>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𝑊</m:t>
                          </m:r>
                        </m:e>
                        <m:sup>
                          <m:r>
                            <a:rPr lang="en-US" altLang="zh-TW" b="0" i="1" smtClean="0">
                              <a:latin typeface="Cambria Math"/>
                              <a:cs typeface="Times New Roman" pitchFamily="18" charset="0"/>
                            </a:rPr>
                            <m:t>−</m:t>
                          </m:r>
                        </m:sup>
                      </m:sSup>
                    </m:oMath>
                  </m:oMathPara>
                </a14:m>
                <a:endParaRPr lang="zh-TW" altLang="en-US" dirty="0"/>
              </a:p>
            </p:txBody>
          </p:sp>
        </mc:Choice>
        <mc:Fallback xmlns="">
          <p:sp>
            <p:nvSpPr>
              <p:cNvPr id="20" name="矩形 19"/>
              <p:cNvSpPr>
                <a:spLocks noRot="1" noChangeAspect="1" noMove="1" noResize="1" noEditPoints="1" noAdjustHandles="1" noChangeArrowheads="1" noChangeShapeType="1" noTextEdit="1"/>
              </p:cNvSpPr>
              <p:nvPr/>
            </p:nvSpPr>
            <p:spPr>
              <a:xfrm>
                <a:off x="1146109" y="5924514"/>
                <a:ext cx="4779879" cy="535788"/>
              </a:xfrm>
              <a:prstGeom prst="rect">
                <a:avLst/>
              </a:prstGeom>
              <a:blipFill>
                <a:blip r:embed="rId6"/>
                <a:stretch>
                  <a:fillRect t="-2326" b="-930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矩形 31"/>
              <p:cNvSpPr/>
              <p:nvPr/>
            </p:nvSpPr>
            <p:spPr>
              <a:xfrm>
                <a:off x="3872047" y="4501911"/>
                <a:ext cx="1764402" cy="526234"/>
              </a:xfrm>
              <a:prstGeom prst="rect">
                <a:avLst/>
              </a:prstGeom>
              <a:solidFill>
                <a:srgbClr val="FFFF99"/>
              </a:solidFill>
            </p:spPr>
            <p:txBody>
              <a:bodyPr wrap="square" lIns="0" tIns="0" rIns="0" bIns="0">
                <a:spAutoFit/>
              </a:bodyPr>
              <a:lstStyle/>
              <a:p>
                <a:pPr/>
                <a14:m>
                  <m:oMathPara xmlns:m="http://schemas.openxmlformats.org/officeDocument/2006/math">
                    <m:oMathParaPr>
                      <m:jc m:val="centerGroup"/>
                    </m:oMathParaPr>
                    <m:oMath xmlns:m="http://schemas.openxmlformats.org/officeDocument/2006/math">
                      <m:f>
                        <m:fPr>
                          <m:ctrlPr>
                            <a:rPr lang="en-US" altLang="zh-TW" i="1" smtClean="0">
                              <a:latin typeface="Cambria Math" panose="02040503050406030204" pitchFamily="18" charset="0"/>
                              <a:cs typeface="Times New Roman" pitchFamily="18" charset="0"/>
                            </a:rPr>
                          </m:ctrlPr>
                        </m:fPr>
                        <m:num>
                          <m:r>
                            <a:rPr lang="en-US" altLang="zh-TW" b="0" i="1" smtClean="0">
                              <a:latin typeface="Cambria Math"/>
                              <a:cs typeface="Times New Roman" pitchFamily="18" charset="0"/>
                            </a:rPr>
                            <m:t>𝑔</m:t>
                          </m:r>
                        </m:num>
                        <m:den>
                          <m:rad>
                            <m:radPr>
                              <m:degHide m:val="on"/>
                              <m:ctrlPr>
                                <a:rPr lang="en-US" altLang="zh-TW" i="1" smtClean="0">
                                  <a:latin typeface="Cambria Math" panose="02040503050406030204" pitchFamily="18" charset="0"/>
                                  <a:cs typeface="Times New Roman" pitchFamily="18" charset="0"/>
                                </a:rPr>
                              </m:ctrlPr>
                            </m:radPr>
                            <m:deg/>
                            <m:e>
                              <m:r>
                                <a:rPr lang="en-US" altLang="zh-TW" b="0" i="1" smtClean="0">
                                  <a:latin typeface="Cambria Math"/>
                                  <a:cs typeface="Times New Roman" pitchFamily="18" charset="0"/>
                                </a:rPr>
                                <m:t>2</m:t>
                              </m:r>
                            </m:e>
                          </m:rad>
                        </m:den>
                      </m:f>
                      <m:r>
                        <a:rPr lang="en-US" altLang="zh-TW" i="1" smtClean="0">
                          <a:latin typeface="Cambria Math"/>
                          <a:ea typeface="Cambria Math"/>
                          <a:cs typeface="Times New Roman" pitchFamily="18" charset="0"/>
                        </a:rPr>
                        <m:t>∙</m:t>
                      </m:r>
                      <m:d>
                        <m:dPr>
                          <m:ctrlPr>
                            <a:rPr lang="en-US" altLang="zh-TW" i="1" smtClean="0">
                              <a:latin typeface="Cambria Math" panose="02040503050406030204" pitchFamily="18" charset="0"/>
                              <a:cs typeface="Times New Roman" pitchFamily="18" charset="0"/>
                            </a:rPr>
                          </m:ctrlPr>
                        </m:dPr>
                        <m:e>
                          <m:acc>
                            <m:accPr>
                              <m:chr m:val="̅"/>
                              <m:ctrlPr>
                                <a:rPr lang="en-US" altLang="zh-TW" i="1" smtClean="0">
                                  <a:latin typeface="Cambria Math" panose="02040503050406030204" pitchFamily="18" charset="0"/>
                                  <a:cs typeface="Times New Roman" pitchFamily="18" charset="0"/>
                                </a:rPr>
                              </m:ctrlPr>
                            </m:accPr>
                            <m:e>
                              <m:r>
                                <a:rPr lang="en-US" altLang="zh-TW" b="0" i="1" smtClean="0">
                                  <a:latin typeface="Cambria Math"/>
                                  <a:cs typeface="Times New Roman" pitchFamily="18" charset="0"/>
                                </a:rPr>
                                <m:t>𝑒</m:t>
                              </m:r>
                            </m:e>
                          </m:acc>
                          <m:r>
                            <a:rPr lang="en-US" altLang="zh-TW" i="1">
                              <a:latin typeface="Cambria Math"/>
                              <a:ea typeface="Cambria Math"/>
                              <a:cs typeface="Times New Roman" pitchFamily="18" charset="0"/>
                            </a:rPr>
                            <m:t>∙</m:t>
                          </m:r>
                          <m:sSub>
                            <m:sSubPr>
                              <m:ctrlPr>
                                <a:rPr lang="en-US" altLang="zh-TW" i="1" smtClean="0">
                                  <a:latin typeface="Cambria Math" panose="02040503050406030204" pitchFamily="18" charset="0"/>
                                  <a:ea typeface="Cambria Math"/>
                                  <a:cs typeface="Times New Roman" pitchFamily="18" charset="0"/>
                                </a:rPr>
                              </m:ctrlPr>
                            </m:sSubPr>
                            <m:e>
                              <m:r>
                                <a:rPr lang="zh-TW" altLang="en-US" i="1" smtClean="0">
                                  <a:latin typeface="Cambria Math"/>
                                  <a:ea typeface="Cambria Math"/>
                                  <a:cs typeface="Times New Roman" pitchFamily="18" charset="0"/>
                                </a:rPr>
                                <m:t>𝜈</m:t>
                              </m:r>
                            </m:e>
                            <m:sub>
                              <m:r>
                                <a:rPr lang="en-US" altLang="zh-TW" i="1">
                                  <a:latin typeface="Cambria Math"/>
                                  <a:cs typeface="Times New Roman" pitchFamily="18" charset="0"/>
                                </a:rPr>
                                <m:t>𝑒</m:t>
                              </m:r>
                            </m:sub>
                          </m:sSub>
                          <m:sSup>
                            <m:sSupPr>
                              <m:ctrlPr>
                                <a:rPr lang="en-US" altLang="zh-TW" i="1">
                                  <a:latin typeface="Cambria Math" panose="02040503050406030204" pitchFamily="18" charset="0"/>
                                  <a:cs typeface="Times New Roman" pitchFamily="18" charset="0"/>
                                </a:rPr>
                              </m:ctrlPr>
                            </m:sSupPr>
                            <m:e>
                              <m:r>
                                <a:rPr lang="en-US" altLang="zh-TW" i="1">
                                  <a:latin typeface="Cambria Math"/>
                                  <a:ea typeface="Cambria Math"/>
                                  <a:cs typeface="Times New Roman" pitchFamily="18" charset="0"/>
                                </a:rPr>
                                <m:t>∙</m:t>
                              </m:r>
                              <m:r>
                                <a:rPr lang="en-US" altLang="zh-TW" i="1">
                                  <a:latin typeface="Cambria Math"/>
                                  <a:cs typeface="Times New Roman" pitchFamily="18" charset="0"/>
                                </a:rPr>
                                <m:t>𝑊</m:t>
                              </m:r>
                            </m:e>
                            <m:sup>
                              <m:r>
                                <a:rPr lang="en-US" altLang="zh-TW" b="0" i="1" smtClean="0">
                                  <a:latin typeface="Cambria Math" panose="02040503050406030204" pitchFamily="18" charset="0"/>
                                  <a:cs typeface="Times New Roman" pitchFamily="18" charset="0"/>
                                </a:rPr>
                                <m:t>−</m:t>
                              </m:r>
                            </m:sup>
                          </m:sSup>
                        </m:e>
                      </m:d>
                    </m:oMath>
                  </m:oMathPara>
                </a14:m>
                <a:endParaRPr lang="zh-TW" altLang="en-US" dirty="0"/>
              </a:p>
            </p:txBody>
          </p:sp>
        </mc:Choice>
        <mc:Fallback xmlns="">
          <p:sp>
            <p:nvSpPr>
              <p:cNvPr id="32" name="矩形 31"/>
              <p:cNvSpPr>
                <a:spLocks noRot="1" noChangeAspect="1" noMove="1" noResize="1" noEditPoints="1" noAdjustHandles="1" noChangeArrowheads="1" noChangeShapeType="1" noTextEdit="1"/>
              </p:cNvSpPr>
              <p:nvPr/>
            </p:nvSpPr>
            <p:spPr>
              <a:xfrm>
                <a:off x="3872047" y="4501911"/>
                <a:ext cx="1764402" cy="526234"/>
              </a:xfrm>
              <a:prstGeom prst="rect">
                <a:avLst/>
              </a:prstGeom>
              <a:blipFill>
                <a:blip r:embed="rId10"/>
                <a:stretch>
                  <a:fillRect t="-2381" b="-119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矩形 32"/>
              <p:cNvSpPr/>
              <p:nvPr/>
            </p:nvSpPr>
            <p:spPr>
              <a:xfrm>
                <a:off x="8126695" y="899106"/>
                <a:ext cx="454212" cy="415883"/>
              </a:xfrm>
              <a:prstGeom prst="rect">
                <a:avLst/>
              </a:prstGeom>
              <a:solidFill>
                <a:schemeClr val="bg1"/>
              </a:solidFill>
            </p:spPr>
            <p:txBody>
              <a:bodyPr wrap="square" lIns="0" tIns="0" rIns="0" bIns="0">
                <a:spAutoFit/>
              </a:bodyPr>
              <a:lstStyle/>
              <a:p>
                <a:pPr/>
                <a14:m>
                  <m:oMathPara xmlns:m="http://schemas.openxmlformats.org/officeDocument/2006/math">
                    <m:oMathParaPr>
                      <m:jc m:val="centerGroup"/>
                    </m:oMathParaPr>
                    <m:oMath xmlns:m="http://schemas.openxmlformats.org/officeDocument/2006/math">
                      <m:d>
                        <m:dPr>
                          <m:ctrlPr>
                            <a:rPr lang="en-US" altLang="zh-TW" i="1">
                              <a:latin typeface="Cambria Math" panose="02040503050406030204" pitchFamily="18" charset="0"/>
                              <a:cs typeface="Times New Roman" pitchFamily="18" charset="0"/>
                            </a:rPr>
                          </m:ctrlPr>
                        </m:dPr>
                        <m:e>
                          <m:m>
                            <m:mPr>
                              <m:mcs>
                                <m:mc>
                                  <m:mcPr>
                                    <m:count m:val="1"/>
                                    <m:mcJc m:val="center"/>
                                  </m:mcPr>
                                </m:mc>
                              </m:mcs>
                              <m:ctrlPr>
                                <a:rPr lang="en-US" altLang="zh-TW" i="1">
                                  <a:latin typeface="Cambria Math" panose="02040503050406030204" pitchFamily="18" charset="0"/>
                                  <a:cs typeface="Times New Roman" pitchFamily="18" charset="0"/>
                                </a:rPr>
                              </m:ctrlPr>
                            </m:mPr>
                            <m:mr>
                              <m:e>
                                <m:sSub>
                                  <m:sSubPr>
                                    <m:ctrlPr>
                                      <a:rPr lang="en-US" altLang="zh-TW" i="1">
                                        <a:latin typeface="Cambria Math" panose="02040503050406030204" pitchFamily="18" charset="0"/>
                                        <a:cs typeface="Times New Roman" pitchFamily="18" charset="0"/>
                                      </a:rPr>
                                    </m:ctrlPr>
                                  </m:sSubPr>
                                  <m:e>
                                    <m:r>
                                      <a:rPr lang="zh-TW" altLang="en-US" i="1">
                                        <a:latin typeface="Cambria Math"/>
                                        <a:cs typeface="Times New Roman" pitchFamily="18" charset="0"/>
                                      </a:rPr>
                                      <m:t>𝜈</m:t>
                                    </m:r>
                                  </m:e>
                                  <m:sub>
                                    <m:r>
                                      <a:rPr lang="en-US" altLang="zh-TW" i="1">
                                        <a:latin typeface="Cambria Math"/>
                                        <a:cs typeface="Times New Roman" pitchFamily="18" charset="0"/>
                                      </a:rPr>
                                      <m:t>𝑒</m:t>
                                    </m:r>
                                  </m:sub>
                                </m:sSub>
                              </m:e>
                            </m:mr>
                            <m:mr>
                              <m:e>
                                <m:r>
                                  <a:rPr lang="en-US" altLang="zh-TW" i="1">
                                    <a:latin typeface="Cambria Math"/>
                                    <a:cs typeface="Times New Roman" pitchFamily="18" charset="0"/>
                                  </a:rPr>
                                  <m:t>𝑒</m:t>
                                </m:r>
                              </m:e>
                            </m:mr>
                          </m:m>
                        </m:e>
                      </m:d>
                    </m:oMath>
                  </m:oMathPara>
                </a14:m>
                <a:endParaRPr lang="zh-TW" altLang="en-US" dirty="0"/>
              </a:p>
            </p:txBody>
          </p:sp>
        </mc:Choice>
        <mc:Fallback xmlns="">
          <p:sp>
            <p:nvSpPr>
              <p:cNvPr id="33" name="矩形 32"/>
              <p:cNvSpPr>
                <a:spLocks noRot="1" noChangeAspect="1" noMove="1" noResize="1" noEditPoints="1" noAdjustHandles="1" noChangeArrowheads="1" noChangeShapeType="1" noTextEdit="1"/>
              </p:cNvSpPr>
              <p:nvPr/>
            </p:nvSpPr>
            <p:spPr>
              <a:xfrm>
                <a:off x="8126695" y="899106"/>
                <a:ext cx="454212" cy="415883"/>
              </a:xfrm>
              <a:prstGeom prst="rect">
                <a:avLst/>
              </a:prstGeom>
              <a:blipFill>
                <a:blip r:embed="rId11"/>
                <a:stretch>
                  <a:fillRect b="-1470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矩形 37"/>
              <p:cNvSpPr/>
              <p:nvPr/>
            </p:nvSpPr>
            <p:spPr>
              <a:xfrm>
                <a:off x="8165366" y="2172792"/>
                <a:ext cx="454212" cy="415883"/>
              </a:xfrm>
              <a:prstGeom prst="rect">
                <a:avLst/>
              </a:prstGeom>
              <a:solidFill>
                <a:schemeClr val="bg1"/>
              </a:solidFill>
            </p:spPr>
            <p:txBody>
              <a:bodyPr wrap="square" lIns="0" tIns="0" rIns="0" bIns="0">
                <a:spAutoFit/>
              </a:bodyPr>
              <a:lstStyle/>
              <a:p>
                <a:pPr/>
                <a14:m>
                  <m:oMathPara xmlns:m="http://schemas.openxmlformats.org/officeDocument/2006/math">
                    <m:oMathParaPr>
                      <m:jc m:val="centerGroup"/>
                    </m:oMathParaPr>
                    <m:oMath xmlns:m="http://schemas.openxmlformats.org/officeDocument/2006/math">
                      <m:d>
                        <m:dPr>
                          <m:ctrlPr>
                            <a:rPr lang="en-US" altLang="zh-TW" i="1">
                              <a:latin typeface="Cambria Math" panose="02040503050406030204" pitchFamily="18" charset="0"/>
                              <a:cs typeface="Times New Roman" pitchFamily="18" charset="0"/>
                            </a:rPr>
                          </m:ctrlPr>
                        </m:dPr>
                        <m:e>
                          <m:m>
                            <m:mPr>
                              <m:mcs>
                                <m:mc>
                                  <m:mcPr>
                                    <m:count m:val="1"/>
                                    <m:mcJc m:val="center"/>
                                  </m:mcPr>
                                </m:mc>
                              </m:mcs>
                              <m:ctrlPr>
                                <a:rPr lang="en-US" altLang="zh-TW" i="1">
                                  <a:latin typeface="Cambria Math" panose="02040503050406030204" pitchFamily="18" charset="0"/>
                                  <a:cs typeface="Times New Roman" pitchFamily="18" charset="0"/>
                                </a:rPr>
                              </m:ctrlPr>
                            </m:mPr>
                            <m:mr>
                              <m:e>
                                <m:sSub>
                                  <m:sSubPr>
                                    <m:ctrlPr>
                                      <a:rPr lang="en-US" altLang="zh-TW" i="1">
                                        <a:latin typeface="Cambria Math" panose="02040503050406030204" pitchFamily="18" charset="0"/>
                                        <a:cs typeface="Times New Roman" pitchFamily="18" charset="0"/>
                                      </a:rPr>
                                    </m:ctrlPr>
                                  </m:sSubPr>
                                  <m:e>
                                    <m:r>
                                      <a:rPr lang="zh-TW" altLang="en-US" i="1">
                                        <a:latin typeface="Cambria Math"/>
                                        <a:cs typeface="Times New Roman" pitchFamily="18" charset="0"/>
                                      </a:rPr>
                                      <m:t>𝜈</m:t>
                                    </m:r>
                                  </m:e>
                                  <m:sub>
                                    <m:r>
                                      <a:rPr lang="en-US" altLang="zh-TW" i="1">
                                        <a:latin typeface="Cambria Math"/>
                                        <a:cs typeface="Times New Roman" pitchFamily="18" charset="0"/>
                                      </a:rPr>
                                      <m:t>𝑒</m:t>
                                    </m:r>
                                  </m:sub>
                                </m:sSub>
                              </m:e>
                            </m:mr>
                            <m:mr>
                              <m:e>
                                <m:r>
                                  <a:rPr lang="en-US" altLang="zh-TW" i="1">
                                    <a:latin typeface="Cambria Math"/>
                                    <a:cs typeface="Times New Roman" pitchFamily="18" charset="0"/>
                                  </a:rPr>
                                  <m:t>𝑒</m:t>
                                </m:r>
                              </m:e>
                            </m:mr>
                          </m:m>
                        </m:e>
                      </m:d>
                    </m:oMath>
                  </m:oMathPara>
                </a14:m>
                <a:endParaRPr lang="zh-TW" altLang="en-US" dirty="0"/>
              </a:p>
            </p:txBody>
          </p:sp>
        </mc:Choice>
        <mc:Fallback xmlns="">
          <p:sp>
            <p:nvSpPr>
              <p:cNvPr id="38" name="矩形 37"/>
              <p:cNvSpPr>
                <a:spLocks noRot="1" noChangeAspect="1" noMove="1" noResize="1" noEditPoints="1" noAdjustHandles="1" noChangeArrowheads="1" noChangeShapeType="1" noTextEdit="1"/>
              </p:cNvSpPr>
              <p:nvPr/>
            </p:nvSpPr>
            <p:spPr>
              <a:xfrm>
                <a:off x="8165366" y="2172792"/>
                <a:ext cx="454212" cy="415883"/>
              </a:xfrm>
              <a:prstGeom prst="rect">
                <a:avLst/>
              </a:prstGeom>
              <a:blipFill>
                <a:blip r:embed="rId12"/>
                <a:stretch>
                  <a:fillRect b="-142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矩形 1"/>
              <p:cNvSpPr/>
              <p:nvPr/>
            </p:nvSpPr>
            <p:spPr>
              <a:xfrm>
                <a:off x="7460396" y="1563491"/>
                <a:ext cx="795153" cy="45159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ctrlPr>
                            <a:rPr lang="en-US" altLang="zh-TW" sz="1400" i="1">
                              <a:latin typeface="Cambria Math" panose="02040503050406030204" pitchFamily="18" charset="0"/>
                              <a:cs typeface="Times New Roman" pitchFamily="18" charset="0"/>
                            </a:rPr>
                          </m:ctrlPr>
                        </m:dPr>
                        <m:e>
                          <m:m>
                            <m:mPr>
                              <m:mcs>
                                <m:mc>
                                  <m:mcPr>
                                    <m:count m:val="2"/>
                                    <m:mcJc m:val="center"/>
                                  </m:mcPr>
                                </m:mc>
                              </m:mcs>
                              <m:ctrlPr>
                                <a:rPr lang="en-US" altLang="zh-TW" sz="1400" i="1">
                                  <a:latin typeface="Cambria Math" panose="02040503050406030204" pitchFamily="18" charset="0"/>
                                  <a:cs typeface="Times New Roman" pitchFamily="18" charset="0"/>
                                </a:rPr>
                              </m:ctrlPr>
                            </m:mPr>
                            <m:mr>
                              <m:e>
                                <m:r>
                                  <m:rPr>
                                    <m:brk m:alnAt="7"/>
                                  </m:rPr>
                                  <a:rPr lang="en-US" altLang="zh-TW" sz="1400" i="1">
                                    <a:latin typeface="Cambria Math"/>
                                    <a:cs typeface="Times New Roman" pitchFamily="18" charset="0"/>
                                  </a:rPr>
                                  <m:t>0</m:t>
                                </m:r>
                              </m:e>
                              <m:e>
                                <m:r>
                                  <a:rPr lang="en-US" altLang="zh-TW" sz="1400" i="1">
                                    <a:latin typeface="Cambria Math"/>
                                    <a:cs typeface="Times New Roman" pitchFamily="18" charset="0"/>
                                  </a:rPr>
                                  <m:t>1</m:t>
                                </m:r>
                              </m:e>
                            </m:mr>
                            <m:mr>
                              <m:e>
                                <m:r>
                                  <a:rPr lang="en-US" altLang="zh-TW" sz="1400" i="1">
                                    <a:latin typeface="Cambria Math"/>
                                    <a:cs typeface="Times New Roman" pitchFamily="18" charset="0"/>
                                  </a:rPr>
                                  <m:t>0</m:t>
                                </m:r>
                              </m:e>
                              <m:e>
                                <m:r>
                                  <a:rPr lang="en-US" altLang="zh-TW" sz="1400" i="1">
                                    <a:latin typeface="Cambria Math"/>
                                    <a:cs typeface="Times New Roman" pitchFamily="18" charset="0"/>
                                  </a:rPr>
                                  <m:t>0</m:t>
                                </m:r>
                              </m:e>
                            </m:mr>
                          </m:m>
                        </m:e>
                      </m:d>
                    </m:oMath>
                  </m:oMathPara>
                </a14:m>
                <a:endParaRPr lang="zh-CN" altLang="en-US" sz="1400" dirty="0"/>
              </a:p>
            </p:txBody>
          </p:sp>
        </mc:Choice>
        <mc:Fallback xmlns="">
          <p:sp>
            <p:nvSpPr>
              <p:cNvPr id="2" name="矩形 1"/>
              <p:cNvSpPr>
                <a:spLocks noRot="1" noChangeAspect="1" noMove="1" noResize="1" noEditPoints="1" noAdjustHandles="1" noChangeArrowheads="1" noChangeShapeType="1" noTextEdit="1"/>
              </p:cNvSpPr>
              <p:nvPr/>
            </p:nvSpPr>
            <p:spPr>
              <a:xfrm>
                <a:off x="7460396" y="1563491"/>
                <a:ext cx="795153" cy="451598"/>
              </a:xfrm>
              <a:prstGeom prst="rect">
                <a:avLst/>
              </a:prstGeom>
              <a:blipFill>
                <a:blip r:embed="rId13"/>
                <a:stretch>
                  <a:fillRect b="-27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矩形 42"/>
              <p:cNvSpPr/>
              <p:nvPr/>
            </p:nvSpPr>
            <p:spPr>
              <a:xfrm>
                <a:off x="7364047" y="4629460"/>
                <a:ext cx="795154" cy="45159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ctrlPr>
                            <a:rPr lang="en-US" altLang="zh-TW" sz="1400" i="1" smtClean="0">
                              <a:latin typeface="Cambria Math" panose="02040503050406030204" pitchFamily="18" charset="0"/>
                              <a:cs typeface="Times New Roman" pitchFamily="18" charset="0"/>
                            </a:rPr>
                          </m:ctrlPr>
                        </m:dPr>
                        <m:e>
                          <m:m>
                            <m:mPr>
                              <m:mcs>
                                <m:mc>
                                  <m:mcPr>
                                    <m:count m:val="2"/>
                                    <m:mcJc m:val="center"/>
                                  </m:mcPr>
                                </m:mc>
                              </m:mcs>
                              <m:ctrlPr>
                                <a:rPr lang="en-US" altLang="zh-TW" sz="1400" i="1">
                                  <a:latin typeface="Cambria Math" panose="02040503050406030204" pitchFamily="18" charset="0"/>
                                  <a:cs typeface="Times New Roman" pitchFamily="18" charset="0"/>
                                </a:rPr>
                              </m:ctrlPr>
                            </m:mPr>
                            <m:mr>
                              <m:e>
                                <m:r>
                                  <m:rPr>
                                    <m:brk m:alnAt="7"/>
                                  </m:rPr>
                                  <a:rPr lang="en-US" altLang="zh-TW" sz="1400" i="1">
                                    <a:latin typeface="Cambria Math"/>
                                    <a:cs typeface="Times New Roman" pitchFamily="18" charset="0"/>
                                  </a:rPr>
                                  <m:t>0</m:t>
                                </m:r>
                              </m:e>
                              <m:e>
                                <m:r>
                                  <a:rPr lang="en-US" altLang="zh-TW" sz="1400" b="0" i="1" smtClean="0">
                                    <a:latin typeface="Cambria Math"/>
                                    <a:cs typeface="Times New Roman" pitchFamily="18" charset="0"/>
                                  </a:rPr>
                                  <m:t>0</m:t>
                                </m:r>
                              </m:e>
                            </m:mr>
                            <m:mr>
                              <m:e>
                                <m:r>
                                  <a:rPr lang="en-US" altLang="zh-TW" sz="1400" b="0" i="1" smtClean="0">
                                    <a:latin typeface="Cambria Math"/>
                                    <a:cs typeface="Times New Roman" pitchFamily="18" charset="0"/>
                                  </a:rPr>
                                  <m:t>1</m:t>
                                </m:r>
                              </m:e>
                              <m:e>
                                <m:r>
                                  <a:rPr lang="en-US" altLang="zh-TW" sz="1400" i="1">
                                    <a:latin typeface="Cambria Math"/>
                                    <a:cs typeface="Times New Roman" pitchFamily="18" charset="0"/>
                                  </a:rPr>
                                  <m:t>0</m:t>
                                </m:r>
                              </m:e>
                            </m:mr>
                          </m:m>
                        </m:e>
                      </m:d>
                    </m:oMath>
                  </m:oMathPara>
                </a14:m>
                <a:endParaRPr lang="zh-CN" altLang="en-US" sz="1400" dirty="0"/>
              </a:p>
            </p:txBody>
          </p:sp>
        </mc:Choice>
        <mc:Fallback xmlns="">
          <p:sp>
            <p:nvSpPr>
              <p:cNvPr id="43" name="矩形 42"/>
              <p:cNvSpPr>
                <a:spLocks noRot="1" noChangeAspect="1" noMove="1" noResize="1" noEditPoints="1" noAdjustHandles="1" noChangeArrowheads="1" noChangeShapeType="1" noTextEdit="1"/>
              </p:cNvSpPr>
              <p:nvPr/>
            </p:nvSpPr>
            <p:spPr>
              <a:xfrm>
                <a:off x="7364047" y="4629460"/>
                <a:ext cx="795154" cy="451598"/>
              </a:xfrm>
              <a:prstGeom prst="rect">
                <a:avLst/>
              </a:prstGeom>
              <a:blipFill>
                <a:blip r:embed="rId14"/>
                <a:stretch>
                  <a:fillRect/>
                </a:stretch>
              </a:blipFill>
            </p:spPr>
            <p:txBody>
              <a:bodyPr/>
              <a:lstStyle/>
              <a:p>
                <a:r>
                  <a:rPr lang="en-US">
                    <a:noFill/>
                  </a:rPr>
                  <a:t> </a:t>
                </a:r>
              </a:p>
            </p:txBody>
          </p:sp>
        </mc:Fallback>
      </mc:AlternateContent>
      <p:sp>
        <p:nvSpPr>
          <p:cNvPr id="50" name="Rectangle 49">
            <a:extLst>
              <a:ext uri="{FF2B5EF4-FFF2-40B4-BE49-F238E27FC236}">
                <a16:creationId xmlns:a16="http://schemas.microsoft.com/office/drawing/2014/main" id="{55B773D3-1092-360C-B6B9-1D744F73F9D2}"/>
              </a:ext>
            </a:extLst>
          </p:cNvPr>
          <p:cNvSpPr/>
          <p:nvPr/>
        </p:nvSpPr>
        <p:spPr>
          <a:xfrm>
            <a:off x="1149008" y="3900869"/>
            <a:ext cx="2551464" cy="18792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1" name="Text Box 27">
                <a:extLst>
                  <a:ext uri="{FF2B5EF4-FFF2-40B4-BE49-F238E27FC236}">
                    <a16:creationId xmlns:a16="http://schemas.microsoft.com/office/drawing/2014/main" id="{AD30EC99-C367-B08C-00A4-23E6379D2A8A}"/>
                  </a:ext>
                </a:extLst>
              </p:cNvPr>
              <p:cNvSpPr txBox="1">
                <a:spLocks noChangeArrowheads="1"/>
              </p:cNvSpPr>
              <p:nvPr/>
            </p:nvSpPr>
            <p:spPr bwMode="auto">
              <a:xfrm>
                <a:off x="3158032" y="3861237"/>
                <a:ext cx="417606"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50000"/>
                  </a:spcBef>
                  <a:buClrTx/>
                  <a:buSzTx/>
                  <a:buFontTx/>
                  <a:buNone/>
                </a:pPr>
                <a14:m>
                  <m:oMathPara xmlns:m="http://schemas.openxmlformats.org/officeDocument/2006/math">
                    <m:oMathParaPr>
                      <m:jc m:val="centerGroup"/>
                    </m:oMathParaPr>
                    <m:oMath xmlns:m="http://schemas.openxmlformats.org/officeDocument/2006/math">
                      <m:r>
                        <a:rPr lang="en-US" altLang="zh-TW" sz="1800" i="1" dirty="0" smtClean="0">
                          <a:latin typeface="Cambria Math"/>
                        </a:rPr>
                        <m:t>𝑒</m:t>
                      </m:r>
                    </m:oMath>
                  </m:oMathPara>
                </a14:m>
                <a:endParaRPr lang="en-US" altLang="zh-TW" sz="1800" dirty="0">
                  <a:latin typeface="Tahoma" pitchFamily="34" charset="0"/>
                </a:endParaRPr>
              </a:p>
            </p:txBody>
          </p:sp>
        </mc:Choice>
        <mc:Fallback xmlns="">
          <p:sp>
            <p:nvSpPr>
              <p:cNvPr id="51" name="Text Box 27">
                <a:extLst>
                  <a:ext uri="{FF2B5EF4-FFF2-40B4-BE49-F238E27FC236}">
                    <a16:creationId xmlns:a16="http://schemas.microsoft.com/office/drawing/2014/main" id="{AD30EC99-C367-B08C-00A4-23E6379D2A8A}"/>
                  </a:ext>
                </a:extLst>
              </p:cNvPr>
              <p:cNvSpPr txBox="1">
                <a:spLocks noRot="1" noChangeAspect="1" noMove="1" noResize="1" noEditPoints="1" noAdjustHandles="1" noChangeArrowheads="1" noChangeShapeType="1" noTextEdit="1"/>
              </p:cNvSpPr>
              <p:nvPr/>
            </p:nvSpPr>
            <p:spPr bwMode="auto">
              <a:xfrm>
                <a:off x="3158032" y="3861237"/>
                <a:ext cx="417606" cy="369332"/>
              </a:xfrm>
              <a:prstGeom prst="rect">
                <a:avLst/>
              </a:prstGeom>
              <a:blipFill>
                <a:blip r:embed="rId26"/>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Text Box 4">
                <a:extLst>
                  <a:ext uri="{FF2B5EF4-FFF2-40B4-BE49-F238E27FC236}">
                    <a16:creationId xmlns:a16="http://schemas.microsoft.com/office/drawing/2014/main" id="{36E7C7C0-B3D8-36B9-A2A1-C4623AB73690}"/>
                  </a:ext>
                </a:extLst>
              </p:cNvPr>
              <p:cNvSpPr txBox="1">
                <a:spLocks noChangeArrowheads="1"/>
              </p:cNvSpPr>
              <p:nvPr/>
            </p:nvSpPr>
            <p:spPr bwMode="auto">
              <a:xfrm>
                <a:off x="3226207" y="5122233"/>
                <a:ext cx="281257" cy="394256"/>
              </a:xfrm>
              <a:prstGeom prst="rect">
                <a:avLst/>
              </a:prstGeom>
              <a:solidFill>
                <a:schemeClr val="bg1"/>
              </a:solidFill>
              <a:ln w="9525">
                <a:noFill/>
                <a:miter lim="800000"/>
                <a:headEnd/>
                <a:tailEnd/>
              </a:ln>
            </p:spPr>
            <p:txBody>
              <a:bodyPr lIns="0" tIns="0" rIns="0" bIns="0"/>
              <a:lstStyle/>
              <a:p>
                <a:pPr eaLnBrk="0" hangingPunct="0">
                  <a:defRPr/>
                </a:pPr>
                <a14:m>
                  <m:oMathPara xmlns:m="http://schemas.openxmlformats.org/officeDocument/2006/math">
                    <m:oMathParaPr>
                      <m:jc m:val="centerGroup"/>
                    </m:oMathParaPr>
                    <m:oMath xmlns:m="http://schemas.openxmlformats.org/officeDocument/2006/math">
                      <m:r>
                        <a:rPr lang="en-US" altLang="zh-TW" i="1" dirty="0" smtClean="0">
                          <a:latin typeface="Cambria Math"/>
                          <a:cs typeface="Times New Roman" pitchFamily="18" charset="0"/>
                        </a:rPr>
                        <m:t>𝜈</m:t>
                      </m:r>
                      <m:r>
                        <a:rPr lang="en-US" altLang="zh-TW" i="1" baseline="-30000" dirty="0" err="1">
                          <a:latin typeface="Cambria Math"/>
                          <a:cs typeface="Times New Roman" pitchFamily="18" charset="0"/>
                        </a:rPr>
                        <m:t>𝑒</m:t>
                      </m:r>
                    </m:oMath>
                  </m:oMathPara>
                </a14:m>
                <a:endParaRPr lang="en-US" altLang="zh-TW" i="1" dirty="0"/>
              </a:p>
            </p:txBody>
          </p:sp>
        </mc:Choice>
        <mc:Fallback xmlns="">
          <p:sp>
            <p:nvSpPr>
              <p:cNvPr id="52" name="Text Box 4">
                <a:extLst>
                  <a:ext uri="{FF2B5EF4-FFF2-40B4-BE49-F238E27FC236}">
                    <a16:creationId xmlns:a16="http://schemas.microsoft.com/office/drawing/2014/main" id="{36E7C7C0-B3D8-36B9-A2A1-C4623AB73690}"/>
                  </a:ext>
                </a:extLst>
              </p:cNvPr>
              <p:cNvSpPr txBox="1">
                <a:spLocks noRot="1" noChangeAspect="1" noMove="1" noResize="1" noEditPoints="1" noAdjustHandles="1" noChangeArrowheads="1" noChangeShapeType="1" noTextEdit="1"/>
              </p:cNvSpPr>
              <p:nvPr/>
            </p:nvSpPr>
            <p:spPr bwMode="auto">
              <a:xfrm>
                <a:off x="3226207" y="5122233"/>
                <a:ext cx="281257" cy="394256"/>
              </a:xfrm>
              <a:prstGeom prst="rect">
                <a:avLst/>
              </a:prstGeom>
              <a:blipFill>
                <a:blip r:embed="rId27"/>
                <a:stretch>
                  <a:fillRect l="-4348"/>
                </a:stretch>
              </a:blipFill>
              <a:ln w="9525">
                <a:noFill/>
                <a:miter lim="800000"/>
                <a:headEnd/>
                <a:tailEnd/>
              </a:ln>
            </p:spPr>
            <p:txBody>
              <a:bodyPr/>
              <a:lstStyle/>
              <a:p>
                <a:r>
                  <a:rPr lang="en-US">
                    <a:noFill/>
                  </a:rPr>
                  <a:t> </a:t>
                </a:r>
              </a:p>
            </p:txBody>
          </p:sp>
        </mc:Fallback>
      </mc:AlternateContent>
      <p:cxnSp>
        <p:nvCxnSpPr>
          <p:cNvPr id="53" name="直線接點 7">
            <a:extLst>
              <a:ext uri="{FF2B5EF4-FFF2-40B4-BE49-F238E27FC236}">
                <a16:creationId xmlns:a16="http://schemas.microsoft.com/office/drawing/2014/main" id="{CE4AA8FC-2D82-149C-5DBB-6F3102B23D09}"/>
              </a:ext>
            </a:extLst>
          </p:cNvPr>
          <p:cNvCxnSpPr>
            <a:cxnSpLocks/>
          </p:cNvCxnSpPr>
          <p:nvPr/>
        </p:nvCxnSpPr>
        <p:spPr>
          <a:xfrm flipH="1">
            <a:off x="1366496" y="4930416"/>
            <a:ext cx="1209089" cy="0"/>
          </a:xfrm>
          <a:prstGeom prst="line">
            <a:avLst/>
          </a:prstGeom>
          <a:ln>
            <a:solidFill>
              <a:schemeClr val="tx1"/>
            </a:solidFill>
            <a:prstDash val="lgDash"/>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4" name="矩形 6">
                <a:extLst>
                  <a:ext uri="{FF2B5EF4-FFF2-40B4-BE49-F238E27FC236}">
                    <a16:creationId xmlns:a16="http://schemas.microsoft.com/office/drawing/2014/main" id="{632C8BF1-9759-7D96-97F6-B79A19788018}"/>
                  </a:ext>
                </a:extLst>
              </p:cNvPr>
              <p:cNvSpPr/>
              <p:nvPr/>
            </p:nvSpPr>
            <p:spPr>
              <a:xfrm>
                <a:off x="1840026" y="4526080"/>
                <a:ext cx="622222" cy="369332"/>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zh-TW" i="1">
                              <a:latin typeface="Cambria Math" panose="02040503050406030204" pitchFamily="18" charset="0"/>
                              <a:ea typeface="新細明體" charset="0"/>
                            </a:rPr>
                          </m:ctrlPr>
                        </m:sSupPr>
                        <m:e>
                          <m:r>
                            <a:rPr lang="en-US" altLang="zh-TW" i="1">
                              <a:latin typeface="Cambria Math"/>
                              <a:ea typeface="新細明體" charset="0"/>
                            </a:rPr>
                            <m:t>𝑊</m:t>
                          </m:r>
                        </m:e>
                        <m:sup>
                          <m:r>
                            <a:rPr lang="en-US" altLang="zh-TW" i="1">
                              <a:latin typeface="Cambria Math"/>
                              <a:ea typeface="新細明體" charset="0"/>
                            </a:rPr>
                            <m:t>−</m:t>
                          </m:r>
                        </m:sup>
                      </m:sSup>
                    </m:oMath>
                  </m:oMathPara>
                </a14:m>
                <a:endParaRPr lang="zh-TW" altLang="en-US" dirty="0"/>
              </a:p>
            </p:txBody>
          </p:sp>
        </mc:Choice>
        <mc:Fallback xmlns="">
          <p:sp>
            <p:nvSpPr>
              <p:cNvPr id="54" name="矩形 6">
                <a:extLst>
                  <a:ext uri="{FF2B5EF4-FFF2-40B4-BE49-F238E27FC236}">
                    <a16:creationId xmlns:a16="http://schemas.microsoft.com/office/drawing/2014/main" id="{632C8BF1-9759-7D96-97F6-B79A19788018}"/>
                  </a:ext>
                </a:extLst>
              </p:cNvPr>
              <p:cNvSpPr>
                <a:spLocks noRot="1" noChangeAspect="1" noMove="1" noResize="1" noEditPoints="1" noAdjustHandles="1" noChangeArrowheads="1" noChangeShapeType="1" noTextEdit="1"/>
              </p:cNvSpPr>
              <p:nvPr/>
            </p:nvSpPr>
            <p:spPr>
              <a:xfrm>
                <a:off x="1840026" y="4526080"/>
                <a:ext cx="622222" cy="369332"/>
              </a:xfrm>
              <a:prstGeom prst="rect">
                <a:avLst/>
              </a:prstGeom>
              <a:blipFill>
                <a:blip r:embed="rId28"/>
                <a:stretch>
                  <a:fillRect/>
                </a:stretch>
              </a:blipFill>
            </p:spPr>
            <p:txBody>
              <a:bodyPr/>
              <a:lstStyle/>
              <a:p>
                <a:r>
                  <a:rPr lang="en-US">
                    <a:noFill/>
                  </a:rPr>
                  <a:t> </a:t>
                </a:r>
              </a:p>
            </p:txBody>
          </p:sp>
        </mc:Fallback>
      </mc:AlternateContent>
      <p:cxnSp>
        <p:nvCxnSpPr>
          <p:cNvPr id="55" name="直線接點 3">
            <a:extLst>
              <a:ext uri="{FF2B5EF4-FFF2-40B4-BE49-F238E27FC236}">
                <a16:creationId xmlns:a16="http://schemas.microsoft.com/office/drawing/2014/main" id="{D57B4DAF-6494-6C88-634F-9993B0E4AAA3}"/>
              </a:ext>
            </a:extLst>
          </p:cNvPr>
          <p:cNvCxnSpPr>
            <a:cxnSpLocks/>
          </p:cNvCxnSpPr>
          <p:nvPr/>
        </p:nvCxnSpPr>
        <p:spPr>
          <a:xfrm>
            <a:off x="2575585" y="4930416"/>
            <a:ext cx="812800" cy="711200"/>
          </a:xfrm>
          <a:prstGeom prst="line">
            <a:avLst/>
          </a:prstGeom>
          <a:ln w="222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6" name="直線單箭頭接點 8">
            <a:extLst>
              <a:ext uri="{FF2B5EF4-FFF2-40B4-BE49-F238E27FC236}">
                <a16:creationId xmlns:a16="http://schemas.microsoft.com/office/drawing/2014/main" id="{03FA17FA-0434-9694-AC32-BC18F18D4A56}"/>
              </a:ext>
            </a:extLst>
          </p:cNvPr>
          <p:cNvCxnSpPr>
            <a:cxnSpLocks/>
          </p:cNvCxnSpPr>
          <p:nvPr/>
        </p:nvCxnSpPr>
        <p:spPr>
          <a:xfrm rot="10800000">
            <a:off x="2851810" y="5176479"/>
            <a:ext cx="217488" cy="188912"/>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直線接點 4">
            <a:extLst>
              <a:ext uri="{FF2B5EF4-FFF2-40B4-BE49-F238E27FC236}">
                <a16:creationId xmlns:a16="http://schemas.microsoft.com/office/drawing/2014/main" id="{861C2A7C-C0C8-CA6D-8B9F-C499825AB2F3}"/>
              </a:ext>
            </a:extLst>
          </p:cNvPr>
          <p:cNvCxnSpPr>
            <a:cxnSpLocks/>
          </p:cNvCxnSpPr>
          <p:nvPr/>
        </p:nvCxnSpPr>
        <p:spPr>
          <a:xfrm rot="10800000" flipV="1">
            <a:off x="2575585" y="4284304"/>
            <a:ext cx="731837" cy="646112"/>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8" name="直線單箭頭接點 9">
            <a:extLst>
              <a:ext uri="{FF2B5EF4-FFF2-40B4-BE49-F238E27FC236}">
                <a16:creationId xmlns:a16="http://schemas.microsoft.com/office/drawing/2014/main" id="{14CD6315-E0F1-B9C9-B52F-FBDF827D24B6}"/>
              </a:ext>
            </a:extLst>
          </p:cNvPr>
          <p:cNvCxnSpPr>
            <a:cxnSpLocks/>
          </p:cNvCxnSpPr>
          <p:nvPr/>
        </p:nvCxnSpPr>
        <p:spPr>
          <a:xfrm flipV="1">
            <a:off x="2924651" y="4485617"/>
            <a:ext cx="147480" cy="121743"/>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6B603D2F-D913-2D43-3CC6-708A6BEB4316}"/>
              </a:ext>
            </a:extLst>
          </p:cNvPr>
          <p:cNvCxnSpPr/>
          <p:nvPr/>
        </p:nvCxnSpPr>
        <p:spPr>
          <a:xfrm>
            <a:off x="1861370" y="4921348"/>
            <a:ext cx="144647" cy="1587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F81923CD-59A6-25C3-0F34-492BA3013ADD}"/>
              </a:ext>
            </a:extLst>
          </p:cNvPr>
          <p:cNvSpPr txBox="1"/>
          <p:nvPr/>
        </p:nvSpPr>
        <p:spPr>
          <a:xfrm>
            <a:off x="1146109" y="3542849"/>
            <a:ext cx="1529321" cy="369332"/>
          </a:xfrm>
          <a:prstGeom prst="rect">
            <a:avLst/>
          </a:prstGeom>
          <a:noFill/>
        </p:spPr>
        <p:txBody>
          <a:bodyPr wrap="square" rtlCol="0">
            <a:spAutoFit/>
          </a:bodyPr>
          <a:lstStyle/>
          <a:p>
            <a:pPr algn="l"/>
            <a:r>
              <a:rPr lang="en-US" dirty="0" err="1">
                <a:latin typeface="Times New Roman" panose="02020603050405020304" pitchFamily="18" charset="0"/>
                <a:cs typeface="Times New Roman" panose="02020603050405020304" pitchFamily="18" charset="0"/>
              </a:rPr>
              <a:t>同理</a:t>
            </a:r>
            <a:r>
              <a:rPr lang="en-US" dirty="0">
                <a:latin typeface="Times New Roman" panose="02020603050405020304" pitchFamily="18" charset="0"/>
                <a:cs typeface="Times New Roman" panose="02020603050405020304" pitchFamily="18" charset="0"/>
              </a:rPr>
              <a:t>：</a:t>
            </a:r>
          </a:p>
        </p:txBody>
      </p:sp>
      <p:sp>
        <p:nvSpPr>
          <p:cNvPr id="10" name="Rectangle 9">
            <a:extLst>
              <a:ext uri="{FF2B5EF4-FFF2-40B4-BE49-F238E27FC236}">
                <a16:creationId xmlns:a16="http://schemas.microsoft.com/office/drawing/2014/main" id="{DC3D21A4-F7EB-A364-4EB9-C7B85B6FC7B7}"/>
              </a:ext>
            </a:extLst>
          </p:cNvPr>
          <p:cNvSpPr/>
          <p:nvPr/>
        </p:nvSpPr>
        <p:spPr>
          <a:xfrm>
            <a:off x="1090729" y="680231"/>
            <a:ext cx="2551464" cy="1850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6" name="Text Box 27">
                <a:extLst>
                  <a:ext uri="{FF2B5EF4-FFF2-40B4-BE49-F238E27FC236}">
                    <a16:creationId xmlns:a16="http://schemas.microsoft.com/office/drawing/2014/main" id="{F058A9D2-D95C-7B9E-371D-42A579A60DFA}"/>
                  </a:ext>
                </a:extLst>
              </p:cNvPr>
              <p:cNvSpPr txBox="1">
                <a:spLocks noChangeArrowheads="1"/>
              </p:cNvSpPr>
              <p:nvPr/>
            </p:nvSpPr>
            <p:spPr bwMode="auto">
              <a:xfrm>
                <a:off x="3128562" y="2015089"/>
                <a:ext cx="417606"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50000"/>
                  </a:spcBef>
                  <a:buClrTx/>
                  <a:buSzTx/>
                  <a:buFontTx/>
                  <a:buNone/>
                </a:pPr>
                <a14:m>
                  <m:oMathPara xmlns:m="http://schemas.openxmlformats.org/officeDocument/2006/math">
                    <m:oMathParaPr>
                      <m:jc m:val="centerGroup"/>
                    </m:oMathParaPr>
                    <m:oMath xmlns:m="http://schemas.openxmlformats.org/officeDocument/2006/math">
                      <m:r>
                        <a:rPr lang="en-US" altLang="zh-TW" sz="1800" i="1" dirty="0" smtClean="0">
                          <a:latin typeface="Cambria Math"/>
                        </a:rPr>
                        <m:t>𝑒</m:t>
                      </m:r>
                    </m:oMath>
                  </m:oMathPara>
                </a14:m>
                <a:endParaRPr lang="en-US" altLang="zh-TW" sz="1800" dirty="0">
                  <a:latin typeface="Tahoma" pitchFamily="34" charset="0"/>
                </a:endParaRPr>
              </a:p>
            </p:txBody>
          </p:sp>
        </mc:Choice>
        <mc:Fallback xmlns="">
          <p:sp>
            <p:nvSpPr>
              <p:cNvPr id="16" name="Text Box 27">
                <a:extLst>
                  <a:ext uri="{FF2B5EF4-FFF2-40B4-BE49-F238E27FC236}">
                    <a16:creationId xmlns:a16="http://schemas.microsoft.com/office/drawing/2014/main" id="{F058A9D2-D95C-7B9E-371D-42A579A60DFA}"/>
                  </a:ext>
                </a:extLst>
              </p:cNvPr>
              <p:cNvSpPr txBox="1">
                <a:spLocks noRot="1" noChangeAspect="1" noMove="1" noResize="1" noEditPoints="1" noAdjustHandles="1" noChangeArrowheads="1" noChangeShapeType="1" noTextEdit="1"/>
              </p:cNvSpPr>
              <p:nvPr/>
            </p:nvSpPr>
            <p:spPr bwMode="auto">
              <a:xfrm>
                <a:off x="3128562" y="2015089"/>
                <a:ext cx="417606" cy="369332"/>
              </a:xfrm>
              <a:prstGeom prst="rect">
                <a:avLst/>
              </a:prstGeom>
              <a:blipFill>
                <a:blip r:embed="rId29"/>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 Box 4">
                <a:extLst>
                  <a:ext uri="{FF2B5EF4-FFF2-40B4-BE49-F238E27FC236}">
                    <a16:creationId xmlns:a16="http://schemas.microsoft.com/office/drawing/2014/main" id="{2FC2379A-052B-8DD9-5A8C-19DA7BC1B418}"/>
                  </a:ext>
                </a:extLst>
              </p:cNvPr>
              <p:cNvSpPr txBox="1">
                <a:spLocks noChangeArrowheads="1"/>
              </p:cNvSpPr>
              <p:nvPr/>
            </p:nvSpPr>
            <p:spPr bwMode="auto">
              <a:xfrm>
                <a:off x="3010756" y="725959"/>
                <a:ext cx="525543" cy="394256"/>
              </a:xfrm>
              <a:prstGeom prst="rect">
                <a:avLst/>
              </a:prstGeom>
              <a:solidFill>
                <a:schemeClr val="bg1"/>
              </a:solidFill>
              <a:ln w="9525">
                <a:noFill/>
                <a:miter lim="800000"/>
                <a:headEnd/>
                <a:tailEnd/>
              </a:ln>
            </p:spPr>
            <p:txBody>
              <a:bodyPr lIns="0" tIns="0" rIns="0" bIns="0"/>
              <a:lstStyle/>
              <a:p>
                <a:pPr eaLnBrk="0" hangingPunct="0">
                  <a:defRPr/>
                </a:pPr>
                <a14:m>
                  <m:oMathPara xmlns:m="http://schemas.openxmlformats.org/officeDocument/2006/math">
                    <m:oMathParaPr>
                      <m:jc m:val="centerGroup"/>
                    </m:oMathParaPr>
                    <m:oMath xmlns:m="http://schemas.openxmlformats.org/officeDocument/2006/math">
                      <m:r>
                        <a:rPr lang="en-US" altLang="zh-TW" i="1" dirty="0" smtClean="0">
                          <a:latin typeface="Cambria Math"/>
                          <a:cs typeface="Times New Roman" pitchFamily="18" charset="0"/>
                        </a:rPr>
                        <m:t>𝜈</m:t>
                      </m:r>
                      <m:r>
                        <a:rPr lang="en-US" altLang="zh-TW" i="1" baseline="-30000" dirty="0" err="1">
                          <a:latin typeface="Cambria Math"/>
                          <a:cs typeface="Times New Roman" pitchFamily="18" charset="0"/>
                        </a:rPr>
                        <m:t>𝑒</m:t>
                      </m:r>
                    </m:oMath>
                  </m:oMathPara>
                </a14:m>
                <a:endParaRPr lang="en-US" altLang="zh-TW" i="1" dirty="0"/>
              </a:p>
            </p:txBody>
          </p:sp>
        </mc:Choice>
        <mc:Fallback xmlns="">
          <p:sp>
            <p:nvSpPr>
              <p:cNvPr id="17" name="Text Box 4">
                <a:extLst>
                  <a:ext uri="{FF2B5EF4-FFF2-40B4-BE49-F238E27FC236}">
                    <a16:creationId xmlns:a16="http://schemas.microsoft.com/office/drawing/2014/main" id="{2FC2379A-052B-8DD9-5A8C-19DA7BC1B418}"/>
                  </a:ext>
                </a:extLst>
              </p:cNvPr>
              <p:cNvSpPr txBox="1">
                <a:spLocks noRot="1" noChangeAspect="1" noMove="1" noResize="1" noEditPoints="1" noAdjustHandles="1" noChangeArrowheads="1" noChangeShapeType="1" noTextEdit="1"/>
              </p:cNvSpPr>
              <p:nvPr/>
            </p:nvSpPr>
            <p:spPr bwMode="auto">
              <a:xfrm>
                <a:off x="3010756" y="725959"/>
                <a:ext cx="525543" cy="394256"/>
              </a:xfrm>
              <a:prstGeom prst="rect">
                <a:avLst/>
              </a:prstGeom>
              <a:blipFill>
                <a:blip r:embed="rId30"/>
                <a:stretch>
                  <a:fillRect/>
                </a:stretch>
              </a:blipFill>
              <a:ln w="9525">
                <a:noFill/>
                <a:miter lim="800000"/>
                <a:headEnd/>
                <a:tailEnd/>
              </a:ln>
            </p:spPr>
            <p:txBody>
              <a:bodyPr/>
              <a:lstStyle/>
              <a:p>
                <a:r>
                  <a:rPr lang="en-US">
                    <a:noFill/>
                  </a:rPr>
                  <a:t> </a:t>
                </a:r>
              </a:p>
            </p:txBody>
          </p:sp>
        </mc:Fallback>
      </mc:AlternateContent>
      <p:cxnSp>
        <p:nvCxnSpPr>
          <p:cNvPr id="19" name="直線接點 7">
            <a:extLst>
              <a:ext uri="{FF2B5EF4-FFF2-40B4-BE49-F238E27FC236}">
                <a16:creationId xmlns:a16="http://schemas.microsoft.com/office/drawing/2014/main" id="{918CECD5-1E51-E83E-CC7F-C2B48D961EDB}"/>
              </a:ext>
            </a:extLst>
          </p:cNvPr>
          <p:cNvCxnSpPr>
            <a:cxnSpLocks/>
          </p:cNvCxnSpPr>
          <p:nvPr/>
        </p:nvCxnSpPr>
        <p:spPr>
          <a:xfrm flipH="1">
            <a:off x="1308217" y="1738309"/>
            <a:ext cx="1209089" cy="0"/>
          </a:xfrm>
          <a:prstGeom prst="line">
            <a:avLst/>
          </a:prstGeom>
          <a:ln>
            <a:solidFill>
              <a:schemeClr val="tx1"/>
            </a:solidFill>
            <a:prstDash val="lgDash"/>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1" name="矩形 6">
                <a:extLst>
                  <a:ext uri="{FF2B5EF4-FFF2-40B4-BE49-F238E27FC236}">
                    <a16:creationId xmlns:a16="http://schemas.microsoft.com/office/drawing/2014/main" id="{4FAEA988-0F3A-E046-6DFA-767D8A941B16}"/>
                  </a:ext>
                </a:extLst>
              </p:cNvPr>
              <p:cNvSpPr/>
              <p:nvPr/>
            </p:nvSpPr>
            <p:spPr>
              <a:xfrm>
                <a:off x="1781747" y="1333973"/>
                <a:ext cx="622222" cy="369332"/>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zh-TW" i="1" smtClean="0">
                              <a:latin typeface="Cambria Math" panose="02040503050406030204" pitchFamily="18" charset="0"/>
                              <a:ea typeface="新細明體" charset="0"/>
                            </a:rPr>
                          </m:ctrlPr>
                        </m:sSupPr>
                        <m:e>
                          <m:r>
                            <a:rPr lang="en-US" altLang="zh-TW" i="1">
                              <a:latin typeface="Cambria Math"/>
                              <a:ea typeface="新細明體" charset="0"/>
                            </a:rPr>
                            <m:t>𝑊</m:t>
                          </m:r>
                        </m:e>
                        <m:sup>
                          <m:r>
                            <a:rPr lang="en-US" altLang="zh-TW" b="0" i="1" smtClean="0">
                              <a:latin typeface="Cambria Math" panose="02040503050406030204" pitchFamily="18" charset="0"/>
                              <a:ea typeface="新細明體" charset="0"/>
                            </a:rPr>
                            <m:t>+</m:t>
                          </m:r>
                        </m:sup>
                      </m:sSup>
                    </m:oMath>
                  </m:oMathPara>
                </a14:m>
                <a:endParaRPr lang="zh-TW" altLang="en-US" dirty="0"/>
              </a:p>
            </p:txBody>
          </p:sp>
        </mc:Choice>
        <mc:Fallback xmlns="">
          <p:sp>
            <p:nvSpPr>
              <p:cNvPr id="21" name="矩形 6">
                <a:extLst>
                  <a:ext uri="{FF2B5EF4-FFF2-40B4-BE49-F238E27FC236}">
                    <a16:creationId xmlns:a16="http://schemas.microsoft.com/office/drawing/2014/main" id="{4FAEA988-0F3A-E046-6DFA-767D8A941B16}"/>
                  </a:ext>
                </a:extLst>
              </p:cNvPr>
              <p:cNvSpPr>
                <a:spLocks noRot="1" noChangeAspect="1" noMove="1" noResize="1" noEditPoints="1" noAdjustHandles="1" noChangeArrowheads="1" noChangeShapeType="1" noTextEdit="1"/>
              </p:cNvSpPr>
              <p:nvPr/>
            </p:nvSpPr>
            <p:spPr>
              <a:xfrm>
                <a:off x="1781747" y="1333973"/>
                <a:ext cx="622222" cy="369332"/>
              </a:xfrm>
              <a:prstGeom prst="rect">
                <a:avLst/>
              </a:prstGeom>
              <a:blipFill>
                <a:blip r:embed="rId31"/>
                <a:stretch>
                  <a:fillRect/>
                </a:stretch>
              </a:blipFill>
            </p:spPr>
            <p:txBody>
              <a:bodyPr/>
              <a:lstStyle/>
              <a:p>
                <a:r>
                  <a:rPr lang="en-US">
                    <a:noFill/>
                  </a:rPr>
                  <a:t> </a:t>
                </a:r>
              </a:p>
            </p:txBody>
          </p:sp>
        </mc:Fallback>
      </mc:AlternateContent>
      <p:cxnSp>
        <p:nvCxnSpPr>
          <p:cNvPr id="22" name="直線接點 3">
            <a:extLst>
              <a:ext uri="{FF2B5EF4-FFF2-40B4-BE49-F238E27FC236}">
                <a16:creationId xmlns:a16="http://schemas.microsoft.com/office/drawing/2014/main" id="{1B026360-CDDC-8BDA-1670-4A3508245D9C}"/>
              </a:ext>
            </a:extLst>
          </p:cNvPr>
          <p:cNvCxnSpPr>
            <a:cxnSpLocks/>
          </p:cNvCxnSpPr>
          <p:nvPr/>
        </p:nvCxnSpPr>
        <p:spPr>
          <a:xfrm>
            <a:off x="2517306" y="1738309"/>
            <a:ext cx="812800" cy="711200"/>
          </a:xfrm>
          <a:prstGeom prst="line">
            <a:avLst/>
          </a:prstGeom>
          <a:ln w="222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3" name="直線單箭頭接點 8">
            <a:extLst>
              <a:ext uri="{FF2B5EF4-FFF2-40B4-BE49-F238E27FC236}">
                <a16:creationId xmlns:a16="http://schemas.microsoft.com/office/drawing/2014/main" id="{4F71EB7F-9592-16D4-1C79-64E953A7E0FA}"/>
              </a:ext>
            </a:extLst>
          </p:cNvPr>
          <p:cNvCxnSpPr>
            <a:cxnSpLocks/>
          </p:cNvCxnSpPr>
          <p:nvPr/>
        </p:nvCxnSpPr>
        <p:spPr>
          <a:xfrm rot="10800000">
            <a:off x="2793531" y="1984372"/>
            <a:ext cx="217488" cy="188912"/>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線接點 4">
            <a:extLst>
              <a:ext uri="{FF2B5EF4-FFF2-40B4-BE49-F238E27FC236}">
                <a16:creationId xmlns:a16="http://schemas.microsoft.com/office/drawing/2014/main" id="{C76C5963-D491-2E2F-A8C1-DEFE7090BBBD}"/>
              </a:ext>
            </a:extLst>
          </p:cNvPr>
          <p:cNvCxnSpPr>
            <a:cxnSpLocks/>
          </p:cNvCxnSpPr>
          <p:nvPr/>
        </p:nvCxnSpPr>
        <p:spPr>
          <a:xfrm rot="10800000" flipV="1">
            <a:off x="2517306" y="1092197"/>
            <a:ext cx="731837" cy="646112"/>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5" name="直線單箭頭接點 9">
            <a:extLst>
              <a:ext uri="{FF2B5EF4-FFF2-40B4-BE49-F238E27FC236}">
                <a16:creationId xmlns:a16="http://schemas.microsoft.com/office/drawing/2014/main" id="{830C650B-54FD-06BF-8BC6-3C988F28FB87}"/>
              </a:ext>
            </a:extLst>
          </p:cNvPr>
          <p:cNvCxnSpPr>
            <a:cxnSpLocks/>
          </p:cNvCxnSpPr>
          <p:nvPr/>
        </p:nvCxnSpPr>
        <p:spPr>
          <a:xfrm flipV="1">
            <a:off x="2866372" y="1293510"/>
            <a:ext cx="147480" cy="121743"/>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9086A747-DDA1-8856-FDAD-79FFA6FF2E24}"/>
              </a:ext>
            </a:extLst>
          </p:cNvPr>
          <p:cNvCxnSpPr/>
          <p:nvPr/>
        </p:nvCxnSpPr>
        <p:spPr>
          <a:xfrm>
            <a:off x="1803091" y="1729241"/>
            <a:ext cx="144647" cy="1587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直線接點 7">
            <a:extLst>
              <a:ext uri="{FF2B5EF4-FFF2-40B4-BE49-F238E27FC236}">
                <a16:creationId xmlns:a16="http://schemas.microsoft.com/office/drawing/2014/main" id="{5F1BD50B-37B0-9938-B0D2-01FF0942DE2A}"/>
              </a:ext>
            </a:extLst>
          </p:cNvPr>
          <p:cNvCxnSpPr>
            <a:cxnSpLocks/>
          </p:cNvCxnSpPr>
          <p:nvPr/>
        </p:nvCxnSpPr>
        <p:spPr>
          <a:xfrm flipH="1">
            <a:off x="5974853" y="4916642"/>
            <a:ext cx="1209089" cy="0"/>
          </a:xfrm>
          <a:prstGeom prst="line">
            <a:avLst/>
          </a:prstGeom>
          <a:ln>
            <a:solidFill>
              <a:schemeClr val="tx1"/>
            </a:solidFill>
            <a:prstDash val="lgDash"/>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1" name="矩形 6">
                <a:extLst>
                  <a:ext uri="{FF2B5EF4-FFF2-40B4-BE49-F238E27FC236}">
                    <a16:creationId xmlns:a16="http://schemas.microsoft.com/office/drawing/2014/main" id="{57E44FCC-3DB1-248D-8EC2-DB9F828D36D1}"/>
                  </a:ext>
                </a:extLst>
              </p:cNvPr>
              <p:cNvSpPr/>
              <p:nvPr/>
            </p:nvSpPr>
            <p:spPr>
              <a:xfrm>
                <a:off x="6448383" y="4512306"/>
                <a:ext cx="622222" cy="369332"/>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zh-TW" i="1" smtClean="0">
                              <a:latin typeface="Cambria Math" panose="02040503050406030204" pitchFamily="18" charset="0"/>
                              <a:ea typeface="新細明體" charset="0"/>
                            </a:rPr>
                          </m:ctrlPr>
                        </m:sSupPr>
                        <m:e>
                          <m:r>
                            <a:rPr lang="en-US" altLang="zh-TW" i="1">
                              <a:latin typeface="Cambria Math"/>
                              <a:ea typeface="新細明體" charset="0"/>
                            </a:rPr>
                            <m:t>𝑊</m:t>
                          </m:r>
                        </m:e>
                        <m:sup>
                          <m:r>
                            <a:rPr lang="en-US" altLang="zh-TW" b="0" i="1" smtClean="0">
                              <a:latin typeface="Cambria Math" panose="02040503050406030204" pitchFamily="18" charset="0"/>
                              <a:ea typeface="新細明體" charset="0"/>
                            </a:rPr>
                            <m:t>−</m:t>
                          </m:r>
                        </m:sup>
                      </m:sSup>
                    </m:oMath>
                  </m:oMathPara>
                </a14:m>
                <a:endParaRPr lang="zh-TW" altLang="en-US" dirty="0"/>
              </a:p>
            </p:txBody>
          </p:sp>
        </mc:Choice>
        <mc:Fallback xmlns="">
          <p:sp>
            <p:nvSpPr>
              <p:cNvPr id="61" name="矩形 6">
                <a:extLst>
                  <a:ext uri="{FF2B5EF4-FFF2-40B4-BE49-F238E27FC236}">
                    <a16:creationId xmlns:a16="http://schemas.microsoft.com/office/drawing/2014/main" id="{57E44FCC-3DB1-248D-8EC2-DB9F828D36D1}"/>
                  </a:ext>
                </a:extLst>
              </p:cNvPr>
              <p:cNvSpPr>
                <a:spLocks noRot="1" noChangeAspect="1" noMove="1" noResize="1" noEditPoints="1" noAdjustHandles="1" noChangeArrowheads="1" noChangeShapeType="1" noTextEdit="1"/>
              </p:cNvSpPr>
              <p:nvPr/>
            </p:nvSpPr>
            <p:spPr>
              <a:xfrm>
                <a:off x="6448383" y="4512306"/>
                <a:ext cx="622222" cy="369332"/>
              </a:xfrm>
              <a:prstGeom prst="rect">
                <a:avLst/>
              </a:prstGeom>
              <a:blipFill>
                <a:blip r:embed="rId32"/>
                <a:stretch>
                  <a:fillRect/>
                </a:stretch>
              </a:blipFill>
            </p:spPr>
            <p:txBody>
              <a:bodyPr/>
              <a:lstStyle/>
              <a:p>
                <a:r>
                  <a:rPr lang="en-US">
                    <a:noFill/>
                  </a:rPr>
                  <a:t> </a:t>
                </a:r>
              </a:p>
            </p:txBody>
          </p:sp>
        </mc:Fallback>
      </mc:AlternateContent>
      <p:cxnSp>
        <p:nvCxnSpPr>
          <p:cNvPr id="62" name="直線接點 3">
            <a:extLst>
              <a:ext uri="{FF2B5EF4-FFF2-40B4-BE49-F238E27FC236}">
                <a16:creationId xmlns:a16="http://schemas.microsoft.com/office/drawing/2014/main" id="{E563D3D3-0240-24A2-11C5-BAF65971E138}"/>
              </a:ext>
            </a:extLst>
          </p:cNvPr>
          <p:cNvCxnSpPr>
            <a:cxnSpLocks/>
          </p:cNvCxnSpPr>
          <p:nvPr/>
        </p:nvCxnSpPr>
        <p:spPr>
          <a:xfrm>
            <a:off x="7183942" y="4916642"/>
            <a:ext cx="812800" cy="711200"/>
          </a:xfrm>
          <a:prstGeom prst="line">
            <a:avLst/>
          </a:prstGeom>
          <a:ln w="222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3" name="直線單箭頭接點 8">
            <a:extLst>
              <a:ext uri="{FF2B5EF4-FFF2-40B4-BE49-F238E27FC236}">
                <a16:creationId xmlns:a16="http://schemas.microsoft.com/office/drawing/2014/main" id="{74D9AC84-E476-373B-0779-C4AE39169AFD}"/>
              </a:ext>
            </a:extLst>
          </p:cNvPr>
          <p:cNvCxnSpPr>
            <a:cxnSpLocks/>
          </p:cNvCxnSpPr>
          <p:nvPr/>
        </p:nvCxnSpPr>
        <p:spPr>
          <a:xfrm rot="10800000">
            <a:off x="7460167" y="5162705"/>
            <a:ext cx="217488" cy="188912"/>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直線接點 4">
            <a:extLst>
              <a:ext uri="{FF2B5EF4-FFF2-40B4-BE49-F238E27FC236}">
                <a16:creationId xmlns:a16="http://schemas.microsoft.com/office/drawing/2014/main" id="{8B149F96-99D0-BBD7-3E5E-B0A651C228C0}"/>
              </a:ext>
            </a:extLst>
          </p:cNvPr>
          <p:cNvCxnSpPr>
            <a:cxnSpLocks/>
          </p:cNvCxnSpPr>
          <p:nvPr/>
        </p:nvCxnSpPr>
        <p:spPr>
          <a:xfrm rot="10800000" flipV="1">
            <a:off x="7183942" y="4270530"/>
            <a:ext cx="731837" cy="646112"/>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5" name="直線單箭頭接點 9">
            <a:extLst>
              <a:ext uri="{FF2B5EF4-FFF2-40B4-BE49-F238E27FC236}">
                <a16:creationId xmlns:a16="http://schemas.microsoft.com/office/drawing/2014/main" id="{45128404-8167-F3AD-F3FC-C46ED41FB9B0}"/>
              </a:ext>
            </a:extLst>
          </p:cNvPr>
          <p:cNvCxnSpPr>
            <a:cxnSpLocks/>
          </p:cNvCxnSpPr>
          <p:nvPr/>
        </p:nvCxnSpPr>
        <p:spPr>
          <a:xfrm flipV="1">
            <a:off x="7533008" y="4471843"/>
            <a:ext cx="147480" cy="121743"/>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13DA3120-2EA9-96D3-4AFE-B192E9B24AEB}"/>
              </a:ext>
            </a:extLst>
          </p:cNvPr>
          <p:cNvCxnSpPr/>
          <p:nvPr/>
        </p:nvCxnSpPr>
        <p:spPr>
          <a:xfrm>
            <a:off x="6469727" y="4907574"/>
            <a:ext cx="144647" cy="1587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7" name="矩形 32">
                <a:extLst>
                  <a:ext uri="{FF2B5EF4-FFF2-40B4-BE49-F238E27FC236}">
                    <a16:creationId xmlns:a16="http://schemas.microsoft.com/office/drawing/2014/main" id="{A2BC2E3C-62FF-B9BF-040A-2D067CE0ACA9}"/>
                  </a:ext>
                </a:extLst>
              </p:cNvPr>
              <p:cNvSpPr/>
              <p:nvPr/>
            </p:nvSpPr>
            <p:spPr>
              <a:xfrm>
                <a:off x="7958071" y="4000760"/>
                <a:ext cx="454212" cy="415883"/>
              </a:xfrm>
              <a:prstGeom prst="rect">
                <a:avLst/>
              </a:prstGeom>
              <a:solidFill>
                <a:schemeClr val="bg1"/>
              </a:solidFill>
            </p:spPr>
            <p:txBody>
              <a:bodyPr wrap="square" lIns="0" tIns="0" rIns="0" bIns="0">
                <a:spAutoFit/>
              </a:bodyPr>
              <a:lstStyle/>
              <a:p>
                <a:pPr/>
                <a14:m>
                  <m:oMathPara xmlns:m="http://schemas.openxmlformats.org/officeDocument/2006/math">
                    <m:oMathParaPr>
                      <m:jc m:val="centerGroup"/>
                    </m:oMathParaPr>
                    <m:oMath xmlns:m="http://schemas.openxmlformats.org/officeDocument/2006/math">
                      <m:d>
                        <m:dPr>
                          <m:ctrlPr>
                            <a:rPr lang="en-US" altLang="zh-TW" i="1">
                              <a:latin typeface="Cambria Math" panose="02040503050406030204" pitchFamily="18" charset="0"/>
                              <a:cs typeface="Times New Roman" pitchFamily="18" charset="0"/>
                            </a:rPr>
                          </m:ctrlPr>
                        </m:dPr>
                        <m:e>
                          <m:m>
                            <m:mPr>
                              <m:mcs>
                                <m:mc>
                                  <m:mcPr>
                                    <m:count m:val="1"/>
                                    <m:mcJc m:val="center"/>
                                  </m:mcPr>
                                </m:mc>
                              </m:mcs>
                              <m:ctrlPr>
                                <a:rPr lang="en-US" altLang="zh-TW" i="1">
                                  <a:latin typeface="Cambria Math" panose="02040503050406030204" pitchFamily="18" charset="0"/>
                                  <a:cs typeface="Times New Roman" pitchFamily="18" charset="0"/>
                                </a:rPr>
                              </m:ctrlPr>
                            </m:mPr>
                            <m:mr>
                              <m:e>
                                <m:sSub>
                                  <m:sSubPr>
                                    <m:ctrlPr>
                                      <a:rPr lang="en-US" altLang="zh-TW" i="1">
                                        <a:latin typeface="Cambria Math" panose="02040503050406030204" pitchFamily="18" charset="0"/>
                                        <a:cs typeface="Times New Roman" pitchFamily="18" charset="0"/>
                                      </a:rPr>
                                    </m:ctrlPr>
                                  </m:sSubPr>
                                  <m:e>
                                    <m:r>
                                      <a:rPr lang="zh-TW" altLang="en-US" i="1">
                                        <a:latin typeface="Cambria Math"/>
                                        <a:cs typeface="Times New Roman" pitchFamily="18" charset="0"/>
                                      </a:rPr>
                                      <m:t>𝜈</m:t>
                                    </m:r>
                                  </m:e>
                                  <m:sub>
                                    <m:r>
                                      <a:rPr lang="en-US" altLang="zh-TW" i="1">
                                        <a:latin typeface="Cambria Math"/>
                                        <a:cs typeface="Times New Roman" pitchFamily="18" charset="0"/>
                                      </a:rPr>
                                      <m:t>𝑒</m:t>
                                    </m:r>
                                  </m:sub>
                                </m:sSub>
                              </m:e>
                            </m:mr>
                            <m:mr>
                              <m:e>
                                <m:r>
                                  <a:rPr lang="en-US" altLang="zh-TW" i="1">
                                    <a:latin typeface="Cambria Math"/>
                                    <a:cs typeface="Times New Roman" pitchFamily="18" charset="0"/>
                                  </a:rPr>
                                  <m:t>𝑒</m:t>
                                </m:r>
                              </m:e>
                            </m:mr>
                          </m:m>
                        </m:e>
                      </m:d>
                    </m:oMath>
                  </m:oMathPara>
                </a14:m>
                <a:endParaRPr lang="zh-TW" altLang="en-US" dirty="0"/>
              </a:p>
            </p:txBody>
          </p:sp>
        </mc:Choice>
        <mc:Fallback xmlns="">
          <p:sp>
            <p:nvSpPr>
              <p:cNvPr id="67" name="矩形 32">
                <a:extLst>
                  <a:ext uri="{FF2B5EF4-FFF2-40B4-BE49-F238E27FC236}">
                    <a16:creationId xmlns:a16="http://schemas.microsoft.com/office/drawing/2014/main" id="{A2BC2E3C-62FF-B9BF-040A-2D067CE0ACA9}"/>
                  </a:ext>
                </a:extLst>
              </p:cNvPr>
              <p:cNvSpPr>
                <a:spLocks noRot="1" noChangeAspect="1" noMove="1" noResize="1" noEditPoints="1" noAdjustHandles="1" noChangeArrowheads="1" noChangeShapeType="1" noTextEdit="1"/>
              </p:cNvSpPr>
              <p:nvPr/>
            </p:nvSpPr>
            <p:spPr>
              <a:xfrm>
                <a:off x="7958071" y="4000760"/>
                <a:ext cx="454212" cy="415883"/>
              </a:xfrm>
              <a:prstGeom prst="rect">
                <a:avLst/>
              </a:prstGeom>
              <a:blipFill>
                <a:blip r:embed="rId33"/>
                <a:stretch>
                  <a:fillRect b="-176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8" name="矩形 37">
                <a:extLst>
                  <a:ext uri="{FF2B5EF4-FFF2-40B4-BE49-F238E27FC236}">
                    <a16:creationId xmlns:a16="http://schemas.microsoft.com/office/drawing/2014/main" id="{055AC664-9BE9-2AC4-0F6C-166814A552D5}"/>
                  </a:ext>
                </a:extLst>
              </p:cNvPr>
              <p:cNvSpPr/>
              <p:nvPr/>
            </p:nvSpPr>
            <p:spPr>
              <a:xfrm>
                <a:off x="7996742" y="5274446"/>
                <a:ext cx="454212" cy="415883"/>
              </a:xfrm>
              <a:prstGeom prst="rect">
                <a:avLst/>
              </a:prstGeom>
              <a:solidFill>
                <a:schemeClr val="bg1"/>
              </a:solidFill>
            </p:spPr>
            <p:txBody>
              <a:bodyPr wrap="square" lIns="0" tIns="0" rIns="0" bIns="0">
                <a:spAutoFit/>
              </a:bodyPr>
              <a:lstStyle/>
              <a:p>
                <a:pPr/>
                <a14:m>
                  <m:oMathPara xmlns:m="http://schemas.openxmlformats.org/officeDocument/2006/math">
                    <m:oMathParaPr>
                      <m:jc m:val="centerGroup"/>
                    </m:oMathParaPr>
                    <m:oMath xmlns:m="http://schemas.openxmlformats.org/officeDocument/2006/math">
                      <m:d>
                        <m:dPr>
                          <m:ctrlPr>
                            <a:rPr lang="en-US" altLang="zh-TW" i="1">
                              <a:latin typeface="Cambria Math" panose="02040503050406030204" pitchFamily="18" charset="0"/>
                              <a:cs typeface="Times New Roman" pitchFamily="18" charset="0"/>
                            </a:rPr>
                          </m:ctrlPr>
                        </m:dPr>
                        <m:e>
                          <m:m>
                            <m:mPr>
                              <m:mcs>
                                <m:mc>
                                  <m:mcPr>
                                    <m:count m:val="1"/>
                                    <m:mcJc m:val="center"/>
                                  </m:mcPr>
                                </m:mc>
                              </m:mcs>
                              <m:ctrlPr>
                                <a:rPr lang="en-US" altLang="zh-TW" i="1">
                                  <a:latin typeface="Cambria Math" panose="02040503050406030204" pitchFamily="18" charset="0"/>
                                  <a:cs typeface="Times New Roman" pitchFamily="18" charset="0"/>
                                </a:rPr>
                              </m:ctrlPr>
                            </m:mPr>
                            <m:mr>
                              <m:e>
                                <m:sSub>
                                  <m:sSubPr>
                                    <m:ctrlPr>
                                      <a:rPr lang="en-US" altLang="zh-TW" i="1">
                                        <a:latin typeface="Cambria Math" panose="02040503050406030204" pitchFamily="18" charset="0"/>
                                        <a:cs typeface="Times New Roman" pitchFamily="18" charset="0"/>
                                      </a:rPr>
                                    </m:ctrlPr>
                                  </m:sSubPr>
                                  <m:e>
                                    <m:r>
                                      <a:rPr lang="zh-TW" altLang="en-US" i="1">
                                        <a:latin typeface="Cambria Math"/>
                                        <a:cs typeface="Times New Roman" pitchFamily="18" charset="0"/>
                                      </a:rPr>
                                      <m:t>𝜈</m:t>
                                    </m:r>
                                  </m:e>
                                  <m:sub>
                                    <m:r>
                                      <a:rPr lang="en-US" altLang="zh-TW" i="1">
                                        <a:latin typeface="Cambria Math"/>
                                        <a:cs typeface="Times New Roman" pitchFamily="18" charset="0"/>
                                      </a:rPr>
                                      <m:t>𝑒</m:t>
                                    </m:r>
                                  </m:sub>
                                </m:sSub>
                              </m:e>
                            </m:mr>
                            <m:mr>
                              <m:e>
                                <m:r>
                                  <a:rPr lang="en-US" altLang="zh-TW" i="1">
                                    <a:latin typeface="Cambria Math"/>
                                    <a:cs typeface="Times New Roman" pitchFamily="18" charset="0"/>
                                  </a:rPr>
                                  <m:t>𝑒</m:t>
                                </m:r>
                              </m:e>
                            </m:mr>
                          </m:m>
                        </m:e>
                      </m:d>
                    </m:oMath>
                  </m:oMathPara>
                </a14:m>
                <a:endParaRPr lang="zh-TW" altLang="en-US" dirty="0"/>
              </a:p>
            </p:txBody>
          </p:sp>
        </mc:Choice>
        <mc:Fallback xmlns="">
          <p:sp>
            <p:nvSpPr>
              <p:cNvPr id="68" name="矩形 37">
                <a:extLst>
                  <a:ext uri="{FF2B5EF4-FFF2-40B4-BE49-F238E27FC236}">
                    <a16:creationId xmlns:a16="http://schemas.microsoft.com/office/drawing/2014/main" id="{055AC664-9BE9-2AC4-0F6C-166814A552D5}"/>
                  </a:ext>
                </a:extLst>
              </p:cNvPr>
              <p:cNvSpPr>
                <a:spLocks noRot="1" noChangeAspect="1" noMove="1" noResize="1" noEditPoints="1" noAdjustHandles="1" noChangeArrowheads="1" noChangeShapeType="1" noTextEdit="1"/>
              </p:cNvSpPr>
              <p:nvPr/>
            </p:nvSpPr>
            <p:spPr>
              <a:xfrm>
                <a:off x="7996742" y="5274446"/>
                <a:ext cx="454212" cy="415883"/>
              </a:xfrm>
              <a:prstGeom prst="rect">
                <a:avLst/>
              </a:prstGeom>
              <a:blipFill>
                <a:blip r:embed="rId34"/>
                <a:stretch>
                  <a:fillRect b="-18182"/>
                </a:stretch>
              </a:blipFill>
            </p:spPr>
            <p:txBody>
              <a:bodyPr/>
              <a:lstStyle/>
              <a:p>
                <a:r>
                  <a:rPr lang="en-US">
                    <a:noFill/>
                  </a:rPr>
                  <a:t> </a:t>
                </a:r>
              </a:p>
            </p:txBody>
          </p:sp>
        </mc:Fallback>
      </mc:AlternateContent>
    </p:spTree>
    <p:extLst>
      <p:ext uri="{BB962C8B-B14F-4D97-AF65-F5344CB8AC3E}">
        <p14:creationId xmlns:p14="http://schemas.microsoft.com/office/powerpoint/2010/main" val="1465343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anim calcmode="lin" valueType="num">
                                      <p:cBhvr additive="base">
                                        <p:cTn id="15" dur="500" fill="hold"/>
                                        <p:tgtEl>
                                          <p:spTgt spid="36"/>
                                        </p:tgtEl>
                                        <p:attrNameLst>
                                          <p:attrName>ppt_x</p:attrName>
                                        </p:attrNameLst>
                                      </p:cBhvr>
                                      <p:tavLst>
                                        <p:tav tm="0">
                                          <p:val>
                                            <p:strVal val="#ppt_x"/>
                                          </p:val>
                                        </p:tav>
                                        <p:tav tm="100000">
                                          <p:val>
                                            <p:strVal val="#ppt_x"/>
                                          </p:val>
                                        </p:tav>
                                      </p:tavLst>
                                    </p:anim>
                                    <p:anim calcmode="lin" valueType="num">
                                      <p:cBhvr additive="base">
                                        <p:cTn id="16" dur="500" fill="hold"/>
                                        <p:tgtEl>
                                          <p:spTgt spid="3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4"/>
                                        </p:tgtEl>
                                        <p:attrNameLst>
                                          <p:attrName>style.visibility</p:attrName>
                                        </p:attrNameLst>
                                      </p:cBhvr>
                                      <p:to>
                                        <p:strVal val="visible"/>
                                      </p:to>
                                    </p:set>
                                    <p:anim calcmode="lin" valueType="num">
                                      <p:cBhvr additive="base">
                                        <p:cTn id="19" dur="500" fill="hold"/>
                                        <p:tgtEl>
                                          <p:spTgt spid="44"/>
                                        </p:tgtEl>
                                        <p:attrNameLst>
                                          <p:attrName>ppt_x</p:attrName>
                                        </p:attrNameLst>
                                      </p:cBhvr>
                                      <p:tavLst>
                                        <p:tav tm="0">
                                          <p:val>
                                            <p:strVal val="#ppt_x"/>
                                          </p:val>
                                        </p:tav>
                                        <p:tav tm="100000">
                                          <p:val>
                                            <p:strVal val="#ppt_x"/>
                                          </p:val>
                                        </p:tav>
                                      </p:tavLst>
                                    </p:anim>
                                    <p:anim calcmode="lin" valueType="num">
                                      <p:cBhvr additive="base">
                                        <p:cTn id="20" dur="500" fill="hold"/>
                                        <p:tgtEl>
                                          <p:spTgt spid="4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45"/>
                                        </p:tgtEl>
                                        <p:attrNameLst>
                                          <p:attrName>style.visibility</p:attrName>
                                        </p:attrNameLst>
                                      </p:cBhvr>
                                      <p:to>
                                        <p:strVal val="visible"/>
                                      </p:to>
                                    </p:set>
                                    <p:anim calcmode="lin" valueType="num">
                                      <p:cBhvr additive="base">
                                        <p:cTn id="23" dur="500" fill="hold"/>
                                        <p:tgtEl>
                                          <p:spTgt spid="45"/>
                                        </p:tgtEl>
                                        <p:attrNameLst>
                                          <p:attrName>ppt_x</p:attrName>
                                        </p:attrNameLst>
                                      </p:cBhvr>
                                      <p:tavLst>
                                        <p:tav tm="0">
                                          <p:val>
                                            <p:strVal val="#ppt_x"/>
                                          </p:val>
                                        </p:tav>
                                        <p:tav tm="100000">
                                          <p:val>
                                            <p:strVal val="#ppt_x"/>
                                          </p:val>
                                        </p:tav>
                                      </p:tavLst>
                                    </p:anim>
                                    <p:anim calcmode="lin" valueType="num">
                                      <p:cBhvr additive="base">
                                        <p:cTn id="24" dur="500" fill="hold"/>
                                        <p:tgtEl>
                                          <p:spTgt spid="45"/>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46"/>
                                        </p:tgtEl>
                                        <p:attrNameLst>
                                          <p:attrName>style.visibility</p:attrName>
                                        </p:attrNameLst>
                                      </p:cBhvr>
                                      <p:to>
                                        <p:strVal val="visible"/>
                                      </p:to>
                                    </p:set>
                                    <p:anim calcmode="lin" valueType="num">
                                      <p:cBhvr additive="base">
                                        <p:cTn id="27" dur="500" fill="hold"/>
                                        <p:tgtEl>
                                          <p:spTgt spid="46"/>
                                        </p:tgtEl>
                                        <p:attrNameLst>
                                          <p:attrName>ppt_x</p:attrName>
                                        </p:attrNameLst>
                                      </p:cBhvr>
                                      <p:tavLst>
                                        <p:tav tm="0">
                                          <p:val>
                                            <p:strVal val="#ppt_x"/>
                                          </p:val>
                                        </p:tav>
                                        <p:tav tm="100000">
                                          <p:val>
                                            <p:strVal val="#ppt_x"/>
                                          </p:val>
                                        </p:tav>
                                      </p:tavLst>
                                    </p:anim>
                                    <p:anim calcmode="lin" valueType="num">
                                      <p:cBhvr additive="base">
                                        <p:cTn id="28" dur="500" fill="hold"/>
                                        <p:tgtEl>
                                          <p:spTgt spid="46"/>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47"/>
                                        </p:tgtEl>
                                        <p:attrNameLst>
                                          <p:attrName>style.visibility</p:attrName>
                                        </p:attrNameLst>
                                      </p:cBhvr>
                                      <p:to>
                                        <p:strVal val="visible"/>
                                      </p:to>
                                    </p:set>
                                    <p:anim calcmode="lin" valueType="num">
                                      <p:cBhvr additive="base">
                                        <p:cTn id="31" dur="500" fill="hold"/>
                                        <p:tgtEl>
                                          <p:spTgt spid="47"/>
                                        </p:tgtEl>
                                        <p:attrNameLst>
                                          <p:attrName>ppt_x</p:attrName>
                                        </p:attrNameLst>
                                      </p:cBhvr>
                                      <p:tavLst>
                                        <p:tav tm="0">
                                          <p:val>
                                            <p:strVal val="#ppt_x"/>
                                          </p:val>
                                        </p:tav>
                                        <p:tav tm="100000">
                                          <p:val>
                                            <p:strVal val="#ppt_x"/>
                                          </p:val>
                                        </p:tav>
                                      </p:tavLst>
                                    </p:anim>
                                    <p:anim calcmode="lin" valueType="num">
                                      <p:cBhvr additive="base">
                                        <p:cTn id="32" dur="500" fill="hold"/>
                                        <p:tgtEl>
                                          <p:spTgt spid="47"/>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48"/>
                                        </p:tgtEl>
                                        <p:attrNameLst>
                                          <p:attrName>style.visibility</p:attrName>
                                        </p:attrNameLst>
                                      </p:cBhvr>
                                      <p:to>
                                        <p:strVal val="visible"/>
                                      </p:to>
                                    </p:set>
                                    <p:anim calcmode="lin" valueType="num">
                                      <p:cBhvr additive="base">
                                        <p:cTn id="35" dur="500" fill="hold"/>
                                        <p:tgtEl>
                                          <p:spTgt spid="48"/>
                                        </p:tgtEl>
                                        <p:attrNameLst>
                                          <p:attrName>ppt_x</p:attrName>
                                        </p:attrNameLst>
                                      </p:cBhvr>
                                      <p:tavLst>
                                        <p:tav tm="0">
                                          <p:val>
                                            <p:strVal val="#ppt_x"/>
                                          </p:val>
                                        </p:tav>
                                        <p:tav tm="100000">
                                          <p:val>
                                            <p:strVal val="#ppt_x"/>
                                          </p:val>
                                        </p:tav>
                                      </p:tavLst>
                                    </p:anim>
                                    <p:anim calcmode="lin" valueType="num">
                                      <p:cBhvr additive="base">
                                        <p:cTn id="36" dur="500" fill="hold"/>
                                        <p:tgtEl>
                                          <p:spTgt spid="48"/>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anim calcmode="lin" valueType="num">
                                      <p:cBhvr additive="base">
                                        <p:cTn id="39" dur="500" fill="hold"/>
                                        <p:tgtEl>
                                          <p:spTgt spid="33"/>
                                        </p:tgtEl>
                                        <p:attrNameLst>
                                          <p:attrName>ppt_x</p:attrName>
                                        </p:attrNameLst>
                                      </p:cBhvr>
                                      <p:tavLst>
                                        <p:tav tm="0">
                                          <p:val>
                                            <p:strVal val="#ppt_x"/>
                                          </p:val>
                                        </p:tav>
                                        <p:tav tm="100000">
                                          <p:val>
                                            <p:strVal val="#ppt_x"/>
                                          </p:val>
                                        </p:tav>
                                      </p:tavLst>
                                    </p:anim>
                                    <p:anim calcmode="lin" valueType="num">
                                      <p:cBhvr additive="base">
                                        <p:cTn id="40" dur="500" fill="hold"/>
                                        <p:tgtEl>
                                          <p:spTgt spid="33"/>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38"/>
                                        </p:tgtEl>
                                        <p:attrNameLst>
                                          <p:attrName>style.visibility</p:attrName>
                                        </p:attrNameLst>
                                      </p:cBhvr>
                                      <p:to>
                                        <p:strVal val="visible"/>
                                      </p:to>
                                    </p:set>
                                    <p:anim calcmode="lin" valueType="num">
                                      <p:cBhvr additive="base">
                                        <p:cTn id="43" dur="500" fill="hold"/>
                                        <p:tgtEl>
                                          <p:spTgt spid="38"/>
                                        </p:tgtEl>
                                        <p:attrNameLst>
                                          <p:attrName>ppt_x</p:attrName>
                                        </p:attrNameLst>
                                      </p:cBhvr>
                                      <p:tavLst>
                                        <p:tav tm="0">
                                          <p:val>
                                            <p:strVal val="#ppt_x"/>
                                          </p:val>
                                        </p:tav>
                                        <p:tav tm="100000">
                                          <p:val>
                                            <p:strVal val="#ppt_x"/>
                                          </p:val>
                                        </p:tav>
                                      </p:tavLst>
                                    </p:anim>
                                    <p:anim calcmode="lin" valueType="num">
                                      <p:cBhvr additive="base">
                                        <p:cTn id="44" dur="500" fill="hold"/>
                                        <p:tgtEl>
                                          <p:spTgt spid="38"/>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
                                        </p:tgtEl>
                                        <p:attrNameLst>
                                          <p:attrName>style.visibility</p:attrName>
                                        </p:attrNameLst>
                                      </p:cBhvr>
                                      <p:to>
                                        <p:strVal val="visible"/>
                                      </p:to>
                                    </p:set>
                                    <p:anim calcmode="lin" valueType="num">
                                      <p:cBhvr additive="base">
                                        <p:cTn id="47" dur="500" fill="hold"/>
                                        <p:tgtEl>
                                          <p:spTgt spid="2"/>
                                        </p:tgtEl>
                                        <p:attrNameLst>
                                          <p:attrName>ppt_x</p:attrName>
                                        </p:attrNameLst>
                                      </p:cBhvr>
                                      <p:tavLst>
                                        <p:tav tm="0">
                                          <p:val>
                                            <p:strVal val="#ppt_x"/>
                                          </p:val>
                                        </p:tav>
                                        <p:tav tm="100000">
                                          <p:val>
                                            <p:strVal val="#ppt_x"/>
                                          </p:val>
                                        </p:tav>
                                      </p:tavLst>
                                    </p:anim>
                                    <p:anim calcmode="lin" valueType="num">
                                      <p:cBhvr additive="base">
                                        <p:cTn id="4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3"/>
                                        </p:tgtEl>
                                        <p:attrNameLst>
                                          <p:attrName>style.visibility</p:attrName>
                                        </p:attrNameLst>
                                      </p:cBhvr>
                                      <p:to>
                                        <p:strVal val="visible"/>
                                      </p:to>
                                    </p:set>
                                    <p:anim calcmode="lin" valueType="num">
                                      <p:cBhvr additive="base">
                                        <p:cTn id="53" dur="500" fill="hold"/>
                                        <p:tgtEl>
                                          <p:spTgt spid="3"/>
                                        </p:tgtEl>
                                        <p:attrNameLst>
                                          <p:attrName>ppt_x</p:attrName>
                                        </p:attrNameLst>
                                      </p:cBhvr>
                                      <p:tavLst>
                                        <p:tav tm="0">
                                          <p:val>
                                            <p:strVal val="#ppt_x"/>
                                          </p:val>
                                        </p:tav>
                                        <p:tav tm="100000">
                                          <p:val>
                                            <p:strVal val="#ppt_x"/>
                                          </p:val>
                                        </p:tav>
                                      </p:tavLst>
                                    </p:anim>
                                    <p:anim calcmode="lin" valueType="num">
                                      <p:cBhvr additive="base">
                                        <p:cTn id="54" dur="500" fill="hold"/>
                                        <p:tgtEl>
                                          <p:spTgt spid="3"/>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32"/>
                                        </p:tgtEl>
                                        <p:attrNameLst>
                                          <p:attrName>style.visibility</p:attrName>
                                        </p:attrNameLst>
                                      </p:cBhvr>
                                      <p:to>
                                        <p:strVal val="visible"/>
                                      </p:to>
                                    </p:set>
                                    <p:anim calcmode="lin" valueType="num">
                                      <p:cBhvr additive="base">
                                        <p:cTn id="57" dur="500" fill="hold"/>
                                        <p:tgtEl>
                                          <p:spTgt spid="32"/>
                                        </p:tgtEl>
                                        <p:attrNameLst>
                                          <p:attrName>ppt_x</p:attrName>
                                        </p:attrNameLst>
                                      </p:cBhvr>
                                      <p:tavLst>
                                        <p:tav tm="0">
                                          <p:val>
                                            <p:strVal val="#ppt_x"/>
                                          </p:val>
                                        </p:tav>
                                        <p:tav tm="100000">
                                          <p:val>
                                            <p:strVal val="#ppt_x"/>
                                          </p:val>
                                        </p:tav>
                                      </p:tavLst>
                                    </p:anim>
                                    <p:anim calcmode="lin" valueType="num">
                                      <p:cBhvr additive="base">
                                        <p:cTn id="58" dur="500" fill="hold"/>
                                        <p:tgtEl>
                                          <p:spTgt spid="32"/>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50"/>
                                        </p:tgtEl>
                                        <p:attrNameLst>
                                          <p:attrName>style.visibility</p:attrName>
                                        </p:attrNameLst>
                                      </p:cBhvr>
                                      <p:to>
                                        <p:strVal val="visible"/>
                                      </p:to>
                                    </p:set>
                                    <p:anim calcmode="lin" valueType="num">
                                      <p:cBhvr additive="base">
                                        <p:cTn id="61" dur="500" fill="hold"/>
                                        <p:tgtEl>
                                          <p:spTgt spid="50"/>
                                        </p:tgtEl>
                                        <p:attrNameLst>
                                          <p:attrName>ppt_x</p:attrName>
                                        </p:attrNameLst>
                                      </p:cBhvr>
                                      <p:tavLst>
                                        <p:tav tm="0">
                                          <p:val>
                                            <p:strVal val="#ppt_x"/>
                                          </p:val>
                                        </p:tav>
                                        <p:tav tm="100000">
                                          <p:val>
                                            <p:strVal val="#ppt_x"/>
                                          </p:val>
                                        </p:tav>
                                      </p:tavLst>
                                    </p:anim>
                                    <p:anim calcmode="lin" valueType="num">
                                      <p:cBhvr additive="base">
                                        <p:cTn id="62" dur="500" fill="hold"/>
                                        <p:tgtEl>
                                          <p:spTgt spid="50"/>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51"/>
                                        </p:tgtEl>
                                        <p:attrNameLst>
                                          <p:attrName>style.visibility</p:attrName>
                                        </p:attrNameLst>
                                      </p:cBhvr>
                                      <p:to>
                                        <p:strVal val="visible"/>
                                      </p:to>
                                    </p:set>
                                    <p:anim calcmode="lin" valueType="num">
                                      <p:cBhvr additive="base">
                                        <p:cTn id="65" dur="500" fill="hold"/>
                                        <p:tgtEl>
                                          <p:spTgt spid="51"/>
                                        </p:tgtEl>
                                        <p:attrNameLst>
                                          <p:attrName>ppt_x</p:attrName>
                                        </p:attrNameLst>
                                      </p:cBhvr>
                                      <p:tavLst>
                                        <p:tav tm="0">
                                          <p:val>
                                            <p:strVal val="#ppt_x"/>
                                          </p:val>
                                        </p:tav>
                                        <p:tav tm="100000">
                                          <p:val>
                                            <p:strVal val="#ppt_x"/>
                                          </p:val>
                                        </p:tav>
                                      </p:tavLst>
                                    </p:anim>
                                    <p:anim calcmode="lin" valueType="num">
                                      <p:cBhvr additive="base">
                                        <p:cTn id="66" dur="500" fill="hold"/>
                                        <p:tgtEl>
                                          <p:spTgt spid="51"/>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52"/>
                                        </p:tgtEl>
                                        <p:attrNameLst>
                                          <p:attrName>style.visibility</p:attrName>
                                        </p:attrNameLst>
                                      </p:cBhvr>
                                      <p:to>
                                        <p:strVal val="visible"/>
                                      </p:to>
                                    </p:set>
                                    <p:anim calcmode="lin" valueType="num">
                                      <p:cBhvr additive="base">
                                        <p:cTn id="69" dur="500" fill="hold"/>
                                        <p:tgtEl>
                                          <p:spTgt spid="52"/>
                                        </p:tgtEl>
                                        <p:attrNameLst>
                                          <p:attrName>ppt_x</p:attrName>
                                        </p:attrNameLst>
                                      </p:cBhvr>
                                      <p:tavLst>
                                        <p:tav tm="0">
                                          <p:val>
                                            <p:strVal val="#ppt_x"/>
                                          </p:val>
                                        </p:tav>
                                        <p:tav tm="100000">
                                          <p:val>
                                            <p:strVal val="#ppt_x"/>
                                          </p:val>
                                        </p:tav>
                                      </p:tavLst>
                                    </p:anim>
                                    <p:anim calcmode="lin" valueType="num">
                                      <p:cBhvr additive="base">
                                        <p:cTn id="70" dur="500" fill="hold"/>
                                        <p:tgtEl>
                                          <p:spTgt spid="52"/>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53"/>
                                        </p:tgtEl>
                                        <p:attrNameLst>
                                          <p:attrName>style.visibility</p:attrName>
                                        </p:attrNameLst>
                                      </p:cBhvr>
                                      <p:to>
                                        <p:strVal val="visible"/>
                                      </p:to>
                                    </p:set>
                                    <p:anim calcmode="lin" valueType="num">
                                      <p:cBhvr additive="base">
                                        <p:cTn id="73" dur="500" fill="hold"/>
                                        <p:tgtEl>
                                          <p:spTgt spid="53"/>
                                        </p:tgtEl>
                                        <p:attrNameLst>
                                          <p:attrName>ppt_x</p:attrName>
                                        </p:attrNameLst>
                                      </p:cBhvr>
                                      <p:tavLst>
                                        <p:tav tm="0">
                                          <p:val>
                                            <p:strVal val="#ppt_x"/>
                                          </p:val>
                                        </p:tav>
                                        <p:tav tm="100000">
                                          <p:val>
                                            <p:strVal val="#ppt_x"/>
                                          </p:val>
                                        </p:tav>
                                      </p:tavLst>
                                    </p:anim>
                                    <p:anim calcmode="lin" valueType="num">
                                      <p:cBhvr additive="base">
                                        <p:cTn id="74" dur="500" fill="hold"/>
                                        <p:tgtEl>
                                          <p:spTgt spid="53"/>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54"/>
                                        </p:tgtEl>
                                        <p:attrNameLst>
                                          <p:attrName>style.visibility</p:attrName>
                                        </p:attrNameLst>
                                      </p:cBhvr>
                                      <p:to>
                                        <p:strVal val="visible"/>
                                      </p:to>
                                    </p:set>
                                    <p:anim calcmode="lin" valueType="num">
                                      <p:cBhvr additive="base">
                                        <p:cTn id="77" dur="500" fill="hold"/>
                                        <p:tgtEl>
                                          <p:spTgt spid="54"/>
                                        </p:tgtEl>
                                        <p:attrNameLst>
                                          <p:attrName>ppt_x</p:attrName>
                                        </p:attrNameLst>
                                      </p:cBhvr>
                                      <p:tavLst>
                                        <p:tav tm="0">
                                          <p:val>
                                            <p:strVal val="#ppt_x"/>
                                          </p:val>
                                        </p:tav>
                                        <p:tav tm="100000">
                                          <p:val>
                                            <p:strVal val="#ppt_x"/>
                                          </p:val>
                                        </p:tav>
                                      </p:tavLst>
                                    </p:anim>
                                    <p:anim calcmode="lin" valueType="num">
                                      <p:cBhvr additive="base">
                                        <p:cTn id="78" dur="500" fill="hold"/>
                                        <p:tgtEl>
                                          <p:spTgt spid="54"/>
                                        </p:tgtEl>
                                        <p:attrNameLst>
                                          <p:attrName>ppt_y</p:attrName>
                                        </p:attrNameLst>
                                      </p:cBhvr>
                                      <p:tavLst>
                                        <p:tav tm="0">
                                          <p:val>
                                            <p:strVal val="1+#ppt_h/2"/>
                                          </p:val>
                                        </p:tav>
                                        <p:tav tm="100000">
                                          <p:val>
                                            <p:strVal val="#ppt_y"/>
                                          </p:val>
                                        </p:tav>
                                      </p:tavLst>
                                    </p:anim>
                                  </p:childTnLst>
                                </p:cTn>
                              </p:par>
                              <p:par>
                                <p:cTn id="79" presetID="2" presetClass="entr" presetSubtype="4" fill="hold" nodeType="withEffect">
                                  <p:stCondLst>
                                    <p:cond delay="0"/>
                                  </p:stCondLst>
                                  <p:childTnLst>
                                    <p:set>
                                      <p:cBhvr>
                                        <p:cTn id="80" dur="1" fill="hold">
                                          <p:stCondLst>
                                            <p:cond delay="0"/>
                                          </p:stCondLst>
                                        </p:cTn>
                                        <p:tgtEl>
                                          <p:spTgt spid="55"/>
                                        </p:tgtEl>
                                        <p:attrNameLst>
                                          <p:attrName>style.visibility</p:attrName>
                                        </p:attrNameLst>
                                      </p:cBhvr>
                                      <p:to>
                                        <p:strVal val="visible"/>
                                      </p:to>
                                    </p:set>
                                    <p:anim calcmode="lin" valueType="num">
                                      <p:cBhvr additive="base">
                                        <p:cTn id="81" dur="500" fill="hold"/>
                                        <p:tgtEl>
                                          <p:spTgt spid="55"/>
                                        </p:tgtEl>
                                        <p:attrNameLst>
                                          <p:attrName>ppt_x</p:attrName>
                                        </p:attrNameLst>
                                      </p:cBhvr>
                                      <p:tavLst>
                                        <p:tav tm="0">
                                          <p:val>
                                            <p:strVal val="#ppt_x"/>
                                          </p:val>
                                        </p:tav>
                                        <p:tav tm="100000">
                                          <p:val>
                                            <p:strVal val="#ppt_x"/>
                                          </p:val>
                                        </p:tav>
                                      </p:tavLst>
                                    </p:anim>
                                    <p:anim calcmode="lin" valueType="num">
                                      <p:cBhvr additive="base">
                                        <p:cTn id="82" dur="500" fill="hold"/>
                                        <p:tgtEl>
                                          <p:spTgt spid="55"/>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56"/>
                                        </p:tgtEl>
                                        <p:attrNameLst>
                                          <p:attrName>style.visibility</p:attrName>
                                        </p:attrNameLst>
                                      </p:cBhvr>
                                      <p:to>
                                        <p:strVal val="visible"/>
                                      </p:to>
                                    </p:set>
                                    <p:anim calcmode="lin" valueType="num">
                                      <p:cBhvr additive="base">
                                        <p:cTn id="85" dur="500" fill="hold"/>
                                        <p:tgtEl>
                                          <p:spTgt spid="56"/>
                                        </p:tgtEl>
                                        <p:attrNameLst>
                                          <p:attrName>ppt_x</p:attrName>
                                        </p:attrNameLst>
                                      </p:cBhvr>
                                      <p:tavLst>
                                        <p:tav tm="0">
                                          <p:val>
                                            <p:strVal val="#ppt_x"/>
                                          </p:val>
                                        </p:tav>
                                        <p:tav tm="100000">
                                          <p:val>
                                            <p:strVal val="#ppt_x"/>
                                          </p:val>
                                        </p:tav>
                                      </p:tavLst>
                                    </p:anim>
                                    <p:anim calcmode="lin" valueType="num">
                                      <p:cBhvr additive="base">
                                        <p:cTn id="86" dur="500" fill="hold"/>
                                        <p:tgtEl>
                                          <p:spTgt spid="56"/>
                                        </p:tgtEl>
                                        <p:attrNameLst>
                                          <p:attrName>ppt_y</p:attrName>
                                        </p:attrNameLst>
                                      </p:cBhvr>
                                      <p:tavLst>
                                        <p:tav tm="0">
                                          <p:val>
                                            <p:strVal val="1+#ppt_h/2"/>
                                          </p:val>
                                        </p:tav>
                                        <p:tav tm="100000">
                                          <p:val>
                                            <p:strVal val="#ppt_y"/>
                                          </p:val>
                                        </p:tav>
                                      </p:tavLst>
                                    </p:anim>
                                  </p:childTnLst>
                                </p:cTn>
                              </p:par>
                              <p:par>
                                <p:cTn id="87" presetID="2" presetClass="entr" presetSubtype="4" fill="hold" nodeType="withEffect">
                                  <p:stCondLst>
                                    <p:cond delay="0"/>
                                  </p:stCondLst>
                                  <p:childTnLst>
                                    <p:set>
                                      <p:cBhvr>
                                        <p:cTn id="88" dur="1" fill="hold">
                                          <p:stCondLst>
                                            <p:cond delay="0"/>
                                          </p:stCondLst>
                                        </p:cTn>
                                        <p:tgtEl>
                                          <p:spTgt spid="57"/>
                                        </p:tgtEl>
                                        <p:attrNameLst>
                                          <p:attrName>style.visibility</p:attrName>
                                        </p:attrNameLst>
                                      </p:cBhvr>
                                      <p:to>
                                        <p:strVal val="visible"/>
                                      </p:to>
                                    </p:set>
                                    <p:anim calcmode="lin" valueType="num">
                                      <p:cBhvr additive="base">
                                        <p:cTn id="89" dur="500" fill="hold"/>
                                        <p:tgtEl>
                                          <p:spTgt spid="57"/>
                                        </p:tgtEl>
                                        <p:attrNameLst>
                                          <p:attrName>ppt_x</p:attrName>
                                        </p:attrNameLst>
                                      </p:cBhvr>
                                      <p:tavLst>
                                        <p:tav tm="0">
                                          <p:val>
                                            <p:strVal val="#ppt_x"/>
                                          </p:val>
                                        </p:tav>
                                        <p:tav tm="100000">
                                          <p:val>
                                            <p:strVal val="#ppt_x"/>
                                          </p:val>
                                        </p:tav>
                                      </p:tavLst>
                                    </p:anim>
                                    <p:anim calcmode="lin" valueType="num">
                                      <p:cBhvr additive="base">
                                        <p:cTn id="90" dur="500" fill="hold"/>
                                        <p:tgtEl>
                                          <p:spTgt spid="57"/>
                                        </p:tgtEl>
                                        <p:attrNameLst>
                                          <p:attrName>ppt_y</p:attrName>
                                        </p:attrNameLst>
                                      </p:cBhvr>
                                      <p:tavLst>
                                        <p:tav tm="0">
                                          <p:val>
                                            <p:strVal val="1+#ppt_h/2"/>
                                          </p:val>
                                        </p:tav>
                                        <p:tav tm="100000">
                                          <p:val>
                                            <p:strVal val="#ppt_y"/>
                                          </p:val>
                                        </p:tav>
                                      </p:tavLst>
                                    </p:anim>
                                  </p:childTnLst>
                                </p:cTn>
                              </p:par>
                              <p:par>
                                <p:cTn id="91" presetID="2" presetClass="entr" presetSubtype="4" fill="hold" nodeType="withEffect">
                                  <p:stCondLst>
                                    <p:cond delay="0"/>
                                  </p:stCondLst>
                                  <p:childTnLst>
                                    <p:set>
                                      <p:cBhvr>
                                        <p:cTn id="92" dur="1" fill="hold">
                                          <p:stCondLst>
                                            <p:cond delay="0"/>
                                          </p:stCondLst>
                                        </p:cTn>
                                        <p:tgtEl>
                                          <p:spTgt spid="58"/>
                                        </p:tgtEl>
                                        <p:attrNameLst>
                                          <p:attrName>style.visibility</p:attrName>
                                        </p:attrNameLst>
                                      </p:cBhvr>
                                      <p:to>
                                        <p:strVal val="visible"/>
                                      </p:to>
                                    </p:set>
                                    <p:anim calcmode="lin" valueType="num">
                                      <p:cBhvr additive="base">
                                        <p:cTn id="93" dur="500" fill="hold"/>
                                        <p:tgtEl>
                                          <p:spTgt spid="58"/>
                                        </p:tgtEl>
                                        <p:attrNameLst>
                                          <p:attrName>ppt_x</p:attrName>
                                        </p:attrNameLst>
                                      </p:cBhvr>
                                      <p:tavLst>
                                        <p:tav tm="0">
                                          <p:val>
                                            <p:strVal val="#ppt_x"/>
                                          </p:val>
                                        </p:tav>
                                        <p:tav tm="100000">
                                          <p:val>
                                            <p:strVal val="#ppt_x"/>
                                          </p:val>
                                        </p:tav>
                                      </p:tavLst>
                                    </p:anim>
                                    <p:anim calcmode="lin" valueType="num">
                                      <p:cBhvr additive="base">
                                        <p:cTn id="94" dur="500" fill="hold"/>
                                        <p:tgtEl>
                                          <p:spTgt spid="58"/>
                                        </p:tgtEl>
                                        <p:attrNameLst>
                                          <p:attrName>ppt_y</p:attrName>
                                        </p:attrNameLst>
                                      </p:cBhvr>
                                      <p:tavLst>
                                        <p:tav tm="0">
                                          <p:val>
                                            <p:strVal val="1+#ppt_h/2"/>
                                          </p:val>
                                        </p:tav>
                                        <p:tav tm="100000">
                                          <p:val>
                                            <p:strVal val="#ppt_y"/>
                                          </p:val>
                                        </p:tav>
                                      </p:tavLst>
                                    </p:anim>
                                  </p:childTnLst>
                                </p:cTn>
                              </p:par>
                              <p:par>
                                <p:cTn id="95" presetID="2" presetClass="entr" presetSubtype="4" fill="hold" nodeType="withEffect">
                                  <p:stCondLst>
                                    <p:cond delay="0"/>
                                  </p:stCondLst>
                                  <p:childTnLst>
                                    <p:set>
                                      <p:cBhvr>
                                        <p:cTn id="96" dur="1" fill="hold">
                                          <p:stCondLst>
                                            <p:cond delay="0"/>
                                          </p:stCondLst>
                                        </p:cTn>
                                        <p:tgtEl>
                                          <p:spTgt spid="59"/>
                                        </p:tgtEl>
                                        <p:attrNameLst>
                                          <p:attrName>style.visibility</p:attrName>
                                        </p:attrNameLst>
                                      </p:cBhvr>
                                      <p:to>
                                        <p:strVal val="visible"/>
                                      </p:to>
                                    </p:set>
                                    <p:anim calcmode="lin" valueType="num">
                                      <p:cBhvr additive="base">
                                        <p:cTn id="97" dur="500" fill="hold"/>
                                        <p:tgtEl>
                                          <p:spTgt spid="59"/>
                                        </p:tgtEl>
                                        <p:attrNameLst>
                                          <p:attrName>ppt_x</p:attrName>
                                        </p:attrNameLst>
                                      </p:cBhvr>
                                      <p:tavLst>
                                        <p:tav tm="0">
                                          <p:val>
                                            <p:strVal val="#ppt_x"/>
                                          </p:val>
                                        </p:tav>
                                        <p:tav tm="100000">
                                          <p:val>
                                            <p:strVal val="#ppt_x"/>
                                          </p:val>
                                        </p:tav>
                                      </p:tavLst>
                                    </p:anim>
                                    <p:anim calcmode="lin" valueType="num">
                                      <p:cBhvr additive="base">
                                        <p:cTn id="98"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grpId="0" nodeType="clickEffect">
                                  <p:stCondLst>
                                    <p:cond delay="0"/>
                                  </p:stCondLst>
                                  <p:childTnLst>
                                    <p:set>
                                      <p:cBhvr>
                                        <p:cTn id="102" dur="1" fill="hold">
                                          <p:stCondLst>
                                            <p:cond delay="0"/>
                                          </p:stCondLst>
                                        </p:cTn>
                                        <p:tgtEl>
                                          <p:spTgt spid="20"/>
                                        </p:tgtEl>
                                        <p:attrNameLst>
                                          <p:attrName>style.visibility</p:attrName>
                                        </p:attrNameLst>
                                      </p:cBhvr>
                                      <p:to>
                                        <p:strVal val="visible"/>
                                      </p:to>
                                    </p:set>
                                    <p:anim calcmode="lin" valueType="num">
                                      <p:cBhvr additive="base">
                                        <p:cTn id="103" dur="500" fill="hold"/>
                                        <p:tgtEl>
                                          <p:spTgt spid="20"/>
                                        </p:tgtEl>
                                        <p:attrNameLst>
                                          <p:attrName>ppt_x</p:attrName>
                                        </p:attrNameLst>
                                      </p:cBhvr>
                                      <p:tavLst>
                                        <p:tav tm="0">
                                          <p:val>
                                            <p:strVal val="#ppt_x"/>
                                          </p:val>
                                        </p:tav>
                                        <p:tav tm="100000">
                                          <p:val>
                                            <p:strVal val="#ppt_x"/>
                                          </p:val>
                                        </p:tav>
                                      </p:tavLst>
                                    </p:anim>
                                    <p:anim calcmode="lin" valueType="num">
                                      <p:cBhvr additive="base">
                                        <p:cTn id="10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grpId="0" nodeType="clickEffect">
                                  <p:stCondLst>
                                    <p:cond delay="0"/>
                                  </p:stCondLst>
                                  <p:childTnLst>
                                    <p:set>
                                      <p:cBhvr>
                                        <p:cTn id="108" dur="1" fill="hold">
                                          <p:stCondLst>
                                            <p:cond delay="0"/>
                                          </p:stCondLst>
                                        </p:cTn>
                                        <p:tgtEl>
                                          <p:spTgt spid="49"/>
                                        </p:tgtEl>
                                        <p:attrNameLst>
                                          <p:attrName>style.visibility</p:attrName>
                                        </p:attrNameLst>
                                      </p:cBhvr>
                                      <p:to>
                                        <p:strVal val="visible"/>
                                      </p:to>
                                    </p:set>
                                    <p:anim calcmode="lin" valueType="num">
                                      <p:cBhvr additive="base">
                                        <p:cTn id="109" dur="500" fill="hold"/>
                                        <p:tgtEl>
                                          <p:spTgt spid="49"/>
                                        </p:tgtEl>
                                        <p:attrNameLst>
                                          <p:attrName>ppt_x</p:attrName>
                                        </p:attrNameLst>
                                      </p:cBhvr>
                                      <p:tavLst>
                                        <p:tav tm="0">
                                          <p:val>
                                            <p:strVal val="#ppt_x"/>
                                          </p:val>
                                        </p:tav>
                                        <p:tav tm="100000">
                                          <p:val>
                                            <p:strVal val="#ppt_x"/>
                                          </p:val>
                                        </p:tav>
                                      </p:tavLst>
                                    </p:anim>
                                    <p:anim calcmode="lin" valueType="num">
                                      <p:cBhvr additive="base">
                                        <p:cTn id="110" dur="500" fill="hold"/>
                                        <p:tgtEl>
                                          <p:spTgt spid="49"/>
                                        </p:tgtEl>
                                        <p:attrNameLst>
                                          <p:attrName>ppt_y</p:attrName>
                                        </p:attrNameLst>
                                      </p:cBhvr>
                                      <p:tavLst>
                                        <p:tav tm="0">
                                          <p:val>
                                            <p:strVal val="1+#ppt_h/2"/>
                                          </p:val>
                                        </p:tav>
                                        <p:tav tm="100000">
                                          <p:val>
                                            <p:strVal val="#ppt_y"/>
                                          </p:val>
                                        </p:tav>
                                      </p:tavLst>
                                    </p:anim>
                                  </p:childTnLst>
                                </p:cTn>
                              </p:par>
                              <p:par>
                                <p:cTn id="111" presetID="2" presetClass="entr" presetSubtype="4" fill="hold" grpId="0" nodeType="withEffect">
                                  <p:stCondLst>
                                    <p:cond delay="0"/>
                                  </p:stCondLst>
                                  <p:childTnLst>
                                    <p:set>
                                      <p:cBhvr>
                                        <p:cTn id="112" dur="1" fill="hold">
                                          <p:stCondLst>
                                            <p:cond delay="0"/>
                                          </p:stCondLst>
                                        </p:cTn>
                                        <p:tgtEl>
                                          <p:spTgt spid="43"/>
                                        </p:tgtEl>
                                        <p:attrNameLst>
                                          <p:attrName>style.visibility</p:attrName>
                                        </p:attrNameLst>
                                      </p:cBhvr>
                                      <p:to>
                                        <p:strVal val="visible"/>
                                      </p:to>
                                    </p:set>
                                    <p:anim calcmode="lin" valueType="num">
                                      <p:cBhvr additive="base">
                                        <p:cTn id="113" dur="500" fill="hold"/>
                                        <p:tgtEl>
                                          <p:spTgt spid="43"/>
                                        </p:tgtEl>
                                        <p:attrNameLst>
                                          <p:attrName>ppt_x</p:attrName>
                                        </p:attrNameLst>
                                      </p:cBhvr>
                                      <p:tavLst>
                                        <p:tav tm="0">
                                          <p:val>
                                            <p:strVal val="#ppt_x"/>
                                          </p:val>
                                        </p:tav>
                                        <p:tav tm="100000">
                                          <p:val>
                                            <p:strVal val="#ppt_x"/>
                                          </p:val>
                                        </p:tav>
                                      </p:tavLst>
                                    </p:anim>
                                    <p:anim calcmode="lin" valueType="num">
                                      <p:cBhvr additive="base">
                                        <p:cTn id="114" dur="500" fill="hold"/>
                                        <p:tgtEl>
                                          <p:spTgt spid="43"/>
                                        </p:tgtEl>
                                        <p:attrNameLst>
                                          <p:attrName>ppt_y</p:attrName>
                                        </p:attrNameLst>
                                      </p:cBhvr>
                                      <p:tavLst>
                                        <p:tav tm="0">
                                          <p:val>
                                            <p:strVal val="1+#ppt_h/2"/>
                                          </p:val>
                                        </p:tav>
                                        <p:tav tm="100000">
                                          <p:val>
                                            <p:strVal val="#ppt_y"/>
                                          </p:val>
                                        </p:tav>
                                      </p:tavLst>
                                    </p:anim>
                                  </p:childTnLst>
                                </p:cTn>
                              </p:par>
                              <p:par>
                                <p:cTn id="115" presetID="2" presetClass="entr" presetSubtype="4" fill="hold" nodeType="withEffect">
                                  <p:stCondLst>
                                    <p:cond delay="0"/>
                                  </p:stCondLst>
                                  <p:childTnLst>
                                    <p:set>
                                      <p:cBhvr>
                                        <p:cTn id="116" dur="1" fill="hold">
                                          <p:stCondLst>
                                            <p:cond delay="0"/>
                                          </p:stCondLst>
                                        </p:cTn>
                                        <p:tgtEl>
                                          <p:spTgt spid="60"/>
                                        </p:tgtEl>
                                        <p:attrNameLst>
                                          <p:attrName>style.visibility</p:attrName>
                                        </p:attrNameLst>
                                      </p:cBhvr>
                                      <p:to>
                                        <p:strVal val="visible"/>
                                      </p:to>
                                    </p:set>
                                    <p:anim calcmode="lin" valueType="num">
                                      <p:cBhvr additive="base">
                                        <p:cTn id="117" dur="500" fill="hold"/>
                                        <p:tgtEl>
                                          <p:spTgt spid="60"/>
                                        </p:tgtEl>
                                        <p:attrNameLst>
                                          <p:attrName>ppt_x</p:attrName>
                                        </p:attrNameLst>
                                      </p:cBhvr>
                                      <p:tavLst>
                                        <p:tav tm="0">
                                          <p:val>
                                            <p:strVal val="#ppt_x"/>
                                          </p:val>
                                        </p:tav>
                                        <p:tav tm="100000">
                                          <p:val>
                                            <p:strVal val="#ppt_x"/>
                                          </p:val>
                                        </p:tav>
                                      </p:tavLst>
                                    </p:anim>
                                    <p:anim calcmode="lin" valueType="num">
                                      <p:cBhvr additive="base">
                                        <p:cTn id="118" dur="500" fill="hold"/>
                                        <p:tgtEl>
                                          <p:spTgt spid="60"/>
                                        </p:tgtEl>
                                        <p:attrNameLst>
                                          <p:attrName>ppt_y</p:attrName>
                                        </p:attrNameLst>
                                      </p:cBhvr>
                                      <p:tavLst>
                                        <p:tav tm="0">
                                          <p:val>
                                            <p:strVal val="1+#ppt_h/2"/>
                                          </p:val>
                                        </p:tav>
                                        <p:tav tm="100000">
                                          <p:val>
                                            <p:strVal val="#ppt_y"/>
                                          </p:val>
                                        </p:tav>
                                      </p:tavLst>
                                    </p:anim>
                                  </p:childTnLst>
                                </p:cTn>
                              </p:par>
                              <p:par>
                                <p:cTn id="119" presetID="2" presetClass="entr" presetSubtype="4" fill="hold" grpId="0" nodeType="withEffect">
                                  <p:stCondLst>
                                    <p:cond delay="0"/>
                                  </p:stCondLst>
                                  <p:childTnLst>
                                    <p:set>
                                      <p:cBhvr>
                                        <p:cTn id="120" dur="1" fill="hold">
                                          <p:stCondLst>
                                            <p:cond delay="0"/>
                                          </p:stCondLst>
                                        </p:cTn>
                                        <p:tgtEl>
                                          <p:spTgt spid="61"/>
                                        </p:tgtEl>
                                        <p:attrNameLst>
                                          <p:attrName>style.visibility</p:attrName>
                                        </p:attrNameLst>
                                      </p:cBhvr>
                                      <p:to>
                                        <p:strVal val="visible"/>
                                      </p:to>
                                    </p:set>
                                    <p:anim calcmode="lin" valueType="num">
                                      <p:cBhvr additive="base">
                                        <p:cTn id="121" dur="500" fill="hold"/>
                                        <p:tgtEl>
                                          <p:spTgt spid="61"/>
                                        </p:tgtEl>
                                        <p:attrNameLst>
                                          <p:attrName>ppt_x</p:attrName>
                                        </p:attrNameLst>
                                      </p:cBhvr>
                                      <p:tavLst>
                                        <p:tav tm="0">
                                          <p:val>
                                            <p:strVal val="#ppt_x"/>
                                          </p:val>
                                        </p:tav>
                                        <p:tav tm="100000">
                                          <p:val>
                                            <p:strVal val="#ppt_x"/>
                                          </p:val>
                                        </p:tav>
                                      </p:tavLst>
                                    </p:anim>
                                    <p:anim calcmode="lin" valueType="num">
                                      <p:cBhvr additive="base">
                                        <p:cTn id="122" dur="500" fill="hold"/>
                                        <p:tgtEl>
                                          <p:spTgt spid="61"/>
                                        </p:tgtEl>
                                        <p:attrNameLst>
                                          <p:attrName>ppt_y</p:attrName>
                                        </p:attrNameLst>
                                      </p:cBhvr>
                                      <p:tavLst>
                                        <p:tav tm="0">
                                          <p:val>
                                            <p:strVal val="1+#ppt_h/2"/>
                                          </p:val>
                                        </p:tav>
                                        <p:tav tm="100000">
                                          <p:val>
                                            <p:strVal val="#ppt_y"/>
                                          </p:val>
                                        </p:tav>
                                      </p:tavLst>
                                    </p:anim>
                                  </p:childTnLst>
                                </p:cTn>
                              </p:par>
                              <p:par>
                                <p:cTn id="123" presetID="2" presetClass="entr" presetSubtype="4" fill="hold" nodeType="withEffect">
                                  <p:stCondLst>
                                    <p:cond delay="0"/>
                                  </p:stCondLst>
                                  <p:childTnLst>
                                    <p:set>
                                      <p:cBhvr>
                                        <p:cTn id="124" dur="1" fill="hold">
                                          <p:stCondLst>
                                            <p:cond delay="0"/>
                                          </p:stCondLst>
                                        </p:cTn>
                                        <p:tgtEl>
                                          <p:spTgt spid="62"/>
                                        </p:tgtEl>
                                        <p:attrNameLst>
                                          <p:attrName>style.visibility</p:attrName>
                                        </p:attrNameLst>
                                      </p:cBhvr>
                                      <p:to>
                                        <p:strVal val="visible"/>
                                      </p:to>
                                    </p:set>
                                    <p:anim calcmode="lin" valueType="num">
                                      <p:cBhvr additive="base">
                                        <p:cTn id="125" dur="500" fill="hold"/>
                                        <p:tgtEl>
                                          <p:spTgt spid="62"/>
                                        </p:tgtEl>
                                        <p:attrNameLst>
                                          <p:attrName>ppt_x</p:attrName>
                                        </p:attrNameLst>
                                      </p:cBhvr>
                                      <p:tavLst>
                                        <p:tav tm="0">
                                          <p:val>
                                            <p:strVal val="#ppt_x"/>
                                          </p:val>
                                        </p:tav>
                                        <p:tav tm="100000">
                                          <p:val>
                                            <p:strVal val="#ppt_x"/>
                                          </p:val>
                                        </p:tav>
                                      </p:tavLst>
                                    </p:anim>
                                    <p:anim calcmode="lin" valueType="num">
                                      <p:cBhvr additive="base">
                                        <p:cTn id="126" dur="500" fill="hold"/>
                                        <p:tgtEl>
                                          <p:spTgt spid="62"/>
                                        </p:tgtEl>
                                        <p:attrNameLst>
                                          <p:attrName>ppt_y</p:attrName>
                                        </p:attrNameLst>
                                      </p:cBhvr>
                                      <p:tavLst>
                                        <p:tav tm="0">
                                          <p:val>
                                            <p:strVal val="1+#ppt_h/2"/>
                                          </p:val>
                                        </p:tav>
                                        <p:tav tm="100000">
                                          <p:val>
                                            <p:strVal val="#ppt_y"/>
                                          </p:val>
                                        </p:tav>
                                      </p:tavLst>
                                    </p:anim>
                                  </p:childTnLst>
                                </p:cTn>
                              </p:par>
                              <p:par>
                                <p:cTn id="127" presetID="2" presetClass="entr" presetSubtype="4" fill="hold" nodeType="withEffect">
                                  <p:stCondLst>
                                    <p:cond delay="0"/>
                                  </p:stCondLst>
                                  <p:childTnLst>
                                    <p:set>
                                      <p:cBhvr>
                                        <p:cTn id="128" dur="1" fill="hold">
                                          <p:stCondLst>
                                            <p:cond delay="0"/>
                                          </p:stCondLst>
                                        </p:cTn>
                                        <p:tgtEl>
                                          <p:spTgt spid="63"/>
                                        </p:tgtEl>
                                        <p:attrNameLst>
                                          <p:attrName>style.visibility</p:attrName>
                                        </p:attrNameLst>
                                      </p:cBhvr>
                                      <p:to>
                                        <p:strVal val="visible"/>
                                      </p:to>
                                    </p:set>
                                    <p:anim calcmode="lin" valueType="num">
                                      <p:cBhvr additive="base">
                                        <p:cTn id="129" dur="500" fill="hold"/>
                                        <p:tgtEl>
                                          <p:spTgt spid="63"/>
                                        </p:tgtEl>
                                        <p:attrNameLst>
                                          <p:attrName>ppt_x</p:attrName>
                                        </p:attrNameLst>
                                      </p:cBhvr>
                                      <p:tavLst>
                                        <p:tav tm="0">
                                          <p:val>
                                            <p:strVal val="#ppt_x"/>
                                          </p:val>
                                        </p:tav>
                                        <p:tav tm="100000">
                                          <p:val>
                                            <p:strVal val="#ppt_x"/>
                                          </p:val>
                                        </p:tav>
                                      </p:tavLst>
                                    </p:anim>
                                    <p:anim calcmode="lin" valueType="num">
                                      <p:cBhvr additive="base">
                                        <p:cTn id="130" dur="500" fill="hold"/>
                                        <p:tgtEl>
                                          <p:spTgt spid="63"/>
                                        </p:tgtEl>
                                        <p:attrNameLst>
                                          <p:attrName>ppt_y</p:attrName>
                                        </p:attrNameLst>
                                      </p:cBhvr>
                                      <p:tavLst>
                                        <p:tav tm="0">
                                          <p:val>
                                            <p:strVal val="1+#ppt_h/2"/>
                                          </p:val>
                                        </p:tav>
                                        <p:tav tm="100000">
                                          <p:val>
                                            <p:strVal val="#ppt_y"/>
                                          </p:val>
                                        </p:tav>
                                      </p:tavLst>
                                    </p:anim>
                                  </p:childTnLst>
                                </p:cTn>
                              </p:par>
                              <p:par>
                                <p:cTn id="131" presetID="2" presetClass="entr" presetSubtype="4" fill="hold" nodeType="withEffect">
                                  <p:stCondLst>
                                    <p:cond delay="0"/>
                                  </p:stCondLst>
                                  <p:childTnLst>
                                    <p:set>
                                      <p:cBhvr>
                                        <p:cTn id="132" dur="1" fill="hold">
                                          <p:stCondLst>
                                            <p:cond delay="0"/>
                                          </p:stCondLst>
                                        </p:cTn>
                                        <p:tgtEl>
                                          <p:spTgt spid="64"/>
                                        </p:tgtEl>
                                        <p:attrNameLst>
                                          <p:attrName>style.visibility</p:attrName>
                                        </p:attrNameLst>
                                      </p:cBhvr>
                                      <p:to>
                                        <p:strVal val="visible"/>
                                      </p:to>
                                    </p:set>
                                    <p:anim calcmode="lin" valueType="num">
                                      <p:cBhvr additive="base">
                                        <p:cTn id="133" dur="500" fill="hold"/>
                                        <p:tgtEl>
                                          <p:spTgt spid="64"/>
                                        </p:tgtEl>
                                        <p:attrNameLst>
                                          <p:attrName>ppt_x</p:attrName>
                                        </p:attrNameLst>
                                      </p:cBhvr>
                                      <p:tavLst>
                                        <p:tav tm="0">
                                          <p:val>
                                            <p:strVal val="#ppt_x"/>
                                          </p:val>
                                        </p:tav>
                                        <p:tav tm="100000">
                                          <p:val>
                                            <p:strVal val="#ppt_x"/>
                                          </p:val>
                                        </p:tav>
                                      </p:tavLst>
                                    </p:anim>
                                    <p:anim calcmode="lin" valueType="num">
                                      <p:cBhvr additive="base">
                                        <p:cTn id="134" dur="500" fill="hold"/>
                                        <p:tgtEl>
                                          <p:spTgt spid="64"/>
                                        </p:tgtEl>
                                        <p:attrNameLst>
                                          <p:attrName>ppt_y</p:attrName>
                                        </p:attrNameLst>
                                      </p:cBhvr>
                                      <p:tavLst>
                                        <p:tav tm="0">
                                          <p:val>
                                            <p:strVal val="1+#ppt_h/2"/>
                                          </p:val>
                                        </p:tav>
                                        <p:tav tm="100000">
                                          <p:val>
                                            <p:strVal val="#ppt_y"/>
                                          </p:val>
                                        </p:tav>
                                      </p:tavLst>
                                    </p:anim>
                                  </p:childTnLst>
                                </p:cTn>
                              </p:par>
                              <p:par>
                                <p:cTn id="135" presetID="2" presetClass="entr" presetSubtype="4" fill="hold" nodeType="withEffect">
                                  <p:stCondLst>
                                    <p:cond delay="0"/>
                                  </p:stCondLst>
                                  <p:childTnLst>
                                    <p:set>
                                      <p:cBhvr>
                                        <p:cTn id="136" dur="1" fill="hold">
                                          <p:stCondLst>
                                            <p:cond delay="0"/>
                                          </p:stCondLst>
                                        </p:cTn>
                                        <p:tgtEl>
                                          <p:spTgt spid="65"/>
                                        </p:tgtEl>
                                        <p:attrNameLst>
                                          <p:attrName>style.visibility</p:attrName>
                                        </p:attrNameLst>
                                      </p:cBhvr>
                                      <p:to>
                                        <p:strVal val="visible"/>
                                      </p:to>
                                    </p:set>
                                    <p:anim calcmode="lin" valueType="num">
                                      <p:cBhvr additive="base">
                                        <p:cTn id="137" dur="500" fill="hold"/>
                                        <p:tgtEl>
                                          <p:spTgt spid="65"/>
                                        </p:tgtEl>
                                        <p:attrNameLst>
                                          <p:attrName>ppt_x</p:attrName>
                                        </p:attrNameLst>
                                      </p:cBhvr>
                                      <p:tavLst>
                                        <p:tav tm="0">
                                          <p:val>
                                            <p:strVal val="#ppt_x"/>
                                          </p:val>
                                        </p:tav>
                                        <p:tav tm="100000">
                                          <p:val>
                                            <p:strVal val="#ppt_x"/>
                                          </p:val>
                                        </p:tav>
                                      </p:tavLst>
                                    </p:anim>
                                    <p:anim calcmode="lin" valueType="num">
                                      <p:cBhvr additive="base">
                                        <p:cTn id="138" dur="500" fill="hold"/>
                                        <p:tgtEl>
                                          <p:spTgt spid="65"/>
                                        </p:tgtEl>
                                        <p:attrNameLst>
                                          <p:attrName>ppt_y</p:attrName>
                                        </p:attrNameLst>
                                      </p:cBhvr>
                                      <p:tavLst>
                                        <p:tav tm="0">
                                          <p:val>
                                            <p:strVal val="1+#ppt_h/2"/>
                                          </p:val>
                                        </p:tav>
                                        <p:tav tm="100000">
                                          <p:val>
                                            <p:strVal val="#ppt_y"/>
                                          </p:val>
                                        </p:tav>
                                      </p:tavLst>
                                    </p:anim>
                                  </p:childTnLst>
                                </p:cTn>
                              </p:par>
                              <p:par>
                                <p:cTn id="139" presetID="2" presetClass="entr" presetSubtype="4" fill="hold" nodeType="withEffect">
                                  <p:stCondLst>
                                    <p:cond delay="0"/>
                                  </p:stCondLst>
                                  <p:childTnLst>
                                    <p:set>
                                      <p:cBhvr>
                                        <p:cTn id="140" dur="1" fill="hold">
                                          <p:stCondLst>
                                            <p:cond delay="0"/>
                                          </p:stCondLst>
                                        </p:cTn>
                                        <p:tgtEl>
                                          <p:spTgt spid="66"/>
                                        </p:tgtEl>
                                        <p:attrNameLst>
                                          <p:attrName>style.visibility</p:attrName>
                                        </p:attrNameLst>
                                      </p:cBhvr>
                                      <p:to>
                                        <p:strVal val="visible"/>
                                      </p:to>
                                    </p:set>
                                    <p:anim calcmode="lin" valueType="num">
                                      <p:cBhvr additive="base">
                                        <p:cTn id="141" dur="500" fill="hold"/>
                                        <p:tgtEl>
                                          <p:spTgt spid="66"/>
                                        </p:tgtEl>
                                        <p:attrNameLst>
                                          <p:attrName>ppt_x</p:attrName>
                                        </p:attrNameLst>
                                      </p:cBhvr>
                                      <p:tavLst>
                                        <p:tav tm="0">
                                          <p:val>
                                            <p:strVal val="#ppt_x"/>
                                          </p:val>
                                        </p:tav>
                                        <p:tav tm="100000">
                                          <p:val>
                                            <p:strVal val="#ppt_x"/>
                                          </p:val>
                                        </p:tav>
                                      </p:tavLst>
                                    </p:anim>
                                    <p:anim calcmode="lin" valueType="num">
                                      <p:cBhvr additive="base">
                                        <p:cTn id="142" dur="500" fill="hold"/>
                                        <p:tgtEl>
                                          <p:spTgt spid="66"/>
                                        </p:tgtEl>
                                        <p:attrNameLst>
                                          <p:attrName>ppt_y</p:attrName>
                                        </p:attrNameLst>
                                      </p:cBhvr>
                                      <p:tavLst>
                                        <p:tav tm="0">
                                          <p:val>
                                            <p:strVal val="1+#ppt_h/2"/>
                                          </p:val>
                                        </p:tav>
                                        <p:tav tm="100000">
                                          <p:val>
                                            <p:strVal val="#ppt_y"/>
                                          </p:val>
                                        </p:tav>
                                      </p:tavLst>
                                    </p:anim>
                                  </p:childTnLst>
                                </p:cTn>
                              </p:par>
                              <p:par>
                                <p:cTn id="143" presetID="2" presetClass="entr" presetSubtype="4" fill="hold" grpId="0" nodeType="withEffect">
                                  <p:stCondLst>
                                    <p:cond delay="0"/>
                                  </p:stCondLst>
                                  <p:childTnLst>
                                    <p:set>
                                      <p:cBhvr>
                                        <p:cTn id="144" dur="1" fill="hold">
                                          <p:stCondLst>
                                            <p:cond delay="0"/>
                                          </p:stCondLst>
                                        </p:cTn>
                                        <p:tgtEl>
                                          <p:spTgt spid="67"/>
                                        </p:tgtEl>
                                        <p:attrNameLst>
                                          <p:attrName>style.visibility</p:attrName>
                                        </p:attrNameLst>
                                      </p:cBhvr>
                                      <p:to>
                                        <p:strVal val="visible"/>
                                      </p:to>
                                    </p:set>
                                    <p:anim calcmode="lin" valueType="num">
                                      <p:cBhvr additive="base">
                                        <p:cTn id="145" dur="500" fill="hold"/>
                                        <p:tgtEl>
                                          <p:spTgt spid="67"/>
                                        </p:tgtEl>
                                        <p:attrNameLst>
                                          <p:attrName>ppt_x</p:attrName>
                                        </p:attrNameLst>
                                      </p:cBhvr>
                                      <p:tavLst>
                                        <p:tav tm="0">
                                          <p:val>
                                            <p:strVal val="#ppt_x"/>
                                          </p:val>
                                        </p:tav>
                                        <p:tav tm="100000">
                                          <p:val>
                                            <p:strVal val="#ppt_x"/>
                                          </p:val>
                                        </p:tav>
                                      </p:tavLst>
                                    </p:anim>
                                    <p:anim calcmode="lin" valueType="num">
                                      <p:cBhvr additive="base">
                                        <p:cTn id="146" dur="500" fill="hold"/>
                                        <p:tgtEl>
                                          <p:spTgt spid="67"/>
                                        </p:tgtEl>
                                        <p:attrNameLst>
                                          <p:attrName>ppt_y</p:attrName>
                                        </p:attrNameLst>
                                      </p:cBhvr>
                                      <p:tavLst>
                                        <p:tav tm="0">
                                          <p:val>
                                            <p:strVal val="1+#ppt_h/2"/>
                                          </p:val>
                                        </p:tav>
                                        <p:tav tm="100000">
                                          <p:val>
                                            <p:strVal val="#ppt_y"/>
                                          </p:val>
                                        </p:tav>
                                      </p:tavLst>
                                    </p:anim>
                                  </p:childTnLst>
                                </p:cTn>
                              </p:par>
                              <p:par>
                                <p:cTn id="147" presetID="2" presetClass="entr" presetSubtype="4" fill="hold" grpId="0" nodeType="withEffect">
                                  <p:stCondLst>
                                    <p:cond delay="0"/>
                                  </p:stCondLst>
                                  <p:childTnLst>
                                    <p:set>
                                      <p:cBhvr>
                                        <p:cTn id="148" dur="1" fill="hold">
                                          <p:stCondLst>
                                            <p:cond delay="0"/>
                                          </p:stCondLst>
                                        </p:cTn>
                                        <p:tgtEl>
                                          <p:spTgt spid="68"/>
                                        </p:tgtEl>
                                        <p:attrNameLst>
                                          <p:attrName>style.visibility</p:attrName>
                                        </p:attrNameLst>
                                      </p:cBhvr>
                                      <p:to>
                                        <p:strVal val="visible"/>
                                      </p:to>
                                    </p:set>
                                    <p:anim calcmode="lin" valueType="num">
                                      <p:cBhvr additive="base">
                                        <p:cTn id="149" dur="500" fill="hold"/>
                                        <p:tgtEl>
                                          <p:spTgt spid="68"/>
                                        </p:tgtEl>
                                        <p:attrNameLst>
                                          <p:attrName>ppt_x</p:attrName>
                                        </p:attrNameLst>
                                      </p:cBhvr>
                                      <p:tavLst>
                                        <p:tav tm="0">
                                          <p:val>
                                            <p:strVal val="#ppt_x"/>
                                          </p:val>
                                        </p:tav>
                                        <p:tav tm="100000">
                                          <p:val>
                                            <p:strVal val="#ppt_x"/>
                                          </p:val>
                                        </p:tav>
                                      </p:tavLst>
                                    </p:anim>
                                    <p:anim calcmode="lin" valueType="num">
                                      <p:cBhvr additive="base">
                                        <p:cTn id="150" dur="500" fill="hold"/>
                                        <p:tgtEl>
                                          <p:spTgt spid="6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27" grpId="0" animBg="1"/>
      <p:bldP spid="36" grpId="0" animBg="1"/>
      <p:bldP spid="20" grpId="0" animBg="1"/>
      <p:bldP spid="32" grpId="0" animBg="1"/>
      <p:bldP spid="33" grpId="0" animBg="1"/>
      <p:bldP spid="38" grpId="0" animBg="1"/>
      <p:bldP spid="2" grpId="0"/>
      <p:bldP spid="43" grpId="0"/>
      <p:bldP spid="50" grpId="0" animBg="1"/>
      <p:bldP spid="51" grpId="0"/>
      <p:bldP spid="52" grpId="0" animBg="1"/>
      <p:bldP spid="54" grpId="0" animBg="1"/>
      <p:bldP spid="3" grpId="0"/>
      <p:bldP spid="61" grpId="0" animBg="1"/>
      <p:bldP spid="67" grpId="0" animBg="1"/>
      <p:bldP spid="68"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4" name="文字方塊 73"/>
          <p:cNvSpPr txBox="1"/>
          <p:nvPr/>
        </p:nvSpPr>
        <p:spPr>
          <a:xfrm>
            <a:off x="1260832" y="1167773"/>
            <a:ext cx="6902650" cy="369332"/>
          </a:xfrm>
          <a:prstGeom prst="rect">
            <a:avLst/>
          </a:prstGeom>
          <a:noFill/>
        </p:spPr>
        <p:txBody>
          <a:bodyPr wrap="square" rtlCol="0">
            <a:spAutoFit/>
          </a:bodyPr>
          <a:lstStyle/>
          <a:p>
            <a:r>
              <a:rPr lang="zh-TW" altLang="en-US" dirty="0"/>
              <a:t>如果這樣寫，此交點在</a:t>
            </a:r>
            <a:r>
              <a:rPr lang="en-US" altLang="zh-TW" dirty="0">
                <a:latin typeface="Times New Roman" panose="02020603050405020304" pitchFamily="18" charset="0"/>
                <a:cs typeface="Times New Roman" panose="02020603050405020304" pitchFamily="18" charset="0"/>
              </a:rPr>
              <a:t>Weak SU(2)</a:t>
            </a:r>
            <a:r>
              <a:rPr lang="zh-TW" altLang="en-US" dirty="0">
                <a:latin typeface="Times New Roman" panose="02020603050405020304" pitchFamily="18" charset="0"/>
                <a:cs typeface="Times New Roman" panose="02020603050405020304" pitchFamily="18" charset="0"/>
              </a:rPr>
              <a:t>下</a:t>
            </a:r>
            <a:r>
              <a:rPr lang="zh-TW" altLang="en-US" dirty="0"/>
              <a:t>的變換可以很簡單地表示：</a:t>
            </a:r>
          </a:p>
        </p:txBody>
      </p:sp>
      <mc:AlternateContent xmlns:mc="http://schemas.openxmlformats.org/markup-compatibility/2006" xmlns:a14="http://schemas.microsoft.com/office/drawing/2010/main">
        <mc:Choice Requires="a14">
          <p:sp>
            <p:nvSpPr>
              <p:cNvPr id="75" name="矩形 74"/>
              <p:cNvSpPr/>
              <p:nvPr/>
            </p:nvSpPr>
            <p:spPr>
              <a:xfrm>
                <a:off x="1168736" y="4639001"/>
                <a:ext cx="6330660" cy="599395"/>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TW" i="1" smtClean="0">
                              <a:latin typeface="Cambria Math" panose="02040503050406030204" pitchFamily="18" charset="0"/>
                              <a:cs typeface="Times New Roman" pitchFamily="18" charset="0"/>
                            </a:rPr>
                          </m:ctrlPr>
                        </m:dPr>
                        <m:e>
                          <m:d>
                            <m:dPr>
                              <m:ctrlPr>
                                <a:rPr lang="en-US" altLang="zh-TW" i="1">
                                  <a:latin typeface="Cambria Math" panose="02040503050406030204" pitchFamily="18" charset="0"/>
                                  <a:cs typeface="Times New Roman" pitchFamily="18" charset="0"/>
                                </a:rPr>
                              </m:ctrlPr>
                            </m:dPr>
                            <m:e>
                              <m:m>
                                <m:mPr>
                                  <m:mcs>
                                    <m:mc>
                                      <m:mcPr>
                                        <m:count m:val="2"/>
                                        <m:mcJc m:val="center"/>
                                      </m:mcPr>
                                    </m:mc>
                                  </m:mcs>
                                  <m:ctrlPr>
                                    <a:rPr lang="en-US" altLang="zh-TW" i="1">
                                      <a:latin typeface="Cambria Math" panose="02040503050406030204" pitchFamily="18" charset="0"/>
                                      <a:cs typeface="Times New Roman" pitchFamily="18" charset="0"/>
                                    </a:rPr>
                                  </m:ctrlPr>
                                </m:mPr>
                                <m:mr>
                                  <m:e>
                                    <m:sSub>
                                      <m:sSubPr>
                                        <m:ctrlPr>
                                          <a:rPr lang="en-US" altLang="zh-TW" i="1">
                                            <a:latin typeface="Cambria Math" panose="02040503050406030204" pitchFamily="18" charset="0"/>
                                            <a:cs typeface="Times New Roman" pitchFamily="18" charset="0"/>
                                          </a:rPr>
                                        </m:ctrlPr>
                                      </m:sSubPr>
                                      <m:e>
                                        <m:acc>
                                          <m:accPr>
                                            <m:chr m:val="̅"/>
                                            <m:ctrlPr>
                                              <a:rPr lang="en-US" altLang="zh-TW" i="1">
                                                <a:latin typeface="Cambria Math" panose="02040503050406030204" pitchFamily="18" charset="0"/>
                                                <a:cs typeface="Times New Roman" pitchFamily="18" charset="0"/>
                                              </a:rPr>
                                            </m:ctrlPr>
                                          </m:accPr>
                                          <m:e>
                                            <m:r>
                                              <a:rPr lang="zh-TW" altLang="en-US" i="1">
                                                <a:latin typeface="Cambria Math"/>
                                                <a:cs typeface="Times New Roman" pitchFamily="18" charset="0"/>
                                              </a:rPr>
                                              <m:t>𝜈</m:t>
                                            </m:r>
                                          </m:e>
                                        </m:acc>
                                      </m:e>
                                      <m:sub>
                                        <m:r>
                                          <a:rPr lang="en-US" altLang="zh-TW" i="1">
                                            <a:latin typeface="Cambria Math"/>
                                            <a:cs typeface="Times New Roman" pitchFamily="18" charset="0"/>
                                          </a:rPr>
                                          <m:t>𝑒</m:t>
                                        </m:r>
                                      </m:sub>
                                    </m:sSub>
                                  </m:e>
                                  <m:e>
                                    <m:acc>
                                      <m:accPr>
                                        <m:chr m:val="̅"/>
                                        <m:ctrlPr>
                                          <a:rPr lang="en-US" altLang="zh-TW" i="1">
                                            <a:latin typeface="Cambria Math" panose="02040503050406030204" pitchFamily="18" charset="0"/>
                                            <a:cs typeface="Times New Roman" pitchFamily="18" charset="0"/>
                                          </a:rPr>
                                        </m:ctrlPr>
                                      </m:accPr>
                                      <m:e>
                                        <m:r>
                                          <a:rPr lang="en-US" altLang="zh-TW" i="1">
                                            <a:latin typeface="Cambria Math"/>
                                            <a:cs typeface="Times New Roman" pitchFamily="18" charset="0"/>
                                          </a:rPr>
                                          <m:t>𝑒</m:t>
                                        </m:r>
                                      </m:e>
                                    </m:acc>
                                  </m:e>
                                </m:mr>
                              </m:m>
                            </m:e>
                          </m:d>
                          <m:d>
                            <m:dPr>
                              <m:ctrlPr>
                                <a:rPr lang="en-US" altLang="zh-TW" i="1">
                                  <a:latin typeface="Cambria Math" panose="02040503050406030204" pitchFamily="18" charset="0"/>
                                  <a:cs typeface="Times New Roman" pitchFamily="18" charset="0"/>
                                </a:rPr>
                              </m:ctrlPr>
                            </m:dPr>
                            <m:e>
                              <m:m>
                                <m:mPr>
                                  <m:mcs>
                                    <m:mc>
                                      <m:mcPr>
                                        <m:count m:val="2"/>
                                        <m:mcJc m:val="center"/>
                                      </m:mcPr>
                                    </m:mc>
                                  </m:mcs>
                                  <m:ctrlPr>
                                    <a:rPr lang="en-US" altLang="zh-TW" i="1">
                                      <a:latin typeface="Cambria Math" panose="02040503050406030204" pitchFamily="18" charset="0"/>
                                      <a:cs typeface="Times New Roman" pitchFamily="18" charset="0"/>
                                    </a:rPr>
                                  </m:ctrlPr>
                                </m:mPr>
                                <m:mr>
                                  <m:e>
                                    <m:r>
                                      <m:rPr>
                                        <m:brk m:alnAt="7"/>
                                      </m:rPr>
                                      <a:rPr lang="en-US" altLang="zh-TW" i="1">
                                        <a:latin typeface="Cambria Math"/>
                                        <a:cs typeface="Times New Roman" pitchFamily="18" charset="0"/>
                                      </a:rPr>
                                      <m:t>0</m:t>
                                    </m:r>
                                  </m:e>
                                  <m:e>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𝑊</m:t>
                                        </m:r>
                                      </m:e>
                                      <m:sup>
                                        <m:r>
                                          <a:rPr lang="en-US" altLang="zh-TW" i="1">
                                            <a:latin typeface="Cambria Math"/>
                                            <a:cs typeface="Times New Roman" pitchFamily="18" charset="0"/>
                                          </a:rPr>
                                          <m:t>+</m:t>
                                        </m:r>
                                      </m:sup>
                                    </m:sSup>
                                  </m:e>
                                </m:mr>
                                <m:mr>
                                  <m:e>
                                    <m:r>
                                      <a:rPr lang="en-US" altLang="zh-TW" i="1">
                                        <a:latin typeface="Cambria Math"/>
                                        <a:cs typeface="Times New Roman" pitchFamily="18" charset="0"/>
                                      </a:rPr>
                                      <m:t>0</m:t>
                                    </m:r>
                                  </m:e>
                                  <m:e>
                                    <m:r>
                                      <a:rPr lang="en-US" altLang="zh-TW" i="1">
                                        <a:latin typeface="Cambria Math"/>
                                        <a:cs typeface="Times New Roman" pitchFamily="18" charset="0"/>
                                      </a:rPr>
                                      <m:t>0</m:t>
                                    </m:r>
                                  </m:e>
                                </m:mr>
                              </m:m>
                            </m:e>
                          </m:d>
                          <m:d>
                            <m:dPr>
                              <m:ctrlPr>
                                <a:rPr lang="en-US" altLang="zh-TW" i="1">
                                  <a:latin typeface="Cambria Math" panose="02040503050406030204" pitchFamily="18" charset="0"/>
                                  <a:cs typeface="Times New Roman" pitchFamily="18" charset="0"/>
                                </a:rPr>
                              </m:ctrlPr>
                            </m:dPr>
                            <m:e>
                              <m:m>
                                <m:mPr>
                                  <m:mcs>
                                    <m:mc>
                                      <m:mcPr>
                                        <m:count m:val="1"/>
                                        <m:mcJc m:val="center"/>
                                      </m:mcPr>
                                    </m:mc>
                                  </m:mcs>
                                  <m:ctrlPr>
                                    <a:rPr lang="en-US" altLang="zh-TW" i="1">
                                      <a:latin typeface="Cambria Math" panose="02040503050406030204" pitchFamily="18" charset="0"/>
                                      <a:cs typeface="Times New Roman" pitchFamily="18" charset="0"/>
                                    </a:rPr>
                                  </m:ctrlPr>
                                </m:mPr>
                                <m:mr>
                                  <m:e>
                                    <m:sSub>
                                      <m:sSubPr>
                                        <m:ctrlPr>
                                          <a:rPr lang="en-US" altLang="zh-TW" i="1">
                                            <a:latin typeface="Cambria Math" panose="02040503050406030204" pitchFamily="18" charset="0"/>
                                            <a:cs typeface="Times New Roman" pitchFamily="18" charset="0"/>
                                          </a:rPr>
                                        </m:ctrlPr>
                                      </m:sSubPr>
                                      <m:e>
                                        <m:r>
                                          <a:rPr lang="zh-TW" altLang="en-US" i="1">
                                            <a:latin typeface="Cambria Math"/>
                                            <a:cs typeface="Times New Roman" pitchFamily="18" charset="0"/>
                                          </a:rPr>
                                          <m:t>𝜈</m:t>
                                        </m:r>
                                      </m:e>
                                      <m:sub>
                                        <m:r>
                                          <a:rPr lang="en-US" altLang="zh-TW" i="1">
                                            <a:latin typeface="Cambria Math"/>
                                            <a:cs typeface="Times New Roman" pitchFamily="18" charset="0"/>
                                          </a:rPr>
                                          <m:t>𝑒</m:t>
                                        </m:r>
                                      </m:sub>
                                    </m:sSub>
                                  </m:e>
                                </m:mr>
                                <m:mr>
                                  <m:e>
                                    <m:r>
                                      <a:rPr lang="en-US" altLang="zh-TW" i="1">
                                        <a:latin typeface="Cambria Math"/>
                                        <a:cs typeface="Times New Roman" pitchFamily="18" charset="0"/>
                                      </a:rPr>
                                      <m:t>𝑒</m:t>
                                    </m:r>
                                  </m:e>
                                </m:mr>
                              </m:m>
                            </m:e>
                          </m:d>
                        </m:e>
                      </m:d>
                      <m:r>
                        <a:rPr lang="en-US" altLang="zh-TW" b="0" i="1" smtClean="0">
                          <a:latin typeface="Cambria Math"/>
                          <a:ea typeface="Cambria Math"/>
                          <a:cs typeface="Times New Roman" pitchFamily="18" charset="0"/>
                        </a:rPr>
                        <m:t>→</m:t>
                      </m:r>
                      <m:d>
                        <m:dPr>
                          <m:begChr m:val="["/>
                          <m:endChr m:val="]"/>
                          <m:ctrlPr>
                            <a:rPr lang="en-US" altLang="zh-TW" i="1">
                              <a:latin typeface="Cambria Math" panose="02040503050406030204" pitchFamily="18" charset="0"/>
                              <a:cs typeface="Times New Roman" pitchFamily="18" charset="0"/>
                            </a:rPr>
                          </m:ctrlPr>
                        </m:dPr>
                        <m:e>
                          <m:d>
                            <m:dPr>
                              <m:ctrlPr>
                                <a:rPr lang="en-US" altLang="zh-TW" i="1">
                                  <a:latin typeface="Cambria Math" panose="02040503050406030204" pitchFamily="18" charset="0"/>
                                  <a:cs typeface="Times New Roman" pitchFamily="18" charset="0"/>
                                </a:rPr>
                              </m:ctrlPr>
                            </m:dPr>
                            <m:e>
                              <m:m>
                                <m:mPr>
                                  <m:mcs>
                                    <m:mc>
                                      <m:mcPr>
                                        <m:count m:val="2"/>
                                        <m:mcJc m:val="center"/>
                                      </m:mcPr>
                                    </m:mc>
                                  </m:mcs>
                                  <m:ctrlPr>
                                    <a:rPr lang="en-US" altLang="zh-TW" i="1">
                                      <a:latin typeface="Cambria Math" panose="02040503050406030204" pitchFamily="18" charset="0"/>
                                      <a:cs typeface="Times New Roman" pitchFamily="18" charset="0"/>
                                    </a:rPr>
                                  </m:ctrlPr>
                                </m:mPr>
                                <m:mr>
                                  <m:e>
                                    <m:sSub>
                                      <m:sSubPr>
                                        <m:ctrlPr>
                                          <a:rPr lang="en-US" altLang="zh-TW" i="1">
                                            <a:latin typeface="Cambria Math" panose="02040503050406030204" pitchFamily="18" charset="0"/>
                                            <a:cs typeface="Times New Roman" pitchFamily="18" charset="0"/>
                                          </a:rPr>
                                        </m:ctrlPr>
                                      </m:sSubPr>
                                      <m:e>
                                        <m:acc>
                                          <m:accPr>
                                            <m:chr m:val="̅"/>
                                            <m:ctrlPr>
                                              <a:rPr lang="en-US" altLang="zh-TW" i="1">
                                                <a:latin typeface="Cambria Math" panose="02040503050406030204" pitchFamily="18" charset="0"/>
                                                <a:cs typeface="Times New Roman" pitchFamily="18" charset="0"/>
                                              </a:rPr>
                                            </m:ctrlPr>
                                          </m:accPr>
                                          <m:e>
                                            <m:r>
                                              <a:rPr lang="zh-TW" altLang="en-US" i="1">
                                                <a:latin typeface="Cambria Math"/>
                                                <a:cs typeface="Times New Roman" pitchFamily="18" charset="0"/>
                                              </a:rPr>
                                              <m:t>𝜈</m:t>
                                            </m:r>
                                          </m:e>
                                        </m:acc>
                                      </m:e>
                                      <m:sub>
                                        <m:r>
                                          <a:rPr lang="en-US" altLang="zh-TW" i="1">
                                            <a:latin typeface="Cambria Math"/>
                                            <a:cs typeface="Times New Roman" pitchFamily="18" charset="0"/>
                                          </a:rPr>
                                          <m:t>𝑒</m:t>
                                        </m:r>
                                      </m:sub>
                                    </m:sSub>
                                  </m:e>
                                  <m:e>
                                    <m:acc>
                                      <m:accPr>
                                        <m:chr m:val="̅"/>
                                        <m:ctrlPr>
                                          <a:rPr lang="en-US" altLang="zh-TW" i="1">
                                            <a:latin typeface="Cambria Math" panose="02040503050406030204" pitchFamily="18" charset="0"/>
                                            <a:cs typeface="Times New Roman" pitchFamily="18" charset="0"/>
                                          </a:rPr>
                                        </m:ctrlPr>
                                      </m:accPr>
                                      <m:e>
                                        <m:r>
                                          <a:rPr lang="en-US" altLang="zh-TW" i="1">
                                            <a:latin typeface="Cambria Math"/>
                                            <a:cs typeface="Times New Roman" pitchFamily="18" charset="0"/>
                                          </a:rPr>
                                          <m:t>𝑒</m:t>
                                        </m:r>
                                      </m:e>
                                    </m:acc>
                                  </m:e>
                                </m:mr>
                              </m:m>
                            </m:e>
                          </m:d>
                          <m:sSup>
                            <m:sSupPr>
                              <m:ctrlPr>
                                <a:rPr lang="en-US" altLang="zh-TW" i="1" smtClean="0">
                                  <a:latin typeface="Cambria Math" panose="02040503050406030204" pitchFamily="18" charset="0"/>
                                  <a:cs typeface="Times New Roman" pitchFamily="18" charset="0"/>
                                </a:rPr>
                              </m:ctrlPr>
                            </m:sSupPr>
                            <m:e>
                              <m:r>
                                <a:rPr lang="en-US" altLang="zh-TW" b="0" i="1" smtClean="0">
                                  <a:latin typeface="Cambria Math"/>
                                  <a:cs typeface="Times New Roman" pitchFamily="18" charset="0"/>
                                </a:rPr>
                                <m:t>𝑈</m:t>
                              </m:r>
                            </m:e>
                            <m:sup>
                              <m:r>
                                <a:rPr lang="en-US" altLang="zh-TW" i="1" smtClean="0">
                                  <a:latin typeface="Cambria Math"/>
                                  <a:ea typeface="Cambria Math"/>
                                  <a:cs typeface="Times New Roman" pitchFamily="18" charset="0"/>
                                </a:rPr>
                                <m:t>†</m:t>
                              </m:r>
                            </m:sup>
                          </m:sSup>
                          <m:d>
                            <m:dPr>
                              <m:ctrlPr>
                                <a:rPr lang="en-US" altLang="zh-TW" i="1" smtClean="0">
                                  <a:latin typeface="Cambria Math" panose="02040503050406030204" pitchFamily="18" charset="0"/>
                                  <a:cs typeface="Times New Roman" pitchFamily="18" charset="0"/>
                                </a:rPr>
                              </m:ctrlPr>
                            </m:dPr>
                            <m:e>
                              <m:m>
                                <m:mPr>
                                  <m:mcs>
                                    <m:mc>
                                      <m:mcPr>
                                        <m:count m:val="2"/>
                                        <m:mcJc m:val="center"/>
                                      </m:mcPr>
                                    </m:mc>
                                  </m:mcs>
                                  <m:ctrlPr>
                                    <a:rPr lang="en-US" altLang="zh-TW" i="1">
                                      <a:latin typeface="Cambria Math" panose="02040503050406030204" pitchFamily="18" charset="0"/>
                                      <a:cs typeface="Times New Roman" pitchFamily="18" charset="0"/>
                                    </a:rPr>
                                  </m:ctrlPr>
                                </m:mPr>
                                <m:mr>
                                  <m:e>
                                    <m:r>
                                      <m:rPr>
                                        <m:brk m:alnAt="7"/>
                                      </m:rPr>
                                      <a:rPr lang="en-US" altLang="zh-TW" i="1">
                                        <a:latin typeface="Cambria Math"/>
                                        <a:cs typeface="Times New Roman" pitchFamily="18" charset="0"/>
                                      </a:rPr>
                                      <m:t>0</m:t>
                                    </m:r>
                                  </m:e>
                                  <m:e>
                                    <m:sSup>
                                      <m:sSupPr>
                                        <m:ctrlPr>
                                          <a:rPr lang="en-US" altLang="zh-TW" i="1">
                                            <a:latin typeface="Cambria Math" panose="02040503050406030204" pitchFamily="18" charset="0"/>
                                            <a:ea typeface="Cambria Math"/>
                                            <a:cs typeface="Times New Roman" pitchFamily="18" charset="0"/>
                                          </a:rPr>
                                        </m:ctrlPr>
                                      </m:sSupPr>
                                      <m:e>
                                        <m:r>
                                          <a:rPr lang="en-US" altLang="zh-TW" i="1">
                                            <a:latin typeface="Cambria Math"/>
                                            <a:ea typeface="Cambria Math"/>
                                            <a:cs typeface="Times New Roman" pitchFamily="18" charset="0"/>
                                          </a:rPr>
                                          <m:t>𝑊</m:t>
                                        </m:r>
                                      </m:e>
                                      <m:sup>
                                        <m:r>
                                          <a:rPr lang="en-US" altLang="zh-TW" i="1">
                                            <a:latin typeface="Cambria Math"/>
                                            <a:ea typeface="Cambria Math"/>
                                            <a:cs typeface="Times New Roman" pitchFamily="18" charset="0"/>
                                          </a:rPr>
                                          <m:t>𝑖</m:t>
                                        </m:r>
                                      </m:sup>
                                    </m:sSup>
                                    <m:sSup>
                                      <m:sSupPr>
                                        <m:ctrlPr>
                                          <a:rPr lang="en-US" altLang="zh-TW" i="1">
                                            <a:latin typeface="Cambria Math" panose="02040503050406030204" pitchFamily="18" charset="0"/>
                                            <a:ea typeface="Cambria Math"/>
                                            <a:cs typeface="Times New Roman" pitchFamily="18" charset="0"/>
                                          </a:rPr>
                                        </m:ctrlPr>
                                      </m:sSupPr>
                                      <m:e>
                                        <m:r>
                                          <a:rPr lang="en-US" altLang="zh-TW" i="1">
                                            <a:latin typeface="Cambria Math"/>
                                            <a:ea typeface="Cambria Math"/>
                                            <a:cs typeface="Times New Roman" pitchFamily="18" charset="0"/>
                                          </a:rPr>
                                          <m:t>𝑅</m:t>
                                        </m:r>
                                      </m:e>
                                      <m:sup>
                                        <m:r>
                                          <a:rPr lang="en-US" altLang="zh-TW" i="1">
                                            <a:latin typeface="Cambria Math"/>
                                            <a:ea typeface="Cambria Math"/>
                                            <a:cs typeface="Times New Roman" pitchFamily="18" charset="0"/>
                                          </a:rPr>
                                          <m:t>𝑖</m:t>
                                        </m:r>
                                        <m:r>
                                          <a:rPr lang="en-US" altLang="zh-TW" i="1">
                                            <a:latin typeface="Cambria Math"/>
                                            <a:ea typeface="Cambria Math"/>
                                            <a:cs typeface="Times New Roman" pitchFamily="18" charset="0"/>
                                          </a:rPr>
                                          <m:t>+</m:t>
                                        </m:r>
                                      </m:sup>
                                    </m:sSup>
                                  </m:e>
                                </m:mr>
                                <m:mr>
                                  <m:e>
                                    <m:r>
                                      <a:rPr lang="en-US" altLang="zh-TW" i="1">
                                        <a:latin typeface="Cambria Math"/>
                                        <a:cs typeface="Times New Roman" pitchFamily="18" charset="0"/>
                                      </a:rPr>
                                      <m:t>0</m:t>
                                    </m:r>
                                  </m:e>
                                  <m:e>
                                    <m:r>
                                      <a:rPr lang="en-US" altLang="zh-TW" i="1">
                                        <a:latin typeface="Cambria Math"/>
                                        <a:cs typeface="Times New Roman" pitchFamily="18" charset="0"/>
                                      </a:rPr>
                                      <m:t>0</m:t>
                                    </m:r>
                                  </m:e>
                                </m:mr>
                              </m:m>
                            </m:e>
                          </m:d>
                          <m:r>
                            <a:rPr lang="en-US" altLang="zh-TW" b="0" i="1" smtClean="0">
                              <a:latin typeface="Cambria Math"/>
                              <a:cs typeface="Times New Roman" pitchFamily="18" charset="0"/>
                            </a:rPr>
                            <m:t>𝑈</m:t>
                          </m:r>
                          <m:d>
                            <m:dPr>
                              <m:ctrlPr>
                                <a:rPr lang="en-US" altLang="zh-TW" i="1">
                                  <a:latin typeface="Cambria Math" panose="02040503050406030204" pitchFamily="18" charset="0"/>
                                  <a:cs typeface="Times New Roman" pitchFamily="18" charset="0"/>
                                </a:rPr>
                              </m:ctrlPr>
                            </m:dPr>
                            <m:e>
                              <m:m>
                                <m:mPr>
                                  <m:mcs>
                                    <m:mc>
                                      <m:mcPr>
                                        <m:count m:val="1"/>
                                        <m:mcJc m:val="center"/>
                                      </m:mcPr>
                                    </m:mc>
                                  </m:mcs>
                                  <m:ctrlPr>
                                    <a:rPr lang="en-US" altLang="zh-TW" i="1">
                                      <a:latin typeface="Cambria Math" panose="02040503050406030204" pitchFamily="18" charset="0"/>
                                      <a:cs typeface="Times New Roman" pitchFamily="18" charset="0"/>
                                    </a:rPr>
                                  </m:ctrlPr>
                                </m:mPr>
                                <m:mr>
                                  <m:e>
                                    <m:sSub>
                                      <m:sSubPr>
                                        <m:ctrlPr>
                                          <a:rPr lang="en-US" altLang="zh-TW" i="1">
                                            <a:latin typeface="Cambria Math" panose="02040503050406030204" pitchFamily="18" charset="0"/>
                                            <a:cs typeface="Times New Roman" pitchFamily="18" charset="0"/>
                                          </a:rPr>
                                        </m:ctrlPr>
                                      </m:sSubPr>
                                      <m:e>
                                        <m:r>
                                          <a:rPr lang="zh-TW" altLang="en-US" i="1">
                                            <a:latin typeface="Cambria Math"/>
                                            <a:cs typeface="Times New Roman" pitchFamily="18" charset="0"/>
                                          </a:rPr>
                                          <m:t>𝜈</m:t>
                                        </m:r>
                                      </m:e>
                                      <m:sub>
                                        <m:r>
                                          <a:rPr lang="en-US" altLang="zh-TW" i="1">
                                            <a:latin typeface="Cambria Math"/>
                                            <a:cs typeface="Times New Roman" pitchFamily="18" charset="0"/>
                                          </a:rPr>
                                          <m:t>𝑒</m:t>
                                        </m:r>
                                      </m:sub>
                                    </m:sSub>
                                  </m:e>
                                </m:mr>
                                <m:mr>
                                  <m:e>
                                    <m:r>
                                      <a:rPr lang="en-US" altLang="zh-TW" i="1">
                                        <a:latin typeface="Cambria Math"/>
                                        <a:cs typeface="Times New Roman" pitchFamily="18" charset="0"/>
                                      </a:rPr>
                                      <m:t>𝑒</m:t>
                                    </m:r>
                                  </m:e>
                                </m:mr>
                              </m:m>
                            </m:e>
                          </m:d>
                        </m:e>
                      </m:d>
                    </m:oMath>
                  </m:oMathPara>
                </a14:m>
                <a:endParaRPr lang="en-US" altLang="zh-TW" dirty="0">
                  <a:cs typeface="Times New Roman" pitchFamily="18" charset="0"/>
                </a:endParaRPr>
              </a:p>
            </p:txBody>
          </p:sp>
        </mc:Choice>
        <mc:Fallback xmlns="">
          <p:sp>
            <p:nvSpPr>
              <p:cNvPr id="75" name="矩形 74"/>
              <p:cNvSpPr>
                <a:spLocks noRot="1" noChangeAspect="1" noMove="1" noResize="1" noEditPoints="1" noAdjustHandles="1" noChangeArrowheads="1" noChangeShapeType="1" noTextEdit="1"/>
              </p:cNvSpPr>
              <p:nvPr/>
            </p:nvSpPr>
            <p:spPr>
              <a:xfrm>
                <a:off x="1168736" y="4639001"/>
                <a:ext cx="6330660" cy="599395"/>
              </a:xfrm>
              <a:prstGeom prst="rect">
                <a:avLst/>
              </a:prstGeom>
              <a:blipFill rotWithShape="1">
                <a:blip r:embed="rId2"/>
                <a:stretch>
                  <a:fillRect/>
                </a:stretch>
              </a:blipFill>
            </p:spPr>
            <p:txBody>
              <a:bodyPr/>
              <a:lstStyle/>
              <a:p>
                <a:r>
                  <a:rPr lang="zh-TW" altLang="en-US">
                    <a:noFill/>
                  </a:rPr>
                  <a:t> </a:t>
                </a:r>
              </a:p>
            </p:txBody>
          </p:sp>
        </mc:Fallback>
      </mc:AlternateContent>
      <p:sp>
        <p:nvSpPr>
          <p:cNvPr id="76" name="矩形 75"/>
          <p:cNvSpPr/>
          <p:nvPr/>
        </p:nvSpPr>
        <p:spPr>
          <a:xfrm>
            <a:off x="1260832" y="1754417"/>
            <a:ext cx="2384942" cy="1597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77"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r="24127"/>
          <a:stretch/>
        </p:blipFill>
        <p:spPr bwMode="auto">
          <a:xfrm>
            <a:off x="1260832" y="1754417"/>
            <a:ext cx="2020335" cy="159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78" name="矩形 77"/>
              <p:cNvSpPr/>
              <p:nvPr/>
            </p:nvSpPr>
            <p:spPr>
              <a:xfrm>
                <a:off x="2502213" y="2133172"/>
                <a:ext cx="501519" cy="276999"/>
              </a:xfrm>
              <a:prstGeom prst="rect">
                <a:avLst/>
              </a:prstGeom>
              <a:solidFill>
                <a:schemeClr val="bg1"/>
              </a:solidFill>
            </p:spPr>
            <p:txBody>
              <a:bodyPr wrap="square" lIns="0" tIns="0" rIns="0" bIns="0">
                <a:spAutoFit/>
              </a:bodyPr>
              <a:lstStyle/>
              <a:p>
                <a:pPr/>
                <a14:m>
                  <m:oMathPara xmlns:m="http://schemas.openxmlformats.org/officeDocument/2006/math">
                    <m:oMathParaPr>
                      <m:jc m:val="centerGroup"/>
                    </m:oMathParaPr>
                    <m:oMath xmlns:m="http://schemas.openxmlformats.org/officeDocument/2006/math">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𝑊</m:t>
                          </m:r>
                        </m:e>
                        <m:sup>
                          <m:r>
                            <a:rPr lang="en-US" altLang="zh-TW" i="1">
                              <a:latin typeface="Cambria Math"/>
                              <a:cs typeface="Times New Roman" pitchFamily="18" charset="0"/>
                            </a:rPr>
                            <m:t>+</m:t>
                          </m:r>
                        </m:sup>
                      </m:sSup>
                    </m:oMath>
                  </m:oMathPara>
                </a14:m>
                <a:endParaRPr lang="zh-TW" altLang="en-US" dirty="0"/>
              </a:p>
            </p:txBody>
          </p:sp>
        </mc:Choice>
        <mc:Fallback xmlns="">
          <p:sp>
            <p:nvSpPr>
              <p:cNvPr id="78" name="矩形 77"/>
              <p:cNvSpPr>
                <a:spLocks noRot="1" noChangeAspect="1" noMove="1" noResize="1" noEditPoints="1" noAdjustHandles="1" noChangeArrowheads="1" noChangeShapeType="1" noTextEdit="1"/>
              </p:cNvSpPr>
              <p:nvPr/>
            </p:nvSpPr>
            <p:spPr>
              <a:xfrm>
                <a:off x="2502213" y="2133172"/>
                <a:ext cx="501519" cy="276999"/>
              </a:xfrm>
              <a:prstGeom prst="rect">
                <a:avLst/>
              </a:prstGeom>
              <a:blipFill rotWithShape="1">
                <a:blip r:embed="rId4"/>
                <a:stretch>
                  <a:fillRect l="-2410" b="-11111"/>
                </a:stretch>
              </a:blipFill>
            </p:spPr>
            <p:txBody>
              <a:bodyPr/>
              <a:lstStyle/>
              <a:p>
                <a:r>
                  <a:rPr lang="zh-TW" altLang="en-US">
                    <a:noFill/>
                  </a:rPr>
                  <a:t> </a:t>
                </a:r>
              </a:p>
            </p:txBody>
          </p:sp>
        </mc:Fallback>
      </mc:AlternateContent>
      <p:cxnSp>
        <p:nvCxnSpPr>
          <p:cNvPr id="79" name="直線單箭頭接點 78"/>
          <p:cNvCxnSpPr/>
          <p:nvPr/>
        </p:nvCxnSpPr>
        <p:spPr>
          <a:xfrm flipH="1">
            <a:off x="2866726" y="2402148"/>
            <a:ext cx="256559"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0" name="矩形 79"/>
              <p:cNvSpPr/>
              <p:nvPr/>
            </p:nvSpPr>
            <p:spPr>
              <a:xfrm>
                <a:off x="1722082" y="3001880"/>
                <a:ext cx="203929" cy="276999"/>
              </a:xfrm>
              <a:prstGeom prst="rect">
                <a:avLst/>
              </a:prstGeom>
              <a:solidFill>
                <a:schemeClr val="bg1"/>
              </a:solidFill>
            </p:spPr>
            <p:txBody>
              <a:bodyPr wrap="square" lIns="0" tIns="0" rIns="0" bIns="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cs typeface="Times New Roman" pitchFamily="18" charset="0"/>
                        </a:rPr>
                        <m:t>𝑒</m:t>
                      </m:r>
                    </m:oMath>
                  </m:oMathPara>
                </a14:m>
                <a:endParaRPr lang="zh-TW" altLang="en-US" dirty="0"/>
              </a:p>
            </p:txBody>
          </p:sp>
        </mc:Choice>
        <mc:Fallback xmlns="">
          <p:sp>
            <p:nvSpPr>
              <p:cNvPr id="80" name="矩形 79"/>
              <p:cNvSpPr>
                <a:spLocks noRot="1" noChangeAspect="1" noMove="1" noResize="1" noEditPoints="1" noAdjustHandles="1" noChangeArrowheads="1" noChangeShapeType="1" noTextEdit="1"/>
              </p:cNvSpPr>
              <p:nvPr/>
            </p:nvSpPr>
            <p:spPr>
              <a:xfrm>
                <a:off x="1722082" y="3001880"/>
                <a:ext cx="203929" cy="276999"/>
              </a:xfrm>
              <a:prstGeom prst="rect">
                <a:avLst/>
              </a:prstGeom>
              <a:blipFill rotWithShape="1">
                <a:blip r:embed="rId5"/>
                <a:stretch>
                  <a:fillRect l="-5882" r="-8824" b="-2174"/>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81" name="矩形 80"/>
              <p:cNvSpPr/>
              <p:nvPr/>
            </p:nvSpPr>
            <p:spPr>
              <a:xfrm>
                <a:off x="1824046" y="1856173"/>
                <a:ext cx="338790" cy="276999"/>
              </a:xfrm>
              <a:prstGeom prst="rect">
                <a:avLst/>
              </a:prstGeom>
              <a:solidFill>
                <a:schemeClr val="bg1"/>
              </a:solidFill>
            </p:spPr>
            <p:txBody>
              <a:bodyPr wrap="square" lIns="0" tIns="0" rIns="0" bIns="0">
                <a:spAutoFit/>
              </a:bodyPr>
              <a:lstStyle/>
              <a:p>
                <a:pPr/>
                <a14:m>
                  <m:oMathPara xmlns:m="http://schemas.openxmlformats.org/officeDocument/2006/math">
                    <m:oMathParaPr>
                      <m:jc m:val="centerGroup"/>
                    </m:oMathParaPr>
                    <m:oMath xmlns:m="http://schemas.openxmlformats.org/officeDocument/2006/math">
                      <m:sSub>
                        <m:sSubPr>
                          <m:ctrlPr>
                            <a:rPr lang="en-US" altLang="zh-TW" i="1" dirty="0" smtClean="0">
                              <a:latin typeface="Cambria Math" panose="02040503050406030204" pitchFamily="18" charset="0"/>
                              <a:cs typeface="Times New Roman" pitchFamily="18" charset="0"/>
                            </a:rPr>
                          </m:ctrlPr>
                        </m:sSubPr>
                        <m:e>
                          <m:r>
                            <a:rPr lang="zh-TW" altLang="en-US" i="1" dirty="0" smtClean="0">
                              <a:latin typeface="Cambria Math"/>
                              <a:cs typeface="Times New Roman" pitchFamily="18" charset="0"/>
                            </a:rPr>
                            <m:t>𝜈</m:t>
                          </m:r>
                        </m:e>
                        <m:sub>
                          <m:r>
                            <a:rPr lang="en-US" altLang="zh-TW" b="0" i="1" dirty="0" smtClean="0">
                              <a:latin typeface="Cambria Math"/>
                              <a:cs typeface="Times New Roman" pitchFamily="18" charset="0"/>
                            </a:rPr>
                            <m:t>𝑒</m:t>
                          </m:r>
                        </m:sub>
                      </m:sSub>
                    </m:oMath>
                  </m:oMathPara>
                </a14:m>
                <a:endParaRPr lang="zh-TW" altLang="en-US" dirty="0"/>
              </a:p>
            </p:txBody>
          </p:sp>
        </mc:Choice>
        <mc:Fallback xmlns="">
          <p:sp>
            <p:nvSpPr>
              <p:cNvPr id="81" name="矩形 80"/>
              <p:cNvSpPr>
                <a:spLocks noRot="1" noChangeAspect="1" noMove="1" noResize="1" noEditPoints="1" noAdjustHandles="1" noChangeArrowheads="1" noChangeShapeType="1" noTextEdit="1"/>
              </p:cNvSpPr>
              <p:nvPr/>
            </p:nvSpPr>
            <p:spPr>
              <a:xfrm>
                <a:off x="1824046" y="1856173"/>
                <a:ext cx="338790" cy="276999"/>
              </a:xfrm>
              <a:prstGeom prst="rect">
                <a:avLst/>
              </a:prstGeom>
              <a:blipFill rotWithShape="1">
                <a:blip r:embed="rId6"/>
                <a:stretch>
                  <a:fillRect b="-15217"/>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82" name="矩形 81"/>
              <p:cNvSpPr/>
              <p:nvPr/>
            </p:nvSpPr>
            <p:spPr>
              <a:xfrm>
                <a:off x="1227941" y="3554110"/>
                <a:ext cx="1715224" cy="508152"/>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d>
                        <m:dPr>
                          <m:ctrlPr>
                            <a:rPr lang="en-US" altLang="zh-TW" i="1" smtClean="0">
                              <a:latin typeface="Cambria Math" panose="02040503050406030204" pitchFamily="18" charset="0"/>
                              <a:cs typeface="Times New Roman" pitchFamily="18" charset="0"/>
                            </a:rPr>
                          </m:ctrlPr>
                        </m:dPr>
                        <m:e>
                          <m:m>
                            <m:mPr>
                              <m:mcs>
                                <m:mc>
                                  <m:mcPr>
                                    <m:count m:val="1"/>
                                    <m:mcJc m:val="center"/>
                                  </m:mcPr>
                                </m:mc>
                              </m:mcs>
                              <m:ctrlPr>
                                <a:rPr lang="en-US" altLang="zh-TW" i="1">
                                  <a:latin typeface="Cambria Math" panose="02040503050406030204" pitchFamily="18" charset="0"/>
                                  <a:cs typeface="Times New Roman" pitchFamily="18" charset="0"/>
                                </a:rPr>
                              </m:ctrlPr>
                            </m:mPr>
                            <m:mr>
                              <m:e>
                                <m:sSub>
                                  <m:sSubPr>
                                    <m:ctrlPr>
                                      <a:rPr lang="en-US" altLang="zh-TW" i="1">
                                        <a:latin typeface="Cambria Math" panose="02040503050406030204" pitchFamily="18" charset="0"/>
                                        <a:cs typeface="Times New Roman" pitchFamily="18" charset="0"/>
                                      </a:rPr>
                                    </m:ctrlPr>
                                  </m:sSubPr>
                                  <m:e>
                                    <m:r>
                                      <a:rPr lang="zh-TW" altLang="en-US" i="1">
                                        <a:latin typeface="Cambria Math"/>
                                        <a:cs typeface="Times New Roman" pitchFamily="18" charset="0"/>
                                      </a:rPr>
                                      <m:t>𝜈</m:t>
                                    </m:r>
                                  </m:e>
                                  <m:sub>
                                    <m:r>
                                      <a:rPr lang="en-US" altLang="zh-TW" i="1">
                                        <a:latin typeface="Cambria Math"/>
                                        <a:cs typeface="Times New Roman" pitchFamily="18" charset="0"/>
                                      </a:rPr>
                                      <m:t>𝑒</m:t>
                                    </m:r>
                                  </m:sub>
                                </m:sSub>
                              </m:e>
                            </m:mr>
                            <m:mr>
                              <m:e>
                                <m:r>
                                  <a:rPr lang="en-US" altLang="zh-TW" i="1">
                                    <a:latin typeface="Cambria Math"/>
                                    <a:cs typeface="Times New Roman" pitchFamily="18" charset="0"/>
                                  </a:rPr>
                                  <m:t>𝑒</m:t>
                                </m:r>
                              </m:e>
                            </m:mr>
                          </m:m>
                        </m:e>
                      </m:d>
                      <m:r>
                        <a:rPr lang="en-US" altLang="zh-TW" i="1" smtClean="0">
                          <a:latin typeface="Cambria Math"/>
                          <a:ea typeface="Cambria Math"/>
                          <a:cs typeface="Times New Roman" pitchFamily="18" charset="0"/>
                        </a:rPr>
                        <m:t>→</m:t>
                      </m:r>
                      <m:r>
                        <a:rPr lang="en-US" altLang="zh-TW" b="0" i="1" smtClean="0">
                          <a:latin typeface="Cambria Math"/>
                          <a:ea typeface="Cambria Math"/>
                          <a:cs typeface="Times New Roman" pitchFamily="18" charset="0"/>
                        </a:rPr>
                        <m:t>𝑈</m:t>
                      </m:r>
                      <m:r>
                        <a:rPr lang="en-US" altLang="zh-TW" b="0" i="1" smtClean="0">
                          <a:latin typeface="Cambria Math"/>
                          <a:ea typeface="Cambria Math"/>
                          <a:cs typeface="Times New Roman" pitchFamily="18" charset="0"/>
                        </a:rPr>
                        <m:t>∙</m:t>
                      </m:r>
                      <m:d>
                        <m:dPr>
                          <m:ctrlPr>
                            <a:rPr lang="en-US" altLang="zh-TW" i="1">
                              <a:latin typeface="Cambria Math" panose="02040503050406030204" pitchFamily="18" charset="0"/>
                              <a:cs typeface="Times New Roman" pitchFamily="18" charset="0"/>
                            </a:rPr>
                          </m:ctrlPr>
                        </m:dPr>
                        <m:e>
                          <m:m>
                            <m:mPr>
                              <m:mcs>
                                <m:mc>
                                  <m:mcPr>
                                    <m:count m:val="1"/>
                                    <m:mcJc m:val="center"/>
                                  </m:mcPr>
                                </m:mc>
                              </m:mcs>
                              <m:ctrlPr>
                                <a:rPr lang="en-US" altLang="zh-TW" i="1">
                                  <a:latin typeface="Cambria Math" panose="02040503050406030204" pitchFamily="18" charset="0"/>
                                  <a:cs typeface="Times New Roman" pitchFamily="18" charset="0"/>
                                </a:rPr>
                              </m:ctrlPr>
                            </m:mPr>
                            <m:mr>
                              <m:e>
                                <m:sSub>
                                  <m:sSubPr>
                                    <m:ctrlPr>
                                      <a:rPr lang="en-US" altLang="zh-TW" i="1">
                                        <a:latin typeface="Cambria Math" panose="02040503050406030204" pitchFamily="18" charset="0"/>
                                        <a:cs typeface="Times New Roman" pitchFamily="18" charset="0"/>
                                      </a:rPr>
                                    </m:ctrlPr>
                                  </m:sSubPr>
                                  <m:e>
                                    <m:r>
                                      <a:rPr lang="zh-TW" altLang="en-US" i="1">
                                        <a:latin typeface="Cambria Math"/>
                                        <a:cs typeface="Times New Roman" pitchFamily="18" charset="0"/>
                                      </a:rPr>
                                      <m:t>𝜈</m:t>
                                    </m:r>
                                  </m:e>
                                  <m:sub>
                                    <m:r>
                                      <a:rPr lang="en-US" altLang="zh-TW" i="1">
                                        <a:latin typeface="Cambria Math"/>
                                        <a:cs typeface="Times New Roman" pitchFamily="18" charset="0"/>
                                      </a:rPr>
                                      <m:t>𝑒</m:t>
                                    </m:r>
                                  </m:sub>
                                </m:sSub>
                              </m:e>
                            </m:mr>
                            <m:mr>
                              <m:e>
                                <m:r>
                                  <a:rPr lang="en-US" altLang="zh-TW" i="1">
                                    <a:latin typeface="Cambria Math"/>
                                    <a:cs typeface="Times New Roman" pitchFamily="18" charset="0"/>
                                  </a:rPr>
                                  <m:t>𝑒</m:t>
                                </m:r>
                              </m:e>
                            </m:mr>
                          </m:m>
                        </m:e>
                      </m:d>
                    </m:oMath>
                  </m:oMathPara>
                </a14:m>
                <a:endParaRPr lang="zh-TW" altLang="en-US" dirty="0"/>
              </a:p>
            </p:txBody>
          </p:sp>
        </mc:Choice>
        <mc:Fallback xmlns="">
          <p:sp>
            <p:nvSpPr>
              <p:cNvPr id="82" name="矩形 81"/>
              <p:cNvSpPr>
                <a:spLocks noRot="1" noChangeAspect="1" noMove="1" noResize="1" noEditPoints="1" noAdjustHandles="1" noChangeArrowheads="1" noChangeShapeType="1" noTextEdit="1"/>
              </p:cNvSpPr>
              <p:nvPr/>
            </p:nvSpPr>
            <p:spPr>
              <a:xfrm>
                <a:off x="1227941" y="3554110"/>
                <a:ext cx="1715224" cy="508152"/>
              </a:xfrm>
              <a:prstGeom prst="rect">
                <a:avLst/>
              </a:prstGeom>
              <a:blipFill rotWithShape="1">
                <a:blip r:embed="rId7"/>
                <a:stretch>
                  <a:fillRect b="-1205"/>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83" name="矩形 82"/>
              <p:cNvSpPr/>
              <p:nvPr/>
            </p:nvSpPr>
            <p:spPr>
              <a:xfrm>
                <a:off x="3390900" y="3629850"/>
                <a:ext cx="1603772" cy="378245"/>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zh-TW" i="1" smtClean="0">
                              <a:latin typeface="Cambria Math" panose="02040503050406030204" pitchFamily="18" charset="0"/>
                              <a:ea typeface="Cambria Math"/>
                              <a:cs typeface="Times New Roman" pitchFamily="18" charset="0"/>
                            </a:rPr>
                          </m:ctrlPr>
                        </m:sSupPr>
                        <m:e>
                          <m:r>
                            <a:rPr lang="en-US" altLang="zh-TW" i="1">
                              <a:latin typeface="Cambria Math"/>
                              <a:ea typeface="Cambria Math"/>
                              <a:cs typeface="Times New Roman" pitchFamily="18" charset="0"/>
                            </a:rPr>
                            <m:t>𝑊</m:t>
                          </m:r>
                        </m:e>
                        <m:sup>
                          <m:r>
                            <a:rPr lang="en-US" altLang="zh-TW" b="0" i="1" smtClean="0">
                              <a:latin typeface="Cambria Math"/>
                              <a:ea typeface="Cambria Math"/>
                              <a:cs typeface="Times New Roman" pitchFamily="18" charset="0"/>
                            </a:rPr>
                            <m:t>+</m:t>
                          </m:r>
                        </m:sup>
                      </m:sSup>
                      <m:r>
                        <a:rPr lang="en-US" altLang="zh-TW" i="1">
                          <a:latin typeface="Cambria Math"/>
                          <a:ea typeface="Cambria Math"/>
                          <a:cs typeface="Times New Roman" pitchFamily="18" charset="0"/>
                        </a:rPr>
                        <m:t>→</m:t>
                      </m:r>
                      <m:sSup>
                        <m:sSupPr>
                          <m:ctrlPr>
                            <a:rPr lang="en-US" altLang="zh-TW" i="1">
                              <a:latin typeface="Cambria Math" panose="02040503050406030204" pitchFamily="18" charset="0"/>
                              <a:ea typeface="Cambria Math"/>
                              <a:cs typeface="Times New Roman" pitchFamily="18" charset="0"/>
                            </a:rPr>
                          </m:ctrlPr>
                        </m:sSupPr>
                        <m:e>
                          <m:r>
                            <a:rPr lang="en-US" altLang="zh-TW" i="1">
                              <a:latin typeface="Cambria Math"/>
                              <a:ea typeface="Cambria Math"/>
                              <a:cs typeface="Times New Roman" pitchFamily="18" charset="0"/>
                            </a:rPr>
                            <m:t>𝑊</m:t>
                          </m:r>
                        </m:e>
                        <m:sup>
                          <m:r>
                            <a:rPr lang="en-US" altLang="zh-TW" b="0" i="1" smtClean="0">
                              <a:latin typeface="Cambria Math"/>
                              <a:ea typeface="Cambria Math"/>
                              <a:cs typeface="Times New Roman" pitchFamily="18" charset="0"/>
                            </a:rPr>
                            <m:t>𝑖</m:t>
                          </m:r>
                        </m:sup>
                      </m:sSup>
                      <m:sSup>
                        <m:sSupPr>
                          <m:ctrlPr>
                            <a:rPr lang="en-US" altLang="zh-TW" b="0" i="1" smtClean="0">
                              <a:latin typeface="Cambria Math" panose="02040503050406030204" pitchFamily="18" charset="0"/>
                              <a:ea typeface="Cambria Math"/>
                              <a:cs typeface="Times New Roman" pitchFamily="18" charset="0"/>
                            </a:rPr>
                          </m:ctrlPr>
                        </m:sSupPr>
                        <m:e>
                          <m:r>
                            <a:rPr lang="en-US" altLang="zh-TW" b="0" i="1" smtClean="0">
                              <a:latin typeface="Cambria Math"/>
                              <a:ea typeface="Cambria Math"/>
                              <a:cs typeface="Times New Roman" pitchFamily="18" charset="0"/>
                            </a:rPr>
                            <m:t>𝑅</m:t>
                          </m:r>
                        </m:e>
                        <m:sup>
                          <m:r>
                            <a:rPr lang="en-US" altLang="zh-TW" b="0" i="1" smtClean="0">
                              <a:latin typeface="Cambria Math"/>
                              <a:ea typeface="Cambria Math"/>
                              <a:cs typeface="Times New Roman" pitchFamily="18" charset="0"/>
                            </a:rPr>
                            <m:t>𝑖</m:t>
                          </m:r>
                          <m:r>
                            <a:rPr lang="en-US" altLang="zh-TW" b="0" i="1" smtClean="0">
                              <a:latin typeface="Cambria Math"/>
                              <a:ea typeface="Cambria Math"/>
                              <a:cs typeface="Times New Roman" pitchFamily="18" charset="0"/>
                            </a:rPr>
                            <m:t>+</m:t>
                          </m:r>
                        </m:sup>
                      </m:sSup>
                    </m:oMath>
                  </m:oMathPara>
                </a14:m>
                <a:endParaRPr lang="zh-TW" altLang="en-US" dirty="0"/>
              </a:p>
            </p:txBody>
          </p:sp>
        </mc:Choice>
        <mc:Fallback xmlns="">
          <p:sp>
            <p:nvSpPr>
              <p:cNvPr id="83" name="矩形 82"/>
              <p:cNvSpPr>
                <a:spLocks noRot="1" noChangeAspect="1" noMove="1" noResize="1" noEditPoints="1" noAdjustHandles="1" noChangeArrowheads="1" noChangeShapeType="1" noTextEdit="1"/>
              </p:cNvSpPr>
              <p:nvPr/>
            </p:nvSpPr>
            <p:spPr>
              <a:xfrm>
                <a:off x="3390900" y="3629850"/>
                <a:ext cx="1603772" cy="378245"/>
              </a:xfrm>
              <a:prstGeom prst="rect">
                <a:avLst/>
              </a:prstGeom>
              <a:blipFill rotWithShape="1">
                <a:blip r:embed="rId8"/>
                <a:stretch>
                  <a:fillRect/>
                </a:stretch>
              </a:blipFill>
            </p:spPr>
            <p:txBody>
              <a:bodyPr/>
              <a:lstStyle/>
              <a:p>
                <a:r>
                  <a:rPr lang="zh-TW" altLang="en-US">
                    <a:noFill/>
                  </a:rPr>
                  <a:t> </a:t>
                </a:r>
              </a:p>
            </p:txBody>
          </p:sp>
        </mc:Fallback>
      </mc:AlternateContent>
      <p:pic>
        <p:nvPicPr>
          <p:cNvPr id="12"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17539" y="1725943"/>
            <a:ext cx="2322512" cy="167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3" name="矩形 12"/>
              <p:cNvSpPr/>
              <p:nvPr/>
            </p:nvSpPr>
            <p:spPr>
              <a:xfrm>
                <a:off x="5146596" y="1758256"/>
                <a:ext cx="454212" cy="415883"/>
              </a:xfrm>
              <a:prstGeom prst="rect">
                <a:avLst/>
              </a:prstGeom>
              <a:solidFill>
                <a:schemeClr val="bg1"/>
              </a:solidFill>
            </p:spPr>
            <p:txBody>
              <a:bodyPr wrap="square" lIns="0" tIns="0" rIns="0" bIns="0">
                <a:spAutoFit/>
              </a:bodyPr>
              <a:lstStyle/>
              <a:p>
                <a:pPr/>
                <a14:m>
                  <m:oMathPara xmlns:m="http://schemas.openxmlformats.org/officeDocument/2006/math">
                    <m:oMathParaPr>
                      <m:jc m:val="centerGroup"/>
                    </m:oMathParaPr>
                    <m:oMath xmlns:m="http://schemas.openxmlformats.org/officeDocument/2006/math">
                      <m:d>
                        <m:dPr>
                          <m:ctrlPr>
                            <a:rPr lang="en-US" altLang="zh-TW" i="1">
                              <a:latin typeface="Cambria Math" panose="02040503050406030204" pitchFamily="18" charset="0"/>
                              <a:cs typeface="Times New Roman" pitchFamily="18" charset="0"/>
                            </a:rPr>
                          </m:ctrlPr>
                        </m:dPr>
                        <m:e>
                          <m:m>
                            <m:mPr>
                              <m:mcs>
                                <m:mc>
                                  <m:mcPr>
                                    <m:count m:val="1"/>
                                    <m:mcJc m:val="center"/>
                                  </m:mcPr>
                                </m:mc>
                              </m:mcs>
                              <m:ctrlPr>
                                <a:rPr lang="en-US" altLang="zh-TW" i="1">
                                  <a:latin typeface="Cambria Math" panose="02040503050406030204" pitchFamily="18" charset="0"/>
                                  <a:cs typeface="Times New Roman" pitchFamily="18" charset="0"/>
                                </a:rPr>
                              </m:ctrlPr>
                            </m:mPr>
                            <m:mr>
                              <m:e>
                                <m:sSub>
                                  <m:sSubPr>
                                    <m:ctrlPr>
                                      <a:rPr lang="en-US" altLang="zh-TW" i="1">
                                        <a:latin typeface="Cambria Math" panose="02040503050406030204" pitchFamily="18" charset="0"/>
                                        <a:cs typeface="Times New Roman" pitchFamily="18" charset="0"/>
                                      </a:rPr>
                                    </m:ctrlPr>
                                  </m:sSubPr>
                                  <m:e>
                                    <m:r>
                                      <a:rPr lang="zh-TW" altLang="en-US" i="1">
                                        <a:latin typeface="Cambria Math"/>
                                        <a:cs typeface="Times New Roman" pitchFamily="18" charset="0"/>
                                      </a:rPr>
                                      <m:t>𝜈</m:t>
                                    </m:r>
                                  </m:e>
                                  <m:sub>
                                    <m:r>
                                      <a:rPr lang="en-US" altLang="zh-TW" i="1">
                                        <a:latin typeface="Cambria Math"/>
                                        <a:cs typeface="Times New Roman" pitchFamily="18" charset="0"/>
                                      </a:rPr>
                                      <m:t>𝑒</m:t>
                                    </m:r>
                                  </m:sub>
                                </m:sSub>
                              </m:e>
                            </m:mr>
                            <m:mr>
                              <m:e>
                                <m:r>
                                  <a:rPr lang="en-US" altLang="zh-TW" i="1">
                                    <a:latin typeface="Cambria Math"/>
                                    <a:cs typeface="Times New Roman" pitchFamily="18" charset="0"/>
                                  </a:rPr>
                                  <m:t>𝑒</m:t>
                                </m:r>
                              </m:e>
                            </m:mr>
                          </m:m>
                        </m:e>
                      </m:d>
                    </m:oMath>
                  </m:oMathPara>
                </a14:m>
                <a:endParaRPr lang="zh-TW" altLang="en-US" dirty="0"/>
              </a:p>
            </p:txBody>
          </p:sp>
        </mc:Choice>
        <mc:Fallback xmlns="">
          <p:sp>
            <p:nvSpPr>
              <p:cNvPr id="13" name="矩形 12"/>
              <p:cNvSpPr>
                <a:spLocks noRot="1" noChangeAspect="1" noMove="1" noResize="1" noEditPoints="1" noAdjustHandles="1" noChangeArrowheads="1" noChangeShapeType="1" noTextEdit="1"/>
              </p:cNvSpPr>
              <p:nvPr/>
            </p:nvSpPr>
            <p:spPr>
              <a:xfrm>
                <a:off x="5146596" y="1758256"/>
                <a:ext cx="454212" cy="415883"/>
              </a:xfrm>
              <a:prstGeom prst="rect">
                <a:avLst/>
              </a:prstGeom>
              <a:blipFill rotWithShape="1">
                <a:blip r:embed="rId10"/>
                <a:stretch>
                  <a:fillRect b="-11594"/>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4" name="矩形 13"/>
              <p:cNvSpPr/>
              <p:nvPr/>
            </p:nvSpPr>
            <p:spPr>
              <a:xfrm>
                <a:off x="5865240" y="2610487"/>
                <a:ext cx="381680" cy="276999"/>
              </a:xfrm>
              <a:prstGeom prst="rect">
                <a:avLst/>
              </a:prstGeom>
              <a:solidFill>
                <a:schemeClr val="bg1"/>
              </a:solidFill>
            </p:spPr>
            <p:txBody>
              <a:bodyPr wrap="square" lIns="0" tIns="0" rIns="0" bIns="0">
                <a:spAutoFit/>
              </a:bodyPr>
              <a:lstStyle/>
              <a:p>
                <a:pPr/>
                <a14:m>
                  <m:oMathPara xmlns:m="http://schemas.openxmlformats.org/officeDocument/2006/math">
                    <m:oMathParaPr>
                      <m:jc m:val="centerGroup"/>
                    </m:oMathParaPr>
                    <m:oMath xmlns:m="http://schemas.openxmlformats.org/officeDocument/2006/math">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𝑊</m:t>
                          </m:r>
                        </m:e>
                        <m:sup>
                          <m:r>
                            <a:rPr lang="en-US" altLang="zh-TW" i="1">
                              <a:latin typeface="Cambria Math"/>
                              <a:cs typeface="Times New Roman" pitchFamily="18" charset="0"/>
                            </a:rPr>
                            <m:t>+</m:t>
                          </m:r>
                        </m:sup>
                      </m:sSup>
                    </m:oMath>
                  </m:oMathPara>
                </a14:m>
                <a:endParaRPr lang="zh-TW" altLang="en-US" dirty="0"/>
              </a:p>
            </p:txBody>
          </p:sp>
        </mc:Choice>
        <mc:Fallback xmlns="">
          <p:sp>
            <p:nvSpPr>
              <p:cNvPr id="14" name="矩形 13"/>
              <p:cNvSpPr>
                <a:spLocks noRot="1" noChangeAspect="1" noMove="1" noResize="1" noEditPoints="1" noAdjustHandles="1" noChangeArrowheads="1" noChangeShapeType="1" noTextEdit="1"/>
              </p:cNvSpPr>
              <p:nvPr/>
            </p:nvSpPr>
            <p:spPr>
              <a:xfrm>
                <a:off x="5865240" y="2610487"/>
                <a:ext cx="381680" cy="276999"/>
              </a:xfrm>
              <a:prstGeom prst="rect">
                <a:avLst/>
              </a:prstGeom>
              <a:blipFill rotWithShape="1">
                <a:blip r:embed="rId11"/>
                <a:stretch>
                  <a:fillRect l="-17460" r="-9524" b="-1087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5" name="矩形 14"/>
              <p:cNvSpPr/>
              <p:nvPr/>
            </p:nvSpPr>
            <p:spPr>
              <a:xfrm>
                <a:off x="5264162" y="2884810"/>
                <a:ext cx="454212" cy="415883"/>
              </a:xfrm>
              <a:prstGeom prst="rect">
                <a:avLst/>
              </a:prstGeom>
              <a:solidFill>
                <a:schemeClr val="bg1"/>
              </a:solidFill>
            </p:spPr>
            <p:txBody>
              <a:bodyPr wrap="square" lIns="0" tIns="0" rIns="0" bIns="0">
                <a:spAutoFit/>
              </a:bodyPr>
              <a:lstStyle/>
              <a:p>
                <a:pPr/>
                <a14:m>
                  <m:oMathPara xmlns:m="http://schemas.openxmlformats.org/officeDocument/2006/math">
                    <m:oMathParaPr>
                      <m:jc m:val="centerGroup"/>
                    </m:oMathParaPr>
                    <m:oMath xmlns:m="http://schemas.openxmlformats.org/officeDocument/2006/math">
                      <m:d>
                        <m:dPr>
                          <m:ctrlPr>
                            <a:rPr lang="en-US" altLang="zh-TW" i="1">
                              <a:latin typeface="Cambria Math" panose="02040503050406030204" pitchFamily="18" charset="0"/>
                              <a:cs typeface="Times New Roman" pitchFamily="18" charset="0"/>
                            </a:rPr>
                          </m:ctrlPr>
                        </m:dPr>
                        <m:e>
                          <m:m>
                            <m:mPr>
                              <m:mcs>
                                <m:mc>
                                  <m:mcPr>
                                    <m:count m:val="1"/>
                                    <m:mcJc m:val="center"/>
                                  </m:mcPr>
                                </m:mc>
                              </m:mcs>
                              <m:ctrlPr>
                                <a:rPr lang="en-US" altLang="zh-TW" i="1">
                                  <a:latin typeface="Cambria Math" panose="02040503050406030204" pitchFamily="18" charset="0"/>
                                  <a:cs typeface="Times New Roman" pitchFamily="18" charset="0"/>
                                </a:rPr>
                              </m:ctrlPr>
                            </m:mPr>
                            <m:mr>
                              <m:e>
                                <m:sSub>
                                  <m:sSubPr>
                                    <m:ctrlPr>
                                      <a:rPr lang="en-US" altLang="zh-TW" i="1">
                                        <a:latin typeface="Cambria Math" panose="02040503050406030204" pitchFamily="18" charset="0"/>
                                        <a:cs typeface="Times New Roman" pitchFamily="18" charset="0"/>
                                      </a:rPr>
                                    </m:ctrlPr>
                                  </m:sSubPr>
                                  <m:e>
                                    <m:r>
                                      <a:rPr lang="zh-TW" altLang="en-US" i="1">
                                        <a:latin typeface="Cambria Math"/>
                                        <a:cs typeface="Times New Roman" pitchFamily="18" charset="0"/>
                                      </a:rPr>
                                      <m:t>𝜈</m:t>
                                    </m:r>
                                  </m:e>
                                  <m:sub>
                                    <m:r>
                                      <a:rPr lang="en-US" altLang="zh-TW" i="1">
                                        <a:latin typeface="Cambria Math"/>
                                        <a:cs typeface="Times New Roman" pitchFamily="18" charset="0"/>
                                      </a:rPr>
                                      <m:t>𝑒</m:t>
                                    </m:r>
                                  </m:sub>
                                </m:sSub>
                              </m:e>
                            </m:mr>
                            <m:mr>
                              <m:e>
                                <m:r>
                                  <a:rPr lang="en-US" altLang="zh-TW" i="1">
                                    <a:latin typeface="Cambria Math"/>
                                    <a:cs typeface="Times New Roman" pitchFamily="18" charset="0"/>
                                  </a:rPr>
                                  <m:t>𝑒</m:t>
                                </m:r>
                              </m:e>
                            </m:mr>
                          </m:m>
                        </m:e>
                      </m:d>
                    </m:oMath>
                  </m:oMathPara>
                </a14:m>
                <a:endParaRPr lang="zh-TW" altLang="en-US" dirty="0"/>
              </a:p>
            </p:txBody>
          </p:sp>
        </mc:Choice>
        <mc:Fallback xmlns="">
          <p:sp>
            <p:nvSpPr>
              <p:cNvPr id="15" name="矩形 14"/>
              <p:cNvSpPr>
                <a:spLocks noRot="1" noChangeAspect="1" noMove="1" noResize="1" noEditPoints="1" noAdjustHandles="1" noChangeArrowheads="1" noChangeShapeType="1" noTextEdit="1"/>
              </p:cNvSpPr>
              <p:nvPr/>
            </p:nvSpPr>
            <p:spPr>
              <a:xfrm>
                <a:off x="5264162" y="2884810"/>
                <a:ext cx="454212" cy="415883"/>
              </a:xfrm>
              <a:prstGeom prst="rect">
                <a:avLst/>
              </a:prstGeom>
              <a:blipFill rotWithShape="1">
                <a:blip r:embed="rId12"/>
                <a:stretch>
                  <a:fillRect b="-1323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6" name="矩形 15"/>
              <p:cNvSpPr/>
              <p:nvPr/>
            </p:nvSpPr>
            <p:spPr>
              <a:xfrm>
                <a:off x="5442666" y="2104698"/>
                <a:ext cx="795153" cy="45159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ctrlPr>
                            <a:rPr lang="en-US" altLang="zh-TW" sz="1400" i="1">
                              <a:latin typeface="Cambria Math" panose="02040503050406030204" pitchFamily="18" charset="0"/>
                              <a:cs typeface="Times New Roman" pitchFamily="18" charset="0"/>
                            </a:rPr>
                          </m:ctrlPr>
                        </m:dPr>
                        <m:e>
                          <m:m>
                            <m:mPr>
                              <m:mcs>
                                <m:mc>
                                  <m:mcPr>
                                    <m:count m:val="2"/>
                                    <m:mcJc m:val="center"/>
                                  </m:mcPr>
                                </m:mc>
                              </m:mcs>
                              <m:ctrlPr>
                                <a:rPr lang="en-US" altLang="zh-TW" sz="1400" i="1">
                                  <a:latin typeface="Cambria Math" panose="02040503050406030204" pitchFamily="18" charset="0"/>
                                  <a:cs typeface="Times New Roman" pitchFamily="18" charset="0"/>
                                </a:rPr>
                              </m:ctrlPr>
                            </m:mPr>
                            <m:mr>
                              <m:e>
                                <m:r>
                                  <m:rPr>
                                    <m:brk m:alnAt="7"/>
                                  </m:rPr>
                                  <a:rPr lang="en-US" altLang="zh-TW" sz="1400" i="1">
                                    <a:latin typeface="Cambria Math"/>
                                    <a:cs typeface="Times New Roman" pitchFamily="18" charset="0"/>
                                  </a:rPr>
                                  <m:t>0</m:t>
                                </m:r>
                              </m:e>
                              <m:e>
                                <m:r>
                                  <a:rPr lang="en-US" altLang="zh-TW" sz="1400" i="1">
                                    <a:latin typeface="Cambria Math"/>
                                    <a:cs typeface="Times New Roman" pitchFamily="18" charset="0"/>
                                  </a:rPr>
                                  <m:t>1</m:t>
                                </m:r>
                              </m:e>
                            </m:mr>
                            <m:mr>
                              <m:e>
                                <m:r>
                                  <a:rPr lang="en-US" altLang="zh-TW" sz="1400" i="1">
                                    <a:latin typeface="Cambria Math"/>
                                    <a:cs typeface="Times New Roman" pitchFamily="18" charset="0"/>
                                  </a:rPr>
                                  <m:t>0</m:t>
                                </m:r>
                              </m:e>
                              <m:e>
                                <m:r>
                                  <a:rPr lang="en-US" altLang="zh-TW" sz="1400" i="1">
                                    <a:latin typeface="Cambria Math"/>
                                    <a:cs typeface="Times New Roman" pitchFamily="18" charset="0"/>
                                  </a:rPr>
                                  <m:t>0</m:t>
                                </m:r>
                              </m:e>
                            </m:mr>
                          </m:m>
                        </m:e>
                      </m:d>
                    </m:oMath>
                  </m:oMathPara>
                </a14:m>
                <a:endParaRPr lang="zh-CN" altLang="en-US" sz="1400" dirty="0"/>
              </a:p>
            </p:txBody>
          </p:sp>
        </mc:Choice>
        <mc:Fallback xmlns="">
          <p:sp>
            <p:nvSpPr>
              <p:cNvPr id="16" name="矩形 15"/>
              <p:cNvSpPr>
                <a:spLocks noRot="1" noChangeAspect="1" noMove="1" noResize="1" noEditPoints="1" noAdjustHandles="1" noChangeArrowheads="1" noChangeShapeType="1" noTextEdit="1"/>
              </p:cNvSpPr>
              <p:nvPr/>
            </p:nvSpPr>
            <p:spPr>
              <a:xfrm>
                <a:off x="5442666" y="2104698"/>
                <a:ext cx="795153" cy="451598"/>
              </a:xfrm>
              <a:prstGeom prst="rect">
                <a:avLst/>
              </a:prstGeom>
              <a:blipFill rotWithShape="1">
                <a:blip r:embed="rId13"/>
                <a:stretch>
                  <a:fillRect b="-1351"/>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8172309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725718" y="1238089"/>
            <a:ext cx="6316041" cy="369332"/>
          </a:xfrm>
          <a:prstGeom prst="rect">
            <a:avLst/>
          </a:prstGeom>
          <a:noFill/>
        </p:spPr>
        <p:txBody>
          <a:bodyPr wrap="square" rtlCol="0">
            <a:spAutoFit/>
          </a:bodyPr>
          <a:lstStyle/>
          <a:p>
            <a:r>
              <a:rPr lang="zh-TW" altLang="en-US" dirty="0"/>
              <a:t>將這兩式疊加後，弱作用的交點可以綜合寫成：</a:t>
            </a:r>
          </a:p>
        </p:txBody>
      </p:sp>
      <mc:AlternateContent xmlns:mc="http://schemas.openxmlformats.org/markup-compatibility/2006" xmlns:a14="http://schemas.microsoft.com/office/drawing/2010/main">
        <mc:Choice Requires="a14">
          <p:sp>
            <p:nvSpPr>
              <p:cNvPr id="3" name="矩形 4">
                <a:extLst>
                  <a:ext uri="{FF2B5EF4-FFF2-40B4-BE49-F238E27FC236}">
                    <a16:creationId xmlns:a16="http://schemas.microsoft.com/office/drawing/2014/main" id="{38C8B299-03A8-5894-C1E4-22536CABB4B3}"/>
                  </a:ext>
                </a:extLst>
              </p:cNvPr>
              <p:cNvSpPr/>
              <p:nvPr/>
            </p:nvSpPr>
            <p:spPr>
              <a:xfrm>
                <a:off x="759554" y="1685304"/>
                <a:ext cx="4642508" cy="618567"/>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altLang="zh-TW" i="1">
                              <a:latin typeface="Cambria Math" panose="02040503050406030204" pitchFamily="18" charset="0"/>
                              <a:cs typeface="Times New Roman" pitchFamily="18" charset="0"/>
                            </a:rPr>
                          </m:ctrlPr>
                        </m:fPr>
                        <m:num>
                          <m:r>
                            <a:rPr lang="en-US" altLang="zh-TW" i="1">
                              <a:latin typeface="Cambria Math"/>
                              <a:cs typeface="Times New Roman" pitchFamily="18" charset="0"/>
                            </a:rPr>
                            <m:t>𝑔</m:t>
                          </m:r>
                        </m:num>
                        <m:den>
                          <m:rad>
                            <m:radPr>
                              <m:degHide m:val="on"/>
                              <m:ctrlPr>
                                <a:rPr lang="en-US" altLang="zh-TW" i="1">
                                  <a:latin typeface="Cambria Math" panose="02040503050406030204" pitchFamily="18" charset="0"/>
                                  <a:cs typeface="Times New Roman" pitchFamily="18" charset="0"/>
                                </a:rPr>
                              </m:ctrlPr>
                            </m:radPr>
                            <m:deg/>
                            <m:e>
                              <m:r>
                                <a:rPr lang="en-US" altLang="zh-TW" i="1">
                                  <a:latin typeface="Cambria Math"/>
                                  <a:cs typeface="Times New Roman" pitchFamily="18" charset="0"/>
                                </a:rPr>
                                <m:t>2</m:t>
                              </m:r>
                            </m:e>
                          </m:rad>
                        </m:den>
                      </m:f>
                      <m:d>
                        <m:dPr>
                          <m:ctrlPr>
                            <a:rPr lang="en-US" altLang="zh-TW" i="1">
                              <a:latin typeface="Cambria Math" panose="02040503050406030204" pitchFamily="18" charset="0"/>
                              <a:cs typeface="Times New Roman" pitchFamily="18" charset="0"/>
                            </a:rPr>
                          </m:ctrlPr>
                        </m:dPr>
                        <m:e>
                          <m:m>
                            <m:mPr>
                              <m:mcs>
                                <m:mc>
                                  <m:mcPr>
                                    <m:count m:val="2"/>
                                    <m:mcJc m:val="center"/>
                                  </m:mcPr>
                                </m:mc>
                              </m:mcs>
                              <m:ctrlPr>
                                <a:rPr lang="en-US" altLang="zh-TW" i="1">
                                  <a:latin typeface="Cambria Math" panose="02040503050406030204" pitchFamily="18" charset="0"/>
                                  <a:cs typeface="Times New Roman" pitchFamily="18" charset="0"/>
                                </a:rPr>
                              </m:ctrlPr>
                            </m:mPr>
                            <m:mr>
                              <m:e>
                                <m:sSub>
                                  <m:sSubPr>
                                    <m:ctrlPr>
                                      <a:rPr lang="en-US" altLang="zh-TW" i="1">
                                        <a:latin typeface="Cambria Math" panose="02040503050406030204" pitchFamily="18" charset="0"/>
                                        <a:cs typeface="Times New Roman" pitchFamily="18" charset="0"/>
                                      </a:rPr>
                                    </m:ctrlPr>
                                  </m:sSubPr>
                                  <m:e>
                                    <m:acc>
                                      <m:accPr>
                                        <m:chr m:val="̅"/>
                                        <m:ctrlPr>
                                          <a:rPr lang="en-US" altLang="zh-TW" i="1">
                                            <a:latin typeface="Cambria Math" panose="02040503050406030204" pitchFamily="18" charset="0"/>
                                            <a:cs typeface="Times New Roman" pitchFamily="18" charset="0"/>
                                          </a:rPr>
                                        </m:ctrlPr>
                                      </m:accPr>
                                      <m:e>
                                        <m:r>
                                          <a:rPr lang="en-US" altLang="zh-TW" i="1">
                                            <a:latin typeface="Cambria Math"/>
                                            <a:cs typeface="Times New Roman" pitchFamily="18" charset="0"/>
                                          </a:rPr>
                                          <m:t>𝜈</m:t>
                                        </m:r>
                                      </m:e>
                                    </m:acc>
                                  </m:e>
                                  <m:sub>
                                    <m:r>
                                      <a:rPr lang="en-US" altLang="zh-TW" i="1">
                                        <a:latin typeface="Cambria Math"/>
                                        <a:cs typeface="Times New Roman" pitchFamily="18" charset="0"/>
                                      </a:rPr>
                                      <m:t>𝑒</m:t>
                                    </m:r>
                                  </m:sub>
                                </m:sSub>
                              </m:e>
                              <m:e>
                                <m:acc>
                                  <m:accPr>
                                    <m:chr m:val="̅"/>
                                    <m:ctrlPr>
                                      <a:rPr lang="en-US" altLang="zh-TW" i="1">
                                        <a:latin typeface="Cambria Math" panose="02040503050406030204" pitchFamily="18" charset="0"/>
                                        <a:cs typeface="Times New Roman" pitchFamily="18" charset="0"/>
                                      </a:rPr>
                                    </m:ctrlPr>
                                  </m:accPr>
                                  <m:e>
                                    <m:r>
                                      <a:rPr lang="en-US" altLang="zh-TW" i="1">
                                        <a:latin typeface="Cambria Math"/>
                                        <a:cs typeface="Times New Roman" pitchFamily="18" charset="0"/>
                                      </a:rPr>
                                      <m:t>𝑒</m:t>
                                    </m:r>
                                  </m:e>
                                </m:acc>
                              </m:e>
                            </m:mr>
                          </m:m>
                        </m:e>
                      </m:d>
                      <m:d>
                        <m:dPr>
                          <m:begChr m:val="["/>
                          <m:endChr m:val="]"/>
                          <m:ctrlPr>
                            <a:rPr lang="en-US" altLang="zh-TW" i="1" smtClean="0">
                              <a:latin typeface="Cambria Math" panose="02040503050406030204" pitchFamily="18" charset="0"/>
                              <a:cs typeface="Times New Roman" pitchFamily="18" charset="0"/>
                            </a:rPr>
                          </m:ctrlPr>
                        </m:dPr>
                        <m:e>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𝑊</m:t>
                              </m:r>
                            </m:e>
                            <m:sup>
                              <m:r>
                                <a:rPr lang="en-US" altLang="zh-TW" i="1">
                                  <a:latin typeface="Cambria Math"/>
                                  <a:cs typeface="Times New Roman" pitchFamily="18" charset="0"/>
                                </a:rPr>
                                <m:t>+</m:t>
                              </m:r>
                            </m:sup>
                          </m:sSup>
                          <m:d>
                            <m:dPr>
                              <m:ctrlPr>
                                <a:rPr lang="en-US" altLang="zh-TW" i="1">
                                  <a:latin typeface="Cambria Math" panose="02040503050406030204" pitchFamily="18" charset="0"/>
                                  <a:cs typeface="Times New Roman" pitchFamily="18" charset="0"/>
                                </a:rPr>
                              </m:ctrlPr>
                            </m:dPr>
                            <m:e>
                              <m:m>
                                <m:mPr>
                                  <m:mcs>
                                    <m:mc>
                                      <m:mcPr>
                                        <m:count m:val="2"/>
                                        <m:mcJc m:val="center"/>
                                      </m:mcPr>
                                    </m:mc>
                                  </m:mcs>
                                  <m:ctrlPr>
                                    <a:rPr lang="en-US" altLang="zh-TW" i="1">
                                      <a:latin typeface="Cambria Math" panose="02040503050406030204" pitchFamily="18" charset="0"/>
                                      <a:cs typeface="Times New Roman" pitchFamily="18" charset="0"/>
                                    </a:rPr>
                                  </m:ctrlPr>
                                </m:mPr>
                                <m:mr>
                                  <m:e>
                                    <m:r>
                                      <m:rPr>
                                        <m:brk m:alnAt="7"/>
                                      </m:rPr>
                                      <a:rPr lang="en-US" altLang="zh-TW" i="1">
                                        <a:latin typeface="Cambria Math"/>
                                        <a:cs typeface="Times New Roman" pitchFamily="18" charset="0"/>
                                      </a:rPr>
                                      <m:t>0</m:t>
                                    </m:r>
                                  </m:e>
                                  <m:e>
                                    <m:r>
                                      <a:rPr lang="en-US" altLang="zh-TW" b="0" i="1" smtClean="0">
                                        <a:latin typeface="Cambria Math" panose="02040503050406030204" pitchFamily="18" charset="0"/>
                                        <a:cs typeface="Times New Roman" pitchFamily="18" charset="0"/>
                                      </a:rPr>
                                      <m:t>1</m:t>
                                    </m:r>
                                  </m:e>
                                </m:mr>
                                <m:mr>
                                  <m:e>
                                    <m:r>
                                      <a:rPr lang="en-US" altLang="zh-TW" b="0" i="1" smtClean="0">
                                        <a:latin typeface="Cambria Math" panose="02040503050406030204" pitchFamily="18" charset="0"/>
                                        <a:cs typeface="Times New Roman" pitchFamily="18" charset="0"/>
                                      </a:rPr>
                                      <m:t>0</m:t>
                                    </m:r>
                                  </m:e>
                                  <m:e>
                                    <m:r>
                                      <a:rPr lang="en-US" altLang="zh-TW" i="1">
                                        <a:latin typeface="Cambria Math"/>
                                        <a:cs typeface="Times New Roman" pitchFamily="18" charset="0"/>
                                      </a:rPr>
                                      <m:t>0</m:t>
                                    </m:r>
                                  </m:e>
                                </m:mr>
                              </m:m>
                            </m:e>
                          </m:d>
                          <m:r>
                            <a:rPr lang="en-US" altLang="zh-TW" b="0" i="1" smtClean="0">
                              <a:latin typeface="Cambria Math" panose="02040503050406030204" pitchFamily="18" charset="0"/>
                              <a:cs typeface="Times New Roman" pitchFamily="18" charset="0"/>
                            </a:rPr>
                            <m:t>+</m:t>
                          </m:r>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𝑊</m:t>
                              </m:r>
                            </m:e>
                            <m:sup>
                              <m:r>
                                <a:rPr lang="en-US" altLang="zh-TW" i="1">
                                  <a:latin typeface="Cambria Math"/>
                                  <a:cs typeface="Times New Roman" pitchFamily="18" charset="0"/>
                                </a:rPr>
                                <m:t>−</m:t>
                              </m:r>
                            </m:sup>
                          </m:sSup>
                          <m:d>
                            <m:dPr>
                              <m:ctrlPr>
                                <a:rPr lang="en-US" altLang="zh-TW" i="1">
                                  <a:latin typeface="Cambria Math" panose="02040503050406030204" pitchFamily="18" charset="0"/>
                                  <a:cs typeface="Times New Roman" pitchFamily="18" charset="0"/>
                                </a:rPr>
                              </m:ctrlPr>
                            </m:dPr>
                            <m:e>
                              <m:m>
                                <m:mPr>
                                  <m:mcs>
                                    <m:mc>
                                      <m:mcPr>
                                        <m:count m:val="2"/>
                                        <m:mcJc m:val="center"/>
                                      </m:mcPr>
                                    </m:mc>
                                  </m:mcs>
                                  <m:ctrlPr>
                                    <a:rPr lang="en-US" altLang="zh-TW" i="1">
                                      <a:latin typeface="Cambria Math" panose="02040503050406030204" pitchFamily="18" charset="0"/>
                                      <a:cs typeface="Times New Roman" pitchFamily="18" charset="0"/>
                                    </a:rPr>
                                  </m:ctrlPr>
                                </m:mPr>
                                <m:mr>
                                  <m:e>
                                    <m:r>
                                      <m:rPr>
                                        <m:brk m:alnAt="7"/>
                                      </m:rPr>
                                      <a:rPr lang="en-US" altLang="zh-TW" i="1">
                                        <a:latin typeface="Cambria Math"/>
                                        <a:cs typeface="Times New Roman" pitchFamily="18" charset="0"/>
                                      </a:rPr>
                                      <m:t>0</m:t>
                                    </m:r>
                                  </m:e>
                                  <m:e>
                                    <m:r>
                                      <a:rPr lang="en-US" altLang="zh-TW" i="1">
                                        <a:latin typeface="Cambria Math"/>
                                        <a:cs typeface="Times New Roman" pitchFamily="18" charset="0"/>
                                      </a:rPr>
                                      <m:t>0</m:t>
                                    </m:r>
                                  </m:e>
                                </m:mr>
                                <m:mr>
                                  <m:e>
                                    <m:r>
                                      <a:rPr lang="en-US" altLang="zh-TW" b="0" i="1" smtClean="0">
                                        <a:latin typeface="Cambria Math" panose="02040503050406030204" pitchFamily="18" charset="0"/>
                                        <a:cs typeface="Times New Roman" pitchFamily="18" charset="0"/>
                                      </a:rPr>
                                      <m:t>1</m:t>
                                    </m:r>
                                  </m:e>
                                  <m:e>
                                    <m:r>
                                      <a:rPr lang="en-US" altLang="zh-TW" i="1">
                                        <a:latin typeface="Cambria Math"/>
                                        <a:cs typeface="Times New Roman" pitchFamily="18" charset="0"/>
                                      </a:rPr>
                                      <m:t>0</m:t>
                                    </m:r>
                                  </m:e>
                                </m:mr>
                              </m:m>
                            </m:e>
                          </m:d>
                        </m:e>
                      </m:d>
                      <m:d>
                        <m:dPr>
                          <m:ctrlPr>
                            <a:rPr lang="en-US" altLang="zh-TW" i="1">
                              <a:latin typeface="Cambria Math" panose="02040503050406030204" pitchFamily="18" charset="0"/>
                              <a:cs typeface="Times New Roman" pitchFamily="18" charset="0"/>
                            </a:rPr>
                          </m:ctrlPr>
                        </m:dPr>
                        <m:e>
                          <m:m>
                            <m:mPr>
                              <m:mcs>
                                <m:mc>
                                  <m:mcPr>
                                    <m:count m:val="1"/>
                                    <m:mcJc m:val="center"/>
                                  </m:mcPr>
                                </m:mc>
                              </m:mcs>
                              <m:ctrlPr>
                                <a:rPr lang="en-US" altLang="zh-TW" i="1">
                                  <a:latin typeface="Cambria Math" panose="02040503050406030204" pitchFamily="18" charset="0"/>
                                  <a:cs typeface="Times New Roman" pitchFamily="18" charset="0"/>
                                </a:rPr>
                              </m:ctrlPr>
                            </m:mPr>
                            <m:mr>
                              <m:e>
                                <m:sSub>
                                  <m:sSubPr>
                                    <m:ctrlPr>
                                      <a:rPr lang="en-US" altLang="zh-TW" i="1">
                                        <a:latin typeface="Cambria Math" panose="02040503050406030204" pitchFamily="18" charset="0"/>
                                        <a:cs typeface="Times New Roman" pitchFamily="18" charset="0"/>
                                      </a:rPr>
                                    </m:ctrlPr>
                                  </m:sSubPr>
                                  <m:e>
                                    <m:r>
                                      <a:rPr lang="en-US" altLang="zh-TW" i="1">
                                        <a:latin typeface="Cambria Math"/>
                                        <a:cs typeface="Times New Roman" pitchFamily="18" charset="0"/>
                                      </a:rPr>
                                      <m:t>𝜈</m:t>
                                    </m:r>
                                  </m:e>
                                  <m:sub>
                                    <m:r>
                                      <a:rPr lang="en-US" altLang="zh-TW" i="1">
                                        <a:latin typeface="Cambria Math"/>
                                        <a:cs typeface="Times New Roman" pitchFamily="18" charset="0"/>
                                      </a:rPr>
                                      <m:t>𝑒</m:t>
                                    </m:r>
                                  </m:sub>
                                </m:sSub>
                              </m:e>
                            </m:mr>
                            <m:mr>
                              <m:e>
                                <m:r>
                                  <a:rPr lang="en-US" altLang="zh-TW" i="1">
                                    <a:latin typeface="Cambria Math"/>
                                    <a:cs typeface="Times New Roman" pitchFamily="18" charset="0"/>
                                  </a:rPr>
                                  <m:t>𝑒</m:t>
                                </m:r>
                              </m:e>
                            </m:mr>
                          </m:m>
                        </m:e>
                      </m:d>
                    </m:oMath>
                  </m:oMathPara>
                </a14:m>
                <a:endParaRPr lang="en-US" altLang="zh-TW" i="1" dirty="0">
                  <a:latin typeface="Cambria Math"/>
                  <a:cs typeface="Times New Roman" pitchFamily="18" charset="0"/>
                </a:endParaRPr>
              </a:p>
            </p:txBody>
          </p:sp>
        </mc:Choice>
        <mc:Fallback xmlns="">
          <p:sp>
            <p:nvSpPr>
              <p:cNvPr id="3" name="矩形 4">
                <a:extLst>
                  <a:ext uri="{FF2B5EF4-FFF2-40B4-BE49-F238E27FC236}">
                    <a16:creationId xmlns:a16="http://schemas.microsoft.com/office/drawing/2014/main" id="{38C8B299-03A8-5894-C1E4-22536CABB4B3}"/>
                  </a:ext>
                </a:extLst>
              </p:cNvPr>
              <p:cNvSpPr>
                <a:spLocks noRot="1" noChangeAspect="1" noMove="1" noResize="1" noEditPoints="1" noAdjustHandles="1" noChangeArrowheads="1" noChangeShapeType="1" noTextEdit="1"/>
              </p:cNvSpPr>
              <p:nvPr/>
            </p:nvSpPr>
            <p:spPr>
              <a:xfrm>
                <a:off x="759554" y="1685304"/>
                <a:ext cx="4642508" cy="618567"/>
              </a:xfrm>
              <a:prstGeom prst="rect">
                <a:avLst/>
              </a:prstGeom>
              <a:blipFill>
                <a:blip r:embed="rId2"/>
                <a:stretch>
                  <a:fillRect b="-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矩形 4">
                <a:extLst>
                  <a:ext uri="{FF2B5EF4-FFF2-40B4-BE49-F238E27FC236}">
                    <a16:creationId xmlns:a16="http://schemas.microsoft.com/office/drawing/2014/main" id="{8980201A-CF6E-B1B6-B8B3-04E2B55542AA}"/>
                  </a:ext>
                </a:extLst>
              </p:cNvPr>
              <p:cNvSpPr/>
              <p:nvPr/>
            </p:nvSpPr>
            <p:spPr>
              <a:xfrm>
                <a:off x="748614" y="2473330"/>
                <a:ext cx="5592890" cy="720325"/>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cs typeface="Times New Roman" pitchFamily="18" charset="0"/>
                        </a:rPr>
                        <m:t>=</m:t>
                      </m:r>
                      <m:f>
                        <m:fPr>
                          <m:ctrlPr>
                            <a:rPr lang="en-US" altLang="zh-TW" i="1">
                              <a:latin typeface="Cambria Math" panose="02040503050406030204" pitchFamily="18" charset="0"/>
                              <a:cs typeface="Times New Roman" pitchFamily="18" charset="0"/>
                            </a:rPr>
                          </m:ctrlPr>
                        </m:fPr>
                        <m:num>
                          <m:r>
                            <a:rPr lang="en-US" altLang="zh-TW" i="1">
                              <a:latin typeface="Cambria Math"/>
                              <a:cs typeface="Times New Roman" pitchFamily="18" charset="0"/>
                            </a:rPr>
                            <m:t>𝑔</m:t>
                          </m:r>
                        </m:num>
                        <m:den>
                          <m:rad>
                            <m:radPr>
                              <m:degHide m:val="on"/>
                              <m:ctrlPr>
                                <a:rPr lang="en-US" altLang="zh-TW" i="1">
                                  <a:latin typeface="Cambria Math" panose="02040503050406030204" pitchFamily="18" charset="0"/>
                                  <a:cs typeface="Times New Roman" pitchFamily="18" charset="0"/>
                                </a:rPr>
                              </m:ctrlPr>
                            </m:radPr>
                            <m:deg/>
                            <m:e>
                              <m:r>
                                <a:rPr lang="en-US" altLang="zh-TW" i="1">
                                  <a:latin typeface="Cambria Math"/>
                                  <a:cs typeface="Times New Roman" pitchFamily="18" charset="0"/>
                                </a:rPr>
                                <m:t>2</m:t>
                              </m:r>
                            </m:e>
                          </m:rad>
                        </m:den>
                      </m:f>
                      <m:d>
                        <m:dPr>
                          <m:ctrlPr>
                            <a:rPr lang="en-US" altLang="zh-TW" i="1">
                              <a:latin typeface="Cambria Math" panose="02040503050406030204" pitchFamily="18" charset="0"/>
                              <a:cs typeface="Times New Roman" pitchFamily="18" charset="0"/>
                            </a:rPr>
                          </m:ctrlPr>
                        </m:dPr>
                        <m:e>
                          <m:m>
                            <m:mPr>
                              <m:mcs>
                                <m:mc>
                                  <m:mcPr>
                                    <m:count m:val="2"/>
                                    <m:mcJc m:val="center"/>
                                  </m:mcPr>
                                </m:mc>
                              </m:mcs>
                              <m:ctrlPr>
                                <a:rPr lang="en-US" altLang="zh-TW" i="1">
                                  <a:latin typeface="Cambria Math" panose="02040503050406030204" pitchFamily="18" charset="0"/>
                                  <a:cs typeface="Times New Roman" pitchFamily="18" charset="0"/>
                                </a:rPr>
                              </m:ctrlPr>
                            </m:mPr>
                            <m:mr>
                              <m:e>
                                <m:sSub>
                                  <m:sSubPr>
                                    <m:ctrlPr>
                                      <a:rPr lang="en-US" altLang="zh-TW" i="1">
                                        <a:latin typeface="Cambria Math" panose="02040503050406030204" pitchFamily="18" charset="0"/>
                                        <a:cs typeface="Times New Roman" pitchFamily="18" charset="0"/>
                                      </a:rPr>
                                    </m:ctrlPr>
                                  </m:sSubPr>
                                  <m:e>
                                    <m:acc>
                                      <m:accPr>
                                        <m:chr m:val="̅"/>
                                        <m:ctrlPr>
                                          <a:rPr lang="en-US" altLang="zh-TW" i="1">
                                            <a:latin typeface="Cambria Math" panose="02040503050406030204" pitchFamily="18" charset="0"/>
                                            <a:cs typeface="Times New Roman" pitchFamily="18" charset="0"/>
                                          </a:rPr>
                                        </m:ctrlPr>
                                      </m:accPr>
                                      <m:e>
                                        <m:r>
                                          <a:rPr lang="en-US" altLang="zh-TW" i="1">
                                            <a:latin typeface="Cambria Math"/>
                                            <a:cs typeface="Times New Roman" pitchFamily="18" charset="0"/>
                                          </a:rPr>
                                          <m:t>𝜈</m:t>
                                        </m:r>
                                      </m:e>
                                    </m:acc>
                                  </m:e>
                                  <m:sub>
                                    <m:r>
                                      <a:rPr lang="en-US" altLang="zh-TW" i="1">
                                        <a:latin typeface="Cambria Math"/>
                                        <a:cs typeface="Times New Roman" pitchFamily="18" charset="0"/>
                                      </a:rPr>
                                      <m:t>𝑒</m:t>
                                    </m:r>
                                  </m:sub>
                                </m:sSub>
                              </m:e>
                              <m:e>
                                <m:acc>
                                  <m:accPr>
                                    <m:chr m:val="̅"/>
                                    <m:ctrlPr>
                                      <a:rPr lang="en-US" altLang="zh-TW" i="1">
                                        <a:latin typeface="Cambria Math" panose="02040503050406030204" pitchFamily="18" charset="0"/>
                                        <a:cs typeface="Times New Roman" pitchFamily="18" charset="0"/>
                                      </a:rPr>
                                    </m:ctrlPr>
                                  </m:accPr>
                                  <m:e>
                                    <m:r>
                                      <a:rPr lang="en-US" altLang="zh-TW" i="1">
                                        <a:latin typeface="Cambria Math"/>
                                        <a:cs typeface="Times New Roman" pitchFamily="18" charset="0"/>
                                      </a:rPr>
                                      <m:t>𝑒</m:t>
                                    </m:r>
                                  </m:e>
                                </m:acc>
                              </m:e>
                            </m:mr>
                          </m:m>
                        </m:e>
                      </m:d>
                      <m:d>
                        <m:dPr>
                          <m:begChr m:val="["/>
                          <m:endChr m:val="]"/>
                          <m:ctrlPr>
                            <a:rPr lang="en-US" altLang="zh-TW" i="1" smtClean="0">
                              <a:latin typeface="Cambria Math" panose="02040503050406030204" pitchFamily="18" charset="0"/>
                              <a:cs typeface="Times New Roman" pitchFamily="18" charset="0"/>
                            </a:rPr>
                          </m:ctrlPr>
                        </m:dPr>
                        <m:e>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𝑊</m:t>
                              </m:r>
                            </m:e>
                            <m:sup>
                              <m:r>
                                <a:rPr lang="en-US" altLang="zh-TW" i="1">
                                  <a:latin typeface="Cambria Math"/>
                                  <a:cs typeface="Times New Roman" pitchFamily="18" charset="0"/>
                                </a:rPr>
                                <m:t>+</m:t>
                              </m:r>
                            </m:sup>
                          </m:sSup>
                          <m:d>
                            <m:dPr>
                              <m:ctrlPr>
                                <a:rPr lang="en-US" altLang="zh-TW" i="1">
                                  <a:latin typeface="Cambria Math" panose="02040503050406030204" pitchFamily="18" charset="0"/>
                                  <a:cs typeface="Times New Roman" pitchFamily="18" charset="0"/>
                                </a:rPr>
                              </m:ctrlPr>
                            </m:dPr>
                            <m:e>
                              <m:f>
                                <m:fPr>
                                  <m:ctrlPr>
                                    <a:rPr lang="en-US" altLang="zh-TW" i="1" smtClean="0">
                                      <a:latin typeface="Cambria Math" panose="02040503050406030204" pitchFamily="18" charset="0"/>
                                      <a:cs typeface="Times New Roman" pitchFamily="18" charset="0"/>
                                    </a:rPr>
                                  </m:ctrlPr>
                                </m:fPr>
                                <m:num>
                                  <m:sSup>
                                    <m:sSupPr>
                                      <m:ctrlPr>
                                        <a:rPr lang="en-US" altLang="zh-TW" i="1" smtClean="0">
                                          <a:latin typeface="Cambria Math" panose="02040503050406030204" pitchFamily="18" charset="0"/>
                                          <a:cs typeface="Times New Roman" pitchFamily="18" charset="0"/>
                                        </a:rPr>
                                      </m:ctrlPr>
                                    </m:sSupPr>
                                    <m:e>
                                      <m:r>
                                        <a:rPr lang="en-US" altLang="zh-TW" i="1" smtClean="0">
                                          <a:latin typeface="Cambria Math" panose="02040503050406030204" pitchFamily="18" charset="0"/>
                                          <a:ea typeface="Cambria Math" panose="02040503050406030204" pitchFamily="18" charset="0"/>
                                          <a:cs typeface="Times New Roman" pitchFamily="18" charset="0"/>
                                        </a:rPr>
                                        <m:t>𝜏</m:t>
                                      </m:r>
                                    </m:e>
                                    <m:sup>
                                      <m:r>
                                        <a:rPr lang="en-US" altLang="zh-TW" b="0" i="1" smtClean="0">
                                          <a:latin typeface="Cambria Math" panose="02040503050406030204" pitchFamily="18" charset="0"/>
                                          <a:cs typeface="Times New Roman" pitchFamily="18" charset="0"/>
                                        </a:rPr>
                                        <m:t>1</m:t>
                                      </m:r>
                                    </m:sup>
                                  </m:sSup>
                                  <m:r>
                                    <a:rPr lang="en-US" altLang="zh-TW" b="0" i="1" smtClean="0">
                                      <a:latin typeface="Cambria Math" panose="02040503050406030204" pitchFamily="18" charset="0"/>
                                      <a:cs typeface="Times New Roman" pitchFamily="18" charset="0"/>
                                    </a:rPr>
                                    <m:t>+</m:t>
                                  </m:r>
                                  <m:r>
                                    <a:rPr lang="en-US" altLang="zh-TW" b="0" i="1" smtClean="0">
                                      <a:latin typeface="Cambria Math" panose="02040503050406030204" pitchFamily="18" charset="0"/>
                                      <a:cs typeface="Times New Roman" pitchFamily="18" charset="0"/>
                                    </a:rPr>
                                    <m:t>𝑖</m:t>
                                  </m:r>
                                  <m:sSup>
                                    <m:sSupPr>
                                      <m:ctrlPr>
                                        <a:rPr lang="en-US" altLang="zh-TW" i="1">
                                          <a:latin typeface="Cambria Math" panose="02040503050406030204" pitchFamily="18" charset="0"/>
                                          <a:cs typeface="Times New Roman" pitchFamily="18" charset="0"/>
                                        </a:rPr>
                                      </m:ctrlPr>
                                    </m:sSupPr>
                                    <m:e>
                                      <m:r>
                                        <a:rPr lang="en-US" altLang="zh-TW" i="1">
                                          <a:latin typeface="Cambria Math" panose="02040503050406030204" pitchFamily="18" charset="0"/>
                                          <a:ea typeface="Cambria Math" panose="02040503050406030204" pitchFamily="18" charset="0"/>
                                          <a:cs typeface="Times New Roman" pitchFamily="18" charset="0"/>
                                        </a:rPr>
                                        <m:t>𝜏</m:t>
                                      </m:r>
                                    </m:e>
                                    <m:sup>
                                      <m:r>
                                        <a:rPr lang="en-US" altLang="zh-TW" b="0" i="1" smtClean="0">
                                          <a:latin typeface="Cambria Math" panose="02040503050406030204" pitchFamily="18" charset="0"/>
                                          <a:ea typeface="Cambria Math" panose="02040503050406030204" pitchFamily="18" charset="0"/>
                                          <a:cs typeface="Times New Roman" pitchFamily="18" charset="0"/>
                                        </a:rPr>
                                        <m:t>2</m:t>
                                      </m:r>
                                    </m:sup>
                                  </m:sSup>
                                </m:num>
                                <m:den>
                                  <m:r>
                                    <a:rPr lang="en-US" altLang="zh-TW" b="0" i="1" smtClean="0">
                                      <a:latin typeface="Cambria Math" panose="02040503050406030204" pitchFamily="18" charset="0"/>
                                      <a:cs typeface="Times New Roman" pitchFamily="18" charset="0"/>
                                    </a:rPr>
                                    <m:t>2</m:t>
                                  </m:r>
                                </m:den>
                              </m:f>
                            </m:e>
                          </m:d>
                          <m:r>
                            <a:rPr lang="en-US" altLang="zh-TW" b="0" i="1" smtClean="0">
                              <a:latin typeface="Cambria Math" panose="02040503050406030204" pitchFamily="18" charset="0"/>
                              <a:cs typeface="Times New Roman" pitchFamily="18" charset="0"/>
                            </a:rPr>
                            <m:t>+</m:t>
                          </m:r>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𝑊</m:t>
                              </m:r>
                            </m:e>
                            <m:sup>
                              <m:r>
                                <a:rPr lang="en-US" altLang="zh-TW" i="1">
                                  <a:latin typeface="Cambria Math"/>
                                  <a:cs typeface="Times New Roman" pitchFamily="18" charset="0"/>
                                </a:rPr>
                                <m:t>−</m:t>
                              </m:r>
                            </m:sup>
                          </m:sSup>
                          <m:d>
                            <m:dPr>
                              <m:ctrlPr>
                                <a:rPr lang="en-US" altLang="zh-TW" i="1">
                                  <a:latin typeface="Cambria Math" panose="02040503050406030204" pitchFamily="18" charset="0"/>
                                  <a:cs typeface="Times New Roman" pitchFamily="18" charset="0"/>
                                </a:rPr>
                              </m:ctrlPr>
                            </m:dPr>
                            <m:e>
                              <m:f>
                                <m:fPr>
                                  <m:ctrlPr>
                                    <a:rPr lang="en-US" altLang="zh-TW" i="1">
                                      <a:latin typeface="Cambria Math" panose="02040503050406030204" pitchFamily="18" charset="0"/>
                                      <a:cs typeface="Times New Roman" pitchFamily="18" charset="0"/>
                                    </a:rPr>
                                  </m:ctrlPr>
                                </m:fPr>
                                <m:num>
                                  <m:sSup>
                                    <m:sSupPr>
                                      <m:ctrlPr>
                                        <a:rPr lang="en-US" altLang="zh-TW" i="1">
                                          <a:latin typeface="Cambria Math" panose="02040503050406030204" pitchFamily="18" charset="0"/>
                                          <a:cs typeface="Times New Roman" pitchFamily="18" charset="0"/>
                                        </a:rPr>
                                      </m:ctrlPr>
                                    </m:sSupPr>
                                    <m:e>
                                      <m:r>
                                        <a:rPr lang="en-US" altLang="zh-TW" i="1">
                                          <a:latin typeface="Cambria Math" panose="02040503050406030204" pitchFamily="18" charset="0"/>
                                          <a:ea typeface="Cambria Math" panose="02040503050406030204" pitchFamily="18" charset="0"/>
                                          <a:cs typeface="Times New Roman" pitchFamily="18" charset="0"/>
                                        </a:rPr>
                                        <m:t>𝜏</m:t>
                                      </m:r>
                                    </m:e>
                                    <m:sup>
                                      <m:r>
                                        <a:rPr lang="en-US" altLang="zh-TW" i="1">
                                          <a:latin typeface="Cambria Math" panose="02040503050406030204" pitchFamily="18" charset="0"/>
                                          <a:cs typeface="Times New Roman" pitchFamily="18" charset="0"/>
                                        </a:rPr>
                                        <m:t>1</m:t>
                                      </m:r>
                                    </m:sup>
                                  </m:sSup>
                                  <m:r>
                                    <a:rPr lang="en-US" altLang="zh-TW" b="0" i="1" smtClean="0">
                                      <a:latin typeface="Cambria Math" panose="02040503050406030204" pitchFamily="18" charset="0"/>
                                      <a:cs typeface="Times New Roman" pitchFamily="18" charset="0"/>
                                    </a:rPr>
                                    <m:t>−</m:t>
                                  </m:r>
                                  <m:r>
                                    <a:rPr lang="en-US" altLang="zh-TW" i="1">
                                      <a:latin typeface="Cambria Math" panose="02040503050406030204" pitchFamily="18" charset="0"/>
                                      <a:cs typeface="Times New Roman" pitchFamily="18" charset="0"/>
                                    </a:rPr>
                                    <m:t>𝑖</m:t>
                                  </m:r>
                                  <m:sSup>
                                    <m:sSupPr>
                                      <m:ctrlPr>
                                        <a:rPr lang="en-US" altLang="zh-TW" i="1">
                                          <a:latin typeface="Cambria Math" panose="02040503050406030204" pitchFamily="18" charset="0"/>
                                          <a:cs typeface="Times New Roman" pitchFamily="18" charset="0"/>
                                        </a:rPr>
                                      </m:ctrlPr>
                                    </m:sSupPr>
                                    <m:e>
                                      <m:r>
                                        <a:rPr lang="en-US" altLang="zh-TW" i="1">
                                          <a:latin typeface="Cambria Math" panose="02040503050406030204" pitchFamily="18" charset="0"/>
                                          <a:ea typeface="Cambria Math" panose="02040503050406030204" pitchFamily="18" charset="0"/>
                                          <a:cs typeface="Times New Roman" pitchFamily="18" charset="0"/>
                                        </a:rPr>
                                        <m:t>𝜏</m:t>
                                      </m:r>
                                    </m:e>
                                    <m:sup>
                                      <m:r>
                                        <a:rPr lang="en-US" altLang="zh-TW" b="0" i="1" smtClean="0">
                                          <a:latin typeface="Cambria Math" panose="02040503050406030204" pitchFamily="18" charset="0"/>
                                          <a:ea typeface="Cambria Math" panose="02040503050406030204" pitchFamily="18" charset="0"/>
                                          <a:cs typeface="Times New Roman" pitchFamily="18" charset="0"/>
                                        </a:rPr>
                                        <m:t>2</m:t>
                                      </m:r>
                                    </m:sup>
                                  </m:sSup>
                                </m:num>
                                <m:den>
                                  <m:r>
                                    <a:rPr lang="en-US" altLang="zh-TW" i="1">
                                      <a:latin typeface="Cambria Math" panose="02040503050406030204" pitchFamily="18" charset="0"/>
                                      <a:cs typeface="Times New Roman" pitchFamily="18" charset="0"/>
                                    </a:rPr>
                                    <m:t>2</m:t>
                                  </m:r>
                                </m:den>
                              </m:f>
                            </m:e>
                          </m:d>
                        </m:e>
                      </m:d>
                      <m:d>
                        <m:dPr>
                          <m:ctrlPr>
                            <a:rPr lang="en-US" altLang="zh-TW" i="1">
                              <a:latin typeface="Cambria Math" panose="02040503050406030204" pitchFamily="18" charset="0"/>
                              <a:cs typeface="Times New Roman" pitchFamily="18" charset="0"/>
                            </a:rPr>
                          </m:ctrlPr>
                        </m:dPr>
                        <m:e>
                          <m:m>
                            <m:mPr>
                              <m:mcs>
                                <m:mc>
                                  <m:mcPr>
                                    <m:count m:val="1"/>
                                    <m:mcJc m:val="center"/>
                                  </m:mcPr>
                                </m:mc>
                              </m:mcs>
                              <m:ctrlPr>
                                <a:rPr lang="en-US" altLang="zh-TW" i="1">
                                  <a:latin typeface="Cambria Math" panose="02040503050406030204" pitchFamily="18" charset="0"/>
                                  <a:cs typeface="Times New Roman" pitchFamily="18" charset="0"/>
                                </a:rPr>
                              </m:ctrlPr>
                            </m:mPr>
                            <m:mr>
                              <m:e>
                                <m:sSub>
                                  <m:sSubPr>
                                    <m:ctrlPr>
                                      <a:rPr lang="en-US" altLang="zh-TW" i="1">
                                        <a:latin typeface="Cambria Math" panose="02040503050406030204" pitchFamily="18" charset="0"/>
                                        <a:cs typeface="Times New Roman" pitchFamily="18" charset="0"/>
                                      </a:rPr>
                                    </m:ctrlPr>
                                  </m:sSubPr>
                                  <m:e>
                                    <m:r>
                                      <a:rPr lang="en-US" altLang="zh-TW" i="1">
                                        <a:latin typeface="Cambria Math"/>
                                        <a:cs typeface="Times New Roman" pitchFamily="18" charset="0"/>
                                      </a:rPr>
                                      <m:t>𝜈</m:t>
                                    </m:r>
                                  </m:e>
                                  <m:sub>
                                    <m:r>
                                      <a:rPr lang="en-US" altLang="zh-TW" i="1">
                                        <a:latin typeface="Cambria Math"/>
                                        <a:cs typeface="Times New Roman" pitchFamily="18" charset="0"/>
                                      </a:rPr>
                                      <m:t>𝑒</m:t>
                                    </m:r>
                                  </m:sub>
                                </m:sSub>
                              </m:e>
                            </m:mr>
                            <m:mr>
                              <m:e>
                                <m:r>
                                  <a:rPr lang="en-US" altLang="zh-TW" i="1">
                                    <a:latin typeface="Cambria Math"/>
                                    <a:cs typeface="Times New Roman" pitchFamily="18" charset="0"/>
                                  </a:rPr>
                                  <m:t>𝑒</m:t>
                                </m:r>
                              </m:e>
                            </m:mr>
                          </m:m>
                        </m:e>
                      </m:d>
                    </m:oMath>
                  </m:oMathPara>
                </a14:m>
                <a:endParaRPr lang="en-US" altLang="zh-TW" i="1" dirty="0">
                  <a:latin typeface="Cambria Math"/>
                  <a:cs typeface="Times New Roman" pitchFamily="18" charset="0"/>
                </a:endParaRPr>
              </a:p>
            </p:txBody>
          </p:sp>
        </mc:Choice>
        <mc:Fallback xmlns="">
          <p:sp>
            <p:nvSpPr>
              <p:cNvPr id="9" name="矩形 4">
                <a:extLst>
                  <a:ext uri="{FF2B5EF4-FFF2-40B4-BE49-F238E27FC236}">
                    <a16:creationId xmlns:a16="http://schemas.microsoft.com/office/drawing/2014/main" id="{8980201A-CF6E-B1B6-B8B3-04E2B55542AA}"/>
                  </a:ext>
                </a:extLst>
              </p:cNvPr>
              <p:cNvSpPr>
                <a:spLocks noRot="1" noChangeAspect="1" noMove="1" noResize="1" noEditPoints="1" noAdjustHandles="1" noChangeArrowheads="1" noChangeShapeType="1" noTextEdit="1"/>
              </p:cNvSpPr>
              <p:nvPr/>
            </p:nvSpPr>
            <p:spPr>
              <a:xfrm>
                <a:off x="748614" y="2473330"/>
                <a:ext cx="5592890" cy="720325"/>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矩形 4">
                <a:extLst>
                  <a:ext uri="{FF2B5EF4-FFF2-40B4-BE49-F238E27FC236}">
                    <a16:creationId xmlns:a16="http://schemas.microsoft.com/office/drawing/2014/main" id="{BD73C090-9AF0-6D52-13BD-1695C0425205}"/>
                  </a:ext>
                </a:extLst>
              </p:cNvPr>
              <p:cNvSpPr/>
              <p:nvPr/>
            </p:nvSpPr>
            <p:spPr>
              <a:xfrm>
                <a:off x="780819" y="3422171"/>
                <a:ext cx="5728259" cy="714683"/>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cs typeface="Times New Roman" pitchFamily="18" charset="0"/>
                        </a:rPr>
                        <m:t>=</m:t>
                      </m:r>
                      <m:f>
                        <m:fPr>
                          <m:ctrlPr>
                            <a:rPr lang="en-US" altLang="zh-TW" i="1">
                              <a:latin typeface="Cambria Math" panose="02040503050406030204" pitchFamily="18" charset="0"/>
                              <a:cs typeface="Times New Roman" pitchFamily="18" charset="0"/>
                            </a:rPr>
                          </m:ctrlPr>
                        </m:fPr>
                        <m:num>
                          <m:r>
                            <a:rPr lang="en-US" altLang="zh-TW" i="1">
                              <a:latin typeface="Cambria Math"/>
                              <a:cs typeface="Times New Roman" pitchFamily="18" charset="0"/>
                            </a:rPr>
                            <m:t>𝑔</m:t>
                          </m:r>
                        </m:num>
                        <m:den>
                          <m:rad>
                            <m:radPr>
                              <m:degHide m:val="on"/>
                              <m:ctrlPr>
                                <a:rPr lang="en-US" altLang="zh-TW" i="1">
                                  <a:latin typeface="Cambria Math" panose="02040503050406030204" pitchFamily="18" charset="0"/>
                                  <a:cs typeface="Times New Roman" pitchFamily="18" charset="0"/>
                                </a:rPr>
                              </m:ctrlPr>
                            </m:radPr>
                            <m:deg/>
                            <m:e>
                              <m:r>
                                <a:rPr lang="en-US" altLang="zh-TW" i="1">
                                  <a:latin typeface="Cambria Math"/>
                                  <a:cs typeface="Times New Roman" pitchFamily="18" charset="0"/>
                                </a:rPr>
                                <m:t>2</m:t>
                              </m:r>
                            </m:e>
                          </m:rad>
                        </m:den>
                      </m:f>
                      <m:d>
                        <m:dPr>
                          <m:ctrlPr>
                            <a:rPr lang="en-US" altLang="zh-TW" i="1">
                              <a:latin typeface="Cambria Math" panose="02040503050406030204" pitchFamily="18" charset="0"/>
                              <a:cs typeface="Times New Roman" pitchFamily="18" charset="0"/>
                            </a:rPr>
                          </m:ctrlPr>
                        </m:dPr>
                        <m:e>
                          <m:m>
                            <m:mPr>
                              <m:mcs>
                                <m:mc>
                                  <m:mcPr>
                                    <m:count m:val="2"/>
                                    <m:mcJc m:val="center"/>
                                  </m:mcPr>
                                </m:mc>
                              </m:mcs>
                              <m:ctrlPr>
                                <a:rPr lang="en-US" altLang="zh-TW" i="1">
                                  <a:latin typeface="Cambria Math" panose="02040503050406030204" pitchFamily="18" charset="0"/>
                                  <a:cs typeface="Times New Roman" pitchFamily="18" charset="0"/>
                                </a:rPr>
                              </m:ctrlPr>
                            </m:mPr>
                            <m:mr>
                              <m:e>
                                <m:sSub>
                                  <m:sSubPr>
                                    <m:ctrlPr>
                                      <a:rPr lang="en-US" altLang="zh-TW" i="1">
                                        <a:latin typeface="Cambria Math" panose="02040503050406030204" pitchFamily="18" charset="0"/>
                                        <a:cs typeface="Times New Roman" pitchFamily="18" charset="0"/>
                                      </a:rPr>
                                    </m:ctrlPr>
                                  </m:sSubPr>
                                  <m:e>
                                    <m:acc>
                                      <m:accPr>
                                        <m:chr m:val="̅"/>
                                        <m:ctrlPr>
                                          <a:rPr lang="en-US" altLang="zh-TW" i="1">
                                            <a:latin typeface="Cambria Math" panose="02040503050406030204" pitchFamily="18" charset="0"/>
                                            <a:cs typeface="Times New Roman" pitchFamily="18" charset="0"/>
                                          </a:rPr>
                                        </m:ctrlPr>
                                      </m:accPr>
                                      <m:e>
                                        <m:r>
                                          <a:rPr lang="en-US" altLang="zh-TW" i="1">
                                            <a:latin typeface="Cambria Math"/>
                                            <a:cs typeface="Times New Roman" pitchFamily="18" charset="0"/>
                                          </a:rPr>
                                          <m:t>𝜈</m:t>
                                        </m:r>
                                      </m:e>
                                    </m:acc>
                                  </m:e>
                                  <m:sub>
                                    <m:r>
                                      <a:rPr lang="en-US" altLang="zh-TW" i="1">
                                        <a:latin typeface="Cambria Math"/>
                                        <a:cs typeface="Times New Roman" pitchFamily="18" charset="0"/>
                                      </a:rPr>
                                      <m:t>𝑒</m:t>
                                    </m:r>
                                  </m:sub>
                                </m:sSub>
                              </m:e>
                              <m:e>
                                <m:acc>
                                  <m:accPr>
                                    <m:chr m:val="̅"/>
                                    <m:ctrlPr>
                                      <a:rPr lang="en-US" altLang="zh-TW" i="1">
                                        <a:latin typeface="Cambria Math" panose="02040503050406030204" pitchFamily="18" charset="0"/>
                                        <a:cs typeface="Times New Roman" pitchFamily="18" charset="0"/>
                                      </a:rPr>
                                    </m:ctrlPr>
                                  </m:accPr>
                                  <m:e>
                                    <m:r>
                                      <a:rPr lang="en-US" altLang="zh-TW" i="1">
                                        <a:latin typeface="Cambria Math"/>
                                        <a:cs typeface="Times New Roman" pitchFamily="18" charset="0"/>
                                      </a:rPr>
                                      <m:t>𝑒</m:t>
                                    </m:r>
                                  </m:e>
                                </m:acc>
                              </m:e>
                            </m:mr>
                          </m:m>
                        </m:e>
                      </m:d>
                      <m:d>
                        <m:dPr>
                          <m:begChr m:val="["/>
                          <m:endChr m:val="]"/>
                          <m:ctrlPr>
                            <a:rPr lang="en-US" altLang="zh-TW" i="1" smtClean="0">
                              <a:latin typeface="Cambria Math" panose="02040503050406030204" pitchFamily="18" charset="0"/>
                              <a:cs typeface="Times New Roman" pitchFamily="18" charset="0"/>
                            </a:rPr>
                          </m:ctrlPr>
                        </m:dPr>
                        <m:e>
                          <m:d>
                            <m:dPr>
                              <m:ctrlPr>
                                <a:rPr lang="en-US" altLang="zh-TW" i="1">
                                  <a:latin typeface="Cambria Math" panose="02040503050406030204" pitchFamily="18" charset="0"/>
                                  <a:cs typeface="Times New Roman" pitchFamily="18" charset="0"/>
                                </a:rPr>
                              </m:ctrlPr>
                            </m:dPr>
                            <m:e>
                              <m:f>
                                <m:fPr>
                                  <m:ctrlPr>
                                    <a:rPr lang="en-US" altLang="zh-TW" i="1" smtClean="0">
                                      <a:latin typeface="Cambria Math" panose="02040503050406030204" pitchFamily="18" charset="0"/>
                                      <a:cs typeface="Times New Roman" pitchFamily="18" charset="0"/>
                                    </a:rPr>
                                  </m:ctrlPr>
                                </m:fPr>
                                <m:num>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𝑊</m:t>
                                      </m:r>
                                    </m:e>
                                    <m:sup>
                                      <m:r>
                                        <a:rPr lang="en-US" altLang="zh-TW" i="1">
                                          <a:latin typeface="Cambria Math"/>
                                          <a:cs typeface="Times New Roman" pitchFamily="18" charset="0"/>
                                        </a:rPr>
                                        <m:t>+</m:t>
                                      </m:r>
                                    </m:sup>
                                  </m:sSup>
                                  <m:r>
                                    <a:rPr lang="en-US" altLang="zh-TW" b="0" i="1" smtClean="0">
                                      <a:latin typeface="Cambria Math" panose="02040503050406030204" pitchFamily="18" charset="0"/>
                                      <a:cs typeface="Times New Roman" pitchFamily="18" charset="0"/>
                                    </a:rPr>
                                    <m:t>+</m:t>
                                  </m:r>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𝑊</m:t>
                                      </m:r>
                                    </m:e>
                                    <m:sup>
                                      <m:r>
                                        <a:rPr lang="en-US" altLang="zh-TW" i="1">
                                          <a:latin typeface="Cambria Math"/>
                                          <a:cs typeface="Times New Roman" pitchFamily="18" charset="0"/>
                                        </a:rPr>
                                        <m:t>−</m:t>
                                      </m:r>
                                    </m:sup>
                                  </m:sSup>
                                </m:num>
                                <m:den>
                                  <m:r>
                                    <a:rPr lang="en-US" altLang="zh-TW" b="0" i="1" smtClean="0">
                                      <a:latin typeface="Cambria Math" panose="02040503050406030204" pitchFamily="18" charset="0"/>
                                      <a:cs typeface="Times New Roman" pitchFamily="18" charset="0"/>
                                    </a:rPr>
                                    <m:t>2</m:t>
                                  </m:r>
                                </m:den>
                              </m:f>
                            </m:e>
                          </m:d>
                          <m:sSup>
                            <m:sSupPr>
                              <m:ctrlPr>
                                <a:rPr lang="en-US" altLang="zh-TW" i="1">
                                  <a:latin typeface="Cambria Math" panose="02040503050406030204" pitchFamily="18" charset="0"/>
                                  <a:cs typeface="Times New Roman" pitchFamily="18" charset="0"/>
                                </a:rPr>
                              </m:ctrlPr>
                            </m:sSupPr>
                            <m:e>
                              <m:r>
                                <a:rPr lang="en-US" altLang="zh-TW" i="1">
                                  <a:latin typeface="Cambria Math" panose="02040503050406030204" pitchFamily="18" charset="0"/>
                                  <a:ea typeface="Cambria Math" panose="02040503050406030204" pitchFamily="18" charset="0"/>
                                  <a:cs typeface="Times New Roman" pitchFamily="18" charset="0"/>
                                </a:rPr>
                                <m:t>𝜏</m:t>
                              </m:r>
                            </m:e>
                            <m:sup>
                              <m:r>
                                <a:rPr lang="en-US" altLang="zh-TW" i="1">
                                  <a:latin typeface="Cambria Math" panose="02040503050406030204" pitchFamily="18" charset="0"/>
                                  <a:cs typeface="Times New Roman" pitchFamily="18" charset="0"/>
                                </a:rPr>
                                <m:t>1</m:t>
                              </m:r>
                            </m:sup>
                          </m:sSup>
                          <m:r>
                            <a:rPr lang="en-US" altLang="zh-TW" b="0" i="1" smtClean="0">
                              <a:latin typeface="Cambria Math" panose="02040503050406030204" pitchFamily="18" charset="0"/>
                              <a:cs typeface="Times New Roman" pitchFamily="18" charset="0"/>
                            </a:rPr>
                            <m:t>+</m:t>
                          </m:r>
                          <m:r>
                            <a:rPr lang="en-US" altLang="zh-TW" b="0" i="1" smtClean="0">
                              <a:latin typeface="Cambria Math" panose="02040503050406030204" pitchFamily="18" charset="0"/>
                              <a:cs typeface="Times New Roman" pitchFamily="18" charset="0"/>
                            </a:rPr>
                            <m:t>𝑖</m:t>
                          </m:r>
                          <m:d>
                            <m:dPr>
                              <m:ctrlPr>
                                <a:rPr lang="en-US" altLang="zh-TW" i="1">
                                  <a:latin typeface="Cambria Math" panose="02040503050406030204" pitchFamily="18" charset="0"/>
                                  <a:cs typeface="Times New Roman" pitchFamily="18" charset="0"/>
                                </a:rPr>
                              </m:ctrlPr>
                            </m:dPr>
                            <m:e>
                              <m:f>
                                <m:fPr>
                                  <m:ctrlPr>
                                    <a:rPr lang="en-US" altLang="zh-TW" i="1">
                                      <a:latin typeface="Cambria Math" panose="02040503050406030204" pitchFamily="18" charset="0"/>
                                      <a:cs typeface="Times New Roman" pitchFamily="18" charset="0"/>
                                    </a:rPr>
                                  </m:ctrlPr>
                                </m:fPr>
                                <m:num>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𝑊</m:t>
                                      </m:r>
                                    </m:e>
                                    <m:sup>
                                      <m:r>
                                        <a:rPr lang="en-US" altLang="zh-TW" i="1">
                                          <a:latin typeface="Cambria Math"/>
                                          <a:cs typeface="Times New Roman" pitchFamily="18" charset="0"/>
                                        </a:rPr>
                                        <m:t>+</m:t>
                                      </m:r>
                                    </m:sup>
                                  </m:sSup>
                                  <m:r>
                                    <a:rPr lang="en-US" altLang="zh-TW" b="0" i="1" smtClean="0">
                                      <a:latin typeface="Cambria Math" panose="02040503050406030204" pitchFamily="18" charset="0"/>
                                      <a:cs typeface="Times New Roman" pitchFamily="18" charset="0"/>
                                    </a:rPr>
                                    <m:t>−</m:t>
                                  </m:r>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𝑊</m:t>
                                      </m:r>
                                    </m:e>
                                    <m:sup>
                                      <m:r>
                                        <a:rPr lang="en-US" altLang="zh-TW" i="1">
                                          <a:latin typeface="Cambria Math"/>
                                          <a:cs typeface="Times New Roman" pitchFamily="18" charset="0"/>
                                        </a:rPr>
                                        <m:t>−</m:t>
                                      </m:r>
                                    </m:sup>
                                  </m:sSup>
                                </m:num>
                                <m:den>
                                  <m:r>
                                    <a:rPr lang="en-US" altLang="zh-TW" i="1">
                                      <a:latin typeface="Cambria Math" panose="02040503050406030204" pitchFamily="18" charset="0"/>
                                      <a:cs typeface="Times New Roman" pitchFamily="18" charset="0"/>
                                    </a:rPr>
                                    <m:t>2</m:t>
                                  </m:r>
                                </m:den>
                              </m:f>
                            </m:e>
                          </m:d>
                          <m:sSup>
                            <m:sSupPr>
                              <m:ctrlPr>
                                <a:rPr lang="en-US" altLang="zh-TW" i="1">
                                  <a:latin typeface="Cambria Math" panose="02040503050406030204" pitchFamily="18" charset="0"/>
                                  <a:cs typeface="Times New Roman" pitchFamily="18" charset="0"/>
                                </a:rPr>
                              </m:ctrlPr>
                            </m:sSupPr>
                            <m:e>
                              <m:r>
                                <a:rPr lang="en-US" altLang="zh-TW" i="1">
                                  <a:latin typeface="Cambria Math" panose="02040503050406030204" pitchFamily="18" charset="0"/>
                                  <a:ea typeface="Cambria Math" panose="02040503050406030204" pitchFamily="18" charset="0"/>
                                  <a:cs typeface="Times New Roman" pitchFamily="18" charset="0"/>
                                </a:rPr>
                                <m:t>𝜏</m:t>
                              </m:r>
                            </m:e>
                            <m:sup>
                              <m:r>
                                <a:rPr lang="en-US" altLang="zh-TW" b="0" i="1" smtClean="0">
                                  <a:latin typeface="Cambria Math" panose="02040503050406030204" pitchFamily="18" charset="0"/>
                                  <a:ea typeface="Cambria Math" panose="02040503050406030204" pitchFamily="18" charset="0"/>
                                  <a:cs typeface="Times New Roman" pitchFamily="18" charset="0"/>
                                </a:rPr>
                                <m:t>2</m:t>
                              </m:r>
                            </m:sup>
                          </m:sSup>
                        </m:e>
                      </m:d>
                      <m:d>
                        <m:dPr>
                          <m:ctrlPr>
                            <a:rPr lang="en-US" altLang="zh-TW" i="1">
                              <a:latin typeface="Cambria Math" panose="02040503050406030204" pitchFamily="18" charset="0"/>
                              <a:cs typeface="Times New Roman" pitchFamily="18" charset="0"/>
                            </a:rPr>
                          </m:ctrlPr>
                        </m:dPr>
                        <m:e>
                          <m:m>
                            <m:mPr>
                              <m:mcs>
                                <m:mc>
                                  <m:mcPr>
                                    <m:count m:val="1"/>
                                    <m:mcJc m:val="center"/>
                                  </m:mcPr>
                                </m:mc>
                              </m:mcs>
                              <m:ctrlPr>
                                <a:rPr lang="en-US" altLang="zh-TW" i="1">
                                  <a:latin typeface="Cambria Math" panose="02040503050406030204" pitchFamily="18" charset="0"/>
                                  <a:cs typeface="Times New Roman" pitchFamily="18" charset="0"/>
                                </a:rPr>
                              </m:ctrlPr>
                            </m:mPr>
                            <m:mr>
                              <m:e>
                                <m:sSub>
                                  <m:sSubPr>
                                    <m:ctrlPr>
                                      <a:rPr lang="en-US" altLang="zh-TW" i="1">
                                        <a:latin typeface="Cambria Math" panose="02040503050406030204" pitchFamily="18" charset="0"/>
                                        <a:cs typeface="Times New Roman" pitchFamily="18" charset="0"/>
                                      </a:rPr>
                                    </m:ctrlPr>
                                  </m:sSubPr>
                                  <m:e>
                                    <m:r>
                                      <a:rPr lang="en-US" altLang="zh-TW" i="1">
                                        <a:latin typeface="Cambria Math"/>
                                        <a:cs typeface="Times New Roman" pitchFamily="18" charset="0"/>
                                      </a:rPr>
                                      <m:t>𝜈</m:t>
                                    </m:r>
                                  </m:e>
                                  <m:sub>
                                    <m:r>
                                      <a:rPr lang="en-US" altLang="zh-TW" i="1">
                                        <a:latin typeface="Cambria Math"/>
                                        <a:cs typeface="Times New Roman" pitchFamily="18" charset="0"/>
                                      </a:rPr>
                                      <m:t>𝑒</m:t>
                                    </m:r>
                                  </m:sub>
                                </m:sSub>
                              </m:e>
                            </m:mr>
                            <m:mr>
                              <m:e>
                                <m:r>
                                  <a:rPr lang="en-US" altLang="zh-TW" i="1">
                                    <a:latin typeface="Cambria Math"/>
                                    <a:cs typeface="Times New Roman" pitchFamily="18" charset="0"/>
                                  </a:rPr>
                                  <m:t>𝑒</m:t>
                                </m:r>
                              </m:e>
                            </m:mr>
                          </m:m>
                        </m:e>
                      </m:d>
                    </m:oMath>
                  </m:oMathPara>
                </a14:m>
                <a:endParaRPr lang="en-US" altLang="zh-TW" i="1" dirty="0">
                  <a:latin typeface="Cambria Math"/>
                  <a:cs typeface="Times New Roman" pitchFamily="18" charset="0"/>
                </a:endParaRPr>
              </a:p>
            </p:txBody>
          </p:sp>
        </mc:Choice>
        <mc:Fallback xmlns="">
          <p:sp>
            <p:nvSpPr>
              <p:cNvPr id="10" name="矩形 4">
                <a:extLst>
                  <a:ext uri="{FF2B5EF4-FFF2-40B4-BE49-F238E27FC236}">
                    <a16:creationId xmlns:a16="http://schemas.microsoft.com/office/drawing/2014/main" id="{BD73C090-9AF0-6D52-13BD-1695C0425205}"/>
                  </a:ext>
                </a:extLst>
              </p:cNvPr>
              <p:cNvSpPr>
                <a:spLocks noRot="1" noChangeAspect="1" noMove="1" noResize="1" noEditPoints="1" noAdjustHandles="1" noChangeArrowheads="1" noChangeShapeType="1" noTextEdit="1"/>
              </p:cNvSpPr>
              <p:nvPr/>
            </p:nvSpPr>
            <p:spPr>
              <a:xfrm>
                <a:off x="780819" y="3422171"/>
                <a:ext cx="5728259" cy="714683"/>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矩形 31">
                <a:extLst>
                  <a:ext uri="{FF2B5EF4-FFF2-40B4-BE49-F238E27FC236}">
                    <a16:creationId xmlns:a16="http://schemas.microsoft.com/office/drawing/2014/main" id="{21BF0D4F-95BA-A619-0472-1CD4FFBC0653}"/>
                  </a:ext>
                </a:extLst>
              </p:cNvPr>
              <p:cNvSpPr/>
              <p:nvPr/>
            </p:nvSpPr>
            <p:spPr>
              <a:xfrm>
                <a:off x="789432" y="4368079"/>
                <a:ext cx="4664896" cy="564898"/>
              </a:xfrm>
              <a:prstGeom prst="rect">
                <a:avLst/>
              </a:prstGeom>
              <a:solidFill>
                <a:srgbClr val="FFFF99"/>
              </a:solidFill>
            </p:spPr>
            <p:txBody>
              <a:bodyPr wrap="square">
                <a:spAutoFit/>
              </a:bodyPr>
              <a:lstStyle/>
              <a:p>
                <a:pPr/>
                <a14:m>
                  <m:oMathPara xmlns:m="http://schemas.openxmlformats.org/officeDocument/2006/math">
                    <m:oMathParaPr>
                      <m:jc m:val="left"/>
                    </m:oMathParaPr>
                    <m:oMath xmlns:m="http://schemas.openxmlformats.org/officeDocument/2006/math">
                      <m:r>
                        <a:rPr lang="en-US" altLang="zh-TW" i="1" smtClean="0">
                          <a:latin typeface="Cambria Math"/>
                          <a:cs typeface="Times New Roman" pitchFamily="18" charset="0"/>
                        </a:rPr>
                        <m:t>=</m:t>
                      </m:r>
                      <m:f>
                        <m:fPr>
                          <m:ctrlPr>
                            <a:rPr lang="en-US" altLang="zh-TW" i="1">
                              <a:latin typeface="Cambria Math" panose="02040503050406030204" pitchFamily="18" charset="0"/>
                              <a:cs typeface="Times New Roman" pitchFamily="18" charset="0"/>
                            </a:rPr>
                          </m:ctrlPr>
                        </m:fPr>
                        <m:num>
                          <m:r>
                            <a:rPr lang="en-US" altLang="zh-TW" b="0" i="1" smtClean="0">
                              <a:latin typeface="Cambria Math"/>
                              <a:cs typeface="Times New Roman" pitchFamily="18" charset="0"/>
                            </a:rPr>
                            <m:t>𝑔</m:t>
                          </m:r>
                        </m:num>
                        <m:den>
                          <m:r>
                            <a:rPr lang="en-US" altLang="zh-TW" b="0" i="1" smtClean="0">
                              <a:latin typeface="Cambria Math"/>
                              <a:cs typeface="Times New Roman" pitchFamily="18" charset="0"/>
                            </a:rPr>
                            <m:t>2</m:t>
                          </m:r>
                        </m:den>
                      </m:f>
                      <m:d>
                        <m:dPr>
                          <m:ctrlPr>
                            <a:rPr lang="en-US" altLang="zh-TW" i="1">
                              <a:latin typeface="Cambria Math" panose="02040503050406030204" pitchFamily="18" charset="0"/>
                              <a:cs typeface="Times New Roman" pitchFamily="18" charset="0"/>
                            </a:rPr>
                          </m:ctrlPr>
                        </m:dPr>
                        <m:e>
                          <m:m>
                            <m:mPr>
                              <m:mcs>
                                <m:mc>
                                  <m:mcPr>
                                    <m:count m:val="2"/>
                                    <m:mcJc m:val="center"/>
                                  </m:mcPr>
                                </m:mc>
                              </m:mcs>
                              <m:ctrlPr>
                                <a:rPr lang="en-US" altLang="zh-TW" i="1">
                                  <a:latin typeface="Cambria Math" panose="02040503050406030204" pitchFamily="18" charset="0"/>
                                  <a:cs typeface="Times New Roman" pitchFamily="18" charset="0"/>
                                </a:rPr>
                              </m:ctrlPr>
                            </m:mPr>
                            <m:mr>
                              <m:e>
                                <m:sSub>
                                  <m:sSubPr>
                                    <m:ctrlPr>
                                      <a:rPr lang="en-US" altLang="zh-TW" i="1">
                                        <a:latin typeface="Cambria Math" panose="02040503050406030204" pitchFamily="18" charset="0"/>
                                        <a:cs typeface="Times New Roman" pitchFamily="18" charset="0"/>
                                      </a:rPr>
                                    </m:ctrlPr>
                                  </m:sSubPr>
                                  <m:e>
                                    <m:acc>
                                      <m:accPr>
                                        <m:chr m:val="̅"/>
                                        <m:ctrlPr>
                                          <a:rPr lang="en-US" altLang="zh-TW" i="1">
                                            <a:latin typeface="Cambria Math" panose="02040503050406030204" pitchFamily="18" charset="0"/>
                                            <a:cs typeface="Times New Roman" pitchFamily="18" charset="0"/>
                                          </a:rPr>
                                        </m:ctrlPr>
                                      </m:accPr>
                                      <m:e>
                                        <m:r>
                                          <a:rPr lang="zh-TW" altLang="en-US" i="1">
                                            <a:latin typeface="Cambria Math"/>
                                            <a:cs typeface="Times New Roman" pitchFamily="18" charset="0"/>
                                          </a:rPr>
                                          <m:t>𝜈</m:t>
                                        </m:r>
                                      </m:e>
                                    </m:acc>
                                  </m:e>
                                  <m:sub>
                                    <m:r>
                                      <a:rPr lang="en-US" altLang="zh-TW" i="1">
                                        <a:latin typeface="Cambria Math"/>
                                        <a:cs typeface="Times New Roman" pitchFamily="18" charset="0"/>
                                      </a:rPr>
                                      <m:t>𝑒</m:t>
                                    </m:r>
                                  </m:sub>
                                </m:sSub>
                              </m:e>
                              <m:e>
                                <m:acc>
                                  <m:accPr>
                                    <m:chr m:val="̅"/>
                                    <m:ctrlPr>
                                      <a:rPr lang="en-US" altLang="zh-TW" i="1">
                                        <a:latin typeface="Cambria Math" panose="02040503050406030204" pitchFamily="18" charset="0"/>
                                        <a:cs typeface="Times New Roman" pitchFamily="18" charset="0"/>
                                      </a:rPr>
                                    </m:ctrlPr>
                                  </m:accPr>
                                  <m:e>
                                    <m:r>
                                      <a:rPr lang="en-US" altLang="zh-TW" i="1">
                                        <a:latin typeface="Cambria Math"/>
                                        <a:cs typeface="Times New Roman" pitchFamily="18" charset="0"/>
                                      </a:rPr>
                                      <m:t>𝑒</m:t>
                                    </m:r>
                                  </m:e>
                                </m:acc>
                              </m:e>
                            </m:mr>
                          </m:m>
                        </m:e>
                      </m:d>
                      <m:d>
                        <m:dPr>
                          <m:ctrlPr>
                            <a:rPr lang="en-US" altLang="zh-TW" i="1" smtClean="0">
                              <a:latin typeface="Cambria Math" panose="02040503050406030204" pitchFamily="18" charset="0"/>
                              <a:cs typeface="Times New Roman" pitchFamily="18" charset="0"/>
                            </a:rPr>
                          </m:ctrlPr>
                        </m:dPr>
                        <m:e>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𝑊</m:t>
                              </m:r>
                            </m:e>
                            <m:sup>
                              <m:r>
                                <a:rPr lang="en-US" altLang="zh-TW" i="1">
                                  <a:latin typeface="Cambria Math"/>
                                  <a:cs typeface="Times New Roman" pitchFamily="18" charset="0"/>
                                </a:rPr>
                                <m:t>1</m:t>
                              </m:r>
                            </m:sup>
                          </m:sSup>
                          <m:sSub>
                            <m:sSubPr>
                              <m:ctrlPr>
                                <a:rPr lang="en-US" altLang="zh-TW" i="1">
                                  <a:latin typeface="Cambria Math" panose="02040503050406030204" pitchFamily="18" charset="0"/>
                                  <a:cs typeface="Times New Roman" pitchFamily="18" charset="0"/>
                                </a:rPr>
                              </m:ctrlPr>
                            </m:sSubPr>
                            <m:e>
                              <m:r>
                                <a:rPr lang="en-US" altLang="zh-TW" i="1">
                                  <a:latin typeface="Cambria Math" panose="02040503050406030204" pitchFamily="18" charset="0"/>
                                  <a:ea typeface="Cambria Math" panose="02040503050406030204" pitchFamily="18" charset="0"/>
                                  <a:cs typeface="Times New Roman" pitchFamily="18" charset="0"/>
                                </a:rPr>
                                <m:t>𝜏</m:t>
                              </m:r>
                            </m:e>
                            <m:sub>
                              <m:r>
                                <a:rPr lang="en-US" altLang="zh-TW" i="1">
                                  <a:latin typeface="Cambria Math"/>
                                  <a:cs typeface="Times New Roman" pitchFamily="18" charset="0"/>
                                </a:rPr>
                                <m:t>1</m:t>
                              </m:r>
                            </m:sub>
                          </m:sSub>
                          <m:r>
                            <a:rPr lang="en-US" altLang="zh-TW" b="0" i="1" smtClean="0">
                              <a:latin typeface="Cambria Math" panose="02040503050406030204" pitchFamily="18" charset="0"/>
                              <a:cs typeface="Times New Roman" pitchFamily="18" charset="0"/>
                            </a:rPr>
                            <m:t>+</m:t>
                          </m:r>
                          <m:sSup>
                            <m:sSupPr>
                              <m:ctrlPr>
                                <a:rPr lang="en-US" altLang="zh-TW" i="1">
                                  <a:latin typeface="Cambria Math" panose="02040503050406030204" pitchFamily="18" charset="0"/>
                                  <a:ea typeface="Cambria Math"/>
                                  <a:cs typeface="Times New Roman" pitchFamily="18" charset="0"/>
                                </a:rPr>
                              </m:ctrlPr>
                            </m:sSupPr>
                            <m:e>
                              <m:r>
                                <a:rPr lang="en-US" altLang="zh-TW" i="1">
                                  <a:latin typeface="Cambria Math"/>
                                  <a:ea typeface="Cambria Math"/>
                                  <a:cs typeface="Times New Roman" pitchFamily="18" charset="0"/>
                                </a:rPr>
                                <m:t>𝑊</m:t>
                              </m:r>
                            </m:e>
                            <m:sup>
                              <m:r>
                                <a:rPr lang="en-US" altLang="zh-TW" i="1">
                                  <a:latin typeface="Cambria Math"/>
                                  <a:ea typeface="Cambria Math"/>
                                  <a:cs typeface="Times New Roman" pitchFamily="18" charset="0"/>
                                </a:rPr>
                                <m:t>2</m:t>
                              </m:r>
                            </m:sup>
                          </m:sSup>
                          <m:sSub>
                            <m:sSubPr>
                              <m:ctrlPr>
                                <a:rPr lang="en-US" altLang="zh-TW" i="1">
                                  <a:latin typeface="Cambria Math" panose="02040503050406030204" pitchFamily="18" charset="0"/>
                                  <a:cs typeface="Times New Roman" pitchFamily="18" charset="0"/>
                                </a:rPr>
                              </m:ctrlPr>
                            </m:sSubPr>
                            <m:e>
                              <m:r>
                                <a:rPr lang="zh-TW" altLang="en-US" i="1">
                                  <a:latin typeface="Cambria Math" panose="02040503050406030204" pitchFamily="18" charset="0"/>
                                  <a:cs typeface="Times New Roman" pitchFamily="18" charset="0"/>
                                </a:rPr>
                                <m:t>𝜏</m:t>
                              </m:r>
                            </m:e>
                            <m:sub>
                              <m:r>
                                <a:rPr lang="en-US" altLang="zh-TW" i="1">
                                  <a:latin typeface="Cambria Math"/>
                                  <a:cs typeface="Times New Roman" pitchFamily="18" charset="0"/>
                                </a:rPr>
                                <m:t>2</m:t>
                              </m:r>
                            </m:sub>
                          </m:sSub>
                        </m:e>
                      </m:d>
                      <m:d>
                        <m:dPr>
                          <m:ctrlPr>
                            <a:rPr lang="en-US" altLang="zh-TW" i="1">
                              <a:latin typeface="Cambria Math" panose="02040503050406030204" pitchFamily="18" charset="0"/>
                              <a:cs typeface="Times New Roman" pitchFamily="18" charset="0"/>
                            </a:rPr>
                          </m:ctrlPr>
                        </m:dPr>
                        <m:e>
                          <m:m>
                            <m:mPr>
                              <m:mcs>
                                <m:mc>
                                  <m:mcPr>
                                    <m:count m:val="1"/>
                                    <m:mcJc m:val="center"/>
                                  </m:mcPr>
                                </m:mc>
                              </m:mcs>
                              <m:ctrlPr>
                                <a:rPr lang="en-US" altLang="zh-TW" i="1">
                                  <a:latin typeface="Cambria Math" panose="02040503050406030204" pitchFamily="18" charset="0"/>
                                  <a:cs typeface="Times New Roman" pitchFamily="18" charset="0"/>
                                </a:rPr>
                              </m:ctrlPr>
                            </m:mPr>
                            <m:mr>
                              <m:e>
                                <m:sSub>
                                  <m:sSubPr>
                                    <m:ctrlPr>
                                      <a:rPr lang="en-US" altLang="zh-TW" i="1">
                                        <a:latin typeface="Cambria Math" panose="02040503050406030204" pitchFamily="18" charset="0"/>
                                        <a:cs typeface="Times New Roman" pitchFamily="18" charset="0"/>
                                      </a:rPr>
                                    </m:ctrlPr>
                                  </m:sSubPr>
                                  <m:e>
                                    <m:r>
                                      <a:rPr lang="zh-TW" altLang="en-US" i="1">
                                        <a:latin typeface="Cambria Math"/>
                                        <a:cs typeface="Times New Roman" pitchFamily="18" charset="0"/>
                                      </a:rPr>
                                      <m:t>𝜈</m:t>
                                    </m:r>
                                  </m:e>
                                  <m:sub>
                                    <m:r>
                                      <a:rPr lang="en-US" altLang="zh-TW" i="1">
                                        <a:latin typeface="Cambria Math"/>
                                        <a:cs typeface="Times New Roman" pitchFamily="18" charset="0"/>
                                      </a:rPr>
                                      <m:t>𝑒</m:t>
                                    </m:r>
                                  </m:sub>
                                </m:sSub>
                              </m:e>
                            </m:mr>
                            <m:mr>
                              <m:e>
                                <m:r>
                                  <a:rPr lang="en-US" altLang="zh-TW" i="1">
                                    <a:latin typeface="Cambria Math"/>
                                    <a:cs typeface="Times New Roman" pitchFamily="18" charset="0"/>
                                  </a:rPr>
                                  <m:t>𝑒</m:t>
                                </m:r>
                              </m:e>
                            </m:mr>
                          </m:m>
                        </m:e>
                      </m:d>
                    </m:oMath>
                  </m:oMathPara>
                </a14:m>
                <a:endParaRPr lang="en-US" altLang="zh-TW" dirty="0">
                  <a:cs typeface="Times New Roman" pitchFamily="18" charset="0"/>
                </a:endParaRPr>
              </a:p>
            </p:txBody>
          </p:sp>
        </mc:Choice>
        <mc:Fallback xmlns="">
          <p:sp>
            <p:nvSpPr>
              <p:cNvPr id="11" name="矩形 31">
                <a:extLst>
                  <a:ext uri="{FF2B5EF4-FFF2-40B4-BE49-F238E27FC236}">
                    <a16:creationId xmlns:a16="http://schemas.microsoft.com/office/drawing/2014/main" id="{21BF0D4F-95BA-A619-0472-1CD4FFBC0653}"/>
                  </a:ext>
                </a:extLst>
              </p:cNvPr>
              <p:cNvSpPr>
                <a:spLocks noRot="1" noChangeAspect="1" noMove="1" noResize="1" noEditPoints="1" noAdjustHandles="1" noChangeArrowheads="1" noChangeShapeType="1" noTextEdit="1"/>
              </p:cNvSpPr>
              <p:nvPr/>
            </p:nvSpPr>
            <p:spPr>
              <a:xfrm>
                <a:off x="789432" y="4368079"/>
                <a:ext cx="4664896" cy="564898"/>
              </a:xfrm>
              <a:prstGeom prst="rect">
                <a:avLst/>
              </a:prstGeom>
              <a:blipFill>
                <a:blip r:embed="rId5"/>
                <a:stretch>
                  <a:fillRect b="-44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矩形 41">
                <a:extLst>
                  <a:ext uri="{FF2B5EF4-FFF2-40B4-BE49-F238E27FC236}">
                    <a16:creationId xmlns:a16="http://schemas.microsoft.com/office/drawing/2014/main" id="{D1B342A6-7D97-2F7A-8A80-C612C98DB9D1}"/>
                  </a:ext>
                </a:extLst>
              </p:cNvPr>
              <p:cNvSpPr/>
              <p:nvPr/>
            </p:nvSpPr>
            <p:spPr>
              <a:xfrm>
                <a:off x="6869302" y="5535480"/>
                <a:ext cx="2068975" cy="700000"/>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altLang="zh-TW" i="1" smtClean="0">
                              <a:latin typeface="Cambria Math" panose="02040503050406030204" pitchFamily="18" charset="0"/>
                              <a:cs typeface="Times New Roman" pitchFamily="18" charset="0"/>
                            </a:rPr>
                          </m:ctrlPr>
                        </m:sSupPr>
                        <m:e>
                          <m:r>
                            <a:rPr lang="en-US" altLang="zh-TW" i="1">
                              <a:latin typeface="Cambria Math"/>
                              <a:cs typeface="Times New Roman" pitchFamily="18" charset="0"/>
                            </a:rPr>
                            <m:t>𝑊</m:t>
                          </m:r>
                        </m:e>
                        <m:sup>
                          <m:r>
                            <a:rPr lang="en-US" altLang="zh-TW" i="1">
                              <a:latin typeface="Cambria Math"/>
                              <a:ea typeface="Cambria Math"/>
                              <a:cs typeface="Times New Roman" pitchFamily="18" charset="0"/>
                            </a:rPr>
                            <m:t>±</m:t>
                          </m:r>
                        </m:sup>
                      </m:sSup>
                      <m:r>
                        <a:rPr lang="en-US" altLang="zh-TW" i="1">
                          <a:latin typeface="Cambria Math"/>
                          <a:cs typeface="Times New Roman" pitchFamily="18" charset="0"/>
                        </a:rPr>
                        <m:t>=</m:t>
                      </m:r>
                      <m:f>
                        <m:fPr>
                          <m:ctrlPr>
                            <a:rPr lang="en-US" altLang="zh-TW" i="1">
                              <a:latin typeface="Cambria Math" panose="02040503050406030204" pitchFamily="18" charset="0"/>
                              <a:cs typeface="Times New Roman" pitchFamily="18" charset="0"/>
                            </a:rPr>
                          </m:ctrlPr>
                        </m:fPr>
                        <m:num>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𝑊</m:t>
                              </m:r>
                            </m:e>
                            <m:sup>
                              <m:r>
                                <a:rPr lang="en-US" altLang="zh-TW" i="1">
                                  <a:latin typeface="Cambria Math"/>
                                  <a:cs typeface="Times New Roman" pitchFamily="18" charset="0"/>
                                </a:rPr>
                                <m:t>1</m:t>
                              </m:r>
                            </m:sup>
                          </m:sSup>
                          <m:r>
                            <a:rPr lang="en-US" altLang="zh-TW" i="1">
                              <a:latin typeface="Cambria Math"/>
                              <a:ea typeface="Cambria Math"/>
                              <a:cs typeface="Times New Roman" pitchFamily="18" charset="0"/>
                            </a:rPr>
                            <m:t>∓</m:t>
                          </m:r>
                          <m:r>
                            <a:rPr lang="en-US" altLang="zh-TW" i="1">
                              <a:latin typeface="Cambria Math"/>
                              <a:ea typeface="Cambria Math"/>
                              <a:cs typeface="Times New Roman" pitchFamily="18" charset="0"/>
                            </a:rPr>
                            <m:t>𝑖</m:t>
                          </m:r>
                          <m:sSup>
                            <m:sSupPr>
                              <m:ctrlPr>
                                <a:rPr lang="en-US" altLang="zh-TW" i="1">
                                  <a:latin typeface="Cambria Math" panose="02040503050406030204" pitchFamily="18" charset="0"/>
                                  <a:ea typeface="Cambria Math"/>
                                  <a:cs typeface="Times New Roman" pitchFamily="18" charset="0"/>
                                </a:rPr>
                              </m:ctrlPr>
                            </m:sSupPr>
                            <m:e>
                              <m:r>
                                <a:rPr lang="en-US" altLang="zh-TW" i="1">
                                  <a:latin typeface="Cambria Math"/>
                                  <a:ea typeface="Cambria Math"/>
                                  <a:cs typeface="Times New Roman" pitchFamily="18" charset="0"/>
                                </a:rPr>
                                <m:t>𝑊</m:t>
                              </m:r>
                            </m:e>
                            <m:sup>
                              <m:r>
                                <a:rPr lang="en-US" altLang="zh-TW" i="1">
                                  <a:latin typeface="Cambria Math"/>
                                  <a:ea typeface="Cambria Math"/>
                                  <a:cs typeface="Times New Roman" pitchFamily="18" charset="0"/>
                                </a:rPr>
                                <m:t>2</m:t>
                              </m:r>
                            </m:sup>
                          </m:sSup>
                        </m:num>
                        <m:den>
                          <m:rad>
                            <m:radPr>
                              <m:degHide m:val="on"/>
                              <m:ctrlPr>
                                <a:rPr lang="en-US" altLang="zh-TW" i="1">
                                  <a:latin typeface="Cambria Math" panose="02040503050406030204" pitchFamily="18" charset="0"/>
                                  <a:cs typeface="Times New Roman" pitchFamily="18" charset="0"/>
                                </a:rPr>
                              </m:ctrlPr>
                            </m:radPr>
                            <m:deg/>
                            <m:e>
                              <m:r>
                                <a:rPr lang="en-US" altLang="zh-TW" i="1">
                                  <a:latin typeface="Cambria Math"/>
                                  <a:cs typeface="Times New Roman" pitchFamily="18" charset="0"/>
                                </a:rPr>
                                <m:t>2</m:t>
                              </m:r>
                            </m:e>
                          </m:rad>
                        </m:den>
                      </m:f>
                    </m:oMath>
                  </m:oMathPara>
                </a14:m>
                <a:endParaRPr lang="zh-TW" altLang="en-US" dirty="0"/>
              </a:p>
            </p:txBody>
          </p:sp>
        </mc:Choice>
        <mc:Fallback xmlns="">
          <p:sp>
            <p:nvSpPr>
              <p:cNvPr id="12" name="矩形 41">
                <a:extLst>
                  <a:ext uri="{FF2B5EF4-FFF2-40B4-BE49-F238E27FC236}">
                    <a16:creationId xmlns:a16="http://schemas.microsoft.com/office/drawing/2014/main" id="{D1B342A6-7D97-2F7A-8A80-C612C98DB9D1}"/>
                  </a:ext>
                </a:extLst>
              </p:cNvPr>
              <p:cNvSpPr>
                <a:spLocks noRot="1" noChangeAspect="1" noMove="1" noResize="1" noEditPoints="1" noAdjustHandles="1" noChangeArrowheads="1" noChangeShapeType="1" noTextEdit="1"/>
              </p:cNvSpPr>
              <p:nvPr/>
            </p:nvSpPr>
            <p:spPr>
              <a:xfrm>
                <a:off x="6869302" y="5535480"/>
                <a:ext cx="2068975" cy="700000"/>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矩形 41">
                <a:extLst>
                  <a:ext uri="{FF2B5EF4-FFF2-40B4-BE49-F238E27FC236}">
                    <a16:creationId xmlns:a16="http://schemas.microsoft.com/office/drawing/2014/main" id="{E40E28E0-5F5C-89BC-EBBF-DE9D58737A1D}"/>
                  </a:ext>
                </a:extLst>
              </p:cNvPr>
              <p:cNvSpPr/>
              <p:nvPr/>
            </p:nvSpPr>
            <p:spPr>
              <a:xfrm>
                <a:off x="6837440" y="4441911"/>
                <a:ext cx="2132701" cy="401970"/>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altLang="zh-TW" i="1" smtClean="0">
                              <a:latin typeface="Cambria Math" panose="02040503050406030204" pitchFamily="18" charset="0"/>
                              <a:cs typeface="Times New Roman" pitchFamily="18" charset="0"/>
                            </a:rPr>
                          </m:ctrlPr>
                        </m:sSupPr>
                        <m:e>
                          <m:rad>
                            <m:radPr>
                              <m:degHide m:val="on"/>
                              <m:ctrlPr>
                                <a:rPr lang="en-US" altLang="zh-TW" i="1">
                                  <a:latin typeface="Cambria Math" panose="02040503050406030204" pitchFamily="18" charset="0"/>
                                  <a:cs typeface="Times New Roman" pitchFamily="18" charset="0"/>
                                </a:rPr>
                              </m:ctrlPr>
                            </m:radPr>
                            <m:deg/>
                            <m:e>
                              <m:r>
                                <a:rPr lang="en-US" altLang="zh-TW" i="1">
                                  <a:latin typeface="Cambria Math"/>
                                  <a:cs typeface="Times New Roman" pitchFamily="18" charset="0"/>
                                </a:rPr>
                                <m:t>2</m:t>
                              </m:r>
                            </m:e>
                          </m:rad>
                          <m:r>
                            <a:rPr lang="en-US" altLang="zh-TW" i="1">
                              <a:latin typeface="Cambria Math"/>
                              <a:cs typeface="Times New Roman" pitchFamily="18" charset="0"/>
                            </a:rPr>
                            <m:t>𝑊</m:t>
                          </m:r>
                        </m:e>
                        <m:sup>
                          <m:r>
                            <a:rPr lang="en-US" altLang="zh-TW" b="0" i="1" smtClean="0">
                              <a:latin typeface="Cambria Math" panose="02040503050406030204" pitchFamily="18" charset="0"/>
                              <a:cs typeface="Times New Roman" pitchFamily="18" charset="0"/>
                            </a:rPr>
                            <m:t>1</m:t>
                          </m:r>
                        </m:sup>
                      </m:sSup>
                      <m:r>
                        <a:rPr lang="en-US" altLang="zh-TW" i="1">
                          <a:latin typeface="Cambria Math"/>
                          <a:cs typeface="Times New Roman" pitchFamily="18" charset="0"/>
                        </a:rPr>
                        <m:t>=</m:t>
                      </m:r>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𝑊</m:t>
                          </m:r>
                        </m:e>
                        <m:sup>
                          <m:r>
                            <a:rPr lang="en-US" altLang="zh-TW" i="1">
                              <a:latin typeface="Cambria Math" panose="02040503050406030204" pitchFamily="18" charset="0"/>
                              <a:cs typeface="Times New Roman" pitchFamily="18" charset="0"/>
                            </a:rPr>
                            <m:t>+</m:t>
                          </m:r>
                        </m:sup>
                      </m:sSup>
                      <m:r>
                        <a:rPr lang="en-US" altLang="zh-TW" i="1">
                          <a:latin typeface="Cambria Math" panose="02040503050406030204" pitchFamily="18" charset="0"/>
                          <a:ea typeface="Cambria Math"/>
                          <a:cs typeface="Times New Roman" pitchFamily="18" charset="0"/>
                        </a:rPr>
                        <m:t>+</m:t>
                      </m:r>
                      <m:sSup>
                        <m:sSupPr>
                          <m:ctrlPr>
                            <a:rPr lang="en-US" altLang="zh-TW" i="1">
                              <a:latin typeface="Cambria Math" panose="02040503050406030204" pitchFamily="18" charset="0"/>
                              <a:ea typeface="Cambria Math"/>
                              <a:cs typeface="Times New Roman" pitchFamily="18" charset="0"/>
                            </a:rPr>
                          </m:ctrlPr>
                        </m:sSupPr>
                        <m:e>
                          <m:r>
                            <a:rPr lang="en-US" altLang="zh-TW" i="1">
                              <a:latin typeface="Cambria Math"/>
                              <a:ea typeface="Cambria Math"/>
                              <a:cs typeface="Times New Roman" pitchFamily="18" charset="0"/>
                            </a:rPr>
                            <m:t>𝑊</m:t>
                          </m:r>
                        </m:e>
                        <m:sup>
                          <m:r>
                            <a:rPr lang="en-US" altLang="zh-TW" i="1">
                              <a:latin typeface="Cambria Math" panose="02040503050406030204" pitchFamily="18" charset="0"/>
                              <a:ea typeface="Cambria Math"/>
                              <a:cs typeface="Times New Roman" pitchFamily="18" charset="0"/>
                            </a:rPr>
                            <m:t>−</m:t>
                          </m:r>
                        </m:sup>
                      </m:sSup>
                    </m:oMath>
                  </m:oMathPara>
                </a14:m>
                <a:endParaRPr lang="zh-TW" altLang="en-US" dirty="0"/>
              </a:p>
            </p:txBody>
          </p:sp>
        </mc:Choice>
        <mc:Fallback xmlns="">
          <p:sp>
            <p:nvSpPr>
              <p:cNvPr id="13" name="矩形 41">
                <a:extLst>
                  <a:ext uri="{FF2B5EF4-FFF2-40B4-BE49-F238E27FC236}">
                    <a16:creationId xmlns:a16="http://schemas.microsoft.com/office/drawing/2014/main" id="{E40E28E0-5F5C-89BC-EBBF-DE9D58737A1D}"/>
                  </a:ext>
                </a:extLst>
              </p:cNvPr>
              <p:cNvSpPr>
                <a:spLocks noRot="1" noChangeAspect="1" noMove="1" noResize="1" noEditPoints="1" noAdjustHandles="1" noChangeArrowheads="1" noChangeShapeType="1" noTextEdit="1"/>
              </p:cNvSpPr>
              <p:nvPr/>
            </p:nvSpPr>
            <p:spPr>
              <a:xfrm>
                <a:off x="6837440" y="4441911"/>
                <a:ext cx="2132701" cy="401970"/>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矩形 41">
                <a:extLst>
                  <a:ext uri="{FF2B5EF4-FFF2-40B4-BE49-F238E27FC236}">
                    <a16:creationId xmlns:a16="http://schemas.microsoft.com/office/drawing/2014/main" id="{A40A2810-565A-742F-3F98-0D9328205676}"/>
                  </a:ext>
                </a:extLst>
              </p:cNvPr>
              <p:cNvSpPr/>
              <p:nvPr/>
            </p:nvSpPr>
            <p:spPr>
              <a:xfrm>
                <a:off x="6567183" y="4965246"/>
                <a:ext cx="2402958" cy="401970"/>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altLang="zh-TW" i="1" smtClean="0">
                              <a:latin typeface="Cambria Math" panose="02040503050406030204" pitchFamily="18" charset="0"/>
                              <a:cs typeface="Times New Roman" pitchFamily="18" charset="0"/>
                            </a:rPr>
                          </m:ctrlPr>
                        </m:sSupPr>
                        <m:e>
                          <m:rad>
                            <m:radPr>
                              <m:degHide m:val="on"/>
                              <m:ctrlPr>
                                <a:rPr lang="en-US" altLang="zh-TW" i="1">
                                  <a:latin typeface="Cambria Math" panose="02040503050406030204" pitchFamily="18" charset="0"/>
                                  <a:cs typeface="Times New Roman" pitchFamily="18" charset="0"/>
                                </a:rPr>
                              </m:ctrlPr>
                            </m:radPr>
                            <m:deg/>
                            <m:e>
                              <m:r>
                                <a:rPr lang="en-US" altLang="zh-TW" i="1">
                                  <a:latin typeface="Cambria Math"/>
                                  <a:cs typeface="Times New Roman" pitchFamily="18" charset="0"/>
                                </a:rPr>
                                <m:t>2</m:t>
                              </m:r>
                            </m:e>
                          </m:rad>
                          <m:r>
                            <a:rPr lang="en-US" altLang="zh-TW" i="1">
                              <a:latin typeface="Cambria Math"/>
                              <a:cs typeface="Times New Roman" pitchFamily="18" charset="0"/>
                            </a:rPr>
                            <m:t>𝑊</m:t>
                          </m:r>
                        </m:e>
                        <m:sup>
                          <m:r>
                            <a:rPr lang="en-US" altLang="zh-TW" b="0" i="1" smtClean="0">
                              <a:latin typeface="Cambria Math" panose="02040503050406030204" pitchFamily="18" charset="0"/>
                              <a:cs typeface="Times New Roman" pitchFamily="18" charset="0"/>
                            </a:rPr>
                            <m:t>2</m:t>
                          </m:r>
                        </m:sup>
                      </m:sSup>
                      <m:r>
                        <a:rPr lang="en-US" altLang="zh-TW" i="1">
                          <a:latin typeface="Cambria Math"/>
                          <a:cs typeface="Times New Roman" pitchFamily="18" charset="0"/>
                        </a:rPr>
                        <m:t>=</m:t>
                      </m:r>
                      <m:r>
                        <a:rPr lang="en-US" altLang="zh-TW" b="0" i="1" smtClean="0">
                          <a:latin typeface="Cambria Math" panose="02040503050406030204" pitchFamily="18" charset="0"/>
                          <a:cs typeface="Times New Roman" pitchFamily="18" charset="0"/>
                        </a:rPr>
                        <m:t>𝑖</m:t>
                      </m:r>
                      <m:d>
                        <m:dPr>
                          <m:ctrlPr>
                            <a:rPr lang="en-US" altLang="zh-TW" b="0" i="1" smtClean="0">
                              <a:latin typeface="Cambria Math" panose="02040503050406030204" pitchFamily="18" charset="0"/>
                              <a:cs typeface="Times New Roman" pitchFamily="18" charset="0"/>
                            </a:rPr>
                          </m:ctrlPr>
                        </m:dPr>
                        <m:e>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𝑊</m:t>
                              </m:r>
                            </m:e>
                            <m:sup>
                              <m:r>
                                <a:rPr lang="en-US" altLang="zh-TW" i="1">
                                  <a:latin typeface="Cambria Math" panose="02040503050406030204" pitchFamily="18" charset="0"/>
                                  <a:cs typeface="Times New Roman" pitchFamily="18" charset="0"/>
                                </a:rPr>
                                <m:t>+</m:t>
                              </m:r>
                            </m:sup>
                          </m:sSup>
                          <m:r>
                            <a:rPr lang="en-US" altLang="zh-TW" i="1">
                              <a:latin typeface="Cambria Math" panose="02040503050406030204" pitchFamily="18" charset="0"/>
                              <a:cs typeface="Times New Roman" pitchFamily="18" charset="0"/>
                            </a:rPr>
                            <m:t>−</m:t>
                          </m:r>
                          <m:sSup>
                            <m:sSupPr>
                              <m:ctrlPr>
                                <a:rPr lang="en-US" altLang="zh-TW" i="1">
                                  <a:latin typeface="Cambria Math" panose="02040503050406030204" pitchFamily="18" charset="0"/>
                                  <a:ea typeface="Cambria Math"/>
                                  <a:cs typeface="Times New Roman" pitchFamily="18" charset="0"/>
                                </a:rPr>
                              </m:ctrlPr>
                            </m:sSupPr>
                            <m:e>
                              <m:r>
                                <a:rPr lang="en-US" altLang="zh-TW" i="1">
                                  <a:latin typeface="Cambria Math"/>
                                  <a:ea typeface="Cambria Math"/>
                                  <a:cs typeface="Times New Roman" pitchFamily="18" charset="0"/>
                                </a:rPr>
                                <m:t>𝑊</m:t>
                              </m:r>
                            </m:e>
                            <m:sup>
                              <m:r>
                                <a:rPr lang="en-US" altLang="zh-TW" i="1">
                                  <a:latin typeface="Cambria Math" panose="02040503050406030204" pitchFamily="18" charset="0"/>
                                  <a:ea typeface="Cambria Math"/>
                                  <a:cs typeface="Times New Roman" pitchFamily="18" charset="0"/>
                                </a:rPr>
                                <m:t>−</m:t>
                              </m:r>
                            </m:sup>
                          </m:sSup>
                        </m:e>
                      </m:d>
                    </m:oMath>
                  </m:oMathPara>
                </a14:m>
                <a:endParaRPr lang="zh-TW" altLang="en-US" dirty="0"/>
              </a:p>
            </p:txBody>
          </p:sp>
        </mc:Choice>
        <mc:Fallback xmlns="">
          <p:sp>
            <p:nvSpPr>
              <p:cNvPr id="14" name="矩形 41">
                <a:extLst>
                  <a:ext uri="{FF2B5EF4-FFF2-40B4-BE49-F238E27FC236}">
                    <a16:creationId xmlns:a16="http://schemas.microsoft.com/office/drawing/2014/main" id="{A40A2810-565A-742F-3F98-0D9328205676}"/>
                  </a:ext>
                </a:extLst>
              </p:cNvPr>
              <p:cNvSpPr>
                <a:spLocks noRot="1" noChangeAspect="1" noMove="1" noResize="1" noEditPoints="1" noAdjustHandles="1" noChangeArrowheads="1" noChangeShapeType="1" noTextEdit="1"/>
              </p:cNvSpPr>
              <p:nvPr/>
            </p:nvSpPr>
            <p:spPr>
              <a:xfrm>
                <a:off x="6567183" y="4965246"/>
                <a:ext cx="2402958" cy="401970"/>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矩形 10">
                <a:extLst>
                  <a:ext uri="{FF2B5EF4-FFF2-40B4-BE49-F238E27FC236}">
                    <a16:creationId xmlns:a16="http://schemas.microsoft.com/office/drawing/2014/main" id="{03476810-BD57-34D0-1BA2-81C3A03C6EB1}"/>
                  </a:ext>
                </a:extLst>
              </p:cNvPr>
              <p:cNvSpPr/>
              <p:nvPr/>
            </p:nvSpPr>
            <p:spPr>
              <a:xfrm>
                <a:off x="789432" y="5024043"/>
                <a:ext cx="4861459" cy="381515"/>
              </a:xfrm>
              <a:prstGeom prst="rect">
                <a:avLst/>
              </a:prstGeom>
            </p:spPr>
            <p:txBody>
              <a:bodyPr wrap="none">
                <a:spAutoFit/>
              </a:bodyPr>
              <a:lstStyle/>
              <a:p>
                <a:r>
                  <a:rPr lang="en-US" altLang="zh-TW" dirty="0">
                    <a:latin typeface="Times New Roman" panose="02020603050405020304" pitchFamily="18" charset="0"/>
                    <a:cs typeface="Times New Roman" panose="02020603050405020304" pitchFamily="18" charset="0"/>
                  </a:rPr>
                  <a:t>It could be neatly written in term of </a:t>
                </a:r>
                <a14:m>
                  <m:oMath xmlns:m="http://schemas.openxmlformats.org/officeDocument/2006/math">
                    <m:sSub>
                      <m:sSubPr>
                        <m:ctrlPr>
                          <a:rPr lang="en-US" altLang="zh-TW" i="1">
                            <a:latin typeface="Cambria Math" panose="02040503050406030204" pitchFamily="18" charset="0"/>
                            <a:cs typeface="Times New Roman" pitchFamily="18" charset="0"/>
                          </a:rPr>
                        </m:ctrlPr>
                      </m:sSubPr>
                      <m:e>
                        <m:r>
                          <a:rPr lang="en-US" altLang="zh-TW" i="1">
                            <a:latin typeface="Cambria Math" panose="02040503050406030204" pitchFamily="18" charset="0"/>
                            <a:ea typeface="Cambria Math" panose="02040503050406030204" pitchFamily="18" charset="0"/>
                            <a:cs typeface="Times New Roman" pitchFamily="18" charset="0"/>
                          </a:rPr>
                          <m:t>𝜏</m:t>
                        </m:r>
                      </m:e>
                      <m:sub>
                        <m:r>
                          <a:rPr lang="en-US" altLang="zh-TW" b="0" i="1" smtClean="0">
                            <a:latin typeface="Cambria Math" panose="02040503050406030204" pitchFamily="18" charset="0"/>
                            <a:ea typeface="Cambria Math" panose="02040503050406030204" pitchFamily="18" charset="0"/>
                            <a:cs typeface="Times New Roman" pitchFamily="18" charset="0"/>
                          </a:rPr>
                          <m:t>1,2</m:t>
                        </m:r>
                      </m:sub>
                    </m:sSub>
                  </m:oMath>
                </a14:m>
                <a:r>
                  <a:rPr lang="en-US" altLang="zh-TW" dirty="0">
                    <a:latin typeface="Times New Roman" panose="02020603050405020304" pitchFamily="18" charset="0"/>
                    <a:cs typeface="Times New Roman" panose="02020603050405020304" pitchFamily="18" charset="0"/>
                  </a:rPr>
                  <a:t> and </a:t>
                </a:r>
                <a14:m>
                  <m:oMath xmlns:m="http://schemas.openxmlformats.org/officeDocument/2006/math">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𝑊</m:t>
                        </m:r>
                      </m:e>
                      <m:sup>
                        <m:r>
                          <a:rPr lang="en-US" altLang="zh-TW" b="0" i="1" smtClean="0">
                            <a:latin typeface="Cambria Math" panose="02040503050406030204" pitchFamily="18" charset="0"/>
                            <a:cs typeface="Times New Roman" pitchFamily="18" charset="0"/>
                          </a:rPr>
                          <m:t>1,2</m:t>
                        </m:r>
                      </m:sup>
                    </m:sSup>
                  </m:oMath>
                </a14:m>
                <a:r>
                  <a:rPr lang="en-US" altLang="zh-TW" dirty="0"/>
                  <a:t>.</a:t>
                </a:r>
                <a:endParaRPr lang="zh-TW" altLang="en-US" dirty="0"/>
              </a:p>
            </p:txBody>
          </p:sp>
        </mc:Choice>
        <mc:Fallback xmlns="">
          <p:sp>
            <p:nvSpPr>
              <p:cNvPr id="4" name="矩形 10">
                <a:extLst>
                  <a:ext uri="{FF2B5EF4-FFF2-40B4-BE49-F238E27FC236}">
                    <a16:creationId xmlns:a16="http://schemas.microsoft.com/office/drawing/2014/main" id="{03476810-BD57-34D0-1BA2-81C3A03C6EB1}"/>
                  </a:ext>
                </a:extLst>
              </p:cNvPr>
              <p:cNvSpPr>
                <a:spLocks noRot="1" noChangeAspect="1" noMove="1" noResize="1" noEditPoints="1" noAdjustHandles="1" noChangeArrowheads="1" noChangeShapeType="1" noTextEdit="1"/>
              </p:cNvSpPr>
              <p:nvPr/>
            </p:nvSpPr>
            <p:spPr>
              <a:xfrm>
                <a:off x="789432" y="5024043"/>
                <a:ext cx="4861459" cy="381515"/>
              </a:xfrm>
              <a:prstGeom prst="rect">
                <a:avLst/>
              </a:prstGeom>
              <a:blipFill>
                <a:blip r:embed="rId9"/>
                <a:stretch>
                  <a:fillRect l="-1044" t="-9677" r="-261" b="-193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矩形 11">
                <a:extLst>
                  <a:ext uri="{FF2B5EF4-FFF2-40B4-BE49-F238E27FC236}">
                    <a16:creationId xmlns:a16="http://schemas.microsoft.com/office/drawing/2014/main" id="{CDBE57CE-B245-FF6E-7376-F65515CC5D9A}"/>
                  </a:ext>
                </a:extLst>
              </p:cNvPr>
              <p:cNvSpPr/>
              <p:nvPr/>
            </p:nvSpPr>
            <p:spPr>
              <a:xfrm>
                <a:off x="7413234" y="2076253"/>
                <a:ext cx="1451390" cy="554254"/>
              </a:xfrm>
              <a:prstGeom prst="rect">
                <a:avLst/>
              </a:prstGeom>
              <a:solidFill>
                <a:srgbClr val="FFFB7B"/>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i="1" smtClean="0">
                              <a:latin typeface="Cambria Math" panose="02040503050406030204" pitchFamily="18" charset="0"/>
                              <a:ea typeface="Cambria Math" panose="02040503050406030204" pitchFamily="18" charset="0"/>
                            </a:rPr>
                            <m:t>𝜏</m:t>
                          </m:r>
                        </m:e>
                        <m:sub>
                          <m:r>
                            <a:rPr lang="en-US" altLang="zh-TW" b="0" i="1" smtClean="0">
                              <a:latin typeface="Cambria Math"/>
                            </a:rPr>
                            <m:t>1</m:t>
                          </m:r>
                        </m:sub>
                      </m:sSub>
                      <m:r>
                        <a:rPr lang="en-US" altLang="zh-TW" i="1">
                          <a:latin typeface="Cambria Math"/>
                        </a:rPr>
                        <m:t>=</m:t>
                      </m:r>
                      <m:d>
                        <m:dPr>
                          <m:ctrlPr>
                            <a:rPr lang="en-US" altLang="zh-TW" i="1" smtClean="0">
                              <a:latin typeface="Cambria Math" panose="02040503050406030204" pitchFamily="18" charset="0"/>
                            </a:rPr>
                          </m:ctrlPr>
                        </m:dPr>
                        <m:e>
                          <m:m>
                            <m:mPr>
                              <m:mcs>
                                <m:mc>
                                  <m:mcPr>
                                    <m:count m:val="2"/>
                                    <m:mcJc m:val="center"/>
                                  </m:mcPr>
                                </m:mc>
                              </m:mcs>
                              <m:ctrlPr>
                                <a:rPr lang="en-US" altLang="zh-TW" i="1">
                                  <a:latin typeface="Cambria Math" panose="02040503050406030204" pitchFamily="18" charset="0"/>
                                </a:rPr>
                              </m:ctrlPr>
                            </m:mPr>
                            <m:mr>
                              <m:e>
                                <m:r>
                                  <m:rPr>
                                    <m:brk m:alnAt="7"/>
                                  </m:rPr>
                                  <a:rPr lang="en-US" altLang="zh-TW" b="0" i="1" smtClean="0">
                                    <a:latin typeface="Cambria Math"/>
                                  </a:rPr>
                                  <m:t>0</m:t>
                                </m:r>
                              </m:e>
                              <m:e>
                                <m:r>
                                  <a:rPr lang="en-US" altLang="zh-TW" i="1" smtClean="0">
                                    <a:latin typeface="Cambria Math"/>
                                  </a:rPr>
                                  <m:t>1</m:t>
                                </m:r>
                              </m:e>
                            </m:mr>
                            <m:mr>
                              <m:e>
                                <m:r>
                                  <a:rPr lang="en-US" altLang="zh-TW" i="1" smtClean="0">
                                    <a:latin typeface="Cambria Math"/>
                                  </a:rPr>
                                  <m:t>1</m:t>
                                </m:r>
                              </m:e>
                              <m:e>
                                <m:r>
                                  <a:rPr lang="en-US" altLang="zh-TW" b="0" i="1" smtClean="0">
                                    <a:latin typeface="Cambria Math"/>
                                  </a:rPr>
                                  <m:t>0</m:t>
                                </m:r>
                              </m:e>
                            </m:mr>
                          </m:m>
                        </m:e>
                      </m:d>
                    </m:oMath>
                  </m:oMathPara>
                </a14:m>
                <a:endParaRPr lang="zh-TW" altLang="en-US" dirty="0"/>
              </a:p>
            </p:txBody>
          </p:sp>
        </mc:Choice>
        <mc:Fallback xmlns="">
          <p:sp>
            <p:nvSpPr>
              <p:cNvPr id="5" name="矩形 11">
                <a:extLst>
                  <a:ext uri="{FF2B5EF4-FFF2-40B4-BE49-F238E27FC236}">
                    <a16:creationId xmlns:a16="http://schemas.microsoft.com/office/drawing/2014/main" id="{CDBE57CE-B245-FF6E-7376-F65515CC5D9A}"/>
                  </a:ext>
                </a:extLst>
              </p:cNvPr>
              <p:cNvSpPr>
                <a:spLocks noRot="1" noChangeAspect="1" noMove="1" noResize="1" noEditPoints="1" noAdjustHandles="1" noChangeArrowheads="1" noChangeShapeType="1" noTextEdit="1"/>
              </p:cNvSpPr>
              <p:nvPr/>
            </p:nvSpPr>
            <p:spPr>
              <a:xfrm>
                <a:off x="7413234" y="2076253"/>
                <a:ext cx="1451390" cy="554254"/>
              </a:xfrm>
              <a:prstGeom prst="rect">
                <a:avLst/>
              </a:prstGeom>
              <a:blipFill>
                <a:blip r:embed="rId20"/>
                <a:stretch>
                  <a:fillRect b="-44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矩形 12">
                <a:extLst>
                  <a:ext uri="{FF2B5EF4-FFF2-40B4-BE49-F238E27FC236}">
                    <a16:creationId xmlns:a16="http://schemas.microsoft.com/office/drawing/2014/main" id="{77FD901E-3DF5-8676-7553-2067748FE5A3}"/>
                  </a:ext>
                </a:extLst>
              </p:cNvPr>
              <p:cNvSpPr/>
              <p:nvPr/>
            </p:nvSpPr>
            <p:spPr>
              <a:xfrm>
                <a:off x="7369507" y="2689695"/>
                <a:ext cx="1538843" cy="554254"/>
              </a:xfrm>
              <a:prstGeom prst="rect">
                <a:avLst/>
              </a:prstGeom>
              <a:solidFill>
                <a:srgbClr val="FFFB7B"/>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i="1" smtClean="0">
                              <a:latin typeface="Cambria Math" panose="02040503050406030204" pitchFamily="18" charset="0"/>
                              <a:ea typeface="Cambria Math" panose="02040503050406030204" pitchFamily="18" charset="0"/>
                            </a:rPr>
                            <m:t>𝜏</m:t>
                          </m:r>
                        </m:e>
                        <m:sub>
                          <m:r>
                            <a:rPr lang="en-US" altLang="zh-TW" b="0" i="1" smtClean="0">
                              <a:latin typeface="Cambria Math"/>
                            </a:rPr>
                            <m:t>2</m:t>
                          </m:r>
                        </m:sub>
                      </m:sSub>
                      <m:r>
                        <a:rPr lang="en-US" altLang="zh-TW" i="1">
                          <a:latin typeface="Cambria Math"/>
                        </a:rPr>
                        <m:t>=</m:t>
                      </m:r>
                      <m:d>
                        <m:dPr>
                          <m:ctrlPr>
                            <a:rPr lang="en-US" altLang="zh-TW" i="1" smtClean="0">
                              <a:latin typeface="Cambria Math" panose="02040503050406030204" pitchFamily="18" charset="0"/>
                            </a:rPr>
                          </m:ctrlPr>
                        </m:dPr>
                        <m:e>
                          <m:m>
                            <m:mPr>
                              <m:mcs>
                                <m:mc>
                                  <m:mcPr>
                                    <m:count m:val="2"/>
                                    <m:mcJc m:val="center"/>
                                  </m:mcPr>
                                </m:mc>
                              </m:mcs>
                              <m:ctrlPr>
                                <a:rPr lang="en-US" altLang="zh-TW" i="1">
                                  <a:latin typeface="Cambria Math" panose="02040503050406030204" pitchFamily="18" charset="0"/>
                                </a:rPr>
                              </m:ctrlPr>
                            </m:mPr>
                            <m:mr>
                              <m:e>
                                <m:r>
                                  <m:rPr>
                                    <m:brk m:alnAt="7"/>
                                  </m:rPr>
                                  <a:rPr lang="en-US" altLang="zh-TW" b="0" i="1" smtClean="0">
                                    <a:latin typeface="Cambria Math"/>
                                  </a:rPr>
                                  <m:t>0</m:t>
                                </m:r>
                              </m:e>
                              <m:e>
                                <m:r>
                                  <a:rPr lang="en-US" altLang="zh-TW" b="0" i="1" smtClean="0">
                                    <a:latin typeface="Cambria Math"/>
                                  </a:rPr>
                                  <m:t>−</m:t>
                                </m:r>
                                <m:r>
                                  <a:rPr lang="en-US" altLang="zh-TW" b="0" i="1" smtClean="0">
                                    <a:latin typeface="Cambria Math"/>
                                  </a:rPr>
                                  <m:t>𝑖</m:t>
                                </m:r>
                              </m:e>
                            </m:mr>
                            <m:mr>
                              <m:e>
                                <m:r>
                                  <a:rPr lang="en-US" altLang="zh-TW" b="0" i="1" smtClean="0">
                                    <a:latin typeface="Cambria Math"/>
                                  </a:rPr>
                                  <m:t>𝑖</m:t>
                                </m:r>
                              </m:e>
                              <m:e>
                                <m:r>
                                  <a:rPr lang="en-US" altLang="zh-TW" b="0" i="1" smtClean="0">
                                    <a:latin typeface="Cambria Math"/>
                                  </a:rPr>
                                  <m:t>0</m:t>
                                </m:r>
                              </m:e>
                            </m:mr>
                          </m:m>
                        </m:e>
                      </m:d>
                    </m:oMath>
                  </m:oMathPara>
                </a14:m>
                <a:endParaRPr lang="zh-TW" altLang="en-US" dirty="0"/>
              </a:p>
            </p:txBody>
          </p:sp>
        </mc:Choice>
        <mc:Fallback xmlns="">
          <p:sp>
            <p:nvSpPr>
              <p:cNvPr id="6" name="矩形 12">
                <a:extLst>
                  <a:ext uri="{FF2B5EF4-FFF2-40B4-BE49-F238E27FC236}">
                    <a16:creationId xmlns:a16="http://schemas.microsoft.com/office/drawing/2014/main" id="{77FD901E-3DF5-8676-7553-2067748FE5A3}"/>
                  </a:ext>
                </a:extLst>
              </p:cNvPr>
              <p:cNvSpPr>
                <a:spLocks noRot="1" noChangeAspect="1" noMove="1" noResize="1" noEditPoints="1" noAdjustHandles="1" noChangeArrowheads="1" noChangeShapeType="1" noTextEdit="1"/>
              </p:cNvSpPr>
              <p:nvPr/>
            </p:nvSpPr>
            <p:spPr>
              <a:xfrm>
                <a:off x="7369507" y="2689695"/>
                <a:ext cx="1538843" cy="554254"/>
              </a:xfrm>
              <a:prstGeom prst="rect">
                <a:avLst/>
              </a:prstGeom>
              <a:blipFill>
                <a:blip r:embed="rId21"/>
                <a:stretch>
                  <a:fillRect b="-44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矩形 13">
                <a:extLst>
                  <a:ext uri="{FF2B5EF4-FFF2-40B4-BE49-F238E27FC236}">
                    <a16:creationId xmlns:a16="http://schemas.microsoft.com/office/drawing/2014/main" id="{F77D3700-9CF4-FB09-4AFF-39D7439DD763}"/>
                  </a:ext>
                </a:extLst>
              </p:cNvPr>
              <p:cNvSpPr/>
              <p:nvPr/>
            </p:nvSpPr>
            <p:spPr>
              <a:xfrm>
                <a:off x="7269527" y="3317186"/>
                <a:ext cx="1638823" cy="554254"/>
              </a:xfrm>
              <a:prstGeom prst="rect">
                <a:avLst/>
              </a:prstGeom>
              <a:solidFill>
                <a:srgbClr val="FFFB7B"/>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i="1" smtClean="0">
                              <a:latin typeface="Cambria Math" panose="02040503050406030204" pitchFamily="18" charset="0"/>
                              <a:ea typeface="Cambria Math" panose="02040503050406030204" pitchFamily="18" charset="0"/>
                            </a:rPr>
                            <m:t>𝜏</m:t>
                          </m:r>
                        </m:e>
                        <m:sub>
                          <m:r>
                            <a:rPr lang="en-US" altLang="zh-TW" b="0" i="1" smtClean="0">
                              <a:latin typeface="Cambria Math"/>
                            </a:rPr>
                            <m:t>3</m:t>
                          </m:r>
                        </m:sub>
                      </m:sSub>
                      <m:r>
                        <a:rPr lang="en-US" altLang="zh-TW" i="1">
                          <a:latin typeface="Cambria Math"/>
                        </a:rPr>
                        <m:t>=</m:t>
                      </m:r>
                      <m:d>
                        <m:dPr>
                          <m:ctrlPr>
                            <a:rPr lang="en-US" altLang="zh-TW" i="1" smtClean="0">
                              <a:latin typeface="Cambria Math" panose="02040503050406030204" pitchFamily="18" charset="0"/>
                            </a:rPr>
                          </m:ctrlPr>
                        </m:dPr>
                        <m:e>
                          <m:m>
                            <m:mPr>
                              <m:mcs>
                                <m:mc>
                                  <m:mcPr>
                                    <m:count m:val="2"/>
                                    <m:mcJc m:val="center"/>
                                  </m:mcPr>
                                </m:mc>
                              </m:mcs>
                              <m:ctrlPr>
                                <a:rPr lang="en-US" altLang="zh-TW" i="1">
                                  <a:latin typeface="Cambria Math" panose="02040503050406030204" pitchFamily="18" charset="0"/>
                                </a:rPr>
                              </m:ctrlPr>
                            </m:mPr>
                            <m:mr>
                              <m:e>
                                <m:r>
                                  <a:rPr lang="en-US" altLang="zh-TW" b="0" i="1" smtClean="0">
                                    <a:latin typeface="Cambria Math"/>
                                  </a:rPr>
                                  <m:t>1</m:t>
                                </m:r>
                              </m:e>
                              <m:e>
                                <m:r>
                                  <a:rPr lang="en-US" altLang="zh-TW" b="0" i="1" smtClean="0">
                                    <a:latin typeface="Cambria Math"/>
                                  </a:rPr>
                                  <m:t>0</m:t>
                                </m:r>
                              </m:e>
                            </m:mr>
                            <m:mr>
                              <m:e>
                                <m:r>
                                  <a:rPr lang="en-US" altLang="zh-TW" b="0" i="1" smtClean="0">
                                    <a:latin typeface="Cambria Math"/>
                                  </a:rPr>
                                  <m:t>0</m:t>
                                </m:r>
                              </m:e>
                              <m:e>
                                <m:r>
                                  <a:rPr lang="en-US" altLang="zh-TW" b="0" i="1" smtClean="0">
                                    <a:latin typeface="Cambria Math"/>
                                  </a:rPr>
                                  <m:t>−1</m:t>
                                </m:r>
                              </m:e>
                            </m:mr>
                          </m:m>
                        </m:e>
                      </m:d>
                    </m:oMath>
                  </m:oMathPara>
                </a14:m>
                <a:endParaRPr lang="zh-TW" altLang="en-US" dirty="0"/>
              </a:p>
            </p:txBody>
          </p:sp>
        </mc:Choice>
        <mc:Fallback xmlns="">
          <p:sp>
            <p:nvSpPr>
              <p:cNvPr id="7" name="矩形 13">
                <a:extLst>
                  <a:ext uri="{FF2B5EF4-FFF2-40B4-BE49-F238E27FC236}">
                    <a16:creationId xmlns:a16="http://schemas.microsoft.com/office/drawing/2014/main" id="{F77D3700-9CF4-FB09-4AFF-39D7439DD763}"/>
                  </a:ext>
                </a:extLst>
              </p:cNvPr>
              <p:cNvSpPr>
                <a:spLocks noRot="1" noChangeAspect="1" noMove="1" noResize="1" noEditPoints="1" noAdjustHandles="1" noChangeArrowheads="1" noChangeShapeType="1" noTextEdit="1"/>
              </p:cNvSpPr>
              <p:nvPr/>
            </p:nvSpPr>
            <p:spPr>
              <a:xfrm>
                <a:off x="7269527" y="3317186"/>
                <a:ext cx="1638823" cy="554254"/>
              </a:xfrm>
              <a:prstGeom prst="rect">
                <a:avLst/>
              </a:prstGeom>
              <a:blipFill>
                <a:blip r:embed="rId22"/>
                <a:stretch>
                  <a:fillRect b="-4545"/>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37B7A024-B5A3-2AFF-B4F6-83B2781F57D9}"/>
              </a:ext>
            </a:extLst>
          </p:cNvPr>
          <p:cNvSpPr txBox="1"/>
          <p:nvPr/>
        </p:nvSpPr>
        <p:spPr>
          <a:xfrm>
            <a:off x="6821786" y="3971461"/>
            <a:ext cx="2148355" cy="369332"/>
          </a:xfrm>
          <a:prstGeom prst="rect">
            <a:avLst/>
          </a:prstGeom>
          <a:noFill/>
        </p:spPr>
        <p:txBody>
          <a:bodyPr wrap="square" rtlCol="0">
            <a:spAutoFit/>
          </a:bodyPr>
          <a:lstStyle/>
          <a:p>
            <a:pPr algn="l"/>
            <a:r>
              <a:rPr lang="en-US" dirty="0" err="1">
                <a:latin typeface="Times New Roman" panose="02020603050405020304" pitchFamily="18" charset="0"/>
                <a:cs typeface="Times New Roman" panose="02020603050405020304" pitchFamily="18" charset="0"/>
              </a:rPr>
              <a:t>引入新的符號</a:t>
            </a:r>
            <a:r>
              <a:rPr lang="en-US" dirty="0">
                <a:latin typeface="Times New Roman" panose="02020603050405020304" pitchFamily="18" charset="0"/>
                <a:cs typeface="Times New Roman" panose="02020603050405020304" pitchFamily="18" charset="0"/>
              </a:rPr>
              <a:t>：</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1DD2F224-08CF-9A7E-375F-5B3B9B02A979}"/>
                  </a:ext>
                </a:extLst>
              </p:cNvPr>
              <p:cNvSpPr txBox="1"/>
              <p:nvPr/>
            </p:nvSpPr>
            <p:spPr>
              <a:xfrm>
                <a:off x="714270" y="790874"/>
                <a:ext cx="7325166" cy="369332"/>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這些交點都是</a:t>
                </a:r>
                <a14:m>
                  <m:oMath xmlns:m="http://schemas.openxmlformats.org/officeDocument/2006/math">
                    <m:sSub>
                      <m:sSubPr>
                        <m:ctrlPr>
                          <a:rPr lang="en-US" i="1" smtClean="0">
                            <a:latin typeface="Cambria Math" panose="02040503050406030204" pitchFamily="18" charset="0"/>
                            <a:cs typeface="Times New Roman" panose="02020603050405020304" pitchFamily="18" charset="0"/>
                          </a:rPr>
                        </m:ctrlPr>
                      </m:sSubPr>
                      <m:e>
                        <m:r>
                          <a:rPr lang="en-US" i="1" smtClean="0">
                            <a:latin typeface="Cambria Math" panose="02040503050406030204" pitchFamily="18" charset="0"/>
                            <a:ea typeface="Cambria Math" panose="02040503050406030204" pitchFamily="18" charset="0"/>
                            <a:cs typeface="Times New Roman" panose="02020603050405020304" pitchFamily="18" charset="0"/>
                          </a:rPr>
                          <m:t>ℒ</m:t>
                        </m:r>
                      </m:e>
                      <m:sub>
                        <m:r>
                          <a:rPr lang="en-US" b="0" i="1" smtClean="0">
                            <a:latin typeface="Cambria Math" panose="02040503050406030204" pitchFamily="18" charset="0"/>
                            <a:cs typeface="Times New Roman" panose="02020603050405020304" pitchFamily="18" charset="0"/>
                          </a:rPr>
                          <m:t>𝐼</m:t>
                        </m:r>
                      </m:sub>
                    </m:sSub>
                  </m:oMath>
                </a14:m>
                <a:r>
                  <a:rPr lang="en-US" dirty="0" err="1">
                    <a:latin typeface="Times New Roman" panose="02020603050405020304" pitchFamily="18" charset="0"/>
                    <a:cs typeface="Times New Roman" panose="02020603050405020304" pitchFamily="18" charset="0"/>
                  </a:rPr>
                  <a:t>的項，最後都是加總在一起的</a:t>
                </a:r>
                <a:r>
                  <a:rPr lang="en-US" dirty="0">
                    <a:latin typeface="Times New Roman" panose="02020603050405020304" pitchFamily="18" charset="0"/>
                    <a:cs typeface="Times New Roman" panose="02020603050405020304" pitchFamily="18" charset="0"/>
                  </a:rPr>
                  <a:t>。</a:t>
                </a:r>
              </a:p>
            </p:txBody>
          </p:sp>
        </mc:Choice>
        <mc:Fallback xmlns="">
          <p:sp>
            <p:nvSpPr>
              <p:cNvPr id="15" name="TextBox 14">
                <a:extLst>
                  <a:ext uri="{FF2B5EF4-FFF2-40B4-BE49-F238E27FC236}">
                    <a16:creationId xmlns:a16="http://schemas.microsoft.com/office/drawing/2014/main" id="{1DD2F224-08CF-9A7E-375F-5B3B9B02A979}"/>
                  </a:ext>
                </a:extLst>
              </p:cNvPr>
              <p:cNvSpPr txBox="1">
                <a:spLocks noRot="1" noChangeAspect="1" noMove="1" noResize="1" noEditPoints="1" noAdjustHandles="1" noChangeArrowheads="1" noChangeShapeType="1" noTextEdit="1"/>
              </p:cNvSpPr>
              <p:nvPr/>
            </p:nvSpPr>
            <p:spPr>
              <a:xfrm>
                <a:off x="714270" y="790874"/>
                <a:ext cx="7325166" cy="369332"/>
              </a:xfrm>
              <a:prstGeom prst="rect">
                <a:avLst/>
              </a:prstGeom>
              <a:blipFill>
                <a:blip r:embed="rId23"/>
                <a:stretch>
                  <a:fillRect l="-692" t="-6667" b="-20000"/>
                </a:stretch>
              </a:blipFill>
            </p:spPr>
            <p:txBody>
              <a:bodyPr/>
              <a:lstStyle/>
              <a:p>
                <a:r>
                  <a:rPr lang="en-US">
                    <a:noFill/>
                  </a:rPr>
                  <a:t> </a:t>
                </a:r>
              </a:p>
            </p:txBody>
          </p:sp>
        </mc:Fallback>
      </mc:AlternateContent>
    </p:spTree>
    <p:extLst>
      <p:ext uri="{BB962C8B-B14F-4D97-AF65-F5344CB8AC3E}">
        <p14:creationId xmlns:p14="http://schemas.microsoft.com/office/powerpoint/2010/main" val="2341210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1000"/>
                                        <p:tgtEl>
                                          <p:spTgt spid="13"/>
                                        </p:tgtEl>
                                      </p:cBhvr>
                                    </p:animEffect>
                                    <p:anim calcmode="lin" valueType="num">
                                      <p:cBhvr>
                                        <p:cTn id="38" dur="1000" fill="hold"/>
                                        <p:tgtEl>
                                          <p:spTgt spid="13"/>
                                        </p:tgtEl>
                                        <p:attrNameLst>
                                          <p:attrName>ppt_x</p:attrName>
                                        </p:attrNameLst>
                                      </p:cBhvr>
                                      <p:tavLst>
                                        <p:tav tm="0">
                                          <p:val>
                                            <p:strVal val="#ppt_x"/>
                                          </p:val>
                                        </p:tav>
                                        <p:tav tm="100000">
                                          <p:val>
                                            <p:strVal val="#ppt_x"/>
                                          </p:val>
                                        </p:tav>
                                      </p:tavLst>
                                    </p:anim>
                                    <p:anim calcmode="lin" valueType="num">
                                      <p:cBhvr>
                                        <p:cTn id="39" dur="1000" fill="hold"/>
                                        <p:tgtEl>
                                          <p:spTgt spid="13"/>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1000"/>
                                        <p:tgtEl>
                                          <p:spTgt spid="14"/>
                                        </p:tgtEl>
                                      </p:cBhvr>
                                    </p:animEffect>
                                    <p:anim calcmode="lin" valueType="num">
                                      <p:cBhvr>
                                        <p:cTn id="43" dur="1000" fill="hold"/>
                                        <p:tgtEl>
                                          <p:spTgt spid="14"/>
                                        </p:tgtEl>
                                        <p:attrNameLst>
                                          <p:attrName>ppt_x</p:attrName>
                                        </p:attrNameLst>
                                      </p:cBhvr>
                                      <p:tavLst>
                                        <p:tav tm="0">
                                          <p:val>
                                            <p:strVal val="#ppt_x"/>
                                          </p:val>
                                        </p:tav>
                                        <p:tav tm="100000">
                                          <p:val>
                                            <p:strVal val="#ppt_x"/>
                                          </p:val>
                                        </p:tav>
                                      </p:tavLst>
                                    </p:anim>
                                    <p:anim calcmode="lin" valueType="num">
                                      <p:cBhvr>
                                        <p:cTn id="44" dur="1000" fill="hold"/>
                                        <p:tgtEl>
                                          <p:spTgt spid="14"/>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1000"/>
                                        <p:tgtEl>
                                          <p:spTgt spid="12"/>
                                        </p:tgtEl>
                                      </p:cBhvr>
                                    </p:animEffect>
                                    <p:anim calcmode="lin" valueType="num">
                                      <p:cBhvr>
                                        <p:cTn id="48" dur="1000" fill="hold"/>
                                        <p:tgtEl>
                                          <p:spTgt spid="12"/>
                                        </p:tgtEl>
                                        <p:attrNameLst>
                                          <p:attrName>ppt_x</p:attrName>
                                        </p:attrNameLst>
                                      </p:cBhvr>
                                      <p:tavLst>
                                        <p:tav tm="0">
                                          <p:val>
                                            <p:strVal val="#ppt_x"/>
                                          </p:val>
                                        </p:tav>
                                        <p:tav tm="100000">
                                          <p:val>
                                            <p:strVal val="#ppt_x"/>
                                          </p:val>
                                        </p:tav>
                                      </p:tavLst>
                                    </p:anim>
                                    <p:anim calcmode="lin" valueType="num">
                                      <p:cBhvr>
                                        <p:cTn id="4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fade">
                                      <p:cBhvr>
                                        <p:cTn id="54" dur="1000"/>
                                        <p:tgtEl>
                                          <p:spTgt spid="11"/>
                                        </p:tgtEl>
                                      </p:cBhvr>
                                    </p:animEffect>
                                    <p:anim calcmode="lin" valueType="num">
                                      <p:cBhvr>
                                        <p:cTn id="55" dur="1000" fill="hold"/>
                                        <p:tgtEl>
                                          <p:spTgt spid="11"/>
                                        </p:tgtEl>
                                        <p:attrNameLst>
                                          <p:attrName>ppt_x</p:attrName>
                                        </p:attrNameLst>
                                      </p:cBhvr>
                                      <p:tavLst>
                                        <p:tav tm="0">
                                          <p:val>
                                            <p:strVal val="#ppt_x"/>
                                          </p:val>
                                        </p:tav>
                                        <p:tav tm="100000">
                                          <p:val>
                                            <p:strVal val="#ppt_x"/>
                                          </p:val>
                                        </p:tav>
                                      </p:tavLst>
                                    </p:anim>
                                    <p:anim calcmode="lin" valueType="num">
                                      <p:cBhvr>
                                        <p:cTn id="56" dur="1000" fill="hold"/>
                                        <p:tgtEl>
                                          <p:spTgt spid="11"/>
                                        </p:tgtEl>
                                        <p:attrNameLst>
                                          <p:attrName>ppt_y</p:attrName>
                                        </p:attrNameLst>
                                      </p:cBhvr>
                                      <p:tavLst>
                                        <p:tav tm="0">
                                          <p:val>
                                            <p:strVal val="#ppt_y+.1"/>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4"/>
                                        </p:tgtEl>
                                        <p:attrNameLst>
                                          <p:attrName>style.visibility</p:attrName>
                                        </p:attrNameLst>
                                      </p:cBhvr>
                                      <p:to>
                                        <p:strVal val="visible"/>
                                      </p:to>
                                    </p:set>
                                    <p:anim calcmode="lin" valueType="num">
                                      <p:cBhvr additive="base">
                                        <p:cTn id="59" dur="500" fill="hold"/>
                                        <p:tgtEl>
                                          <p:spTgt spid="4"/>
                                        </p:tgtEl>
                                        <p:attrNameLst>
                                          <p:attrName>ppt_x</p:attrName>
                                        </p:attrNameLst>
                                      </p:cBhvr>
                                      <p:tavLst>
                                        <p:tav tm="0">
                                          <p:val>
                                            <p:strVal val="#ppt_x"/>
                                          </p:val>
                                        </p:tav>
                                        <p:tav tm="100000">
                                          <p:val>
                                            <p:strVal val="#ppt_x"/>
                                          </p:val>
                                        </p:tav>
                                      </p:tavLst>
                                    </p:anim>
                                    <p:anim calcmode="lin" valueType="num">
                                      <p:cBhvr additive="base">
                                        <p:cTn id="6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4" grpId="0"/>
      <p:bldP spid="5" grpId="0" animBg="1"/>
      <p:bldP spid="6" grpId="0" animBg="1"/>
      <p:bldP spid="7" grpId="0" animBg="1"/>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25"/>
          <p:cNvSpPr/>
          <p:nvPr/>
        </p:nvSpPr>
        <p:spPr>
          <a:xfrm>
            <a:off x="3327916" y="3975975"/>
            <a:ext cx="2384942" cy="1597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7" name="矩形 6"/>
              <p:cNvSpPr/>
              <p:nvPr/>
            </p:nvSpPr>
            <p:spPr>
              <a:xfrm>
                <a:off x="719675" y="2450624"/>
                <a:ext cx="2227982" cy="564898"/>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altLang="zh-TW" i="1" smtClean="0">
                              <a:latin typeface="Cambria Math" panose="02040503050406030204" pitchFamily="18" charset="0"/>
                              <a:cs typeface="Times New Roman" pitchFamily="18" charset="0"/>
                            </a:rPr>
                          </m:ctrlPr>
                        </m:fPr>
                        <m:num>
                          <m:r>
                            <a:rPr lang="en-US" altLang="zh-TW" b="0" i="1" smtClean="0">
                              <a:latin typeface="Cambria Math"/>
                              <a:cs typeface="Times New Roman" pitchFamily="18" charset="0"/>
                            </a:rPr>
                            <m:t>𝑔</m:t>
                          </m:r>
                        </m:num>
                        <m:den>
                          <m:r>
                            <a:rPr lang="en-US" altLang="zh-TW" i="1">
                              <a:latin typeface="Cambria Math"/>
                              <a:cs typeface="Times New Roman" pitchFamily="18" charset="0"/>
                            </a:rPr>
                            <m:t>2</m:t>
                          </m:r>
                        </m:den>
                      </m:f>
                      <m:d>
                        <m:dPr>
                          <m:ctrlPr>
                            <a:rPr lang="en-US" altLang="zh-TW" i="1" smtClean="0">
                              <a:latin typeface="Cambria Math" panose="02040503050406030204" pitchFamily="18" charset="0"/>
                              <a:cs typeface="Times New Roman" pitchFamily="18" charset="0"/>
                            </a:rPr>
                          </m:ctrlPr>
                        </m:dPr>
                        <m:e>
                          <m:m>
                            <m:mPr>
                              <m:mcs>
                                <m:mc>
                                  <m:mcPr>
                                    <m:count m:val="2"/>
                                    <m:mcJc m:val="center"/>
                                  </m:mcPr>
                                </m:mc>
                              </m:mcs>
                              <m:ctrlPr>
                                <a:rPr lang="en-US" altLang="zh-TW" i="1">
                                  <a:latin typeface="Cambria Math" panose="02040503050406030204" pitchFamily="18" charset="0"/>
                                  <a:cs typeface="Times New Roman" pitchFamily="18" charset="0"/>
                                </a:rPr>
                              </m:ctrlPr>
                            </m:mPr>
                            <m:mr>
                              <m:e>
                                <m:sSub>
                                  <m:sSubPr>
                                    <m:ctrlPr>
                                      <a:rPr lang="en-US" altLang="zh-TW" i="1">
                                        <a:latin typeface="Cambria Math" panose="02040503050406030204" pitchFamily="18" charset="0"/>
                                        <a:cs typeface="Times New Roman" pitchFamily="18" charset="0"/>
                                      </a:rPr>
                                    </m:ctrlPr>
                                  </m:sSubPr>
                                  <m:e>
                                    <m:acc>
                                      <m:accPr>
                                        <m:chr m:val="̅"/>
                                        <m:ctrlPr>
                                          <a:rPr lang="en-US" altLang="zh-TW" i="1">
                                            <a:latin typeface="Cambria Math" panose="02040503050406030204" pitchFamily="18" charset="0"/>
                                            <a:cs typeface="Times New Roman" pitchFamily="18" charset="0"/>
                                          </a:rPr>
                                        </m:ctrlPr>
                                      </m:accPr>
                                      <m:e>
                                        <m:r>
                                          <a:rPr lang="zh-TW" altLang="en-US" i="1">
                                            <a:latin typeface="Cambria Math"/>
                                            <a:cs typeface="Times New Roman" pitchFamily="18" charset="0"/>
                                          </a:rPr>
                                          <m:t>𝜈</m:t>
                                        </m:r>
                                      </m:e>
                                    </m:acc>
                                  </m:e>
                                  <m:sub>
                                    <m:r>
                                      <a:rPr lang="en-US" altLang="zh-TW" i="1">
                                        <a:latin typeface="Cambria Math"/>
                                        <a:cs typeface="Times New Roman" pitchFamily="18" charset="0"/>
                                      </a:rPr>
                                      <m:t>𝑒</m:t>
                                    </m:r>
                                  </m:sub>
                                </m:sSub>
                              </m:e>
                              <m:e>
                                <m:acc>
                                  <m:accPr>
                                    <m:chr m:val="̅"/>
                                    <m:ctrlPr>
                                      <a:rPr lang="en-US" altLang="zh-TW" i="1">
                                        <a:latin typeface="Cambria Math" panose="02040503050406030204" pitchFamily="18" charset="0"/>
                                        <a:cs typeface="Times New Roman" pitchFamily="18" charset="0"/>
                                      </a:rPr>
                                    </m:ctrlPr>
                                  </m:accPr>
                                  <m:e>
                                    <m:r>
                                      <a:rPr lang="en-US" altLang="zh-TW" i="1">
                                        <a:latin typeface="Cambria Math"/>
                                        <a:cs typeface="Times New Roman" pitchFamily="18" charset="0"/>
                                      </a:rPr>
                                      <m:t>𝑒</m:t>
                                    </m:r>
                                  </m:e>
                                </m:acc>
                              </m:e>
                            </m:mr>
                          </m:m>
                        </m:e>
                      </m:d>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𝑊</m:t>
                          </m:r>
                        </m:e>
                        <m:sup>
                          <m:r>
                            <a:rPr lang="en-US" altLang="zh-TW" b="0" i="1" smtClean="0">
                              <a:latin typeface="Cambria Math"/>
                              <a:cs typeface="Times New Roman" pitchFamily="18" charset="0"/>
                            </a:rPr>
                            <m:t>3</m:t>
                          </m:r>
                        </m:sup>
                      </m:sSup>
                      <m:sSub>
                        <m:sSubPr>
                          <m:ctrlPr>
                            <a:rPr lang="en-US" altLang="zh-TW" i="1">
                              <a:latin typeface="Cambria Math" panose="02040503050406030204" pitchFamily="18" charset="0"/>
                              <a:cs typeface="Times New Roman" pitchFamily="18" charset="0"/>
                            </a:rPr>
                          </m:ctrlPr>
                        </m:sSubPr>
                        <m:e>
                          <m:r>
                            <a:rPr lang="en-US" altLang="zh-TW" i="1" smtClean="0">
                              <a:latin typeface="Cambria Math" panose="02040503050406030204" pitchFamily="18" charset="0"/>
                              <a:ea typeface="Cambria Math" panose="02040503050406030204" pitchFamily="18" charset="0"/>
                              <a:cs typeface="Times New Roman" pitchFamily="18" charset="0"/>
                            </a:rPr>
                            <m:t>𝜏</m:t>
                          </m:r>
                        </m:e>
                        <m:sub>
                          <m:r>
                            <a:rPr lang="en-US" altLang="zh-TW" b="0" i="1" smtClean="0">
                              <a:latin typeface="Cambria Math"/>
                              <a:cs typeface="Times New Roman" pitchFamily="18" charset="0"/>
                            </a:rPr>
                            <m:t>3</m:t>
                          </m:r>
                        </m:sub>
                      </m:sSub>
                      <m:d>
                        <m:dPr>
                          <m:ctrlPr>
                            <a:rPr lang="en-US" altLang="zh-TW" i="1">
                              <a:latin typeface="Cambria Math" panose="02040503050406030204" pitchFamily="18" charset="0"/>
                              <a:cs typeface="Times New Roman" pitchFamily="18" charset="0"/>
                            </a:rPr>
                          </m:ctrlPr>
                        </m:dPr>
                        <m:e>
                          <m:m>
                            <m:mPr>
                              <m:mcs>
                                <m:mc>
                                  <m:mcPr>
                                    <m:count m:val="1"/>
                                    <m:mcJc m:val="center"/>
                                  </m:mcPr>
                                </m:mc>
                              </m:mcs>
                              <m:ctrlPr>
                                <a:rPr lang="en-US" altLang="zh-TW" i="1">
                                  <a:latin typeface="Cambria Math" panose="02040503050406030204" pitchFamily="18" charset="0"/>
                                  <a:cs typeface="Times New Roman" pitchFamily="18" charset="0"/>
                                </a:rPr>
                              </m:ctrlPr>
                            </m:mPr>
                            <m:mr>
                              <m:e>
                                <m:sSub>
                                  <m:sSubPr>
                                    <m:ctrlPr>
                                      <a:rPr lang="en-US" altLang="zh-TW" i="1">
                                        <a:latin typeface="Cambria Math" panose="02040503050406030204" pitchFamily="18" charset="0"/>
                                        <a:cs typeface="Times New Roman" pitchFamily="18" charset="0"/>
                                      </a:rPr>
                                    </m:ctrlPr>
                                  </m:sSubPr>
                                  <m:e>
                                    <m:r>
                                      <a:rPr lang="zh-TW" altLang="en-US" i="1">
                                        <a:latin typeface="Cambria Math"/>
                                        <a:cs typeface="Times New Roman" pitchFamily="18" charset="0"/>
                                      </a:rPr>
                                      <m:t>𝜈</m:t>
                                    </m:r>
                                  </m:e>
                                  <m:sub>
                                    <m:r>
                                      <a:rPr lang="en-US" altLang="zh-TW" i="1">
                                        <a:latin typeface="Cambria Math"/>
                                        <a:cs typeface="Times New Roman" pitchFamily="18" charset="0"/>
                                      </a:rPr>
                                      <m:t>𝑒</m:t>
                                    </m:r>
                                  </m:sub>
                                </m:sSub>
                              </m:e>
                            </m:mr>
                            <m:mr>
                              <m:e>
                                <m:r>
                                  <a:rPr lang="en-US" altLang="zh-TW" i="1">
                                    <a:latin typeface="Cambria Math"/>
                                    <a:cs typeface="Times New Roman" pitchFamily="18" charset="0"/>
                                  </a:rPr>
                                  <m:t>𝑒</m:t>
                                </m:r>
                              </m:e>
                            </m:mr>
                          </m:m>
                        </m:e>
                      </m:d>
                    </m:oMath>
                  </m:oMathPara>
                </a14:m>
                <a:endParaRPr lang="en-US" altLang="zh-TW" dirty="0">
                  <a:cs typeface="Times New Roman" pitchFamily="18" charset="0"/>
                </a:endParaRPr>
              </a:p>
            </p:txBody>
          </p:sp>
        </mc:Choice>
        <mc:Fallback xmlns="">
          <p:sp>
            <p:nvSpPr>
              <p:cNvPr id="7" name="矩形 6"/>
              <p:cNvSpPr>
                <a:spLocks noRot="1" noChangeAspect="1" noMove="1" noResize="1" noEditPoints="1" noAdjustHandles="1" noChangeArrowheads="1" noChangeShapeType="1" noTextEdit="1"/>
              </p:cNvSpPr>
              <p:nvPr/>
            </p:nvSpPr>
            <p:spPr>
              <a:xfrm>
                <a:off x="719675" y="2450624"/>
                <a:ext cx="2227982" cy="564898"/>
              </a:xfrm>
              <a:prstGeom prst="rect">
                <a:avLst/>
              </a:prstGeom>
              <a:blipFill>
                <a:blip r:embed="rId2"/>
                <a:stretch>
                  <a:fillRect b="-65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矩形 7"/>
              <p:cNvSpPr/>
              <p:nvPr/>
            </p:nvSpPr>
            <p:spPr>
              <a:xfrm>
                <a:off x="719675" y="3137580"/>
                <a:ext cx="5207195" cy="618631"/>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altLang="zh-TW" i="1" smtClean="0">
                              <a:latin typeface="Cambria Math" panose="02040503050406030204" pitchFamily="18" charset="0"/>
                              <a:cs typeface="Times New Roman" pitchFamily="18" charset="0"/>
                            </a:rPr>
                          </m:ctrlPr>
                        </m:fPr>
                        <m:num>
                          <m:r>
                            <a:rPr lang="en-US" altLang="zh-TW" b="0" i="1" smtClean="0">
                              <a:latin typeface="Cambria Math"/>
                              <a:cs typeface="Times New Roman" pitchFamily="18" charset="0"/>
                            </a:rPr>
                            <m:t>𝑔</m:t>
                          </m:r>
                        </m:num>
                        <m:den>
                          <m:r>
                            <a:rPr lang="en-US" altLang="zh-TW" i="1">
                              <a:latin typeface="Cambria Math"/>
                              <a:cs typeface="Times New Roman" pitchFamily="18" charset="0"/>
                            </a:rPr>
                            <m:t>2</m:t>
                          </m:r>
                        </m:den>
                      </m:f>
                      <m:d>
                        <m:dPr>
                          <m:ctrlPr>
                            <a:rPr lang="en-US" altLang="zh-TW" i="1" smtClean="0">
                              <a:latin typeface="Cambria Math" panose="02040503050406030204" pitchFamily="18" charset="0"/>
                              <a:cs typeface="Times New Roman" pitchFamily="18" charset="0"/>
                            </a:rPr>
                          </m:ctrlPr>
                        </m:dPr>
                        <m:e>
                          <m:m>
                            <m:mPr>
                              <m:mcs>
                                <m:mc>
                                  <m:mcPr>
                                    <m:count m:val="2"/>
                                    <m:mcJc m:val="center"/>
                                  </m:mcPr>
                                </m:mc>
                              </m:mcs>
                              <m:ctrlPr>
                                <a:rPr lang="en-US" altLang="zh-TW" i="1">
                                  <a:latin typeface="Cambria Math" panose="02040503050406030204" pitchFamily="18" charset="0"/>
                                  <a:cs typeface="Times New Roman" pitchFamily="18" charset="0"/>
                                </a:rPr>
                              </m:ctrlPr>
                            </m:mPr>
                            <m:mr>
                              <m:e>
                                <m:sSub>
                                  <m:sSubPr>
                                    <m:ctrlPr>
                                      <a:rPr lang="en-US" altLang="zh-TW" i="1">
                                        <a:latin typeface="Cambria Math" panose="02040503050406030204" pitchFamily="18" charset="0"/>
                                        <a:cs typeface="Times New Roman" pitchFamily="18" charset="0"/>
                                      </a:rPr>
                                    </m:ctrlPr>
                                  </m:sSubPr>
                                  <m:e>
                                    <m:acc>
                                      <m:accPr>
                                        <m:chr m:val="̅"/>
                                        <m:ctrlPr>
                                          <a:rPr lang="en-US" altLang="zh-TW" i="1">
                                            <a:latin typeface="Cambria Math" panose="02040503050406030204" pitchFamily="18" charset="0"/>
                                            <a:cs typeface="Times New Roman" pitchFamily="18" charset="0"/>
                                          </a:rPr>
                                        </m:ctrlPr>
                                      </m:accPr>
                                      <m:e>
                                        <m:r>
                                          <a:rPr lang="zh-TW" altLang="en-US" i="1">
                                            <a:latin typeface="Cambria Math"/>
                                            <a:cs typeface="Times New Roman" pitchFamily="18" charset="0"/>
                                          </a:rPr>
                                          <m:t>𝜈</m:t>
                                        </m:r>
                                      </m:e>
                                    </m:acc>
                                  </m:e>
                                  <m:sub>
                                    <m:r>
                                      <a:rPr lang="en-US" altLang="zh-TW" i="1">
                                        <a:latin typeface="Cambria Math"/>
                                        <a:cs typeface="Times New Roman" pitchFamily="18" charset="0"/>
                                      </a:rPr>
                                      <m:t>𝑒</m:t>
                                    </m:r>
                                  </m:sub>
                                </m:sSub>
                              </m:e>
                              <m:e>
                                <m:acc>
                                  <m:accPr>
                                    <m:chr m:val="̅"/>
                                    <m:ctrlPr>
                                      <a:rPr lang="en-US" altLang="zh-TW" i="1">
                                        <a:latin typeface="Cambria Math" panose="02040503050406030204" pitchFamily="18" charset="0"/>
                                        <a:cs typeface="Times New Roman" pitchFamily="18" charset="0"/>
                                      </a:rPr>
                                    </m:ctrlPr>
                                  </m:accPr>
                                  <m:e>
                                    <m:r>
                                      <a:rPr lang="en-US" altLang="zh-TW" i="1">
                                        <a:latin typeface="Cambria Math"/>
                                        <a:cs typeface="Times New Roman" pitchFamily="18" charset="0"/>
                                      </a:rPr>
                                      <m:t>𝑒</m:t>
                                    </m:r>
                                  </m:e>
                                </m:acc>
                              </m:e>
                            </m:mr>
                          </m:m>
                        </m:e>
                      </m:d>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𝑊</m:t>
                          </m:r>
                        </m:e>
                        <m:sup>
                          <m:r>
                            <a:rPr lang="en-US" altLang="zh-TW" b="0" i="1" smtClean="0">
                              <a:latin typeface="Cambria Math"/>
                              <a:cs typeface="Times New Roman" pitchFamily="18" charset="0"/>
                            </a:rPr>
                            <m:t>3</m:t>
                          </m:r>
                        </m:sup>
                      </m:sSup>
                      <m:d>
                        <m:dPr>
                          <m:ctrlPr>
                            <a:rPr lang="en-US" altLang="zh-TW" i="1" smtClean="0">
                              <a:latin typeface="Cambria Math" panose="02040503050406030204" pitchFamily="18" charset="0"/>
                              <a:cs typeface="Times New Roman" pitchFamily="18" charset="0"/>
                            </a:rPr>
                          </m:ctrlPr>
                        </m:dPr>
                        <m:e>
                          <m:m>
                            <m:mPr>
                              <m:mcs>
                                <m:mc>
                                  <m:mcPr>
                                    <m:count m:val="2"/>
                                    <m:mcJc m:val="center"/>
                                  </m:mcPr>
                                </m:mc>
                              </m:mcs>
                              <m:ctrlPr>
                                <a:rPr lang="en-US" altLang="zh-TW" i="1" smtClean="0">
                                  <a:latin typeface="Cambria Math" panose="02040503050406030204" pitchFamily="18" charset="0"/>
                                  <a:cs typeface="Times New Roman" pitchFamily="18" charset="0"/>
                                </a:rPr>
                              </m:ctrlPr>
                            </m:mPr>
                            <m:mr>
                              <m:e>
                                <m:r>
                                  <m:rPr>
                                    <m:brk m:alnAt="7"/>
                                  </m:rPr>
                                  <a:rPr lang="en-US" altLang="zh-TW" b="0" i="1" smtClean="0">
                                    <a:latin typeface="Cambria Math"/>
                                    <a:cs typeface="Times New Roman" pitchFamily="18" charset="0"/>
                                  </a:rPr>
                                  <m:t>1</m:t>
                                </m:r>
                              </m:e>
                              <m:e>
                                <m:r>
                                  <a:rPr lang="en-US" altLang="zh-TW" b="0" i="1" smtClean="0">
                                    <a:latin typeface="Cambria Math"/>
                                    <a:cs typeface="Times New Roman" pitchFamily="18" charset="0"/>
                                  </a:rPr>
                                  <m:t>0</m:t>
                                </m:r>
                              </m:e>
                            </m:mr>
                            <m:mr>
                              <m:e>
                                <m:r>
                                  <a:rPr lang="en-US" altLang="zh-TW" b="0" i="1" smtClean="0">
                                    <a:latin typeface="Cambria Math"/>
                                    <a:cs typeface="Times New Roman" pitchFamily="18" charset="0"/>
                                  </a:rPr>
                                  <m:t>0</m:t>
                                </m:r>
                              </m:e>
                              <m:e>
                                <m:r>
                                  <a:rPr lang="en-US" altLang="zh-TW" b="0" i="1" smtClean="0">
                                    <a:latin typeface="Cambria Math"/>
                                    <a:cs typeface="Times New Roman" pitchFamily="18" charset="0"/>
                                  </a:rPr>
                                  <m:t>−1</m:t>
                                </m:r>
                              </m:e>
                            </m:mr>
                          </m:m>
                        </m:e>
                      </m:d>
                      <m:d>
                        <m:dPr>
                          <m:ctrlPr>
                            <a:rPr lang="en-US" altLang="zh-TW" i="1">
                              <a:latin typeface="Cambria Math" panose="02040503050406030204" pitchFamily="18" charset="0"/>
                              <a:cs typeface="Times New Roman" pitchFamily="18" charset="0"/>
                            </a:rPr>
                          </m:ctrlPr>
                        </m:dPr>
                        <m:e>
                          <m:m>
                            <m:mPr>
                              <m:mcs>
                                <m:mc>
                                  <m:mcPr>
                                    <m:count m:val="1"/>
                                    <m:mcJc m:val="center"/>
                                  </m:mcPr>
                                </m:mc>
                              </m:mcs>
                              <m:ctrlPr>
                                <a:rPr lang="en-US" altLang="zh-TW" i="1">
                                  <a:latin typeface="Cambria Math" panose="02040503050406030204" pitchFamily="18" charset="0"/>
                                  <a:cs typeface="Times New Roman" pitchFamily="18" charset="0"/>
                                </a:rPr>
                              </m:ctrlPr>
                            </m:mPr>
                            <m:mr>
                              <m:e>
                                <m:sSub>
                                  <m:sSubPr>
                                    <m:ctrlPr>
                                      <a:rPr lang="en-US" altLang="zh-TW" i="1">
                                        <a:latin typeface="Cambria Math" panose="02040503050406030204" pitchFamily="18" charset="0"/>
                                        <a:cs typeface="Times New Roman" pitchFamily="18" charset="0"/>
                                      </a:rPr>
                                    </m:ctrlPr>
                                  </m:sSubPr>
                                  <m:e>
                                    <m:r>
                                      <a:rPr lang="zh-TW" altLang="en-US" i="1">
                                        <a:latin typeface="Cambria Math"/>
                                        <a:cs typeface="Times New Roman" pitchFamily="18" charset="0"/>
                                      </a:rPr>
                                      <m:t>𝜈</m:t>
                                    </m:r>
                                  </m:e>
                                  <m:sub>
                                    <m:r>
                                      <a:rPr lang="en-US" altLang="zh-TW" i="1">
                                        <a:latin typeface="Cambria Math"/>
                                        <a:cs typeface="Times New Roman" pitchFamily="18" charset="0"/>
                                      </a:rPr>
                                      <m:t>𝑒</m:t>
                                    </m:r>
                                  </m:sub>
                                </m:sSub>
                              </m:e>
                            </m:mr>
                            <m:mr>
                              <m:e>
                                <m:r>
                                  <a:rPr lang="en-US" altLang="zh-TW" i="1">
                                    <a:latin typeface="Cambria Math"/>
                                    <a:cs typeface="Times New Roman" pitchFamily="18" charset="0"/>
                                  </a:rPr>
                                  <m:t>𝑒</m:t>
                                </m:r>
                              </m:e>
                            </m:mr>
                          </m:m>
                        </m:e>
                      </m:d>
                      <m:r>
                        <a:rPr lang="en-US" altLang="zh-TW" b="0" i="1" smtClean="0">
                          <a:latin typeface="Cambria Math"/>
                          <a:cs typeface="Times New Roman" pitchFamily="18" charset="0"/>
                        </a:rPr>
                        <m:t>=</m:t>
                      </m:r>
                      <m:f>
                        <m:fPr>
                          <m:ctrlPr>
                            <a:rPr lang="en-US" altLang="zh-TW" i="1">
                              <a:latin typeface="Cambria Math" panose="02040503050406030204" pitchFamily="18" charset="0"/>
                              <a:cs typeface="Times New Roman" pitchFamily="18" charset="0"/>
                            </a:rPr>
                          </m:ctrlPr>
                        </m:fPr>
                        <m:num>
                          <m:r>
                            <a:rPr lang="en-US" altLang="zh-TW" b="0" i="1" smtClean="0">
                              <a:latin typeface="Cambria Math"/>
                              <a:cs typeface="Times New Roman" pitchFamily="18" charset="0"/>
                            </a:rPr>
                            <m:t>𝑔</m:t>
                          </m:r>
                        </m:num>
                        <m:den>
                          <m:r>
                            <a:rPr lang="en-US" altLang="zh-TW" i="1">
                              <a:latin typeface="Cambria Math"/>
                              <a:cs typeface="Times New Roman" pitchFamily="18" charset="0"/>
                            </a:rPr>
                            <m:t>2</m:t>
                          </m:r>
                        </m:den>
                      </m:f>
                      <m:sSub>
                        <m:sSubPr>
                          <m:ctrlPr>
                            <a:rPr lang="en-US" altLang="zh-TW" i="1">
                              <a:latin typeface="Cambria Math" panose="02040503050406030204" pitchFamily="18" charset="0"/>
                              <a:cs typeface="Times New Roman" pitchFamily="18" charset="0"/>
                            </a:rPr>
                          </m:ctrlPr>
                        </m:sSubPr>
                        <m:e>
                          <m:acc>
                            <m:accPr>
                              <m:chr m:val="̅"/>
                              <m:ctrlPr>
                                <a:rPr lang="en-US" altLang="zh-TW" i="1">
                                  <a:latin typeface="Cambria Math" panose="02040503050406030204" pitchFamily="18" charset="0"/>
                                  <a:cs typeface="Times New Roman" pitchFamily="18" charset="0"/>
                                </a:rPr>
                              </m:ctrlPr>
                            </m:accPr>
                            <m:e>
                              <m:r>
                                <a:rPr lang="zh-TW" altLang="en-US" i="1">
                                  <a:latin typeface="Cambria Math"/>
                                  <a:cs typeface="Times New Roman" pitchFamily="18" charset="0"/>
                                </a:rPr>
                                <m:t>𝜈</m:t>
                              </m:r>
                            </m:e>
                          </m:acc>
                        </m:e>
                        <m:sub>
                          <m:r>
                            <a:rPr lang="en-US" altLang="zh-TW" i="1">
                              <a:latin typeface="Cambria Math"/>
                              <a:cs typeface="Times New Roman" pitchFamily="18" charset="0"/>
                            </a:rPr>
                            <m:t>𝑒</m:t>
                          </m:r>
                        </m:sub>
                      </m:sSub>
                      <m:sSub>
                        <m:sSubPr>
                          <m:ctrlPr>
                            <a:rPr lang="en-US" altLang="zh-TW" i="1" smtClean="0">
                              <a:latin typeface="Cambria Math" panose="02040503050406030204" pitchFamily="18" charset="0"/>
                              <a:cs typeface="Times New Roman" pitchFamily="18" charset="0"/>
                            </a:rPr>
                          </m:ctrlPr>
                        </m:sSubPr>
                        <m:e>
                          <m:r>
                            <a:rPr lang="zh-TW" altLang="en-US" i="1" smtClean="0">
                              <a:latin typeface="Cambria Math"/>
                              <a:cs typeface="Times New Roman" pitchFamily="18" charset="0"/>
                            </a:rPr>
                            <m:t>𝜈</m:t>
                          </m:r>
                        </m:e>
                        <m:sub>
                          <m:r>
                            <a:rPr lang="en-US" altLang="zh-TW" b="0" i="1" smtClean="0">
                              <a:latin typeface="Cambria Math"/>
                              <a:cs typeface="Times New Roman" pitchFamily="18" charset="0"/>
                            </a:rPr>
                            <m:t>𝑒</m:t>
                          </m:r>
                        </m:sub>
                      </m:sSub>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𝑊</m:t>
                          </m:r>
                        </m:e>
                        <m:sup>
                          <m:r>
                            <a:rPr lang="en-US" altLang="zh-TW" b="0" i="1" smtClean="0">
                              <a:latin typeface="Cambria Math"/>
                              <a:cs typeface="Times New Roman" pitchFamily="18" charset="0"/>
                            </a:rPr>
                            <m:t>3</m:t>
                          </m:r>
                        </m:sup>
                      </m:sSup>
                      <m:r>
                        <a:rPr lang="en-US" altLang="zh-TW" b="0" i="0" smtClean="0">
                          <a:latin typeface="Cambria Math"/>
                          <a:cs typeface="Times New Roman" pitchFamily="18" charset="0"/>
                        </a:rPr>
                        <m:t>−</m:t>
                      </m:r>
                      <m:f>
                        <m:fPr>
                          <m:ctrlPr>
                            <a:rPr lang="en-US" altLang="zh-TW" i="1">
                              <a:latin typeface="Cambria Math" panose="02040503050406030204" pitchFamily="18" charset="0"/>
                              <a:cs typeface="Times New Roman" pitchFamily="18" charset="0"/>
                            </a:rPr>
                          </m:ctrlPr>
                        </m:fPr>
                        <m:num>
                          <m:r>
                            <a:rPr lang="en-US" altLang="zh-TW" i="1">
                              <a:latin typeface="Cambria Math"/>
                              <a:cs typeface="Times New Roman" pitchFamily="18" charset="0"/>
                            </a:rPr>
                            <m:t>1</m:t>
                          </m:r>
                        </m:num>
                        <m:den>
                          <m:r>
                            <a:rPr lang="en-US" altLang="zh-TW" i="1">
                              <a:latin typeface="Cambria Math"/>
                              <a:cs typeface="Times New Roman" pitchFamily="18" charset="0"/>
                            </a:rPr>
                            <m:t>2</m:t>
                          </m:r>
                        </m:den>
                      </m:f>
                      <m:acc>
                        <m:accPr>
                          <m:chr m:val="̅"/>
                          <m:ctrlPr>
                            <a:rPr lang="en-US" altLang="zh-TW" b="0" i="1" smtClean="0">
                              <a:latin typeface="Cambria Math" panose="02040503050406030204" pitchFamily="18" charset="0"/>
                              <a:cs typeface="Times New Roman" pitchFamily="18" charset="0"/>
                            </a:rPr>
                          </m:ctrlPr>
                        </m:accPr>
                        <m:e>
                          <m:r>
                            <a:rPr lang="en-US" altLang="zh-TW" b="0" i="1" smtClean="0">
                              <a:latin typeface="Cambria Math"/>
                              <a:cs typeface="Times New Roman" pitchFamily="18" charset="0"/>
                            </a:rPr>
                            <m:t>𝑒</m:t>
                          </m:r>
                        </m:e>
                      </m:acc>
                      <m:r>
                        <a:rPr lang="en-US" altLang="zh-TW" i="1">
                          <a:latin typeface="Cambria Math"/>
                          <a:cs typeface="Times New Roman" pitchFamily="18" charset="0"/>
                        </a:rPr>
                        <m:t>𝑒</m:t>
                      </m:r>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𝑊</m:t>
                          </m:r>
                        </m:e>
                        <m:sup>
                          <m:r>
                            <a:rPr lang="en-US" altLang="zh-TW" b="0" i="1" smtClean="0">
                              <a:latin typeface="Cambria Math"/>
                              <a:cs typeface="Times New Roman" pitchFamily="18" charset="0"/>
                            </a:rPr>
                            <m:t>3</m:t>
                          </m:r>
                        </m:sup>
                      </m:sSup>
                    </m:oMath>
                  </m:oMathPara>
                </a14:m>
                <a:endParaRPr lang="en-US" altLang="zh-TW" dirty="0">
                  <a:cs typeface="Times New Roman" pitchFamily="18" charset="0"/>
                </a:endParaRPr>
              </a:p>
            </p:txBody>
          </p:sp>
        </mc:Choice>
        <mc:Fallback xmlns="">
          <p:sp>
            <p:nvSpPr>
              <p:cNvPr id="8" name="矩形 7"/>
              <p:cNvSpPr>
                <a:spLocks noRot="1" noChangeAspect="1" noMove="1" noResize="1" noEditPoints="1" noAdjustHandles="1" noChangeArrowheads="1" noChangeShapeType="1" noTextEdit="1"/>
              </p:cNvSpPr>
              <p:nvPr/>
            </p:nvSpPr>
            <p:spPr>
              <a:xfrm>
                <a:off x="719675" y="3137580"/>
                <a:ext cx="5207195" cy="618631"/>
              </a:xfrm>
              <a:prstGeom prst="rect">
                <a:avLst/>
              </a:prstGeom>
              <a:blipFill>
                <a:blip r:embed="rId3"/>
                <a:stretch>
                  <a:fillRect b="-4082"/>
                </a:stretch>
              </a:blipFill>
            </p:spPr>
            <p:txBody>
              <a:bodyPr/>
              <a:lstStyle/>
              <a:p>
                <a:r>
                  <a:rPr lang="en-US">
                    <a:noFill/>
                  </a:rPr>
                  <a:t> </a:t>
                </a:r>
              </a:p>
            </p:txBody>
          </p:sp>
        </mc:Fallback>
      </mc:AlternateContent>
      <p:sp>
        <p:nvSpPr>
          <p:cNvPr id="11" name="矩形 10"/>
          <p:cNvSpPr/>
          <p:nvPr/>
        </p:nvSpPr>
        <p:spPr>
          <a:xfrm>
            <a:off x="663322" y="1573271"/>
            <a:ext cx="3150030" cy="369332"/>
          </a:xfrm>
          <a:prstGeom prst="rect">
            <a:avLst/>
          </a:prstGeom>
        </p:spPr>
        <p:txBody>
          <a:bodyPr wrap="none">
            <a:spAutoFit/>
          </a:bodyPr>
          <a:lstStyle/>
          <a:p>
            <a:r>
              <a:rPr lang="en-US" altLang="zh-TW" dirty="0">
                <a:latin typeface="Times New Roman" panose="02020603050405020304" pitchFamily="18" charset="0"/>
                <a:cs typeface="Times New Roman" panose="02020603050405020304" pitchFamily="18" charset="0"/>
              </a:rPr>
              <a:t>Won’t you want to complete it? </a:t>
            </a:r>
            <a:endParaRPr lang="zh-TW" altLang="en-US" dirty="0"/>
          </a:p>
        </p:txBody>
      </p:sp>
      <p:sp>
        <p:nvSpPr>
          <p:cNvPr id="20" name="矩形 19"/>
          <p:cNvSpPr/>
          <p:nvPr/>
        </p:nvSpPr>
        <p:spPr>
          <a:xfrm>
            <a:off x="744367" y="3965499"/>
            <a:ext cx="2384942" cy="1597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1"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r="24127"/>
          <a:stretch/>
        </p:blipFill>
        <p:spPr bwMode="auto">
          <a:xfrm>
            <a:off x="744367" y="3965499"/>
            <a:ext cx="2020335" cy="159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2" name="矩形 21"/>
              <p:cNvSpPr/>
              <p:nvPr/>
            </p:nvSpPr>
            <p:spPr>
              <a:xfrm>
                <a:off x="1985748" y="4344254"/>
                <a:ext cx="501519" cy="276999"/>
              </a:xfrm>
              <a:prstGeom prst="rect">
                <a:avLst/>
              </a:prstGeom>
              <a:solidFill>
                <a:schemeClr val="bg1"/>
              </a:solidFill>
            </p:spPr>
            <p:txBody>
              <a:bodyPr wrap="square" lIns="0" tIns="0" rIns="0" bIns="0">
                <a:spAutoFit/>
              </a:bodyPr>
              <a:lstStyle/>
              <a:p>
                <a:pPr/>
                <a14:m>
                  <m:oMathPara xmlns:m="http://schemas.openxmlformats.org/officeDocument/2006/math">
                    <m:oMathParaPr>
                      <m:jc m:val="centerGroup"/>
                    </m:oMathParaPr>
                    <m:oMath xmlns:m="http://schemas.openxmlformats.org/officeDocument/2006/math">
                      <m:sSup>
                        <m:sSupPr>
                          <m:ctrlPr>
                            <a:rPr lang="en-US" altLang="zh-TW" i="1" smtClean="0">
                              <a:latin typeface="Cambria Math" panose="02040503050406030204" pitchFamily="18" charset="0"/>
                              <a:cs typeface="Times New Roman" pitchFamily="18" charset="0"/>
                            </a:rPr>
                          </m:ctrlPr>
                        </m:sSupPr>
                        <m:e>
                          <m:r>
                            <a:rPr lang="en-US" altLang="zh-TW" i="1">
                              <a:latin typeface="Cambria Math"/>
                              <a:cs typeface="Times New Roman" pitchFamily="18" charset="0"/>
                            </a:rPr>
                            <m:t>𝑊</m:t>
                          </m:r>
                        </m:e>
                        <m:sup>
                          <m:r>
                            <a:rPr lang="en-US" altLang="zh-TW" b="0" i="1" smtClean="0">
                              <a:latin typeface="Cambria Math"/>
                              <a:cs typeface="Times New Roman" pitchFamily="18" charset="0"/>
                            </a:rPr>
                            <m:t>3</m:t>
                          </m:r>
                        </m:sup>
                      </m:sSup>
                    </m:oMath>
                  </m:oMathPara>
                </a14:m>
                <a:endParaRPr lang="zh-TW" altLang="en-US" dirty="0"/>
              </a:p>
            </p:txBody>
          </p:sp>
        </mc:Choice>
        <mc:Fallback xmlns="">
          <p:sp>
            <p:nvSpPr>
              <p:cNvPr id="22" name="矩形 21"/>
              <p:cNvSpPr>
                <a:spLocks noRot="1" noChangeAspect="1" noMove="1" noResize="1" noEditPoints="1" noAdjustHandles="1" noChangeArrowheads="1" noChangeShapeType="1" noTextEdit="1"/>
              </p:cNvSpPr>
              <p:nvPr/>
            </p:nvSpPr>
            <p:spPr>
              <a:xfrm>
                <a:off x="1985748" y="4344254"/>
                <a:ext cx="501519" cy="276999"/>
              </a:xfrm>
              <a:prstGeom prst="rect">
                <a:avLst/>
              </a:prstGeom>
              <a:blipFill>
                <a:blip r:embed="rId5"/>
                <a:stretch>
                  <a:fillRect t="-4545" b="-13636"/>
                </a:stretch>
              </a:blipFill>
            </p:spPr>
            <p:txBody>
              <a:bodyPr/>
              <a:lstStyle/>
              <a:p>
                <a:r>
                  <a:rPr lang="en-US">
                    <a:noFill/>
                  </a:rPr>
                  <a:t> </a:t>
                </a:r>
              </a:p>
            </p:txBody>
          </p:sp>
        </mc:Fallback>
      </mc:AlternateContent>
      <p:cxnSp>
        <p:nvCxnSpPr>
          <p:cNvPr id="23" name="直線單箭頭接點 22"/>
          <p:cNvCxnSpPr/>
          <p:nvPr/>
        </p:nvCxnSpPr>
        <p:spPr>
          <a:xfrm flipH="1">
            <a:off x="2350261" y="4613230"/>
            <a:ext cx="256559"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 name="矩形 23"/>
              <p:cNvSpPr/>
              <p:nvPr/>
            </p:nvSpPr>
            <p:spPr>
              <a:xfrm>
                <a:off x="4229920" y="4211007"/>
                <a:ext cx="203929" cy="276999"/>
              </a:xfrm>
              <a:prstGeom prst="rect">
                <a:avLst/>
              </a:prstGeom>
              <a:solidFill>
                <a:schemeClr val="bg1"/>
              </a:solidFill>
            </p:spPr>
            <p:txBody>
              <a:bodyPr wrap="square" lIns="0" tIns="0" rIns="0" bIns="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cs typeface="Times New Roman" pitchFamily="18" charset="0"/>
                        </a:rPr>
                        <m:t>𝑒</m:t>
                      </m:r>
                    </m:oMath>
                  </m:oMathPara>
                </a14:m>
                <a:endParaRPr lang="zh-TW" altLang="en-US" dirty="0"/>
              </a:p>
            </p:txBody>
          </p:sp>
        </mc:Choice>
        <mc:Fallback xmlns="">
          <p:sp>
            <p:nvSpPr>
              <p:cNvPr id="24" name="矩形 23"/>
              <p:cNvSpPr>
                <a:spLocks noRot="1" noChangeAspect="1" noMove="1" noResize="1" noEditPoints="1" noAdjustHandles="1" noChangeArrowheads="1" noChangeShapeType="1" noTextEdit="1"/>
              </p:cNvSpPr>
              <p:nvPr/>
            </p:nvSpPr>
            <p:spPr>
              <a:xfrm>
                <a:off x="4229920" y="4211007"/>
                <a:ext cx="203929" cy="276999"/>
              </a:xfrm>
              <a:prstGeom prst="rect">
                <a:avLst/>
              </a:prstGeom>
              <a:blipFill>
                <a:blip r:embed="rId6"/>
                <a:stretch>
                  <a:fillRect l="-12500" r="-6250" b="-4348"/>
                </a:stretch>
              </a:blipFill>
            </p:spPr>
            <p:txBody>
              <a:bodyPr/>
              <a:lstStyle/>
              <a:p>
                <a:r>
                  <a:rPr lang="en-US">
                    <a:noFill/>
                  </a:rPr>
                  <a:t> </a:t>
                </a:r>
              </a:p>
            </p:txBody>
          </p:sp>
        </mc:Fallback>
      </mc:AlternateContent>
      <p:pic>
        <p:nvPicPr>
          <p:cNvPr id="27"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r="24127"/>
          <a:stretch/>
        </p:blipFill>
        <p:spPr bwMode="auto">
          <a:xfrm>
            <a:off x="3327916" y="3975975"/>
            <a:ext cx="2020335" cy="159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5" name="矩形 24"/>
              <p:cNvSpPr/>
              <p:nvPr/>
            </p:nvSpPr>
            <p:spPr>
              <a:xfrm>
                <a:off x="1307581" y="4067255"/>
                <a:ext cx="338790" cy="276999"/>
              </a:xfrm>
              <a:prstGeom prst="rect">
                <a:avLst/>
              </a:prstGeom>
              <a:solidFill>
                <a:schemeClr val="bg1"/>
              </a:solidFill>
            </p:spPr>
            <p:txBody>
              <a:bodyPr wrap="square" lIns="0" tIns="0" rIns="0" bIns="0">
                <a:spAutoFit/>
              </a:bodyPr>
              <a:lstStyle/>
              <a:p>
                <a:pPr/>
                <a14:m>
                  <m:oMathPara xmlns:m="http://schemas.openxmlformats.org/officeDocument/2006/math">
                    <m:oMathParaPr>
                      <m:jc m:val="centerGroup"/>
                    </m:oMathParaPr>
                    <m:oMath xmlns:m="http://schemas.openxmlformats.org/officeDocument/2006/math">
                      <m:sSub>
                        <m:sSubPr>
                          <m:ctrlPr>
                            <a:rPr lang="en-US" altLang="zh-TW" i="1" dirty="0" smtClean="0">
                              <a:latin typeface="Cambria Math" panose="02040503050406030204" pitchFamily="18" charset="0"/>
                              <a:cs typeface="Times New Roman" pitchFamily="18" charset="0"/>
                            </a:rPr>
                          </m:ctrlPr>
                        </m:sSubPr>
                        <m:e>
                          <m:r>
                            <a:rPr lang="zh-TW" altLang="en-US" i="1" dirty="0" smtClean="0">
                              <a:latin typeface="Cambria Math"/>
                              <a:cs typeface="Times New Roman" pitchFamily="18" charset="0"/>
                            </a:rPr>
                            <m:t>𝜈</m:t>
                          </m:r>
                        </m:e>
                        <m:sub>
                          <m:r>
                            <a:rPr lang="en-US" altLang="zh-TW" b="0" i="1" dirty="0" smtClean="0">
                              <a:latin typeface="Cambria Math"/>
                              <a:cs typeface="Times New Roman" pitchFamily="18" charset="0"/>
                            </a:rPr>
                            <m:t>𝑒</m:t>
                          </m:r>
                        </m:sub>
                      </m:sSub>
                    </m:oMath>
                  </m:oMathPara>
                </a14:m>
                <a:endParaRPr lang="zh-TW" altLang="en-US" dirty="0"/>
              </a:p>
            </p:txBody>
          </p:sp>
        </mc:Choice>
        <mc:Fallback xmlns="">
          <p:sp>
            <p:nvSpPr>
              <p:cNvPr id="25" name="矩形 24"/>
              <p:cNvSpPr>
                <a:spLocks noRot="1" noChangeAspect="1" noMove="1" noResize="1" noEditPoints="1" noAdjustHandles="1" noChangeArrowheads="1" noChangeShapeType="1" noTextEdit="1"/>
              </p:cNvSpPr>
              <p:nvPr/>
            </p:nvSpPr>
            <p:spPr>
              <a:xfrm>
                <a:off x="1307581" y="4067255"/>
                <a:ext cx="338790" cy="276999"/>
              </a:xfrm>
              <a:prstGeom prst="rect">
                <a:avLst/>
              </a:prstGeom>
              <a:blipFill>
                <a:blip r:embed="rId7"/>
                <a:stretch>
                  <a:fillRect b="-13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矩形 27"/>
              <p:cNvSpPr/>
              <p:nvPr/>
            </p:nvSpPr>
            <p:spPr>
              <a:xfrm>
                <a:off x="4569297" y="4354730"/>
                <a:ext cx="501519" cy="276999"/>
              </a:xfrm>
              <a:prstGeom prst="rect">
                <a:avLst/>
              </a:prstGeom>
              <a:solidFill>
                <a:schemeClr val="bg1"/>
              </a:solidFill>
            </p:spPr>
            <p:txBody>
              <a:bodyPr wrap="square" lIns="0" tIns="0" rIns="0" bIns="0">
                <a:spAutoFit/>
              </a:bodyPr>
              <a:lstStyle/>
              <a:p>
                <a:pPr/>
                <a14:m>
                  <m:oMathPara xmlns:m="http://schemas.openxmlformats.org/officeDocument/2006/math">
                    <m:oMathParaPr>
                      <m:jc m:val="centerGroup"/>
                    </m:oMathParaPr>
                    <m:oMath xmlns:m="http://schemas.openxmlformats.org/officeDocument/2006/math">
                      <m:sSup>
                        <m:sSupPr>
                          <m:ctrlPr>
                            <a:rPr lang="en-US" altLang="zh-TW" i="1" smtClean="0">
                              <a:latin typeface="Cambria Math" panose="02040503050406030204" pitchFamily="18" charset="0"/>
                              <a:cs typeface="Times New Roman" pitchFamily="18" charset="0"/>
                            </a:rPr>
                          </m:ctrlPr>
                        </m:sSupPr>
                        <m:e>
                          <m:r>
                            <a:rPr lang="en-US" altLang="zh-TW" i="1">
                              <a:latin typeface="Cambria Math"/>
                              <a:cs typeface="Times New Roman" pitchFamily="18" charset="0"/>
                            </a:rPr>
                            <m:t>𝑊</m:t>
                          </m:r>
                        </m:e>
                        <m:sup>
                          <m:r>
                            <a:rPr lang="en-US" altLang="zh-TW" b="0" i="1" smtClean="0">
                              <a:latin typeface="Cambria Math"/>
                              <a:cs typeface="Times New Roman" pitchFamily="18" charset="0"/>
                            </a:rPr>
                            <m:t>3</m:t>
                          </m:r>
                        </m:sup>
                      </m:sSup>
                    </m:oMath>
                  </m:oMathPara>
                </a14:m>
                <a:endParaRPr lang="zh-TW" altLang="en-US" dirty="0"/>
              </a:p>
            </p:txBody>
          </p:sp>
        </mc:Choice>
        <mc:Fallback xmlns="">
          <p:sp>
            <p:nvSpPr>
              <p:cNvPr id="28" name="矩形 27"/>
              <p:cNvSpPr>
                <a:spLocks noRot="1" noChangeAspect="1" noMove="1" noResize="1" noEditPoints="1" noAdjustHandles="1" noChangeArrowheads="1" noChangeShapeType="1" noTextEdit="1"/>
              </p:cNvSpPr>
              <p:nvPr/>
            </p:nvSpPr>
            <p:spPr>
              <a:xfrm>
                <a:off x="4569297" y="4354730"/>
                <a:ext cx="501519" cy="276999"/>
              </a:xfrm>
              <a:prstGeom prst="rect">
                <a:avLst/>
              </a:prstGeom>
              <a:blipFill>
                <a:blip r:embed="rId8"/>
                <a:stretch>
                  <a:fillRect b="-13043"/>
                </a:stretch>
              </a:blipFill>
            </p:spPr>
            <p:txBody>
              <a:bodyPr/>
              <a:lstStyle/>
              <a:p>
                <a:r>
                  <a:rPr lang="en-US">
                    <a:noFill/>
                  </a:rPr>
                  <a:t> </a:t>
                </a:r>
              </a:p>
            </p:txBody>
          </p:sp>
        </mc:Fallback>
      </mc:AlternateContent>
      <p:cxnSp>
        <p:nvCxnSpPr>
          <p:cNvPr id="29" name="直線單箭頭接點 28"/>
          <p:cNvCxnSpPr/>
          <p:nvPr/>
        </p:nvCxnSpPr>
        <p:spPr>
          <a:xfrm flipH="1">
            <a:off x="4933810" y="4623706"/>
            <a:ext cx="256559"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0" name="矩形 29"/>
              <p:cNvSpPr/>
              <p:nvPr/>
            </p:nvSpPr>
            <p:spPr>
              <a:xfrm>
                <a:off x="3789166" y="5223438"/>
                <a:ext cx="203929" cy="276999"/>
              </a:xfrm>
              <a:prstGeom prst="rect">
                <a:avLst/>
              </a:prstGeom>
              <a:solidFill>
                <a:schemeClr val="bg1"/>
              </a:solidFill>
            </p:spPr>
            <p:txBody>
              <a:bodyPr wrap="square" lIns="0" tIns="0" rIns="0" bIns="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cs typeface="Times New Roman" pitchFamily="18" charset="0"/>
                        </a:rPr>
                        <m:t>𝑒</m:t>
                      </m:r>
                    </m:oMath>
                  </m:oMathPara>
                </a14:m>
                <a:endParaRPr lang="zh-TW" altLang="en-US" dirty="0"/>
              </a:p>
            </p:txBody>
          </p:sp>
        </mc:Choice>
        <mc:Fallback xmlns="">
          <p:sp>
            <p:nvSpPr>
              <p:cNvPr id="30" name="矩形 29"/>
              <p:cNvSpPr>
                <a:spLocks noRot="1" noChangeAspect="1" noMove="1" noResize="1" noEditPoints="1" noAdjustHandles="1" noChangeArrowheads="1" noChangeShapeType="1" noTextEdit="1"/>
              </p:cNvSpPr>
              <p:nvPr/>
            </p:nvSpPr>
            <p:spPr>
              <a:xfrm>
                <a:off x="3789166" y="5223438"/>
                <a:ext cx="203929" cy="276999"/>
              </a:xfrm>
              <a:prstGeom prst="rect">
                <a:avLst/>
              </a:prstGeom>
              <a:blipFill>
                <a:blip r:embed="rId9"/>
                <a:stretch>
                  <a:fillRect l="-5882" r="-5882" b="-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矩形 30"/>
              <p:cNvSpPr/>
              <p:nvPr/>
            </p:nvSpPr>
            <p:spPr>
              <a:xfrm>
                <a:off x="1138186" y="5220041"/>
                <a:ext cx="338790" cy="276999"/>
              </a:xfrm>
              <a:prstGeom prst="rect">
                <a:avLst/>
              </a:prstGeom>
              <a:solidFill>
                <a:schemeClr val="bg1"/>
              </a:solidFill>
            </p:spPr>
            <p:txBody>
              <a:bodyPr wrap="square" lIns="0" tIns="0" rIns="0" bIns="0">
                <a:spAutoFit/>
              </a:bodyPr>
              <a:lstStyle/>
              <a:p>
                <a:pPr/>
                <a14:m>
                  <m:oMathPara xmlns:m="http://schemas.openxmlformats.org/officeDocument/2006/math">
                    <m:oMathParaPr>
                      <m:jc m:val="centerGroup"/>
                    </m:oMathParaPr>
                    <m:oMath xmlns:m="http://schemas.openxmlformats.org/officeDocument/2006/math">
                      <m:sSub>
                        <m:sSubPr>
                          <m:ctrlPr>
                            <a:rPr lang="en-US" altLang="zh-TW" i="1" dirty="0" smtClean="0">
                              <a:latin typeface="Cambria Math" panose="02040503050406030204" pitchFamily="18" charset="0"/>
                              <a:cs typeface="Times New Roman" pitchFamily="18" charset="0"/>
                            </a:rPr>
                          </m:ctrlPr>
                        </m:sSubPr>
                        <m:e>
                          <m:r>
                            <a:rPr lang="zh-TW" altLang="en-US" i="1" dirty="0" smtClean="0">
                              <a:latin typeface="Cambria Math"/>
                              <a:cs typeface="Times New Roman" pitchFamily="18" charset="0"/>
                            </a:rPr>
                            <m:t>𝜈</m:t>
                          </m:r>
                        </m:e>
                        <m:sub>
                          <m:r>
                            <a:rPr lang="en-US" altLang="zh-TW" b="0" i="1" dirty="0" smtClean="0">
                              <a:latin typeface="Cambria Math"/>
                              <a:cs typeface="Times New Roman" pitchFamily="18" charset="0"/>
                            </a:rPr>
                            <m:t>𝑒</m:t>
                          </m:r>
                        </m:sub>
                      </m:sSub>
                    </m:oMath>
                  </m:oMathPara>
                </a14:m>
                <a:endParaRPr lang="zh-TW" altLang="en-US" dirty="0"/>
              </a:p>
            </p:txBody>
          </p:sp>
        </mc:Choice>
        <mc:Fallback xmlns="">
          <p:sp>
            <p:nvSpPr>
              <p:cNvPr id="31" name="矩形 30"/>
              <p:cNvSpPr>
                <a:spLocks noRot="1" noChangeAspect="1" noMove="1" noResize="1" noEditPoints="1" noAdjustHandles="1" noChangeArrowheads="1" noChangeShapeType="1" noTextEdit="1"/>
              </p:cNvSpPr>
              <p:nvPr/>
            </p:nvSpPr>
            <p:spPr>
              <a:xfrm>
                <a:off x="1138186" y="5220041"/>
                <a:ext cx="338790" cy="276999"/>
              </a:xfrm>
              <a:prstGeom prst="rect">
                <a:avLst/>
              </a:prstGeom>
              <a:blipFill>
                <a:blip r:embed="rId10"/>
                <a:stretch>
                  <a:fillRect b="-13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矩形 37"/>
              <p:cNvSpPr/>
              <p:nvPr/>
            </p:nvSpPr>
            <p:spPr>
              <a:xfrm>
                <a:off x="3950413" y="4083692"/>
                <a:ext cx="203929" cy="276999"/>
              </a:xfrm>
              <a:prstGeom prst="rect">
                <a:avLst/>
              </a:prstGeom>
              <a:solidFill>
                <a:schemeClr val="bg1"/>
              </a:solidFill>
            </p:spPr>
            <p:txBody>
              <a:bodyPr wrap="square" lIns="0" tIns="0" rIns="0" bIns="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cs typeface="Times New Roman" pitchFamily="18" charset="0"/>
                        </a:rPr>
                        <m:t>𝑒</m:t>
                      </m:r>
                    </m:oMath>
                  </m:oMathPara>
                </a14:m>
                <a:endParaRPr lang="zh-TW" altLang="en-US" dirty="0"/>
              </a:p>
            </p:txBody>
          </p:sp>
        </mc:Choice>
        <mc:Fallback xmlns="">
          <p:sp>
            <p:nvSpPr>
              <p:cNvPr id="38" name="矩形 37"/>
              <p:cNvSpPr>
                <a:spLocks noRot="1" noChangeAspect="1" noMove="1" noResize="1" noEditPoints="1" noAdjustHandles="1" noChangeArrowheads="1" noChangeShapeType="1" noTextEdit="1"/>
              </p:cNvSpPr>
              <p:nvPr/>
            </p:nvSpPr>
            <p:spPr>
              <a:xfrm>
                <a:off x="3950413" y="4083692"/>
                <a:ext cx="203929" cy="276999"/>
              </a:xfrm>
              <a:prstGeom prst="rect">
                <a:avLst/>
              </a:prstGeom>
              <a:blipFill>
                <a:blip r:embed="rId11"/>
                <a:stretch>
                  <a:fillRect l="-12500" r="-6250" b="-43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A25FEEAD-53D5-E853-1528-3EC7DC984561}"/>
                  </a:ext>
                </a:extLst>
              </p:cNvPr>
              <p:cNvSpPr txBox="1"/>
              <p:nvPr/>
            </p:nvSpPr>
            <p:spPr>
              <a:xfrm>
                <a:off x="719272" y="5640310"/>
                <a:ext cx="4572000" cy="369332"/>
              </a:xfrm>
              <a:prstGeom prst="rect">
                <a:avLst/>
              </a:prstGeom>
              <a:noFill/>
            </p:spPr>
            <p:txBody>
              <a:bodyPr wrap="square">
                <a:spAutoFit/>
              </a:bodyPr>
              <a:lstStyle/>
              <a:p>
                <a14:m>
                  <m:oMath xmlns:m="http://schemas.openxmlformats.org/officeDocument/2006/math">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𝑊</m:t>
                        </m:r>
                      </m:e>
                      <m:sup>
                        <m:r>
                          <a:rPr lang="en-US" altLang="zh-TW" i="1">
                            <a:latin typeface="Cambria Math"/>
                            <a:cs typeface="Times New Roman" pitchFamily="18" charset="0"/>
                          </a:rPr>
                          <m:t>3</m:t>
                        </m:r>
                      </m:sup>
                    </m:sSup>
                  </m:oMath>
                </a14:m>
                <a:r>
                  <a:rPr lang="en-US" altLang="zh-TW" dirty="0">
                    <a:latin typeface="Times New Roman" panose="02020603050405020304" pitchFamily="18" charset="0"/>
                    <a:cs typeface="Times New Roman" panose="02020603050405020304" pitchFamily="18" charset="0"/>
                  </a:rPr>
                  <a:t> is charge neutral. </a:t>
                </a:r>
                <a:endParaRPr lang="en-US" dirty="0"/>
              </a:p>
            </p:txBody>
          </p:sp>
        </mc:Choice>
        <mc:Fallback xmlns="">
          <p:sp>
            <p:nvSpPr>
              <p:cNvPr id="5" name="TextBox 4">
                <a:extLst>
                  <a:ext uri="{FF2B5EF4-FFF2-40B4-BE49-F238E27FC236}">
                    <a16:creationId xmlns:a16="http://schemas.microsoft.com/office/drawing/2014/main" id="{A25FEEAD-53D5-E853-1528-3EC7DC984561}"/>
                  </a:ext>
                </a:extLst>
              </p:cNvPr>
              <p:cNvSpPr txBox="1">
                <a:spLocks noRot="1" noChangeAspect="1" noMove="1" noResize="1" noEditPoints="1" noAdjustHandles="1" noChangeArrowheads="1" noChangeShapeType="1" noTextEdit="1"/>
              </p:cNvSpPr>
              <p:nvPr/>
            </p:nvSpPr>
            <p:spPr>
              <a:xfrm>
                <a:off x="719272" y="5640310"/>
                <a:ext cx="4572000" cy="369332"/>
              </a:xfrm>
              <a:prstGeom prst="rect">
                <a:avLst/>
              </a:prstGeom>
              <a:blipFill>
                <a:blip r:embed="rId12"/>
                <a:stretch>
                  <a:fillRect t="-6667" b="-23333"/>
                </a:stretch>
              </a:blipFill>
            </p:spPr>
            <p:txBody>
              <a:bodyPr/>
              <a:lstStyle/>
              <a:p>
                <a:r>
                  <a:rPr lang="en-US">
                    <a:noFill/>
                  </a:rPr>
                  <a:t> </a:t>
                </a:r>
              </a:p>
            </p:txBody>
          </p:sp>
        </mc:Fallback>
      </mc:AlternateContent>
      <p:pic>
        <p:nvPicPr>
          <p:cNvPr id="2" name="Picture 1" descr="告五人的經濟效應帶漲住宿狂接72場稱霸尾- 鏡週刊Mirror Media">
            <a:extLst>
              <a:ext uri="{FF2B5EF4-FFF2-40B4-BE49-F238E27FC236}">
                <a16:creationId xmlns:a16="http://schemas.microsoft.com/office/drawing/2014/main" id="{A6120CB6-2D9F-E60B-061F-015EF894F4B8}"/>
              </a:ext>
            </a:extLst>
          </p:cNvPr>
          <p:cNvPicPr>
            <a:picLocks noChangeAspect="1"/>
          </p:cNvPicPr>
          <p:nvPr/>
        </p:nvPicPr>
        <p:blipFill>
          <a:blip r:embed="rId13"/>
          <a:stretch>
            <a:fillRect/>
          </a:stretch>
        </p:blipFill>
        <p:spPr>
          <a:xfrm>
            <a:off x="6021667" y="1965816"/>
            <a:ext cx="2384943" cy="2758584"/>
          </a:xfrm>
          <a:prstGeom prst="rect">
            <a:avLst/>
          </a:prstGeom>
        </p:spPr>
      </p:pic>
      <p:pic>
        <p:nvPicPr>
          <p:cNvPr id="9" name="Picture 8" descr="告五人的經濟效應帶漲住宿狂接72場稱霸尾- 鏡週刊Mirror Media">
            <a:extLst>
              <a:ext uri="{FF2B5EF4-FFF2-40B4-BE49-F238E27FC236}">
                <a16:creationId xmlns:a16="http://schemas.microsoft.com/office/drawing/2014/main" id="{2554C3F1-9D61-EEBA-279F-243C98A47B74}"/>
              </a:ext>
            </a:extLst>
          </p:cNvPr>
          <p:cNvPicPr>
            <a:picLocks noChangeAspect="1"/>
          </p:cNvPicPr>
          <p:nvPr/>
        </p:nvPicPr>
        <p:blipFill>
          <a:blip r:embed="rId13"/>
          <a:srcRect r="60087"/>
          <a:stretch>
            <a:fillRect/>
          </a:stretch>
        </p:blipFill>
        <p:spPr>
          <a:xfrm>
            <a:off x="6098499" y="1965816"/>
            <a:ext cx="951887" cy="2758584"/>
          </a:xfrm>
          <a:prstGeom prst="rect">
            <a:avLst/>
          </a:prstGeom>
        </p:spPr>
      </p:pic>
      <p:pic>
        <p:nvPicPr>
          <p:cNvPr id="10" name="Picture 9" descr="告五人的經濟效應帶漲住宿狂接72場稱霸尾- 鏡週刊Mirror Media">
            <a:extLst>
              <a:ext uri="{FF2B5EF4-FFF2-40B4-BE49-F238E27FC236}">
                <a16:creationId xmlns:a16="http://schemas.microsoft.com/office/drawing/2014/main" id="{3F22509B-F022-3706-0D4A-D16F49531975}"/>
              </a:ext>
            </a:extLst>
          </p:cNvPr>
          <p:cNvPicPr>
            <a:picLocks noChangeAspect="1"/>
          </p:cNvPicPr>
          <p:nvPr/>
        </p:nvPicPr>
        <p:blipFill>
          <a:blip r:embed="rId13"/>
          <a:srcRect l="60088"/>
          <a:stretch>
            <a:fillRect/>
          </a:stretch>
        </p:blipFill>
        <p:spPr>
          <a:xfrm>
            <a:off x="7418482" y="1965816"/>
            <a:ext cx="951887" cy="2758584"/>
          </a:xfrm>
          <a:prstGeom prst="rect">
            <a:avLst/>
          </a:prstGeom>
        </p:spPr>
      </p:pic>
      <mc:AlternateContent xmlns:mc="http://schemas.openxmlformats.org/markup-compatibility/2006" xmlns:a14="http://schemas.microsoft.com/office/drawing/2010/main">
        <mc:Choice Requires="a14">
          <p:sp>
            <p:nvSpPr>
              <p:cNvPr id="12" name="矩形 31">
                <a:extLst>
                  <a:ext uri="{FF2B5EF4-FFF2-40B4-BE49-F238E27FC236}">
                    <a16:creationId xmlns:a16="http://schemas.microsoft.com/office/drawing/2014/main" id="{E0DDC128-3BDD-EC7B-FDF1-88A50ED664E4}"/>
                  </a:ext>
                </a:extLst>
              </p:cNvPr>
              <p:cNvSpPr/>
              <p:nvPr/>
            </p:nvSpPr>
            <p:spPr>
              <a:xfrm>
                <a:off x="741292" y="949659"/>
                <a:ext cx="3250984" cy="564898"/>
              </a:xfrm>
              <a:prstGeom prst="rect">
                <a:avLst/>
              </a:prstGeom>
              <a:solidFill>
                <a:srgbClr val="FFFF99"/>
              </a:solidFill>
            </p:spPr>
            <p:txBody>
              <a:bodyPr wrap="square">
                <a:spAutoFit/>
              </a:bodyPr>
              <a:lstStyle/>
              <a:p>
                <a:pPr/>
                <a14:m>
                  <m:oMathPara xmlns:m="http://schemas.openxmlformats.org/officeDocument/2006/math">
                    <m:oMathParaPr>
                      <m:jc m:val="left"/>
                    </m:oMathParaPr>
                    <m:oMath xmlns:m="http://schemas.openxmlformats.org/officeDocument/2006/math">
                      <m:f>
                        <m:fPr>
                          <m:ctrlPr>
                            <a:rPr lang="en-US" altLang="zh-TW" i="1">
                              <a:latin typeface="Cambria Math" panose="02040503050406030204" pitchFamily="18" charset="0"/>
                              <a:cs typeface="Times New Roman" pitchFamily="18" charset="0"/>
                            </a:rPr>
                          </m:ctrlPr>
                        </m:fPr>
                        <m:num>
                          <m:r>
                            <a:rPr lang="en-US" altLang="zh-TW" i="1">
                              <a:latin typeface="Cambria Math"/>
                              <a:cs typeface="Times New Roman" pitchFamily="18" charset="0"/>
                            </a:rPr>
                            <m:t>𝑔</m:t>
                          </m:r>
                        </m:num>
                        <m:den>
                          <m:r>
                            <a:rPr lang="en-US" altLang="zh-TW" i="1">
                              <a:latin typeface="Cambria Math"/>
                              <a:cs typeface="Times New Roman" pitchFamily="18" charset="0"/>
                            </a:rPr>
                            <m:t>2</m:t>
                          </m:r>
                        </m:den>
                      </m:f>
                      <m:d>
                        <m:dPr>
                          <m:ctrlPr>
                            <a:rPr lang="en-US" altLang="zh-TW" i="1">
                              <a:latin typeface="Cambria Math" panose="02040503050406030204" pitchFamily="18" charset="0"/>
                              <a:cs typeface="Times New Roman" pitchFamily="18" charset="0"/>
                            </a:rPr>
                          </m:ctrlPr>
                        </m:dPr>
                        <m:e>
                          <m:m>
                            <m:mPr>
                              <m:mcs>
                                <m:mc>
                                  <m:mcPr>
                                    <m:count m:val="2"/>
                                    <m:mcJc m:val="center"/>
                                  </m:mcPr>
                                </m:mc>
                              </m:mcs>
                              <m:ctrlPr>
                                <a:rPr lang="en-US" altLang="zh-TW" i="1">
                                  <a:latin typeface="Cambria Math" panose="02040503050406030204" pitchFamily="18" charset="0"/>
                                  <a:cs typeface="Times New Roman" pitchFamily="18" charset="0"/>
                                </a:rPr>
                              </m:ctrlPr>
                            </m:mPr>
                            <m:mr>
                              <m:e>
                                <m:sSub>
                                  <m:sSubPr>
                                    <m:ctrlPr>
                                      <a:rPr lang="en-US" altLang="zh-TW" i="1">
                                        <a:latin typeface="Cambria Math" panose="02040503050406030204" pitchFamily="18" charset="0"/>
                                        <a:cs typeface="Times New Roman" pitchFamily="18" charset="0"/>
                                      </a:rPr>
                                    </m:ctrlPr>
                                  </m:sSubPr>
                                  <m:e>
                                    <m:acc>
                                      <m:accPr>
                                        <m:chr m:val="̅"/>
                                        <m:ctrlPr>
                                          <a:rPr lang="en-US" altLang="zh-TW" i="1">
                                            <a:latin typeface="Cambria Math" panose="02040503050406030204" pitchFamily="18" charset="0"/>
                                            <a:cs typeface="Times New Roman" pitchFamily="18" charset="0"/>
                                          </a:rPr>
                                        </m:ctrlPr>
                                      </m:accPr>
                                      <m:e>
                                        <m:r>
                                          <a:rPr lang="zh-TW" altLang="en-US" i="1">
                                            <a:latin typeface="Cambria Math"/>
                                            <a:cs typeface="Times New Roman" pitchFamily="18" charset="0"/>
                                          </a:rPr>
                                          <m:t>𝜈</m:t>
                                        </m:r>
                                      </m:e>
                                    </m:acc>
                                  </m:e>
                                  <m:sub>
                                    <m:r>
                                      <a:rPr lang="en-US" altLang="zh-TW" i="1">
                                        <a:latin typeface="Cambria Math"/>
                                        <a:cs typeface="Times New Roman" pitchFamily="18" charset="0"/>
                                      </a:rPr>
                                      <m:t>𝑒</m:t>
                                    </m:r>
                                  </m:sub>
                                </m:sSub>
                              </m:e>
                              <m:e>
                                <m:acc>
                                  <m:accPr>
                                    <m:chr m:val="̅"/>
                                    <m:ctrlPr>
                                      <a:rPr lang="en-US" altLang="zh-TW" i="1">
                                        <a:latin typeface="Cambria Math" panose="02040503050406030204" pitchFamily="18" charset="0"/>
                                        <a:cs typeface="Times New Roman" pitchFamily="18" charset="0"/>
                                      </a:rPr>
                                    </m:ctrlPr>
                                  </m:accPr>
                                  <m:e>
                                    <m:r>
                                      <a:rPr lang="en-US" altLang="zh-TW" i="1">
                                        <a:latin typeface="Cambria Math"/>
                                        <a:cs typeface="Times New Roman" pitchFamily="18" charset="0"/>
                                      </a:rPr>
                                      <m:t>𝑒</m:t>
                                    </m:r>
                                  </m:e>
                                </m:acc>
                              </m:e>
                            </m:mr>
                          </m:m>
                        </m:e>
                      </m:d>
                      <m:d>
                        <m:dPr>
                          <m:ctrlPr>
                            <a:rPr lang="en-US" altLang="zh-TW" i="1">
                              <a:latin typeface="Cambria Math" panose="02040503050406030204" pitchFamily="18" charset="0"/>
                              <a:cs typeface="Times New Roman" pitchFamily="18" charset="0"/>
                            </a:rPr>
                          </m:ctrlPr>
                        </m:dPr>
                        <m:e>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𝑊</m:t>
                              </m:r>
                            </m:e>
                            <m:sup>
                              <m:r>
                                <a:rPr lang="en-US" altLang="zh-TW" i="1">
                                  <a:latin typeface="Cambria Math"/>
                                  <a:cs typeface="Times New Roman" pitchFamily="18" charset="0"/>
                                </a:rPr>
                                <m:t>1</m:t>
                              </m:r>
                            </m:sup>
                          </m:sSup>
                          <m:sSub>
                            <m:sSubPr>
                              <m:ctrlPr>
                                <a:rPr lang="en-US" altLang="zh-TW" i="1">
                                  <a:latin typeface="Cambria Math" panose="02040503050406030204" pitchFamily="18" charset="0"/>
                                  <a:cs typeface="Times New Roman" pitchFamily="18" charset="0"/>
                                </a:rPr>
                              </m:ctrlPr>
                            </m:sSubPr>
                            <m:e>
                              <m:r>
                                <a:rPr lang="en-US" altLang="zh-TW" i="1">
                                  <a:latin typeface="Cambria Math" panose="02040503050406030204" pitchFamily="18" charset="0"/>
                                  <a:ea typeface="Cambria Math" panose="02040503050406030204" pitchFamily="18" charset="0"/>
                                  <a:cs typeface="Times New Roman" pitchFamily="18" charset="0"/>
                                </a:rPr>
                                <m:t>𝜏</m:t>
                              </m:r>
                            </m:e>
                            <m:sub>
                              <m:r>
                                <a:rPr lang="en-US" altLang="zh-TW" i="1">
                                  <a:latin typeface="Cambria Math"/>
                                  <a:cs typeface="Times New Roman" pitchFamily="18" charset="0"/>
                                </a:rPr>
                                <m:t>1</m:t>
                              </m:r>
                            </m:sub>
                          </m:sSub>
                          <m:r>
                            <a:rPr lang="en-US" altLang="zh-TW" i="1">
                              <a:latin typeface="Cambria Math" panose="02040503050406030204" pitchFamily="18" charset="0"/>
                              <a:cs typeface="Times New Roman" pitchFamily="18" charset="0"/>
                            </a:rPr>
                            <m:t>+</m:t>
                          </m:r>
                          <m:sSup>
                            <m:sSupPr>
                              <m:ctrlPr>
                                <a:rPr lang="en-US" altLang="zh-TW" i="1">
                                  <a:latin typeface="Cambria Math" panose="02040503050406030204" pitchFamily="18" charset="0"/>
                                  <a:ea typeface="Cambria Math"/>
                                  <a:cs typeface="Times New Roman" pitchFamily="18" charset="0"/>
                                </a:rPr>
                              </m:ctrlPr>
                            </m:sSupPr>
                            <m:e>
                              <m:r>
                                <a:rPr lang="en-US" altLang="zh-TW" i="1">
                                  <a:latin typeface="Cambria Math"/>
                                  <a:ea typeface="Cambria Math"/>
                                  <a:cs typeface="Times New Roman" pitchFamily="18" charset="0"/>
                                </a:rPr>
                                <m:t>𝑊</m:t>
                              </m:r>
                            </m:e>
                            <m:sup>
                              <m:r>
                                <a:rPr lang="en-US" altLang="zh-TW" i="1">
                                  <a:latin typeface="Cambria Math"/>
                                  <a:ea typeface="Cambria Math"/>
                                  <a:cs typeface="Times New Roman" pitchFamily="18" charset="0"/>
                                </a:rPr>
                                <m:t>2</m:t>
                              </m:r>
                            </m:sup>
                          </m:sSup>
                          <m:sSub>
                            <m:sSubPr>
                              <m:ctrlPr>
                                <a:rPr lang="en-US" altLang="zh-TW" i="1">
                                  <a:latin typeface="Cambria Math" panose="02040503050406030204" pitchFamily="18" charset="0"/>
                                  <a:cs typeface="Times New Roman" pitchFamily="18" charset="0"/>
                                </a:rPr>
                              </m:ctrlPr>
                            </m:sSubPr>
                            <m:e>
                              <m:r>
                                <a:rPr lang="zh-TW" altLang="en-US" i="1">
                                  <a:latin typeface="Cambria Math" panose="02040503050406030204" pitchFamily="18" charset="0"/>
                                  <a:cs typeface="Times New Roman" pitchFamily="18" charset="0"/>
                                </a:rPr>
                                <m:t>𝜏</m:t>
                              </m:r>
                            </m:e>
                            <m:sub>
                              <m:r>
                                <a:rPr lang="en-US" altLang="zh-TW" i="1">
                                  <a:latin typeface="Cambria Math"/>
                                  <a:cs typeface="Times New Roman" pitchFamily="18" charset="0"/>
                                </a:rPr>
                                <m:t>2</m:t>
                              </m:r>
                            </m:sub>
                          </m:sSub>
                        </m:e>
                      </m:d>
                      <m:d>
                        <m:dPr>
                          <m:ctrlPr>
                            <a:rPr lang="en-US" altLang="zh-TW" i="1">
                              <a:latin typeface="Cambria Math" panose="02040503050406030204" pitchFamily="18" charset="0"/>
                              <a:cs typeface="Times New Roman" pitchFamily="18" charset="0"/>
                            </a:rPr>
                          </m:ctrlPr>
                        </m:dPr>
                        <m:e>
                          <m:m>
                            <m:mPr>
                              <m:mcs>
                                <m:mc>
                                  <m:mcPr>
                                    <m:count m:val="1"/>
                                    <m:mcJc m:val="center"/>
                                  </m:mcPr>
                                </m:mc>
                              </m:mcs>
                              <m:ctrlPr>
                                <a:rPr lang="en-US" altLang="zh-TW" i="1">
                                  <a:latin typeface="Cambria Math" panose="02040503050406030204" pitchFamily="18" charset="0"/>
                                  <a:cs typeface="Times New Roman" pitchFamily="18" charset="0"/>
                                </a:rPr>
                              </m:ctrlPr>
                            </m:mPr>
                            <m:mr>
                              <m:e>
                                <m:sSub>
                                  <m:sSubPr>
                                    <m:ctrlPr>
                                      <a:rPr lang="en-US" altLang="zh-TW" i="1">
                                        <a:latin typeface="Cambria Math" panose="02040503050406030204" pitchFamily="18" charset="0"/>
                                        <a:cs typeface="Times New Roman" pitchFamily="18" charset="0"/>
                                      </a:rPr>
                                    </m:ctrlPr>
                                  </m:sSubPr>
                                  <m:e>
                                    <m:r>
                                      <a:rPr lang="zh-TW" altLang="en-US" i="1">
                                        <a:latin typeface="Cambria Math"/>
                                        <a:cs typeface="Times New Roman" pitchFamily="18" charset="0"/>
                                      </a:rPr>
                                      <m:t>𝜈</m:t>
                                    </m:r>
                                  </m:e>
                                  <m:sub>
                                    <m:r>
                                      <a:rPr lang="en-US" altLang="zh-TW" i="1">
                                        <a:latin typeface="Cambria Math"/>
                                        <a:cs typeface="Times New Roman" pitchFamily="18" charset="0"/>
                                      </a:rPr>
                                      <m:t>𝑒</m:t>
                                    </m:r>
                                  </m:sub>
                                </m:sSub>
                              </m:e>
                            </m:mr>
                            <m:mr>
                              <m:e>
                                <m:r>
                                  <a:rPr lang="en-US" altLang="zh-TW" i="1">
                                    <a:latin typeface="Cambria Math"/>
                                    <a:cs typeface="Times New Roman" pitchFamily="18" charset="0"/>
                                  </a:rPr>
                                  <m:t>𝑒</m:t>
                                </m:r>
                              </m:e>
                            </m:mr>
                          </m:m>
                        </m:e>
                      </m:d>
                    </m:oMath>
                  </m:oMathPara>
                </a14:m>
                <a:endParaRPr lang="en-US" altLang="zh-TW" dirty="0">
                  <a:cs typeface="Times New Roman" pitchFamily="18" charset="0"/>
                </a:endParaRPr>
              </a:p>
            </p:txBody>
          </p:sp>
        </mc:Choice>
        <mc:Fallback xmlns="">
          <p:sp>
            <p:nvSpPr>
              <p:cNvPr id="12" name="矩形 31">
                <a:extLst>
                  <a:ext uri="{FF2B5EF4-FFF2-40B4-BE49-F238E27FC236}">
                    <a16:creationId xmlns:a16="http://schemas.microsoft.com/office/drawing/2014/main" id="{E0DDC128-3BDD-EC7B-FDF1-88A50ED664E4}"/>
                  </a:ext>
                </a:extLst>
              </p:cNvPr>
              <p:cNvSpPr>
                <a:spLocks noRot="1" noChangeAspect="1" noMove="1" noResize="1" noEditPoints="1" noAdjustHandles="1" noChangeArrowheads="1" noChangeShapeType="1" noTextEdit="1"/>
              </p:cNvSpPr>
              <p:nvPr/>
            </p:nvSpPr>
            <p:spPr>
              <a:xfrm>
                <a:off x="741292" y="949659"/>
                <a:ext cx="3250984" cy="564898"/>
              </a:xfrm>
              <a:prstGeom prst="rect">
                <a:avLst/>
              </a:prstGeom>
              <a:blipFill>
                <a:blip r:embed="rId14"/>
                <a:stretch>
                  <a:fillRect b="-43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矩形 17"/>
              <p:cNvSpPr/>
              <p:nvPr/>
            </p:nvSpPr>
            <p:spPr>
              <a:xfrm>
                <a:off x="1646371" y="4852275"/>
                <a:ext cx="401841" cy="564898"/>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altLang="zh-TW" i="1" smtClean="0">
                              <a:latin typeface="Cambria Math" panose="02040503050406030204" pitchFamily="18" charset="0"/>
                              <a:cs typeface="Times New Roman" pitchFamily="18" charset="0"/>
                            </a:rPr>
                          </m:ctrlPr>
                        </m:fPr>
                        <m:num>
                          <m:r>
                            <a:rPr lang="en-US" altLang="zh-TW" b="0" i="1" smtClean="0">
                              <a:latin typeface="Cambria Math"/>
                              <a:cs typeface="Times New Roman" pitchFamily="18" charset="0"/>
                            </a:rPr>
                            <m:t>𝑔</m:t>
                          </m:r>
                        </m:num>
                        <m:den>
                          <m:r>
                            <a:rPr lang="en-US" altLang="zh-TW" b="0" i="1" smtClean="0">
                              <a:latin typeface="Cambria Math"/>
                              <a:cs typeface="Times New Roman" pitchFamily="18" charset="0"/>
                            </a:rPr>
                            <m:t>2</m:t>
                          </m:r>
                        </m:den>
                      </m:f>
                    </m:oMath>
                  </m:oMathPara>
                </a14:m>
                <a:endParaRPr lang="zh-TW" altLang="en-US" dirty="0"/>
              </a:p>
            </p:txBody>
          </p:sp>
        </mc:Choice>
        <mc:Fallback xmlns="">
          <p:sp>
            <p:nvSpPr>
              <p:cNvPr id="18" name="矩形 17"/>
              <p:cNvSpPr>
                <a:spLocks noRot="1" noChangeAspect="1" noMove="1" noResize="1" noEditPoints="1" noAdjustHandles="1" noChangeArrowheads="1" noChangeShapeType="1" noTextEdit="1"/>
              </p:cNvSpPr>
              <p:nvPr/>
            </p:nvSpPr>
            <p:spPr>
              <a:xfrm>
                <a:off x="1646371" y="4852275"/>
                <a:ext cx="401841" cy="564898"/>
              </a:xfrm>
              <a:prstGeom prst="rect">
                <a:avLst/>
              </a:prstGeom>
              <a:blipFill>
                <a:blip r:embed="rId15"/>
                <a:stretch>
                  <a:fillRect b="-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矩形 18"/>
              <p:cNvSpPr/>
              <p:nvPr/>
            </p:nvSpPr>
            <p:spPr>
              <a:xfrm>
                <a:off x="4166862" y="4824347"/>
                <a:ext cx="574966" cy="564898"/>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altLang="zh-TW" i="1" smtClean="0">
                              <a:latin typeface="Cambria Math" panose="02040503050406030204" pitchFamily="18" charset="0"/>
                              <a:cs typeface="Times New Roman" pitchFamily="18" charset="0"/>
                            </a:rPr>
                          </m:ctrlPr>
                        </m:fPr>
                        <m:num>
                          <m:r>
                            <a:rPr lang="en-US" altLang="zh-TW" b="0" i="1" smtClean="0">
                              <a:latin typeface="Cambria Math"/>
                              <a:cs typeface="Times New Roman" pitchFamily="18" charset="0"/>
                            </a:rPr>
                            <m:t>−</m:t>
                          </m:r>
                          <m:r>
                            <a:rPr lang="en-US" altLang="zh-TW" b="0" i="1" smtClean="0">
                              <a:latin typeface="Cambria Math"/>
                              <a:cs typeface="Times New Roman" pitchFamily="18" charset="0"/>
                            </a:rPr>
                            <m:t>𝑔</m:t>
                          </m:r>
                        </m:num>
                        <m:den>
                          <m:r>
                            <a:rPr lang="en-US" altLang="zh-TW" b="0" i="1" smtClean="0">
                              <a:latin typeface="Cambria Math"/>
                              <a:cs typeface="Times New Roman" pitchFamily="18" charset="0"/>
                            </a:rPr>
                            <m:t>2</m:t>
                          </m:r>
                        </m:den>
                      </m:f>
                    </m:oMath>
                  </m:oMathPara>
                </a14:m>
                <a:endParaRPr lang="zh-TW" altLang="en-US" dirty="0"/>
              </a:p>
            </p:txBody>
          </p:sp>
        </mc:Choice>
        <mc:Fallback xmlns="">
          <p:sp>
            <p:nvSpPr>
              <p:cNvPr id="19" name="矩形 18"/>
              <p:cNvSpPr>
                <a:spLocks noRot="1" noChangeAspect="1" noMove="1" noResize="1" noEditPoints="1" noAdjustHandles="1" noChangeArrowheads="1" noChangeShapeType="1" noTextEdit="1"/>
              </p:cNvSpPr>
              <p:nvPr/>
            </p:nvSpPr>
            <p:spPr>
              <a:xfrm>
                <a:off x="4166862" y="4824347"/>
                <a:ext cx="574966" cy="564898"/>
              </a:xfrm>
              <a:prstGeom prst="rect">
                <a:avLst/>
              </a:prstGeom>
              <a:blipFill>
                <a:blip r:embed="rId16"/>
                <a:stretch>
                  <a:fillRect b="-43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矩形 31">
                <a:extLst>
                  <a:ext uri="{FF2B5EF4-FFF2-40B4-BE49-F238E27FC236}">
                    <a16:creationId xmlns:a16="http://schemas.microsoft.com/office/drawing/2014/main" id="{BC0A6A15-3FFD-0A5A-DCA9-441DD526B5F8}"/>
                  </a:ext>
                </a:extLst>
              </p:cNvPr>
              <p:cNvSpPr/>
              <p:nvPr/>
            </p:nvSpPr>
            <p:spPr>
              <a:xfrm>
                <a:off x="4538906" y="956010"/>
                <a:ext cx="4071071" cy="564898"/>
              </a:xfrm>
              <a:prstGeom prst="rect">
                <a:avLst/>
              </a:prstGeom>
              <a:solidFill>
                <a:srgbClr val="FFFF99"/>
              </a:solidFill>
            </p:spPr>
            <p:txBody>
              <a:bodyPr wrap="square">
                <a:spAutoFit/>
              </a:bodyPr>
              <a:lstStyle/>
              <a:p>
                <a:pPr/>
                <a14:m>
                  <m:oMathPara xmlns:m="http://schemas.openxmlformats.org/officeDocument/2006/math">
                    <m:oMathParaPr>
                      <m:jc m:val="left"/>
                    </m:oMathParaPr>
                    <m:oMath xmlns:m="http://schemas.openxmlformats.org/officeDocument/2006/math">
                      <m:f>
                        <m:fPr>
                          <m:ctrlPr>
                            <a:rPr lang="en-US" altLang="zh-TW" i="1" smtClean="0">
                              <a:latin typeface="Cambria Math" panose="02040503050406030204" pitchFamily="18" charset="0"/>
                              <a:cs typeface="Times New Roman" pitchFamily="18" charset="0"/>
                            </a:rPr>
                          </m:ctrlPr>
                        </m:fPr>
                        <m:num>
                          <m:r>
                            <a:rPr lang="en-US" altLang="zh-TW" b="0" i="1" smtClean="0">
                              <a:latin typeface="Cambria Math"/>
                              <a:cs typeface="Times New Roman" pitchFamily="18" charset="0"/>
                            </a:rPr>
                            <m:t>𝑔</m:t>
                          </m:r>
                        </m:num>
                        <m:den>
                          <m:r>
                            <a:rPr lang="en-US" altLang="zh-TW" b="0" i="1" smtClean="0">
                              <a:latin typeface="Cambria Math"/>
                              <a:cs typeface="Times New Roman" pitchFamily="18" charset="0"/>
                            </a:rPr>
                            <m:t>2</m:t>
                          </m:r>
                        </m:den>
                      </m:f>
                      <m:d>
                        <m:dPr>
                          <m:ctrlPr>
                            <a:rPr lang="en-US" altLang="zh-TW" i="1">
                              <a:latin typeface="Cambria Math" panose="02040503050406030204" pitchFamily="18" charset="0"/>
                              <a:cs typeface="Times New Roman" pitchFamily="18" charset="0"/>
                            </a:rPr>
                          </m:ctrlPr>
                        </m:dPr>
                        <m:e>
                          <m:m>
                            <m:mPr>
                              <m:mcs>
                                <m:mc>
                                  <m:mcPr>
                                    <m:count m:val="2"/>
                                    <m:mcJc m:val="center"/>
                                  </m:mcPr>
                                </m:mc>
                              </m:mcs>
                              <m:ctrlPr>
                                <a:rPr lang="en-US" altLang="zh-TW" i="1">
                                  <a:latin typeface="Cambria Math" panose="02040503050406030204" pitchFamily="18" charset="0"/>
                                  <a:cs typeface="Times New Roman" pitchFamily="18" charset="0"/>
                                </a:rPr>
                              </m:ctrlPr>
                            </m:mPr>
                            <m:mr>
                              <m:e>
                                <m:sSub>
                                  <m:sSubPr>
                                    <m:ctrlPr>
                                      <a:rPr lang="en-US" altLang="zh-TW" i="1">
                                        <a:latin typeface="Cambria Math" panose="02040503050406030204" pitchFamily="18" charset="0"/>
                                        <a:cs typeface="Times New Roman" pitchFamily="18" charset="0"/>
                                      </a:rPr>
                                    </m:ctrlPr>
                                  </m:sSubPr>
                                  <m:e>
                                    <m:acc>
                                      <m:accPr>
                                        <m:chr m:val="̅"/>
                                        <m:ctrlPr>
                                          <a:rPr lang="en-US" altLang="zh-TW" i="1">
                                            <a:latin typeface="Cambria Math" panose="02040503050406030204" pitchFamily="18" charset="0"/>
                                            <a:cs typeface="Times New Roman" pitchFamily="18" charset="0"/>
                                          </a:rPr>
                                        </m:ctrlPr>
                                      </m:accPr>
                                      <m:e>
                                        <m:r>
                                          <a:rPr lang="zh-TW" altLang="en-US" i="1">
                                            <a:latin typeface="Cambria Math"/>
                                            <a:cs typeface="Times New Roman" pitchFamily="18" charset="0"/>
                                          </a:rPr>
                                          <m:t>𝜈</m:t>
                                        </m:r>
                                      </m:e>
                                    </m:acc>
                                  </m:e>
                                  <m:sub>
                                    <m:r>
                                      <a:rPr lang="en-US" altLang="zh-TW" i="1">
                                        <a:latin typeface="Cambria Math"/>
                                        <a:cs typeface="Times New Roman" pitchFamily="18" charset="0"/>
                                      </a:rPr>
                                      <m:t>𝑒</m:t>
                                    </m:r>
                                  </m:sub>
                                </m:sSub>
                              </m:e>
                              <m:e>
                                <m:acc>
                                  <m:accPr>
                                    <m:chr m:val="̅"/>
                                    <m:ctrlPr>
                                      <a:rPr lang="en-US" altLang="zh-TW" i="1">
                                        <a:latin typeface="Cambria Math" panose="02040503050406030204" pitchFamily="18" charset="0"/>
                                        <a:cs typeface="Times New Roman" pitchFamily="18" charset="0"/>
                                      </a:rPr>
                                    </m:ctrlPr>
                                  </m:accPr>
                                  <m:e>
                                    <m:r>
                                      <a:rPr lang="en-US" altLang="zh-TW" i="1">
                                        <a:latin typeface="Cambria Math"/>
                                        <a:cs typeface="Times New Roman" pitchFamily="18" charset="0"/>
                                      </a:rPr>
                                      <m:t>𝑒</m:t>
                                    </m:r>
                                  </m:e>
                                </m:acc>
                              </m:e>
                            </m:mr>
                          </m:m>
                        </m:e>
                      </m:d>
                      <m:d>
                        <m:dPr>
                          <m:ctrlPr>
                            <a:rPr lang="en-US" altLang="zh-TW" i="1" smtClean="0">
                              <a:latin typeface="Cambria Math" panose="02040503050406030204" pitchFamily="18" charset="0"/>
                              <a:cs typeface="Times New Roman" pitchFamily="18" charset="0"/>
                            </a:rPr>
                          </m:ctrlPr>
                        </m:dPr>
                        <m:e>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𝑊</m:t>
                              </m:r>
                            </m:e>
                            <m:sup>
                              <m:r>
                                <a:rPr lang="en-US" altLang="zh-TW" i="1">
                                  <a:latin typeface="Cambria Math"/>
                                  <a:cs typeface="Times New Roman" pitchFamily="18" charset="0"/>
                                </a:rPr>
                                <m:t>1</m:t>
                              </m:r>
                            </m:sup>
                          </m:sSup>
                          <m:sSub>
                            <m:sSubPr>
                              <m:ctrlPr>
                                <a:rPr lang="en-US" altLang="zh-TW" i="1">
                                  <a:latin typeface="Cambria Math" panose="02040503050406030204" pitchFamily="18" charset="0"/>
                                  <a:cs typeface="Times New Roman" pitchFamily="18" charset="0"/>
                                </a:rPr>
                              </m:ctrlPr>
                            </m:sSubPr>
                            <m:e>
                              <m:r>
                                <a:rPr lang="en-US" altLang="zh-TW" i="1">
                                  <a:latin typeface="Cambria Math" panose="02040503050406030204" pitchFamily="18" charset="0"/>
                                  <a:ea typeface="Cambria Math" panose="02040503050406030204" pitchFamily="18" charset="0"/>
                                  <a:cs typeface="Times New Roman" pitchFamily="18" charset="0"/>
                                </a:rPr>
                                <m:t>𝜏</m:t>
                              </m:r>
                            </m:e>
                            <m:sub>
                              <m:r>
                                <a:rPr lang="en-US" altLang="zh-TW" i="1">
                                  <a:latin typeface="Cambria Math"/>
                                  <a:cs typeface="Times New Roman" pitchFamily="18" charset="0"/>
                                </a:rPr>
                                <m:t>1</m:t>
                              </m:r>
                            </m:sub>
                          </m:sSub>
                          <m:r>
                            <a:rPr lang="en-US" altLang="zh-TW" b="0" i="1" smtClean="0">
                              <a:latin typeface="Cambria Math" panose="02040503050406030204" pitchFamily="18" charset="0"/>
                              <a:cs typeface="Times New Roman" pitchFamily="18" charset="0"/>
                            </a:rPr>
                            <m:t>+</m:t>
                          </m:r>
                          <m:sSup>
                            <m:sSupPr>
                              <m:ctrlPr>
                                <a:rPr lang="en-US" altLang="zh-TW" i="1">
                                  <a:latin typeface="Cambria Math" panose="02040503050406030204" pitchFamily="18" charset="0"/>
                                  <a:ea typeface="Cambria Math"/>
                                  <a:cs typeface="Times New Roman" pitchFamily="18" charset="0"/>
                                </a:rPr>
                              </m:ctrlPr>
                            </m:sSupPr>
                            <m:e>
                              <m:r>
                                <a:rPr lang="en-US" altLang="zh-TW" i="1">
                                  <a:latin typeface="Cambria Math"/>
                                  <a:ea typeface="Cambria Math"/>
                                  <a:cs typeface="Times New Roman" pitchFamily="18" charset="0"/>
                                </a:rPr>
                                <m:t>𝑊</m:t>
                              </m:r>
                            </m:e>
                            <m:sup>
                              <m:r>
                                <a:rPr lang="en-US" altLang="zh-TW" i="1">
                                  <a:latin typeface="Cambria Math"/>
                                  <a:ea typeface="Cambria Math"/>
                                  <a:cs typeface="Times New Roman" pitchFamily="18" charset="0"/>
                                </a:rPr>
                                <m:t>2</m:t>
                              </m:r>
                            </m:sup>
                          </m:sSup>
                          <m:sSub>
                            <m:sSubPr>
                              <m:ctrlPr>
                                <a:rPr lang="en-US" altLang="zh-TW" i="1">
                                  <a:latin typeface="Cambria Math" panose="02040503050406030204" pitchFamily="18" charset="0"/>
                                  <a:cs typeface="Times New Roman" pitchFamily="18" charset="0"/>
                                </a:rPr>
                              </m:ctrlPr>
                            </m:sSubPr>
                            <m:e>
                              <m:r>
                                <a:rPr lang="zh-TW" altLang="en-US" i="1">
                                  <a:latin typeface="Cambria Math" panose="02040503050406030204" pitchFamily="18" charset="0"/>
                                  <a:cs typeface="Times New Roman" pitchFamily="18" charset="0"/>
                                </a:rPr>
                                <m:t>𝜏</m:t>
                              </m:r>
                            </m:e>
                            <m:sub>
                              <m:r>
                                <a:rPr lang="en-US" altLang="zh-TW" i="1">
                                  <a:latin typeface="Cambria Math"/>
                                  <a:cs typeface="Times New Roman" pitchFamily="18" charset="0"/>
                                </a:rPr>
                                <m:t>2</m:t>
                              </m:r>
                            </m:sub>
                          </m:sSub>
                          <m:r>
                            <a:rPr lang="en-US" altLang="zh-TW" b="0" i="1" smtClean="0">
                              <a:latin typeface="Cambria Math" panose="02040503050406030204" pitchFamily="18" charset="0"/>
                              <a:cs typeface="Times New Roman" pitchFamily="18" charset="0"/>
                            </a:rPr>
                            <m:t>+</m:t>
                          </m:r>
                          <m:sSup>
                            <m:sSupPr>
                              <m:ctrlPr>
                                <a:rPr lang="en-US" altLang="zh-TW" i="1">
                                  <a:latin typeface="Cambria Math" panose="02040503050406030204" pitchFamily="18" charset="0"/>
                                  <a:ea typeface="Cambria Math"/>
                                  <a:cs typeface="Times New Roman" pitchFamily="18" charset="0"/>
                                </a:rPr>
                              </m:ctrlPr>
                            </m:sSupPr>
                            <m:e>
                              <m:r>
                                <a:rPr lang="en-US" altLang="zh-TW" i="1">
                                  <a:latin typeface="Cambria Math"/>
                                  <a:ea typeface="Cambria Math"/>
                                  <a:cs typeface="Times New Roman" pitchFamily="18" charset="0"/>
                                </a:rPr>
                                <m:t>𝑊</m:t>
                              </m:r>
                            </m:e>
                            <m:sup>
                              <m:r>
                                <a:rPr lang="en-US" altLang="zh-TW" b="0" i="1" smtClean="0">
                                  <a:latin typeface="Cambria Math" panose="02040503050406030204" pitchFamily="18" charset="0"/>
                                  <a:ea typeface="Cambria Math"/>
                                  <a:cs typeface="Times New Roman" pitchFamily="18" charset="0"/>
                                </a:rPr>
                                <m:t>3</m:t>
                              </m:r>
                            </m:sup>
                          </m:sSup>
                          <m:sSub>
                            <m:sSubPr>
                              <m:ctrlPr>
                                <a:rPr lang="en-US" altLang="zh-TW" i="1">
                                  <a:latin typeface="Cambria Math" panose="02040503050406030204" pitchFamily="18" charset="0"/>
                                  <a:cs typeface="Times New Roman" pitchFamily="18" charset="0"/>
                                </a:rPr>
                              </m:ctrlPr>
                            </m:sSubPr>
                            <m:e>
                              <m:r>
                                <a:rPr lang="zh-TW" altLang="en-US" i="1">
                                  <a:latin typeface="Cambria Math" panose="02040503050406030204" pitchFamily="18" charset="0"/>
                                  <a:cs typeface="Times New Roman" pitchFamily="18" charset="0"/>
                                </a:rPr>
                                <m:t>𝜏</m:t>
                              </m:r>
                            </m:e>
                            <m:sub>
                              <m:r>
                                <a:rPr lang="en-US" altLang="zh-TW" b="0" i="1" smtClean="0">
                                  <a:latin typeface="Cambria Math" panose="02040503050406030204" pitchFamily="18" charset="0"/>
                                  <a:cs typeface="Times New Roman" pitchFamily="18" charset="0"/>
                                </a:rPr>
                                <m:t>3</m:t>
                              </m:r>
                            </m:sub>
                          </m:sSub>
                        </m:e>
                      </m:d>
                      <m:d>
                        <m:dPr>
                          <m:ctrlPr>
                            <a:rPr lang="en-US" altLang="zh-TW" i="1">
                              <a:latin typeface="Cambria Math" panose="02040503050406030204" pitchFamily="18" charset="0"/>
                              <a:cs typeface="Times New Roman" pitchFamily="18" charset="0"/>
                            </a:rPr>
                          </m:ctrlPr>
                        </m:dPr>
                        <m:e>
                          <m:m>
                            <m:mPr>
                              <m:mcs>
                                <m:mc>
                                  <m:mcPr>
                                    <m:count m:val="1"/>
                                    <m:mcJc m:val="center"/>
                                  </m:mcPr>
                                </m:mc>
                              </m:mcs>
                              <m:ctrlPr>
                                <a:rPr lang="en-US" altLang="zh-TW" i="1">
                                  <a:latin typeface="Cambria Math" panose="02040503050406030204" pitchFamily="18" charset="0"/>
                                  <a:cs typeface="Times New Roman" pitchFamily="18" charset="0"/>
                                </a:rPr>
                              </m:ctrlPr>
                            </m:mPr>
                            <m:mr>
                              <m:e>
                                <m:sSub>
                                  <m:sSubPr>
                                    <m:ctrlPr>
                                      <a:rPr lang="en-US" altLang="zh-TW" i="1">
                                        <a:latin typeface="Cambria Math" panose="02040503050406030204" pitchFamily="18" charset="0"/>
                                        <a:cs typeface="Times New Roman" pitchFamily="18" charset="0"/>
                                      </a:rPr>
                                    </m:ctrlPr>
                                  </m:sSubPr>
                                  <m:e>
                                    <m:r>
                                      <a:rPr lang="zh-TW" altLang="en-US" i="1">
                                        <a:latin typeface="Cambria Math"/>
                                        <a:cs typeface="Times New Roman" pitchFamily="18" charset="0"/>
                                      </a:rPr>
                                      <m:t>𝜈</m:t>
                                    </m:r>
                                  </m:e>
                                  <m:sub>
                                    <m:r>
                                      <a:rPr lang="en-US" altLang="zh-TW" i="1">
                                        <a:latin typeface="Cambria Math"/>
                                        <a:cs typeface="Times New Roman" pitchFamily="18" charset="0"/>
                                      </a:rPr>
                                      <m:t>𝑒</m:t>
                                    </m:r>
                                  </m:sub>
                                </m:sSub>
                              </m:e>
                            </m:mr>
                            <m:mr>
                              <m:e>
                                <m:r>
                                  <a:rPr lang="en-US" altLang="zh-TW" i="1">
                                    <a:latin typeface="Cambria Math"/>
                                    <a:cs typeface="Times New Roman" pitchFamily="18" charset="0"/>
                                  </a:rPr>
                                  <m:t>𝑒</m:t>
                                </m:r>
                              </m:e>
                            </m:mr>
                          </m:m>
                        </m:e>
                      </m:d>
                    </m:oMath>
                  </m:oMathPara>
                </a14:m>
                <a:endParaRPr lang="en-US" altLang="zh-TW" dirty="0">
                  <a:cs typeface="Times New Roman" pitchFamily="18" charset="0"/>
                </a:endParaRPr>
              </a:p>
            </p:txBody>
          </p:sp>
        </mc:Choice>
        <mc:Fallback xmlns="">
          <p:sp>
            <p:nvSpPr>
              <p:cNvPr id="13" name="矩形 31">
                <a:extLst>
                  <a:ext uri="{FF2B5EF4-FFF2-40B4-BE49-F238E27FC236}">
                    <a16:creationId xmlns:a16="http://schemas.microsoft.com/office/drawing/2014/main" id="{BC0A6A15-3FFD-0A5A-DCA9-441DD526B5F8}"/>
                  </a:ext>
                </a:extLst>
              </p:cNvPr>
              <p:cNvSpPr>
                <a:spLocks noRot="1" noChangeAspect="1" noMove="1" noResize="1" noEditPoints="1" noAdjustHandles="1" noChangeArrowheads="1" noChangeShapeType="1" noTextEdit="1"/>
              </p:cNvSpPr>
              <p:nvPr/>
            </p:nvSpPr>
            <p:spPr>
              <a:xfrm>
                <a:off x="4538906" y="956010"/>
                <a:ext cx="4071071" cy="564898"/>
              </a:xfrm>
              <a:prstGeom prst="rect">
                <a:avLst/>
              </a:prstGeom>
              <a:blipFill>
                <a:blip r:embed="rId17"/>
                <a:stretch>
                  <a:fillRect b="-4444"/>
                </a:stretch>
              </a:blipFill>
            </p:spPr>
            <p:txBody>
              <a:bodyPr/>
              <a:lstStyle/>
              <a:p>
                <a:r>
                  <a:rPr lang="en-US">
                    <a:noFill/>
                  </a:rPr>
                  <a:t> </a:t>
                </a:r>
              </a:p>
            </p:txBody>
          </p:sp>
        </mc:Fallback>
      </mc:AlternateContent>
      <p:sp>
        <p:nvSpPr>
          <p:cNvPr id="14" name="Right Arrow 13">
            <a:extLst>
              <a:ext uri="{FF2B5EF4-FFF2-40B4-BE49-F238E27FC236}">
                <a16:creationId xmlns:a16="http://schemas.microsoft.com/office/drawing/2014/main" id="{3CCE2C20-11FB-2BAE-CFCF-74B57FB2645C}"/>
              </a:ext>
            </a:extLst>
          </p:cNvPr>
          <p:cNvSpPr/>
          <p:nvPr/>
        </p:nvSpPr>
        <p:spPr>
          <a:xfrm>
            <a:off x="4136065" y="1141348"/>
            <a:ext cx="202019" cy="189008"/>
          </a:xfrm>
          <a:prstGeom prst="rightArrow">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37156840-3FE3-A90B-649C-BD753C61ED4B}"/>
                  </a:ext>
                </a:extLst>
              </p:cNvPr>
              <p:cNvSpPr txBox="1"/>
              <p:nvPr/>
            </p:nvSpPr>
            <p:spPr>
              <a:xfrm>
                <a:off x="661657" y="1972812"/>
                <a:ext cx="4572000" cy="369332"/>
              </a:xfrm>
              <a:prstGeom prst="rect">
                <a:avLst/>
              </a:prstGeom>
              <a:noFill/>
            </p:spPr>
            <p:txBody>
              <a:bodyPr wrap="square">
                <a:spAutoFit/>
              </a:bodyPr>
              <a:lstStyle/>
              <a:p>
                <a:r>
                  <a:rPr lang="en-US" altLang="zh-TW" dirty="0">
                    <a:latin typeface="Times New Roman" panose="02020603050405020304" pitchFamily="18" charset="0"/>
                    <a:cs typeface="Times New Roman" panose="02020603050405020304" pitchFamily="18" charset="0"/>
                  </a:rPr>
                  <a:t>We should expect a similar term for </a:t>
                </a:r>
                <a14:m>
                  <m:oMath xmlns:m="http://schemas.openxmlformats.org/officeDocument/2006/math">
                    <m:sSub>
                      <m:sSubPr>
                        <m:ctrlPr>
                          <a:rPr lang="en-US" altLang="zh-TW" i="1">
                            <a:latin typeface="Cambria Math" panose="02040503050406030204" pitchFamily="18" charset="0"/>
                            <a:cs typeface="Times New Roman" pitchFamily="18" charset="0"/>
                          </a:rPr>
                        </m:ctrlPr>
                      </m:sSubPr>
                      <m:e>
                        <m:r>
                          <a:rPr lang="en-US" altLang="zh-TW" i="1">
                            <a:latin typeface="Cambria Math" panose="02040503050406030204" pitchFamily="18" charset="0"/>
                            <a:ea typeface="Cambria Math" panose="02040503050406030204" pitchFamily="18" charset="0"/>
                            <a:cs typeface="Times New Roman" pitchFamily="18" charset="0"/>
                          </a:rPr>
                          <m:t>𝜏</m:t>
                        </m:r>
                      </m:e>
                      <m:sub>
                        <m:r>
                          <a:rPr lang="en-US" altLang="zh-TW" b="0" i="1" smtClean="0">
                            <a:latin typeface="Cambria Math" panose="02040503050406030204" pitchFamily="18" charset="0"/>
                            <a:ea typeface="Cambria Math" panose="02040503050406030204" pitchFamily="18" charset="0"/>
                            <a:cs typeface="Times New Roman" pitchFamily="18" charset="0"/>
                          </a:rPr>
                          <m:t>3</m:t>
                        </m:r>
                      </m:sub>
                    </m:sSub>
                  </m:oMath>
                </a14:m>
                <a:r>
                  <a:rPr lang="en-US" altLang="zh-TW" dirty="0">
                    <a:latin typeface="Times New Roman" panose="02020603050405020304" pitchFamily="18" charset="0"/>
                    <a:cs typeface="Times New Roman" panose="02020603050405020304" pitchFamily="18" charset="0"/>
                  </a:rPr>
                  <a:t> and </a:t>
                </a:r>
                <a14:m>
                  <m:oMath xmlns:m="http://schemas.openxmlformats.org/officeDocument/2006/math">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𝑊</m:t>
                        </m:r>
                      </m:e>
                      <m:sup>
                        <m:r>
                          <a:rPr lang="en-US" altLang="zh-TW" i="1">
                            <a:latin typeface="Cambria Math"/>
                            <a:cs typeface="Times New Roman" pitchFamily="18" charset="0"/>
                          </a:rPr>
                          <m:t>3</m:t>
                        </m:r>
                      </m:sup>
                    </m:sSup>
                  </m:oMath>
                </a14:m>
                <a:r>
                  <a:rPr lang="en-US" altLang="zh-TW" dirty="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mc:Choice>
        <mc:Fallback xmlns="">
          <p:sp>
            <p:nvSpPr>
              <p:cNvPr id="16" name="TextBox 15">
                <a:extLst>
                  <a:ext uri="{FF2B5EF4-FFF2-40B4-BE49-F238E27FC236}">
                    <a16:creationId xmlns:a16="http://schemas.microsoft.com/office/drawing/2014/main" id="{37156840-3FE3-A90B-649C-BD753C61ED4B}"/>
                  </a:ext>
                </a:extLst>
              </p:cNvPr>
              <p:cNvSpPr txBox="1">
                <a:spLocks noRot="1" noChangeAspect="1" noMove="1" noResize="1" noEditPoints="1" noAdjustHandles="1" noChangeArrowheads="1" noChangeShapeType="1" noTextEdit="1"/>
              </p:cNvSpPr>
              <p:nvPr/>
            </p:nvSpPr>
            <p:spPr>
              <a:xfrm>
                <a:off x="661657" y="1972812"/>
                <a:ext cx="4572000" cy="369332"/>
              </a:xfrm>
              <a:prstGeom prst="rect">
                <a:avLst/>
              </a:prstGeom>
              <a:blipFill>
                <a:blip r:embed="rId18"/>
                <a:stretch>
                  <a:fillRect l="-1108" t="-6667" r="-831" b="-23333"/>
                </a:stretch>
              </a:blipFill>
            </p:spPr>
            <p:txBody>
              <a:bodyPr/>
              <a:lstStyle/>
              <a:p>
                <a:r>
                  <a:rPr lang="en-US">
                    <a:noFill/>
                  </a:rPr>
                  <a:t> </a:t>
                </a:r>
              </a:p>
            </p:txBody>
          </p:sp>
        </mc:Fallback>
      </mc:AlternateContent>
    </p:spTree>
    <p:extLst>
      <p:ext uri="{BB962C8B-B14F-4D97-AF65-F5344CB8AC3E}">
        <p14:creationId xmlns:p14="http://schemas.microsoft.com/office/powerpoint/2010/main" val="3717823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additive="base">
                                        <p:cTn id="29" dur="500" fill="hold"/>
                                        <p:tgtEl>
                                          <p:spTgt spid="2"/>
                                        </p:tgtEl>
                                        <p:attrNameLst>
                                          <p:attrName>ppt_x</p:attrName>
                                        </p:attrNameLst>
                                      </p:cBhvr>
                                      <p:tavLst>
                                        <p:tav tm="0">
                                          <p:val>
                                            <p:strVal val="#ppt_x"/>
                                          </p:val>
                                        </p:tav>
                                        <p:tav tm="100000">
                                          <p:val>
                                            <p:strVal val="#ppt_x"/>
                                          </p:val>
                                        </p:tav>
                                      </p:tavLst>
                                    </p:anim>
                                    <p:anim calcmode="lin" valueType="num">
                                      <p:cBhvr additive="base">
                                        <p:cTn id="30" dur="500" fill="hold"/>
                                        <p:tgtEl>
                                          <p:spTgt spid="2"/>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500" fill="hold"/>
                                        <p:tgtEl>
                                          <p:spTgt spid="16"/>
                                        </p:tgtEl>
                                        <p:attrNameLst>
                                          <p:attrName>ppt_x</p:attrName>
                                        </p:attrNameLst>
                                      </p:cBhvr>
                                      <p:tavLst>
                                        <p:tav tm="0">
                                          <p:val>
                                            <p:strVal val="#ppt_x"/>
                                          </p:val>
                                        </p:tav>
                                        <p:tav tm="100000">
                                          <p:val>
                                            <p:strVal val="#ppt_x"/>
                                          </p:val>
                                        </p:tav>
                                      </p:tavLst>
                                    </p:anim>
                                    <p:anim calcmode="lin" valueType="num">
                                      <p:cBhvr additive="base">
                                        <p:cTn id="3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additive="base">
                                        <p:cTn id="39" dur="500" fill="hold"/>
                                        <p:tgtEl>
                                          <p:spTgt spid="7"/>
                                        </p:tgtEl>
                                        <p:attrNameLst>
                                          <p:attrName>ppt_x</p:attrName>
                                        </p:attrNameLst>
                                      </p:cBhvr>
                                      <p:tavLst>
                                        <p:tav tm="0">
                                          <p:val>
                                            <p:strVal val="#ppt_x"/>
                                          </p:val>
                                        </p:tav>
                                        <p:tav tm="100000">
                                          <p:val>
                                            <p:strVal val="#ppt_x"/>
                                          </p:val>
                                        </p:tav>
                                      </p:tavLst>
                                    </p:anim>
                                    <p:anim calcmode="lin" valueType="num">
                                      <p:cBhvr additive="base">
                                        <p:cTn id="4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additive="base">
                                        <p:cTn id="45" dur="500" fill="hold"/>
                                        <p:tgtEl>
                                          <p:spTgt spid="8"/>
                                        </p:tgtEl>
                                        <p:attrNameLst>
                                          <p:attrName>ppt_x</p:attrName>
                                        </p:attrNameLst>
                                      </p:cBhvr>
                                      <p:tavLst>
                                        <p:tav tm="0">
                                          <p:val>
                                            <p:strVal val="#ppt_x"/>
                                          </p:val>
                                        </p:tav>
                                        <p:tav tm="100000">
                                          <p:val>
                                            <p:strVal val="#ppt_x"/>
                                          </p:val>
                                        </p:tav>
                                      </p:tavLst>
                                    </p:anim>
                                    <p:anim calcmode="lin" valueType="num">
                                      <p:cBhvr additive="base">
                                        <p:cTn id="4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26"/>
                                        </p:tgtEl>
                                        <p:attrNameLst>
                                          <p:attrName>style.visibility</p:attrName>
                                        </p:attrNameLst>
                                      </p:cBhvr>
                                      <p:to>
                                        <p:strVal val="visible"/>
                                      </p:to>
                                    </p:set>
                                    <p:anim calcmode="lin" valueType="num">
                                      <p:cBhvr additive="base">
                                        <p:cTn id="51" dur="500" fill="hold"/>
                                        <p:tgtEl>
                                          <p:spTgt spid="26"/>
                                        </p:tgtEl>
                                        <p:attrNameLst>
                                          <p:attrName>ppt_x</p:attrName>
                                        </p:attrNameLst>
                                      </p:cBhvr>
                                      <p:tavLst>
                                        <p:tav tm="0">
                                          <p:val>
                                            <p:strVal val="#ppt_x"/>
                                          </p:val>
                                        </p:tav>
                                        <p:tav tm="100000">
                                          <p:val>
                                            <p:strVal val="#ppt_x"/>
                                          </p:val>
                                        </p:tav>
                                      </p:tavLst>
                                    </p:anim>
                                    <p:anim calcmode="lin" valueType="num">
                                      <p:cBhvr additive="base">
                                        <p:cTn id="52" dur="500" fill="hold"/>
                                        <p:tgtEl>
                                          <p:spTgt spid="26"/>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additive="base">
                                        <p:cTn id="55" dur="500" fill="hold"/>
                                        <p:tgtEl>
                                          <p:spTgt spid="18"/>
                                        </p:tgtEl>
                                        <p:attrNameLst>
                                          <p:attrName>ppt_x</p:attrName>
                                        </p:attrNameLst>
                                      </p:cBhvr>
                                      <p:tavLst>
                                        <p:tav tm="0">
                                          <p:val>
                                            <p:strVal val="#ppt_x"/>
                                          </p:val>
                                        </p:tav>
                                        <p:tav tm="100000">
                                          <p:val>
                                            <p:strVal val="#ppt_x"/>
                                          </p:val>
                                        </p:tav>
                                      </p:tavLst>
                                    </p:anim>
                                    <p:anim calcmode="lin" valueType="num">
                                      <p:cBhvr additive="base">
                                        <p:cTn id="56" dur="500" fill="hold"/>
                                        <p:tgtEl>
                                          <p:spTgt spid="18"/>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19"/>
                                        </p:tgtEl>
                                        <p:attrNameLst>
                                          <p:attrName>style.visibility</p:attrName>
                                        </p:attrNameLst>
                                      </p:cBhvr>
                                      <p:to>
                                        <p:strVal val="visible"/>
                                      </p:to>
                                    </p:set>
                                    <p:anim calcmode="lin" valueType="num">
                                      <p:cBhvr additive="base">
                                        <p:cTn id="59" dur="500" fill="hold"/>
                                        <p:tgtEl>
                                          <p:spTgt spid="19"/>
                                        </p:tgtEl>
                                        <p:attrNameLst>
                                          <p:attrName>ppt_x</p:attrName>
                                        </p:attrNameLst>
                                      </p:cBhvr>
                                      <p:tavLst>
                                        <p:tav tm="0">
                                          <p:val>
                                            <p:strVal val="#ppt_x"/>
                                          </p:val>
                                        </p:tav>
                                        <p:tav tm="100000">
                                          <p:val>
                                            <p:strVal val="#ppt_x"/>
                                          </p:val>
                                        </p:tav>
                                      </p:tavLst>
                                    </p:anim>
                                    <p:anim calcmode="lin" valueType="num">
                                      <p:cBhvr additive="base">
                                        <p:cTn id="60" dur="500" fill="hold"/>
                                        <p:tgtEl>
                                          <p:spTgt spid="19"/>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20"/>
                                        </p:tgtEl>
                                        <p:attrNameLst>
                                          <p:attrName>style.visibility</p:attrName>
                                        </p:attrNameLst>
                                      </p:cBhvr>
                                      <p:to>
                                        <p:strVal val="visible"/>
                                      </p:to>
                                    </p:set>
                                    <p:anim calcmode="lin" valueType="num">
                                      <p:cBhvr additive="base">
                                        <p:cTn id="63" dur="500" fill="hold"/>
                                        <p:tgtEl>
                                          <p:spTgt spid="20"/>
                                        </p:tgtEl>
                                        <p:attrNameLst>
                                          <p:attrName>ppt_x</p:attrName>
                                        </p:attrNameLst>
                                      </p:cBhvr>
                                      <p:tavLst>
                                        <p:tav tm="0">
                                          <p:val>
                                            <p:strVal val="#ppt_x"/>
                                          </p:val>
                                        </p:tav>
                                        <p:tav tm="100000">
                                          <p:val>
                                            <p:strVal val="#ppt_x"/>
                                          </p:val>
                                        </p:tav>
                                      </p:tavLst>
                                    </p:anim>
                                    <p:anim calcmode="lin" valueType="num">
                                      <p:cBhvr additive="base">
                                        <p:cTn id="64" dur="500" fill="hold"/>
                                        <p:tgtEl>
                                          <p:spTgt spid="20"/>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21"/>
                                        </p:tgtEl>
                                        <p:attrNameLst>
                                          <p:attrName>style.visibility</p:attrName>
                                        </p:attrNameLst>
                                      </p:cBhvr>
                                      <p:to>
                                        <p:strVal val="visible"/>
                                      </p:to>
                                    </p:set>
                                    <p:anim calcmode="lin" valueType="num">
                                      <p:cBhvr additive="base">
                                        <p:cTn id="67" dur="500" fill="hold"/>
                                        <p:tgtEl>
                                          <p:spTgt spid="21"/>
                                        </p:tgtEl>
                                        <p:attrNameLst>
                                          <p:attrName>ppt_x</p:attrName>
                                        </p:attrNameLst>
                                      </p:cBhvr>
                                      <p:tavLst>
                                        <p:tav tm="0">
                                          <p:val>
                                            <p:strVal val="#ppt_x"/>
                                          </p:val>
                                        </p:tav>
                                        <p:tav tm="100000">
                                          <p:val>
                                            <p:strVal val="#ppt_x"/>
                                          </p:val>
                                        </p:tav>
                                      </p:tavLst>
                                    </p:anim>
                                    <p:anim calcmode="lin" valueType="num">
                                      <p:cBhvr additive="base">
                                        <p:cTn id="68" dur="500" fill="hold"/>
                                        <p:tgtEl>
                                          <p:spTgt spid="21"/>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2"/>
                                        </p:tgtEl>
                                        <p:attrNameLst>
                                          <p:attrName>style.visibility</p:attrName>
                                        </p:attrNameLst>
                                      </p:cBhvr>
                                      <p:to>
                                        <p:strVal val="visible"/>
                                      </p:to>
                                    </p:set>
                                    <p:anim calcmode="lin" valueType="num">
                                      <p:cBhvr additive="base">
                                        <p:cTn id="71" dur="500" fill="hold"/>
                                        <p:tgtEl>
                                          <p:spTgt spid="22"/>
                                        </p:tgtEl>
                                        <p:attrNameLst>
                                          <p:attrName>ppt_x</p:attrName>
                                        </p:attrNameLst>
                                      </p:cBhvr>
                                      <p:tavLst>
                                        <p:tav tm="0">
                                          <p:val>
                                            <p:strVal val="#ppt_x"/>
                                          </p:val>
                                        </p:tav>
                                        <p:tav tm="100000">
                                          <p:val>
                                            <p:strVal val="#ppt_x"/>
                                          </p:val>
                                        </p:tav>
                                      </p:tavLst>
                                    </p:anim>
                                    <p:anim calcmode="lin" valueType="num">
                                      <p:cBhvr additive="base">
                                        <p:cTn id="72" dur="500" fill="hold"/>
                                        <p:tgtEl>
                                          <p:spTgt spid="22"/>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23"/>
                                        </p:tgtEl>
                                        <p:attrNameLst>
                                          <p:attrName>style.visibility</p:attrName>
                                        </p:attrNameLst>
                                      </p:cBhvr>
                                      <p:to>
                                        <p:strVal val="visible"/>
                                      </p:to>
                                    </p:set>
                                    <p:anim calcmode="lin" valueType="num">
                                      <p:cBhvr additive="base">
                                        <p:cTn id="75" dur="500" fill="hold"/>
                                        <p:tgtEl>
                                          <p:spTgt spid="23"/>
                                        </p:tgtEl>
                                        <p:attrNameLst>
                                          <p:attrName>ppt_x</p:attrName>
                                        </p:attrNameLst>
                                      </p:cBhvr>
                                      <p:tavLst>
                                        <p:tav tm="0">
                                          <p:val>
                                            <p:strVal val="#ppt_x"/>
                                          </p:val>
                                        </p:tav>
                                        <p:tav tm="100000">
                                          <p:val>
                                            <p:strVal val="#ppt_x"/>
                                          </p:val>
                                        </p:tav>
                                      </p:tavLst>
                                    </p:anim>
                                    <p:anim calcmode="lin" valueType="num">
                                      <p:cBhvr additive="base">
                                        <p:cTn id="76" dur="500" fill="hold"/>
                                        <p:tgtEl>
                                          <p:spTgt spid="23"/>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24"/>
                                        </p:tgtEl>
                                        <p:attrNameLst>
                                          <p:attrName>style.visibility</p:attrName>
                                        </p:attrNameLst>
                                      </p:cBhvr>
                                      <p:to>
                                        <p:strVal val="visible"/>
                                      </p:to>
                                    </p:set>
                                    <p:anim calcmode="lin" valueType="num">
                                      <p:cBhvr additive="base">
                                        <p:cTn id="79" dur="500" fill="hold"/>
                                        <p:tgtEl>
                                          <p:spTgt spid="24"/>
                                        </p:tgtEl>
                                        <p:attrNameLst>
                                          <p:attrName>ppt_x</p:attrName>
                                        </p:attrNameLst>
                                      </p:cBhvr>
                                      <p:tavLst>
                                        <p:tav tm="0">
                                          <p:val>
                                            <p:strVal val="#ppt_x"/>
                                          </p:val>
                                        </p:tav>
                                        <p:tav tm="100000">
                                          <p:val>
                                            <p:strVal val="#ppt_x"/>
                                          </p:val>
                                        </p:tav>
                                      </p:tavLst>
                                    </p:anim>
                                    <p:anim calcmode="lin" valueType="num">
                                      <p:cBhvr additive="base">
                                        <p:cTn id="80" dur="500" fill="hold"/>
                                        <p:tgtEl>
                                          <p:spTgt spid="24"/>
                                        </p:tgtEl>
                                        <p:attrNameLst>
                                          <p:attrName>ppt_y</p:attrName>
                                        </p:attrNameLst>
                                      </p:cBhvr>
                                      <p:tavLst>
                                        <p:tav tm="0">
                                          <p:val>
                                            <p:strVal val="1+#ppt_h/2"/>
                                          </p:val>
                                        </p:tav>
                                        <p:tav tm="100000">
                                          <p:val>
                                            <p:strVal val="#ppt_y"/>
                                          </p:val>
                                        </p:tav>
                                      </p:tavLst>
                                    </p:anim>
                                  </p:childTnLst>
                                </p:cTn>
                              </p:par>
                              <p:par>
                                <p:cTn id="81" presetID="2" presetClass="entr" presetSubtype="4" fill="hold" nodeType="withEffect">
                                  <p:stCondLst>
                                    <p:cond delay="0"/>
                                  </p:stCondLst>
                                  <p:childTnLst>
                                    <p:set>
                                      <p:cBhvr>
                                        <p:cTn id="82" dur="1" fill="hold">
                                          <p:stCondLst>
                                            <p:cond delay="0"/>
                                          </p:stCondLst>
                                        </p:cTn>
                                        <p:tgtEl>
                                          <p:spTgt spid="27"/>
                                        </p:tgtEl>
                                        <p:attrNameLst>
                                          <p:attrName>style.visibility</p:attrName>
                                        </p:attrNameLst>
                                      </p:cBhvr>
                                      <p:to>
                                        <p:strVal val="visible"/>
                                      </p:to>
                                    </p:set>
                                    <p:anim calcmode="lin" valueType="num">
                                      <p:cBhvr additive="base">
                                        <p:cTn id="83" dur="500" fill="hold"/>
                                        <p:tgtEl>
                                          <p:spTgt spid="27"/>
                                        </p:tgtEl>
                                        <p:attrNameLst>
                                          <p:attrName>ppt_x</p:attrName>
                                        </p:attrNameLst>
                                      </p:cBhvr>
                                      <p:tavLst>
                                        <p:tav tm="0">
                                          <p:val>
                                            <p:strVal val="#ppt_x"/>
                                          </p:val>
                                        </p:tav>
                                        <p:tav tm="100000">
                                          <p:val>
                                            <p:strVal val="#ppt_x"/>
                                          </p:val>
                                        </p:tav>
                                      </p:tavLst>
                                    </p:anim>
                                    <p:anim calcmode="lin" valueType="num">
                                      <p:cBhvr additive="base">
                                        <p:cTn id="84" dur="500" fill="hold"/>
                                        <p:tgtEl>
                                          <p:spTgt spid="27"/>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25"/>
                                        </p:tgtEl>
                                        <p:attrNameLst>
                                          <p:attrName>style.visibility</p:attrName>
                                        </p:attrNameLst>
                                      </p:cBhvr>
                                      <p:to>
                                        <p:strVal val="visible"/>
                                      </p:to>
                                    </p:set>
                                    <p:anim calcmode="lin" valueType="num">
                                      <p:cBhvr additive="base">
                                        <p:cTn id="87" dur="500" fill="hold"/>
                                        <p:tgtEl>
                                          <p:spTgt spid="25"/>
                                        </p:tgtEl>
                                        <p:attrNameLst>
                                          <p:attrName>ppt_x</p:attrName>
                                        </p:attrNameLst>
                                      </p:cBhvr>
                                      <p:tavLst>
                                        <p:tav tm="0">
                                          <p:val>
                                            <p:strVal val="#ppt_x"/>
                                          </p:val>
                                        </p:tav>
                                        <p:tav tm="100000">
                                          <p:val>
                                            <p:strVal val="#ppt_x"/>
                                          </p:val>
                                        </p:tav>
                                      </p:tavLst>
                                    </p:anim>
                                    <p:anim calcmode="lin" valueType="num">
                                      <p:cBhvr additive="base">
                                        <p:cTn id="88" dur="500" fill="hold"/>
                                        <p:tgtEl>
                                          <p:spTgt spid="25"/>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28"/>
                                        </p:tgtEl>
                                        <p:attrNameLst>
                                          <p:attrName>style.visibility</p:attrName>
                                        </p:attrNameLst>
                                      </p:cBhvr>
                                      <p:to>
                                        <p:strVal val="visible"/>
                                      </p:to>
                                    </p:set>
                                    <p:anim calcmode="lin" valueType="num">
                                      <p:cBhvr additive="base">
                                        <p:cTn id="91" dur="500" fill="hold"/>
                                        <p:tgtEl>
                                          <p:spTgt spid="28"/>
                                        </p:tgtEl>
                                        <p:attrNameLst>
                                          <p:attrName>ppt_x</p:attrName>
                                        </p:attrNameLst>
                                      </p:cBhvr>
                                      <p:tavLst>
                                        <p:tav tm="0">
                                          <p:val>
                                            <p:strVal val="#ppt_x"/>
                                          </p:val>
                                        </p:tav>
                                        <p:tav tm="100000">
                                          <p:val>
                                            <p:strVal val="#ppt_x"/>
                                          </p:val>
                                        </p:tav>
                                      </p:tavLst>
                                    </p:anim>
                                    <p:anim calcmode="lin" valueType="num">
                                      <p:cBhvr additive="base">
                                        <p:cTn id="92" dur="500" fill="hold"/>
                                        <p:tgtEl>
                                          <p:spTgt spid="28"/>
                                        </p:tgtEl>
                                        <p:attrNameLst>
                                          <p:attrName>ppt_y</p:attrName>
                                        </p:attrNameLst>
                                      </p:cBhvr>
                                      <p:tavLst>
                                        <p:tav tm="0">
                                          <p:val>
                                            <p:strVal val="1+#ppt_h/2"/>
                                          </p:val>
                                        </p:tav>
                                        <p:tav tm="100000">
                                          <p:val>
                                            <p:strVal val="#ppt_y"/>
                                          </p:val>
                                        </p:tav>
                                      </p:tavLst>
                                    </p:anim>
                                  </p:childTnLst>
                                </p:cTn>
                              </p:par>
                              <p:par>
                                <p:cTn id="93" presetID="2" presetClass="entr" presetSubtype="4" fill="hold" nodeType="withEffect">
                                  <p:stCondLst>
                                    <p:cond delay="0"/>
                                  </p:stCondLst>
                                  <p:childTnLst>
                                    <p:set>
                                      <p:cBhvr>
                                        <p:cTn id="94" dur="1" fill="hold">
                                          <p:stCondLst>
                                            <p:cond delay="0"/>
                                          </p:stCondLst>
                                        </p:cTn>
                                        <p:tgtEl>
                                          <p:spTgt spid="29"/>
                                        </p:tgtEl>
                                        <p:attrNameLst>
                                          <p:attrName>style.visibility</p:attrName>
                                        </p:attrNameLst>
                                      </p:cBhvr>
                                      <p:to>
                                        <p:strVal val="visible"/>
                                      </p:to>
                                    </p:set>
                                    <p:anim calcmode="lin" valueType="num">
                                      <p:cBhvr additive="base">
                                        <p:cTn id="95" dur="500" fill="hold"/>
                                        <p:tgtEl>
                                          <p:spTgt spid="29"/>
                                        </p:tgtEl>
                                        <p:attrNameLst>
                                          <p:attrName>ppt_x</p:attrName>
                                        </p:attrNameLst>
                                      </p:cBhvr>
                                      <p:tavLst>
                                        <p:tav tm="0">
                                          <p:val>
                                            <p:strVal val="#ppt_x"/>
                                          </p:val>
                                        </p:tav>
                                        <p:tav tm="100000">
                                          <p:val>
                                            <p:strVal val="#ppt_x"/>
                                          </p:val>
                                        </p:tav>
                                      </p:tavLst>
                                    </p:anim>
                                    <p:anim calcmode="lin" valueType="num">
                                      <p:cBhvr additive="base">
                                        <p:cTn id="96" dur="500" fill="hold"/>
                                        <p:tgtEl>
                                          <p:spTgt spid="29"/>
                                        </p:tgtEl>
                                        <p:attrNameLst>
                                          <p:attrName>ppt_y</p:attrName>
                                        </p:attrNameLst>
                                      </p:cBhvr>
                                      <p:tavLst>
                                        <p:tav tm="0">
                                          <p:val>
                                            <p:strVal val="1+#ppt_h/2"/>
                                          </p:val>
                                        </p:tav>
                                        <p:tav tm="100000">
                                          <p:val>
                                            <p:strVal val="#ppt_y"/>
                                          </p:val>
                                        </p:tav>
                                      </p:tavLst>
                                    </p:anim>
                                  </p:childTnLst>
                                </p:cTn>
                              </p:par>
                              <p:par>
                                <p:cTn id="97" presetID="2" presetClass="entr" presetSubtype="4" fill="hold" grpId="0" nodeType="withEffect">
                                  <p:stCondLst>
                                    <p:cond delay="0"/>
                                  </p:stCondLst>
                                  <p:childTnLst>
                                    <p:set>
                                      <p:cBhvr>
                                        <p:cTn id="98" dur="1" fill="hold">
                                          <p:stCondLst>
                                            <p:cond delay="0"/>
                                          </p:stCondLst>
                                        </p:cTn>
                                        <p:tgtEl>
                                          <p:spTgt spid="30"/>
                                        </p:tgtEl>
                                        <p:attrNameLst>
                                          <p:attrName>style.visibility</p:attrName>
                                        </p:attrNameLst>
                                      </p:cBhvr>
                                      <p:to>
                                        <p:strVal val="visible"/>
                                      </p:to>
                                    </p:set>
                                    <p:anim calcmode="lin" valueType="num">
                                      <p:cBhvr additive="base">
                                        <p:cTn id="99" dur="500" fill="hold"/>
                                        <p:tgtEl>
                                          <p:spTgt spid="30"/>
                                        </p:tgtEl>
                                        <p:attrNameLst>
                                          <p:attrName>ppt_x</p:attrName>
                                        </p:attrNameLst>
                                      </p:cBhvr>
                                      <p:tavLst>
                                        <p:tav tm="0">
                                          <p:val>
                                            <p:strVal val="#ppt_x"/>
                                          </p:val>
                                        </p:tav>
                                        <p:tav tm="100000">
                                          <p:val>
                                            <p:strVal val="#ppt_x"/>
                                          </p:val>
                                        </p:tav>
                                      </p:tavLst>
                                    </p:anim>
                                    <p:anim calcmode="lin" valueType="num">
                                      <p:cBhvr additive="base">
                                        <p:cTn id="100" dur="500" fill="hold"/>
                                        <p:tgtEl>
                                          <p:spTgt spid="30"/>
                                        </p:tgtEl>
                                        <p:attrNameLst>
                                          <p:attrName>ppt_y</p:attrName>
                                        </p:attrNameLst>
                                      </p:cBhvr>
                                      <p:tavLst>
                                        <p:tav tm="0">
                                          <p:val>
                                            <p:strVal val="1+#ppt_h/2"/>
                                          </p:val>
                                        </p:tav>
                                        <p:tav tm="100000">
                                          <p:val>
                                            <p:strVal val="#ppt_y"/>
                                          </p:val>
                                        </p:tav>
                                      </p:tavLst>
                                    </p:anim>
                                  </p:childTnLst>
                                </p:cTn>
                              </p:par>
                              <p:par>
                                <p:cTn id="101" presetID="2" presetClass="entr" presetSubtype="4" fill="hold" grpId="0" nodeType="withEffect">
                                  <p:stCondLst>
                                    <p:cond delay="0"/>
                                  </p:stCondLst>
                                  <p:childTnLst>
                                    <p:set>
                                      <p:cBhvr>
                                        <p:cTn id="102" dur="1" fill="hold">
                                          <p:stCondLst>
                                            <p:cond delay="0"/>
                                          </p:stCondLst>
                                        </p:cTn>
                                        <p:tgtEl>
                                          <p:spTgt spid="31"/>
                                        </p:tgtEl>
                                        <p:attrNameLst>
                                          <p:attrName>style.visibility</p:attrName>
                                        </p:attrNameLst>
                                      </p:cBhvr>
                                      <p:to>
                                        <p:strVal val="visible"/>
                                      </p:to>
                                    </p:set>
                                    <p:anim calcmode="lin" valueType="num">
                                      <p:cBhvr additive="base">
                                        <p:cTn id="103" dur="500" fill="hold"/>
                                        <p:tgtEl>
                                          <p:spTgt spid="31"/>
                                        </p:tgtEl>
                                        <p:attrNameLst>
                                          <p:attrName>ppt_x</p:attrName>
                                        </p:attrNameLst>
                                      </p:cBhvr>
                                      <p:tavLst>
                                        <p:tav tm="0">
                                          <p:val>
                                            <p:strVal val="#ppt_x"/>
                                          </p:val>
                                        </p:tav>
                                        <p:tav tm="100000">
                                          <p:val>
                                            <p:strVal val="#ppt_x"/>
                                          </p:val>
                                        </p:tav>
                                      </p:tavLst>
                                    </p:anim>
                                    <p:anim calcmode="lin" valueType="num">
                                      <p:cBhvr additive="base">
                                        <p:cTn id="104" dur="500" fill="hold"/>
                                        <p:tgtEl>
                                          <p:spTgt spid="31"/>
                                        </p:tgtEl>
                                        <p:attrNameLst>
                                          <p:attrName>ppt_y</p:attrName>
                                        </p:attrNameLst>
                                      </p:cBhvr>
                                      <p:tavLst>
                                        <p:tav tm="0">
                                          <p:val>
                                            <p:strVal val="1+#ppt_h/2"/>
                                          </p:val>
                                        </p:tav>
                                        <p:tav tm="100000">
                                          <p:val>
                                            <p:strVal val="#ppt_y"/>
                                          </p:val>
                                        </p:tav>
                                      </p:tavLst>
                                    </p:anim>
                                  </p:childTnLst>
                                </p:cTn>
                              </p:par>
                              <p:par>
                                <p:cTn id="105" presetID="2" presetClass="entr" presetSubtype="4" fill="hold" grpId="0" nodeType="withEffect">
                                  <p:stCondLst>
                                    <p:cond delay="0"/>
                                  </p:stCondLst>
                                  <p:childTnLst>
                                    <p:set>
                                      <p:cBhvr>
                                        <p:cTn id="106" dur="1" fill="hold">
                                          <p:stCondLst>
                                            <p:cond delay="0"/>
                                          </p:stCondLst>
                                        </p:cTn>
                                        <p:tgtEl>
                                          <p:spTgt spid="38"/>
                                        </p:tgtEl>
                                        <p:attrNameLst>
                                          <p:attrName>style.visibility</p:attrName>
                                        </p:attrNameLst>
                                      </p:cBhvr>
                                      <p:to>
                                        <p:strVal val="visible"/>
                                      </p:to>
                                    </p:set>
                                    <p:anim calcmode="lin" valueType="num">
                                      <p:cBhvr additive="base">
                                        <p:cTn id="107" dur="500" fill="hold"/>
                                        <p:tgtEl>
                                          <p:spTgt spid="38"/>
                                        </p:tgtEl>
                                        <p:attrNameLst>
                                          <p:attrName>ppt_x</p:attrName>
                                        </p:attrNameLst>
                                      </p:cBhvr>
                                      <p:tavLst>
                                        <p:tav tm="0">
                                          <p:val>
                                            <p:strVal val="#ppt_x"/>
                                          </p:val>
                                        </p:tav>
                                        <p:tav tm="100000">
                                          <p:val>
                                            <p:strVal val="#ppt_x"/>
                                          </p:val>
                                        </p:tav>
                                      </p:tavLst>
                                    </p:anim>
                                    <p:anim calcmode="lin" valueType="num">
                                      <p:cBhvr additive="base">
                                        <p:cTn id="108" dur="500" fill="hold"/>
                                        <p:tgtEl>
                                          <p:spTgt spid="38"/>
                                        </p:tgtEl>
                                        <p:attrNameLst>
                                          <p:attrName>ppt_y</p:attrName>
                                        </p:attrNameLst>
                                      </p:cBhvr>
                                      <p:tavLst>
                                        <p:tav tm="0">
                                          <p:val>
                                            <p:strVal val="1+#ppt_h/2"/>
                                          </p:val>
                                        </p:tav>
                                        <p:tav tm="100000">
                                          <p:val>
                                            <p:strVal val="#ppt_y"/>
                                          </p:val>
                                        </p:tav>
                                      </p:tavLst>
                                    </p:anim>
                                  </p:childTnLst>
                                </p:cTn>
                              </p:par>
                              <p:par>
                                <p:cTn id="109" presetID="2" presetClass="entr" presetSubtype="4" fill="hold" grpId="0" nodeType="withEffect">
                                  <p:stCondLst>
                                    <p:cond delay="0"/>
                                  </p:stCondLst>
                                  <p:childTnLst>
                                    <p:set>
                                      <p:cBhvr>
                                        <p:cTn id="110" dur="1" fill="hold">
                                          <p:stCondLst>
                                            <p:cond delay="0"/>
                                          </p:stCondLst>
                                        </p:cTn>
                                        <p:tgtEl>
                                          <p:spTgt spid="5"/>
                                        </p:tgtEl>
                                        <p:attrNameLst>
                                          <p:attrName>style.visibility</p:attrName>
                                        </p:attrNameLst>
                                      </p:cBhvr>
                                      <p:to>
                                        <p:strVal val="visible"/>
                                      </p:to>
                                    </p:set>
                                    <p:anim calcmode="lin" valueType="num">
                                      <p:cBhvr additive="base">
                                        <p:cTn id="111" dur="500" fill="hold"/>
                                        <p:tgtEl>
                                          <p:spTgt spid="5"/>
                                        </p:tgtEl>
                                        <p:attrNameLst>
                                          <p:attrName>ppt_x</p:attrName>
                                        </p:attrNameLst>
                                      </p:cBhvr>
                                      <p:tavLst>
                                        <p:tav tm="0">
                                          <p:val>
                                            <p:strVal val="#ppt_x"/>
                                          </p:val>
                                        </p:tav>
                                        <p:tav tm="100000">
                                          <p:val>
                                            <p:strVal val="#ppt_x"/>
                                          </p:val>
                                        </p:tav>
                                      </p:tavLst>
                                    </p:anim>
                                    <p:anim calcmode="lin" valueType="num">
                                      <p:cBhvr additive="base">
                                        <p:cTn id="1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7" grpId="0" animBg="1"/>
      <p:bldP spid="8" grpId="0" animBg="1"/>
      <p:bldP spid="11" grpId="0"/>
      <p:bldP spid="20" grpId="0" animBg="1"/>
      <p:bldP spid="22" grpId="0" animBg="1"/>
      <p:bldP spid="24" grpId="0" animBg="1"/>
      <p:bldP spid="25" grpId="0" animBg="1"/>
      <p:bldP spid="28" grpId="0" animBg="1"/>
      <p:bldP spid="30" grpId="0" animBg="1"/>
      <p:bldP spid="31" grpId="0" animBg="1"/>
      <p:bldP spid="38" grpId="0" animBg="1"/>
      <p:bldP spid="5" grpId="0"/>
      <p:bldP spid="18" grpId="0" animBg="1"/>
      <p:bldP spid="19" grpId="0" animBg="1"/>
      <p:bldP spid="13" grpId="0" animBg="1"/>
      <p:bldP spid="14" grpId="0" animBg="1"/>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E09F044-B87D-5F9D-B45E-3D6C2D4F3CDA}"/>
            </a:ext>
          </a:extLst>
        </p:cNvPr>
        <p:cNvGrpSpPr/>
        <p:nvPr/>
      </p:nvGrpSpPr>
      <p:grpSpPr>
        <a:xfrm>
          <a:off x="0" y="0"/>
          <a:ext cx="0" cy="0"/>
          <a:chOff x="0" y="0"/>
          <a:chExt cx="0" cy="0"/>
        </a:xfrm>
      </p:grpSpPr>
      <p:pic>
        <p:nvPicPr>
          <p:cNvPr id="21" name="Picture 6">
            <a:extLst>
              <a:ext uri="{FF2B5EF4-FFF2-40B4-BE49-F238E27FC236}">
                <a16:creationId xmlns:a16="http://schemas.microsoft.com/office/drawing/2014/main" id="{B0560E97-011D-DF88-8EFE-349B4ED230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2947" y="5078785"/>
            <a:ext cx="2322512" cy="167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2" name="矩形 21">
                <a:extLst>
                  <a:ext uri="{FF2B5EF4-FFF2-40B4-BE49-F238E27FC236}">
                    <a16:creationId xmlns:a16="http://schemas.microsoft.com/office/drawing/2014/main" id="{4765CFA3-B2BA-7F48-83F6-12BFC44E5DCB}"/>
                  </a:ext>
                </a:extLst>
              </p:cNvPr>
              <p:cNvSpPr/>
              <p:nvPr/>
            </p:nvSpPr>
            <p:spPr>
              <a:xfrm>
                <a:off x="1539570" y="5085478"/>
                <a:ext cx="454212" cy="415883"/>
              </a:xfrm>
              <a:prstGeom prst="rect">
                <a:avLst/>
              </a:prstGeom>
              <a:solidFill>
                <a:schemeClr val="bg1"/>
              </a:solidFill>
            </p:spPr>
            <p:txBody>
              <a:bodyPr wrap="square" lIns="0" tIns="0" rIns="0" bIns="0">
                <a:spAutoFit/>
              </a:bodyPr>
              <a:lstStyle/>
              <a:p>
                <a:pPr/>
                <a14:m>
                  <m:oMathPara xmlns:m="http://schemas.openxmlformats.org/officeDocument/2006/math">
                    <m:oMathParaPr>
                      <m:jc m:val="centerGroup"/>
                    </m:oMathParaPr>
                    <m:oMath xmlns:m="http://schemas.openxmlformats.org/officeDocument/2006/math">
                      <m:d>
                        <m:dPr>
                          <m:ctrlPr>
                            <a:rPr lang="en-US" altLang="zh-TW" i="1">
                              <a:latin typeface="Cambria Math" panose="02040503050406030204" pitchFamily="18" charset="0"/>
                              <a:cs typeface="Times New Roman" pitchFamily="18" charset="0"/>
                            </a:rPr>
                          </m:ctrlPr>
                        </m:dPr>
                        <m:e>
                          <m:m>
                            <m:mPr>
                              <m:mcs>
                                <m:mc>
                                  <m:mcPr>
                                    <m:count m:val="1"/>
                                    <m:mcJc m:val="center"/>
                                  </m:mcPr>
                                </m:mc>
                              </m:mcs>
                              <m:ctrlPr>
                                <a:rPr lang="en-US" altLang="zh-TW" i="1">
                                  <a:latin typeface="Cambria Math" panose="02040503050406030204" pitchFamily="18" charset="0"/>
                                  <a:cs typeface="Times New Roman" pitchFamily="18" charset="0"/>
                                </a:rPr>
                              </m:ctrlPr>
                            </m:mPr>
                            <m:mr>
                              <m:e>
                                <m:sSub>
                                  <m:sSubPr>
                                    <m:ctrlPr>
                                      <a:rPr lang="en-US" altLang="zh-TW" i="1">
                                        <a:latin typeface="Cambria Math" panose="02040503050406030204" pitchFamily="18" charset="0"/>
                                        <a:cs typeface="Times New Roman" pitchFamily="18" charset="0"/>
                                      </a:rPr>
                                    </m:ctrlPr>
                                  </m:sSubPr>
                                  <m:e>
                                    <m:r>
                                      <a:rPr lang="zh-TW" altLang="en-US" i="1">
                                        <a:latin typeface="Cambria Math"/>
                                        <a:cs typeface="Times New Roman" pitchFamily="18" charset="0"/>
                                      </a:rPr>
                                      <m:t>𝜈</m:t>
                                    </m:r>
                                  </m:e>
                                  <m:sub>
                                    <m:r>
                                      <a:rPr lang="en-US" altLang="zh-TW" i="1">
                                        <a:latin typeface="Cambria Math"/>
                                        <a:cs typeface="Times New Roman" pitchFamily="18" charset="0"/>
                                      </a:rPr>
                                      <m:t>𝑒</m:t>
                                    </m:r>
                                  </m:sub>
                                </m:sSub>
                              </m:e>
                            </m:mr>
                            <m:mr>
                              <m:e>
                                <m:r>
                                  <a:rPr lang="en-US" altLang="zh-TW" i="1">
                                    <a:latin typeface="Cambria Math"/>
                                    <a:cs typeface="Times New Roman" pitchFamily="18" charset="0"/>
                                  </a:rPr>
                                  <m:t>𝑒</m:t>
                                </m:r>
                              </m:e>
                            </m:mr>
                          </m:m>
                        </m:e>
                      </m:d>
                    </m:oMath>
                  </m:oMathPara>
                </a14:m>
                <a:endParaRPr lang="zh-TW" altLang="en-US" dirty="0"/>
              </a:p>
            </p:txBody>
          </p:sp>
        </mc:Choice>
        <mc:Fallback xmlns="">
          <p:sp>
            <p:nvSpPr>
              <p:cNvPr id="22" name="矩形 21">
                <a:extLst>
                  <a:ext uri="{FF2B5EF4-FFF2-40B4-BE49-F238E27FC236}">
                    <a16:creationId xmlns:a16="http://schemas.microsoft.com/office/drawing/2014/main" id="{4765CFA3-B2BA-7F48-83F6-12BFC44E5DCB}"/>
                  </a:ext>
                </a:extLst>
              </p:cNvPr>
              <p:cNvSpPr>
                <a:spLocks noRot="1" noChangeAspect="1" noMove="1" noResize="1" noEditPoints="1" noAdjustHandles="1" noChangeArrowheads="1" noChangeShapeType="1" noTextEdit="1"/>
              </p:cNvSpPr>
              <p:nvPr/>
            </p:nvSpPr>
            <p:spPr>
              <a:xfrm>
                <a:off x="1539570" y="5085478"/>
                <a:ext cx="454212" cy="415883"/>
              </a:xfrm>
              <a:prstGeom prst="rect">
                <a:avLst/>
              </a:prstGeom>
              <a:blipFill>
                <a:blip r:embed="rId3"/>
                <a:stretch>
                  <a:fillRect b="-181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矩形 22">
                <a:extLst>
                  <a:ext uri="{FF2B5EF4-FFF2-40B4-BE49-F238E27FC236}">
                    <a16:creationId xmlns:a16="http://schemas.microsoft.com/office/drawing/2014/main" id="{1793970F-93AF-F340-0CE3-D6B4823C128D}"/>
                  </a:ext>
                </a:extLst>
              </p:cNvPr>
              <p:cNvSpPr/>
              <p:nvPr/>
            </p:nvSpPr>
            <p:spPr>
              <a:xfrm>
                <a:off x="1841025" y="5558352"/>
                <a:ext cx="305514" cy="276999"/>
              </a:xfrm>
              <a:prstGeom prst="rect">
                <a:avLst/>
              </a:prstGeom>
              <a:solidFill>
                <a:schemeClr val="bg1"/>
              </a:solidFill>
            </p:spPr>
            <p:txBody>
              <a:bodyPr wrap="square" lIns="0" tIns="0" rIns="0" bIns="0" anchor="ctr" anchorCtr="0">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cs typeface="Times New Roman" pitchFamily="18" charset="0"/>
                            </a:rPr>
                          </m:ctrlPr>
                        </m:sSubPr>
                        <m:e>
                          <m:r>
                            <a:rPr lang="zh-TW" altLang="en-US" i="1" smtClean="0">
                              <a:latin typeface="Cambria Math"/>
                              <a:cs typeface="Times New Roman" pitchFamily="18" charset="0"/>
                            </a:rPr>
                            <m:t>𝜎</m:t>
                          </m:r>
                        </m:e>
                        <m:sub>
                          <m:r>
                            <a:rPr lang="en-US" altLang="zh-TW" b="0" i="1" smtClean="0">
                              <a:latin typeface="Cambria Math"/>
                              <a:cs typeface="Times New Roman" pitchFamily="18" charset="0"/>
                            </a:rPr>
                            <m:t>𝑖</m:t>
                          </m:r>
                        </m:sub>
                      </m:sSub>
                    </m:oMath>
                  </m:oMathPara>
                </a14:m>
                <a:endParaRPr lang="zh-TW" altLang="en-US" dirty="0"/>
              </a:p>
            </p:txBody>
          </p:sp>
        </mc:Choice>
        <mc:Fallback xmlns="">
          <p:sp>
            <p:nvSpPr>
              <p:cNvPr id="23" name="矩形 22">
                <a:extLst>
                  <a:ext uri="{FF2B5EF4-FFF2-40B4-BE49-F238E27FC236}">
                    <a16:creationId xmlns:a16="http://schemas.microsoft.com/office/drawing/2014/main" id="{1793970F-93AF-F340-0CE3-D6B4823C128D}"/>
                  </a:ext>
                </a:extLst>
              </p:cNvPr>
              <p:cNvSpPr>
                <a:spLocks noRot="1" noChangeAspect="1" noMove="1" noResize="1" noEditPoints="1" noAdjustHandles="1" noChangeArrowheads="1" noChangeShapeType="1" noTextEdit="1"/>
              </p:cNvSpPr>
              <p:nvPr/>
            </p:nvSpPr>
            <p:spPr>
              <a:xfrm>
                <a:off x="1841025" y="5558352"/>
                <a:ext cx="305514" cy="276999"/>
              </a:xfrm>
              <a:prstGeom prst="rect">
                <a:avLst/>
              </a:prstGeom>
              <a:blipFill>
                <a:blip r:embed="rId4"/>
                <a:stretch>
                  <a:fillRect b="-2173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矩形 23">
                <a:extLst>
                  <a:ext uri="{FF2B5EF4-FFF2-40B4-BE49-F238E27FC236}">
                    <a16:creationId xmlns:a16="http://schemas.microsoft.com/office/drawing/2014/main" id="{FA6875D2-5452-C40E-FFBB-24C8A88284E0}"/>
                  </a:ext>
                </a:extLst>
              </p:cNvPr>
              <p:cNvSpPr/>
              <p:nvPr/>
            </p:nvSpPr>
            <p:spPr>
              <a:xfrm>
                <a:off x="2140648" y="5963329"/>
                <a:ext cx="381680" cy="276999"/>
              </a:xfrm>
              <a:prstGeom prst="rect">
                <a:avLst/>
              </a:prstGeom>
              <a:solidFill>
                <a:schemeClr val="bg1"/>
              </a:solidFill>
            </p:spPr>
            <p:txBody>
              <a:bodyPr wrap="square" lIns="0" tIns="0" rIns="0" bIns="0">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cs typeface="Times New Roman" pitchFamily="18" charset="0"/>
                            </a:rPr>
                          </m:ctrlPr>
                        </m:sSubPr>
                        <m:e>
                          <m:r>
                            <a:rPr lang="en-US" altLang="zh-TW" b="0" i="1" smtClean="0">
                              <a:latin typeface="Cambria Math"/>
                              <a:cs typeface="Times New Roman" pitchFamily="18" charset="0"/>
                            </a:rPr>
                            <m:t>𝑊</m:t>
                          </m:r>
                        </m:e>
                        <m:sub>
                          <m:r>
                            <a:rPr lang="en-US" altLang="zh-TW" b="0" i="1" smtClean="0">
                              <a:latin typeface="Cambria Math"/>
                              <a:cs typeface="Times New Roman" pitchFamily="18" charset="0"/>
                            </a:rPr>
                            <m:t>𝑖</m:t>
                          </m:r>
                        </m:sub>
                      </m:sSub>
                    </m:oMath>
                  </m:oMathPara>
                </a14:m>
                <a:endParaRPr lang="zh-TW" altLang="en-US" dirty="0"/>
              </a:p>
            </p:txBody>
          </p:sp>
        </mc:Choice>
        <mc:Fallback xmlns="">
          <p:sp>
            <p:nvSpPr>
              <p:cNvPr id="24" name="矩形 23">
                <a:extLst>
                  <a:ext uri="{FF2B5EF4-FFF2-40B4-BE49-F238E27FC236}">
                    <a16:creationId xmlns:a16="http://schemas.microsoft.com/office/drawing/2014/main" id="{FA6875D2-5452-C40E-FFBB-24C8A88284E0}"/>
                  </a:ext>
                </a:extLst>
              </p:cNvPr>
              <p:cNvSpPr>
                <a:spLocks noRot="1" noChangeAspect="1" noMove="1" noResize="1" noEditPoints="1" noAdjustHandles="1" noChangeArrowheads="1" noChangeShapeType="1" noTextEdit="1"/>
              </p:cNvSpPr>
              <p:nvPr/>
            </p:nvSpPr>
            <p:spPr>
              <a:xfrm>
                <a:off x="2140648" y="5963329"/>
                <a:ext cx="381680" cy="276999"/>
              </a:xfrm>
              <a:prstGeom prst="rect">
                <a:avLst/>
              </a:prstGeom>
              <a:blipFill>
                <a:blip r:embed="rId5"/>
                <a:stretch>
                  <a:fillRect l="-3226" b="-173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矩形 38">
                <a:extLst>
                  <a:ext uri="{FF2B5EF4-FFF2-40B4-BE49-F238E27FC236}">
                    <a16:creationId xmlns:a16="http://schemas.microsoft.com/office/drawing/2014/main" id="{97CA3AAD-DA60-0413-1E57-321C0A2502BC}"/>
                  </a:ext>
                </a:extLst>
              </p:cNvPr>
              <p:cNvSpPr/>
              <p:nvPr/>
            </p:nvSpPr>
            <p:spPr>
              <a:xfrm>
                <a:off x="892946" y="2295570"/>
                <a:ext cx="5864908" cy="535788"/>
              </a:xfrm>
              <a:prstGeom prst="rect">
                <a:avLst/>
              </a:prstGeom>
              <a:solidFill>
                <a:srgbClr val="FFFF99"/>
              </a:solidFill>
            </p:spPr>
            <p:txBody>
              <a:bodyPr wrap="square" lIns="0" tIns="0" rIns="0" bIns="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cs typeface="Times New Roman" pitchFamily="18" charset="0"/>
                        </a:rPr>
                        <m:t>−</m:t>
                      </m:r>
                      <m:f>
                        <m:fPr>
                          <m:ctrlPr>
                            <a:rPr lang="en-US" altLang="zh-TW" i="1">
                              <a:latin typeface="Cambria Math" panose="02040503050406030204" pitchFamily="18" charset="0"/>
                              <a:cs typeface="Times New Roman" pitchFamily="18" charset="0"/>
                            </a:rPr>
                          </m:ctrlPr>
                        </m:fPr>
                        <m:num>
                          <m:r>
                            <a:rPr lang="en-US" altLang="zh-TW" i="1">
                              <a:latin typeface="Cambria Math"/>
                              <a:cs typeface="Times New Roman" pitchFamily="18" charset="0"/>
                            </a:rPr>
                            <m:t>𝑔</m:t>
                          </m:r>
                        </m:num>
                        <m:den>
                          <m:rad>
                            <m:radPr>
                              <m:degHide m:val="on"/>
                              <m:ctrlPr>
                                <a:rPr lang="en-US" altLang="zh-TW" i="1">
                                  <a:latin typeface="Cambria Math" panose="02040503050406030204" pitchFamily="18" charset="0"/>
                                  <a:cs typeface="Times New Roman" pitchFamily="18" charset="0"/>
                                </a:rPr>
                              </m:ctrlPr>
                            </m:radPr>
                            <m:deg/>
                            <m:e>
                              <m:r>
                                <a:rPr lang="en-US" altLang="zh-TW" i="1">
                                  <a:latin typeface="Cambria Math"/>
                                  <a:cs typeface="Times New Roman" pitchFamily="18" charset="0"/>
                                </a:rPr>
                                <m:t>2</m:t>
                              </m:r>
                            </m:e>
                          </m:rad>
                        </m:den>
                      </m:f>
                      <m:d>
                        <m:dPr>
                          <m:ctrlPr>
                            <a:rPr lang="en-US" altLang="zh-TW" i="1" smtClean="0">
                              <a:latin typeface="Cambria Math" panose="02040503050406030204" pitchFamily="18" charset="0"/>
                              <a:cs typeface="Times New Roman" pitchFamily="18" charset="0"/>
                            </a:rPr>
                          </m:ctrlPr>
                        </m:dPr>
                        <m:e>
                          <m:m>
                            <m:mPr>
                              <m:mcs>
                                <m:mc>
                                  <m:mcPr>
                                    <m:count m:val="2"/>
                                    <m:mcJc m:val="center"/>
                                  </m:mcPr>
                                </m:mc>
                              </m:mcs>
                              <m:ctrlPr>
                                <a:rPr lang="en-US" altLang="zh-TW" i="1" smtClean="0">
                                  <a:latin typeface="Cambria Math" panose="02040503050406030204" pitchFamily="18" charset="0"/>
                                  <a:cs typeface="Times New Roman" pitchFamily="18" charset="0"/>
                                </a:rPr>
                              </m:ctrlPr>
                            </m:mPr>
                            <m:mr>
                              <m:e>
                                <m:sSub>
                                  <m:sSubPr>
                                    <m:ctrlPr>
                                      <a:rPr lang="en-US" altLang="zh-TW" i="1">
                                        <a:latin typeface="Cambria Math" panose="02040503050406030204" pitchFamily="18" charset="0"/>
                                        <a:cs typeface="Times New Roman" pitchFamily="18" charset="0"/>
                                      </a:rPr>
                                    </m:ctrlPr>
                                  </m:sSubPr>
                                  <m:e>
                                    <m:acc>
                                      <m:accPr>
                                        <m:chr m:val="̅"/>
                                        <m:ctrlPr>
                                          <a:rPr lang="en-US" altLang="zh-TW" i="1">
                                            <a:latin typeface="Cambria Math" panose="02040503050406030204" pitchFamily="18" charset="0"/>
                                            <a:cs typeface="Times New Roman" pitchFamily="18" charset="0"/>
                                          </a:rPr>
                                        </m:ctrlPr>
                                      </m:accPr>
                                      <m:e>
                                        <m:r>
                                          <a:rPr lang="zh-TW" altLang="en-US" i="1">
                                            <a:latin typeface="Cambria Math"/>
                                            <a:cs typeface="Times New Roman" pitchFamily="18" charset="0"/>
                                          </a:rPr>
                                          <m:t>𝜈</m:t>
                                        </m:r>
                                      </m:e>
                                    </m:acc>
                                  </m:e>
                                  <m:sub>
                                    <m:r>
                                      <a:rPr lang="en-US" altLang="zh-TW" i="1">
                                        <a:latin typeface="Cambria Math"/>
                                        <a:cs typeface="Times New Roman" pitchFamily="18" charset="0"/>
                                      </a:rPr>
                                      <m:t>𝑒</m:t>
                                    </m:r>
                                  </m:sub>
                                </m:sSub>
                              </m:e>
                              <m:e>
                                <m:acc>
                                  <m:accPr>
                                    <m:chr m:val="̅"/>
                                    <m:ctrlPr>
                                      <a:rPr lang="en-US" altLang="zh-TW" i="1" smtClean="0">
                                        <a:latin typeface="Cambria Math" panose="02040503050406030204" pitchFamily="18" charset="0"/>
                                        <a:cs typeface="Times New Roman" pitchFamily="18" charset="0"/>
                                      </a:rPr>
                                    </m:ctrlPr>
                                  </m:accPr>
                                  <m:e>
                                    <m:r>
                                      <a:rPr lang="en-US" altLang="zh-TW" i="1">
                                        <a:latin typeface="Cambria Math"/>
                                        <a:cs typeface="Times New Roman" pitchFamily="18" charset="0"/>
                                      </a:rPr>
                                      <m:t>𝑒</m:t>
                                    </m:r>
                                  </m:e>
                                </m:acc>
                              </m:e>
                            </m:mr>
                          </m:m>
                        </m:e>
                      </m:d>
                      <m:d>
                        <m:dPr>
                          <m:ctrlPr>
                            <a:rPr lang="en-US" altLang="zh-TW" i="1" smtClean="0">
                              <a:latin typeface="Cambria Math" panose="02040503050406030204" pitchFamily="18" charset="0"/>
                              <a:cs typeface="Times New Roman" pitchFamily="18" charset="0"/>
                            </a:rPr>
                          </m:ctrlPr>
                        </m:dPr>
                        <m:e>
                          <m:m>
                            <m:mPr>
                              <m:mcs>
                                <m:mc>
                                  <m:mcPr>
                                    <m:count m:val="2"/>
                                    <m:mcJc m:val="center"/>
                                  </m:mcPr>
                                </m:mc>
                              </m:mcs>
                              <m:ctrlPr>
                                <a:rPr lang="en-US" altLang="zh-TW" i="1" smtClean="0">
                                  <a:latin typeface="Cambria Math" panose="02040503050406030204" pitchFamily="18" charset="0"/>
                                  <a:cs typeface="Times New Roman" pitchFamily="18" charset="0"/>
                                </a:rPr>
                              </m:ctrlPr>
                            </m:mPr>
                            <m:mr>
                              <m:e>
                                <m:r>
                                  <m:rPr>
                                    <m:brk m:alnAt="7"/>
                                  </m:rPr>
                                  <a:rPr lang="en-US" altLang="zh-TW" b="0" i="1" smtClean="0">
                                    <a:latin typeface="Cambria Math"/>
                                    <a:cs typeface="Times New Roman" pitchFamily="18" charset="0"/>
                                  </a:rPr>
                                  <m:t>0</m:t>
                                </m:r>
                              </m:e>
                              <m:e>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𝑊</m:t>
                                    </m:r>
                                  </m:e>
                                  <m:sup>
                                    <m:r>
                                      <a:rPr lang="en-US" altLang="zh-TW" i="1">
                                        <a:latin typeface="Cambria Math"/>
                                        <a:cs typeface="Times New Roman" pitchFamily="18" charset="0"/>
                                      </a:rPr>
                                      <m:t>+</m:t>
                                    </m:r>
                                  </m:sup>
                                </m:sSup>
                              </m:e>
                            </m:mr>
                            <m:mr>
                              <m:e>
                                <m:r>
                                  <a:rPr lang="en-US" altLang="zh-TW" b="0" i="1" smtClean="0">
                                    <a:latin typeface="Cambria Math"/>
                                    <a:cs typeface="Times New Roman" pitchFamily="18" charset="0"/>
                                  </a:rPr>
                                  <m:t>0</m:t>
                                </m:r>
                              </m:e>
                              <m:e>
                                <m:r>
                                  <a:rPr lang="en-US" altLang="zh-TW" b="0" i="1" smtClean="0">
                                    <a:latin typeface="Cambria Math"/>
                                    <a:cs typeface="Times New Roman" pitchFamily="18" charset="0"/>
                                  </a:rPr>
                                  <m:t>0</m:t>
                                </m:r>
                              </m:e>
                            </m:mr>
                          </m:m>
                        </m:e>
                      </m:d>
                      <m:d>
                        <m:dPr>
                          <m:ctrlPr>
                            <a:rPr lang="en-US" altLang="zh-TW" i="1">
                              <a:latin typeface="Cambria Math" panose="02040503050406030204" pitchFamily="18" charset="0"/>
                              <a:cs typeface="Times New Roman" pitchFamily="18" charset="0"/>
                            </a:rPr>
                          </m:ctrlPr>
                        </m:dPr>
                        <m:e>
                          <m:m>
                            <m:mPr>
                              <m:mcs>
                                <m:mc>
                                  <m:mcPr>
                                    <m:count m:val="1"/>
                                    <m:mcJc m:val="center"/>
                                  </m:mcPr>
                                </m:mc>
                              </m:mcs>
                              <m:ctrlPr>
                                <a:rPr lang="en-US" altLang="zh-TW" i="1">
                                  <a:latin typeface="Cambria Math" panose="02040503050406030204" pitchFamily="18" charset="0"/>
                                  <a:cs typeface="Times New Roman" pitchFamily="18" charset="0"/>
                                </a:rPr>
                              </m:ctrlPr>
                            </m:mPr>
                            <m:mr>
                              <m:e>
                                <m:sSub>
                                  <m:sSubPr>
                                    <m:ctrlPr>
                                      <a:rPr lang="en-US" altLang="zh-TW" i="1">
                                        <a:latin typeface="Cambria Math" panose="02040503050406030204" pitchFamily="18" charset="0"/>
                                        <a:cs typeface="Times New Roman" pitchFamily="18" charset="0"/>
                                      </a:rPr>
                                    </m:ctrlPr>
                                  </m:sSubPr>
                                  <m:e>
                                    <m:r>
                                      <a:rPr lang="zh-TW" altLang="en-US" i="1">
                                        <a:latin typeface="Cambria Math"/>
                                        <a:cs typeface="Times New Roman" pitchFamily="18" charset="0"/>
                                      </a:rPr>
                                      <m:t>𝜈</m:t>
                                    </m:r>
                                  </m:e>
                                  <m:sub>
                                    <m:r>
                                      <a:rPr lang="en-US" altLang="zh-TW" i="1">
                                        <a:latin typeface="Cambria Math"/>
                                        <a:cs typeface="Times New Roman" pitchFamily="18" charset="0"/>
                                      </a:rPr>
                                      <m:t>𝑒</m:t>
                                    </m:r>
                                  </m:sub>
                                </m:sSub>
                              </m:e>
                            </m:mr>
                            <m:mr>
                              <m:e>
                                <m:r>
                                  <a:rPr lang="en-US" altLang="zh-TW" i="1">
                                    <a:latin typeface="Cambria Math"/>
                                    <a:cs typeface="Times New Roman" pitchFamily="18" charset="0"/>
                                  </a:rPr>
                                  <m:t>𝑒</m:t>
                                </m:r>
                              </m:e>
                            </m:mr>
                          </m:m>
                        </m:e>
                      </m:d>
                      <m:r>
                        <a:rPr lang="en-US" altLang="zh-TW" b="0" i="1" smtClean="0">
                          <a:latin typeface="Cambria Math"/>
                          <a:cs typeface="Times New Roman" pitchFamily="18" charset="0"/>
                        </a:rPr>
                        <m:t>−</m:t>
                      </m:r>
                      <m:f>
                        <m:fPr>
                          <m:ctrlPr>
                            <a:rPr lang="en-US" altLang="zh-TW" i="1">
                              <a:latin typeface="Cambria Math" panose="02040503050406030204" pitchFamily="18" charset="0"/>
                              <a:cs typeface="Times New Roman" pitchFamily="18" charset="0"/>
                            </a:rPr>
                          </m:ctrlPr>
                        </m:fPr>
                        <m:num>
                          <m:r>
                            <a:rPr lang="en-US" altLang="zh-TW" i="1">
                              <a:latin typeface="Cambria Math"/>
                              <a:cs typeface="Times New Roman" pitchFamily="18" charset="0"/>
                            </a:rPr>
                            <m:t>𝑔</m:t>
                          </m:r>
                        </m:num>
                        <m:den>
                          <m:rad>
                            <m:radPr>
                              <m:degHide m:val="on"/>
                              <m:ctrlPr>
                                <a:rPr lang="en-US" altLang="zh-TW" i="1">
                                  <a:latin typeface="Cambria Math" panose="02040503050406030204" pitchFamily="18" charset="0"/>
                                  <a:cs typeface="Times New Roman" pitchFamily="18" charset="0"/>
                                </a:rPr>
                              </m:ctrlPr>
                            </m:radPr>
                            <m:deg/>
                            <m:e>
                              <m:r>
                                <a:rPr lang="en-US" altLang="zh-TW" i="1">
                                  <a:latin typeface="Cambria Math"/>
                                  <a:cs typeface="Times New Roman" pitchFamily="18" charset="0"/>
                                </a:rPr>
                                <m:t>2</m:t>
                              </m:r>
                            </m:e>
                          </m:rad>
                        </m:den>
                      </m:f>
                      <m:d>
                        <m:dPr>
                          <m:ctrlPr>
                            <a:rPr lang="en-US" altLang="zh-TW" i="1">
                              <a:latin typeface="Cambria Math" panose="02040503050406030204" pitchFamily="18" charset="0"/>
                              <a:cs typeface="Times New Roman" pitchFamily="18" charset="0"/>
                            </a:rPr>
                          </m:ctrlPr>
                        </m:dPr>
                        <m:e>
                          <m:m>
                            <m:mPr>
                              <m:mcs>
                                <m:mc>
                                  <m:mcPr>
                                    <m:count m:val="2"/>
                                    <m:mcJc m:val="center"/>
                                  </m:mcPr>
                                </m:mc>
                              </m:mcs>
                              <m:ctrlPr>
                                <a:rPr lang="en-US" altLang="zh-TW" i="1">
                                  <a:latin typeface="Cambria Math" panose="02040503050406030204" pitchFamily="18" charset="0"/>
                                  <a:cs typeface="Times New Roman" pitchFamily="18" charset="0"/>
                                </a:rPr>
                              </m:ctrlPr>
                            </m:mPr>
                            <m:mr>
                              <m:e>
                                <m:sSub>
                                  <m:sSubPr>
                                    <m:ctrlPr>
                                      <a:rPr lang="en-US" altLang="zh-TW" i="1">
                                        <a:latin typeface="Cambria Math" panose="02040503050406030204" pitchFamily="18" charset="0"/>
                                        <a:cs typeface="Times New Roman" pitchFamily="18" charset="0"/>
                                      </a:rPr>
                                    </m:ctrlPr>
                                  </m:sSubPr>
                                  <m:e>
                                    <m:acc>
                                      <m:accPr>
                                        <m:chr m:val="̅"/>
                                        <m:ctrlPr>
                                          <a:rPr lang="en-US" altLang="zh-TW" i="1">
                                            <a:latin typeface="Cambria Math" panose="02040503050406030204" pitchFamily="18" charset="0"/>
                                            <a:cs typeface="Times New Roman" pitchFamily="18" charset="0"/>
                                          </a:rPr>
                                        </m:ctrlPr>
                                      </m:accPr>
                                      <m:e>
                                        <m:r>
                                          <a:rPr lang="zh-TW" altLang="en-US" i="1">
                                            <a:latin typeface="Cambria Math"/>
                                            <a:cs typeface="Times New Roman" pitchFamily="18" charset="0"/>
                                          </a:rPr>
                                          <m:t>𝜈</m:t>
                                        </m:r>
                                      </m:e>
                                    </m:acc>
                                  </m:e>
                                  <m:sub>
                                    <m:r>
                                      <a:rPr lang="en-US" altLang="zh-TW" i="1">
                                        <a:latin typeface="Cambria Math"/>
                                        <a:cs typeface="Times New Roman" pitchFamily="18" charset="0"/>
                                      </a:rPr>
                                      <m:t>𝑒</m:t>
                                    </m:r>
                                  </m:sub>
                                </m:sSub>
                              </m:e>
                              <m:e>
                                <m:acc>
                                  <m:accPr>
                                    <m:chr m:val="̅"/>
                                    <m:ctrlPr>
                                      <a:rPr lang="en-US" altLang="zh-TW" i="1">
                                        <a:latin typeface="Cambria Math" panose="02040503050406030204" pitchFamily="18" charset="0"/>
                                        <a:cs typeface="Times New Roman" pitchFamily="18" charset="0"/>
                                      </a:rPr>
                                    </m:ctrlPr>
                                  </m:accPr>
                                  <m:e>
                                    <m:r>
                                      <a:rPr lang="en-US" altLang="zh-TW" i="1">
                                        <a:latin typeface="Cambria Math"/>
                                        <a:cs typeface="Times New Roman" pitchFamily="18" charset="0"/>
                                      </a:rPr>
                                      <m:t>𝑒</m:t>
                                    </m:r>
                                  </m:e>
                                </m:acc>
                              </m:e>
                            </m:mr>
                          </m:m>
                        </m:e>
                      </m:d>
                      <m:d>
                        <m:dPr>
                          <m:ctrlPr>
                            <a:rPr lang="en-US" altLang="zh-TW" i="1">
                              <a:latin typeface="Cambria Math" panose="02040503050406030204" pitchFamily="18" charset="0"/>
                              <a:cs typeface="Times New Roman" pitchFamily="18" charset="0"/>
                            </a:rPr>
                          </m:ctrlPr>
                        </m:dPr>
                        <m:e>
                          <m:m>
                            <m:mPr>
                              <m:mcs>
                                <m:mc>
                                  <m:mcPr>
                                    <m:count m:val="2"/>
                                    <m:mcJc m:val="center"/>
                                  </m:mcPr>
                                </m:mc>
                              </m:mcs>
                              <m:ctrlPr>
                                <a:rPr lang="en-US" altLang="zh-TW" i="1">
                                  <a:latin typeface="Cambria Math" panose="02040503050406030204" pitchFamily="18" charset="0"/>
                                  <a:cs typeface="Times New Roman" pitchFamily="18" charset="0"/>
                                </a:rPr>
                              </m:ctrlPr>
                            </m:mPr>
                            <m:mr>
                              <m:e>
                                <m:r>
                                  <m:rPr>
                                    <m:brk m:alnAt="7"/>
                                  </m:rPr>
                                  <a:rPr lang="en-US" altLang="zh-TW" i="1">
                                    <a:latin typeface="Cambria Math"/>
                                    <a:cs typeface="Times New Roman" pitchFamily="18" charset="0"/>
                                  </a:rPr>
                                  <m:t>0</m:t>
                                </m:r>
                              </m:e>
                              <m:e>
                                <m:r>
                                  <a:rPr lang="en-US" altLang="zh-TW" i="1">
                                    <a:latin typeface="Cambria Math"/>
                                    <a:cs typeface="Times New Roman" pitchFamily="18" charset="0"/>
                                  </a:rPr>
                                  <m:t>0</m:t>
                                </m:r>
                              </m:e>
                            </m:mr>
                            <m:mr>
                              <m:e>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𝑊</m:t>
                                    </m:r>
                                  </m:e>
                                  <m:sup>
                                    <m:r>
                                      <a:rPr lang="en-US" altLang="zh-TW" i="1">
                                        <a:latin typeface="Cambria Math"/>
                                        <a:cs typeface="Times New Roman" pitchFamily="18" charset="0"/>
                                      </a:rPr>
                                      <m:t>−</m:t>
                                    </m:r>
                                  </m:sup>
                                </m:sSup>
                              </m:e>
                              <m:e>
                                <m:r>
                                  <a:rPr lang="en-US" altLang="zh-TW" i="1">
                                    <a:latin typeface="Cambria Math"/>
                                    <a:cs typeface="Times New Roman" pitchFamily="18" charset="0"/>
                                  </a:rPr>
                                  <m:t>0</m:t>
                                </m:r>
                              </m:e>
                            </m:mr>
                          </m:m>
                        </m:e>
                      </m:d>
                      <m:d>
                        <m:dPr>
                          <m:ctrlPr>
                            <a:rPr lang="en-US" altLang="zh-TW" i="1">
                              <a:latin typeface="Cambria Math" panose="02040503050406030204" pitchFamily="18" charset="0"/>
                              <a:cs typeface="Times New Roman" pitchFamily="18" charset="0"/>
                            </a:rPr>
                          </m:ctrlPr>
                        </m:dPr>
                        <m:e>
                          <m:m>
                            <m:mPr>
                              <m:mcs>
                                <m:mc>
                                  <m:mcPr>
                                    <m:count m:val="1"/>
                                    <m:mcJc m:val="center"/>
                                  </m:mcPr>
                                </m:mc>
                              </m:mcs>
                              <m:ctrlPr>
                                <a:rPr lang="en-US" altLang="zh-TW" i="1">
                                  <a:latin typeface="Cambria Math" panose="02040503050406030204" pitchFamily="18" charset="0"/>
                                  <a:cs typeface="Times New Roman" pitchFamily="18" charset="0"/>
                                </a:rPr>
                              </m:ctrlPr>
                            </m:mPr>
                            <m:mr>
                              <m:e>
                                <m:sSub>
                                  <m:sSubPr>
                                    <m:ctrlPr>
                                      <a:rPr lang="en-US" altLang="zh-TW" i="1">
                                        <a:latin typeface="Cambria Math" panose="02040503050406030204" pitchFamily="18" charset="0"/>
                                        <a:cs typeface="Times New Roman" pitchFamily="18" charset="0"/>
                                      </a:rPr>
                                    </m:ctrlPr>
                                  </m:sSubPr>
                                  <m:e>
                                    <m:r>
                                      <a:rPr lang="zh-TW" altLang="en-US" i="1">
                                        <a:latin typeface="Cambria Math"/>
                                        <a:cs typeface="Times New Roman" pitchFamily="18" charset="0"/>
                                      </a:rPr>
                                      <m:t>𝜈</m:t>
                                    </m:r>
                                  </m:e>
                                  <m:sub>
                                    <m:r>
                                      <a:rPr lang="en-US" altLang="zh-TW" i="1">
                                        <a:latin typeface="Cambria Math"/>
                                        <a:cs typeface="Times New Roman" pitchFamily="18" charset="0"/>
                                      </a:rPr>
                                      <m:t>𝑒</m:t>
                                    </m:r>
                                  </m:sub>
                                </m:sSub>
                              </m:e>
                            </m:mr>
                            <m:mr>
                              <m:e>
                                <m:r>
                                  <a:rPr lang="en-US" altLang="zh-TW" i="1">
                                    <a:latin typeface="Cambria Math"/>
                                    <a:cs typeface="Times New Roman" pitchFamily="18" charset="0"/>
                                  </a:rPr>
                                  <m:t>𝑒</m:t>
                                </m:r>
                              </m:e>
                            </m:mr>
                          </m:m>
                        </m:e>
                      </m:d>
                    </m:oMath>
                  </m:oMathPara>
                </a14:m>
                <a:endParaRPr lang="zh-TW" altLang="en-US" dirty="0"/>
              </a:p>
            </p:txBody>
          </p:sp>
        </mc:Choice>
        <mc:Fallback xmlns="">
          <p:sp>
            <p:nvSpPr>
              <p:cNvPr id="39" name="矩形 38">
                <a:extLst>
                  <a:ext uri="{FF2B5EF4-FFF2-40B4-BE49-F238E27FC236}">
                    <a16:creationId xmlns:a16="http://schemas.microsoft.com/office/drawing/2014/main" id="{97CA3AAD-DA60-0413-1E57-321C0A2502BC}"/>
                  </a:ext>
                </a:extLst>
              </p:cNvPr>
              <p:cNvSpPr>
                <a:spLocks noRot="1" noChangeAspect="1" noMove="1" noResize="1" noEditPoints="1" noAdjustHandles="1" noChangeArrowheads="1" noChangeShapeType="1" noTextEdit="1"/>
              </p:cNvSpPr>
              <p:nvPr/>
            </p:nvSpPr>
            <p:spPr>
              <a:xfrm>
                <a:off x="892946" y="2295570"/>
                <a:ext cx="5864908" cy="535788"/>
              </a:xfrm>
              <a:prstGeom prst="rect">
                <a:avLst/>
              </a:prstGeom>
              <a:blipFill>
                <a:blip r:embed="rId6"/>
                <a:stretch>
                  <a:fillRect b="-1395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矩形 4">
                <a:extLst>
                  <a:ext uri="{FF2B5EF4-FFF2-40B4-BE49-F238E27FC236}">
                    <a16:creationId xmlns:a16="http://schemas.microsoft.com/office/drawing/2014/main" id="{786163AD-B690-9167-EA4A-092A65534C91}"/>
                  </a:ext>
                </a:extLst>
              </p:cNvPr>
              <p:cNvSpPr/>
              <p:nvPr/>
            </p:nvSpPr>
            <p:spPr>
              <a:xfrm>
                <a:off x="894162" y="3014182"/>
                <a:ext cx="7822241" cy="634148"/>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cs typeface="Times New Roman" pitchFamily="18" charset="0"/>
                        </a:rPr>
                        <m:t>=</m:t>
                      </m:r>
                      <m:f>
                        <m:fPr>
                          <m:ctrlPr>
                            <a:rPr lang="en-US" altLang="zh-TW" i="1" smtClean="0">
                              <a:latin typeface="Cambria Math" panose="02040503050406030204" pitchFamily="18" charset="0"/>
                              <a:cs typeface="Times New Roman" pitchFamily="18" charset="0"/>
                            </a:rPr>
                          </m:ctrlPr>
                        </m:fPr>
                        <m:num>
                          <m:r>
                            <a:rPr lang="en-US" altLang="zh-TW" b="0" i="1" smtClean="0">
                              <a:latin typeface="Cambria Math"/>
                              <a:cs typeface="Times New Roman" pitchFamily="18" charset="0"/>
                            </a:rPr>
                            <m:t>𝑔</m:t>
                          </m:r>
                        </m:num>
                        <m:den>
                          <m:rad>
                            <m:radPr>
                              <m:degHide m:val="on"/>
                              <m:ctrlPr>
                                <a:rPr lang="en-US" altLang="zh-TW" i="1">
                                  <a:latin typeface="Cambria Math" panose="02040503050406030204" pitchFamily="18" charset="0"/>
                                  <a:cs typeface="Times New Roman" pitchFamily="18" charset="0"/>
                                </a:rPr>
                              </m:ctrlPr>
                            </m:radPr>
                            <m:deg/>
                            <m:e>
                              <m:r>
                                <a:rPr lang="en-US" altLang="zh-TW" i="1">
                                  <a:latin typeface="Cambria Math"/>
                                  <a:cs typeface="Times New Roman" pitchFamily="18" charset="0"/>
                                </a:rPr>
                                <m:t>2</m:t>
                              </m:r>
                            </m:e>
                          </m:rad>
                        </m:den>
                      </m:f>
                      <m:d>
                        <m:dPr>
                          <m:ctrlPr>
                            <a:rPr lang="en-US" altLang="zh-TW" i="1" smtClean="0">
                              <a:latin typeface="Cambria Math" panose="02040503050406030204" pitchFamily="18" charset="0"/>
                              <a:cs typeface="Times New Roman" pitchFamily="18" charset="0"/>
                            </a:rPr>
                          </m:ctrlPr>
                        </m:dPr>
                        <m:e>
                          <m:m>
                            <m:mPr>
                              <m:mcs>
                                <m:mc>
                                  <m:mcPr>
                                    <m:count m:val="2"/>
                                    <m:mcJc m:val="center"/>
                                  </m:mcPr>
                                </m:mc>
                              </m:mcs>
                              <m:ctrlPr>
                                <a:rPr lang="en-US" altLang="zh-TW" i="1">
                                  <a:latin typeface="Cambria Math" panose="02040503050406030204" pitchFamily="18" charset="0"/>
                                  <a:cs typeface="Times New Roman" pitchFamily="18" charset="0"/>
                                </a:rPr>
                              </m:ctrlPr>
                            </m:mPr>
                            <m:mr>
                              <m:e>
                                <m:sSub>
                                  <m:sSubPr>
                                    <m:ctrlPr>
                                      <a:rPr lang="en-US" altLang="zh-TW" i="1">
                                        <a:latin typeface="Cambria Math" panose="02040503050406030204" pitchFamily="18" charset="0"/>
                                        <a:cs typeface="Times New Roman" pitchFamily="18" charset="0"/>
                                      </a:rPr>
                                    </m:ctrlPr>
                                  </m:sSubPr>
                                  <m:e>
                                    <m:acc>
                                      <m:accPr>
                                        <m:chr m:val="̅"/>
                                        <m:ctrlPr>
                                          <a:rPr lang="en-US" altLang="zh-TW" i="1">
                                            <a:latin typeface="Cambria Math" panose="02040503050406030204" pitchFamily="18" charset="0"/>
                                            <a:cs typeface="Times New Roman" pitchFamily="18" charset="0"/>
                                          </a:rPr>
                                        </m:ctrlPr>
                                      </m:accPr>
                                      <m:e>
                                        <m:r>
                                          <a:rPr lang="zh-TW" altLang="en-US" i="1">
                                            <a:latin typeface="Cambria Math"/>
                                            <a:cs typeface="Times New Roman" pitchFamily="18" charset="0"/>
                                          </a:rPr>
                                          <m:t>𝜈</m:t>
                                        </m:r>
                                      </m:e>
                                    </m:acc>
                                  </m:e>
                                  <m:sub>
                                    <m:r>
                                      <a:rPr lang="en-US" altLang="zh-TW" i="1">
                                        <a:latin typeface="Cambria Math"/>
                                        <a:cs typeface="Times New Roman" pitchFamily="18" charset="0"/>
                                      </a:rPr>
                                      <m:t>𝑒</m:t>
                                    </m:r>
                                  </m:sub>
                                </m:sSub>
                              </m:e>
                              <m:e>
                                <m:acc>
                                  <m:accPr>
                                    <m:chr m:val="̅"/>
                                    <m:ctrlPr>
                                      <a:rPr lang="en-US" altLang="zh-TW" i="1">
                                        <a:latin typeface="Cambria Math" panose="02040503050406030204" pitchFamily="18" charset="0"/>
                                        <a:cs typeface="Times New Roman" pitchFamily="18" charset="0"/>
                                      </a:rPr>
                                    </m:ctrlPr>
                                  </m:accPr>
                                  <m:e>
                                    <m:r>
                                      <a:rPr lang="en-US" altLang="zh-TW" i="1">
                                        <a:latin typeface="Cambria Math"/>
                                        <a:cs typeface="Times New Roman" pitchFamily="18" charset="0"/>
                                      </a:rPr>
                                      <m:t>𝑒</m:t>
                                    </m:r>
                                  </m:e>
                                </m:acc>
                              </m:e>
                            </m:mr>
                          </m:m>
                        </m:e>
                      </m:d>
                      <m:d>
                        <m:dPr>
                          <m:ctrlPr>
                            <a:rPr lang="en-US" altLang="zh-TW" i="1">
                              <a:latin typeface="Cambria Math" panose="02040503050406030204" pitchFamily="18" charset="0"/>
                              <a:cs typeface="Times New Roman" pitchFamily="18" charset="0"/>
                            </a:rPr>
                          </m:ctrlPr>
                        </m:dPr>
                        <m:e>
                          <m:m>
                            <m:mPr>
                              <m:mcs>
                                <m:mc>
                                  <m:mcPr>
                                    <m:count m:val="2"/>
                                    <m:mcJc m:val="center"/>
                                  </m:mcPr>
                                </m:mc>
                              </m:mcs>
                              <m:ctrlPr>
                                <a:rPr lang="en-US" altLang="zh-TW" i="1">
                                  <a:latin typeface="Cambria Math" panose="02040503050406030204" pitchFamily="18" charset="0"/>
                                  <a:cs typeface="Times New Roman" pitchFamily="18" charset="0"/>
                                </a:rPr>
                              </m:ctrlPr>
                            </m:mPr>
                            <m:mr>
                              <m:e>
                                <m:r>
                                  <m:rPr>
                                    <m:brk m:alnAt="7"/>
                                  </m:rPr>
                                  <a:rPr lang="en-US" altLang="zh-TW" i="1">
                                    <a:latin typeface="Cambria Math"/>
                                    <a:cs typeface="Times New Roman" pitchFamily="18" charset="0"/>
                                  </a:rPr>
                                  <m:t>0</m:t>
                                </m:r>
                              </m:e>
                              <m:e>
                                <m:sSup>
                                  <m:sSupPr>
                                    <m:ctrlPr>
                                      <a:rPr lang="en-US" altLang="zh-TW" i="1">
                                        <a:latin typeface="Cambria Math" panose="02040503050406030204" pitchFamily="18" charset="0"/>
                                        <a:cs typeface="Times New Roman" pitchFamily="18" charset="0"/>
                                      </a:rPr>
                                    </m:ctrlPr>
                                  </m:sSupPr>
                                  <m:e>
                                    <m:r>
                                      <a:rPr lang="en-US" altLang="zh-TW" b="0" i="1" smtClean="0">
                                        <a:latin typeface="Cambria Math"/>
                                        <a:cs typeface="Times New Roman" pitchFamily="18" charset="0"/>
                                      </a:rPr>
                                      <m:t>−</m:t>
                                    </m:r>
                                    <m:r>
                                      <a:rPr lang="en-US" altLang="zh-TW" i="1">
                                        <a:latin typeface="Cambria Math"/>
                                        <a:cs typeface="Times New Roman" pitchFamily="18" charset="0"/>
                                      </a:rPr>
                                      <m:t>𝑊</m:t>
                                    </m:r>
                                  </m:e>
                                  <m:sup>
                                    <m:r>
                                      <a:rPr lang="en-US" altLang="zh-TW" i="1">
                                        <a:latin typeface="Cambria Math"/>
                                        <a:cs typeface="Times New Roman" pitchFamily="18" charset="0"/>
                                      </a:rPr>
                                      <m:t>+</m:t>
                                    </m:r>
                                  </m:sup>
                                </m:sSup>
                              </m:e>
                            </m:mr>
                            <m:mr>
                              <m:e>
                                <m:r>
                                  <a:rPr lang="en-US" altLang="zh-TW" b="0" i="1" smtClean="0">
                                    <a:latin typeface="Cambria Math"/>
                                    <a:cs typeface="Times New Roman" pitchFamily="18" charset="0"/>
                                  </a:rPr>
                                  <m:t>−</m:t>
                                </m:r>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𝑊</m:t>
                                    </m:r>
                                  </m:e>
                                  <m:sup>
                                    <m:r>
                                      <a:rPr lang="en-US" altLang="zh-TW" i="1">
                                        <a:latin typeface="Cambria Math"/>
                                        <a:cs typeface="Times New Roman" pitchFamily="18" charset="0"/>
                                      </a:rPr>
                                      <m:t>−</m:t>
                                    </m:r>
                                  </m:sup>
                                </m:sSup>
                              </m:e>
                              <m:e>
                                <m:r>
                                  <a:rPr lang="en-US" altLang="zh-TW" i="1">
                                    <a:latin typeface="Cambria Math"/>
                                    <a:cs typeface="Times New Roman" pitchFamily="18" charset="0"/>
                                  </a:rPr>
                                  <m:t>0</m:t>
                                </m:r>
                              </m:e>
                            </m:mr>
                          </m:m>
                        </m:e>
                      </m:d>
                      <m:d>
                        <m:dPr>
                          <m:ctrlPr>
                            <a:rPr lang="en-US" altLang="zh-TW" i="1">
                              <a:latin typeface="Cambria Math" panose="02040503050406030204" pitchFamily="18" charset="0"/>
                              <a:cs typeface="Times New Roman" pitchFamily="18" charset="0"/>
                            </a:rPr>
                          </m:ctrlPr>
                        </m:dPr>
                        <m:e>
                          <m:m>
                            <m:mPr>
                              <m:mcs>
                                <m:mc>
                                  <m:mcPr>
                                    <m:count m:val="1"/>
                                    <m:mcJc m:val="center"/>
                                  </m:mcPr>
                                </m:mc>
                              </m:mcs>
                              <m:ctrlPr>
                                <a:rPr lang="en-US" altLang="zh-TW" i="1">
                                  <a:latin typeface="Cambria Math" panose="02040503050406030204" pitchFamily="18" charset="0"/>
                                  <a:cs typeface="Times New Roman" pitchFamily="18" charset="0"/>
                                </a:rPr>
                              </m:ctrlPr>
                            </m:mPr>
                            <m:mr>
                              <m:e>
                                <m:sSub>
                                  <m:sSubPr>
                                    <m:ctrlPr>
                                      <a:rPr lang="en-US" altLang="zh-TW" i="1">
                                        <a:latin typeface="Cambria Math" panose="02040503050406030204" pitchFamily="18" charset="0"/>
                                        <a:cs typeface="Times New Roman" pitchFamily="18" charset="0"/>
                                      </a:rPr>
                                    </m:ctrlPr>
                                  </m:sSubPr>
                                  <m:e>
                                    <m:r>
                                      <a:rPr lang="zh-TW" altLang="en-US" i="1">
                                        <a:latin typeface="Cambria Math"/>
                                        <a:cs typeface="Times New Roman" pitchFamily="18" charset="0"/>
                                      </a:rPr>
                                      <m:t>𝜈</m:t>
                                    </m:r>
                                  </m:e>
                                  <m:sub>
                                    <m:r>
                                      <a:rPr lang="en-US" altLang="zh-TW" i="1">
                                        <a:latin typeface="Cambria Math"/>
                                        <a:cs typeface="Times New Roman" pitchFamily="18" charset="0"/>
                                      </a:rPr>
                                      <m:t>𝑒</m:t>
                                    </m:r>
                                  </m:sub>
                                </m:sSub>
                              </m:e>
                            </m:mr>
                            <m:mr>
                              <m:e>
                                <m:r>
                                  <a:rPr lang="en-US" altLang="zh-TW" i="1">
                                    <a:latin typeface="Cambria Math"/>
                                    <a:cs typeface="Times New Roman" pitchFamily="18" charset="0"/>
                                  </a:rPr>
                                  <m:t>𝑒</m:t>
                                </m:r>
                              </m:e>
                            </m:mr>
                          </m:m>
                        </m:e>
                      </m:d>
                      <m:r>
                        <a:rPr lang="en-US" altLang="zh-TW" b="0" i="1" smtClean="0">
                          <a:latin typeface="Cambria Math"/>
                          <a:cs typeface="Times New Roman" pitchFamily="18" charset="0"/>
                        </a:rPr>
                        <m:t>=</m:t>
                      </m:r>
                      <m:f>
                        <m:fPr>
                          <m:ctrlPr>
                            <a:rPr lang="en-US" altLang="zh-TW" b="0" i="1" smtClean="0">
                              <a:latin typeface="Cambria Math" panose="02040503050406030204" pitchFamily="18" charset="0"/>
                              <a:cs typeface="Times New Roman" pitchFamily="18" charset="0"/>
                            </a:rPr>
                          </m:ctrlPr>
                        </m:fPr>
                        <m:num>
                          <m:r>
                            <a:rPr lang="en-US" altLang="zh-TW" b="0" i="1" smtClean="0">
                              <a:latin typeface="Cambria Math"/>
                              <a:cs typeface="Times New Roman" pitchFamily="18" charset="0"/>
                            </a:rPr>
                            <m:t>𝑔</m:t>
                          </m:r>
                        </m:num>
                        <m:den>
                          <m:r>
                            <a:rPr lang="en-US" altLang="zh-TW" b="0" i="1" smtClean="0">
                              <a:latin typeface="Cambria Math"/>
                              <a:cs typeface="Times New Roman" pitchFamily="18" charset="0"/>
                            </a:rPr>
                            <m:t>2</m:t>
                          </m:r>
                        </m:den>
                      </m:f>
                      <m:d>
                        <m:dPr>
                          <m:ctrlPr>
                            <a:rPr lang="en-US" altLang="zh-TW" i="1">
                              <a:latin typeface="Cambria Math" panose="02040503050406030204" pitchFamily="18" charset="0"/>
                              <a:cs typeface="Times New Roman" pitchFamily="18" charset="0"/>
                            </a:rPr>
                          </m:ctrlPr>
                        </m:dPr>
                        <m:e>
                          <m:m>
                            <m:mPr>
                              <m:mcs>
                                <m:mc>
                                  <m:mcPr>
                                    <m:count m:val="2"/>
                                    <m:mcJc m:val="center"/>
                                  </m:mcPr>
                                </m:mc>
                              </m:mcs>
                              <m:ctrlPr>
                                <a:rPr lang="en-US" altLang="zh-TW" i="1">
                                  <a:latin typeface="Cambria Math" panose="02040503050406030204" pitchFamily="18" charset="0"/>
                                  <a:cs typeface="Times New Roman" pitchFamily="18" charset="0"/>
                                </a:rPr>
                              </m:ctrlPr>
                            </m:mPr>
                            <m:mr>
                              <m:e>
                                <m:sSub>
                                  <m:sSubPr>
                                    <m:ctrlPr>
                                      <a:rPr lang="en-US" altLang="zh-TW" i="1">
                                        <a:latin typeface="Cambria Math" panose="02040503050406030204" pitchFamily="18" charset="0"/>
                                        <a:cs typeface="Times New Roman" pitchFamily="18" charset="0"/>
                                      </a:rPr>
                                    </m:ctrlPr>
                                  </m:sSubPr>
                                  <m:e>
                                    <m:acc>
                                      <m:accPr>
                                        <m:chr m:val="̅"/>
                                        <m:ctrlPr>
                                          <a:rPr lang="en-US" altLang="zh-TW" i="1">
                                            <a:latin typeface="Cambria Math" panose="02040503050406030204" pitchFamily="18" charset="0"/>
                                            <a:cs typeface="Times New Roman" pitchFamily="18" charset="0"/>
                                          </a:rPr>
                                        </m:ctrlPr>
                                      </m:accPr>
                                      <m:e>
                                        <m:r>
                                          <a:rPr lang="zh-TW" altLang="en-US" i="1">
                                            <a:latin typeface="Cambria Math"/>
                                            <a:cs typeface="Times New Roman" pitchFamily="18" charset="0"/>
                                          </a:rPr>
                                          <m:t>𝜈</m:t>
                                        </m:r>
                                      </m:e>
                                    </m:acc>
                                  </m:e>
                                  <m:sub>
                                    <m:r>
                                      <a:rPr lang="en-US" altLang="zh-TW" i="1">
                                        <a:latin typeface="Cambria Math"/>
                                        <a:cs typeface="Times New Roman" pitchFamily="18" charset="0"/>
                                      </a:rPr>
                                      <m:t>𝑒</m:t>
                                    </m:r>
                                  </m:sub>
                                </m:sSub>
                              </m:e>
                              <m:e>
                                <m:acc>
                                  <m:accPr>
                                    <m:chr m:val="̅"/>
                                    <m:ctrlPr>
                                      <a:rPr lang="en-US" altLang="zh-TW" i="1">
                                        <a:latin typeface="Cambria Math" panose="02040503050406030204" pitchFamily="18" charset="0"/>
                                        <a:cs typeface="Times New Roman" pitchFamily="18" charset="0"/>
                                      </a:rPr>
                                    </m:ctrlPr>
                                  </m:accPr>
                                  <m:e>
                                    <m:r>
                                      <a:rPr lang="en-US" altLang="zh-TW" i="1">
                                        <a:latin typeface="Cambria Math"/>
                                        <a:cs typeface="Times New Roman" pitchFamily="18" charset="0"/>
                                      </a:rPr>
                                      <m:t>𝑒</m:t>
                                    </m:r>
                                  </m:e>
                                </m:acc>
                              </m:e>
                            </m:mr>
                          </m:m>
                        </m:e>
                      </m:d>
                      <m:d>
                        <m:dPr>
                          <m:ctrlPr>
                            <a:rPr lang="en-US" altLang="zh-TW" i="1">
                              <a:latin typeface="Cambria Math" panose="02040503050406030204" pitchFamily="18" charset="0"/>
                              <a:cs typeface="Times New Roman" pitchFamily="18" charset="0"/>
                            </a:rPr>
                          </m:ctrlPr>
                        </m:dPr>
                        <m:e>
                          <m:m>
                            <m:mPr>
                              <m:mcs>
                                <m:mc>
                                  <m:mcPr>
                                    <m:count m:val="2"/>
                                    <m:mcJc m:val="center"/>
                                  </m:mcPr>
                                </m:mc>
                              </m:mcs>
                              <m:ctrlPr>
                                <a:rPr lang="en-US" altLang="zh-TW" i="1">
                                  <a:latin typeface="Cambria Math" panose="02040503050406030204" pitchFamily="18" charset="0"/>
                                  <a:cs typeface="Times New Roman" pitchFamily="18" charset="0"/>
                                </a:rPr>
                              </m:ctrlPr>
                            </m:mPr>
                            <m:mr>
                              <m:e>
                                <m:r>
                                  <m:rPr>
                                    <m:brk m:alnAt="7"/>
                                  </m:rPr>
                                  <a:rPr lang="en-US" altLang="zh-TW" i="1">
                                    <a:latin typeface="Cambria Math"/>
                                    <a:cs typeface="Times New Roman" pitchFamily="18" charset="0"/>
                                  </a:rPr>
                                  <m:t>0</m:t>
                                </m:r>
                              </m:e>
                              <m:e>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𝑊</m:t>
                                    </m:r>
                                  </m:e>
                                  <m:sup>
                                    <m:r>
                                      <a:rPr lang="en-US" altLang="zh-TW" i="1">
                                        <a:latin typeface="Cambria Math"/>
                                        <a:cs typeface="Times New Roman" pitchFamily="18" charset="0"/>
                                      </a:rPr>
                                      <m:t>1</m:t>
                                    </m:r>
                                  </m:sup>
                                </m:sSup>
                                <m:r>
                                  <a:rPr lang="en-US" altLang="zh-TW" b="0" i="1" smtClean="0">
                                    <a:latin typeface="Cambria Math"/>
                                    <a:cs typeface="Times New Roman" pitchFamily="18" charset="0"/>
                                  </a:rPr>
                                  <m:t>−</m:t>
                                </m:r>
                                <m:r>
                                  <a:rPr lang="en-US" altLang="zh-TW" i="1">
                                    <a:latin typeface="Cambria Math"/>
                                    <a:ea typeface="Cambria Math"/>
                                    <a:cs typeface="Times New Roman" pitchFamily="18" charset="0"/>
                                  </a:rPr>
                                  <m:t>𝑖</m:t>
                                </m:r>
                                <m:sSup>
                                  <m:sSupPr>
                                    <m:ctrlPr>
                                      <a:rPr lang="en-US" altLang="zh-TW" i="1">
                                        <a:latin typeface="Cambria Math" panose="02040503050406030204" pitchFamily="18" charset="0"/>
                                        <a:ea typeface="Cambria Math"/>
                                        <a:cs typeface="Times New Roman" pitchFamily="18" charset="0"/>
                                      </a:rPr>
                                    </m:ctrlPr>
                                  </m:sSupPr>
                                  <m:e>
                                    <m:r>
                                      <a:rPr lang="en-US" altLang="zh-TW" i="1">
                                        <a:latin typeface="Cambria Math"/>
                                        <a:ea typeface="Cambria Math"/>
                                        <a:cs typeface="Times New Roman" pitchFamily="18" charset="0"/>
                                      </a:rPr>
                                      <m:t>𝑊</m:t>
                                    </m:r>
                                  </m:e>
                                  <m:sup>
                                    <m:r>
                                      <a:rPr lang="en-US" altLang="zh-TW" i="1">
                                        <a:latin typeface="Cambria Math"/>
                                        <a:ea typeface="Cambria Math"/>
                                        <a:cs typeface="Times New Roman" pitchFamily="18" charset="0"/>
                                      </a:rPr>
                                      <m:t>2</m:t>
                                    </m:r>
                                  </m:sup>
                                </m:sSup>
                              </m:e>
                            </m:mr>
                            <m:mr>
                              <m:e>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𝑊</m:t>
                                    </m:r>
                                  </m:e>
                                  <m:sup>
                                    <m:r>
                                      <a:rPr lang="en-US" altLang="zh-TW" i="1">
                                        <a:latin typeface="Cambria Math"/>
                                        <a:cs typeface="Times New Roman" pitchFamily="18" charset="0"/>
                                      </a:rPr>
                                      <m:t>1</m:t>
                                    </m:r>
                                  </m:sup>
                                </m:sSup>
                                <m:r>
                                  <a:rPr lang="en-US" altLang="zh-TW" b="0" i="1" smtClean="0">
                                    <a:latin typeface="Cambria Math"/>
                                    <a:cs typeface="Times New Roman" pitchFamily="18" charset="0"/>
                                  </a:rPr>
                                  <m:t>+</m:t>
                                </m:r>
                                <m:r>
                                  <a:rPr lang="en-US" altLang="zh-TW" i="1">
                                    <a:latin typeface="Cambria Math"/>
                                    <a:ea typeface="Cambria Math"/>
                                    <a:cs typeface="Times New Roman" pitchFamily="18" charset="0"/>
                                  </a:rPr>
                                  <m:t>𝑖</m:t>
                                </m:r>
                                <m:sSup>
                                  <m:sSupPr>
                                    <m:ctrlPr>
                                      <a:rPr lang="en-US" altLang="zh-TW" i="1">
                                        <a:latin typeface="Cambria Math" panose="02040503050406030204" pitchFamily="18" charset="0"/>
                                        <a:ea typeface="Cambria Math"/>
                                        <a:cs typeface="Times New Roman" pitchFamily="18" charset="0"/>
                                      </a:rPr>
                                    </m:ctrlPr>
                                  </m:sSupPr>
                                  <m:e>
                                    <m:r>
                                      <a:rPr lang="en-US" altLang="zh-TW" i="1">
                                        <a:latin typeface="Cambria Math"/>
                                        <a:ea typeface="Cambria Math"/>
                                        <a:cs typeface="Times New Roman" pitchFamily="18" charset="0"/>
                                      </a:rPr>
                                      <m:t>𝑊</m:t>
                                    </m:r>
                                  </m:e>
                                  <m:sup>
                                    <m:r>
                                      <a:rPr lang="en-US" altLang="zh-TW" i="1">
                                        <a:latin typeface="Cambria Math"/>
                                        <a:ea typeface="Cambria Math"/>
                                        <a:cs typeface="Times New Roman" pitchFamily="18" charset="0"/>
                                      </a:rPr>
                                      <m:t>2</m:t>
                                    </m:r>
                                  </m:sup>
                                </m:sSup>
                              </m:e>
                              <m:e>
                                <m:r>
                                  <a:rPr lang="en-US" altLang="zh-TW" i="1">
                                    <a:latin typeface="Cambria Math"/>
                                    <a:cs typeface="Times New Roman" pitchFamily="18" charset="0"/>
                                  </a:rPr>
                                  <m:t>0</m:t>
                                </m:r>
                              </m:e>
                            </m:mr>
                          </m:m>
                        </m:e>
                      </m:d>
                      <m:d>
                        <m:dPr>
                          <m:ctrlPr>
                            <a:rPr lang="en-US" altLang="zh-TW" i="1">
                              <a:latin typeface="Cambria Math" panose="02040503050406030204" pitchFamily="18" charset="0"/>
                              <a:cs typeface="Times New Roman" pitchFamily="18" charset="0"/>
                            </a:rPr>
                          </m:ctrlPr>
                        </m:dPr>
                        <m:e>
                          <m:m>
                            <m:mPr>
                              <m:mcs>
                                <m:mc>
                                  <m:mcPr>
                                    <m:count m:val="1"/>
                                    <m:mcJc m:val="center"/>
                                  </m:mcPr>
                                </m:mc>
                              </m:mcs>
                              <m:ctrlPr>
                                <a:rPr lang="en-US" altLang="zh-TW" i="1">
                                  <a:latin typeface="Cambria Math" panose="02040503050406030204" pitchFamily="18" charset="0"/>
                                  <a:cs typeface="Times New Roman" pitchFamily="18" charset="0"/>
                                </a:rPr>
                              </m:ctrlPr>
                            </m:mPr>
                            <m:mr>
                              <m:e>
                                <m:sSub>
                                  <m:sSubPr>
                                    <m:ctrlPr>
                                      <a:rPr lang="en-US" altLang="zh-TW" i="1">
                                        <a:latin typeface="Cambria Math" panose="02040503050406030204" pitchFamily="18" charset="0"/>
                                        <a:cs typeface="Times New Roman" pitchFamily="18" charset="0"/>
                                      </a:rPr>
                                    </m:ctrlPr>
                                  </m:sSubPr>
                                  <m:e>
                                    <m:r>
                                      <a:rPr lang="zh-TW" altLang="en-US" i="1">
                                        <a:latin typeface="Cambria Math"/>
                                        <a:cs typeface="Times New Roman" pitchFamily="18" charset="0"/>
                                      </a:rPr>
                                      <m:t>𝜈</m:t>
                                    </m:r>
                                  </m:e>
                                  <m:sub>
                                    <m:r>
                                      <a:rPr lang="en-US" altLang="zh-TW" i="1">
                                        <a:latin typeface="Cambria Math"/>
                                        <a:cs typeface="Times New Roman" pitchFamily="18" charset="0"/>
                                      </a:rPr>
                                      <m:t>𝑒</m:t>
                                    </m:r>
                                  </m:sub>
                                </m:sSub>
                              </m:e>
                            </m:mr>
                            <m:mr>
                              <m:e>
                                <m:r>
                                  <a:rPr lang="en-US" altLang="zh-TW" i="1">
                                    <a:latin typeface="Cambria Math"/>
                                    <a:cs typeface="Times New Roman" pitchFamily="18" charset="0"/>
                                  </a:rPr>
                                  <m:t>𝑒</m:t>
                                </m:r>
                              </m:e>
                            </m:mr>
                          </m:m>
                        </m:e>
                      </m:d>
                    </m:oMath>
                  </m:oMathPara>
                </a14:m>
                <a:endParaRPr lang="en-US" altLang="zh-TW" i="1" dirty="0">
                  <a:latin typeface="Cambria Math"/>
                  <a:cs typeface="Times New Roman" pitchFamily="18" charset="0"/>
                </a:endParaRPr>
              </a:p>
            </p:txBody>
          </p:sp>
        </mc:Choice>
        <mc:Fallback xmlns="">
          <p:sp>
            <p:nvSpPr>
              <p:cNvPr id="5" name="矩形 4">
                <a:extLst>
                  <a:ext uri="{FF2B5EF4-FFF2-40B4-BE49-F238E27FC236}">
                    <a16:creationId xmlns:a16="http://schemas.microsoft.com/office/drawing/2014/main" id="{786163AD-B690-9167-EA4A-092A65534C91}"/>
                  </a:ext>
                </a:extLst>
              </p:cNvPr>
              <p:cNvSpPr>
                <a:spLocks noRot="1" noChangeAspect="1" noMove="1" noResize="1" noEditPoints="1" noAdjustHandles="1" noChangeArrowheads="1" noChangeShapeType="1" noTextEdit="1"/>
              </p:cNvSpPr>
              <p:nvPr/>
            </p:nvSpPr>
            <p:spPr>
              <a:xfrm>
                <a:off x="894162" y="3014182"/>
                <a:ext cx="7822241" cy="634148"/>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矩形 42">
                <a:extLst>
                  <a:ext uri="{FF2B5EF4-FFF2-40B4-BE49-F238E27FC236}">
                    <a16:creationId xmlns:a16="http://schemas.microsoft.com/office/drawing/2014/main" id="{FD15F164-97FF-D911-2C2E-6A3DF3376117}"/>
                  </a:ext>
                </a:extLst>
              </p:cNvPr>
              <p:cNvSpPr/>
              <p:nvPr/>
            </p:nvSpPr>
            <p:spPr>
              <a:xfrm>
                <a:off x="1539570" y="6237652"/>
                <a:ext cx="454212" cy="415883"/>
              </a:xfrm>
              <a:prstGeom prst="rect">
                <a:avLst/>
              </a:prstGeom>
              <a:solidFill>
                <a:schemeClr val="bg1"/>
              </a:solidFill>
            </p:spPr>
            <p:txBody>
              <a:bodyPr wrap="square" lIns="0" tIns="0" rIns="0" bIns="0">
                <a:spAutoFit/>
              </a:bodyPr>
              <a:lstStyle/>
              <a:p>
                <a:pPr/>
                <a14:m>
                  <m:oMathPara xmlns:m="http://schemas.openxmlformats.org/officeDocument/2006/math">
                    <m:oMathParaPr>
                      <m:jc m:val="centerGroup"/>
                    </m:oMathParaPr>
                    <m:oMath xmlns:m="http://schemas.openxmlformats.org/officeDocument/2006/math">
                      <m:d>
                        <m:dPr>
                          <m:ctrlPr>
                            <a:rPr lang="en-US" altLang="zh-TW" i="1">
                              <a:latin typeface="Cambria Math" panose="02040503050406030204" pitchFamily="18" charset="0"/>
                              <a:cs typeface="Times New Roman" pitchFamily="18" charset="0"/>
                            </a:rPr>
                          </m:ctrlPr>
                        </m:dPr>
                        <m:e>
                          <m:m>
                            <m:mPr>
                              <m:mcs>
                                <m:mc>
                                  <m:mcPr>
                                    <m:count m:val="1"/>
                                    <m:mcJc m:val="center"/>
                                  </m:mcPr>
                                </m:mc>
                              </m:mcs>
                              <m:ctrlPr>
                                <a:rPr lang="en-US" altLang="zh-TW" i="1">
                                  <a:latin typeface="Cambria Math" panose="02040503050406030204" pitchFamily="18" charset="0"/>
                                  <a:cs typeface="Times New Roman" pitchFamily="18" charset="0"/>
                                </a:rPr>
                              </m:ctrlPr>
                            </m:mPr>
                            <m:mr>
                              <m:e>
                                <m:sSub>
                                  <m:sSubPr>
                                    <m:ctrlPr>
                                      <a:rPr lang="en-US" altLang="zh-TW" i="1">
                                        <a:latin typeface="Cambria Math" panose="02040503050406030204" pitchFamily="18" charset="0"/>
                                        <a:cs typeface="Times New Roman" pitchFamily="18" charset="0"/>
                                      </a:rPr>
                                    </m:ctrlPr>
                                  </m:sSubPr>
                                  <m:e>
                                    <m:r>
                                      <a:rPr lang="zh-TW" altLang="en-US" i="1">
                                        <a:latin typeface="Cambria Math"/>
                                        <a:cs typeface="Times New Roman" pitchFamily="18" charset="0"/>
                                      </a:rPr>
                                      <m:t>𝜈</m:t>
                                    </m:r>
                                  </m:e>
                                  <m:sub>
                                    <m:r>
                                      <a:rPr lang="en-US" altLang="zh-TW" i="1">
                                        <a:latin typeface="Cambria Math"/>
                                        <a:cs typeface="Times New Roman" pitchFamily="18" charset="0"/>
                                      </a:rPr>
                                      <m:t>𝑒</m:t>
                                    </m:r>
                                  </m:sub>
                                </m:sSub>
                              </m:e>
                            </m:mr>
                            <m:mr>
                              <m:e>
                                <m:r>
                                  <a:rPr lang="en-US" altLang="zh-TW" i="1">
                                    <a:latin typeface="Cambria Math"/>
                                    <a:cs typeface="Times New Roman" pitchFamily="18" charset="0"/>
                                  </a:rPr>
                                  <m:t>𝑒</m:t>
                                </m:r>
                              </m:e>
                            </m:mr>
                          </m:m>
                        </m:e>
                      </m:d>
                    </m:oMath>
                  </m:oMathPara>
                </a14:m>
                <a:endParaRPr lang="zh-TW" altLang="en-US" dirty="0"/>
              </a:p>
            </p:txBody>
          </p:sp>
        </mc:Choice>
        <mc:Fallback xmlns="">
          <p:sp>
            <p:nvSpPr>
              <p:cNvPr id="43" name="矩形 42">
                <a:extLst>
                  <a:ext uri="{FF2B5EF4-FFF2-40B4-BE49-F238E27FC236}">
                    <a16:creationId xmlns:a16="http://schemas.microsoft.com/office/drawing/2014/main" id="{FD15F164-97FF-D911-2C2E-6A3DF3376117}"/>
                  </a:ext>
                </a:extLst>
              </p:cNvPr>
              <p:cNvSpPr>
                <a:spLocks noRot="1" noChangeAspect="1" noMove="1" noResize="1" noEditPoints="1" noAdjustHandles="1" noChangeArrowheads="1" noChangeShapeType="1" noTextEdit="1"/>
              </p:cNvSpPr>
              <p:nvPr/>
            </p:nvSpPr>
            <p:spPr>
              <a:xfrm>
                <a:off x="1539570" y="6237652"/>
                <a:ext cx="454212" cy="415883"/>
              </a:xfrm>
              <a:prstGeom prst="rect">
                <a:avLst/>
              </a:prstGeom>
              <a:blipFill>
                <a:blip r:embed="rId8"/>
                <a:stretch>
                  <a:fillRect b="-181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文字方塊 5">
                <a:extLst>
                  <a:ext uri="{FF2B5EF4-FFF2-40B4-BE49-F238E27FC236}">
                    <a16:creationId xmlns:a16="http://schemas.microsoft.com/office/drawing/2014/main" id="{E371ED9F-9872-9234-4DF0-19D266290A53}"/>
                  </a:ext>
                </a:extLst>
              </p:cNvPr>
              <p:cNvSpPr txBox="1"/>
              <p:nvPr/>
            </p:nvSpPr>
            <p:spPr>
              <a:xfrm>
                <a:off x="3353347" y="5386422"/>
                <a:ext cx="5415941" cy="369332"/>
              </a:xfrm>
              <a:prstGeom prst="rect">
                <a:avLst/>
              </a:prstGeom>
              <a:noFill/>
            </p:spPr>
            <p:txBody>
              <a:bodyPr wrap="square" rtlCol="0">
                <a:spAutoFit/>
              </a:bodyPr>
              <a:lstStyle/>
              <a:p>
                <a14:m>
                  <m:oMath xmlns:m="http://schemas.openxmlformats.org/officeDocument/2006/math">
                    <m:sSup>
                      <m:sSupPr>
                        <m:ctrlPr>
                          <a:rPr lang="en-US" altLang="zh-TW" i="1" smtClean="0">
                            <a:latin typeface="Cambria Math" panose="02040503050406030204" pitchFamily="18" charset="0"/>
                            <a:cs typeface="Times New Roman" pitchFamily="18" charset="0"/>
                          </a:rPr>
                        </m:ctrlPr>
                      </m:sSupPr>
                      <m:e>
                        <m:r>
                          <a:rPr lang="en-US" altLang="zh-TW" i="1">
                            <a:latin typeface="Cambria Math"/>
                            <a:cs typeface="Times New Roman" pitchFamily="18" charset="0"/>
                          </a:rPr>
                          <m:t>𝑊</m:t>
                        </m:r>
                      </m:e>
                      <m:sup>
                        <m:r>
                          <a:rPr lang="en-US" altLang="zh-TW" i="1">
                            <a:latin typeface="Cambria Math"/>
                            <a:cs typeface="Times New Roman" pitchFamily="18" charset="0"/>
                          </a:rPr>
                          <m:t>3</m:t>
                        </m:r>
                      </m:sup>
                    </m:sSup>
                  </m:oMath>
                </a14:m>
                <a:r>
                  <a:rPr lang="zh-TW" altLang="en-US" dirty="0"/>
                  <a:t>與輕子的交互作用，自然的推想：與</a:t>
                </a:r>
                <a14:m>
                  <m:oMath xmlns:m="http://schemas.openxmlformats.org/officeDocument/2006/math">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𝑊</m:t>
                        </m:r>
                      </m:e>
                      <m:sup>
                        <m:r>
                          <a:rPr lang="en-US" altLang="zh-TW" b="0" i="1" smtClean="0">
                            <a:latin typeface="Cambria Math"/>
                            <a:cs typeface="Times New Roman" pitchFamily="18" charset="0"/>
                          </a:rPr>
                          <m:t>1,2</m:t>
                        </m:r>
                      </m:sup>
                    </m:sSup>
                  </m:oMath>
                </a14:m>
                <a:r>
                  <a:rPr lang="zh-TW" altLang="en-US" dirty="0"/>
                  <a:t>對等。</a:t>
                </a:r>
              </a:p>
            </p:txBody>
          </p:sp>
        </mc:Choice>
        <mc:Fallback xmlns="">
          <p:sp>
            <p:nvSpPr>
              <p:cNvPr id="6" name="文字方塊 5">
                <a:extLst>
                  <a:ext uri="{FF2B5EF4-FFF2-40B4-BE49-F238E27FC236}">
                    <a16:creationId xmlns:a16="http://schemas.microsoft.com/office/drawing/2014/main" id="{E371ED9F-9872-9234-4DF0-19D266290A53}"/>
                  </a:ext>
                </a:extLst>
              </p:cNvPr>
              <p:cNvSpPr txBox="1">
                <a:spLocks noRot="1" noChangeAspect="1" noMove="1" noResize="1" noEditPoints="1" noAdjustHandles="1" noChangeArrowheads="1" noChangeShapeType="1" noTextEdit="1"/>
              </p:cNvSpPr>
              <p:nvPr/>
            </p:nvSpPr>
            <p:spPr>
              <a:xfrm>
                <a:off x="3353347" y="5386422"/>
                <a:ext cx="5415941" cy="369332"/>
              </a:xfrm>
              <a:prstGeom prst="rect">
                <a:avLst/>
              </a:prstGeom>
              <a:blipFill>
                <a:blip r:embed="rId9"/>
                <a:stretch>
                  <a:fillRect t="-10000"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矩形 6">
                <a:extLst>
                  <a:ext uri="{FF2B5EF4-FFF2-40B4-BE49-F238E27FC236}">
                    <a16:creationId xmlns:a16="http://schemas.microsoft.com/office/drawing/2014/main" id="{D2A2C4F8-FD2F-78F8-F42E-D9FA8584ECF5}"/>
                  </a:ext>
                </a:extLst>
              </p:cNvPr>
              <p:cNvSpPr/>
              <p:nvPr/>
            </p:nvSpPr>
            <p:spPr>
              <a:xfrm>
                <a:off x="3410651" y="5850367"/>
                <a:ext cx="2241062" cy="564898"/>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altLang="zh-TW" i="1" smtClean="0">
                              <a:latin typeface="Cambria Math" panose="02040503050406030204" pitchFamily="18" charset="0"/>
                              <a:cs typeface="Times New Roman" pitchFamily="18" charset="0"/>
                            </a:rPr>
                          </m:ctrlPr>
                        </m:fPr>
                        <m:num>
                          <m:r>
                            <a:rPr lang="en-US" altLang="zh-TW" b="0" i="1" smtClean="0">
                              <a:latin typeface="Cambria Math"/>
                              <a:cs typeface="Times New Roman" pitchFamily="18" charset="0"/>
                            </a:rPr>
                            <m:t>𝑔</m:t>
                          </m:r>
                        </m:num>
                        <m:den>
                          <m:r>
                            <a:rPr lang="en-US" altLang="zh-TW" i="1">
                              <a:latin typeface="Cambria Math"/>
                              <a:cs typeface="Times New Roman" pitchFamily="18" charset="0"/>
                            </a:rPr>
                            <m:t>2</m:t>
                          </m:r>
                        </m:den>
                      </m:f>
                      <m:d>
                        <m:dPr>
                          <m:ctrlPr>
                            <a:rPr lang="en-US" altLang="zh-TW" i="1" smtClean="0">
                              <a:latin typeface="Cambria Math" panose="02040503050406030204" pitchFamily="18" charset="0"/>
                              <a:cs typeface="Times New Roman" pitchFamily="18" charset="0"/>
                            </a:rPr>
                          </m:ctrlPr>
                        </m:dPr>
                        <m:e>
                          <m:m>
                            <m:mPr>
                              <m:mcs>
                                <m:mc>
                                  <m:mcPr>
                                    <m:count m:val="2"/>
                                    <m:mcJc m:val="center"/>
                                  </m:mcPr>
                                </m:mc>
                              </m:mcs>
                              <m:ctrlPr>
                                <a:rPr lang="en-US" altLang="zh-TW" i="1">
                                  <a:latin typeface="Cambria Math" panose="02040503050406030204" pitchFamily="18" charset="0"/>
                                  <a:cs typeface="Times New Roman" pitchFamily="18" charset="0"/>
                                </a:rPr>
                              </m:ctrlPr>
                            </m:mPr>
                            <m:mr>
                              <m:e>
                                <m:sSub>
                                  <m:sSubPr>
                                    <m:ctrlPr>
                                      <a:rPr lang="en-US" altLang="zh-TW" i="1">
                                        <a:latin typeface="Cambria Math" panose="02040503050406030204" pitchFamily="18" charset="0"/>
                                        <a:cs typeface="Times New Roman" pitchFamily="18" charset="0"/>
                                      </a:rPr>
                                    </m:ctrlPr>
                                  </m:sSubPr>
                                  <m:e>
                                    <m:acc>
                                      <m:accPr>
                                        <m:chr m:val="̅"/>
                                        <m:ctrlPr>
                                          <a:rPr lang="en-US" altLang="zh-TW" i="1">
                                            <a:latin typeface="Cambria Math" panose="02040503050406030204" pitchFamily="18" charset="0"/>
                                            <a:cs typeface="Times New Roman" pitchFamily="18" charset="0"/>
                                          </a:rPr>
                                        </m:ctrlPr>
                                      </m:accPr>
                                      <m:e>
                                        <m:r>
                                          <a:rPr lang="zh-TW" altLang="en-US" i="1">
                                            <a:latin typeface="Cambria Math"/>
                                            <a:cs typeface="Times New Roman" pitchFamily="18" charset="0"/>
                                          </a:rPr>
                                          <m:t>𝜈</m:t>
                                        </m:r>
                                      </m:e>
                                    </m:acc>
                                  </m:e>
                                  <m:sub>
                                    <m:r>
                                      <a:rPr lang="en-US" altLang="zh-TW" i="1">
                                        <a:latin typeface="Cambria Math"/>
                                        <a:cs typeface="Times New Roman" pitchFamily="18" charset="0"/>
                                      </a:rPr>
                                      <m:t>𝑒</m:t>
                                    </m:r>
                                  </m:sub>
                                </m:sSub>
                              </m:e>
                              <m:e>
                                <m:acc>
                                  <m:accPr>
                                    <m:chr m:val="̅"/>
                                    <m:ctrlPr>
                                      <a:rPr lang="en-US" altLang="zh-TW" i="1">
                                        <a:latin typeface="Cambria Math" panose="02040503050406030204" pitchFamily="18" charset="0"/>
                                        <a:cs typeface="Times New Roman" pitchFamily="18" charset="0"/>
                                      </a:rPr>
                                    </m:ctrlPr>
                                  </m:accPr>
                                  <m:e>
                                    <m:r>
                                      <a:rPr lang="en-US" altLang="zh-TW" i="1">
                                        <a:latin typeface="Cambria Math"/>
                                        <a:cs typeface="Times New Roman" pitchFamily="18" charset="0"/>
                                      </a:rPr>
                                      <m:t>𝑒</m:t>
                                    </m:r>
                                  </m:e>
                                </m:acc>
                              </m:e>
                            </m:mr>
                          </m:m>
                        </m:e>
                      </m:d>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𝑊</m:t>
                          </m:r>
                        </m:e>
                        <m:sup>
                          <m:r>
                            <a:rPr lang="en-US" altLang="zh-TW" b="0" i="1" smtClean="0">
                              <a:latin typeface="Cambria Math"/>
                              <a:cs typeface="Times New Roman" pitchFamily="18" charset="0"/>
                            </a:rPr>
                            <m:t>3</m:t>
                          </m:r>
                        </m:sup>
                      </m:sSup>
                      <m:sSub>
                        <m:sSubPr>
                          <m:ctrlPr>
                            <a:rPr lang="en-US" altLang="zh-TW" i="1">
                              <a:latin typeface="Cambria Math" panose="02040503050406030204" pitchFamily="18" charset="0"/>
                              <a:cs typeface="Times New Roman" pitchFamily="18" charset="0"/>
                            </a:rPr>
                          </m:ctrlPr>
                        </m:sSubPr>
                        <m:e>
                          <m:r>
                            <a:rPr lang="zh-TW" altLang="en-US" i="1">
                              <a:latin typeface="Cambria Math"/>
                              <a:cs typeface="Times New Roman" pitchFamily="18" charset="0"/>
                            </a:rPr>
                            <m:t>𝜎</m:t>
                          </m:r>
                        </m:e>
                        <m:sub>
                          <m:r>
                            <a:rPr lang="en-US" altLang="zh-TW" b="0" i="1" smtClean="0">
                              <a:latin typeface="Cambria Math"/>
                              <a:cs typeface="Times New Roman" pitchFamily="18" charset="0"/>
                            </a:rPr>
                            <m:t>3</m:t>
                          </m:r>
                        </m:sub>
                      </m:sSub>
                      <m:d>
                        <m:dPr>
                          <m:ctrlPr>
                            <a:rPr lang="en-US" altLang="zh-TW" i="1">
                              <a:latin typeface="Cambria Math" panose="02040503050406030204" pitchFamily="18" charset="0"/>
                              <a:cs typeface="Times New Roman" pitchFamily="18" charset="0"/>
                            </a:rPr>
                          </m:ctrlPr>
                        </m:dPr>
                        <m:e>
                          <m:m>
                            <m:mPr>
                              <m:mcs>
                                <m:mc>
                                  <m:mcPr>
                                    <m:count m:val="1"/>
                                    <m:mcJc m:val="center"/>
                                  </m:mcPr>
                                </m:mc>
                              </m:mcs>
                              <m:ctrlPr>
                                <a:rPr lang="en-US" altLang="zh-TW" i="1">
                                  <a:latin typeface="Cambria Math" panose="02040503050406030204" pitchFamily="18" charset="0"/>
                                  <a:cs typeface="Times New Roman" pitchFamily="18" charset="0"/>
                                </a:rPr>
                              </m:ctrlPr>
                            </m:mPr>
                            <m:mr>
                              <m:e>
                                <m:sSub>
                                  <m:sSubPr>
                                    <m:ctrlPr>
                                      <a:rPr lang="en-US" altLang="zh-TW" i="1">
                                        <a:latin typeface="Cambria Math" panose="02040503050406030204" pitchFamily="18" charset="0"/>
                                        <a:cs typeface="Times New Roman" pitchFamily="18" charset="0"/>
                                      </a:rPr>
                                    </m:ctrlPr>
                                  </m:sSubPr>
                                  <m:e>
                                    <m:r>
                                      <a:rPr lang="zh-TW" altLang="en-US" i="1">
                                        <a:latin typeface="Cambria Math"/>
                                        <a:cs typeface="Times New Roman" pitchFamily="18" charset="0"/>
                                      </a:rPr>
                                      <m:t>𝜈</m:t>
                                    </m:r>
                                  </m:e>
                                  <m:sub>
                                    <m:r>
                                      <a:rPr lang="en-US" altLang="zh-TW" i="1">
                                        <a:latin typeface="Cambria Math"/>
                                        <a:cs typeface="Times New Roman" pitchFamily="18" charset="0"/>
                                      </a:rPr>
                                      <m:t>𝑒</m:t>
                                    </m:r>
                                  </m:sub>
                                </m:sSub>
                              </m:e>
                            </m:mr>
                            <m:mr>
                              <m:e>
                                <m:r>
                                  <a:rPr lang="en-US" altLang="zh-TW" i="1">
                                    <a:latin typeface="Cambria Math"/>
                                    <a:cs typeface="Times New Roman" pitchFamily="18" charset="0"/>
                                  </a:rPr>
                                  <m:t>𝑒</m:t>
                                </m:r>
                              </m:e>
                            </m:mr>
                          </m:m>
                        </m:e>
                      </m:d>
                    </m:oMath>
                  </m:oMathPara>
                </a14:m>
                <a:endParaRPr lang="en-US" altLang="zh-TW" dirty="0">
                  <a:cs typeface="Times New Roman" pitchFamily="18" charset="0"/>
                </a:endParaRPr>
              </a:p>
            </p:txBody>
          </p:sp>
        </mc:Choice>
        <mc:Fallback xmlns="">
          <p:sp>
            <p:nvSpPr>
              <p:cNvPr id="7" name="矩形 6">
                <a:extLst>
                  <a:ext uri="{FF2B5EF4-FFF2-40B4-BE49-F238E27FC236}">
                    <a16:creationId xmlns:a16="http://schemas.microsoft.com/office/drawing/2014/main" id="{D2A2C4F8-FD2F-78F8-F42E-D9FA8584ECF5}"/>
                  </a:ext>
                </a:extLst>
              </p:cNvPr>
              <p:cNvSpPr>
                <a:spLocks noRot="1" noChangeAspect="1" noMove="1" noResize="1" noEditPoints="1" noAdjustHandles="1" noChangeArrowheads="1" noChangeShapeType="1" noTextEdit="1"/>
              </p:cNvSpPr>
              <p:nvPr/>
            </p:nvSpPr>
            <p:spPr>
              <a:xfrm>
                <a:off x="3410651" y="5850367"/>
                <a:ext cx="2241062" cy="564898"/>
              </a:xfrm>
              <a:prstGeom prst="rect">
                <a:avLst/>
              </a:prstGeom>
              <a:blipFill>
                <a:blip r:embed="rId10"/>
                <a:stretch>
                  <a:fillRect b="-6667"/>
                </a:stretch>
              </a:blipFill>
            </p:spPr>
            <p:txBody>
              <a:bodyPr/>
              <a:lstStyle/>
              <a:p>
                <a:r>
                  <a:rPr lang="en-US">
                    <a:noFill/>
                  </a:rPr>
                  <a:t> </a:t>
                </a:r>
              </a:p>
            </p:txBody>
          </p:sp>
        </mc:Fallback>
      </mc:AlternateContent>
      <p:sp>
        <p:nvSpPr>
          <p:cNvPr id="2" name="文字方塊 1">
            <a:extLst>
              <a:ext uri="{FF2B5EF4-FFF2-40B4-BE49-F238E27FC236}">
                <a16:creationId xmlns:a16="http://schemas.microsoft.com/office/drawing/2014/main" id="{48FCFCCA-04B8-7592-B644-806313EF4713}"/>
              </a:ext>
            </a:extLst>
          </p:cNvPr>
          <p:cNvSpPr txBox="1"/>
          <p:nvPr/>
        </p:nvSpPr>
        <p:spPr>
          <a:xfrm>
            <a:off x="856254" y="1858576"/>
            <a:ext cx="6316041" cy="369332"/>
          </a:xfrm>
          <a:prstGeom prst="rect">
            <a:avLst/>
          </a:prstGeom>
          <a:noFill/>
        </p:spPr>
        <p:txBody>
          <a:bodyPr wrap="square" rtlCol="0">
            <a:spAutoFit/>
          </a:bodyPr>
          <a:lstStyle/>
          <a:p>
            <a:r>
              <a:rPr lang="zh-TW" altLang="en-US" dirty="0"/>
              <a:t>將這兩式疊加後，弱作用的交點可以綜合寫成：</a:t>
            </a:r>
          </a:p>
        </p:txBody>
      </p:sp>
      <mc:AlternateContent xmlns:mc="http://schemas.openxmlformats.org/markup-compatibility/2006" xmlns:a14="http://schemas.microsoft.com/office/drawing/2010/main">
        <mc:Choice Requires="a14">
          <p:sp>
            <p:nvSpPr>
              <p:cNvPr id="42" name="矩形 41">
                <a:extLst>
                  <a:ext uri="{FF2B5EF4-FFF2-40B4-BE49-F238E27FC236}">
                    <a16:creationId xmlns:a16="http://schemas.microsoft.com/office/drawing/2014/main" id="{9CEB25AF-5097-A737-EB24-EACF2334D61B}"/>
                  </a:ext>
                </a:extLst>
              </p:cNvPr>
              <p:cNvSpPr/>
              <p:nvPr/>
            </p:nvSpPr>
            <p:spPr>
              <a:xfrm>
                <a:off x="6644101" y="4589027"/>
                <a:ext cx="2315704" cy="700000"/>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altLang="zh-TW" i="1" smtClean="0">
                              <a:latin typeface="Cambria Math" panose="02040503050406030204" pitchFamily="18" charset="0"/>
                              <a:cs typeface="Times New Roman" pitchFamily="18" charset="0"/>
                            </a:rPr>
                          </m:ctrlPr>
                        </m:sSupPr>
                        <m:e>
                          <m:r>
                            <a:rPr lang="en-US" altLang="zh-TW" i="1">
                              <a:latin typeface="Cambria Math"/>
                              <a:cs typeface="Times New Roman" pitchFamily="18" charset="0"/>
                            </a:rPr>
                            <m:t>𝑊</m:t>
                          </m:r>
                        </m:e>
                        <m:sup>
                          <m:r>
                            <a:rPr lang="en-US" altLang="zh-TW" i="1">
                              <a:latin typeface="Cambria Math"/>
                              <a:ea typeface="Cambria Math"/>
                              <a:cs typeface="Times New Roman" pitchFamily="18" charset="0"/>
                            </a:rPr>
                            <m:t>±</m:t>
                          </m:r>
                        </m:sup>
                      </m:sSup>
                      <m:r>
                        <a:rPr lang="en-US" altLang="zh-TW" i="1">
                          <a:latin typeface="Cambria Math"/>
                          <a:cs typeface="Times New Roman" pitchFamily="18" charset="0"/>
                        </a:rPr>
                        <m:t>=</m:t>
                      </m:r>
                      <m:r>
                        <a:rPr lang="en-US" altLang="zh-TW" b="0" i="1" smtClean="0">
                          <a:latin typeface="Cambria Math"/>
                          <a:cs typeface="Times New Roman" pitchFamily="18" charset="0"/>
                        </a:rPr>
                        <m:t>−</m:t>
                      </m:r>
                      <m:f>
                        <m:fPr>
                          <m:ctrlPr>
                            <a:rPr lang="en-US" altLang="zh-TW" i="1">
                              <a:latin typeface="Cambria Math" panose="02040503050406030204" pitchFamily="18" charset="0"/>
                              <a:cs typeface="Times New Roman" pitchFamily="18" charset="0"/>
                            </a:rPr>
                          </m:ctrlPr>
                        </m:fPr>
                        <m:num>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𝑊</m:t>
                              </m:r>
                            </m:e>
                            <m:sup>
                              <m:r>
                                <a:rPr lang="en-US" altLang="zh-TW" i="1">
                                  <a:latin typeface="Cambria Math"/>
                                  <a:cs typeface="Times New Roman" pitchFamily="18" charset="0"/>
                                </a:rPr>
                                <m:t>1</m:t>
                              </m:r>
                            </m:sup>
                          </m:sSup>
                          <m:r>
                            <a:rPr lang="en-US" altLang="zh-TW" i="1">
                              <a:latin typeface="Cambria Math"/>
                              <a:ea typeface="Cambria Math"/>
                              <a:cs typeface="Times New Roman" pitchFamily="18" charset="0"/>
                            </a:rPr>
                            <m:t>∓</m:t>
                          </m:r>
                          <m:r>
                            <a:rPr lang="en-US" altLang="zh-TW" i="1">
                              <a:latin typeface="Cambria Math"/>
                              <a:ea typeface="Cambria Math"/>
                              <a:cs typeface="Times New Roman" pitchFamily="18" charset="0"/>
                            </a:rPr>
                            <m:t>𝑖</m:t>
                          </m:r>
                          <m:sSup>
                            <m:sSupPr>
                              <m:ctrlPr>
                                <a:rPr lang="en-US" altLang="zh-TW" i="1">
                                  <a:latin typeface="Cambria Math" panose="02040503050406030204" pitchFamily="18" charset="0"/>
                                  <a:ea typeface="Cambria Math"/>
                                  <a:cs typeface="Times New Roman" pitchFamily="18" charset="0"/>
                                </a:rPr>
                              </m:ctrlPr>
                            </m:sSupPr>
                            <m:e>
                              <m:r>
                                <a:rPr lang="en-US" altLang="zh-TW" i="1">
                                  <a:latin typeface="Cambria Math"/>
                                  <a:ea typeface="Cambria Math"/>
                                  <a:cs typeface="Times New Roman" pitchFamily="18" charset="0"/>
                                </a:rPr>
                                <m:t>𝑊</m:t>
                              </m:r>
                            </m:e>
                            <m:sup>
                              <m:r>
                                <a:rPr lang="en-US" altLang="zh-TW" i="1">
                                  <a:latin typeface="Cambria Math"/>
                                  <a:ea typeface="Cambria Math"/>
                                  <a:cs typeface="Times New Roman" pitchFamily="18" charset="0"/>
                                </a:rPr>
                                <m:t>2</m:t>
                              </m:r>
                            </m:sup>
                          </m:sSup>
                        </m:num>
                        <m:den>
                          <m:rad>
                            <m:radPr>
                              <m:degHide m:val="on"/>
                              <m:ctrlPr>
                                <a:rPr lang="en-US" altLang="zh-TW" i="1">
                                  <a:latin typeface="Cambria Math" panose="02040503050406030204" pitchFamily="18" charset="0"/>
                                  <a:cs typeface="Times New Roman" pitchFamily="18" charset="0"/>
                                </a:rPr>
                              </m:ctrlPr>
                            </m:radPr>
                            <m:deg/>
                            <m:e>
                              <m:r>
                                <a:rPr lang="en-US" altLang="zh-TW" i="1">
                                  <a:latin typeface="Cambria Math"/>
                                  <a:cs typeface="Times New Roman" pitchFamily="18" charset="0"/>
                                </a:rPr>
                                <m:t>2</m:t>
                              </m:r>
                            </m:e>
                          </m:rad>
                        </m:den>
                      </m:f>
                    </m:oMath>
                  </m:oMathPara>
                </a14:m>
                <a:endParaRPr lang="zh-TW" altLang="en-US" dirty="0"/>
              </a:p>
            </p:txBody>
          </p:sp>
        </mc:Choice>
        <mc:Fallback xmlns="">
          <p:sp>
            <p:nvSpPr>
              <p:cNvPr id="42" name="矩形 41">
                <a:extLst>
                  <a:ext uri="{FF2B5EF4-FFF2-40B4-BE49-F238E27FC236}">
                    <a16:creationId xmlns:a16="http://schemas.microsoft.com/office/drawing/2014/main" id="{9CEB25AF-5097-A737-EB24-EACF2334D61B}"/>
                  </a:ext>
                </a:extLst>
              </p:cNvPr>
              <p:cNvSpPr>
                <a:spLocks noRot="1" noChangeAspect="1" noMove="1" noResize="1" noEditPoints="1" noAdjustHandles="1" noChangeArrowheads="1" noChangeShapeType="1" noTextEdit="1"/>
              </p:cNvSpPr>
              <p:nvPr/>
            </p:nvSpPr>
            <p:spPr>
              <a:xfrm>
                <a:off x="6644101" y="4589027"/>
                <a:ext cx="2315704" cy="700000"/>
              </a:xfrm>
              <a:prstGeom prst="rect">
                <a:avLst/>
              </a:prstGeom>
              <a:blipFill>
                <a:blip r:embed="rId11"/>
                <a:stretch>
                  <a:fillRect b="-17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矩形 30">
                <a:extLst>
                  <a:ext uri="{FF2B5EF4-FFF2-40B4-BE49-F238E27FC236}">
                    <a16:creationId xmlns:a16="http://schemas.microsoft.com/office/drawing/2014/main" id="{893F7431-FB69-89DC-3887-B9716DBEF6F7}"/>
                  </a:ext>
                </a:extLst>
              </p:cNvPr>
              <p:cNvSpPr/>
              <p:nvPr/>
            </p:nvSpPr>
            <p:spPr>
              <a:xfrm>
                <a:off x="894162" y="3809823"/>
                <a:ext cx="5882407" cy="582147"/>
              </a:xfrm>
              <a:prstGeom prst="rect">
                <a:avLst/>
              </a:prstGeom>
              <a:solidFill>
                <a:srgbClr val="FFFF99"/>
              </a:solidFill>
            </p:spPr>
            <p:txBody>
              <a:bodyPr wrap="square">
                <a:spAutoFit/>
              </a:bodyPr>
              <a:lstStyle/>
              <a:p>
                <a:pPr/>
                <a14:m>
                  <m:oMathPara xmlns:m="http://schemas.openxmlformats.org/officeDocument/2006/math">
                    <m:oMathParaPr>
                      <m:jc m:val="left"/>
                    </m:oMathParaPr>
                    <m:oMath xmlns:m="http://schemas.openxmlformats.org/officeDocument/2006/math">
                      <m:r>
                        <a:rPr lang="en-US" altLang="zh-TW" i="1">
                          <a:latin typeface="Cambria Math"/>
                          <a:cs typeface="Times New Roman" pitchFamily="18" charset="0"/>
                        </a:rPr>
                        <m:t>=</m:t>
                      </m:r>
                      <m:f>
                        <m:fPr>
                          <m:ctrlPr>
                            <a:rPr lang="en-US" altLang="zh-TW" i="1">
                              <a:latin typeface="Cambria Math" panose="02040503050406030204" pitchFamily="18" charset="0"/>
                              <a:cs typeface="Times New Roman" pitchFamily="18" charset="0"/>
                            </a:rPr>
                          </m:ctrlPr>
                        </m:fPr>
                        <m:num>
                          <m:r>
                            <a:rPr lang="en-US" altLang="zh-TW" b="0" i="1" smtClean="0">
                              <a:latin typeface="Cambria Math"/>
                              <a:cs typeface="Times New Roman" pitchFamily="18" charset="0"/>
                            </a:rPr>
                            <m:t>𝑔</m:t>
                          </m:r>
                        </m:num>
                        <m:den>
                          <m:r>
                            <a:rPr lang="en-US" altLang="zh-TW" i="1">
                              <a:latin typeface="Cambria Math"/>
                              <a:cs typeface="Times New Roman" pitchFamily="18" charset="0"/>
                            </a:rPr>
                            <m:t>2</m:t>
                          </m:r>
                        </m:den>
                      </m:f>
                      <m:d>
                        <m:dPr>
                          <m:ctrlPr>
                            <a:rPr lang="en-US" altLang="zh-TW" i="1">
                              <a:latin typeface="Cambria Math" panose="02040503050406030204" pitchFamily="18" charset="0"/>
                              <a:cs typeface="Times New Roman" pitchFamily="18" charset="0"/>
                            </a:rPr>
                          </m:ctrlPr>
                        </m:dPr>
                        <m:e>
                          <m:m>
                            <m:mPr>
                              <m:mcs>
                                <m:mc>
                                  <m:mcPr>
                                    <m:count m:val="2"/>
                                    <m:mcJc m:val="center"/>
                                  </m:mcPr>
                                </m:mc>
                              </m:mcs>
                              <m:ctrlPr>
                                <a:rPr lang="en-US" altLang="zh-TW" i="1">
                                  <a:latin typeface="Cambria Math" panose="02040503050406030204" pitchFamily="18" charset="0"/>
                                  <a:cs typeface="Times New Roman" pitchFamily="18" charset="0"/>
                                </a:rPr>
                              </m:ctrlPr>
                            </m:mPr>
                            <m:mr>
                              <m:e>
                                <m:sSub>
                                  <m:sSubPr>
                                    <m:ctrlPr>
                                      <a:rPr lang="en-US" altLang="zh-TW" i="1">
                                        <a:latin typeface="Cambria Math" panose="02040503050406030204" pitchFamily="18" charset="0"/>
                                        <a:cs typeface="Times New Roman" pitchFamily="18" charset="0"/>
                                      </a:rPr>
                                    </m:ctrlPr>
                                  </m:sSubPr>
                                  <m:e>
                                    <m:acc>
                                      <m:accPr>
                                        <m:chr m:val="̅"/>
                                        <m:ctrlPr>
                                          <a:rPr lang="en-US" altLang="zh-TW" i="1">
                                            <a:latin typeface="Cambria Math" panose="02040503050406030204" pitchFamily="18" charset="0"/>
                                            <a:cs typeface="Times New Roman" pitchFamily="18" charset="0"/>
                                          </a:rPr>
                                        </m:ctrlPr>
                                      </m:accPr>
                                      <m:e>
                                        <m:r>
                                          <a:rPr lang="zh-TW" altLang="en-US" i="1">
                                            <a:latin typeface="Cambria Math"/>
                                            <a:cs typeface="Times New Roman" pitchFamily="18" charset="0"/>
                                          </a:rPr>
                                          <m:t>𝜈</m:t>
                                        </m:r>
                                      </m:e>
                                    </m:acc>
                                  </m:e>
                                  <m:sub>
                                    <m:r>
                                      <a:rPr lang="en-US" altLang="zh-TW" i="1">
                                        <a:latin typeface="Cambria Math"/>
                                        <a:cs typeface="Times New Roman" pitchFamily="18" charset="0"/>
                                      </a:rPr>
                                      <m:t>𝑒</m:t>
                                    </m:r>
                                  </m:sub>
                                </m:sSub>
                              </m:e>
                              <m:e>
                                <m:acc>
                                  <m:accPr>
                                    <m:chr m:val="̅"/>
                                    <m:ctrlPr>
                                      <a:rPr lang="en-US" altLang="zh-TW" i="1">
                                        <a:latin typeface="Cambria Math" panose="02040503050406030204" pitchFamily="18" charset="0"/>
                                        <a:cs typeface="Times New Roman" pitchFamily="18" charset="0"/>
                                      </a:rPr>
                                    </m:ctrlPr>
                                  </m:accPr>
                                  <m:e>
                                    <m:r>
                                      <a:rPr lang="en-US" altLang="zh-TW" i="1">
                                        <a:latin typeface="Cambria Math"/>
                                        <a:cs typeface="Times New Roman" pitchFamily="18" charset="0"/>
                                      </a:rPr>
                                      <m:t>𝑒</m:t>
                                    </m:r>
                                  </m:e>
                                </m:acc>
                              </m:e>
                            </m:mr>
                          </m:m>
                        </m:e>
                      </m:d>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𝑊</m:t>
                          </m:r>
                        </m:e>
                        <m:sup>
                          <m:r>
                            <a:rPr lang="en-US" altLang="zh-TW" i="1">
                              <a:latin typeface="Cambria Math"/>
                              <a:cs typeface="Times New Roman" pitchFamily="18" charset="0"/>
                            </a:rPr>
                            <m:t>1</m:t>
                          </m:r>
                        </m:sup>
                      </m:sSup>
                      <m:d>
                        <m:dPr>
                          <m:ctrlPr>
                            <a:rPr lang="en-US" altLang="zh-TW" i="1">
                              <a:latin typeface="Cambria Math" panose="02040503050406030204" pitchFamily="18" charset="0"/>
                              <a:cs typeface="Times New Roman" pitchFamily="18" charset="0"/>
                            </a:rPr>
                          </m:ctrlPr>
                        </m:dPr>
                        <m:e>
                          <m:m>
                            <m:mPr>
                              <m:mcs>
                                <m:mc>
                                  <m:mcPr>
                                    <m:count m:val="2"/>
                                    <m:mcJc m:val="center"/>
                                  </m:mcPr>
                                </m:mc>
                              </m:mcs>
                              <m:ctrlPr>
                                <a:rPr lang="en-US" altLang="zh-TW" i="1">
                                  <a:latin typeface="Cambria Math" panose="02040503050406030204" pitchFamily="18" charset="0"/>
                                  <a:cs typeface="Times New Roman" pitchFamily="18" charset="0"/>
                                </a:rPr>
                              </m:ctrlPr>
                            </m:mPr>
                            <m:mr>
                              <m:e>
                                <m:r>
                                  <m:rPr>
                                    <m:brk m:alnAt="7"/>
                                  </m:rPr>
                                  <a:rPr lang="en-US" altLang="zh-TW" i="1">
                                    <a:latin typeface="Cambria Math"/>
                                    <a:cs typeface="Times New Roman" pitchFamily="18" charset="0"/>
                                  </a:rPr>
                                  <m:t>0</m:t>
                                </m:r>
                              </m:e>
                              <m:e>
                                <m:r>
                                  <a:rPr lang="en-US" altLang="zh-TW" b="0" i="1" smtClean="0">
                                    <a:latin typeface="Cambria Math"/>
                                    <a:cs typeface="Times New Roman" pitchFamily="18" charset="0"/>
                                  </a:rPr>
                                  <m:t>1</m:t>
                                </m:r>
                              </m:e>
                            </m:mr>
                            <m:mr>
                              <m:e>
                                <m:r>
                                  <a:rPr lang="en-US" altLang="zh-TW" b="0" i="1" smtClean="0">
                                    <a:latin typeface="Cambria Math"/>
                                    <a:cs typeface="Times New Roman" pitchFamily="18" charset="0"/>
                                  </a:rPr>
                                  <m:t>1</m:t>
                                </m:r>
                              </m:e>
                              <m:e>
                                <m:r>
                                  <a:rPr lang="en-US" altLang="zh-TW" i="1">
                                    <a:latin typeface="Cambria Math"/>
                                    <a:cs typeface="Times New Roman" pitchFamily="18" charset="0"/>
                                  </a:rPr>
                                  <m:t>0</m:t>
                                </m:r>
                              </m:e>
                            </m:mr>
                          </m:m>
                        </m:e>
                      </m:d>
                      <m:d>
                        <m:dPr>
                          <m:ctrlPr>
                            <a:rPr lang="en-US" altLang="zh-TW" i="1">
                              <a:latin typeface="Cambria Math" panose="02040503050406030204" pitchFamily="18" charset="0"/>
                              <a:cs typeface="Times New Roman" pitchFamily="18" charset="0"/>
                            </a:rPr>
                          </m:ctrlPr>
                        </m:dPr>
                        <m:e>
                          <m:m>
                            <m:mPr>
                              <m:mcs>
                                <m:mc>
                                  <m:mcPr>
                                    <m:count m:val="1"/>
                                    <m:mcJc m:val="center"/>
                                  </m:mcPr>
                                </m:mc>
                              </m:mcs>
                              <m:ctrlPr>
                                <a:rPr lang="en-US" altLang="zh-TW" i="1">
                                  <a:latin typeface="Cambria Math" panose="02040503050406030204" pitchFamily="18" charset="0"/>
                                  <a:cs typeface="Times New Roman" pitchFamily="18" charset="0"/>
                                </a:rPr>
                              </m:ctrlPr>
                            </m:mPr>
                            <m:mr>
                              <m:e>
                                <m:sSub>
                                  <m:sSubPr>
                                    <m:ctrlPr>
                                      <a:rPr lang="en-US" altLang="zh-TW" i="1">
                                        <a:latin typeface="Cambria Math" panose="02040503050406030204" pitchFamily="18" charset="0"/>
                                        <a:cs typeface="Times New Roman" pitchFamily="18" charset="0"/>
                                      </a:rPr>
                                    </m:ctrlPr>
                                  </m:sSubPr>
                                  <m:e>
                                    <m:r>
                                      <a:rPr lang="zh-TW" altLang="en-US" i="1">
                                        <a:latin typeface="Cambria Math"/>
                                        <a:cs typeface="Times New Roman" pitchFamily="18" charset="0"/>
                                      </a:rPr>
                                      <m:t>𝜈</m:t>
                                    </m:r>
                                  </m:e>
                                  <m:sub>
                                    <m:r>
                                      <a:rPr lang="en-US" altLang="zh-TW" i="1">
                                        <a:latin typeface="Cambria Math"/>
                                        <a:cs typeface="Times New Roman" pitchFamily="18" charset="0"/>
                                      </a:rPr>
                                      <m:t>𝑒</m:t>
                                    </m:r>
                                  </m:sub>
                                </m:sSub>
                              </m:e>
                            </m:mr>
                            <m:mr>
                              <m:e>
                                <m:r>
                                  <a:rPr lang="en-US" altLang="zh-TW" i="1">
                                    <a:latin typeface="Cambria Math"/>
                                    <a:cs typeface="Times New Roman" pitchFamily="18" charset="0"/>
                                  </a:rPr>
                                  <m:t>𝑒</m:t>
                                </m:r>
                              </m:e>
                            </m:mr>
                          </m:m>
                        </m:e>
                      </m:d>
                      <m:r>
                        <a:rPr lang="en-US" altLang="zh-TW" b="0" i="1" smtClean="0">
                          <a:latin typeface="Cambria Math"/>
                          <a:cs typeface="Times New Roman" pitchFamily="18" charset="0"/>
                        </a:rPr>
                        <m:t>+</m:t>
                      </m:r>
                      <m:f>
                        <m:fPr>
                          <m:ctrlPr>
                            <a:rPr lang="en-US" altLang="zh-TW" i="1">
                              <a:latin typeface="Cambria Math" panose="02040503050406030204" pitchFamily="18" charset="0"/>
                              <a:cs typeface="Times New Roman" pitchFamily="18" charset="0"/>
                            </a:rPr>
                          </m:ctrlPr>
                        </m:fPr>
                        <m:num>
                          <m:r>
                            <a:rPr lang="en-US" altLang="zh-TW" b="0" i="1" smtClean="0">
                              <a:latin typeface="Cambria Math"/>
                              <a:cs typeface="Times New Roman" pitchFamily="18" charset="0"/>
                            </a:rPr>
                            <m:t>𝑔</m:t>
                          </m:r>
                        </m:num>
                        <m:den>
                          <m:r>
                            <a:rPr lang="en-US" altLang="zh-TW" i="1">
                              <a:latin typeface="Cambria Math"/>
                              <a:cs typeface="Times New Roman" pitchFamily="18" charset="0"/>
                            </a:rPr>
                            <m:t>2</m:t>
                          </m:r>
                        </m:den>
                      </m:f>
                      <m:d>
                        <m:dPr>
                          <m:ctrlPr>
                            <a:rPr lang="en-US" altLang="zh-TW" i="1">
                              <a:latin typeface="Cambria Math" panose="02040503050406030204" pitchFamily="18" charset="0"/>
                              <a:cs typeface="Times New Roman" pitchFamily="18" charset="0"/>
                            </a:rPr>
                          </m:ctrlPr>
                        </m:dPr>
                        <m:e>
                          <m:m>
                            <m:mPr>
                              <m:mcs>
                                <m:mc>
                                  <m:mcPr>
                                    <m:count m:val="2"/>
                                    <m:mcJc m:val="center"/>
                                  </m:mcPr>
                                </m:mc>
                              </m:mcs>
                              <m:ctrlPr>
                                <a:rPr lang="en-US" altLang="zh-TW" i="1">
                                  <a:latin typeface="Cambria Math" panose="02040503050406030204" pitchFamily="18" charset="0"/>
                                  <a:cs typeface="Times New Roman" pitchFamily="18" charset="0"/>
                                </a:rPr>
                              </m:ctrlPr>
                            </m:mPr>
                            <m:mr>
                              <m:e>
                                <m:sSub>
                                  <m:sSubPr>
                                    <m:ctrlPr>
                                      <a:rPr lang="en-US" altLang="zh-TW" i="1">
                                        <a:latin typeface="Cambria Math" panose="02040503050406030204" pitchFamily="18" charset="0"/>
                                        <a:cs typeface="Times New Roman" pitchFamily="18" charset="0"/>
                                      </a:rPr>
                                    </m:ctrlPr>
                                  </m:sSubPr>
                                  <m:e>
                                    <m:acc>
                                      <m:accPr>
                                        <m:chr m:val="̅"/>
                                        <m:ctrlPr>
                                          <a:rPr lang="en-US" altLang="zh-TW" i="1">
                                            <a:latin typeface="Cambria Math" panose="02040503050406030204" pitchFamily="18" charset="0"/>
                                            <a:cs typeface="Times New Roman" pitchFamily="18" charset="0"/>
                                          </a:rPr>
                                        </m:ctrlPr>
                                      </m:accPr>
                                      <m:e>
                                        <m:r>
                                          <a:rPr lang="zh-TW" altLang="en-US" i="1">
                                            <a:latin typeface="Cambria Math"/>
                                            <a:cs typeface="Times New Roman" pitchFamily="18" charset="0"/>
                                          </a:rPr>
                                          <m:t>𝜈</m:t>
                                        </m:r>
                                      </m:e>
                                    </m:acc>
                                  </m:e>
                                  <m:sub>
                                    <m:r>
                                      <a:rPr lang="en-US" altLang="zh-TW" i="1">
                                        <a:latin typeface="Cambria Math"/>
                                        <a:cs typeface="Times New Roman" pitchFamily="18" charset="0"/>
                                      </a:rPr>
                                      <m:t>𝑒</m:t>
                                    </m:r>
                                  </m:sub>
                                </m:sSub>
                              </m:e>
                              <m:e>
                                <m:acc>
                                  <m:accPr>
                                    <m:chr m:val="̅"/>
                                    <m:ctrlPr>
                                      <a:rPr lang="en-US" altLang="zh-TW" i="1">
                                        <a:latin typeface="Cambria Math" panose="02040503050406030204" pitchFamily="18" charset="0"/>
                                        <a:cs typeface="Times New Roman" pitchFamily="18" charset="0"/>
                                      </a:rPr>
                                    </m:ctrlPr>
                                  </m:accPr>
                                  <m:e>
                                    <m:r>
                                      <a:rPr lang="en-US" altLang="zh-TW" i="1">
                                        <a:latin typeface="Cambria Math"/>
                                        <a:cs typeface="Times New Roman" pitchFamily="18" charset="0"/>
                                      </a:rPr>
                                      <m:t>𝑒</m:t>
                                    </m:r>
                                  </m:e>
                                </m:acc>
                              </m:e>
                            </m:mr>
                          </m:m>
                        </m:e>
                      </m:d>
                      <m:sSup>
                        <m:sSupPr>
                          <m:ctrlPr>
                            <a:rPr lang="en-US" altLang="zh-TW" i="1">
                              <a:latin typeface="Cambria Math" panose="02040503050406030204" pitchFamily="18" charset="0"/>
                              <a:ea typeface="Cambria Math"/>
                              <a:cs typeface="Times New Roman" pitchFamily="18" charset="0"/>
                            </a:rPr>
                          </m:ctrlPr>
                        </m:sSupPr>
                        <m:e>
                          <m:r>
                            <a:rPr lang="en-US" altLang="zh-TW" i="1">
                              <a:latin typeface="Cambria Math"/>
                              <a:ea typeface="Cambria Math"/>
                              <a:cs typeface="Times New Roman" pitchFamily="18" charset="0"/>
                            </a:rPr>
                            <m:t>𝑊</m:t>
                          </m:r>
                        </m:e>
                        <m:sup>
                          <m:r>
                            <a:rPr lang="en-US" altLang="zh-TW" i="1">
                              <a:latin typeface="Cambria Math"/>
                              <a:ea typeface="Cambria Math"/>
                              <a:cs typeface="Times New Roman" pitchFamily="18" charset="0"/>
                            </a:rPr>
                            <m:t>2</m:t>
                          </m:r>
                        </m:sup>
                      </m:sSup>
                      <m:d>
                        <m:dPr>
                          <m:ctrlPr>
                            <a:rPr lang="en-US" altLang="zh-TW" i="1">
                              <a:latin typeface="Cambria Math" panose="02040503050406030204" pitchFamily="18" charset="0"/>
                              <a:cs typeface="Times New Roman" pitchFamily="18" charset="0"/>
                            </a:rPr>
                          </m:ctrlPr>
                        </m:dPr>
                        <m:e>
                          <m:m>
                            <m:mPr>
                              <m:mcs>
                                <m:mc>
                                  <m:mcPr>
                                    <m:count m:val="2"/>
                                    <m:mcJc m:val="center"/>
                                  </m:mcPr>
                                </m:mc>
                              </m:mcs>
                              <m:ctrlPr>
                                <a:rPr lang="en-US" altLang="zh-TW" i="1">
                                  <a:latin typeface="Cambria Math" panose="02040503050406030204" pitchFamily="18" charset="0"/>
                                  <a:cs typeface="Times New Roman" pitchFamily="18" charset="0"/>
                                </a:rPr>
                              </m:ctrlPr>
                            </m:mPr>
                            <m:mr>
                              <m:e>
                                <m:r>
                                  <m:rPr>
                                    <m:brk m:alnAt="7"/>
                                  </m:rPr>
                                  <a:rPr lang="en-US" altLang="zh-TW" i="1">
                                    <a:latin typeface="Cambria Math"/>
                                    <a:cs typeface="Times New Roman" pitchFamily="18" charset="0"/>
                                  </a:rPr>
                                  <m:t>0</m:t>
                                </m:r>
                              </m:e>
                              <m:e>
                                <m:r>
                                  <a:rPr lang="en-US" altLang="zh-TW" i="1">
                                    <a:latin typeface="Cambria Math"/>
                                    <a:cs typeface="Times New Roman" pitchFamily="18" charset="0"/>
                                  </a:rPr>
                                  <m:t>−</m:t>
                                </m:r>
                                <m:r>
                                  <a:rPr lang="en-US" altLang="zh-TW" i="1">
                                    <a:latin typeface="Cambria Math"/>
                                    <a:ea typeface="Cambria Math"/>
                                    <a:cs typeface="Times New Roman" pitchFamily="18" charset="0"/>
                                  </a:rPr>
                                  <m:t>𝑖</m:t>
                                </m:r>
                              </m:e>
                            </m:mr>
                            <m:mr>
                              <m:e>
                                <m:r>
                                  <a:rPr lang="en-US" altLang="zh-TW" i="1">
                                    <a:latin typeface="Cambria Math"/>
                                    <a:ea typeface="Cambria Math"/>
                                    <a:cs typeface="Times New Roman" pitchFamily="18" charset="0"/>
                                  </a:rPr>
                                  <m:t>𝑖</m:t>
                                </m:r>
                              </m:e>
                              <m:e>
                                <m:r>
                                  <a:rPr lang="en-US" altLang="zh-TW" i="1">
                                    <a:latin typeface="Cambria Math"/>
                                    <a:cs typeface="Times New Roman" pitchFamily="18" charset="0"/>
                                  </a:rPr>
                                  <m:t>0</m:t>
                                </m:r>
                              </m:e>
                            </m:mr>
                          </m:m>
                        </m:e>
                      </m:d>
                      <m:d>
                        <m:dPr>
                          <m:ctrlPr>
                            <a:rPr lang="en-US" altLang="zh-TW" i="1">
                              <a:latin typeface="Cambria Math" panose="02040503050406030204" pitchFamily="18" charset="0"/>
                              <a:cs typeface="Times New Roman" pitchFamily="18" charset="0"/>
                            </a:rPr>
                          </m:ctrlPr>
                        </m:dPr>
                        <m:e>
                          <m:m>
                            <m:mPr>
                              <m:mcs>
                                <m:mc>
                                  <m:mcPr>
                                    <m:count m:val="1"/>
                                    <m:mcJc m:val="center"/>
                                  </m:mcPr>
                                </m:mc>
                              </m:mcs>
                              <m:ctrlPr>
                                <a:rPr lang="en-US" altLang="zh-TW" i="1">
                                  <a:latin typeface="Cambria Math" panose="02040503050406030204" pitchFamily="18" charset="0"/>
                                  <a:cs typeface="Times New Roman" pitchFamily="18" charset="0"/>
                                </a:rPr>
                              </m:ctrlPr>
                            </m:mPr>
                            <m:mr>
                              <m:e>
                                <m:sSub>
                                  <m:sSubPr>
                                    <m:ctrlPr>
                                      <a:rPr lang="en-US" altLang="zh-TW" i="1">
                                        <a:latin typeface="Cambria Math" panose="02040503050406030204" pitchFamily="18" charset="0"/>
                                        <a:cs typeface="Times New Roman" pitchFamily="18" charset="0"/>
                                      </a:rPr>
                                    </m:ctrlPr>
                                  </m:sSubPr>
                                  <m:e>
                                    <m:r>
                                      <a:rPr lang="zh-TW" altLang="en-US" i="1">
                                        <a:latin typeface="Cambria Math"/>
                                        <a:cs typeface="Times New Roman" pitchFamily="18" charset="0"/>
                                      </a:rPr>
                                      <m:t>𝜈</m:t>
                                    </m:r>
                                  </m:e>
                                  <m:sub>
                                    <m:r>
                                      <a:rPr lang="en-US" altLang="zh-TW" i="1">
                                        <a:latin typeface="Cambria Math"/>
                                        <a:cs typeface="Times New Roman" pitchFamily="18" charset="0"/>
                                      </a:rPr>
                                      <m:t>𝑒</m:t>
                                    </m:r>
                                  </m:sub>
                                </m:sSub>
                              </m:e>
                            </m:mr>
                            <m:mr>
                              <m:e>
                                <m:r>
                                  <a:rPr lang="en-US" altLang="zh-TW" i="1">
                                    <a:latin typeface="Cambria Math"/>
                                    <a:cs typeface="Times New Roman" pitchFamily="18" charset="0"/>
                                  </a:rPr>
                                  <m:t>𝑒</m:t>
                                </m:r>
                              </m:e>
                            </m:mr>
                          </m:m>
                        </m:e>
                      </m:d>
                    </m:oMath>
                  </m:oMathPara>
                </a14:m>
                <a:endParaRPr lang="en-US" altLang="zh-TW" i="1" dirty="0">
                  <a:latin typeface="Cambria Math"/>
                  <a:cs typeface="Times New Roman" pitchFamily="18" charset="0"/>
                </a:endParaRPr>
              </a:p>
            </p:txBody>
          </p:sp>
        </mc:Choice>
        <mc:Fallback xmlns="">
          <p:sp>
            <p:nvSpPr>
              <p:cNvPr id="31" name="矩形 30">
                <a:extLst>
                  <a:ext uri="{FF2B5EF4-FFF2-40B4-BE49-F238E27FC236}">
                    <a16:creationId xmlns:a16="http://schemas.microsoft.com/office/drawing/2014/main" id="{893F7431-FB69-89DC-3887-B9716DBEF6F7}"/>
                  </a:ext>
                </a:extLst>
              </p:cNvPr>
              <p:cNvSpPr>
                <a:spLocks noRot="1" noChangeAspect="1" noMove="1" noResize="1" noEditPoints="1" noAdjustHandles="1" noChangeArrowheads="1" noChangeShapeType="1" noTextEdit="1"/>
              </p:cNvSpPr>
              <p:nvPr/>
            </p:nvSpPr>
            <p:spPr>
              <a:xfrm>
                <a:off x="894162" y="3809823"/>
                <a:ext cx="5882407" cy="582147"/>
              </a:xfrm>
              <a:prstGeom prst="rect">
                <a:avLst/>
              </a:prstGeom>
              <a:blipFill>
                <a:blip r:embed="rId12"/>
                <a:stretch>
                  <a:fillRect b="-43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矩形 31">
                <a:extLst>
                  <a:ext uri="{FF2B5EF4-FFF2-40B4-BE49-F238E27FC236}">
                    <a16:creationId xmlns:a16="http://schemas.microsoft.com/office/drawing/2014/main" id="{26044D1D-F6F4-1765-9F9C-E412052C3CE3}"/>
                  </a:ext>
                </a:extLst>
              </p:cNvPr>
              <p:cNvSpPr/>
              <p:nvPr/>
            </p:nvSpPr>
            <p:spPr>
              <a:xfrm>
                <a:off x="894162" y="4482088"/>
                <a:ext cx="4665489" cy="564898"/>
              </a:xfrm>
              <a:prstGeom prst="rect">
                <a:avLst/>
              </a:prstGeom>
              <a:solidFill>
                <a:srgbClr val="FFFF99"/>
              </a:solidFill>
            </p:spPr>
            <p:txBody>
              <a:bodyPr wrap="square">
                <a:spAutoFit/>
              </a:bodyPr>
              <a:lstStyle/>
              <a:p>
                <a:pPr/>
                <a14:m>
                  <m:oMathPara xmlns:m="http://schemas.openxmlformats.org/officeDocument/2006/math">
                    <m:oMathParaPr>
                      <m:jc m:val="left"/>
                    </m:oMathParaPr>
                    <m:oMath xmlns:m="http://schemas.openxmlformats.org/officeDocument/2006/math">
                      <m:r>
                        <a:rPr lang="en-US" altLang="zh-TW" i="1">
                          <a:latin typeface="Cambria Math"/>
                          <a:cs typeface="Times New Roman" pitchFamily="18" charset="0"/>
                        </a:rPr>
                        <m:t>=</m:t>
                      </m:r>
                      <m:f>
                        <m:fPr>
                          <m:ctrlPr>
                            <a:rPr lang="en-US" altLang="zh-TW" i="1">
                              <a:latin typeface="Cambria Math" panose="02040503050406030204" pitchFamily="18" charset="0"/>
                              <a:cs typeface="Times New Roman" pitchFamily="18" charset="0"/>
                            </a:rPr>
                          </m:ctrlPr>
                        </m:fPr>
                        <m:num>
                          <m:r>
                            <a:rPr lang="en-US" altLang="zh-TW" b="0" i="1" smtClean="0">
                              <a:latin typeface="Cambria Math"/>
                              <a:cs typeface="Times New Roman" pitchFamily="18" charset="0"/>
                            </a:rPr>
                            <m:t>𝑔</m:t>
                          </m:r>
                        </m:num>
                        <m:den>
                          <m:r>
                            <a:rPr lang="en-US" altLang="zh-TW" b="0" i="1" smtClean="0">
                              <a:latin typeface="Cambria Math"/>
                              <a:cs typeface="Times New Roman" pitchFamily="18" charset="0"/>
                            </a:rPr>
                            <m:t>2</m:t>
                          </m:r>
                        </m:den>
                      </m:f>
                      <m:d>
                        <m:dPr>
                          <m:ctrlPr>
                            <a:rPr lang="en-US" altLang="zh-TW" i="1">
                              <a:latin typeface="Cambria Math" panose="02040503050406030204" pitchFamily="18" charset="0"/>
                              <a:cs typeface="Times New Roman" pitchFamily="18" charset="0"/>
                            </a:rPr>
                          </m:ctrlPr>
                        </m:dPr>
                        <m:e>
                          <m:m>
                            <m:mPr>
                              <m:mcs>
                                <m:mc>
                                  <m:mcPr>
                                    <m:count m:val="2"/>
                                    <m:mcJc m:val="center"/>
                                  </m:mcPr>
                                </m:mc>
                              </m:mcs>
                              <m:ctrlPr>
                                <a:rPr lang="en-US" altLang="zh-TW" i="1">
                                  <a:latin typeface="Cambria Math" panose="02040503050406030204" pitchFamily="18" charset="0"/>
                                  <a:cs typeface="Times New Roman" pitchFamily="18" charset="0"/>
                                </a:rPr>
                              </m:ctrlPr>
                            </m:mPr>
                            <m:mr>
                              <m:e>
                                <m:sSub>
                                  <m:sSubPr>
                                    <m:ctrlPr>
                                      <a:rPr lang="en-US" altLang="zh-TW" i="1">
                                        <a:latin typeface="Cambria Math" panose="02040503050406030204" pitchFamily="18" charset="0"/>
                                        <a:cs typeface="Times New Roman" pitchFamily="18" charset="0"/>
                                      </a:rPr>
                                    </m:ctrlPr>
                                  </m:sSubPr>
                                  <m:e>
                                    <m:acc>
                                      <m:accPr>
                                        <m:chr m:val="̅"/>
                                        <m:ctrlPr>
                                          <a:rPr lang="en-US" altLang="zh-TW" i="1">
                                            <a:latin typeface="Cambria Math" panose="02040503050406030204" pitchFamily="18" charset="0"/>
                                            <a:cs typeface="Times New Roman" pitchFamily="18" charset="0"/>
                                          </a:rPr>
                                        </m:ctrlPr>
                                      </m:accPr>
                                      <m:e>
                                        <m:r>
                                          <a:rPr lang="zh-TW" altLang="en-US" i="1">
                                            <a:latin typeface="Cambria Math"/>
                                            <a:cs typeface="Times New Roman" pitchFamily="18" charset="0"/>
                                          </a:rPr>
                                          <m:t>𝜈</m:t>
                                        </m:r>
                                      </m:e>
                                    </m:acc>
                                  </m:e>
                                  <m:sub>
                                    <m:r>
                                      <a:rPr lang="en-US" altLang="zh-TW" i="1">
                                        <a:latin typeface="Cambria Math"/>
                                        <a:cs typeface="Times New Roman" pitchFamily="18" charset="0"/>
                                      </a:rPr>
                                      <m:t>𝑒</m:t>
                                    </m:r>
                                  </m:sub>
                                </m:sSub>
                              </m:e>
                              <m:e>
                                <m:acc>
                                  <m:accPr>
                                    <m:chr m:val="̅"/>
                                    <m:ctrlPr>
                                      <a:rPr lang="en-US" altLang="zh-TW" i="1">
                                        <a:latin typeface="Cambria Math" panose="02040503050406030204" pitchFamily="18" charset="0"/>
                                        <a:cs typeface="Times New Roman" pitchFamily="18" charset="0"/>
                                      </a:rPr>
                                    </m:ctrlPr>
                                  </m:accPr>
                                  <m:e>
                                    <m:r>
                                      <a:rPr lang="en-US" altLang="zh-TW" i="1">
                                        <a:latin typeface="Cambria Math"/>
                                        <a:cs typeface="Times New Roman" pitchFamily="18" charset="0"/>
                                      </a:rPr>
                                      <m:t>𝑒</m:t>
                                    </m:r>
                                  </m:e>
                                </m:acc>
                              </m:e>
                            </m:mr>
                          </m:m>
                        </m:e>
                      </m:d>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𝑊</m:t>
                          </m:r>
                        </m:e>
                        <m:sup>
                          <m:r>
                            <a:rPr lang="en-US" altLang="zh-TW" i="1">
                              <a:latin typeface="Cambria Math"/>
                              <a:cs typeface="Times New Roman" pitchFamily="18" charset="0"/>
                            </a:rPr>
                            <m:t>1</m:t>
                          </m:r>
                        </m:sup>
                      </m:sSup>
                      <m:sSub>
                        <m:sSubPr>
                          <m:ctrlPr>
                            <a:rPr lang="en-US" altLang="zh-TW" i="1" smtClean="0">
                              <a:latin typeface="Cambria Math" panose="02040503050406030204" pitchFamily="18" charset="0"/>
                              <a:cs typeface="Times New Roman" pitchFamily="18" charset="0"/>
                            </a:rPr>
                          </m:ctrlPr>
                        </m:sSubPr>
                        <m:e>
                          <m:r>
                            <a:rPr lang="zh-TW" altLang="en-US" i="1" smtClean="0">
                              <a:latin typeface="Cambria Math"/>
                              <a:cs typeface="Times New Roman" pitchFamily="18" charset="0"/>
                            </a:rPr>
                            <m:t>𝜎</m:t>
                          </m:r>
                        </m:e>
                        <m:sub>
                          <m:r>
                            <a:rPr lang="en-US" altLang="zh-TW" b="0" i="1" smtClean="0">
                              <a:latin typeface="Cambria Math"/>
                              <a:cs typeface="Times New Roman" pitchFamily="18" charset="0"/>
                            </a:rPr>
                            <m:t>1</m:t>
                          </m:r>
                        </m:sub>
                      </m:sSub>
                      <m:d>
                        <m:dPr>
                          <m:ctrlPr>
                            <a:rPr lang="en-US" altLang="zh-TW" i="1">
                              <a:latin typeface="Cambria Math" panose="02040503050406030204" pitchFamily="18" charset="0"/>
                              <a:cs typeface="Times New Roman" pitchFamily="18" charset="0"/>
                            </a:rPr>
                          </m:ctrlPr>
                        </m:dPr>
                        <m:e>
                          <m:m>
                            <m:mPr>
                              <m:mcs>
                                <m:mc>
                                  <m:mcPr>
                                    <m:count m:val="1"/>
                                    <m:mcJc m:val="center"/>
                                  </m:mcPr>
                                </m:mc>
                              </m:mcs>
                              <m:ctrlPr>
                                <a:rPr lang="en-US" altLang="zh-TW" i="1">
                                  <a:latin typeface="Cambria Math" panose="02040503050406030204" pitchFamily="18" charset="0"/>
                                  <a:cs typeface="Times New Roman" pitchFamily="18" charset="0"/>
                                </a:rPr>
                              </m:ctrlPr>
                            </m:mPr>
                            <m:mr>
                              <m:e>
                                <m:sSub>
                                  <m:sSubPr>
                                    <m:ctrlPr>
                                      <a:rPr lang="en-US" altLang="zh-TW" i="1">
                                        <a:latin typeface="Cambria Math" panose="02040503050406030204" pitchFamily="18" charset="0"/>
                                        <a:cs typeface="Times New Roman" pitchFamily="18" charset="0"/>
                                      </a:rPr>
                                    </m:ctrlPr>
                                  </m:sSubPr>
                                  <m:e>
                                    <m:r>
                                      <a:rPr lang="zh-TW" altLang="en-US" i="1">
                                        <a:latin typeface="Cambria Math"/>
                                        <a:cs typeface="Times New Roman" pitchFamily="18" charset="0"/>
                                      </a:rPr>
                                      <m:t>𝜈</m:t>
                                    </m:r>
                                  </m:e>
                                  <m:sub>
                                    <m:r>
                                      <a:rPr lang="en-US" altLang="zh-TW" i="1">
                                        <a:latin typeface="Cambria Math"/>
                                        <a:cs typeface="Times New Roman" pitchFamily="18" charset="0"/>
                                      </a:rPr>
                                      <m:t>𝑒</m:t>
                                    </m:r>
                                  </m:sub>
                                </m:sSub>
                              </m:e>
                            </m:mr>
                            <m:mr>
                              <m:e>
                                <m:r>
                                  <a:rPr lang="en-US" altLang="zh-TW" i="1">
                                    <a:latin typeface="Cambria Math"/>
                                    <a:cs typeface="Times New Roman" pitchFamily="18" charset="0"/>
                                  </a:rPr>
                                  <m:t>𝑒</m:t>
                                </m:r>
                              </m:e>
                            </m:mr>
                          </m:m>
                        </m:e>
                      </m:d>
                      <m:r>
                        <a:rPr lang="en-US" altLang="zh-TW" i="1">
                          <a:latin typeface="Cambria Math"/>
                          <a:cs typeface="Times New Roman" pitchFamily="18" charset="0"/>
                        </a:rPr>
                        <m:t>+</m:t>
                      </m:r>
                      <m:f>
                        <m:fPr>
                          <m:ctrlPr>
                            <a:rPr lang="en-US" altLang="zh-TW" i="1">
                              <a:latin typeface="Cambria Math" panose="02040503050406030204" pitchFamily="18" charset="0"/>
                              <a:cs typeface="Times New Roman" pitchFamily="18" charset="0"/>
                            </a:rPr>
                          </m:ctrlPr>
                        </m:fPr>
                        <m:num>
                          <m:r>
                            <a:rPr lang="en-US" altLang="zh-TW" b="0" i="1" smtClean="0">
                              <a:latin typeface="Cambria Math"/>
                              <a:cs typeface="Times New Roman" pitchFamily="18" charset="0"/>
                            </a:rPr>
                            <m:t>𝑔</m:t>
                          </m:r>
                        </m:num>
                        <m:den>
                          <m:r>
                            <a:rPr lang="en-US" altLang="zh-TW" i="1">
                              <a:latin typeface="Cambria Math"/>
                              <a:cs typeface="Times New Roman" pitchFamily="18" charset="0"/>
                            </a:rPr>
                            <m:t>2</m:t>
                          </m:r>
                        </m:den>
                      </m:f>
                      <m:d>
                        <m:dPr>
                          <m:ctrlPr>
                            <a:rPr lang="en-US" altLang="zh-TW" i="1">
                              <a:latin typeface="Cambria Math" panose="02040503050406030204" pitchFamily="18" charset="0"/>
                              <a:cs typeface="Times New Roman" pitchFamily="18" charset="0"/>
                            </a:rPr>
                          </m:ctrlPr>
                        </m:dPr>
                        <m:e>
                          <m:m>
                            <m:mPr>
                              <m:mcs>
                                <m:mc>
                                  <m:mcPr>
                                    <m:count m:val="2"/>
                                    <m:mcJc m:val="center"/>
                                  </m:mcPr>
                                </m:mc>
                              </m:mcs>
                              <m:ctrlPr>
                                <a:rPr lang="en-US" altLang="zh-TW" i="1">
                                  <a:latin typeface="Cambria Math" panose="02040503050406030204" pitchFamily="18" charset="0"/>
                                  <a:cs typeface="Times New Roman" pitchFamily="18" charset="0"/>
                                </a:rPr>
                              </m:ctrlPr>
                            </m:mPr>
                            <m:mr>
                              <m:e>
                                <m:sSub>
                                  <m:sSubPr>
                                    <m:ctrlPr>
                                      <a:rPr lang="en-US" altLang="zh-TW" i="1">
                                        <a:latin typeface="Cambria Math" panose="02040503050406030204" pitchFamily="18" charset="0"/>
                                        <a:cs typeface="Times New Roman" pitchFamily="18" charset="0"/>
                                      </a:rPr>
                                    </m:ctrlPr>
                                  </m:sSubPr>
                                  <m:e>
                                    <m:acc>
                                      <m:accPr>
                                        <m:chr m:val="̅"/>
                                        <m:ctrlPr>
                                          <a:rPr lang="en-US" altLang="zh-TW" i="1">
                                            <a:latin typeface="Cambria Math" panose="02040503050406030204" pitchFamily="18" charset="0"/>
                                            <a:cs typeface="Times New Roman" pitchFamily="18" charset="0"/>
                                          </a:rPr>
                                        </m:ctrlPr>
                                      </m:accPr>
                                      <m:e>
                                        <m:r>
                                          <a:rPr lang="zh-TW" altLang="en-US" i="1">
                                            <a:latin typeface="Cambria Math"/>
                                            <a:cs typeface="Times New Roman" pitchFamily="18" charset="0"/>
                                          </a:rPr>
                                          <m:t>𝜈</m:t>
                                        </m:r>
                                      </m:e>
                                    </m:acc>
                                  </m:e>
                                  <m:sub>
                                    <m:r>
                                      <a:rPr lang="en-US" altLang="zh-TW" i="1">
                                        <a:latin typeface="Cambria Math"/>
                                        <a:cs typeface="Times New Roman" pitchFamily="18" charset="0"/>
                                      </a:rPr>
                                      <m:t>𝑒</m:t>
                                    </m:r>
                                  </m:sub>
                                </m:sSub>
                              </m:e>
                              <m:e>
                                <m:acc>
                                  <m:accPr>
                                    <m:chr m:val="̅"/>
                                    <m:ctrlPr>
                                      <a:rPr lang="en-US" altLang="zh-TW" i="1">
                                        <a:latin typeface="Cambria Math" panose="02040503050406030204" pitchFamily="18" charset="0"/>
                                        <a:cs typeface="Times New Roman" pitchFamily="18" charset="0"/>
                                      </a:rPr>
                                    </m:ctrlPr>
                                  </m:accPr>
                                  <m:e>
                                    <m:r>
                                      <a:rPr lang="en-US" altLang="zh-TW" i="1">
                                        <a:latin typeface="Cambria Math"/>
                                        <a:cs typeface="Times New Roman" pitchFamily="18" charset="0"/>
                                      </a:rPr>
                                      <m:t>𝑒</m:t>
                                    </m:r>
                                  </m:e>
                                </m:acc>
                              </m:e>
                            </m:mr>
                          </m:m>
                        </m:e>
                      </m:d>
                      <m:sSup>
                        <m:sSupPr>
                          <m:ctrlPr>
                            <a:rPr lang="en-US" altLang="zh-TW" i="1">
                              <a:latin typeface="Cambria Math" panose="02040503050406030204" pitchFamily="18" charset="0"/>
                              <a:ea typeface="Cambria Math"/>
                              <a:cs typeface="Times New Roman" pitchFamily="18" charset="0"/>
                            </a:rPr>
                          </m:ctrlPr>
                        </m:sSupPr>
                        <m:e>
                          <m:r>
                            <a:rPr lang="en-US" altLang="zh-TW" i="1">
                              <a:latin typeface="Cambria Math"/>
                              <a:ea typeface="Cambria Math"/>
                              <a:cs typeface="Times New Roman" pitchFamily="18" charset="0"/>
                            </a:rPr>
                            <m:t>𝑊</m:t>
                          </m:r>
                        </m:e>
                        <m:sup>
                          <m:r>
                            <a:rPr lang="en-US" altLang="zh-TW" i="1">
                              <a:latin typeface="Cambria Math"/>
                              <a:ea typeface="Cambria Math"/>
                              <a:cs typeface="Times New Roman" pitchFamily="18" charset="0"/>
                            </a:rPr>
                            <m:t>2</m:t>
                          </m:r>
                        </m:sup>
                      </m:sSup>
                      <m:sSub>
                        <m:sSubPr>
                          <m:ctrlPr>
                            <a:rPr lang="en-US" altLang="zh-TW" i="1" smtClean="0">
                              <a:latin typeface="Cambria Math" panose="02040503050406030204" pitchFamily="18" charset="0"/>
                              <a:cs typeface="Times New Roman" pitchFamily="18" charset="0"/>
                            </a:rPr>
                          </m:ctrlPr>
                        </m:sSubPr>
                        <m:e>
                          <m:r>
                            <a:rPr lang="zh-TW" altLang="en-US" i="1">
                              <a:latin typeface="Cambria Math"/>
                              <a:cs typeface="Times New Roman" pitchFamily="18" charset="0"/>
                            </a:rPr>
                            <m:t>𝜎</m:t>
                          </m:r>
                        </m:e>
                        <m:sub>
                          <m:r>
                            <a:rPr lang="en-US" altLang="zh-TW" b="0" i="1" smtClean="0">
                              <a:latin typeface="Cambria Math"/>
                              <a:cs typeface="Times New Roman" pitchFamily="18" charset="0"/>
                            </a:rPr>
                            <m:t>2</m:t>
                          </m:r>
                        </m:sub>
                      </m:sSub>
                      <m:d>
                        <m:dPr>
                          <m:ctrlPr>
                            <a:rPr lang="en-US" altLang="zh-TW" i="1">
                              <a:latin typeface="Cambria Math" panose="02040503050406030204" pitchFamily="18" charset="0"/>
                              <a:cs typeface="Times New Roman" pitchFamily="18" charset="0"/>
                            </a:rPr>
                          </m:ctrlPr>
                        </m:dPr>
                        <m:e>
                          <m:m>
                            <m:mPr>
                              <m:mcs>
                                <m:mc>
                                  <m:mcPr>
                                    <m:count m:val="1"/>
                                    <m:mcJc m:val="center"/>
                                  </m:mcPr>
                                </m:mc>
                              </m:mcs>
                              <m:ctrlPr>
                                <a:rPr lang="en-US" altLang="zh-TW" i="1">
                                  <a:latin typeface="Cambria Math" panose="02040503050406030204" pitchFamily="18" charset="0"/>
                                  <a:cs typeface="Times New Roman" pitchFamily="18" charset="0"/>
                                </a:rPr>
                              </m:ctrlPr>
                            </m:mPr>
                            <m:mr>
                              <m:e>
                                <m:sSub>
                                  <m:sSubPr>
                                    <m:ctrlPr>
                                      <a:rPr lang="en-US" altLang="zh-TW" i="1">
                                        <a:latin typeface="Cambria Math" panose="02040503050406030204" pitchFamily="18" charset="0"/>
                                        <a:cs typeface="Times New Roman" pitchFamily="18" charset="0"/>
                                      </a:rPr>
                                    </m:ctrlPr>
                                  </m:sSubPr>
                                  <m:e>
                                    <m:r>
                                      <a:rPr lang="zh-TW" altLang="en-US" i="1">
                                        <a:latin typeface="Cambria Math"/>
                                        <a:cs typeface="Times New Roman" pitchFamily="18" charset="0"/>
                                      </a:rPr>
                                      <m:t>𝜈</m:t>
                                    </m:r>
                                  </m:e>
                                  <m:sub>
                                    <m:r>
                                      <a:rPr lang="en-US" altLang="zh-TW" i="1">
                                        <a:latin typeface="Cambria Math"/>
                                        <a:cs typeface="Times New Roman" pitchFamily="18" charset="0"/>
                                      </a:rPr>
                                      <m:t>𝑒</m:t>
                                    </m:r>
                                  </m:sub>
                                </m:sSub>
                              </m:e>
                            </m:mr>
                            <m:mr>
                              <m:e>
                                <m:r>
                                  <a:rPr lang="en-US" altLang="zh-TW" i="1">
                                    <a:latin typeface="Cambria Math"/>
                                    <a:cs typeface="Times New Roman" pitchFamily="18" charset="0"/>
                                  </a:rPr>
                                  <m:t>𝑒</m:t>
                                </m:r>
                              </m:e>
                            </m:mr>
                          </m:m>
                        </m:e>
                      </m:d>
                    </m:oMath>
                  </m:oMathPara>
                </a14:m>
                <a:endParaRPr lang="en-US" altLang="zh-TW" dirty="0">
                  <a:cs typeface="Times New Roman" pitchFamily="18" charset="0"/>
                </a:endParaRPr>
              </a:p>
            </p:txBody>
          </p:sp>
        </mc:Choice>
        <mc:Fallback xmlns="">
          <p:sp>
            <p:nvSpPr>
              <p:cNvPr id="32" name="矩形 31">
                <a:extLst>
                  <a:ext uri="{FF2B5EF4-FFF2-40B4-BE49-F238E27FC236}">
                    <a16:creationId xmlns:a16="http://schemas.microsoft.com/office/drawing/2014/main" id="{26044D1D-F6F4-1765-9F9C-E412052C3CE3}"/>
                  </a:ext>
                </a:extLst>
              </p:cNvPr>
              <p:cNvSpPr>
                <a:spLocks noRot="1" noChangeAspect="1" noMove="1" noResize="1" noEditPoints="1" noAdjustHandles="1" noChangeArrowheads="1" noChangeShapeType="1" noTextEdit="1"/>
              </p:cNvSpPr>
              <p:nvPr/>
            </p:nvSpPr>
            <p:spPr>
              <a:xfrm>
                <a:off x="894162" y="4482088"/>
                <a:ext cx="4665489" cy="564898"/>
              </a:xfrm>
              <a:prstGeom prst="rect">
                <a:avLst/>
              </a:prstGeom>
              <a:blipFill>
                <a:blip r:embed="rId13"/>
                <a:stretch>
                  <a:fillRect b="-4348"/>
                </a:stretch>
              </a:blipFill>
            </p:spPr>
            <p:txBody>
              <a:bodyPr/>
              <a:lstStyle/>
              <a:p>
                <a:r>
                  <a:rPr lang="en-US">
                    <a:noFill/>
                  </a:rPr>
                  <a:t> </a:t>
                </a:r>
              </a:p>
            </p:txBody>
          </p:sp>
        </mc:Fallback>
      </mc:AlternateContent>
      <p:pic>
        <p:nvPicPr>
          <p:cNvPr id="33" name="Picture 6">
            <a:extLst>
              <a:ext uri="{FF2B5EF4-FFF2-40B4-BE49-F238E27FC236}">
                <a16:creationId xmlns:a16="http://schemas.microsoft.com/office/drawing/2014/main" id="{F64F76AC-39AF-8739-8B88-688808483D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4394" y="169931"/>
            <a:ext cx="2322512" cy="167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34" name="矩形 33">
                <a:extLst>
                  <a:ext uri="{FF2B5EF4-FFF2-40B4-BE49-F238E27FC236}">
                    <a16:creationId xmlns:a16="http://schemas.microsoft.com/office/drawing/2014/main" id="{9FC23658-7446-8264-B113-FC79E9EB9078}"/>
                  </a:ext>
                </a:extLst>
              </p:cNvPr>
              <p:cNvSpPr/>
              <p:nvPr/>
            </p:nvSpPr>
            <p:spPr>
              <a:xfrm>
                <a:off x="1433451" y="202244"/>
                <a:ext cx="454212" cy="415883"/>
              </a:xfrm>
              <a:prstGeom prst="rect">
                <a:avLst/>
              </a:prstGeom>
              <a:solidFill>
                <a:schemeClr val="bg1"/>
              </a:solidFill>
            </p:spPr>
            <p:txBody>
              <a:bodyPr wrap="square" lIns="0" tIns="0" rIns="0" bIns="0">
                <a:spAutoFit/>
              </a:bodyPr>
              <a:lstStyle/>
              <a:p>
                <a:pPr/>
                <a14:m>
                  <m:oMathPara xmlns:m="http://schemas.openxmlformats.org/officeDocument/2006/math">
                    <m:oMathParaPr>
                      <m:jc m:val="centerGroup"/>
                    </m:oMathParaPr>
                    <m:oMath xmlns:m="http://schemas.openxmlformats.org/officeDocument/2006/math">
                      <m:d>
                        <m:dPr>
                          <m:ctrlPr>
                            <a:rPr lang="en-US" altLang="zh-TW" i="1">
                              <a:latin typeface="Cambria Math" panose="02040503050406030204" pitchFamily="18" charset="0"/>
                              <a:cs typeface="Times New Roman" pitchFamily="18" charset="0"/>
                            </a:rPr>
                          </m:ctrlPr>
                        </m:dPr>
                        <m:e>
                          <m:m>
                            <m:mPr>
                              <m:mcs>
                                <m:mc>
                                  <m:mcPr>
                                    <m:count m:val="1"/>
                                    <m:mcJc m:val="center"/>
                                  </m:mcPr>
                                </m:mc>
                              </m:mcs>
                              <m:ctrlPr>
                                <a:rPr lang="en-US" altLang="zh-TW" i="1">
                                  <a:latin typeface="Cambria Math" panose="02040503050406030204" pitchFamily="18" charset="0"/>
                                  <a:cs typeface="Times New Roman" pitchFamily="18" charset="0"/>
                                </a:rPr>
                              </m:ctrlPr>
                            </m:mPr>
                            <m:mr>
                              <m:e>
                                <m:sSub>
                                  <m:sSubPr>
                                    <m:ctrlPr>
                                      <a:rPr lang="en-US" altLang="zh-TW" i="1">
                                        <a:latin typeface="Cambria Math" panose="02040503050406030204" pitchFamily="18" charset="0"/>
                                        <a:cs typeface="Times New Roman" pitchFamily="18" charset="0"/>
                                      </a:rPr>
                                    </m:ctrlPr>
                                  </m:sSubPr>
                                  <m:e>
                                    <m:r>
                                      <a:rPr lang="zh-TW" altLang="en-US" i="1">
                                        <a:latin typeface="Cambria Math"/>
                                        <a:cs typeface="Times New Roman" pitchFamily="18" charset="0"/>
                                      </a:rPr>
                                      <m:t>𝜈</m:t>
                                    </m:r>
                                  </m:e>
                                  <m:sub>
                                    <m:r>
                                      <a:rPr lang="en-US" altLang="zh-TW" i="1">
                                        <a:latin typeface="Cambria Math"/>
                                        <a:cs typeface="Times New Roman" pitchFamily="18" charset="0"/>
                                      </a:rPr>
                                      <m:t>𝑒</m:t>
                                    </m:r>
                                  </m:sub>
                                </m:sSub>
                              </m:e>
                            </m:mr>
                            <m:mr>
                              <m:e>
                                <m:r>
                                  <a:rPr lang="en-US" altLang="zh-TW" i="1">
                                    <a:latin typeface="Cambria Math"/>
                                    <a:cs typeface="Times New Roman" pitchFamily="18" charset="0"/>
                                  </a:rPr>
                                  <m:t>𝑒</m:t>
                                </m:r>
                              </m:e>
                            </m:mr>
                          </m:m>
                        </m:e>
                      </m:d>
                    </m:oMath>
                  </m:oMathPara>
                </a14:m>
                <a:endParaRPr lang="zh-TW" altLang="en-US" dirty="0"/>
              </a:p>
            </p:txBody>
          </p:sp>
        </mc:Choice>
        <mc:Fallback xmlns="">
          <p:sp>
            <p:nvSpPr>
              <p:cNvPr id="34" name="矩形 33">
                <a:extLst>
                  <a:ext uri="{FF2B5EF4-FFF2-40B4-BE49-F238E27FC236}">
                    <a16:creationId xmlns:a16="http://schemas.microsoft.com/office/drawing/2014/main" id="{9FC23658-7446-8264-B113-FC79E9EB9078}"/>
                  </a:ext>
                </a:extLst>
              </p:cNvPr>
              <p:cNvSpPr>
                <a:spLocks noRot="1" noChangeAspect="1" noMove="1" noResize="1" noEditPoints="1" noAdjustHandles="1" noChangeArrowheads="1" noChangeShapeType="1" noTextEdit="1"/>
              </p:cNvSpPr>
              <p:nvPr/>
            </p:nvSpPr>
            <p:spPr>
              <a:xfrm>
                <a:off x="1433451" y="202244"/>
                <a:ext cx="454212" cy="415883"/>
              </a:xfrm>
              <a:prstGeom prst="rect">
                <a:avLst/>
              </a:prstGeom>
              <a:blipFill>
                <a:blip r:embed="rId14"/>
                <a:stretch>
                  <a:fillRect b="-176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矩形 34">
                <a:extLst>
                  <a:ext uri="{FF2B5EF4-FFF2-40B4-BE49-F238E27FC236}">
                    <a16:creationId xmlns:a16="http://schemas.microsoft.com/office/drawing/2014/main" id="{DE6293E0-8AB2-7B35-EECA-62C88C5823BE}"/>
                  </a:ext>
                </a:extLst>
              </p:cNvPr>
              <p:cNvSpPr/>
              <p:nvPr/>
            </p:nvSpPr>
            <p:spPr>
              <a:xfrm>
                <a:off x="2152095" y="1054475"/>
                <a:ext cx="381680" cy="276999"/>
              </a:xfrm>
              <a:prstGeom prst="rect">
                <a:avLst/>
              </a:prstGeom>
              <a:solidFill>
                <a:schemeClr val="bg1"/>
              </a:solidFill>
            </p:spPr>
            <p:txBody>
              <a:bodyPr wrap="square" lIns="0" tIns="0" rIns="0" bIns="0">
                <a:spAutoFit/>
              </a:bodyPr>
              <a:lstStyle/>
              <a:p>
                <a:pPr/>
                <a14:m>
                  <m:oMathPara xmlns:m="http://schemas.openxmlformats.org/officeDocument/2006/math">
                    <m:oMathParaPr>
                      <m:jc m:val="centerGroup"/>
                    </m:oMathParaPr>
                    <m:oMath xmlns:m="http://schemas.openxmlformats.org/officeDocument/2006/math">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𝑊</m:t>
                          </m:r>
                        </m:e>
                        <m:sup>
                          <m:r>
                            <a:rPr lang="en-US" altLang="zh-TW" i="1">
                              <a:latin typeface="Cambria Math"/>
                              <a:cs typeface="Times New Roman" pitchFamily="18" charset="0"/>
                            </a:rPr>
                            <m:t>+</m:t>
                          </m:r>
                        </m:sup>
                      </m:sSup>
                    </m:oMath>
                  </m:oMathPara>
                </a14:m>
                <a:endParaRPr lang="zh-TW" altLang="en-US" dirty="0"/>
              </a:p>
            </p:txBody>
          </p:sp>
        </mc:Choice>
        <mc:Fallback xmlns="">
          <p:sp>
            <p:nvSpPr>
              <p:cNvPr id="35" name="矩形 34">
                <a:extLst>
                  <a:ext uri="{FF2B5EF4-FFF2-40B4-BE49-F238E27FC236}">
                    <a16:creationId xmlns:a16="http://schemas.microsoft.com/office/drawing/2014/main" id="{DE6293E0-8AB2-7B35-EECA-62C88C5823BE}"/>
                  </a:ext>
                </a:extLst>
              </p:cNvPr>
              <p:cNvSpPr>
                <a:spLocks noRot="1" noChangeAspect="1" noMove="1" noResize="1" noEditPoints="1" noAdjustHandles="1" noChangeArrowheads="1" noChangeShapeType="1" noTextEdit="1"/>
              </p:cNvSpPr>
              <p:nvPr/>
            </p:nvSpPr>
            <p:spPr>
              <a:xfrm>
                <a:off x="2152095" y="1054475"/>
                <a:ext cx="381680" cy="276999"/>
              </a:xfrm>
              <a:prstGeom prst="rect">
                <a:avLst/>
              </a:prstGeom>
              <a:blipFill>
                <a:blip r:embed="rId15"/>
                <a:stretch>
                  <a:fillRect l="-16129" r="-9677" b="-136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矩形 35">
                <a:extLst>
                  <a:ext uri="{FF2B5EF4-FFF2-40B4-BE49-F238E27FC236}">
                    <a16:creationId xmlns:a16="http://schemas.microsoft.com/office/drawing/2014/main" id="{08D70DD4-DEB9-E193-1BB2-48CA686D1663}"/>
                  </a:ext>
                </a:extLst>
              </p:cNvPr>
              <p:cNvSpPr/>
              <p:nvPr/>
            </p:nvSpPr>
            <p:spPr>
              <a:xfrm>
                <a:off x="1551017" y="1328798"/>
                <a:ext cx="454212" cy="415883"/>
              </a:xfrm>
              <a:prstGeom prst="rect">
                <a:avLst/>
              </a:prstGeom>
              <a:solidFill>
                <a:schemeClr val="bg1"/>
              </a:solidFill>
            </p:spPr>
            <p:txBody>
              <a:bodyPr wrap="square" lIns="0" tIns="0" rIns="0" bIns="0">
                <a:spAutoFit/>
              </a:bodyPr>
              <a:lstStyle/>
              <a:p>
                <a:pPr/>
                <a14:m>
                  <m:oMathPara xmlns:m="http://schemas.openxmlformats.org/officeDocument/2006/math">
                    <m:oMathParaPr>
                      <m:jc m:val="centerGroup"/>
                    </m:oMathParaPr>
                    <m:oMath xmlns:m="http://schemas.openxmlformats.org/officeDocument/2006/math">
                      <m:d>
                        <m:dPr>
                          <m:ctrlPr>
                            <a:rPr lang="en-US" altLang="zh-TW" i="1">
                              <a:latin typeface="Cambria Math" panose="02040503050406030204" pitchFamily="18" charset="0"/>
                              <a:cs typeface="Times New Roman" pitchFamily="18" charset="0"/>
                            </a:rPr>
                          </m:ctrlPr>
                        </m:dPr>
                        <m:e>
                          <m:m>
                            <m:mPr>
                              <m:mcs>
                                <m:mc>
                                  <m:mcPr>
                                    <m:count m:val="1"/>
                                    <m:mcJc m:val="center"/>
                                  </m:mcPr>
                                </m:mc>
                              </m:mcs>
                              <m:ctrlPr>
                                <a:rPr lang="en-US" altLang="zh-TW" i="1">
                                  <a:latin typeface="Cambria Math" panose="02040503050406030204" pitchFamily="18" charset="0"/>
                                  <a:cs typeface="Times New Roman" pitchFamily="18" charset="0"/>
                                </a:rPr>
                              </m:ctrlPr>
                            </m:mPr>
                            <m:mr>
                              <m:e>
                                <m:sSub>
                                  <m:sSubPr>
                                    <m:ctrlPr>
                                      <a:rPr lang="en-US" altLang="zh-TW" i="1">
                                        <a:latin typeface="Cambria Math" panose="02040503050406030204" pitchFamily="18" charset="0"/>
                                        <a:cs typeface="Times New Roman" pitchFamily="18" charset="0"/>
                                      </a:rPr>
                                    </m:ctrlPr>
                                  </m:sSubPr>
                                  <m:e>
                                    <m:r>
                                      <a:rPr lang="zh-TW" altLang="en-US" i="1">
                                        <a:latin typeface="Cambria Math"/>
                                        <a:cs typeface="Times New Roman" pitchFamily="18" charset="0"/>
                                      </a:rPr>
                                      <m:t>𝜈</m:t>
                                    </m:r>
                                  </m:e>
                                  <m:sub>
                                    <m:r>
                                      <a:rPr lang="en-US" altLang="zh-TW" i="1">
                                        <a:latin typeface="Cambria Math"/>
                                        <a:cs typeface="Times New Roman" pitchFamily="18" charset="0"/>
                                      </a:rPr>
                                      <m:t>𝑒</m:t>
                                    </m:r>
                                  </m:sub>
                                </m:sSub>
                              </m:e>
                            </m:mr>
                            <m:mr>
                              <m:e>
                                <m:r>
                                  <a:rPr lang="en-US" altLang="zh-TW" i="1">
                                    <a:latin typeface="Cambria Math"/>
                                    <a:cs typeface="Times New Roman" pitchFamily="18" charset="0"/>
                                  </a:rPr>
                                  <m:t>𝑒</m:t>
                                </m:r>
                              </m:e>
                            </m:mr>
                          </m:m>
                        </m:e>
                      </m:d>
                    </m:oMath>
                  </m:oMathPara>
                </a14:m>
                <a:endParaRPr lang="zh-TW" altLang="en-US" dirty="0"/>
              </a:p>
            </p:txBody>
          </p:sp>
        </mc:Choice>
        <mc:Fallback xmlns="">
          <p:sp>
            <p:nvSpPr>
              <p:cNvPr id="36" name="矩形 35">
                <a:extLst>
                  <a:ext uri="{FF2B5EF4-FFF2-40B4-BE49-F238E27FC236}">
                    <a16:creationId xmlns:a16="http://schemas.microsoft.com/office/drawing/2014/main" id="{08D70DD4-DEB9-E193-1BB2-48CA686D1663}"/>
                  </a:ext>
                </a:extLst>
              </p:cNvPr>
              <p:cNvSpPr>
                <a:spLocks noRot="1" noChangeAspect="1" noMove="1" noResize="1" noEditPoints="1" noAdjustHandles="1" noChangeArrowheads="1" noChangeShapeType="1" noTextEdit="1"/>
              </p:cNvSpPr>
              <p:nvPr/>
            </p:nvSpPr>
            <p:spPr>
              <a:xfrm>
                <a:off x="1551017" y="1328798"/>
                <a:ext cx="454212" cy="415883"/>
              </a:xfrm>
              <a:prstGeom prst="rect">
                <a:avLst/>
              </a:prstGeom>
              <a:blipFill>
                <a:blip r:embed="rId16"/>
                <a:stretch>
                  <a:fillRect b="-176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矩形 36">
                <a:extLst>
                  <a:ext uri="{FF2B5EF4-FFF2-40B4-BE49-F238E27FC236}">
                    <a16:creationId xmlns:a16="http://schemas.microsoft.com/office/drawing/2014/main" id="{3CD33FA0-F653-E27C-A6F2-F0E26A8D538A}"/>
                  </a:ext>
                </a:extLst>
              </p:cNvPr>
              <p:cNvSpPr/>
              <p:nvPr/>
            </p:nvSpPr>
            <p:spPr>
              <a:xfrm>
                <a:off x="1729521" y="548686"/>
                <a:ext cx="795153" cy="45159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ctrlPr>
                            <a:rPr lang="en-US" altLang="zh-TW" sz="1400" i="1">
                              <a:latin typeface="Cambria Math" panose="02040503050406030204" pitchFamily="18" charset="0"/>
                              <a:cs typeface="Times New Roman" pitchFamily="18" charset="0"/>
                            </a:rPr>
                          </m:ctrlPr>
                        </m:dPr>
                        <m:e>
                          <m:m>
                            <m:mPr>
                              <m:mcs>
                                <m:mc>
                                  <m:mcPr>
                                    <m:count m:val="2"/>
                                    <m:mcJc m:val="center"/>
                                  </m:mcPr>
                                </m:mc>
                              </m:mcs>
                              <m:ctrlPr>
                                <a:rPr lang="en-US" altLang="zh-TW" sz="1400" i="1">
                                  <a:latin typeface="Cambria Math" panose="02040503050406030204" pitchFamily="18" charset="0"/>
                                  <a:cs typeface="Times New Roman" pitchFamily="18" charset="0"/>
                                </a:rPr>
                              </m:ctrlPr>
                            </m:mPr>
                            <m:mr>
                              <m:e>
                                <m:r>
                                  <m:rPr>
                                    <m:brk m:alnAt="7"/>
                                  </m:rPr>
                                  <a:rPr lang="en-US" altLang="zh-TW" sz="1400" i="1">
                                    <a:latin typeface="Cambria Math"/>
                                    <a:cs typeface="Times New Roman" pitchFamily="18" charset="0"/>
                                  </a:rPr>
                                  <m:t>0</m:t>
                                </m:r>
                              </m:e>
                              <m:e>
                                <m:r>
                                  <a:rPr lang="en-US" altLang="zh-TW" sz="1400" i="1">
                                    <a:latin typeface="Cambria Math"/>
                                    <a:cs typeface="Times New Roman" pitchFamily="18" charset="0"/>
                                  </a:rPr>
                                  <m:t>1</m:t>
                                </m:r>
                              </m:e>
                            </m:mr>
                            <m:mr>
                              <m:e>
                                <m:r>
                                  <a:rPr lang="en-US" altLang="zh-TW" sz="1400" i="1">
                                    <a:latin typeface="Cambria Math"/>
                                    <a:cs typeface="Times New Roman" pitchFamily="18" charset="0"/>
                                  </a:rPr>
                                  <m:t>0</m:t>
                                </m:r>
                              </m:e>
                              <m:e>
                                <m:r>
                                  <a:rPr lang="en-US" altLang="zh-TW" sz="1400" i="1">
                                    <a:latin typeface="Cambria Math"/>
                                    <a:cs typeface="Times New Roman" pitchFamily="18" charset="0"/>
                                  </a:rPr>
                                  <m:t>0</m:t>
                                </m:r>
                              </m:e>
                            </m:mr>
                          </m:m>
                        </m:e>
                      </m:d>
                    </m:oMath>
                  </m:oMathPara>
                </a14:m>
                <a:endParaRPr lang="zh-CN" altLang="en-US" sz="1400" dirty="0"/>
              </a:p>
            </p:txBody>
          </p:sp>
        </mc:Choice>
        <mc:Fallback xmlns="">
          <p:sp>
            <p:nvSpPr>
              <p:cNvPr id="37" name="矩形 36">
                <a:extLst>
                  <a:ext uri="{FF2B5EF4-FFF2-40B4-BE49-F238E27FC236}">
                    <a16:creationId xmlns:a16="http://schemas.microsoft.com/office/drawing/2014/main" id="{3CD33FA0-F653-E27C-A6F2-F0E26A8D538A}"/>
                  </a:ext>
                </a:extLst>
              </p:cNvPr>
              <p:cNvSpPr>
                <a:spLocks noRot="1" noChangeAspect="1" noMove="1" noResize="1" noEditPoints="1" noAdjustHandles="1" noChangeArrowheads="1" noChangeShapeType="1" noTextEdit="1"/>
              </p:cNvSpPr>
              <p:nvPr/>
            </p:nvSpPr>
            <p:spPr>
              <a:xfrm>
                <a:off x="1729521" y="548686"/>
                <a:ext cx="795153" cy="451598"/>
              </a:xfrm>
              <a:prstGeom prst="rect">
                <a:avLst/>
              </a:prstGeom>
              <a:blipFill>
                <a:blip r:embed="rId17"/>
                <a:stretch>
                  <a:fillRect b="-2778"/>
                </a:stretch>
              </a:blipFill>
            </p:spPr>
            <p:txBody>
              <a:bodyPr/>
              <a:lstStyle/>
              <a:p>
                <a:r>
                  <a:rPr lang="en-US">
                    <a:noFill/>
                  </a:rPr>
                  <a:t> </a:t>
                </a:r>
              </a:p>
            </p:txBody>
          </p:sp>
        </mc:Fallback>
      </mc:AlternateContent>
      <p:pic>
        <p:nvPicPr>
          <p:cNvPr id="40" name="Picture 6">
            <a:extLst>
              <a:ext uri="{FF2B5EF4-FFF2-40B4-BE49-F238E27FC236}">
                <a16:creationId xmlns:a16="http://schemas.microsoft.com/office/drawing/2014/main" id="{DB92917A-6A6A-187F-FDA8-C53F775617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1589" y="162877"/>
            <a:ext cx="2322512" cy="167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41" name="矩形 40">
                <a:extLst>
                  <a:ext uri="{FF2B5EF4-FFF2-40B4-BE49-F238E27FC236}">
                    <a16:creationId xmlns:a16="http://schemas.microsoft.com/office/drawing/2014/main" id="{FFAB9755-FC50-E749-35A0-58999A095F65}"/>
                  </a:ext>
                </a:extLst>
              </p:cNvPr>
              <p:cNvSpPr/>
              <p:nvPr/>
            </p:nvSpPr>
            <p:spPr>
              <a:xfrm>
                <a:off x="4850646" y="195190"/>
                <a:ext cx="454212" cy="415883"/>
              </a:xfrm>
              <a:prstGeom prst="rect">
                <a:avLst/>
              </a:prstGeom>
              <a:solidFill>
                <a:schemeClr val="bg1"/>
              </a:solidFill>
            </p:spPr>
            <p:txBody>
              <a:bodyPr wrap="square" lIns="0" tIns="0" rIns="0" bIns="0">
                <a:spAutoFit/>
              </a:bodyPr>
              <a:lstStyle/>
              <a:p>
                <a:pPr/>
                <a14:m>
                  <m:oMathPara xmlns:m="http://schemas.openxmlformats.org/officeDocument/2006/math">
                    <m:oMathParaPr>
                      <m:jc m:val="centerGroup"/>
                    </m:oMathParaPr>
                    <m:oMath xmlns:m="http://schemas.openxmlformats.org/officeDocument/2006/math">
                      <m:d>
                        <m:dPr>
                          <m:ctrlPr>
                            <a:rPr lang="en-US" altLang="zh-TW" i="1">
                              <a:latin typeface="Cambria Math" panose="02040503050406030204" pitchFamily="18" charset="0"/>
                              <a:cs typeface="Times New Roman" pitchFamily="18" charset="0"/>
                            </a:rPr>
                          </m:ctrlPr>
                        </m:dPr>
                        <m:e>
                          <m:m>
                            <m:mPr>
                              <m:mcs>
                                <m:mc>
                                  <m:mcPr>
                                    <m:count m:val="1"/>
                                    <m:mcJc m:val="center"/>
                                  </m:mcPr>
                                </m:mc>
                              </m:mcs>
                              <m:ctrlPr>
                                <a:rPr lang="en-US" altLang="zh-TW" i="1">
                                  <a:latin typeface="Cambria Math" panose="02040503050406030204" pitchFamily="18" charset="0"/>
                                  <a:cs typeface="Times New Roman" pitchFamily="18" charset="0"/>
                                </a:rPr>
                              </m:ctrlPr>
                            </m:mPr>
                            <m:mr>
                              <m:e>
                                <m:sSub>
                                  <m:sSubPr>
                                    <m:ctrlPr>
                                      <a:rPr lang="en-US" altLang="zh-TW" i="1">
                                        <a:latin typeface="Cambria Math" panose="02040503050406030204" pitchFamily="18" charset="0"/>
                                        <a:cs typeface="Times New Roman" pitchFamily="18" charset="0"/>
                                      </a:rPr>
                                    </m:ctrlPr>
                                  </m:sSubPr>
                                  <m:e>
                                    <m:r>
                                      <a:rPr lang="zh-TW" altLang="en-US" i="1">
                                        <a:latin typeface="Cambria Math"/>
                                        <a:cs typeface="Times New Roman" pitchFamily="18" charset="0"/>
                                      </a:rPr>
                                      <m:t>𝜈</m:t>
                                    </m:r>
                                  </m:e>
                                  <m:sub>
                                    <m:r>
                                      <a:rPr lang="en-US" altLang="zh-TW" i="1">
                                        <a:latin typeface="Cambria Math"/>
                                        <a:cs typeface="Times New Roman" pitchFamily="18" charset="0"/>
                                      </a:rPr>
                                      <m:t>𝑒</m:t>
                                    </m:r>
                                  </m:sub>
                                </m:sSub>
                              </m:e>
                            </m:mr>
                            <m:mr>
                              <m:e>
                                <m:r>
                                  <a:rPr lang="en-US" altLang="zh-TW" i="1">
                                    <a:latin typeface="Cambria Math"/>
                                    <a:cs typeface="Times New Roman" pitchFamily="18" charset="0"/>
                                  </a:rPr>
                                  <m:t>𝑒</m:t>
                                </m:r>
                              </m:e>
                            </m:mr>
                          </m:m>
                        </m:e>
                      </m:d>
                    </m:oMath>
                  </m:oMathPara>
                </a14:m>
                <a:endParaRPr lang="zh-TW" altLang="en-US" dirty="0"/>
              </a:p>
            </p:txBody>
          </p:sp>
        </mc:Choice>
        <mc:Fallback xmlns="">
          <p:sp>
            <p:nvSpPr>
              <p:cNvPr id="41" name="矩形 40">
                <a:extLst>
                  <a:ext uri="{FF2B5EF4-FFF2-40B4-BE49-F238E27FC236}">
                    <a16:creationId xmlns:a16="http://schemas.microsoft.com/office/drawing/2014/main" id="{FFAB9755-FC50-E749-35A0-58999A095F65}"/>
                  </a:ext>
                </a:extLst>
              </p:cNvPr>
              <p:cNvSpPr>
                <a:spLocks noRot="1" noChangeAspect="1" noMove="1" noResize="1" noEditPoints="1" noAdjustHandles="1" noChangeArrowheads="1" noChangeShapeType="1" noTextEdit="1"/>
              </p:cNvSpPr>
              <p:nvPr/>
            </p:nvSpPr>
            <p:spPr>
              <a:xfrm>
                <a:off x="4850646" y="195190"/>
                <a:ext cx="454212" cy="415883"/>
              </a:xfrm>
              <a:prstGeom prst="rect">
                <a:avLst/>
              </a:prstGeom>
              <a:blipFill>
                <a:blip r:embed="rId18"/>
                <a:stretch>
                  <a:fillRect b="-181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9" name="矩形 48">
                <a:extLst>
                  <a:ext uri="{FF2B5EF4-FFF2-40B4-BE49-F238E27FC236}">
                    <a16:creationId xmlns:a16="http://schemas.microsoft.com/office/drawing/2014/main" id="{74230963-6848-C0BD-9E1B-6ACB05EC022E}"/>
                  </a:ext>
                </a:extLst>
              </p:cNvPr>
              <p:cNvSpPr/>
              <p:nvPr/>
            </p:nvSpPr>
            <p:spPr>
              <a:xfrm>
                <a:off x="5569290" y="1047421"/>
                <a:ext cx="381680" cy="276999"/>
              </a:xfrm>
              <a:prstGeom prst="rect">
                <a:avLst/>
              </a:prstGeom>
              <a:solidFill>
                <a:schemeClr val="bg1"/>
              </a:solidFill>
            </p:spPr>
            <p:txBody>
              <a:bodyPr wrap="square" lIns="0" tIns="0" rIns="0" bIns="0">
                <a:spAutoFit/>
              </a:bodyPr>
              <a:lstStyle/>
              <a:p>
                <a:pPr/>
                <a14:m>
                  <m:oMathPara xmlns:m="http://schemas.openxmlformats.org/officeDocument/2006/math">
                    <m:oMathParaPr>
                      <m:jc m:val="centerGroup"/>
                    </m:oMathParaPr>
                    <m:oMath xmlns:m="http://schemas.openxmlformats.org/officeDocument/2006/math">
                      <m:sSup>
                        <m:sSupPr>
                          <m:ctrlPr>
                            <a:rPr lang="en-US" altLang="zh-TW" i="1" smtClean="0">
                              <a:latin typeface="Cambria Math" panose="02040503050406030204" pitchFamily="18" charset="0"/>
                              <a:cs typeface="Times New Roman" pitchFamily="18" charset="0"/>
                            </a:rPr>
                          </m:ctrlPr>
                        </m:sSupPr>
                        <m:e>
                          <m:r>
                            <a:rPr lang="en-US" altLang="zh-TW" i="1">
                              <a:latin typeface="Cambria Math"/>
                              <a:cs typeface="Times New Roman" pitchFamily="18" charset="0"/>
                            </a:rPr>
                            <m:t>𝑊</m:t>
                          </m:r>
                        </m:e>
                        <m:sup>
                          <m:r>
                            <a:rPr lang="en-US" altLang="zh-TW" b="0" i="1" smtClean="0">
                              <a:latin typeface="Cambria Math"/>
                              <a:cs typeface="Times New Roman" pitchFamily="18" charset="0"/>
                            </a:rPr>
                            <m:t>−</m:t>
                          </m:r>
                        </m:sup>
                      </m:sSup>
                    </m:oMath>
                  </m:oMathPara>
                </a14:m>
                <a:endParaRPr lang="zh-TW" altLang="en-US" dirty="0"/>
              </a:p>
            </p:txBody>
          </p:sp>
        </mc:Choice>
        <mc:Fallback xmlns="">
          <p:sp>
            <p:nvSpPr>
              <p:cNvPr id="49" name="矩形 48">
                <a:extLst>
                  <a:ext uri="{FF2B5EF4-FFF2-40B4-BE49-F238E27FC236}">
                    <a16:creationId xmlns:a16="http://schemas.microsoft.com/office/drawing/2014/main" id="{74230963-6848-C0BD-9E1B-6ACB05EC022E}"/>
                  </a:ext>
                </a:extLst>
              </p:cNvPr>
              <p:cNvSpPr>
                <a:spLocks noRot="1" noChangeAspect="1" noMove="1" noResize="1" noEditPoints="1" noAdjustHandles="1" noChangeArrowheads="1" noChangeShapeType="1" noTextEdit="1"/>
              </p:cNvSpPr>
              <p:nvPr/>
            </p:nvSpPr>
            <p:spPr>
              <a:xfrm>
                <a:off x="5569290" y="1047421"/>
                <a:ext cx="381680" cy="276999"/>
              </a:xfrm>
              <a:prstGeom prst="rect">
                <a:avLst/>
              </a:prstGeom>
              <a:blipFill>
                <a:blip r:embed="rId19"/>
                <a:stretch>
                  <a:fillRect l="-19355" r="-3226" b="-86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矩形 49">
                <a:extLst>
                  <a:ext uri="{FF2B5EF4-FFF2-40B4-BE49-F238E27FC236}">
                    <a16:creationId xmlns:a16="http://schemas.microsoft.com/office/drawing/2014/main" id="{0F977DBE-87B8-355F-02FA-9AB3D7B9E68A}"/>
                  </a:ext>
                </a:extLst>
              </p:cNvPr>
              <p:cNvSpPr/>
              <p:nvPr/>
            </p:nvSpPr>
            <p:spPr>
              <a:xfrm>
                <a:off x="4968212" y="1321744"/>
                <a:ext cx="454212" cy="415883"/>
              </a:xfrm>
              <a:prstGeom prst="rect">
                <a:avLst/>
              </a:prstGeom>
              <a:solidFill>
                <a:schemeClr val="bg1"/>
              </a:solidFill>
            </p:spPr>
            <p:txBody>
              <a:bodyPr wrap="square" lIns="0" tIns="0" rIns="0" bIns="0">
                <a:spAutoFit/>
              </a:bodyPr>
              <a:lstStyle/>
              <a:p>
                <a:pPr/>
                <a14:m>
                  <m:oMathPara xmlns:m="http://schemas.openxmlformats.org/officeDocument/2006/math">
                    <m:oMathParaPr>
                      <m:jc m:val="centerGroup"/>
                    </m:oMathParaPr>
                    <m:oMath xmlns:m="http://schemas.openxmlformats.org/officeDocument/2006/math">
                      <m:d>
                        <m:dPr>
                          <m:ctrlPr>
                            <a:rPr lang="en-US" altLang="zh-TW" i="1">
                              <a:latin typeface="Cambria Math" panose="02040503050406030204" pitchFamily="18" charset="0"/>
                              <a:cs typeface="Times New Roman" pitchFamily="18" charset="0"/>
                            </a:rPr>
                          </m:ctrlPr>
                        </m:dPr>
                        <m:e>
                          <m:m>
                            <m:mPr>
                              <m:mcs>
                                <m:mc>
                                  <m:mcPr>
                                    <m:count m:val="1"/>
                                    <m:mcJc m:val="center"/>
                                  </m:mcPr>
                                </m:mc>
                              </m:mcs>
                              <m:ctrlPr>
                                <a:rPr lang="en-US" altLang="zh-TW" i="1">
                                  <a:latin typeface="Cambria Math" panose="02040503050406030204" pitchFamily="18" charset="0"/>
                                  <a:cs typeface="Times New Roman" pitchFamily="18" charset="0"/>
                                </a:rPr>
                              </m:ctrlPr>
                            </m:mPr>
                            <m:mr>
                              <m:e>
                                <m:sSub>
                                  <m:sSubPr>
                                    <m:ctrlPr>
                                      <a:rPr lang="en-US" altLang="zh-TW" i="1">
                                        <a:latin typeface="Cambria Math" panose="02040503050406030204" pitchFamily="18" charset="0"/>
                                        <a:cs typeface="Times New Roman" pitchFamily="18" charset="0"/>
                                      </a:rPr>
                                    </m:ctrlPr>
                                  </m:sSubPr>
                                  <m:e>
                                    <m:r>
                                      <a:rPr lang="zh-TW" altLang="en-US" i="1">
                                        <a:latin typeface="Cambria Math"/>
                                        <a:cs typeface="Times New Roman" pitchFamily="18" charset="0"/>
                                      </a:rPr>
                                      <m:t>𝜈</m:t>
                                    </m:r>
                                  </m:e>
                                  <m:sub>
                                    <m:r>
                                      <a:rPr lang="en-US" altLang="zh-TW" i="1">
                                        <a:latin typeface="Cambria Math"/>
                                        <a:cs typeface="Times New Roman" pitchFamily="18" charset="0"/>
                                      </a:rPr>
                                      <m:t>𝑒</m:t>
                                    </m:r>
                                  </m:sub>
                                </m:sSub>
                              </m:e>
                            </m:mr>
                            <m:mr>
                              <m:e>
                                <m:r>
                                  <a:rPr lang="en-US" altLang="zh-TW" i="1">
                                    <a:latin typeface="Cambria Math"/>
                                    <a:cs typeface="Times New Roman" pitchFamily="18" charset="0"/>
                                  </a:rPr>
                                  <m:t>𝑒</m:t>
                                </m:r>
                              </m:e>
                            </m:mr>
                          </m:m>
                        </m:e>
                      </m:d>
                    </m:oMath>
                  </m:oMathPara>
                </a14:m>
                <a:endParaRPr lang="zh-TW" altLang="en-US" dirty="0"/>
              </a:p>
            </p:txBody>
          </p:sp>
        </mc:Choice>
        <mc:Fallback xmlns="">
          <p:sp>
            <p:nvSpPr>
              <p:cNvPr id="50" name="矩形 49">
                <a:extLst>
                  <a:ext uri="{FF2B5EF4-FFF2-40B4-BE49-F238E27FC236}">
                    <a16:creationId xmlns:a16="http://schemas.microsoft.com/office/drawing/2014/main" id="{0F977DBE-87B8-355F-02FA-9AB3D7B9E68A}"/>
                  </a:ext>
                </a:extLst>
              </p:cNvPr>
              <p:cNvSpPr>
                <a:spLocks noRot="1" noChangeAspect="1" noMove="1" noResize="1" noEditPoints="1" noAdjustHandles="1" noChangeArrowheads="1" noChangeShapeType="1" noTextEdit="1"/>
              </p:cNvSpPr>
              <p:nvPr/>
            </p:nvSpPr>
            <p:spPr>
              <a:xfrm>
                <a:off x="4968212" y="1321744"/>
                <a:ext cx="454212" cy="415883"/>
              </a:xfrm>
              <a:prstGeom prst="rect">
                <a:avLst/>
              </a:prstGeom>
              <a:blipFill>
                <a:blip r:embed="rId20"/>
                <a:stretch>
                  <a:fillRect b="-181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矩形 50">
                <a:extLst>
                  <a:ext uri="{FF2B5EF4-FFF2-40B4-BE49-F238E27FC236}">
                    <a16:creationId xmlns:a16="http://schemas.microsoft.com/office/drawing/2014/main" id="{1924ED64-8F20-BCA3-4FD4-BEC2B8C3615F}"/>
                  </a:ext>
                </a:extLst>
              </p:cNvPr>
              <p:cNvSpPr/>
              <p:nvPr/>
            </p:nvSpPr>
            <p:spPr>
              <a:xfrm>
                <a:off x="5146716" y="541632"/>
                <a:ext cx="795154" cy="45159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ctrlPr>
                            <a:rPr lang="en-US" altLang="zh-TW" sz="1400" i="1" smtClean="0">
                              <a:latin typeface="Cambria Math" panose="02040503050406030204" pitchFamily="18" charset="0"/>
                              <a:cs typeface="Times New Roman" pitchFamily="18" charset="0"/>
                            </a:rPr>
                          </m:ctrlPr>
                        </m:dPr>
                        <m:e>
                          <m:m>
                            <m:mPr>
                              <m:mcs>
                                <m:mc>
                                  <m:mcPr>
                                    <m:count m:val="2"/>
                                    <m:mcJc m:val="center"/>
                                  </m:mcPr>
                                </m:mc>
                              </m:mcs>
                              <m:ctrlPr>
                                <a:rPr lang="en-US" altLang="zh-TW" sz="1400" i="1">
                                  <a:latin typeface="Cambria Math" panose="02040503050406030204" pitchFamily="18" charset="0"/>
                                  <a:cs typeface="Times New Roman" pitchFamily="18" charset="0"/>
                                </a:rPr>
                              </m:ctrlPr>
                            </m:mPr>
                            <m:mr>
                              <m:e>
                                <m:r>
                                  <m:rPr>
                                    <m:brk m:alnAt="7"/>
                                  </m:rPr>
                                  <a:rPr lang="en-US" altLang="zh-TW" sz="1400" i="1">
                                    <a:latin typeface="Cambria Math"/>
                                    <a:cs typeface="Times New Roman" pitchFamily="18" charset="0"/>
                                  </a:rPr>
                                  <m:t>0</m:t>
                                </m:r>
                              </m:e>
                              <m:e>
                                <m:r>
                                  <a:rPr lang="en-US" altLang="zh-TW" sz="1400" b="0" i="1" smtClean="0">
                                    <a:latin typeface="Cambria Math"/>
                                    <a:cs typeface="Times New Roman" pitchFamily="18" charset="0"/>
                                  </a:rPr>
                                  <m:t>0</m:t>
                                </m:r>
                              </m:e>
                            </m:mr>
                            <m:mr>
                              <m:e>
                                <m:r>
                                  <a:rPr lang="en-US" altLang="zh-TW" sz="1400" b="0" i="1" smtClean="0">
                                    <a:latin typeface="Cambria Math"/>
                                    <a:cs typeface="Times New Roman" pitchFamily="18" charset="0"/>
                                  </a:rPr>
                                  <m:t>1</m:t>
                                </m:r>
                              </m:e>
                              <m:e>
                                <m:r>
                                  <a:rPr lang="en-US" altLang="zh-TW" sz="1400" i="1">
                                    <a:latin typeface="Cambria Math"/>
                                    <a:cs typeface="Times New Roman" pitchFamily="18" charset="0"/>
                                  </a:rPr>
                                  <m:t>0</m:t>
                                </m:r>
                              </m:e>
                            </m:mr>
                          </m:m>
                        </m:e>
                      </m:d>
                    </m:oMath>
                  </m:oMathPara>
                </a14:m>
                <a:endParaRPr lang="zh-CN" altLang="en-US" sz="1400" dirty="0"/>
              </a:p>
            </p:txBody>
          </p:sp>
        </mc:Choice>
        <mc:Fallback xmlns="">
          <p:sp>
            <p:nvSpPr>
              <p:cNvPr id="51" name="矩形 50">
                <a:extLst>
                  <a:ext uri="{FF2B5EF4-FFF2-40B4-BE49-F238E27FC236}">
                    <a16:creationId xmlns:a16="http://schemas.microsoft.com/office/drawing/2014/main" id="{1924ED64-8F20-BCA3-4FD4-BEC2B8C3615F}"/>
                  </a:ext>
                </a:extLst>
              </p:cNvPr>
              <p:cNvSpPr>
                <a:spLocks noRot="1" noChangeAspect="1" noMove="1" noResize="1" noEditPoints="1" noAdjustHandles="1" noChangeArrowheads="1" noChangeShapeType="1" noTextEdit="1"/>
              </p:cNvSpPr>
              <p:nvPr/>
            </p:nvSpPr>
            <p:spPr>
              <a:xfrm>
                <a:off x="5146716" y="541632"/>
                <a:ext cx="795154" cy="451598"/>
              </a:xfrm>
              <a:prstGeom prst="rect">
                <a:avLst/>
              </a:prstGeom>
              <a:blipFill>
                <a:blip r:embed="rId21"/>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079001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1000"/>
                                        <p:tgtEl>
                                          <p:spTgt spid="31"/>
                                        </p:tgtEl>
                                      </p:cBhvr>
                                    </p:animEffect>
                                    <p:anim calcmode="lin" valueType="num">
                                      <p:cBhvr>
                                        <p:cTn id="20" dur="1000" fill="hold"/>
                                        <p:tgtEl>
                                          <p:spTgt spid="31"/>
                                        </p:tgtEl>
                                        <p:attrNameLst>
                                          <p:attrName>ppt_x</p:attrName>
                                        </p:attrNameLst>
                                      </p:cBhvr>
                                      <p:tavLst>
                                        <p:tav tm="0">
                                          <p:val>
                                            <p:strVal val="#ppt_x"/>
                                          </p:val>
                                        </p:tav>
                                        <p:tav tm="100000">
                                          <p:val>
                                            <p:strVal val="#ppt_x"/>
                                          </p:val>
                                        </p:tav>
                                      </p:tavLst>
                                    </p:anim>
                                    <p:anim calcmode="lin" valueType="num">
                                      <p:cBhvr>
                                        <p:cTn id="21"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fade">
                                      <p:cBhvr>
                                        <p:cTn id="26" dur="1000"/>
                                        <p:tgtEl>
                                          <p:spTgt spid="32"/>
                                        </p:tgtEl>
                                      </p:cBhvr>
                                    </p:animEffect>
                                    <p:anim calcmode="lin" valueType="num">
                                      <p:cBhvr>
                                        <p:cTn id="27" dur="1000" fill="hold"/>
                                        <p:tgtEl>
                                          <p:spTgt spid="32"/>
                                        </p:tgtEl>
                                        <p:attrNameLst>
                                          <p:attrName>ppt_x</p:attrName>
                                        </p:attrNameLst>
                                      </p:cBhvr>
                                      <p:tavLst>
                                        <p:tav tm="0">
                                          <p:val>
                                            <p:strVal val="#ppt_x"/>
                                          </p:val>
                                        </p:tav>
                                        <p:tav tm="100000">
                                          <p:val>
                                            <p:strVal val="#ppt_x"/>
                                          </p:val>
                                        </p:tav>
                                      </p:tavLst>
                                    </p:anim>
                                    <p:anim calcmode="lin" valueType="num">
                                      <p:cBhvr>
                                        <p:cTn id="28"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1000"/>
                                        <p:tgtEl>
                                          <p:spTgt spid="21"/>
                                        </p:tgtEl>
                                      </p:cBhvr>
                                    </p:animEffect>
                                    <p:anim calcmode="lin" valueType="num">
                                      <p:cBhvr>
                                        <p:cTn id="34" dur="1000" fill="hold"/>
                                        <p:tgtEl>
                                          <p:spTgt spid="21"/>
                                        </p:tgtEl>
                                        <p:attrNameLst>
                                          <p:attrName>ppt_x</p:attrName>
                                        </p:attrNameLst>
                                      </p:cBhvr>
                                      <p:tavLst>
                                        <p:tav tm="0">
                                          <p:val>
                                            <p:strVal val="#ppt_x"/>
                                          </p:val>
                                        </p:tav>
                                        <p:tav tm="100000">
                                          <p:val>
                                            <p:strVal val="#ppt_x"/>
                                          </p:val>
                                        </p:tav>
                                      </p:tavLst>
                                    </p:anim>
                                    <p:anim calcmode="lin" valueType="num">
                                      <p:cBhvr>
                                        <p:cTn id="35" dur="1000" fill="hold"/>
                                        <p:tgtEl>
                                          <p:spTgt spid="21"/>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1000"/>
                                        <p:tgtEl>
                                          <p:spTgt spid="22"/>
                                        </p:tgtEl>
                                      </p:cBhvr>
                                    </p:animEffect>
                                    <p:anim calcmode="lin" valueType="num">
                                      <p:cBhvr>
                                        <p:cTn id="39" dur="1000" fill="hold"/>
                                        <p:tgtEl>
                                          <p:spTgt spid="22"/>
                                        </p:tgtEl>
                                        <p:attrNameLst>
                                          <p:attrName>ppt_x</p:attrName>
                                        </p:attrNameLst>
                                      </p:cBhvr>
                                      <p:tavLst>
                                        <p:tav tm="0">
                                          <p:val>
                                            <p:strVal val="#ppt_x"/>
                                          </p:val>
                                        </p:tav>
                                        <p:tav tm="100000">
                                          <p:val>
                                            <p:strVal val="#ppt_x"/>
                                          </p:val>
                                        </p:tav>
                                      </p:tavLst>
                                    </p:anim>
                                    <p:anim calcmode="lin" valueType="num">
                                      <p:cBhvr>
                                        <p:cTn id="40" dur="1000" fill="hold"/>
                                        <p:tgtEl>
                                          <p:spTgt spid="22"/>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1000"/>
                                        <p:tgtEl>
                                          <p:spTgt spid="23"/>
                                        </p:tgtEl>
                                      </p:cBhvr>
                                    </p:animEffect>
                                    <p:anim calcmode="lin" valueType="num">
                                      <p:cBhvr>
                                        <p:cTn id="44" dur="1000" fill="hold"/>
                                        <p:tgtEl>
                                          <p:spTgt spid="23"/>
                                        </p:tgtEl>
                                        <p:attrNameLst>
                                          <p:attrName>ppt_x</p:attrName>
                                        </p:attrNameLst>
                                      </p:cBhvr>
                                      <p:tavLst>
                                        <p:tav tm="0">
                                          <p:val>
                                            <p:strVal val="#ppt_x"/>
                                          </p:val>
                                        </p:tav>
                                        <p:tav tm="100000">
                                          <p:val>
                                            <p:strVal val="#ppt_x"/>
                                          </p:val>
                                        </p:tav>
                                      </p:tavLst>
                                    </p:anim>
                                    <p:anim calcmode="lin" valueType="num">
                                      <p:cBhvr>
                                        <p:cTn id="45" dur="1000" fill="hold"/>
                                        <p:tgtEl>
                                          <p:spTgt spid="23"/>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1000"/>
                                        <p:tgtEl>
                                          <p:spTgt spid="24"/>
                                        </p:tgtEl>
                                      </p:cBhvr>
                                    </p:animEffect>
                                    <p:anim calcmode="lin" valueType="num">
                                      <p:cBhvr>
                                        <p:cTn id="49" dur="1000" fill="hold"/>
                                        <p:tgtEl>
                                          <p:spTgt spid="24"/>
                                        </p:tgtEl>
                                        <p:attrNameLst>
                                          <p:attrName>ppt_x</p:attrName>
                                        </p:attrNameLst>
                                      </p:cBhvr>
                                      <p:tavLst>
                                        <p:tav tm="0">
                                          <p:val>
                                            <p:strVal val="#ppt_x"/>
                                          </p:val>
                                        </p:tav>
                                        <p:tav tm="100000">
                                          <p:val>
                                            <p:strVal val="#ppt_x"/>
                                          </p:val>
                                        </p:tav>
                                      </p:tavLst>
                                    </p:anim>
                                    <p:anim calcmode="lin" valueType="num">
                                      <p:cBhvr>
                                        <p:cTn id="50" dur="1000" fill="hold"/>
                                        <p:tgtEl>
                                          <p:spTgt spid="24"/>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43"/>
                                        </p:tgtEl>
                                        <p:attrNameLst>
                                          <p:attrName>style.visibility</p:attrName>
                                        </p:attrNameLst>
                                      </p:cBhvr>
                                      <p:to>
                                        <p:strVal val="visible"/>
                                      </p:to>
                                    </p:set>
                                    <p:animEffect transition="in" filter="fade">
                                      <p:cBhvr>
                                        <p:cTn id="53" dur="1000"/>
                                        <p:tgtEl>
                                          <p:spTgt spid="43"/>
                                        </p:tgtEl>
                                      </p:cBhvr>
                                    </p:animEffect>
                                    <p:anim calcmode="lin" valueType="num">
                                      <p:cBhvr>
                                        <p:cTn id="54" dur="1000" fill="hold"/>
                                        <p:tgtEl>
                                          <p:spTgt spid="43"/>
                                        </p:tgtEl>
                                        <p:attrNameLst>
                                          <p:attrName>ppt_x</p:attrName>
                                        </p:attrNameLst>
                                      </p:cBhvr>
                                      <p:tavLst>
                                        <p:tav tm="0">
                                          <p:val>
                                            <p:strVal val="#ppt_x"/>
                                          </p:val>
                                        </p:tav>
                                        <p:tav tm="100000">
                                          <p:val>
                                            <p:strVal val="#ppt_x"/>
                                          </p:val>
                                        </p:tav>
                                      </p:tavLst>
                                    </p:anim>
                                    <p:anim calcmode="lin" valueType="num">
                                      <p:cBhvr>
                                        <p:cTn id="55" dur="1000" fill="hold"/>
                                        <p:tgtEl>
                                          <p:spTgt spid="43"/>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6"/>
                                        </p:tgtEl>
                                        <p:attrNameLst>
                                          <p:attrName>style.visibility</p:attrName>
                                        </p:attrNameLst>
                                      </p:cBhvr>
                                      <p:to>
                                        <p:strVal val="visible"/>
                                      </p:to>
                                    </p:set>
                                    <p:animEffect transition="in" filter="fade">
                                      <p:cBhvr>
                                        <p:cTn id="58" dur="1000"/>
                                        <p:tgtEl>
                                          <p:spTgt spid="6"/>
                                        </p:tgtEl>
                                      </p:cBhvr>
                                    </p:animEffect>
                                    <p:anim calcmode="lin" valueType="num">
                                      <p:cBhvr>
                                        <p:cTn id="59" dur="1000" fill="hold"/>
                                        <p:tgtEl>
                                          <p:spTgt spid="6"/>
                                        </p:tgtEl>
                                        <p:attrNameLst>
                                          <p:attrName>ppt_x</p:attrName>
                                        </p:attrNameLst>
                                      </p:cBhvr>
                                      <p:tavLst>
                                        <p:tav tm="0">
                                          <p:val>
                                            <p:strVal val="#ppt_x"/>
                                          </p:val>
                                        </p:tav>
                                        <p:tav tm="100000">
                                          <p:val>
                                            <p:strVal val="#ppt_x"/>
                                          </p:val>
                                        </p:tav>
                                      </p:tavLst>
                                    </p:anim>
                                    <p:anim calcmode="lin" valueType="num">
                                      <p:cBhvr>
                                        <p:cTn id="60" dur="1000" fill="hold"/>
                                        <p:tgtEl>
                                          <p:spTgt spid="6"/>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fade">
                                      <p:cBhvr>
                                        <p:cTn id="63" dur="1000"/>
                                        <p:tgtEl>
                                          <p:spTgt spid="7"/>
                                        </p:tgtEl>
                                      </p:cBhvr>
                                    </p:animEffect>
                                    <p:anim calcmode="lin" valueType="num">
                                      <p:cBhvr>
                                        <p:cTn id="64" dur="1000" fill="hold"/>
                                        <p:tgtEl>
                                          <p:spTgt spid="7"/>
                                        </p:tgtEl>
                                        <p:attrNameLst>
                                          <p:attrName>ppt_x</p:attrName>
                                        </p:attrNameLst>
                                      </p:cBhvr>
                                      <p:tavLst>
                                        <p:tav tm="0">
                                          <p:val>
                                            <p:strVal val="#ppt_x"/>
                                          </p:val>
                                        </p:tav>
                                        <p:tav tm="100000">
                                          <p:val>
                                            <p:strVal val="#ppt_x"/>
                                          </p:val>
                                        </p:tav>
                                      </p:tavLst>
                                    </p:anim>
                                    <p:anim calcmode="lin" valueType="num">
                                      <p:cBhvr>
                                        <p:cTn id="6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5" grpId="0" animBg="1"/>
      <p:bldP spid="43" grpId="0" animBg="1"/>
      <p:bldP spid="6" grpId="0"/>
      <p:bldP spid="7" grpId="0" animBg="1"/>
      <p:bldP spid="42" grpId="0" animBg="1"/>
      <p:bldP spid="31" grpId="0" animBg="1"/>
      <p:bldP spid="3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字方塊 10"/>
          <p:cNvSpPr txBox="1"/>
          <p:nvPr/>
        </p:nvSpPr>
        <p:spPr>
          <a:xfrm>
            <a:off x="3012480" y="594875"/>
            <a:ext cx="2854076" cy="369332"/>
          </a:xfrm>
          <a:prstGeom prst="rect">
            <a:avLst/>
          </a:prstGeom>
          <a:noFill/>
        </p:spPr>
        <p:txBody>
          <a:bodyPr wrap="square" rtlCol="0">
            <a:spAutoFit/>
          </a:bodyPr>
          <a:lstStyle/>
          <a:p>
            <a:r>
              <a:rPr lang="zh-TW" altLang="en-US" dirty="0"/>
              <a:t>弱交互作用的完整交點：</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AB78293A-4E60-587E-924D-8C6840EFBE7D}"/>
                  </a:ext>
                </a:extLst>
              </p:cNvPr>
              <p:cNvSpPr txBox="1"/>
              <p:nvPr/>
            </p:nvSpPr>
            <p:spPr>
              <a:xfrm>
                <a:off x="908269" y="4318570"/>
                <a:ext cx="6687106" cy="664156"/>
              </a:xfrm>
              <a:prstGeom prst="rect">
                <a:avLst/>
              </a:prstGeom>
              <a:noFill/>
            </p:spPr>
            <p:txBody>
              <a:bodyPr wrap="square" rtlCol="0">
                <a:spAutoFit/>
              </a:bodyPr>
              <a:lstStyle/>
              <a:p>
                <a:pPr>
                  <a:lnSpc>
                    <a:spcPct val="150000"/>
                  </a:lnSpc>
                </a:pPr>
                <a:r>
                  <a:rPr lang="en-US" dirty="0">
                    <a:latin typeface="Times New Roman"/>
                    <a:cs typeface="Times New Roman"/>
                  </a:rPr>
                  <a:t>This is exactly a non-abelian </a:t>
                </a:r>
                <a14:m>
                  <m:oMath xmlns:m="http://schemas.openxmlformats.org/officeDocument/2006/math">
                    <m:r>
                      <a:rPr lang="en-US" b="0" i="1" smtClean="0">
                        <a:latin typeface="Cambria Math" panose="02040503050406030204" pitchFamily="18" charset="0"/>
                        <a:cs typeface="Times New Roman"/>
                      </a:rPr>
                      <m:t>𝑆𝑈</m:t>
                    </m:r>
                    <m:r>
                      <a:rPr lang="en-US" b="0" i="1" smtClean="0">
                        <a:latin typeface="Cambria Math" panose="02040503050406030204" pitchFamily="18" charset="0"/>
                        <a:cs typeface="Times New Roman"/>
                      </a:rPr>
                      <m:t>(2)</m:t>
                    </m:r>
                  </m:oMath>
                </a14:m>
                <a:r>
                  <a:rPr lang="en-US" dirty="0">
                    <a:latin typeface="Times New Roman"/>
                    <a:cs typeface="Times New Roman"/>
                  </a:rPr>
                  <a:t> gauge theory for doublet </a:t>
                </a:r>
                <a14:m>
                  <m:oMath xmlns:m="http://schemas.openxmlformats.org/officeDocument/2006/math">
                    <m:d>
                      <m:dPr>
                        <m:ctrlPr>
                          <a:rPr lang="en-US" altLang="zh-TW" i="1">
                            <a:latin typeface="Cambria Math" panose="02040503050406030204" pitchFamily="18" charset="0"/>
                            <a:cs typeface="Times New Roman" pitchFamily="18" charset="0"/>
                          </a:rPr>
                        </m:ctrlPr>
                      </m:dPr>
                      <m:e>
                        <m:m>
                          <m:mPr>
                            <m:mcs>
                              <m:mc>
                                <m:mcPr>
                                  <m:count m:val="1"/>
                                  <m:mcJc m:val="center"/>
                                </m:mcPr>
                              </m:mc>
                            </m:mcs>
                            <m:ctrlPr>
                              <a:rPr lang="en-US" altLang="zh-TW" i="1">
                                <a:latin typeface="Cambria Math" panose="02040503050406030204" pitchFamily="18" charset="0"/>
                                <a:cs typeface="Times New Roman" pitchFamily="18" charset="0"/>
                              </a:rPr>
                            </m:ctrlPr>
                          </m:mPr>
                          <m:mr>
                            <m:e>
                              <m:sSub>
                                <m:sSubPr>
                                  <m:ctrlPr>
                                    <a:rPr lang="en-US" altLang="zh-TW" i="1">
                                      <a:latin typeface="Cambria Math" panose="02040503050406030204" pitchFamily="18" charset="0"/>
                                      <a:cs typeface="Times New Roman" pitchFamily="18" charset="0"/>
                                    </a:rPr>
                                  </m:ctrlPr>
                                </m:sSubPr>
                                <m:e>
                                  <m:r>
                                    <a:rPr lang="zh-TW" altLang="en-US" i="1">
                                      <a:latin typeface="Cambria Math"/>
                                      <a:cs typeface="Times New Roman" pitchFamily="18" charset="0"/>
                                    </a:rPr>
                                    <m:t>𝜈</m:t>
                                  </m:r>
                                </m:e>
                                <m:sub>
                                  <m:r>
                                    <a:rPr lang="en-US" altLang="zh-TW" i="1">
                                      <a:latin typeface="Cambria Math"/>
                                      <a:cs typeface="Times New Roman" pitchFamily="18" charset="0"/>
                                    </a:rPr>
                                    <m:t>𝑒</m:t>
                                  </m:r>
                                </m:sub>
                              </m:sSub>
                            </m:e>
                          </m:mr>
                          <m:mr>
                            <m:e>
                              <m:r>
                                <a:rPr lang="en-US" altLang="zh-TW" i="1">
                                  <a:latin typeface="Cambria Math"/>
                                  <a:cs typeface="Times New Roman" pitchFamily="18" charset="0"/>
                                </a:rPr>
                                <m:t>𝑒</m:t>
                              </m:r>
                            </m:e>
                          </m:mr>
                        </m:m>
                      </m:e>
                    </m:d>
                  </m:oMath>
                </a14:m>
                <a:r>
                  <a:rPr lang="en-US" dirty="0">
                    <a:latin typeface="Times New Roman"/>
                    <a:cs typeface="Times New Roman"/>
                  </a:rPr>
                  <a:t>. </a:t>
                </a:r>
                <a:endParaRPr kumimoji="1" lang="en-US" dirty="0">
                  <a:latin typeface="Times New Roman"/>
                  <a:cs typeface="Times New Roman"/>
                </a:endParaRPr>
              </a:p>
            </p:txBody>
          </p:sp>
        </mc:Choice>
        <mc:Fallback xmlns="">
          <p:sp>
            <p:nvSpPr>
              <p:cNvPr id="8" name="TextBox 7">
                <a:extLst>
                  <a:ext uri="{FF2B5EF4-FFF2-40B4-BE49-F238E27FC236}">
                    <a16:creationId xmlns:a16="http://schemas.microsoft.com/office/drawing/2014/main" id="{AB78293A-4E60-587E-924D-8C6840EFBE7D}"/>
                  </a:ext>
                </a:extLst>
              </p:cNvPr>
              <p:cNvSpPr txBox="1">
                <a:spLocks noRot="1" noChangeAspect="1" noMove="1" noResize="1" noEditPoints="1" noAdjustHandles="1" noChangeArrowheads="1" noChangeShapeType="1" noTextEdit="1"/>
              </p:cNvSpPr>
              <p:nvPr/>
            </p:nvSpPr>
            <p:spPr>
              <a:xfrm>
                <a:off x="908269" y="4318570"/>
                <a:ext cx="6687106" cy="664156"/>
              </a:xfrm>
              <a:prstGeom prst="rect">
                <a:avLst/>
              </a:prstGeom>
              <a:blipFill>
                <a:blip r:embed="rId2"/>
                <a:stretch>
                  <a:fillRect l="-758" b="-37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矩形 6">
                <a:extLst>
                  <a:ext uri="{FF2B5EF4-FFF2-40B4-BE49-F238E27FC236}">
                    <a16:creationId xmlns:a16="http://schemas.microsoft.com/office/drawing/2014/main" id="{9848E09D-8372-BD69-7EEF-B70D4B5976A8}"/>
                  </a:ext>
                </a:extLst>
              </p:cNvPr>
              <p:cNvSpPr/>
              <p:nvPr/>
            </p:nvSpPr>
            <p:spPr>
              <a:xfrm>
                <a:off x="924147" y="5018062"/>
                <a:ext cx="7677807" cy="871136"/>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altLang="zh-TW" i="1" smtClean="0">
                              <a:latin typeface="Cambria Math" panose="02040503050406030204" pitchFamily="18" charset="0"/>
                              <a:cs typeface="Times New Roman" pitchFamily="18" charset="0"/>
                            </a:rPr>
                          </m:ctrlPr>
                        </m:fPr>
                        <m:num>
                          <m:r>
                            <a:rPr lang="en-US" altLang="zh-TW" i="1">
                              <a:latin typeface="Cambria Math"/>
                              <a:cs typeface="Times New Roman" pitchFamily="18" charset="0"/>
                            </a:rPr>
                            <m:t>𝑔</m:t>
                          </m:r>
                        </m:num>
                        <m:den>
                          <m:r>
                            <a:rPr lang="en-US" altLang="zh-TW" i="1">
                              <a:latin typeface="Cambria Math"/>
                              <a:cs typeface="Times New Roman" pitchFamily="18" charset="0"/>
                            </a:rPr>
                            <m:t>2</m:t>
                          </m:r>
                        </m:den>
                      </m:f>
                      <m:d>
                        <m:dPr>
                          <m:ctrlPr>
                            <a:rPr lang="en-US" altLang="zh-TW" i="1">
                              <a:latin typeface="Cambria Math" panose="02040503050406030204" pitchFamily="18" charset="0"/>
                              <a:cs typeface="Times New Roman" pitchFamily="18" charset="0"/>
                            </a:rPr>
                          </m:ctrlPr>
                        </m:dPr>
                        <m:e>
                          <m:m>
                            <m:mPr>
                              <m:mcs>
                                <m:mc>
                                  <m:mcPr>
                                    <m:count m:val="2"/>
                                    <m:mcJc m:val="center"/>
                                  </m:mcPr>
                                </m:mc>
                              </m:mcs>
                              <m:ctrlPr>
                                <a:rPr lang="en-US" altLang="zh-TW" i="1">
                                  <a:latin typeface="Cambria Math" panose="02040503050406030204" pitchFamily="18" charset="0"/>
                                  <a:cs typeface="Times New Roman" pitchFamily="18" charset="0"/>
                                </a:rPr>
                              </m:ctrlPr>
                            </m:mPr>
                            <m:mr>
                              <m:e>
                                <m:sSub>
                                  <m:sSubPr>
                                    <m:ctrlPr>
                                      <a:rPr lang="en-US" altLang="zh-TW" i="1">
                                        <a:latin typeface="Cambria Math" panose="02040503050406030204" pitchFamily="18" charset="0"/>
                                        <a:cs typeface="Times New Roman" pitchFamily="18" charset="0"/>
                                      </a:rPr>
                                    </m:ctrlPr>
                                  </m:sSubPr>
                                  <m:e>
                                    <m:acc>
                                      <m:accPr>
                                        <m:chr m:val="̅"/>
                                        <m:ctrlPr>
                                          <a:rPr lang="en-US" altLang="zh-TW" i="1">
                                            <a:latin typeface="Cambria Math" panose="02040503050406030204" pitchFamily="18" charset="0"/>
                                            <a:cs typeface="Times New Roman" pitchFamily="18" charset="0"/>
                                          </a:rPr>
                                        </m:ctrlPr>
                                      </m:accPr>
                                      <m:e>
                                        <m:r>
                                          <a:rPr lang="zh-TW" altLang="en-US" i="1">
                                            <a:latin typeface="Cambria Math"/>
                                            <a:cs typeface="Times New Roman" pitchFamily="18" charset="0"/>
                                          </a:rPr>
                                          <m:t>𝜈</m:t>
                                        </m:r>
                                      </m:e>
                                    </m:acc>
                                  </m:e>
                                  <m:sub>
                                    <m:r>
                                      <a:rPr lang="en-US" altLang="zh-TW" i="1">
                                        <a:latin typeface="Cambria Math"/>
                                        <a:cs typeface="Times New Roman" pitchFamily="18" charset="0"/>
                                      </a:rPr>
                                      <m:t>𝑒</m:t>
                                    </m:r>
                                  </m:sub>
                                </m:sSub>
                              </m:e>
                              <m:e>
                                <m:acc>
                                  <m:accPr>
                                    <m:chr m:val="̅"/>
                                    <m:ctrlPr>
                                      <a:rPr lang="en-US" altLang="zh-TW" i="1">
                                        <a:latin typeface="Cambria Math" panose="02040503050406030204" pitchFamily="18" charset="0"/>
                                        <a:cs typeface="Times New Roman" pitchFamily="18" charset="0"/>
                                      </a:rPr>
                                    </m:ctrlPr>
                                  </m:accPr>
                                  <m:e>
                                    <m:r>
                                      <a:rPr lang="en-US" altLang="zh-TW" i="1">
                                        <a:latin typeface="Cambria Math"/>
                                        <a:cs typeface="Times New Roman" pitchFamily="18" charset="0"/>
                                      </a:rPr>
                                      <m:t>𝑒</m:t>
                                    </m:r>
                                  </m:e>
                                </m:acc>
                              </m:e>
                            </m:mr>
                          </m:m>
                        </m:e>
                      </m:d>
                      <m:sSup>
                        <m:sSupPr>
                          <m:ctrlPr>
                            <a:rPr lang="en-US" i="1">
                              <a:latin typeface="Cambria Math" panose="02040503050406030204" pitchFamily="18" charset="0"/>
                            </a:rPr>
                          </m:ctrlPr>
                        </m:sSupPr>
                        <m:e>
                          <m:r>
                            <a:rPr lang="en-US" i="1">
                              <a:latin typeface="Cambria Math" panose="02040503050406030204" pitchFamily="18" charset="0"/>
                              <a:ea typeface="Cambria Math" panose="02040503050406030204" pitchFamily="18" charset="0"/>
                            </a:rPr>
                            <m:t>𝛾</m:t>
                          </m:r>
                        </m:e>
                        <m:sup>
                          <m:r>
                            <a:rPr lang="en-US" i="1">
                              <a:latin typeface="Cambria Math" panose="02040503050406030204" pitchFamily="18" charset="0"/>
                              <a:ea typeface="Cambria Math" panose="02040503050406030204" pitchFamily="18" charset="0"/>
                            </a:rPr>
                            <m:t>𝜇</m:t>
                          </m:r>
                        </m:sup>
                      </m:sSup>
                      <m:d>
                        <m:dPr>
                          <m:ctrlPr>
                            <a:rPr lang="en-US" altLang="zh-TW" i="1">
                              <a:latin typeface="Cambria Math" panose="02040503050406030204" pitchFamily="18" charset="0"/>
                              <a:cs typeface="Times New Roman" pitchFamily="18" charset="0"/>
                            </a:rPr>
                          </m:ctrlPr>
                        </m:dPr>
                        <m:e>
                          <m:nary>
                            <m:naryPr>
                              <m:chr m:val="∑"/>
                              <m:ctrlPr>
                                <a:rPr lang="en-US" altLang="zh-TW" i="1">
                                  <a:latin typeface="Cambria Math" panose="02040503050406030204" pitchFamily="18" charset="0"/>
                                  <a:cs typeface="Times New Roman" pitchFamily="18" charset="0"/>
                                </a:rPr>
                              </m:ctrlPr>
                            </m:naryPr>
                            <m:sub>
                              <m:r>
                                <m:rPr>
                                  <m:brk m:alnAt="23"/>
                                </m:rPr>
                                <a:rPr lang="en-US" altLang="zh-TW" i="1">
                                  <a:latin typeface="Cambria Math"/>
                                  <a:cs typeface="Times New Roman" pitchFamily="18" charset="0"/>
                                </a:rPr>
                                <m:t>𝑖</m:t>
                              </m:r>
                              <m:r>
                                <a:rPr lang="en-US" altLang="zh-TW" i="1">
                                  <a:latin typeface="Cambria Math"/>
                                  <a:cs typeface="Times New Roman" pitchFamily="18" charset="0"/>
                                </a:rPr>
                                <m:t>=1</m:t>
                              </m:r>
                            </m:sub>
                            <m:sup>
                              <m:r>
                                <a:rPr lang="en-US" altLang="zh-TW" i="1">
                                  <a:latin typeface="Cambria Math"/>
                                  <a:cs typeface="Times New Roman" pitchFamily="18" charset="0"/>
                                </a:rPr>
                                <m:t>3</m:t>
                              </m:r>
                            </m:sup>
                            <m:e>
                              <m:sSubSup>
                                <m:sSubSupPr>
                                  <m:ctrlPr>
                                    <a:rPr lang="en-US" altLang="zh-TW" i="1">
                                      <a:latin typeface="Cambria Math" panose="02040503050406030204" pitchFamily="18" charset="0"/>
                                      <a:cs typeface="Times New Roman" pitchFamily="18" charset="0"/>
                                    </a:rPr>
                                  </m:ctrlPr>
                                </m:sSubSupPr>
                                <m:e>
                                  <m:r>
                                    <a:rPr lang="en-US" altLang="zh-TW" i="1">
                                      <a:latin typeface="Cambria Math" panose="02040503050406030204" pitchFamily="18" charset="0"/>
                                      <a:cs typeface="Times New Roman" pitchFamily="18" charset="0"/>
                                    </a:rPr>
                                    <m:t>𝑊</m:t>
                                  </m:r>
                                </m:e>
                                <m:sub>
                                  <m:r>
                                    <a:rPr lang="en-US" altLang="zh-TW" i="1">
                                      <a:latin typeface="Cambria Math" panose="02040503050406030204" pitchFamily="18" charset="0"/>
                                      <a:ea typeface="Cambria Math" panose="02040503050406030204" pitchFamily="18" charset="0"/>
                                      <a:cs typeface="Times New Roman" pitchFamily="18" charset="0"/>
                                    </a:rPr>
                                    <m:t>𝜇</m:t>
                                  </m:r>
                                </m:sub>
                                <m:sup>
                                  <m:r>
                                    <a:rPr lang="en-US" altLang="zh-TW" b="0" i="1" smtClean="0">
                                      <a:latin typeface="Cambria Math" panose="02040503050406030204" pitchFamily="18" charset="0"/>
                                      <a:ea typeface="Cambria Math" panose="02040503050406030204" pitchFamily="18" charset="0"/>
                                      <a:cs typeface="Times New Roman" pitchFamily="18" charset="0"/>
                                    </a:rPr>
                                    <m:t>𝑖</m:t>
                                  </m:r>
                                </m:sup>
                              </m:sSubSup>
                              <m:sSup>
                                <m:sSupPr>
                                  <m:ctrlPr>
                                    <a:rPr lang="en-US" altLang="zh-TW" i="1">
                                      <a:latin typeface="Cambria Math" panose="02040503050406030204" pitchFamily="18" charset="0"/>
                                      <a:cs typeface="Times New Roman" pitchFamily="18" charset="0"/>
                                    </a:rPr>
                                  </m:ctrlPr>
                                </m:sSupPr>
                                <m:e>
                                  <m:r>
                                    <a:rPr lang="en-US" altLang="zh-TW" i="1">
                                      <a:latin typeface="Cambria Math" panose="02040503050406030204" pitchFamily="18" charset="0"/>
                                      <a:ea typeface="Cambria Math" panose="02040503050406030204" pitchFamily="18" charset="0"/>
                                      <a:cs typeface="Times New Roman" pitchFamily="18" charset="0"/>
                                    </a:rPr>
                                    <m:t>𝜏</m:t>
                                  </m:r>
                                </m:e>
                                <m:sup>
                                  <m:r>
                                    <a:rPr lang="en-US" altLang="zh-TW" i="1">
                                      <a:latin typeface="Cambria Math" panose="02040503050406030204" pitchFamily="18" charset="0"/>
                                      <a:ea typeface="Cambria Math" panose="02040503050406030204" pitchFamily="18" charset="0"/>
                                      <a:cs typeface="Times New Roman" pitchFamily="18" charset="0"/>
                                    </a:rPr>
                                    <m:t>𝑖</m:t>
                                  </m:r>
                                </m:sup>
                              </m:sSup>
                            </m:e>
                          </m:nary>
                        </m:e>
                      </m:d>
                      <m:d>
                        <m:dPr>
                          <m:ctrlPr>
                            <a:rPr lang="en-US" altLang="zh-TW" i="1">
                              <a:latin typeface="Cambria Math" panose="02040503050406030204" pitchFamily="18" charset="0"/>
                              <a:cs typeface="Times New Roman" pitchFamily="18" charset="0"/>
                            </a:rPr>
                          </m:ctrlPr>
                        </m:dPr>
                        <m:e>
                          <m:m>
                            <m:mPr>
                              <m:mcs>
                                <m:mc>
                                  <m:mcPr>
                                    <m:count m:val="1"/>
                                    <m:mcJc m:val="center"/>
                                  </m:mcPr>
                                </m:mc>
                              </m:mcs>
                              <m:ctrlPr>
                                <a:rPr lang="en-US" altLang="zh-TW" i="1">
                                  <a:latin typeface="Cambria Math" panose="02040503050406030204" pitchFamily="18" charset="0"/>
                                  <a:cs typeface="Times New Roman" pitchFamily="18" charset="0"/>
                                </a:rPr>
                              </m:ctrlPr>
                            </m:mPr>
                            <m:mr>
                              <m:e>
                                <m:sSub>
                                  <m:sSubPr>
                                    <m:ctrlPr>
                                      <a:rPr lang="en-US" altLang="zh-TW" i="1">
                                        <a:latin typeface="Cambria Math" panose="02040503050406030204" pitchFamily="18" charset="0"/>
                                        <a:cs typeface="Times New Roman" pitchFamily="18" charset="0"/>
                                      </a:rPr>
                                    </m:ctrlPr>
                                  </m:sSubPr>
                                  <m:e>
                                    <m:r>
                                      <a:rPr lang="zh-TW" altLang="en-US" i="1">
                                        <a:latin typeface="Cambria Math"/>
                                        <a:cs typeface="Times New Roman" pitchFamily="18" charset="0"/>
                                      </a:rPr>
                                      <m:t>𝜈</m:t>
                                    </m:r>
                                  </m:e>
                                  <m:sub>
                                    <m:r>
                                      <a:rPr lang="en-US" altLang="zh-TW" i="1">
                                        <a:latin typeface="Cambria Math"/>
                                        <a:cs typeface="Times New Roman" pitchFamily="18" charset="0"/>
                                      </a:rPr>
                                      <m:t>𝑒</m:t>
                                    </m:r>
                                  </m:sub>
                                </m:sSub>
                              </m:e>
                            </m:mr>
                            <m:mr>
                              <m:e>
                                <m:r>
                                  <a:rPr lang="en-US" altLang="zh-TW" i="1">
                                    <a:latin typeface="Cambria Math"/>
                                    <a:cs typeface="Times New Roman" pitchFamily="18" charset="0"/>
                                  </a:rPr>
                                  <m:t>𝑒</m:t>
                                </m:r>
                              </m:e>
                            </m:mr>
                          </m:m>
                        </m:e>
                      </m:d>
                      <m:r>
                        <a:rPr lang="en-US" altLang="zh-TW" b="0" i="1" smtClean="0">
                          <a:latin typeface="Cambria Math"/>
                          <a:cs typeface="Times New Roman" pitchFamily="18" charset="0"/>
                        </a:rPr>
                        <m:t>=</m:t>
                      </m:r>
                      <m:f>
                        <m:fPr>
                          <m:ctrlPr>
                            <a:rPr lang="en-US" altLang="zh-TW" i="1">
                              <a:latin typeface="Cambria Math" panose="02040503050406030204" pitchFamily="18" charset="0"/>
                              <a:cs typeface="Times New Roman" pitchFamily="18" charset="0"/>
                            </a:rPr>
                          </m:ctrlPr>
                        </m:fPr>
                        <m:num>
                          <m:r>
                            <a:rPr lang="en-US" altLang="zh-TW" i="1">
                              <a:latin typeface="Cambria Math"/>
                              <a:cs typeface="Times New Roman" pitchFamily="18" charset="0"/>
                            </a:rPr>
                            <m:t>𝑔</m:t>
                          </m:r>
                        </m:num>
                        <m:den>
                          <m:r>
                            <a:rPr lang="en-US" altLang="zh-TW" i="1">
                              <a:latin typeface="Cambria Math"/>
                              <a:cs typeface="Times New Roman" pitchFamily="18" charset="0"/>
                            </a:rPr>
                            <m:t>2</m:t>
                          </m:r>
                        </m:den>
                      </m:f>
                      <m:d>
                        <m:dPr>
                          <m:ctrlPr>
                            <a:rPr lang="en-US" altLang="zh-TW" i="1">
                              <a:latin typeface="Cambria Math" panose="02040503050406030204" pitchFamily="18" charset="0"/>
                              <a:cs typeface="Times New Roman" pitchFamily="18" charset="0"/>
                            </a:rPr>
                          </m:ctrlPr>
                        </m:dPr>
                        <m:e>
                          <m:m>
                            <m:mPr>
                              <m:mcs>
                                <m:mc>
                                  <m:mcPr>
                                    <m:count m:val="2"/>
                                    <m:mcJc m:val="center"/>
                                  </m:mcPr>
                                </m:mc>
                              </m:mcs>
                              <m:ctrlPr>
                                <a:rPr lang="en-US" altLang="zh-TW" i="1">
                                  <a:latin typeface="Cambria Math" panose="02040503050406030204" pitchFamily="18" charset="0"/>
                                  <a:cs typeface="Times New Roman" pitchFamily="18" charset="0"/>
                                </a:rPr>
                              </m:ctrlPr>
                            </m:mPr>
                            <m:mr>
                              <m:e>
                                <m:sSub>
                                  <m:sSubPr>
                                    <m:ctrlPr>
                                      <a:rPr lang="en-US" altLang="zh-TW" i="1">
                                        <a:latin typeface="Cambria Math" panose="02040503050406030204" pitchFamily="18" charset="0"/>
                                        <a:cs typeface="Times New Roman" pitchFamily="18" charset="0"/>
                                      </a:rPr>
                                    </m:ctrlPr>
                                  </m:sSubPr>
                                  <m:e>
                                    <m:acc>
                                      <m:accPr>
                                        <m:chr m:val="̅"/>
                                        <m:ctrlPr>
                                          <a:rPr lang="en-US" altLang="zh-TW" i="1">
                                            <a:latin typeface="Cambria Math" panose="02040503050406030204" pitchFamily="18" charset="0"/>
                                            <a:cs typeface="Times New Roman" pitchFamily="18" charset="0"/>
                                          </a:rPr>
                                        </m:ctrlPr>
                                      </m:accPr>
                                      <m:e>
                                        <m:r>
                                          <a:rPr lang="zh-TW" altLang="en-US" i="1">
                                            <a:latin typeface="Cambria Math"/>
                                            <a:cs typeface="Times New Roman" pitchFamily="18" charset="0"/>
                                          </a:rPr>
                                          <m:t>𝜈</m:t>
                                        </m:r>
                                      </m:e>
                                    </m:acc>
                                  </m:e>
                                  <m:sub>
                                    <m:r>
                                      <a:rPr lang="en-US" altLang="zh-TW" i="1">
                                        <a:latin typeface="Cambria Math"/>
                                        <a:cs typeface="Times New Roman" pitchFamily="18" charset="0"/>
                                      </a:rPr>
                                      <m:t>𝑒</m:t>
                                    </m:r>
                                  </m:sub>
                                </m:sSub>
                              </m:e>
                              <m:e>
                                <m:acc>
                                  <m:accPr>
                                    <m:chr m:val="̅"/>
                                    <m:ctrlPr>
                                      <a:rPr lang="en-US" altLang="zh-TW" i="1">
                                        <a:latin typeface="Cambria Math" panose="02040503050406030204" pitchFamily="18" charset="0"/>
                                        <a:cs typeface="Times New Roman" pitchFamily="18" charset="0"/>
                                      </a:rPr>
                                    </m:ctrlPr>
                                  </m:accPr>
                                  <m:e>
                                    <m:r>
                                      <a:rPr lang="en-US" altLang="zh-TW" i="1">
                                        <a:latin typeface="Cambria Math"/>
                                        <a:cs typeface="Times New Roman" pitchFamily="18" charset="0"/>
                                      </a:rPr>
                                      <m:t>𝑒</m:t>
                                    </m:r>
                                  </m:e>
                                </m:acc>
                              </m:e>
                            </m:mr>
                          </m:m>
                        </m:e>
                      </m:d>
                      <m:sSup>
                        <m:sSupPr>
                          <m:ctrlPr>
                            <a:rPr lang="en-US" i="1">
                              <a:latin typeface="Cambria Math" panose="02040503050406030204" pitchFamily="18" charset="0"/>
                            </a:rPr>
                          </m:ctrlPr>
                        </m:sSupPr>
                        <m:e>
                          <m:r>
                            <a:rPr lang="en-US" i="1">
                              <a:latin typeface="Cambria Math" panose="02040503050406030204" pitchFamily="18" charset="0"/>
                              <a:ea typeface="Cambria Math" panose="02040503050406030204" pitchFamily="18" charset="0"/>
                            </a:rPr>
                            <m:t>𝛾</m:t>
                          </m:r>
                        </m:e>
                        <m:sup>
                          <m:r>
                            <a:rPr lang="en-US" i="1">
                              <a:latin typeface="Cambria Math" panose="02040503050406030204" pitchFamily="18" charset="0"/>
                              <a:ea typeface="Cambria Math" panose="02040503050406030204" pitchFamily="18" charset="0"/>
                            </a:rPr>
                            <m:t>𝜇</m:t>
                          </m:r>
                        </m:sup>
                      </m:sSup>
                      <m:d>
                        <m:dPr>
                          <m:ctrlPr>
                            <a:rPr lang="en-US" altLang="zh-TW" i="1">
                              <a:latin typeface="Cambria Math" panose="02040503050406030204" pitchFamily="18" charset="0"/>
                              <a:cs typeface="Times New Roman" pitchFamily="18" charset="0"/>
                            </a:rPr>
                          </m:ctrlPr>
                        </m:dPr>
                        <m:e>
                          <m:m>
                            <m:mPr>
                              <m:mcs>
                                <m:mc>
                                  <m:mcPr>
                                    <m:count m:val="2"/>
                                    <m:mcJc m:val="center"/>
                                  </m:mcPr>
                                </m:mc>
                              </m:mcs>
                              <m:ctrlPr>
                                <a:rPr lang="en-US" altLang="zh-TW" i="1">
                                  <a:latin typeface="Cambria Math" panose="02040503050406030204" pitchFamily="18" charset="0"/>
                                  <a:cs typeface="Times New Roman" pitchFamily="18" charset="0"/>
                                </a:rPr>
                              </m:ctrlPr>
                            </m:mPr>
                            <m:mr>
                              <m:e>
                                <m:sSubSup>
                                  <m:sSubSupPr>
                                    <m:ctrlPr>
                                      <a:rPr lang="en-US" altLang="zh-TW" i="1">
                                        <a:latin typeface="Cambria Math" panose="02040503050406030204" pitchFamily="18" charset="0"/>
                                        <a:cs typeface="Times New Roman" pitchFamily="18" charset="0"/>
                                      </a:rPr>
                                    </m:ctrlPr>
                                  </m:sSubSupPr>
                                  <m:e>
                                    <m:r>
                                      <a:rPr lang="en-US" altLang="zh-TW" i="1">
                                        <a:latin typeface="Cambria Math" panose="02040503050406030204" pitchFamily="18" charset="0"/>
                                        <a:cs typeface="Times New Roman" pitchFamily="18" charset="0"/>
                                      </a:rPr>
                                      <m:t>𝑊</m:t>
                                    </m:r>
                                  </m:e>
                                  <m:sub>
                                    <m:r>
                                      <a:rPr lang="en-US" altLang="zh-TW" i="1">
                                        <a:latin typeface="Cambria Math" panose="02040503050406030204" pitchFamily="18" charset="0"/>
                                        <a:ea typeface="Cambria Math" panose="02040503050406030204" pitchFamily="18" charset="0"/>
                                        <a:cs typeface="Times New Roman" pitchFamily="18" charset="0"/>
                                      </a:rPr>
                                      <m:t>𝜇</m:t>
                                    </m:r>
                                  </m:sub>
                                  <m:sup>
                                    <m:r>
                                      <a:rPr lang="en-US" altLang="zh-TW" i="1">
                                        <a:latin typeface="Cambria Math" panose="02040503050406030204" pitchFamily="18" charset="0"/>
                                        <a:cs typeface="Times New Roman" pitchFamily="18" charset="0"/>
                                      </a:rPr>
                                      <m:t>3</m:t>
                                    </m:r>
                                  </m:sup>
                                </m:sSubSup>
                              </m:e>
                              <m:e>
                                <m:sSubSup>
                                  <m:sSubSupPr>
                                    <m:ctrlPr>
                                      <a:rPr lang="en-US" altLang="zh-TW" i="1">
                                        <a:latin typeface="Cambria Math" panose="02040503050406030204" pitchFamily="18" charset="0"/>
                                        <a:cs typeface="Times New Roman" pitchFamily="18" charset="0"/>
                                      </a:rPr>
                                    </m:ctrlPr>
                                  </m:sSubSupPr>
                                  <m:e>
                                    <m:r>
                                      <a:rPr lang="en-US" altLang="zh-TW" i="1">
                                        <a:latin typeface="Cambria Math" panose="02040503050406030204" pitchFamily="18" charset="0"/>
                                        <a:cs typeface="Times New Roman" pitchFamily="18" charset="0"/>
                                      </a:rPr>
                                      <m:t>𝑊</m:t>
                                    </m:r>
                                  </m:e>
                                  <m:sub>
                                    <m:r>
                                      <a:rPr lang="en-US" altLang="zh-TW" i="1">
                                        <a:latin typeface="Cambria Math" panose="02040503050406030204" pitchFamily="18" charset="0"/>
                                        <a:ea typeface="Cambria Math" panose="02040503050406030204" pitchFamily="18" charset="0"/>
                                        <a:cs typeface="Times New Roman" pitchFamily="18" charset="0"/>
                                      </a:rPr>
                                      <m:t>𝜇</m:t>
                                    </m:r>
                                  </m:sub>
                                  <m:sup>
                                    <m:r>
                                      <a:rPr lang="en-US" altLang="zh-TW" i="1">
                                        <a:latin typeface="Cambria Math" panose="02040503050406030204" pitchFamily="18" charset="0"/>
                                        <a:ea typeface="Cambria Math" panose="02040503050406030204" pitchFamily="18" charset="0"/>
                                        <a:cs typeface="Times New Roman" pitchFamily="18" charset="0"/>
                                      </a:rPr>
                                      <m:t>1</m:t>
                                    </m:r>
                                  </m:sup>
                                </m:sSubSup>
                                <m:r>
                                  <a:rPr lang="en-US" altLang="zh-TW" i="1">
                                    <a:latin typeface="Cambria Math" panose="02040503050406030204" pitchFamily="18" charset="0"/>
                                    <a:cs typeface="Times New Roman" pitchFamily="18" charset="0"/>
                                  </a:rPr>
                                  <m:t>−</m:t>
                                </m:r>
                                <m:r>
                                  <a:rPr lang="en-US" altLang="zh-TW" i="1">
                                    <a:latin typeface="Cambria Math" panose="02040503050406030204" pitchFamily="18" charset="0"/>
                                    <a:cs typeface="Times New Roman" pitchFamily="18" charset="0"/>
                                  </a:rPr>
                                  <m:t>𝑖</m:t>
                                </m:r>
                                <m:sSubSup>
                                  <m:sSubSupPr>
                                    <m:ctrlPr>
                                      <a:rPr lang="en-US" altLang="zh-TW" i="1">
                                        <a:latin typeface="Cambria Math" panose="02040503050406030204" pitchFamily="18" charset="0"/>
                                        <a:cs typeface="Times New Roman" pitchFamily="18" charset="0"/>
                                      </a:rPr>
                                    </m:ctrlPr>
                                  </m:sSubSupPr>
                                  <m:e>
                                    <m:r>
                                      <a:rPr lang="en-US" altLang="zh-TW" i="1">
                                        <a:latin typeface="Cambria Math" panose="02040503050406030204" pitchFamily="18" charset="0"/>
                                        <a:cs typeface="Times New Roman" pitchFamily="18" charset="0"/>
                                      </a:rPr>
                                      <m:t>𝑊</m:t>
                                    </m:r>
                                  </m:e>
                                  <m:sub>
                                    <m:r>
                                      <a:rPr lang="en-US" altLang="zh-TW" i="1">
                                        <a:latin typeface="Cambria Math" panose="02040503050406030204" pitchFamily="18" charset="0"/>
                                        <a:ea typeface="Cambria Math" panose="02040503050406030204" pitchFamily="18" charset="0"/>
                                        <a:cs typeface="Times New Roman" pitchFamily="18" charset="0"/>
                                      </a:rPr>
                                      <m:t>𝜇</m:t>
                                    </m:r>
                                  </m:sub>
                                  <m:sup>
                                    <m:r>
                                      <a:rPr lang="en-US" altLang="zh-TW" i="1">
                                        <a:latin typeface="Cambria Math" panose="02040503050406030204" pitchFamily="18" charset="0"/>
                                        <a:ea typeface="Cambria Math" panose="02040503050406030204" pitchFamily="18" charset="0"/>
                                        <a:cs typeface="Times New Roman" pitchFamily="18" charset="0"/>
                                      </a:rPr>
                                      <m:t>2</m:t>
                                    </m:r>
                                  </m:sup>
                                </m:sSubSup>
                              </m:e>
                            </m:mr>
                            <m:mr>
                              <m:e>
                                <m:sSubSup>
                                  <m:sSubSupPr>
                                    <m:ctrlPr>
                                      <a:rPr lang="en-US" altLang="zh-TW" i="1">
                                        <a:latin typeface="Cambria Math" panose="02040503050406030204" pitchFamily="18" charset="0"/>
                                        <a:cs typeface="Times New Roman" pitchFamily="18" charset="0"/>
                                      </a:rPr>
                                    </m:ctrlPr>
                                  </m:sSubSupPr>
                                  <m:e>
                                    <m:r>
                                      <a:rPr lang="en-US" altLang="zh-TW" i="1">
                                        <a:latin typeface="Cambria Math" panose="02040503050406030204" pitchFamily="18" charset="0"/>
                                        <a:cs typeface="Times New Roman" pitchFamily="18" charset="0"/>
                                      </a:rPr>
                                      <m:t>𝑊</m:t>
                                    </m:r>
                                  </m:e>
                                  <m:sub>
                                    <m:r>
                                      <a:rPr lang="en-US" altLang="zh-TW" i="1">
                                        <a:latin typeface="Cambria Math" panose="02040503050406030204" pitchFamily="18" charset="0"/>
                                        <a:ea typeface="Cambria Math" panose="02040503050406030204" pitchFamily="18" charset="0"/>
                                        <a:cs typeface="Times New Roman" pitchFamily="18" charset="0"/>
                                      </a:rPr>
                                      <m:t>𝜇</m:t>
                                    </m:r>
                                  </m:sub>
                                  <m:sup>
                                    <m:r>
                                      <a:rPr lang="en-US" altLang="zh-TW" i="1">
                                        <a:latin typeface="Cambria Math" panose="02040503050406030204" pitchFamily="18" charset="0"/>
                                        <a:ea typeface="Cambria Math" panose="02040503050406030204" pitchFamily="18" charset="0"/>
                                        <a:cs typeface="Times New Roman" pitchFamily="18" charset="0"/>
                                      </a:rPr>
                                      <m:t>1</m:t>
                                    </m:r>
                                  </m:sup>
                                </m:sSubSup>
                                <m:r>
                                  <a:rPr lang="en-US" altLang="zh-TW" i="1">
                                    <a:latin typeface="Cambria Math" panose="02040503050406030204" pitchFamily="18" charset="0"/>
                                    <a:cs typeface="Times New Roman" pitchFamily="18" charset="0"/>
                                  </a:rPr>
                                  <m:t>+</m:t>
                                </m:r>
                                <m:r>
                                  <a:rPr lang="en-US" altLang="zh-TW" i="1">
                                    <a:latin typeface="Cambria Math" panose="02040503050406030204" pitchFamily="18" charset="0"/>
                                    <a:cs typeface="Times New Roman" pitchFamily="18" charset="0"/>
                                  </a:rPr>
                                  <m:t>𝑖</m:t>
                                </m:r>
                                <m:sSubSup>
                                  <m:sSubSupPr>
                                    <m:ctrlPr>
                                      <a:rPr lang="en-US" altLang="zh-TW" i="1">
                                        <a:latin typeface="Cambria Math" panose="02040503050406030204" pitchFamily="18" charset="0"/>
                                        <a:cs typeface="Times New Roman" pitchFamily="18" charset="0"/>
                                      </a:rPr>
                                    </m:ctrlPr>
                                  </m:sSubSupPr>
                                  <m:e>
                                    <m:r>
                                      <a:rPr lang="en-US" altLang="zh-TW" i="1">
                                        <a:latin typeface="Cambria Math" panose="02040503050406030204" pitchFamily="18" charset="0"/>
                                        <a:cs typeface="Times New Roman" pitchFamily="18" charset="0"/>
                                      </a:rPr>
                                      <m:t>𝑊</m:t>
                                    </m:r>
                                  </m:e>
                                  <m:sub>
                                    <m:r>
                                      <a:rPr lang="en-US" altLang="zh-TW" i="1">
                                        <a:latin typeface="Cambria Math" panose="02040503050406030204" pitchFamily="18" charset="0"/>
                                        <a:ea typeface="Cambria Math" panose="02040503050406030204" pitchFamily="18" charset="0"/>
                                        <a:cs typeface="Times New Roman" pitchFamily="18" charset="0"/>
                                      </a:rPr>
                                      <m:t>𝜇</m:t>
                                    </m:r>
                                  </m:sub>
                                  <m:sup>
                                    <m:r>
                                      <a:rPr lang="en-US" altLang="zh-TW" i="1">
                                        <a:latin typeface="Cambria Math" panose="02040503050406030204" pitchFamily="18" charset="0"/>
                                        <a:ea typeface="Cambria Math" panose="02040503050406030204" pitchFamily="18" charset="0"/>
                                        <a:cs typeface="Times New Roman" pitchFamily="18" charset="0"/>
                                      </a:rPr>
                                      <m:t>2</m:t>
                                    </m:r>
                                  </m:sup>
                                </m:sSubSup>
                              </m:e>
                              <m:e>
                                <m:r>
                                  <a:rPr lang="en-US" altLang="zh-TW" i="1">
                                    <a:latin typeface="Cambria Math"/>
                                    <a:cs typeface="Times New Roman" pitchFamily="18" charset="0"/>
                                  </a:rPr>
                                  <m:t>−</m:t>
                                </m:r>
                                <m:sSubSup>
                                  <m:sSubSupPr>
                                    <m:ctrlPr>
                                      <a:rPr lang="en-US" altLang="zh-TW" i="1">
                                        <a:latin typeface="Cambria Math" panose="02040503050406030204" pitchFamily="18" charset="0"/>
                                        <a:cs typeface="Times New Roman" pitchFamily="18" charset="0"/>
                                      </a:rPr>
                                    </m:ctrlPr>
                                  </m:sSubSupPr>
                                  <m:e>
                                    <m:r>
                                      <a:rPr lang="en-US" altLang="zh-TW" i="1">
                                        <a:latin typeface="Cambria Math" panose="02040503050406030204" pitchFamily="18" charset="0"/>
                                        <a:cs typeface="Times New Roman" pitchFamily="18" charset="0"/>
                                      </a:rPr>
                                      <m:t>𝑊</m:t>
                                    </m:r>
                                  </m:e>
                                  <m:sub>
                                    <m:r>
                                      <a:rPr lang="en-US" altLang="zh-TW" i="1">
                                        <a:latin typeface="Cambria Math" panose="02040503050406030204" pitchFamily="18" charset="0"/>
                                        <a:ea typeface="Cambria Math" panose="02040503050406030204" pitchFamily="18" charset="0"/>
                                        <a:cs typeface="Times New Roman" pitchFamily="18" charset="0"/>
                                      </a:rPr>
                                      <m:t>𝜇</m:t>
                                    </m:r>
                                  </m:sub>
                                  <m:sup>
                                    <m:r>
                                      <a:rPr lang="en-US" altLang="zh-TW" i="1">
                                        <a:latin typeface="Cambria Math" panose="02040503050406030204" pitchFamily="18" charset="0"/>
                                        <a:cs typeface="Times New Roman" pitchFamily="18" charset="0"/>
                                      </a:rPr>
                                      <m:t>3</m:t>
                                    </m:r>
                                  </m:sup>
                                </m:sSubSup>
                              </m:e>
                            </m:mr>
                          </m:m>
                        </m:e>
                      </m:d>
                      <m:d>
                        <m:dPr>
                          <m:ctrlPr>
                            <a:rPr lang="en-US" altLang="zh-TW" i="1">
                              <a:latin typeface="Cambria Math" panose="02040503050406030204" pitchFamily="18" charset="0"/>
                              <a:cs typeface="Times New Roman" pitchFamily="18" charset="0"/>
                            </a:rPr>
                          </m:ctrlPr>
                        </m:dPr>
                        <m:e>
                          <m:m>
                            <m:mPr>
                              <m:mcs>
                                <m:mc>
                                  <m:mcPr>
                                    <m:count m:val="1"/>
                                    <m:mcJc m:val="center"/>
                                  </m:mcPr>
                                </m:mc>
                              </m:mcs>
                              <m:ctrlPr>
                                <a:rPr lang="en-US" altLang="zh-TW" i="1">
                                  <a:latin typeface="Cambria Math" panose="02040503050406030204" pitchFamily="18" charset="0"/>
                                  <a:cs typeface="Times New Roman" pitchFamily="18" charset="0"/>
                                </a:rPr>
                              </m:ctrlPr>
                            </m:mPr>
                            <m:mr>
                              <m:e>
                                <m:sSub>
                                  <m:sSubPr>
                                    <m:ctrlPr>
                                      <a:rPr lang="en-US" altLang="zh-TW" i="1">
                                        <a:latin typeface="Cambria Math" panose="02040503050406030204" pitchFamily="18" charset="0"/>
                                        <a:cs typeface="Times New Roman" pitchFamily="18" charset="0"/>
                                      </a:rPr>
                                    </m:ctrlPr>
                                  </m:sSubPr>
                                  <m:e>
                                    <m:r>
                                      <a:rPr lang="zh-TW" altLang="en-US" i="1">
                                        <a:latin typeface="Cambria Math"/>
                                        <a:cs typeface="Times New Roman" pitchFamily="18" charset="0"/>
                                      </a:rPr>
                                      <m:t>𝜈</m:t>
                                    </m:r>
                                  </m:e>
                                  <m:sub>
                                    <m:r>
                                      <a:rPr lang="en-US" altLang="zh-TW" i="1">
                                        <a:latin typeface="Cambria Math"/>
                                        <a:cs typeface="Times New Roman" pitchFamily="18" charset="0"/>
                                      </a:rPr>
                                      <m:t>𝑒</m:t>
                                    </m:r>
                                  </m:sub>
                                </m:sSub>
                              </m:e>
                            </m:mr>
                            <m:mr>
                              <m:e>
                                <m:r>
                                  <a:rPr lang="en-US" altLang="zh-TW" i="1">
                                    <a:latin typeface="Cambria Math"/>
                                    <a:cs typeface="Times New Roman" pitchFamily="18" charset="0"/>
                                  </a:rPr>
                                  <m:t>𝑒</m:t>
                                </m:r>
                              </m:e>
                            </m:mr>
                          </m:m>
                        </m:e>
                      </m:d>
                    </m:oMath>
                  </m:oMathPara>
                </a14:m>
                <a:endParaRPr lang="en-US" altLang="zh-TW" dirty="0">
                  <a:cs typeface="Times New Roman" pitchFamily="18" charset="0"/>
                </a:endParaRPr>
              </a:p>
            </p:txBody>
          </p:sp>
        </mc:Choice>
        <mc:Fallback xmlns="">
          <p:sp>
            <p:nvSpPr>
              <p:cNvPr id="40" name="矩形 6">
                <a:extLst>
                  <a:ext uri="{FF2B5EF4-FFF2-40B4-BE49-F238E27FC236}">
                    <a16:creationId xmlns:a16="http://schemas.microsoft.com/office/drawing/2014/main" id="{9848E09D-8372-BD69-7EEF-B70D4B5976A8}"/>
                  </a:ext>
                </a:extLst>
              </p:cNvPr>
              <p:cNvSpPr>
                <a:spLocks noRot="1" noChangeAspect="1" noMove="1" noResize="1" noEditPoints="1" noAdjustHandles="1" noChangeArrowheads="1" noChangeShapeType="1" noTextEdit="1"/>
              </p:cNvSpPr>
              <p:nvPr/>
            </p:nvSpPr>
            <p:spPr>
              <a:xfrm>
                <a:off x="924147" y="5018062"/>
                <a:ext cx="7677807" cy="871136"/>
              </a:xfrm>
              <a:prstGeom prst="rect">
                <a:avLst/>
              </a:prstGeom>
              <a:blipFill>
                <a:blip r:embed="rId3"/>
                <a:stretch>
                  <a:fillRect t="-95652" b="-15072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矩形 31">
                <a:extLst>
                  <a:ext uri="{FF2B5EF4-FFF2-40B4-BE49-F238E27FC236}">
                    <a16:creationId xmlns:a16="http://schemas.microsoft.com/office/drawing/2014/main" id="{69D6BF9C-AEBB-FF8A-F0E6-1B99CDF8702F}"/>
                  </a:ext>
                </a:extLst>
              </p:cNvPr>
              <p:cNvSpPr/>
              <p:nvPr/>
            </p:nvSpPr>
            <p:spPr>
              <a:xfrm>
                <a:off x="924147" y="3070011"/>
                <a:ext cx="7029749" cy="871136"/>
              </a:xfrm>
              <a:prstGeom prst="rect">
                <a:avLst/>
              </a:prstGeom>
              <a:solidFill>
                <a:srgbClr val="FFFF99"/>
              </a:solidFill>
            </p:spPr>
            <p:txBody>
              <a:bodyPr wrap="square">
                <a:spAutoFit/>
              </a:bodyPr>
              <a:lstStyle/>
              <a:p>
                <a:pPr/>
                <a14:m>
                  <m:oMathPara xmlns:m="http://schemas.openxmlformats.org/officeDocument/2006/math">
                    <m:oMathParaPr>
                      <m:jc m:val="left"/>
                    </m:oMathParaPr>
                    <m:oMath xmlns:m="http://schemas.openxmlformats.org/officeDocument/2006/math">
                      <m:f>
                        <m:fPr>
                          <m:ctrlPr>
                            <a:rPr lang="en-US" altLang="zh-TW" i="1" smtClean="0">
                              <a:latin typeface="Cambria Math" panose="02040503050406030204" pitchFamily="18" charset="0"/>
                              <a:cs typeface="Times New Roman" pitchFamily="18" charset="0"/>
                            </a:rPr>
                          </m:ctrlPr>
                        </m:fPr>
                        <m:num>
                          <m:r>
                            <a:rPr lang="en-US" altLang="zh-TW" b="0" i="1" smtClean="0">
                              <a:latin typeface="Cambria Math"/>
                              <a:cs typeface="Times New Roman" pitchFamily="18" charset="0"/>
                            </a:rPr>
                            <m:t>𝑔</m:t>
                          </m:r>
                        </m:num>
                        <m:den>
                          <m:r>
                            <a:rPr lang="en-US" altLang="zh-TW" b="0" i="1" smtClean="0">
                              <a:latin typeface="Cambria Math"/>
                              <a:cs typeface="Times New Roman" pitchFamily="18" charset="0"/>
                            </a:rPr>
                            <m:t>2</m:t>
                          </m:r>
                        </m:den>
                      </m:f>
                      <m:d>
                        <m:dPr>
                          <m:ctrlPr>
                            <a:rPr lang="en-US" altLang="zh-TW" i="1">
                              <a:latin typeface="Cambria Math" panose="02040503050406030204" pitchFamily="18" charset="0"/>
                              <a:cs typeface="Times New Roman" pitchFamily="18" charset="0"/>
                            </a:rPr>
                          </m:ctrlPr>
                        </m:dPr>
                        <m:e>
                          <m:m>
                            <m:mPr>
                              <m:mcs>
                                <m:mc>
                                  <m:mcPr>
                                    <m:count m:val="2"/>
                                    <m:mcJc m:val="center"/>
                                  </m:mcPr>
                                </m:mc>
                              </m:mcs>
                              <m:ctrlPr>
                                <a:rPr lang="en-US" altLang="zh-TW" i="1">
                                  <a:latin typeface="Cambria Math" panose="02040503050406030204" pitchFamily="18" charset="0"/>
                                  <a:cs typeface="Times New Roman" pitchFamily="18" charset="0"/>
                                </a:rPr>
                              </m:ctrlPr>
                            </m:mPr>
                            <m:mr>
                              <m:e>
                                <m:sSub>
                                  <m:sSubPr>
                                    <m:ctrlPr>
                                      <a:rPr lang="en-US" altLang="zh-TW" i="1">
                                        <a:latin typeface="Cambria Math" panose="02040503050406030204" pitchFamily="18" charset="0"/>
                                        <a:cs typeface="Times New Roman" pitchFamily="18" charset="0"/>
                                      </a:rPr>
                                    </m:ctrlPr>
                                  </m:sSubPr>
                                  <m:e>
                                    <m:acc>
                                      <m:accPr>
                                        <m:chr m:val="̅"/>
                                        <m:ctrlPr>
                                          <a:rPr lang="en-US" altLang="zh-TW" i="1">
                                            <a:latin typeface="Cambria Math" panose="02040503050406030204" pitchFamily="18" charset="0"/>
                                            <a:cs typeface="Times New Roman" pitchFamily="18" charset="0"/>
                                          </a:rPr>
                                        </m:ctrlPr>
                                      </m:accPr>
                                      <m:e>
                                        <m:r>
                                          <a:rPr lang="zh-TW" altLang="en-US" i="1">
                                            <a:latin typeface="Cambria Math"/>
                                            <a:cs typeface="Times New Roman" pitchFamily="18" charset="0"/>
                                          </a:rPr>
                                          <m:t>𝜈</m:t>
                                        </m:r>
                                      </m:e>
                                    </m:acc>
                                  </m:e>
                                  <m:sub>
                                    <m:r>
                                      <a:rPr lang="en-US" altLang="zh-TW" i="1">
                                        <a:latin typeface="Cambria Math"/>
                                        <a:cs typeface="Times New Roman" pitchFamily="18" charset="0"/>
                                      </a:rPr>
                                      <m:t>𝑒</m:t>
                                    </m:r>
                                  </m:sub>
                                </m:sSub>
                              </m:e>
                              <m:e>
                                <m:acc>
                                  <m:accPr>
                                    <m:chr m:val="̅"/>
                                    <m:ctrlPr>
                                      <a:rPr lang="en-US" altLang="zh-TW" i="1">
                                        <a:latin typeface="Cambria Math" panose="02040503050406030204" pitchFamily="18" charset="0"/>
                                        <a:cs typeface="Times New Roman" pitchFamily="18" charset="0"/>
                                      </a:rPr>
                                    </m:ctrlPr>
                                  </m:accPr>
                                  <m:e>
                                    <m:r>
                                      <a:rPr lang="en-US" altLang="zh-TW" i="1">
                                        <a:latin typeface="Cambria Math"/>
                                        <a:cs typeface="Times New Roman" pitchFamily="18" charset="0"/>
                                      </a:rPr>
                                      <m:t>𝑒</m:t>
                                    </m:r>
                                  </m:e>
                                </m:acc>
                              </m:e>
                            </m:mr>
                          </m:m>
                        </m:e>
                      </m:d>
                      <m:d>
                        <m:dPr>
                          <m:ctrlPr>
                            <a:rPr lang="en-US" altLang="zh-TW" i="1" smtClean="0">
                              <a:latin typeface="Cambria Math" panose="02040503050406030204" pitchFamily="18" charset="0"/>
                              <a:cs typeface="Times New Roman" pitchFamily="18" charset="0"/>
                            </a:rPr>
                          </m:ctrlPr>
                        </m:dPr>
                        <m:e>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𝑊</m:t>
                              </m:r>
                            </m:e>
                            <m:sup>
                              <m:r>
                                <a:rPr lang="en-US" altLang="zh-TW" i="1">
                                  <a:latin typeface="Cambria Math"/>
                                  <a:cs typeface="Times New Roman" pitchFamily="18" charset="0"/>
                                </a:rPr>
                                <m:t>1</m:t>
                              </m:r>
                            </m:sup>
                          </m:sSup>
                          <m:sSub>
                            <m:sSubPr>
                              <m:ctrlPr>
                                <a:rPr lang="en-US" altLang="zh-TW" i="1">
                                  <a:latin typeface="Cambria Math" panose="02040503050406030204" pitchFamily="18" charset="0"/>
                                  <a:cs typeface="Times New Roman" pitchFamily="18" charset="0"/>
                                </a:rPr>
                              </m:ctrlPr>
                            </m:sSubPr>
                            <m:e>
                              <m:r>
                                <a:rPr lang="en-US" altLang="zh-TW" i="1">
                                  <a:latin typeface="Cambria Math" panose="02040503050406030204" pitchFamily="18" charset="0"/>
                                  <a:ea typeface="Cambria Math" panose="02040503050406030204" pitchFamily="18" charset="0"/>
                                  <a:cs typeface="Times New Roman" pitchFamily="18" charset="0"/>
                                </a:rPr>
                                <m:t>𝜏</m:t>
                              </m:r>
                            </m:e>
                            <m:sub>
                              <m:r>
                                <a:rPr lang="en-US" altLang="zh-TW" i="1">
                                  <a:latin typeface="Cambria Math"/>
                                  <a:cs typeface="Times New Roman" pitchFamily="18" charset="0"/>
                                </a:rPr>
                                <m:t>1</m:t>
                              </m:r>
                            </m:sub>
                          </m:sSub>
                          <m:r>
                            <a:rPr lang="en-US" altLang="zh-TW" b="0" i="1" smtClean="0">
                              <a:latin typeface="Cambria Math" panose="02040503050406030204" pitchFamily="18" charset="0"/>
                              <a:cs typeface="Times New Roman" pitchFamily="18" charset="0"/>
                            </a:rPr>
                            <m:t>+</m:t>
                          </m:r>
                          <m:sSup>
                            <m:sSupPr>
                              <m:ctrlPr>
                                <a:rPr lang="en-US" altLang="zh-TW" i="1">
                                  <a:latin typeface="Cambria Math" panose="02040503050406030204" pitchFamily="18" charset="0"/>
                                  <a:ea typeface="Cambria Math"/>
                                  <a:cs typeface="Times New Roman" pitchFamily="18" charset="0"/>
                                </a:rPr>
                              </m:ctrlPr>
                            </m:sSupPr>
                            <m:e>
                              <m:r>
                                <a:rPr lang="en-US" altLang="zh-TW" i="1">
                                  <a:latin typeface="Cambria Math"/>
                                  <a:ea typeface="Cambria Math"/>
                                  <a:cs typeface="Times New Roman" pitchFamily="18" charset="0"/>
                                </a:rPr>
                                <m:t>𝑊</m:t>
                              </m:r>
                            </m:e>
                            <m:sup>
                              <m:r>
                                <a:rPr lang="en-US" altLang="zh-TW" i="1">
                                  <a:latin typeface="Cambria Math"/>
                                  <a:ea typeface="Cambria Math"/>
                                  <a:cs typeface="Times New Roman" pitchFamily="18" charset="0"/>
                                </a:rPr>
                                <m:t>2</m:t>
                              </m:r>
                            </m:sup>
                          </m:sSup>
                          <m:sSub>
                            <m:sSubPr>
                              <m:ctrlPr>
                                <a:rPr lang="en-US" altLang="zh-TW" i="1">
                                  <a:latin typeface="Cambria Math" panose="02040503050406030204" pitchFamily="18" charset="0"/>
                                  <a:cs typeface="Times New Roman" pitchFamily="18" charset="0"/>
                                </a:rPr>
                              </m:ctrlPr>
                            </m:sSubPr>
                            <m:e>
                              <m:r>
                                <a:rPr lang="zh-TW" altLang="en-US" i="1">
                                  <a:latin typeface="Cambria Math" panose="02040503050406030204" pitchFamily="18" charset="0"/>
                                  <a:cs typeface="Times New Roman" pitchFamily="18" charset="0"/>
                                </a:rPr>
                                <m:t>𝜏</m:t>
                              </m:r>
                            </m:e>
                            <m:sub>
                              <m:r>
                                <a:rPr lang="en-US" altLang="zh-TW" i="1">
                                  <a:latin typeface="Cambria Math"/>
                                  <a:cs typeface="Times New Roman" pitchFamily="18" charset="0"/>
                                </a:rPr>
                                <m:t>2</m:t>
                              </m:r>
                            </m:sub>
                          </m:sSub>
                          <m:r>
                            <a:rPr lang="en-US" altLang="zh-TW" b="0" i="1" smtClean="0">
                              <a:latin typeface="Cambria Math" panose="02040503050406030204" pitchFamily="18" charset="0"/>
                              <a:cs typeface="Times New Roman" pitchFamily="18" charset="0"/>
                            </a:rPr>
                            <m:t>+</m:t>
                          </m:r>
                          <m:sSup>
                            <m:sSupPr>
                              <m:ctrlPr>
                                <a:rPr lang="en-US" altLang="zh-TW" i="1">
                                  <a:latin typeface="Cambria Math" panose="02040503050406030204" pitchFamily="18" charset="0"/>
                                  <a:ea typeface="Cambria Math"/>
                                  <a:cs typeface="Times New Roman" pitchFamily="18" charset="0"/>
                                </a:rPr>
                              </m:ctrlPr>
                            </m:sSupPr>
                            <m:e>
                              <m:r>
                                <a:rPr lang="en-US" altLang="zh-TW" i="1">
                                  <a:latin typeface="Cambria Math"/>
                                  <a:ea typeface="Cambria Math"/>
                                  <a:cs typeface="Times New Roman" pitchFamily="18" charset="0"/>
                                </a:rPr>
                                <m:t>𝑊</m:t>
                              </m:r>
                            </m:e>
                            <m:sup>
                              <m:r>
                                <a:rPr lang="en-US" altLang="zh-TW" b="0" i="1" smtClean="0">
                                  <a:latin typeface="Cambria Math" panose="02040503050406030204" pitchFamily="18" charset="0"/>
                                  <a:ea typeface="Cambria Math"/>
                                  <a:cs typeface="Times New Roman" pitchFamily="18" charset="0"/>
                                </a:rPr>
                                <m:t>3</m:t>
                              </m:r>
                            </m:sup>
                          </m:sSup>
                          <m:sSub>
                            <m:sSubPr>
                              <m:ctrlPr>
                                <a:rPr lang="en-US" altLang="zh-TW" i="1">
                                  <a:latin typeface="Cambria Math" panose="02040503050406030204" pitchFamily="18" charset="0"/>
                                  <a:cs typeface="Times New Roman" pitchFamily="18" charset="0"/>
                                </a:rPr>
                              </m:ctrlPr>
                            </m:sSubPr>
                            <m:e>
                              <m:r>
                                <a:rPr lang="zh-TW" altLang="en-US" i="1">
                                  <a:latin typeface="Cambria Math" panose="02040503050406030204" pitchFamily="18" charset="0"/>
                                  <a:cs typeface="Times New Roman" pitchFamily="18" charset="0"/>
                                </a:rPr>
                                <m:t>𝜏</m:t>
                              </m:r>
                            </m:e>
                            <m:sub>
                              <m:r>
                                <a:rPr lang="en-US" altLang="zh-TW" b="0" i="1" smtClean="0">
                                  <a:latin typeface="Cambria Math" panose="02040503050406030204" pitchFamily="18" charset="0"/>
                                  <a:cs typeface="Times New Roman" pitchFamily="18" charset="0"/>
                                </a:rPr>
                                <m:t>3</m:t>
                              </m:r>
                            </m:sub>
                          </m:sSub>
                        </m:e>
                      </m:d>
                      <m:d>
                        <m:dPr>
                          <m:ctrlPr>
                            <a:rPr lang="en-US" altLang="zh-TW" i="1">
                              <a:latin typeface="Cambria Math" panose="02040503050406030204" pitchFamily="18" charset="0"/>
                              <a:cs typeface="Times New Roman" pitchFamily="18" charset="0"/>
                            </a:rPr>
                          </m:ctrlPr>
                        </m:dPr>
                        <m:e>
                          <m:m>
                            <m:mPr>
                              <m:mcs>
                                <m:mc>
                                  <m:mcPr>
                                    <m:count m:val="1"/>
                                    <m:mcJc m:val="center"/>
                                  </m:mcPr>
                                </m:mc>
                              </m:mcs>
                              <m:ctrlPr>
                                <a:rPr lang="en-US" altLang="zh-TW" i="1">
                                  <a:latin typeface="Cambria Math" panose="02040503050406030204" pitchFamily="18" charset="0"/>
                                  <a:cs typeface="Times New Roman" pitchFamily="18" charset="0"/>
                                </a:rPr>
                              </m:ctrlPr>
                            </m:mPr>
                            <m:mr>
                              <m:e>
                                <m:sSub>
                                  <m:sSubPr>
                                    <m:ctrlPr>
                                      <a:rPr lang="en-US" altLang="zh-TW" i="1">
                                        <a:latin typeface="Cambria Math" panose="02040503050406030204" pitchFamily="18" charset="0"/>
                                        <a:cs typeface="Times New Roman" pitchFamily="18" charset="0"/>
                                      </a:rPr>
                                    </m:ctrlPr>
                                  </m:sSubPr>
                                  <m:e>
                                    <m:r>
                                      <a:rPr lang="zh-TW" altLang="en-US" i="1">
                                        <a:latin typeface="Cambria Math"/>
                                        <a:cs typeface="Times New Roman" pitchFamily="18" charset="0"/>
                                      </a:rPr>
                                      <m:t>𝜈</m:t>
                                    </m:r>
                                  </m:e>
                                  <m:sub>
                                    <m:r>
                                      <a:rPr lang="en-US" altLang="zh-TW" i="1">
                                        <a:latin typeface="Cambria Math"/>
                                        <a:cs typeface="Times New Roman" pitchFamily="18" charset="0"/>
                                      </a:rPr>
                                      <m:t>𝑒</m:t>
                                    </m:r>
                                  </m:sub>
                                </m:sSub>
                              </m:e>
                            </m:mr>
                            <m:mr>
                              <m:e>
                                <m:r>
                                  <a:rPr lang="en-US" altLang="zh-TW" i="1">
                                    <a:latin typeface="Cambria Math"/>
                                    <a:cs typeface="Times New Roman" pitchFamily="18" charset="0"/>
                                  </a:rPr>
                                  <m:t>𝑒</m:t>
                                </m:r>
                              </m:e>
                            </m:mr>
                          </m:m>
                        </m:e>
                      </m:d>
                      <m:r>
                        <a:rPr lang="en-US" altLang="zh-TW" b="0" i="1" smtClean="0">
                          <a:latin typeface="Cambria Math" panose="02040503050406030204" pitchFamily="18" charset="0"/>
                          <a:cs typeface="Times New Roman" pitchFamily="18" charset="0"/>
                        </a:rPr>
                        <m:t>=</m:t>
                      </m:r>
                      <m:f>
                        <m:fPr>
                          <m:ctrlPr>
                            <a:rPr lang="en-US" altLang="zh-TW" i="1">
                              <a:latin typeface="Cambria Math" panose="02040503050406030204" pitchFamily="18" charset="0"/>
                              <a:cs typeface="Times New Roman" pitchFamily="18" charset="0"/>
                            </a:rPr>
                          </m:ctrlPr>
                        </m:fPr>
                        <m:num>
                          <m:r>
                            <a:rPr lang="en-US" altLang="zh-TW" i="1">
                              <a:latin typeface="Cambria Math"/>
                              <a:cs typeface="Times New Roman" pitchFamily="18" charset="0"/>
                            </a:rPr>
                            <m:t>𝑔</m:t>
                          </m:r>
                        </m:num>
                        <m:den>
                          <m:r>
                            <a:rPr lang="en-US" altLang="zh-TW" i="1">
                              <a:latin typeface="Cambria Math"/>
                              <a:cs typeface="Times New Roman" pitchFamily="18" charset="0"/>
                            </a:rPr>
                            <m:t>2</m:t>
                          </m:r>
                        </m:den>
                      </m:f>
                      <m:d>
                        <m:dPr>
                          <m:ctrlPr>
                            <a:rPr lang="en-US" altLang="zh-TW" i="1">
                              <a:latin typeface="Cambria Math" panose="02040503050406030204" pitchFamily="18" charset="0"/>
                              <a:cs typeface="Times New Roman" pitchFamily="18" charset="0"/>
                            </a:rPr>
                          </m:ctrlPr>
                        </m:dPr>
                        <m:e>
                          <m:m>
                            <m:mPr>
                              <m:mcs>
                                <m:mc>
                                  <m:mcPr>
                                    <m:count m:val="2"/>
                                    <m:mcJc m:val="center"/>
                                  </m:mcPr>
                                </m:mc>
                              </m:mcs>
                              <m:ctrlPr>
                                <a:rPr lang="en-US" altLang="zh-TW" i="1">
                                  <a:latin typeface="Cambria Math" panose="02040503050406030204" pitchFamily="18" charset="0"/>
                                  <a:cs typeface="Times New Roman" pitchFamily="18" charset="0"/>
                                </a:rPr>
                              </m:ctrlPr>
                            </m:mPr>
                            <m:mr>
                              <m:e>
                                <m:sSub>
                                  <m:sSubPr>
                                    <m:ctrlPr>
                                      <a:rPr lang="en-US" altLang="zh-TW" i="1">
                                        <a:latin typeface="Cambria Math" panose="02040503050406030204" pitchFamily="18" charset="0"/>
                                        <a:cs typeface="Times New Roman" pitchFamily="18" charset="0"/>
                                      </a:rPr>
                                    </m:ctrlPr>
                                  </m:sSubPr>
                                  <m:e>
                                    <m:acc>
                                      <m:accPr>
                                        <m:chr m:val="̅"/>
                                        <m:ctrlPr>
                                          <a:rPr lang="en-US" altLang="zh-TW" i="1">
                                            <a:latin typeface="Cambria Math" panose="02040503050406030204" pitchFamily="18" charset="0"/>
                                            <a:cs typeface="Times New Roman" pitchFamily="18" charset="0"/>
                                          </a:rPr>
                                        </m:ctrlPr>
                                      </m:accPr>
                                      <m:e>
                                        <m:r>
                                          <a:rPr lang="zh-TW" altLang="en-US" i="1">
                                            <a:latin typeface="Cambria Math"/>
                                            <a:cs typeface="Times New Roman" pitchFamily="18" charset="0"/>
                                          </a:rPr>
                                          <m:t>𝜈</m:t>
                                        </m:r>
                                      </m:e>
                                    </m:acc>
                                  </m:e>
                                  <m:sub>
                                    <m:r>
                                      <a:rPr lang="en-US" altLang="zh-TW" i="1">
                                        <a:latin typeface="Cambria Math"/>
                                        <a:cs typeface="Times New Roman" pitchFamily="18" charset="0"/>
                                      </a:rPr>
                                      <m:t>𝑒</m:t>
                                    </m:r>
                                  </m:sub>
                                </m:sSub>
                              </m:e>
                              <m:e>
                                <m:acc>
                                  <m:accPr>
                                    <m:chr m:val="̅"/>
                                    <m:ctrlPr>
                                      <a:rPr lang="en-US" altLang="zh-TW" i="1">
                                        <a:latin typeface="Cambria Math" panose="02040503050406030204" pitchFamily="18" charset="0"/>
                                        <a:cs typeface="Times New Roman" pitchFamily="18" charset="0"/>
                                      </a:rPr>
                                    </m:ctrlPr>
                                  </m:accPr>
                                  <m:e>
                                    <m:r>
                                      <a:rPr lang="en-US" altLang="zh-TW" i="1">
                                        <a:latin typeface="Cambria Math"/>
                                        <a:cs typeface="Times New Roman" pitchFamily="18" charset="0"/>
                                      </a:rPr>
                                      <m:t>𝑒</m:t>
                                    </m:r>
                                  </m:e>
                                </m:acc>
                              </m:e>
                            </m:mr>
                          </m:m>
                        </m:e>
                      </m:d>
                      <m:d>
                        <m:dPr>
                          <m:ctrlPr>
                            <a:rPr lang="en-US" altLang="zh-TW" i="1">
                              <a:latin typeface="Cambria Math" panose="02040503050406030204" pitchFamily="18" charset="0"/>
                              <a:cs typeface="Times New Roman" pitchFamily="18" charset="0"/>
                            </a:rPr>
                          </m:ctrlPr>
                        </m:dPr>
                        <m:e>
                          <m:nary>
                            <m:naryPr>
                              <m:chr m:val="∑"/>
                              <m:ctrlPr>
                                <a:rPr lang="en-US" altLang="zh-TW" i="1">
                                  <a:latin typeface="Cambria Math" panose="02040503050406030204" pitchFamily="18" charset="0"/>
                                  <a:cs typeface="Times New Roman" pitchFamily="18" charset="0"/>
                                </a:rPr>
                              </m:ctrlPr>
                            </m:naryPr>
                            <m:sub>
                              <m:r>
                                <m:rPr>
                                  <m:brk m:alnAt="23"/>
                                </m:rPr>
                                <a:rPr lang="en-US" altLang="zh-TW" i="1">
                                  <a:latin typeface="Cambria Math"/>
                                  <a:cs typeface="Times New Roman" pitchFamily="18" charset="0"/>
                                </a:rPr>
                                <m:t>𝑖</m:t>
                              </m:r>
                              <m:r>
                                <a:rPr lang="en-US" altLang="zh-TW" i="1">
                                  <a:latin typeface="Cambria Math"/>
                                  <a:cs typeface="Times New Roman" pitchFamily="18" charset="0"/>
                                </a:rPr>
                                <m:t>=1</m:t>
                              </m:r>
                            </m:sub>
                            <m:sup>
                              <m:r>
                                <a:rPr lang="en-US" altLang="zh-TW" i="1">
                                  <a:latin typeface="Cambria Math"/>
                                  <a:cs typeface="Times New Roman" pitchFamily="18" charset="0"/>
                                </a:rPr>
                                <m:t>3</m:t>
                              </m:r>
                            </m:sup>
                            <m:e>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𝑊</m:t>
                                  </m:r>
                                </m:e>
                                <m:sup>
                                  <m:r>
                                    <a:rPr lang="en-US" altLang="zh-TW" i="1">
                                      <a:latin typeface="Cambria Math"/>
                                      <a:cs typeface="Times New Roman" pitchFamily="18" charset="0"/>
                                    </a:rPr>
                                    <m:t>𝑖</m:t>
                                  </m:r>
                                </m:sup>
                              </m:sSup>
                              <m:sSup>
                                <m:sSupPr>
                                  <m:ctrlPr>
                                    <a:rPr lang="en-US" altLang="zh-TW" i="1">
                                      <a:latin typeface="Cambria Math" panose="02040503050406030204" pitchFamily="18" charset="0"/>
                                      <a:cs typeface="Times New Roman" pitchFamily="18" charset="0"/>
                                    </a:rPr>
                                  </m:ctrlPr>
                                </m:sSupPr>
                                <m:e>
                                  <m:r>
                                    <a:rPr lang="en-US" altLang="zh-TW" i="1">
                                      <a:latin typeface="Cambria Math" panose="02040503050406030204" pitchFamily="18" charset="0"/>
                                      <a:ea typeface="Cambria Math" panose="02040503050406030204" pitchFamily="18" charset="0"/>
                                      <a:cs typeface="Times New Roman" pitchFamily="18" charset="0"/>
                                    </a:rPr>
                                    <m:t>𝜏</m:t>
                                  </m:r>
                                </m:e>
                                <m:sup>
                                  <m:r>
                                    <a:rPr lang="en-US" altLang="zh-TW" i="1">
                                      <a:latin typeface="Cambria Math" panose="02040503050406030204" pitchFamily="18" charset="0"/>
                                      <a:ea typeface="Cambria Math" panose="02040503050406030204" pitchFamily="18" charset="0"/>
                                      <a:cs typeface="Times New Roman" pitchFamily="18" charset="0"/>
                                    </a:rPr>
                                    <m:t>𝑖</m:t>
                                  </m:r>
                                </m:sup>
                              </m:sSup>
                            </m:e>
                          </m:nary>
                        </m:e>
                      </m:d>
                      <m:d>
                        <m:dPr>
                          <m:ctrlPr>
                            <a:rPr lang="en-US" altLang="zh-TW" i="1">
                              <a:latin typeface="Cambria Math" panose="02040503050406030204" pitchFamily="18" charset="0"/>
                              <a:cs typeface="Times New Roman" pitchFamily="18" charset="0"/>
                            </a:rPr>
                          </m:ctrlPr>
                        </m:dPr>
                        <m:e>
                          <m:m>
                            <m:mPr>
                              <m:mcs>
                                <m:mc>
                                  <m:mcPr>
                                    <m:count m:val="1"/>
                                    <m:mcJc m:val="center"/>
                                  </m:mcPr>
                                </m:mc>
                              </m:mcs>
                              <m:ctrlPr>
                                <a:rPr lang="en-US" altLang="zh-TW" i="1">
                                  <a:latin typeface="Cambria Math" panose="02040503050406030204" pitchFamily="18" charset="0"/>
                                  <a:cs typeface="Times New Roman" pitchFamily="18" charset="0"/>
                                </a:rPr>
                              </m:ctrlPr>
                            </m:mPr>
                            <m:mr>
                              <m:e>
                                <m:sSub>
                                  <m:sSubPr>
                                    <m:ctrlPr>
                                      <a:rPr lang="en-US" altLang="zh-TW" i="1">
                                        <a:latin typeface="Cambria Math" panose="02040503050406030204" pitchFamily="18" charset="0"/>
                                        <a:cs typeface="Times New Roman" pitchFamily="18" charset="0"/>
                                      </a:rPr>
                                    </m:ctrlPr>
                                  </m:sSubPr>
                                  <m:e>
                                    <m:r>
                                      <a:rPr lang="zh-TW" altLang="en-US" i="1">
                                        <a:latin typeface="Cambria Math"/>
                                        <a:cs typeface="Times New Roman" pitchFamily="18" charset="0"/>
                                      </a:rPr>
                                      <m:t>𝜈</m:t>
                                    </m:r>
                                  </m:e>
                                  <m:sub>
                                    <m:r>
                                      <a:rPr lang="en-US" altLang="zh-TW" i="1">
                                        <a:latin typeface="Cambria Math"/>
                                        <a:cs typeface="Times New Roman" pitchFamily="18" charset="0"/>
                                      </a:rPr>
                                      <m:t>𝑒</m:t>
                                    </m:r>
                                  </m:sub>
                                </m:sSub>
                              </m:e>
                            </m:mr>
                            <m:mr>
                              <m:e>
                                <m:r>
                                  <a:rPr lang="en-US" altLang="zh-TW" i="1">
                                    <a:latin typeface="Cambria Math"/>
                                    <a:cs typeface="Times New Roman" pitchFamily="18" charset="0"/>
                                  </a:rPr>
                                  <m:t>𝑒</m:t>
                                </m:r>
                              </m:e>
                            </m:mr>
                          </m:m>
                        </m:e>
                      </m:d>
                    </m:oMath>
                  </m:oMathPara>
                </a14:m>
                <a:endParaRPr lang="en-US" altLang="zh-TW" dirty="0">
                  <a:cs typeface="Times New Roman" pitchFamily="18" charset="0"/>
                </a:endParaRPr>
              </a:p>
            </p:txBody>
          </p:sp>
        </mc:Choice>
        <mc:Fallback xmlns="">
          <p:sp>
            <p:nvSpPr>
              <p:cNvPr id="41" name="矩形 31">
                <a:extLst>
                  <a:ext uri="{FF2B5EF4-FFF2-40B4-BE49-F238E27FC236}">
                    <a16:creationId xmlns:a16="http://schemas.microsoft.com/office/drawing/2014/main" id="{69D6BF9C-AEBB-FF8A-F0E6-1B99CDF8702F}"/>
                  </a:ext>
                </a:extLst>
              </p:cNvPr>
              <p:cNvSpPr>
                <a:spLocks noRot="1" noChangeAspect="1" noMove="1" noResize="1" noEditPoints="1" noAdjustHandles="1" noChangeArrowheads="1" noChangeShapeType="1" noTextEdit="1"/>
              </p:cNvSpPr>
              <p:nvPr/>
            </p:nvSpPr>
            <p:spPr>
              <a:xfrm>
                <a:off x="924147" y="3070011"/>
                <a:ext cx="7029749" cy="871136"/>
              </a:xfrm>
              <a:prstGeom prst="rect">
                <a:avLst/>
              </a:prstGeom>
              <a:blipFill>
                <a:blip r:embed="rId4"/>
                <a:stretch>
                  <a:fillRect t="-92857" b="-148571"/>
                </a:stretch>
              </a:blipFill>
            </p:spPr>
            <p:txBody>
              <a:bodyPr/>
              <a:lstStyle/>
              <a:p>
                <a:r>
                  <a:rPr lang="en-US">
                    <a:noFill/>
                  </a:rPr>
                  <a:t> </a:t>
                </a:r>
              </a:p>
            </p:txBody>
          </p:sp>
        </mc:Fallback>
      </mc:AlternateContent>
      <p:sp>
        <p:nvSpPr>
          <p:cNvPr id="7" name="Rectangle 6">
            <a:extLst>
              <a:ext uri="{FF2B5EF4-FFF2-40B4-BE49-F238E27FC236}">
                <a16:creationId xmlns:a16="http://schemas.microsoft.com/office/drawing/2014/main" id="{FEECA874-6516-6890-57C3-5AE1F8EF95CC}"/>
              </a:ext>
            </a:extLst>
          </p:cNvPr>
          <p:cNvSpPr/>
          <p:nvPr/>
        </p:nvSpPr>
        <p:spPr>
          <a:xfrm>
            <a:off x="3011487" y="1096393"/>
            <a:ext cx="2855069" cy="1809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直線接點 7">
            <a:extLst>
              <a:ext uri="{FF2B5EF4-FFF2-40B4-BE49-F238E27FC236}">
                <a16:creationId xmlns:a16="http://schemas.microsoft.com/office/drawing/2014/main" id="{A88AB18C-6D42-C2F6-A820-E0FC47653F9B}"/>
              </a:ext>
            </a:extLst>
          </p:cNvPr>
          <p:cNvCxnSpPr>
            <a:cxnSpLocks/>
          </p:cNvCxnSpPr>
          <p:nvPr/>
        </p:nvCxnSpPr>
        <p:spPr>
          <a:xfrm flipH="1">
            <a:off x="3228976" y="2112718"/>
            <a:ext cx="1209089" cy="0"/>
          </a:xfrm>
          <a:prstGeom prst="line">
            <a:avLst/>
          </a:prstGeom>
          <a:ln>
            <a:solidFill>
              <a:schemeClr val="tx1"/>
            </a:solidFill>
            <a:prstDash val="lgDash"/>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 name="矩形 6">
                <a:extLst>
                  <a:ext uri="{FF2B5EF4-FFF2-40B4-BE49-F238E27FC236}">
                    <a16:creationId xmlns:a16="http://schemas.microsoft.com/office/drawing/2014/main" id="{A8FA3742-5A23-CF91-A9F7-B4CB25E95DAF}"/>
                  </a:ext>
                </a:extLst>
              </p:cNvPr>
              <p:cNvSpPr/>
              <p:nvPr/>
            </p:nvSpPr>
            <p:spPr>
              <a:xfrm>
                <a:off x="3702506" y="1708382"/>
                <a:ext cx="565475" cy="378245"/>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zh-TW" i="1" smtClean="0">
                              <a:latin typeface="Cambria Math" panose="02040503050406030204" pitchFamily="18" charset="0"/>
                              <a:ea typeface="新細明體" charset="0"/>
                            </a:rPr>
                          </m:ctrlPr>
                        </m:sSupPr>
                        <m:e>
                          <m:r>
                            <a:rPr lang="en-US" altLang="zh-TW" i="1">
                              <a:latin typeface="Cambria Math"/>
                              <a:ea typeface="新細明體" charset="0"/>
                            </a:rPr>
                            <m:t>𝑊</m:t>
                          </m:r>
                        </m:e>
                        <m:sup>
                          <m:r>
                            <a:rPr lang="en-US" altLang="zh-TW" b="0" i="1" smtClean="0">
                              <a:latin typeface="Cambria Math" panose="02040503050406030204" pitchFamily="18" charset="0"/>
                              <a:ea typeface="新細明體" charset="0"/>
                            </a:rPr>
                            <m:t>𝑖</m:t>
                          </m:r>
                        </m:sup>
                      </m:sSup>
                    </m:oMath>
                  </m:oMathPara>
                </a14:m>
                <a:endParaRPr lang="zh-TW" altLang="en-US" dirty="0"/>
              </a:p>
            </p:txBody>
          </p:sp>
        </mc:Choice>
        <mc:Fallback xmlns="">
          <p:sp>
            <p:nvSpPr>
              <p:cNvPr id="10" name="矩形 6">
                <a:extLst>
                  <a:ext uri="{FF2B5EF4-FFF2-40B4-BE49-F238E27FC236}">
                    <a16:creationId xmlns:a16="http://schemas.microsoft.com/office/drawing/2014/main" id="{A8FA3742-5A23-CF91-A9F7-B4CB25E95DAF}"/>
                  </a:ext>
                </a:extLst>
              </p:cNvPr>
              <p:cNvSpPr>
                <a:spLocks noRot="1" noChangeAspect="1" noMove="1" noResize="1" noEditPoints="1" noAdjustHandles="1" noChangeArrowheads="1" noChangeShapeType="1" noTextEdit="1"/>
              </p:cNvSpPr>
              <p:nvPr/>
            </p:nvSpPr>
            <p:spPr>
              <a:xfrm>
                <a:off x="3702506" y="1708382"/>
                <a:ext cx="565475" cy="378245"/>
              </a:xfrm>
              <a:prstGeom prst="rect">
                <a:avLst/>
              </a:prstGeom>
              <a:blipFill>
                <a:blip r:embed="rId5"/>
                <a:stretch>
                  <a:fillRect/>
                </a:stretch>
              </a:blipFill>
            </p:spPr>
            <p:txBody>
              <a:bodyPr/>
              <a:lstStyle/>
              <a:p>
                <a:r>
                  <a:rPr lang="en-US">
                    <a:noFill/>
                  </a:rPr>
                  <a:t> </a:t>
                </a:r>
              </a:p>
            </p:txBody>
          </p:sp>
        </mc:Fallback>
      </mc:AlternateContent>
      <p:cxnSp>
        <p:nvCxnSpPr>
          <p:cNvPr id="12" name="直線接點 3">
            <a:extLst>
              <a:ext uri="{FF2B5EF4-FFF2-40B4-BE49-F238E27FC236}">
                <a16:creationId xmlns:a16="http://schemas.microsoft.com/office/drawing/2014/main" id="{DB088ADD-4A60-0936-B50E-B6385B601D51}"/>
              </a:ext>
            </a:extLst>
          </p:cNvPr>
          <p:cNvCxnSpPr>
            <a:cxnSpLocks/>
          </p:cNvCxnSpPr>
          <p:nvPr/>
        </p:nvCxnSpPr>
        <p:spPr>
          <a:xfrm>
            <a:off x="4438065" y="2112718"/>
            <a:ext cx="812800" cy="711200"/>
          </a:xfrm>
          <a:prstGeom prst="line">
            <a:avLst/>
          </a:prstGeom>
          <a:ln w="222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3" name="直線單箭頭接點 8">
            <a:extLst>
              <a:ext uri="{FF2B5EF4-FFF2-40B4-BE49-F238E27FC236}">
                <a16:creationId xmlns:a16="http://schemas.microsoft.com/office/drawing/2014/main" id="{DD9A76E4-1078-6DAD-19A4-15C1C8773C45}"/>
              </a:ext>
            </a:extLst>
          </p:cNvPr>
          <p:cNvCxnSpPr>
            <a:cxnSpLocks/>
          </p:cNvCxnSpPr>
          <p:nvPr/>
        </p:nvCxnSpPr>
        <p:spPr>
          <a:xfrm rot="10800000">
            <a:off x="4714290" y="2358781"/>
            <a:ext cx="217488" cy="188912"/>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線接點 4">
            <a:extLst>
              <a:ext uri="{FF2B5EF4-FFF2-40B4-BE49-F238E27FC236}">
                <a16:creationId xmlns:a16="http://schemas.microsoft.com/office/drawing/2014/main" id="{39196BA5-CAA8-887A-E132-9A873F5EA9ED}"/>
              </a:ext>
            </a:extLst>
          </p:cNvPr>
          <p:cNvCxnSpPr>
            <a:cxnSpLocks/>
          </p:cNvCxnSpPr>
          <p:nvPr/>
        </p:nvCxnSpPr>
        <p:spPr>
          <a:xfrm rot="10800000" flipV="1">
            <a:off x="4438065" y="1466606"/>
            <a:ext cx="731837" cy="646112"/>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5" name="直線單箭頭接點 9">
            <a:extLst>
              <a:ext uri="{FF2B5EF4-FFF2-40B4-BE49-F238E27FC236}">
                <a16:creationId xmlns:a16="http://schemas.microsoft.com/office/drawing/2014/main" id="{7644E8A5-E61A-47D4-10BD-33C1B7D8228F}"/>
              </a:ext>
            </a:extLst>
          </p:cNvPr>
          <p:cNvCxnSpPr>
            <a:cxnSpLocks/>
          </p:cNvCxnSpPr>
          <p:nvPr/>
        </p:nvCxnSpPr>
        <p:spPr>
          <a:xfrm flipV="1">
            <a:off x="4787131" y="1667919"/>
            <a:ext cx="147480" cy="121743"/>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1DB43261-5EBD-EB5C-3D70-1DF96BB66695}"/>
              </a:ext>
            </a:extLst>
          </p:cNvPr>
          <p:cNvCxnSpPr/>
          <p:nvPr/>
        </p:nvCxnSpPr>
        <p:spPr>
          <a:xfrm>
            <a:off x="3723850" y="2103650"/>
            <a:ext cx="144647" cy="1587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 name="矩形 32">
                <a:extLst>
                  <a:ext uri="{FF2B5EF4-FFF2-40B4-BE49-F238E27FC236}">
                    <a16:creationId xmlns:a16="http://schemas.microsoft.com/office/drawing/2014/main" id="{E9E64982-043D-C356-D12E-B4C3DA9D36E3}"/>
                  </a:ext>
                </a:extLst>
              </p:cNvPr>
              <p:cNvSpPr/>
              <p:nvPr/>
            </p:nvSpPr>
            <p:spPr>
              <a:xfrm>
                <a:off x="5212194" y="1196836"/>
                <a:ext cx="454212" cy="415883"/>
              </a:xfrm>
              <a:prstGeom prst="rect">
                <a:avLst/>
              </a:prstGeom>
              <a:solidFill>
                <a:schemeClr val="bg1"/>
              </a:solidFill>
            </p:spPr>
            <p:txBody>
              <a:bodyPr wrap="square" lIns="0" tIns="0" rIns="0" bIns="0">
                <a:spAutoFit/>
              </a:bodyPr>
              <a:lstStyle/>
              <a:p>
                <a:pPr/>
                <a14:m>
                  <m:oMathPara xmlns:m="http://schemas.openxmlformats.org/officeDocument/2006/math">
                    <m:oMathParaPr>
                      <m:jc m:val="centerGroup"/>
                    </m:oMathParaPr>
                    <m:oMath xmlns:m="http://schemas.openxmlformats.org/officeDocument/2006/math">
                      <m:d>
                        <m:dPr>
                          <m:ctrlPr>
                            <a:rPr lang="en-US" altLang="zh-TW" i="1">
                              <a:latin typeface="Cambria Math" panose="02040503050406030204" pitchFamily="18" charset="0"/>
                              <a:cs typeface="Times New Roman" pitchFamily="18" charset="0"/>
                            </a:rPr>
                          </m:ctrlPr>
                        </m:dPr>
                        <m:e>
                          <m:m>
                            <m:mPr>
                              <m:mcs>
                                <m:mc>
                                  <m:mcPr>
                                    <m:count m:val="1"/>
                                    <m:mcJc m:val="center"/>
                                  </m:mcPr>
                                </m:mc>
                              </m:mcs>
                              <m:ctrlPr>
                                <a:rPr lang="en-US" altLang="zh-TW" i="1">
                                  <a:latin typeface="Cambria Math" panose="02040503050406030204" pitchFamily="18" charset="0"/>
                                  <a:cs typeface="Times New Roman" pitchFamily="18" charset="0"/>
                                </a:rPr>
                              </m:ctrlPr>
                            </m:mPr>
                            <m:mr>
                              <m:e>
                                <m:sSub>
                                  <m:sSubPr>
                                    <m:ctrlPr>
                                      <a:rPr lang="en-US" altLang="zh-TW" i="1">
                                        <a:latin typeface="Cambria Math" panose="02040503050406030204" pitchFamily="18" charset="0"/>
                                        <a:cs typeface="Times New Roman" pitchFamily="18" charset="0"/>
                                      </a:rPr>
                                    </m:ctrlPr>
                                  </m:sSubPr>
                                  <m:e>
                                    <m:r>
                                      <a:rPr lang="zh-TW" altLang="en-US" i="1">
                                        <a:latin typeface="Cambria Math"/>
                                        <a:cs typeface="Times New Roman" pitchFamily="18" charset="0"/>
                                      </a:rPr>
                                      <m:t>𝜈</m:t>
                                    </m:r>
                                  </m:e>
                                  <m:sub>
                                    <m:r>
                                      <a:rPr lang="en-US" altLang="zh-TW" i="1">
                                        <a:latin typeface="Cambria Math"/>
                                        <a:cs typeface="Times New Roman" pitchFamily="18" charset="0"/>
                                      </a:rPr>
                                      <m:t>𝑒</m:t>
                                    </m:r>
                                  </m:sub>
                                </m:sSub>
                              </m:e>
                            </m:mr>
                            <m:mr>
                              <m:e>
                                <m:r>
                                  <a:rPr lang="en-US" altLang="zh-TW" i="1">
                                    <a:latin typeface="Cambria Math"/>
                                    <a:cs typeface="Times New Roman" pitchFamily="18" charset="0"/>
                                  </a:rPr>
                                  <m:t>𝑒</m:t>
                                </m:r>
                              </m:e>
                            </m:mr>
                          </m:m>
                        </m:e>
                      </m:d>
                    </m:oMath>
                  </m:oMathPara>
                </a14:m>
                <a:endParaRPr lang="zh-TW" altLang="en-US" dirty="0"/>
              </a:p>
            </p:txBody>
          </p:sp>
        </mc:Choice>
        <mc:Fallback xmlns="">
          <p:sp>
            <p:nvSpPr>
              <p:cNvPr id="17" name="矩形 32">
                <a:extLst>
                  <a:ext uri="{FF2B5EF4-FFF2-40B4-BE49-F238E27FC236}">
                    <a16:creationId xmlns:a16="http://schemas.microsoft.com/office/drawing/2014/main" id="{E9E64982-043D-C356-D12E-B4C3DA9D36E3}"/>
                  </a:ext>
                </a:extLst>
              </p:cNvPr>
              <p:cNvSpPr>
                <a:spLocks noRot="1" noChangeAspect="1" noMove="1" noResize="1" noEditPoints="1" noAdjustHandles="1" noChangeArrowheads="1" noChangeShapeType="1" noTextEdit="1"/>
              </p:cNvSpPr>
              <p:nvPr/>
            </p:nvSpPr>
            <p:spPr>
              <a:xfrm>
                <a:off x="5212194" y="1196836"/>
                <a:ext cx="454212" cy="415883"/>
              </a:xfrm>
              <a:prstGeom prst="rect">
                <a:avLst/>
              </a:prstGeom>
              <a:blipFill>
                <a:blip r:embed="rId6"/>
                <a:stretch>
                  <a:fillRect b="-1470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矩形 37">
                <a:extLst>
                  <a:ext uri="{FF2B5EF4-FFF2-40B4-BE49-F238E27FC236}">
                    <a16:creationId xmlns:a16="http://schemas.microsoft.com/office/drawing/2014/main" id="{59CD4D4F-0DB7-348B-C95C-0FF1850F993E}"/>
                  </a:ext>
                </a:extLst>
              </p:cNvPr>
              <p:cNvSpPr/>
              <p:nvPr/>
            </p:nvSpPr>
            <p:spPr>
              <a:xfrm>
                <a:off x="5250865" y="2470522"/>
                <a:ext cx="454212" cy="415883"/>
              </a:xfrm>
              <a:prstGeom prst="rect">
                <a:avLst/>
              </a:prstGeom>
              <a:solidFill>
                <a:schemeClr val="bg1"/>
              </a:solidFill>
            </p:spPr>
            <p:txBody>
              <a:bodyPr wrap="square" lIns="0" tIns="0" rIns="0" bIns="0">
                <a:spAutoFit/>
              </a:bodyPr>
              <a:lstStyle/>
              <a:p>
                <a:pPr/>
                <a14:m>
                  <m:oMathPara xmlns:m="http://schemas.openxmlformats.org/officeDocument/2006/math">
                    <m:oMathParaPr>
                      <m:jc m:val="centerGroup"/>
                    </m:oMathParaPr>
                    <m:oMath xmlns:m="http://schemas.openxmlformats.org/officeDocument/2006/math">
                      <m:d>
                        <m:dPr>
                          <m:ctrlPr>
                            <a:rPr lang="en-US" altLang="zh-TW" i="1">
                              <a:latin typeface="Cambria Math" panose="02040503050406030204" pitchFamily="18" charset="0"/>
                              <a:cs typeface="Times New Roman" pitchFamily="18" charset="0"/>
                            </a:rPr>
                          </m:ctrlPr>
                        </m:dPr>
                        <m:e>
                          <m:m>
                            <m:mPr>
                              <m:mcs>
                                <m:mc>
                                  <m:mcPr>
                                    <m:count m:val="1"/>
                                    <m:mcJc m:val="center"/>
                                  </m:mcPr>
                                </m:mc>
                              </m:mcs>
                              <m:ctrlPr>
                                <a:rPr lang="en-US" altLang="zh-TW" i="1">
                                  <a:latin typeface="Cambria Math" panose="02040503050406030204" pitchFamily="18" charset="0"/>
                                  <a:cs typeface="Times New Roman" pitchFamily="18" charset="0"/>
                                </a:rPr>
                              </m:ctrlPr>
                            </m:mPr>
                            <m:mr>
                              <m:e>
                                <m:sSub>
                                  <m:sSubPr>
                                    <m:ctrlPr>
                                      <a:rPr lang="en-US" altLang="zh-TW" i="1">
                                        <a:latin typeface="Cambria Math" panose="02040503050406030204" pitchFamily="18" charset="0"/>
                                        <a:cs typeface="Times New Roman" pitchFamily="18" charset="0"/>
                                      </a:rPr>
                                    </m:ctrlPr>
                                  </m:sSubPr>
                                  <m:e>
                                    <m:r>
                                      <a:rPr lang="zh-TW" altLang="en-US" i="1">
                                        <a:latin typeface="Cambria Math"/>
                                        <a:cs typeface="Times New Roman" pitchFamily="18" charset="0"/>
                                      </a:rPr>
                                      <m:t>𝜈</m:t>
                                    </m:r>
                                  </m:e>
                                  <m:sub>
                                    <m:r>
                                      <a:rPr lang="en-US" altLang="zh-TW" i="1">
                                        <a:latin typeface="Cambria Math"/>
                                        <a:cs typeface="Times New Roman" pitchFamily="18" charset="0"/>
                                      </a:rPr>
                                      <m:t>𝑒</m:t>
                                    </m:r>
                                  </m:sub>
                                </m:sSub>
                              </m:e>
                            </m:mr>
                            <m:mr>
                              <m:e>
                                <m:r>
                                  <a:rPr lang="en-US" altLang="zh-TW" i="1">
                                    <a:latin typeface="Cambria Math"/>
                                    <a:cs typeface="Times New Roman" pitchFamily="18" charset="0"/>
                                  </a:rPr>
                                  <m:t>𝑒</m:t>
                                </m:r>
                              </m:e>
                            </m:mr>
                          </m:m>
                        </m:e>
                      </m:d>
                    </m:oMath>
                  </m:oMathPara>
                </a14:m>
                <a:endParaRPr lang="zh-TW" altLang="en-US" dirty="0"/>
              </a:p>
            </p:txBody>
          </p:sp>
        </mc:Choice>
        <mc:Fallback xmlns="">
          <p:sp>
            <p:nvSpPr>
              <p:cNvPr id="18" name="矩形 37">
                <a:extLst>
                  <a:ext uri="{FF2B5EF4-FFF2-40B4-BE49-F238E27FC236}">
                    <a16:creationId xmlns:a16="http://schemas.microsoft.com/office/drawing/2014/main" id="{59CD4D4F-0DB7-348B-C95C-0FF1850F993E}"/>
                  </a:ext>
                </a:extLst>
              </p:cNvPr>
              <p:cNvSpPr>
                <a:spLocks noRot="1" noChangeAspect="1" noMove="1" noResize="1" noEditPoints="1" noAdjustHandles="1" noChangeArrowheads="1" noChangeShapeType="1" noTextEdit="1"/>
              </p:cNvSpPr>
              <p:nvPr/>
            </p:nvSpPr>
            <p:spPr>
              <a:xfrm>
                <a:off x="5250865" y="2470522"/>
                <a:ext cx="454212" cy="415883"/>
              </a:xfrm>
              <a:prstGeom prst="rect">
                <a:avLst/>
              </a:prstGeom>
              <a:blipFill>
                <a:blip r:embed="rId7"/>
                <a:stretch>
                  <a:fillRect b="-1470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矩形 3"/>
              <p:cNvSpPr/>
              <p:nvPr/>
            </p:nvSpPr>
            <p:spPr>
              <a:xfrm>
                <a:off x="4648707" y="1951885"/>
                <a:ext cx="367040" cy="276999"/>
              </a:xfrm>
              <a:prstGeom prst="rect">
                <a:avLst/>
              </a:prstGeom>
              <a:solidFill>
                <a:schemeClr val="bg1"/>
              </a:solidFill>
            </p:spPr>
            <p:txBody>
              <a:bodyPr wrap="square" lIns="0" tIns="0" rIns="0" bIns="0" anchor="ctr" anchorCtr="0">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cs typeface="Times New Roman" pitchFamily="18" charset="0"/>
                            </a:rPr>
                          </m:ctrlPr>
                        </m:sSubPr>
                        <m:e>
                          <m:r>
                            <a:rPr lang="en-US" altLang="zh-TW" i="1" smtClean="0">
                              <a:latin typeface="Cambria Math" panose="02040503050406030204" pitchFamily="18" charset="0"/>
                              <a:ea typeface="Cambria Math" panose="02040503050406030204" pitchFamily="18" charset="0"/>
                              <a:cs typeface="Times New Roman" pitchFamily="18" charset="0"/>
                            </a:rPr>
                            <m:t>𝜏</m:t>
                          </m:r>
                        </m:e>
                        <m:sub>
                          <m:r>
                            <a:rPr lang="en-US" altLang="zh-TW" b="0" i="1" smtClean="0">
                              <a:latin typeface="Cambria Math"/>
                              <a:cs typeface="Times New Roman" pitchFamily="18" charset="0"/>
                            </a:rPr>
                            <m:t>𝑖</m:t>
                          </m:r>
                        </m:sub>
                      </m:sSub>
                    </m:oMath>
                  </m:oMathPara>
                </a14:m>
                <a:endParaRPr lang="zh-TW" altLang="en-US" dirty="0"/>
              </a:p>
            </p:txBody>
          </p:sp>
        </mc:Choice>
        <mc:Fallback xmlns="">
          <p:sp>
            <p:nvSpPr>
              <p:cNvPr id="4" name="矩形 3"/>
              <p:cNvSpPr>
                <a:spLocks noRot="1" noChangeAspect="1" noMove="1" noResize="1" noEditPoints="1" noAdjustHandles="1" noChangeArrowheads="1" noChangeShapeType="1" noTextEdit="1"/>
              </p:cNvSpPr>
              <p:nvPr/>
            </p:nvSpPr>
            <p:spPr>
              <a:xfrm>
                <a:off x="4648707" y="1951885"/>
                <a:ext cx="367040" cy="276999"/>
              </a:xfrm>
              <a:prstGeom prst="rect">
                <a:avLst/>
              </a:prstGeom>
              <a:blipFill>
                <a:blip r:embed="rId8"/>
                <a:stretch>
                  <a:fillRect b="-17391"/>
                </a:stretch>
              </a:blipFill>
            </p:spPr>
            <p:txBody>
              <a:bodyPr/>
              <a:lstStyle/>
              <a:p>
                <a:r>
                  <a:rPr lang="en-US">
                    <a:noFill/>
                  </a:rPr>
                  <a:t> </a:t>
                </a:r>
              </a:p>
            </p:txBody>
          </p:sp>
        </mc:Fallback>
      </mc:AlternateContent>
    </p:spTree>
    <p:extLst>
      <p:ext uri="{BB962C8B-B14F-4D97-AF65-F5344CB8AC3E}">
        <p14:creationId xmlns:p14="http://schemas.microsoft.com/office/powerpoint/2010/main" val="3135519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F5D248E-3117-3367-36C3-0B83C498ACFC}"/>
              </a:ext>
            </a:extLst>
          </p:cNvPr>
          <p:cNvSpPr/>
          <p:nvPr/>
        </p:nvSpPr>
        <p:spPr>
          <a:xfrm>
            <a:off x="4045586" y="2085650"/>
            <a:ext cx="2460956" cy="2184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直線接點 3">
            <a:extLst>
              <a:ext uri="{FF2B5EF4-FFF2-40B4-BE49-F238E27FC236}">
                <a16:creationId xmlns:a16="http://schemas.microsoft.com/office/drawing/2014/main" id="{C737D311-2162-6BD3-59D5-E35F3A48FCA0}"/>
              </a:ext>
            </a:extLst>
          </p:cNvPr>
          <p:cNvCxnSpPr/>
          <p:nvPr/>
        </p:nvCxnSpPr>
        <p:spPr>
          <a:xfrm>
            <a:off x="5087906" y="3324506"/>
            <a:ext cx="812800" cy="711200"/>
          </a:xfrm>
          <a:prstGeom prst="line">
            <a:avLst/>
          </a:prstGeom>
          <a:ln w="222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0" name="直線接點 4">
            <a:extLst>
              <a:ext uri="{FF2B5EF4-FFF2-40B4-BE49-F238E27FC236}">
                <a16:creationId xmlns:a16="http://schemas.microsoft.com/office/drawing/2014/main" id="{D0F534E9-DC77-C6CD-AE5A-1D0F902D7A4F}"/>
              </a:ext>
            </a:extLst>
          </p:cNvPr>
          <p:cNvCxnSpPr/>
          <p:nvPr/>
        </p:nvCxnSpPr>
        <p:spPr>
          <a:xfrm rot="10800000" flipV="1">
            <a:off x="4341782" y="3324506"/>
            <a:ext cx="731837" cy="646112"/>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2" name="直線接點 7">
            <a:extLst>
              <a:ext uri="{FF2B5EF4-FFF2-40B4-BE49-F238E27FC236}">
                <a16:creationId xmlns:a16="http://schemas.microsoft.com/office/drawing/2014/main" id="{3F9FA3DF-AF87-F410-0D3C-ED98B349C2AF}"/>
              </a:ext>
            </a:extLst>
          </p:cNvPr>
          <p:cNvCxnSpPr/>
          <p:nvPr/>
        </p:nvCxnSpPr>
        <p:spPr>
          <a:xfrm rot="16200000" flipH="1">
            <a:off x="4644200" y="2896675"/>
            <a:ext cx="873125" cy="14287"/>
          </a:xfrm>
          <a:prstGeom prst="line">
            <a:avLst/>
          </a:prstGeom>
          <a:ln>
            <a:solidFill>
              <a:schemeClr val="tx1"/>
            </a:solidFill>
            <a:prstDash val="lgDash"/>
            <a:tailEnd type="none"/>
          </a:ln>
        </p:spPr>
        <p:style>
          <a:lnRef idx="1">
            <a:schemeClr val="accent1"/>
          </a:lnRef>
          <a:fillRef idx="0">
            <a:schemeClr val="accent1"/>
          </a:fillRef>
          <a:effectRef idx="0">
            <a:schemeClr val="accent1"/>
          </a:effectRef>
          <a:fontRef idx="minor">
            <a:schemeClr val="tx1"/>
          </a:fontRef>
        </p:style>
      </p:cxnSp>
      <p:cxnSp>
        <p:nvCxnSpPr>
          <p:cNvPr id="13" name="直線單箭頭接點 8">
            <a:extLst>
              <a:ext uri="{FF2B5EF4-FFF2-40B4-BE49-F238E27FC236}">
                <a16:creationId xmlns:a16="http://schemas.microsoft.com/office/drawing/2014/main" id="{3B8A96D3-1C53-B0A1-7C18-2482389196BF}"/>
              </a:ext>
            </a:extLst>
          </p:cNvPr>
          <p:cNvCxnSpPr/>
          <p:nvPr/>
        </p:nvCxnSpPr>
        <p:spPr>
          <a:xfrm rot="10800000">
            <a:off x="5364131" y="3570569"/>
            <a:ext cx="217488" cy="188912"/>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線單箭頭接點 9">
            <a:extLst>
              <a:ext uri="{FF2B5EF4-FFF2-40B4-BE49-F238E27FC236}">
                <a16:creationId xmlns:a16="http://schemas.microsoft.com/office/drawing/2014/main" id="{7B9C408F-0A56-1CF3-C725-E86B0F79D870}"/>
              </a:ext>
            </a:extLst>
          </p:cNvPr>
          <p:cNvCxnSpPr/>
          <p:nvPr/>
        </p:nvCxnSpPr>
        <p:spPr>
          <a:xfrm rot="10800000" flipV="1">
            <a:off x="4590327" y="3545962"/>
            <a:ext cx="219075" cy="20320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FB2B820F-C117-D50A-F3E4-005634F32B47}"/>
                  </a:ext>
                </a:extLst>
              </p:cNvPr>
              <p:cNvSpPr txBox="1"/>
              <p:nvPr/>
            </p:nvSpPr>
            <p:spPr>
              <a:xfrm>
                <a:off x="789846" y="4390814"/>
                <a:ext cx="6751788" cy="649473"/>
              </a:xfrm>
              <a:prstGeom prst="rect">
                <a:avLst/>
              </a:prstGeom>
              <a:solidFill>
                <a:srgbClr val="FFFF99"/>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ℒ</m:t>
                          </m:r>
                        </m:e>
                        <m:sub>
                          <m:r>
                            <a:rPr lang="en-US" b="0" i="1" smtClean="0">
                              <a:latin typeface="Cambria Math" panose="02040503050406030204" pitchFamily="18" charset="0"/>
                              <a:ea typeface="Cambria Math" panose="02040503050406030204" pitchFamily="18" charset="0"/>
                            </a:rPr>
                            <m:t>𝐼</m:t>
                          </m:r>
                        </m:sub>
                      </m:sSub>
                      <m:r>
                        <a:rPr lang="en-US" b="0" i="1" smtClean="0">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cs typeface="Times New Roman"/>
                            </a:rPr>
                          </m:ctrlPr>
                        </m:fPr>
                        <m:num>
                          <m:r>
                            <a:rPr lang="en-US" i="1">
                              <a:latin typeface="Cambria Math" panose="02040503050406030204" pitchFamily="18" charset="0"/>
                              <a:ea typeface="Cambria Math" panose="02040503050406030204" pitchFamily="18" charset="0"/>
                              <a:cs typeface="Times New Roman"/>
                            </a:rPr>
                            <m:t>𝑔</m:t>
                          </m:r>
                        </m:num>
                        <m:den>
                          <m:r>
                            <a:rPr lang="en-US" i="1">
                              <a:latin typeface="Cambria Math" panose="02040503050406030204" pitchFamily="18" charset="0"/>
                              <a:ea typeface="Cambria Math" panose="02040503050406030204" pitchFamily="18" charset="0"/>
                              <a:cs typeface="Times New Roman"/>
                            </a:rPr>
                            <m:t>2</m:t>
                          </m:r>
                        </m:den>
                      </m:f>
                      <m:acc>
                        <m:accPr>
                          <m:chr m:val="̅"/>
                          <m:ctrlPr>
                            <a:rPr lang="en-US" i="1">
                              <a:latin typeface="Cambria Math" panose="02040503050406030204" pitchFamily="18" charset="0"/>
                              <a:ea typeface="Cambria Math" panose="02040503050406030204" pitchFamily="18" charset="0"/>
                            </a:rPr>
                          </m:ctrlPr>
                        </m:accPr>
                        <m:e>
                          <m:r>
                            <m:rPr>
                              <m:sty m:val="p"/>
                            </m:rPr>
                            <a:rPr lang="el-GR" i="1">
                              <a:latin typeface="Cambria Math" panose="02040503050406030204" pitchFamily="18" charset="0"/>
                              <a:ea typeface="Cambria Math" panose="02040503050406030204" pitchFamily="18" charset="0"/>
                              <a:cs typeface="Times New Roman"/>
                            </a:rPr>
                            <m:t>Ψ</m:t>
                          </m:r>
                        </m:e>
                      </m:acc>
                      <m:sSup>
                        <m:sSupPr>
                          <m:ctrlPr>
                            <a:rPr lang="en-US" i="1">
                              <a:latin typeface="Cambria Math" panose="02040503050406030204" pitchFamily="18" charset="0"/>
                            </a:rPr>
                          </m:ctrlPr>
                        </m:sSupPr>
                        <m:e>
                          <m:r>
                            <a:rPr lang="en-US" i="1">
                              <a:latin typeface="Cambria Math" panose="02040503050406030204" pitchFamily="18" charset="0"/>
                              <a:ea typeface="Cambria Math" panose="02040503050406030204" pitchFamily="18" charset="0"/>
                            </a:rPr>
                            <m:t>𝛾</m:t>
                          </m:r>
                        </m:e>
                        <m:sup>
                          <m:r>
                            <a:rPr lang="en-US" i="1">
                              <a:latin typeface="Cambria Math" panose="02040503050406030204" pitchFamily="18" charset="0"/>
                              <a:ea typeface="Cambria Math" panose="02040503050406030204" pitchFamily="18" charset="0"/>
                            </a:rPr>
                            <m:t>𝜇</m:t>
                          </m:r>
                        </m:sup>
                      </m:sSup>
                      <m:r>
                        <a:rPr lang="en-US" altLang="zh-TW" b="1" i="1">
                          <a:latin typeface="Cambria Math" panose="02040503050406030204" pitchFamily="18" charset="0"/>
                          <a:ea typeface="Cambria Math" panose="02040503050406030204" pitchFamily="18" charset="0"/>
                          <a:cs typeface="Times New Roman"/>
                        </a:rPr>
                        <m:t>𝝉</m:t>
                      </m:r>
                      <m:r>
                        <a:rPr lang="zh-TW" altLang="en-US" i="1">
                          <a:latin typeface="Cambria Math" panose="02040503050406030204" pitchFamily="18" charset="0"/>
                          <a:cs typeface="Times New Roman"/>
                        </a:rPr>
                        <m:t>∙</m:t>
                      </m:r>
                      <m:sSub>
                        <m:sSubPr>
                          <m:ctrlPr>
                            <a:rPr lang="zh-TW" altLang="en-US" i="1">
                              <a:latin typeface="Cambria Math" panose="02040503050406030204" pitchFamily="18" charset="0"/>
                              <a:cs typeface="Times New Roman"/>
                            </a:rPr>
                          </m:ctrlPr>
                        </m:sSubPr>
                        <m:e>
                          <m:r>
                            <a:rPr lang="en-US" altLang="zh-TW" b="1" i="1">
                              <a:latin typeface="Cambria Math" panose="02040503050406030204" pitchFamily="18" charset="0"/>
                              <a:cs typeface="Times New Roman"/>
                            </a:rPr>
                            <m:t>𝑾</m:t>
                          </m:r>
                        </m:e>
                        <m:sub>
                          <m:r>
                            <a:rPr lang="zh-TW" altLang="en-US" i="1">
                              <a:latin typeface="Cambria Math" panose="02040503050406030204" pitchFamily="18" charset="0"/>
                              <a:cs typeface="Times New Roman"/>
                            </a:rPr>
                            <m:t>𝜇</m:t>
                          </m:r>
                        </m:sub>
                      </m:sSub>
                      <m:r>
                        <m:rPr>
                          <m:sty m:val="p"/>
                        </m:rPr>
                        <a:rPr lang="el-GR" i="1">
                          <a:latin typeface="Cambria Math" panose="02040503050406030204" pitchFamily="18" charset="0"/>
                          <a:ea typeface="Cambria Math" panose="02040503050406030204" pitchFamily="18" charset="0"/>
                          <a:cs typeface="Times New Roman"/>
                        </a:rPr>
                        <m:t>Ψ</m:t>
                      </m:r>
                      <m:r>
                        <a:rPr lang="en-US" b="0" i="1" smtClean="0">
                          <a:latin typeface="Cambria Math" panose="02040503050406030204" pitchFamily="18" charset="0"/>
                          <a:ea typeface="Cambria Math" panose="02040503050406030204" pitchFamily="18" charset="0"/>
                          <a:cs typeface="Times New Roman"/>
                        </a:rPr>
                        <m:t>=</m:t>
                      </m:r>
                      <m:f>
                        <m:fPr>
                          <m:ctrlPr>
                            <a:rPr lang="en-US" i="1">
                              <a:latin typeface="Cambria Math" panose="02040503050406030204" pitchFamily="18" charset="0"/>
                              <a:ea typeface="Cambria Math" panose="02040503050406030204" pitchFamily="18" charset="0"/>
                              <a:cs typeface="Times New Roman"/>
                            </a:rPr>
                          </m:ctrlPr>
                        </m:fPr>
                        <m:num>
                          <m:r>
                            <a:rPr lang="en-US" i="1">
                              <a:latin typeface="Cambria Math" panose="02040503050406030204" pitchFamily="18" charset="0"/>
                              <a:ea typeface="Cambria Math" panose="02040503050406030204" pitchFamily="18" charset="0"/>
                              <a:cs typeface="Times New Roman"/>
                            </a:rPr>
                            <m:t>𝑔</m:t>
                          </m:r>
                        </m:num>
                        <m:den>
                          <m:r>
                            <a:rPr lang="en-US" i="1">
                              <a:latin typeface="Cambria Math" panose="02040503050406030204" pitchFamily="18" charset="0"/>
                              <a:ea typeface="Cambria Math" panose="02040503050406030204" pitchFamily="18" charset="0"/>
                              <a:cs typeface="Times New Roman"/>
                            </a:rPr>
                            <m:t>2</m:t>
                          </m:r>
                        </m:den>
                      </m:f>
                      <m:d>
                        <m:dPr>
                          <m:ctrlPr>
                            <a:rPr lang="en-US" altLang="zh-TW" i="1">
                              <a:latin typeface="Cambria Math" panose="02040503050406030204" pitchFamily="18" charset="0"/>
                              <a:cs typeface="Times New Roman" pitchFamily="18" charset="0"/>
                            </a:rPr>
                          </m:ctrlPr>
                        </m:dPr>
                        <m:e>
                          <m:m>
                            <m:mPr>
                              <m:mcs>
                                <m:mc>
                                  <m:mcPr>
                                    <m:count m:val="2"/>
                                    <m:mcJc m:val="center"/>
                                  </m:mcPr>
                                </m:mc>
                              </m:mcs>
                              <m:ctrlPr>
                                <a:rPr lang="en-US" altLang="zh-TW" i="1">
                                  <a:latin typeface="Cambria Math" panose="02040503050406030204" pitchFamily="18" charset="0"/>
                                  <a:cs typeface="Times New Roman" pitchFamily="18" charset="0"/>
                                </a:rPr>
                              </m:ctrlPr>
                            </m:mPr>
                            <m:mr>
                              <m:e>
                                <m:sSub>
                                  <m:sSubPr>
                                    <m:ctrlPr>
                                      <a:rPr lang="en-US" altLang="zh-TW" i="1">
                                        <a:latin typeface="Cambria Math" panose="02040503050406030204" pitchFamily="18" charset="0"/>
                                        <a:cs typeface="Times New Roman" pitchFamily="18" charset="0"/>
                                      </a:rPr>
                                    </m:ctrlPr>
                                  </m:sSubPr>
                                  <m:e>
                                    <m:acc>
                                      <m:accPr>
                                        <m:chr m:val="̅"/>
                                        <m:ctrlPr>
                                          <a:rPr lang="en-US" altLang="zh-TW" i="1">
                                            <a:latin typeface="Cambria Math" panose="02040503050406030204" pitchFamily="18" charset="0"/>
                                            <a:cs typeface="Times New Roman" pitchFamily="18" charset="0"/>
                                          </a:rPr>
                                        </m:ctrlPr>
                                      </m:accPr>
                                      <m:e>
                                        <m:r>
                                          <a:rPr lang="zh-TW" altLang="en-US" i="1">
                                            <a:latin typeface="Cambria Math"/>
                                            <a:cs typeface="Times New Roman" pitchFamily="18" charset="0"/>
                                          </a:rPr>
                                          <m:t>𝜈</m:t>
                                        </m:r>
                                      </m:e>
                                    </m:acc>
                                  </m:e>
                                  <m:sub>
                                    <m:r>
                                      <a:rPr lang="en-US" altLang="zh-TW" i="1">
                                        <a:latin typeface="Cambria Math"/>
                                        <a:cs typeface="Times New Roman" pitchFamily="18" charset="0"/>
                                      </a:rPr>
                                      <m:t>𝑒</m:t>
                                    </m:r>
                                  </m:sub>
                                </m:sSub>
                              </m:e>
                              <m:e>
                                <m:acc>
                                  <m:accPr>
                                    <m:chr m:val="̅"/>
                                    <m:ctrlPr>
                                      <a:rPr lang="en-US" altLang="zh-TW" i="1">
                                        <a:latin typeface="Cambria Math" panose="02040503050406030204" pitchFamily="18" charset="0"/>
                                        <a:cs typeface="Times New Roman" pitchFamily="18" charset="0"/>
                                      </a:rPr>
                                    </m:ctrlPr>
                                  </m:accPr>
                                  <m:e>
                                    <m:r>
                                      <a:rPr lang="en-US" altLang="zh-TW" i="1">
                                        <a:latin typeface="Cambria Math"/>
                                        <a:cs typeface="Times New Roman" pitchFamily="18" charset="0"/>
                                      </a:rPr>
                                      <m:t>𝑒</m:t>
                                    </m:r>
                                  </m:e>
                                </m:acc>
                              </m:e>
                            </m:mr>
                          </m:m>
                        </m:e>
                      </m:d>
                      <m:sSup>
                        <m:sSupPr>
                          <m:ctrlPr>
                            <a:rPr lang="en-US" i="1">
                              <a:latin typeface="Cambria Math" panose="02040503050406030204" pitchFamily="18" charset="0"/>
                            </a:rPr>
                          </m:ctrlPr>
                        </m:sSupPr>
                        <m:e>
                          <m:r>
                            <a:rPr lang="en-US" i="1">
                              <a:latin typeface="Cambria Math" panose="02040503050406030204" pitchFamily="18" charset="0"/>
                              <a:ea typeface="Cambria Math" panose="02040503050406030204" pitchFamily="18" charset="0"/>
                            </a:rPr>
                            <m:t>𝛾</m:t>
                          </m:r>
                        </m:e>
                        <m:sup>
                          <m:r>
                            <a:rPr lang="en-US" i="1">
                              <a:latin typeface="Cambria Math" panose="02040503050406030204" pitchFamily="18" charset="0"/>
                              <a:ea typeface="Cambria Math" panose="02040503050406030204" pitchFamily="18" charset="0"/>
                            </a:rPr>
                            <m:t>𝜇</m:t>
                          </m:r>
                        </m:sup>
                      </m:sSup>
                      <m:d>
                        <m:dPr>
                          <m:ctrlPr>
                            <a:rPr lang="en-US" altLang="zh-TW" i="1">
                              <a:latin typeface="Cambria Math" panose="02040503050406030204" pitchFamily="18" charset="0"/>
                              <a:cs typeface="Times New Roman" pitchFamily="18" charset="0"/>
                            </a:rPr>
                          </m:ctrlPr>
                        </m:dPr>
                        <m:e>
                          <m:m>
                            <m:mPr>
                              <m:mcs>
                                <m:mc>
                                  <m:mcPr>
                                    <m:count m:val="2"/>
                                    <m:mcJc m:val="center"/>
                                  </m:mcPr>
                                </m:mc>
                              </m:mcs>
                              <m:ctrlPr>
                                <a:rPr lang="en-US" altLang="zh-TW" i="1">
                                  <a:latin typeface="Cambria Math" panose="02040503050406030204" pitchFamily="18" charset="0"/>
                                  <a:cs typeface="Times New Roman" pitchFamily="18" charset="0"/>
                                </a:rPr>
                              </m:ctrlPr>
                            </m:mPr>
                            <m:mr>
                              <m:e>
                                <m:sSubSup>
                                  <m:sSubSupPr>
                                    <m:ctrlPr>
                                      <a:rPr lang="en-US" altLang="zh-TW" i="1">
                                        <a:latin typeface="Cambria Math" panose="02040503050406030204" pitchFamily="18" charset="0"/>
                                        <a:cs typeface="Times New Roman" pitchFamily="18" charset="0"/>
                                      </a:rPr>
                                    </m:ctrlPr>
                                  </m:sSubSupPr>
                                  <m:e>
                                    <m:r>
                                      <a:rPr lang="en-US" altLang="zh-TW" i="1">
                                        <a:latin typeface="Cambria Math" panose="02040503050406030204" pitchFamily="18" charset="0"/>
                                        <a:cs typeface="Times New Roman" pitchFamily="18" charset="0"/>
                                      </a:rPr>
                                      <m:t>𝑊</m:t>
                                    </m:r>
                                  </m:e>
                                  <m:sub>
                                    <m:r>
                                      <a:rPr lang="en-US" altLang="zh-TW" i="1">
                                        <a:latin typeface="Cambria Math" panose="02040503050406030204" pitchFamily="18" charset="0"/>
                                        <a:ea typeface="Cambria Math" panose="02040503050406030204" pitchFamily="18" charset="0"/>
                                        <a:cs typeface="Times New Roman" pitchFamily="18" charset="0"/>
                                      </a:rPr>
                                      <m:t>𝜇</m:t>
                                    </m:r>
                                  </m:sub>
                                  <m:sup>
                                    <m:r>
                                      <a:rPr lang="en-US" altLang="zh-TW" i="1">
                                        <a:latin typeface="Cambria Math" panose="02040503050406030204" pitchFamily="18" charset="0"/>
                                        <a:cs typeface="Times New Roman" pitchFamily="18" charset="0"/>
                                      </a:rPr>
                                      <m:t>3</m:t>
                                    </m:r>
                                  </m:sup>
                                </m:sSubSup>
                              </m:e>
                              <m:e>
                                <m:sSubSup>
                                  <m:sSubSupPr>
                                    <m:ctrlPr>
                                      <a:rPr lang="en-US" altLang="zh-TW" i="1">
                                        <a:latin typeface="Cambria Math" panose="02040503050406030204" pitchFamily="18" charset="0"/>
                                        <a:cs typeface="Times New Roman" pitchFamily="18" charset="0"/>
                                      </a:rPr>
                                    </m:ctrlPr>
                                  </m:sSubSupPr>
                                  <m:e>
                                    <m:r>
                                      <a:rPr lang="en-US" altLang="zh-TW" i="1">
                                        <a:latin typeface="Cambria Math" panose="02040503050406030204" pitchFamily="18" charset="0"/>
                                        <a:cs typeface="Times New Roman" pitchFamily="18" charset="0"/>
                                      </a:rPr>
                                      <m:t>𝑊</m:t>
                                    </m:r>
                                  </m:e>
                                  <m:sub>
                                    <m:r>
                                      <a:rPr lang="en-US" altLang="zh-TW" i="1">
                                        <a:latin typeface="Cambria Math" panose="02040503050406030204" pitchFamily="18" charset="0"/>
                                        <a:ea typeface="Cambria Math" panose="02040503050406030204" pitchFamily="18" charset="0"/>
                                        <a:cs typeface="Times New Roman" pitchFamily="18" charset="0"/>
                                      </a:rPr>
                                      <m:t>𝜇</m:t>
                                    </m:r>
                                  </m:sub>
                                  <m:sup>
                                    <m:r>
                                      <a:rPr lang="en-US" altLang="zh-TW" i="1">
                                        <a:latin typeface="Cambria Math" panose="02040503050406030204" pitchFamily="18" charset="0"/>
                                        <a:ea typeface="Cambria Math" panose="02040503050406030204" pitchFamily="18" charset="0"/>
                                        <a:cs typeface="Times New Roman" pitchFamily="18" charset="0"/>
                                      </a:rPr>
                                      <m:t>1</m:t>
                                    </m:r>
                                  </m:sup>
                                </m:sSubSup>
                                <m:r>
                                  <a:rPr lang="en-US" altLang="zh-TW" i="1">
                                    <a:latin typeface="Cambria Math" panose="02040503050406030204" pitchFamily="18" charset="0"/>
                                    <a:cs typeface="Times New Roman" pitchFamily="18" charset="0"/>
                                  </a:rPr>
                                  <m:t>−</m:t>
                                </m:r>
                                <m:r>
                                  <a:rPr lang="en-US" altLang="zh-TW" i="1">
                                    <a:latin typeface="Cambria Math" panose="02040503050406030204" pitchFamily="18" charset="0"/>
                                    <a:cs typeface="Times New Roman" pitchFamily="18" charset="0"/>
                                  </a:rPr>
                                  <m:t>𝑖</m:t>
                                </m:r>
                                <m:sSubSup>
                                  <m:sSubSupPr>
                                    <m:ctrlPr>
                                      <a:rPr lang="en-US" altLang="zh-TW" i="1">
                                        <a:latin typeface="Cambria Math" panose="02040503050406030204" pitchFamily="18" charset="0"/>
                                        <a:cs typeface="Times New Roman" pitchFamily="18" charset="0"/>
                                      </a:rPr>
                                    </m:ctrlPr>
                                  </m:sSubSupPr>
                                  <m:e>
                                    <m:r>
                                      <a:rPr lang="en-US" altLang="zh-TW" i="1">
                                        <a:latin typeface="Cambria Math" panose="02040503050406030204" pitchFamily="18" charset="0"/>
                                        <a:cs typeface="Times New Roman" pitchFamily="18" charset="0"/>
                                      </a:rPr>
                                      <m:t>𝑊</m:t>
                                    </m:r>
                                  </m:e>
                                  <m:sub>
                                    <m:r>
                                      <a:rPr lang="en-US" altLang="zh-TW" i="1">
                                        <a:latin typeface="Cambria Math" panose="02040503050406030204" pitchFamily="18" charset="0"/>
                                        <a:ea typeface="Cambria Math" panose="02040503050406030204" pitchFamily="18" charset="0"/>
                                        <a:cs typeface="Times New Roman" pitchFamily="18" charset="0"/>
                                      </a:rPr>
                                      <m:t>𝜇</m:t>
                                    </m:r>
                                  </m:sub>
                                  <m:sup>
                                    <m:r>
                                      <a:rPr lang="en-US" altLang="zh-TW" i="1">
                                        <a:latin typeface="Cambria Math" panose="02040503050406030204" pitchFamily="18" charset="0"/>
                                        <a:ea typeface="Cambria Math" panose="02040503050406030204" pitchFamily="18" charset="0"/>
                                        <a:cs typeface="Times New Roman" pitchFamily="18" charset="0"/>
                                      </a:rPr>
                                      <m:t>2</m:t>
                                    </m:r>
                                  </m:sup>
                                </m:sSubSup>
                              </m:e>
                            </m:mr>
                            <m:mr>
                              <m:e>
                                <m:sSubSup>
                                  <m:sSubSupPr>
                                    <m:ctrlPr>
                                      <a:rPr lang="en-US" altLang="zh-TW" i="1">
                                        <a:latin typeface="Cambria Math" panose="02040503050406030204" pitchFamily="18" charset="0"/>
                                        <a:cs typeface="Times New Roman" pitchFamily="18" charset="0"/>
                                      </a:rPr>
                                    </m:ctrlPr>
                                  </m:sSubSupPr>
                                  <m:e>
                                    <m:r>
                                      <a:rPr lang="en-US" altLang="zh-TW" i="1">
                                        <a:latin typeface="Cambria Math" panose="02040503050406030204" pitchFamily="18" charset="0"/>
                                        <a:cs typeface="Times New Roman" pitchFamily="18" charset="0"/>
                                      </a:rPr>
                                      <m:t>𝑊</m:t>
                                    </m:r>
                                  </m:e>
                                  <m:sub>
                                    <m:r>
                                      <a:rPr lang="en-US" altLang="zh-TW" i="1">
                                        <a:latin typeface="Cambria Math" panose="02040503050406030204" pitchFamily="18" charset="0"/>
                                        <a:ea typeface="Cambria Math" panose="02040503050406030204" pitchFamily="18" charset="0"/>
                                        <a:cs typeface="Times New Roman" pitchFamily="18" charset="0"/>
                                      </a:rPr>
                                      <m:t>𝜇</m:t>
                                    </m:r>
                                  </m:sub>
                                  <m:sup>
                                    <m:r>
                                      <a:rPr lang="en-US" altLang="zh-TW" i="1">
                                        <a:latin typeface="Cambria Math" panose="02040503050406030204" pitchFamily="18" charset="0"/>
                                        <a:ea typeface="Cambria Math" panose="02040503050406030204" pitchFamily="18" charset="0"/>
                                        <a:cs typeface="Times New Roman" pitchFamily="18" charset="0"/>
                                      </a:rPr>
                                      <m:t>1</m:t>
                                    </m:r>
                                  </m:sup>
                                </m:sSubSup>
                                <m:r>
                                  <a:rPr lang="en-US" altLang="zh-TW" i="1">
                                    <a:latin typeface="Cambria Math" panose="02040503050406030204" pitchFamily="18" charset="0"/>
                                    <a:cs typeface="Times New Roman" pitchFamily="18" charset="0"/>
                                  </a:rPr>
                                  <m:t>+</m:t>
                                </m:r>
                                <m:r>
                                  <a:rPr lang="en-US" altLang="zh-TW" i="1">
                                    <a:latin typeface="Cambria Math" panose="02040503050406030204" pitchFamily="18" charset="0"/>
                                    <a:cs typeface="Times New Roman" pitchFamily="18" charset="0"/>
                                  </a:rPr>
                                  <m:t>𝑖</m:t>
                                </m:r>
                                <m:sSubSup>
                                  <m:sSubSupPr>
                                    <m:ctrlPr>
                                      <a:rPr lang="en-US" altLang="zh-TW" i="1">
                                        <a:latin typeface="Cambria Math" panose="02040503050406030204" pitchFamily="18" charset="0"/>
                                        <a:cs typeface="Times New Roman" pitchFamily="18" charset="0"/>
                                      </a:rPr>
                                    </m:ctrlPr>
                                  </m:sSubSupPr>
                                  <m:e>
                                    <m:r>
                                      <a:rPr lang="en-US" altLang="zh-TW" i="1">
                                        <a:latin typeface="Cambria Math" panose="02040503050406030204" pitchFamily="18" charset="0"/>
                                        <a:cs typeface="Times New Roman" pitchFamily="18" charset="0"/>
                                      </a:rPr>
                                      <m:t>𝑊</m:t>
                                    </m:r>
                                  </m:e>
                                  <m:sub>
                                    <m:r>
                                      <a:rPr lang="en-US" altLang="zh-TW" i="1">
                                        <a:latin typeface="Cambria Math" panose="02040503050406030204" pitchFamily="18" charset="0"/>
                                        <a:ea typeface="Cambria Math" panose="02040503050406030204" pitchFamily="18" charset="0"/>
                                        <a:cs typeface="Times New Roman" pitchFamily="18" charset="0"/>
                                      </a:rPr>
                                      <m:t>𝜇</m:t>
                                    </m:r>
                                  </m:sub>
                                  <m:sup>
                                    <m:r>
                                      <a:rPr lang="en-US" altLang="zh-TW" i="1">
                                        <a:latin typeface="Cambria Math" panose="02040503050406030204" pitchFamily="18" charset="0"/>
                                        <a:ea typeface="Cambria Math" panose="02040503050406030204" pitchFamily="18" charset="0"/>
                                        <a:cs typeface="Times New Roman" pitchFamily="18" charset="0"/>
                                      </a:rPr>
                                      <m:t>2</m:t>
                                    </m:r>
                                  </m:sup>
                                </m:sSubSup>
                              </m:e>
                              <m:e>
                                <m:r>
                                  <a:rPr lang="en-US" altLang="zh-TW" i="1">
                                    <a:latin typeface="Cambria Math"/>
                                    <a:cs typeface="Times New Roman" pitchFamily="18" charset="0"/>
                                  </a:rPr>
                                  <m:t>−</m:t>
                                </m:r>
                                <m:sSubSup>
                                  <m:sSubSupPr>
                                    <m:ctrlPr>
                                      <a:rPr lang="en-US" altLang="zh-TW" i="1">
                                        <a:latin typeface="Cambria Math" panose="02040503050406030204" pitchFamily="18" charset="0"/>
                                        <a:cs typeface="Times New Roman" pitchFamily="18" charset="0"/>
                                      </a:rPr>
                                    </m:ctrlPr>
                                  </m:sSubSupPr>
                                  <m:e>
                                    <m:r>
                                      <a:rPr lang="en-US" altLang="zh-TW" i="1">
                                        <a:latin typeface="Cambria Math" panose="02040503050406030204" pitchFamily="18" charset="0"/>
                                        <a:cs typeface="Times New Roman" pitchFamily="18" charset="0"/>
                                      </a:rPr>
                                      <m:t>𝑊</m:t>
                                    </m:r>
                                  </m:e>
                                  <m:sub>
                                    <m:r>
                                      <a:rPr lang="en-US" altLang="zh-TW" i="1">
                                        <a:latin typeface="Cambria Math" panose="02040503050406030204" pitchFamily="18" charset="0"/>
                                        <a:ea typeface="Cambria Math" panose="02040503050406030204" pitchFamily="18" charset="0"/>
                                        <a:cs typeface="Times New Roman" pitchFamily="18" charset="0"/>
                                      </a:rPr>
                                      <m:t>𝜇</m:t>
                                    </m:r>
                                  </m:sub>
                                  <m:sup>
                                    <m:r>
                                      <a:rPr lang="en-US" altLang="zh-TW" i="1">
                                        <a:latin typeface="Cambria Math" panose="02040503050406030204" pitchFamily="18" charset="0"/>
                                        <a:cs typeface="Times New Roman" pitchFamily="18" charset="0"/>
                                      </a:rPr>
                                      <m:t>3</m:t>
                                    </m:r>
                                  </m:sup>
                                </m:sSubSup>
                              </m:e>
                            </m:mr>
                          </m:m>
                        </m:e>
                      </m:d>
                      <m:d>
                        <m:dPr>
                          <m:ctrlPr>
                            <a:rPr lang="en-US" altLang="zh-TW" i="1">
                              <a:latin typeface="Cambria Math" panose="02040503050406030204" pitchFamily="18" charset="0"/>
                              <a:cs typeface="Times New Roman" pitchFamily="18" charset="0"/>
                            </a:rPr>
                          </m:ctrlPr>
                        </m:dPr>
                        <m:e>
                          <m:m>
                            <m:mPr>
                              <m:mcs>
                                <m:mc>
                                  <m:mcPr>
                                    <m:count m:val="1"/>
                                    <m:mcJc m:val="center"/>
                                  </m:mcPr>
                                </m:mc>
                              </m:mcs>
                              <m:ctrlPr>
                                <a:rPr lang="en-US" altLang="zh-TW" i="1">
                                  <a:latin typeface="Cambria Math" panose="02040503050406030204" pitchFamily="18" charset="0"/>
                                  <a:cs typeface="Times New Roman" pitchFamily="18" charset="0"/>
                                </a:rPr>
                              </m:ctrlPr>
                            </m:mPr>
                            <m:mr>
                              <m:e>
                                <m:sSub>
                                  <m:sSubPr>
                                    <m:ctrlPr>
                                      <a:rPr lang="en-US" altLang="zh-TW" i="1">
                                        <a:latin typeface="Cambria Math" panose="02040503050406030204" pitchFamily="18" charset="0"/>
                                        <a:cs typeface="Times New Roman" pitchFamily="18" charset="0"/>
                                      </a:rPr>
                                    </m:ctrlPr>
                                  </m:sSubPr>
                                  <m:e>
                                    <m:r>
                                      <a:rPr lang="zh-TW" altLang="en-US" i="1">
                                        <a:latin typeface="Cambria Math"/>
                                        <a:cs typeface="Times New Roman" pitchFamily="18" charset="0"/>
                                      </a:rPr>
                                      <m:t>𝜈</m:t>
                                    </m:r>
                                  </m:e>
                                  <m:sub>
                                    <m:r>
                                      <a:rPr lang="en-US" altLang="zh-TW" i="1">
                                        <a:latin typeface="Cambria Math"/>
                                        <a:cs typeface="Times New Roman" pitchFamily="18" charset="0"/>
                                      </a:rPr>
                                      <m:t>𝑒</m:t>
                                    </m:r>
                                  </m:sub>
                                </m:sSub>
                              </m:e>
                            </m:mr>
                            <m:mr>
                              <m:e>
                                <m:r>
                                  <a:rPr lang="en-US" altLang="zh-TW" i="1">
                                    <a:latin typeface="Cambria Math"/>
                                    <a:cs typeface="Times New Roman" pitchFamily="18" charset="0"/>
                                  </a:rPr>
                                  <m:t>𝑒</m:t>
                                </m:r>
                              </m:e>
                            </m:mr>
                          </m:m>
                        </m:e>
                      </m:d>
                    </m:oMath>
                  </m:oMathPara>
                </a14:m>
                <a:endParaRPr lang="en-TW" dirty="0"/>
              </a:p>
            </p:txBody>
          </p:sp>
        </mc:Choice>
        <mc:Fallback xmlns="">
          <p:sp>
            <p:nvSpPr>
              <p:cNvPr id="15" name="TextBox 14">
                <a:extLst>
                  <a:ext uri="{FF2B5EF4-FFF2-40B4-BE49-F238E27FC236}">
                    <a16:creationId xmlns:a16="http://schemas.microsoft.com/office/drawing/2014/main" id="{FB2B820F-C117-D50A-F3E4-005634F32B47}"/>
                  </a:ext>
                </a:extLst>
              </p:cNvPr>
              <p:cNvSpPr txBox="1">
                <a:spLocks noRot="1" noChangeAspect="1" noMove="1" noResize="1" noEditPoints="1" noAdjustHandles="1" noChangeArrowheads="1" noChangeShapeType="1" noTextEdit="1"/>
              </p:cNvSpPr>
              <p:nvPr/>
            </p:nvSpPr>
            <p:spPr>
              <a:xfrm>
                <a:off x="789846" y="4390814"/>
                <a:ext cx="6751788" cy="649473"/>
              </a:xfrm>
              <a:prstGeom prst="rect">
                <a:avLst/>
              </a:prstGeom>
              <a:blipFill>
                <a:blip r:embed="rId2"/>
                <a:stretch>
                  <a:fillRect b="-76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117D6DAF-E021-D08A-795E-58BC4FEB8696}"/>
                  </a:ext>
                </a:extLst>
              </p:cNvPr>
              <p:cNvSpPr txBox="1"/>
              <p:nvPr/>
            </p:nvSpPr>
            <p:spPr>
              <a:xfrm>
                <a:off x="5276064" y="2982520"/>
                <a:ext cx="1091697" cy="285912"/>
              </a:xfrm>
              <a:prstGeom prst="rect">
                <a:avLst/>
              </a:prstGeom>
              <a:solidFill>
                <a:schemeClr val="bg1"/>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rPr>
                        <m:t>𝑖𝑔</m:t>
                      </m:r>
                      <m:r>
                        <a:rPr lang="en-US" b="0" i="1" smtClean="0">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ea typeface="Cambria Math" panose="02040503050406030204" pitchFamily="18" charset="0"/>
                            </a:rPr>
                            <m:t>𝛾</m:t>
                          </m:r>
                        </m:e>
                        <m:sup>
                          <m:r>
                            <a:rPr lang="en-US" i="1">
                              <a:latin typeface="Cambria Math" panose="02040503050406030204" pitchFamily="18" charset="0"/>
                              <a:ea typeface="Cambria Math" panose="02040503050406030204" pitchFamily="18" charset="0"/>
                            </a:rPr>
                            <m:t>𝜇</m:t>
                          </m:r>
                        </m:sup>
                      </m:sSup>
                      <m:sSup>
                        <m:sSupPr>
                          <m:ctrlPr>
                            <a:rPr lang="en-US" i="1" smtClean="0">
                              <a:latin typeface="Cambria Math" panose="02040503050406030204" pitchFamily="18" charset="0"/>
                              <a:ea typeface="Cambria Math" panose="02040503050406030204" pitchFamily="18" charset="0"/>
                            </a:rPr>
                          </m:ctrlPr>
                        </m:sSupPr>
                        <m:e>
                          <m:r>
                            <a:rPr lang="en-US" i="1" smtClean="0">
                              <a:latin typeface="Cambria Math" panose="02040503050406030204" pitchFamily="18" charset="0"/>
                              <a:ea typeface="Cambria Math" panose="02040503050406030204" pitchFamily="18" charset="0"/>
                            </a:rPr>
                            <m:t>𝜏</m:t>
                          </m:r>
                        </m:e>
                        <m:sup>
                          <m:r>
                            <a:rPr lang="en-US" b="0" i="1" smtClean="0">
                              <a:latin typeface="Cambria Math" panose="02040503050406030204" pitchFamily="18" charset="0"/>
                              <a:ea typeface="Cambria Math" panose="02040503050406030204" pitchFamily="18" charset="0"/>
                            </a:rPr>
                            <m:t>𝑖</m:t>
                          </m:r>
                        </m:sup>
                      </m:sSup>
                    </m:oMath>
                  </m:oMathPara>
                </a14:m>
                <a:endParaRPr lang="en-TW" dirty="0"/>
              </a:p>
            </p:txBody>
          </p:sp>
        </mc:Choice>
        <mc:Fallback xmlns="">
          <p:sp>
            <p:nvSpPr>
              <p:cNvPr id="16" name="TextBox 15">
                <a:extLst>
                  <a:ext uri="{FF2B5EF4-FFF2-40B4-BE49-F238E27FC236}">
                    <a16:creationId xmlns:a16="http://schemas.microsoft.com/office/drawing/2014/main" id="{117D6DAF-E021-D08A-795E-58BC4FEB8696}"/>
                  </a:ext>
                </a:extLst>
              </p:cNvPr>
              <p:cNvSpPr txBox="1">
                <a:spLocks noRot="1" noChangeAspect="1" noMove="1" noResize="1" noEditPoints="1" noAdjustHandles="1" noChangeArrowheads="1" noChangeShapeType="1" noTextEdit="1"/>
              </p:cNvSpPr>
              <p:nvPr/>
            </p:nvSpPr>
            <p:spPr>
              <a:xfrm>
                <a:off x="5276064" y="2982520"/>
                <a:ext cx="1091697" cy="285912"/>
              </a:xfrm>
              <a:prstGeom prst="rect">
                <a:avLst/>
              </a:prstGeom>
              <a:blipFill>
                <a:blip r:embed="rId3"/>
                <a:stretch>
                  <a:fillRect b="-29167"/>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D246592E-A738-2FEE-CAAB-3BFBCCAB26F4}"/>
              </a:ext>
            </a:extLst>
          </p:cNvPr>
          <p:cNvSpPr txBox="1"/>
          <p:nvPr/>
        </p:nvSpPr>
        <p:spPr>
          <a:xfrm>
            <a:off x="789846" y="1716318"/>
            <a:ext cx="8098972"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Interaction of a doublet and the gauge boson</a:t>
            </a:r>
            <a:r>
              <a:rPr lang="en-TW">
                <a:latin typeface="Times New Roman" panose="02020603050405020304" pitchFamily="18" charset="0"/>
                <a:cs typeface="Times New Roman" panose="02020603050405020304" pitchFamily="18" charset="0"/>
              </a:rPr>
              <a:t>.</a:t>
            </a:r>
            <a:endParaRPr lang="en-TW"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09E4E686-3A75-C35C-4DA8-FD61CE6A3260}"/>
                  </a:ext>
                </a:extLst>
              </p:cNvPr>
              <p:cNvSpPr txBox="1"/>
              <p:nvPr/>
            </p:nvSpPr>
            <p:spPr>
              <a:xfrm>
                <a:off x="789846" y="590442"/>
                <a:ext cx="4019556" cy="458011"/>
              </a:xfrm>
              <a:prstGeom prst="rect">
                <a:avLst/>
              </a:prstGeom>
              <a:noFill/>
            </p:spPr>
            <p:txBody>
              <a:bodyPr wrap="square" rtlCol="0">
                <a:spAutoFit/>
              </a:bodyPr>
              <a:lstStyle/>
              <a:p>
                <a:pPr algn="l">
                  <a:lnSpc>
                    <a:spcPct val="150000"/>
                  </a:lnSpc>
                </a:pPr>
                <a:r>
                  <a:rPr lang="en-US" dirty="0">
                    <a:latin typeface="Times New Roman"/>
                    <a:cs typeface="Times New Roman"/>
                  </a:rPr>
                  <a:t>Non-abelian </a:t>
                </a:r>
                <a14:m>
                  <m:oMath xmlns:m="http://schemas.openxmlformats.org/officeDocument/2006/math">
                    <m:r>
                      <a:rPr lang="en-US" b="0" i="1" smtClean="0">
                        <a:latin typeface="Cambria Math" panose="02040503050406030204" pitchFamily="18" charset="0"/>
                        <a:cs typeface="Times New Roman"/>
                      </a:rPr>
                      <m:t>𝑆𝑈</m:t>
                    </m:r>
                    <m:r>
                      <a:rPr lang="en-US" b="0" i="1" smtClean="0">
                        <a:latin typeface="Cambria Math" panose="02040503050406030204" pitchFamily="18" charset="0"/>
                        <a:cs typeface="Times New Roman"/>
                      </a:rPr>
                      <m:t>(2)</m:t>
                    </m:r>
                  </m:oMath>
                </a14:m>
                <a:r>
                  <a:rPr lang="en-US" dirty="0">
                    <a:latin typeface="Times New Roman"/>
                    <a:cs typeface="Times New Roman"/>
                  </a:rPr>
                  <a:t> gauge theory</a:t>
                </a:r>
                <a:r>
                  <a:rPr kumimoji="1" lang="en-US" dirty="0">
                    <a:latin typeface="Times New Roman"/>
                    <a:cs typeface="Times New Roman"/>
                  </a:rPr>
                  <a:t>:</a:t>
                </a:r>
              </a:p>
            </p:txBody>
          </p:sp>
        </mc:Choice>
        <mc:Fallback xmlns="">
          <p:sp>
            <p:nvSpPr>
              <p:cNvPr id="18" name="TextBox 17">
                <a:extLst>
                  <a:ext uri="{FF2B5EF4-FFF2-40B4-BE49-F238E27FC236}">
                    <a16:creationId xmlns:a16="http://schemas.microsoft.com/office/drawing/2014/main" id="{09E4E686-3A75-C35C-4DA8-FD61CE6A3260}"/>
                  </a:ext>
                </a:extLst>
              </p:cNvPr>
              <p:cNvSpPr txBox="1">
                <a:spLocks noRot="1" noChangeAspect="1" noMove="1" noResize="1" noEditPoints="1" noAdjustHandles="1" noChangeArrowheads="1" noChangeShapeType="1" noTextEdit="1"/>
              </p:cNvSpPr>
              <p:nvPr/>
            </p:nvSpPr>
            <p:spPr>
              <a:xfrm>
                <a:off x="789846" y="590442"/>
                <a:ext cx="4019556" cy="458011"/>
              </a:xfrm>
              <a:prstGeom prst="rect">
                <a:avLst/>
              </a:prstGeom>
              <a:blipFill>
                <a:blip r:embed="rId4"/>
                <a:stretch>
                  <a:fillRect l="-1262" b="-1891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EE1B5F7D-8655-EBE4-A68F-9329E40FDF41}"/>
                  </a:ext>
                </a:extLst>
              </p:cNvPr>
              <p:cNvSpPr txBox="1"/>
              <p:nvPr/>
            </p:nvSpPr>
            <p:spPr>
              <a:xfrm>
                <a:off x="2677276" y="1179679"/>
                <a:ext cx="4117688" cy="472565"/>
              </a:xfrm>
              <a:prstGeom prst="rect">
                <a:avLst/>
              </a:prstGeom>
              <a:solidFill>
                <a:srgbClr val="FFFF99"/>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rPr>
                        <m:t>ℒ</m:t>
                      </m:r>
                      <m:r>
                        <a:rPr lang="en-US" b="0" i="1" smtClean="0">
                          <a:latin typeface="Cambria Math" panose="02040503050406030204" pitchFamily="18" charset="0"/>
                          <a:ea typeface="Cambria Math" panose="02040503050406030204" pitchFamily="18" charset="0"/>
                        </a:rPr>
                        <m:t>=</m:t>
                      </m:r>
                      <m:acc>
                        <m:accPr>
                          <m:chr m:val="̅"/>
                          <m:ctrlPr>
                            <a:rPr lang="en-US" b="0" i="1" smtClean="0">
                              <a:latin typeface="Cambria Math" panose="02040503050406030204" pitchFamily="18" charset="0"/>
                              <a:ea typeface="Cambria Math" panose="02040503050406030204" pitchFamily="18" charset="0"/>
                            </a:rPr>
                          </m:ctrlPr>
                        </m:accPr>
                        <m:e>
                          <m:r>
                            <m:rPr>
                              <m:sty m:val="p"/>
                            </m:rPr>
                            <a:rPr lang="el-GR" i="1">
                              <a:latin typeface="Cambria Math" panose="02040503050406030204" pitchFamily="18" charset="0"/>
                              <a:ea typeface="Cambria Math" panose="02040503050406030204" pitchFamily="18" charset="0"/>
                              <a:cs typeface="Times New Roman"/>
                            </a:rPr>
                            <m:t>Ψ</m:t>
                          </m:r>
                        </m:e>
                      </m:acc>
                      <m:r>
                        <a:rPr lang="en-US" i="1">
                          <a:latin typeface="Cambria Math" panose="02040503050406030204" pitchFamily="18" charset="0"/>
                        </a:rPr>
                        <m:t>𝑖</m:t>
                      </m:r>
                      <m:sSup>
                        <m:sSupPr>
                          <m:ctrlPr>
                            <a:rPr lang="en-US" i="1">
                              <a:latin typeface="Cambria Math" panose="02040503050406030204" pitchFamily="18" charset="0"/>
                            </a:rPr>
                          </m:ctrlPr>
                        </m:sSupPr>
                        <m:e>
                          <m:r>
                            <a:rPr lang="en-US" i="1">
                              <a:latin typeface="Cambria Math" panose="02040503050406030204" pitchFamily="18" charset="0"/>
                              <a:ea typeface="Cambria Math" panose="02040503050406030204" pitchFamily="18" charset="0"/>
                            </a:rPr>
                            <m:t>𝛾</m:t>
                          </m:r>
                        </m:e>
                        <m:sup>
                          <m:r>
                            <a:rPr lang="en-US" i="1">
                              <a:latin typeface="Cambria Math" panose="02040503050406030204" pitchFamily="18" charset="0"/>
                              <a:ea typeface="Cambria Math" panose="02040503050406030204" pitchFamily="18" charset="0"/>
                            </a:rPr>
                            <m:t>𝜇</m:t>
                          </m:r>
                        </m:sup>
                      </m:sSup>
                      <m:sSub>
                        <m:sSubPr>
                          <m:ctrlPr>
                            <a:rPr lang="en-US" i="1">
                              <a:latin typeface="Cambria Math" panose="02040503050406030204" pitchFamily="18" charset="0"/>
                            </a:rPr>
                          </m:ctrlPr>
                        </m:sSubPr>
                        <m:e>
                          <m:r>
                            <a:rPr lang="en-US" b="0" i="1" smtClean="0">
                              <a:latin typeface="Cambria Math" panose="02040503050406030204" pitchFamily="18" charset="0"/>
                            </a:rPr>
                            <m:t>𝐷</m:t>
                          </m:r>
                        </m:e>
                        <m:sub>
                          <m:r>
                            <a:rPr lang="en-US" i="1">
                              <a:latin typeface="Cambria Math" panose="02040503050406030204" pitchFamily="18" charset="0"/>
                              <a:ea typeface="Cambria Math" panose="02040503050406030204" pitchFamily="18" charset="0"/>
                            </a:rPr>
                            <m:t>𝜇</m:t>
                          </m:r>
                        </m:sub>
                      </m:sSub>
                      <m:r>
                        <m:rPr>
                          <m:sty m:val="p"/>
                        </m:rPr>
                        <a:rPr lang="el-GR" i="1">
                          <a:latin typeface="Cambria Math" panose="02040503050406030204" pitchFamily="18" charset="0"/>
                          <a:ea typeface="Cambria Math" panose="02040503050406030204" pitchFamily="18" charset="0"/>
                          <a:cs typeface="Times New Roman"/>
                        </a:rPr>
                        <m:t>Ψ</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𝑚</m:t>
                      </m:r>
                      <m:acc>
                        <m:accPr>
                          <m:chr m:val="̅"/>
                          <m:ctrlPr>
                            <a:rPr lang="en-US" i="1">
                              <a:latin typeface="Cambria Math" panose="02040503050406030204" pitchFamily="18" charset="0"/>
                              <a:ea typeface="Cambria Math" panose="02040503050406030204" pitchFamily="18" charset="0"/>
                            </a:rPr>
                          </m:ctrlPr>
                        </m:accPr>
                        <m:e>
                          <m:r>
                            <m:rPr>
                              <m:sty m:val="p"/>
                            </m:rPr>
                            <a:rPr lang="el-GR" i="1">
                              <a:latin typeface="Cambria Math" panose="02040503050406030204" pitchFamily="18" charset="0"/>
                              <a:ea typeface="Cambria Math" panose="02040503050406030204" pitchFamily="18" charset="0"/>
                              <a:cs typeface="Times New Roman"/>
                            </a:rPr>
                            <m:t>Ψ</m:t>
                          </m:r>
                        </m:e>
                      </m:acc>
                      <m:r>
                        <m:rPr>
                          <m:sty m:val="p"/>
                        </m:rPr>
                        <a:rPr lang="el-GR" i="1">
                          <a:latin typeface="Cambria Math" panose="02040503050406030204" pitchFamily="18" charset="0"/>
                          <a:ea typeface="Cambria Math" panose="02040503050406030204" pitchFamily="18" charset="0"/>
                          <a:cs typeface="Times New Roman"/>
                        </a:rPr>
                        <m:t>Ψ</m:t>
                      </m:r>
                      <m:r>
                        <a:rPr lang="en-US" b="0" i="1" smtClean="0">
                          <a:latin typeface="Cambria Math" panose="02040503050406030204" pitchFamily="18" charset="0"/>
                          <a:ea typeface="Cambria Math" panose="02040503050406030204" pitchFamily="18" charset="0"/>
                          <a:cs typeface="Times New Roman"/>
                        </a:rPr>
                        <m:t>+</m:t>
                      </m:r>
                      <m:f>
                        <m:fPr>
                          <m:ctrlPr>
                            <a:rPr lang="en-US" b="0" i="1" smtClean="0">
                              <a:latin typeface="Cambria Math" panose="02040503050406030204" pitchFamily="18" charset="0"/>
                              <a:ea typeface="Cambria Math" panose="02040503050406030204" pitchFamily="18" charset="0"/>
                              <a:cs typeface="Times New Roman"/>
                            </a:rPr>
                          </m:ctrlPr>
                        </m:fPr>
                        <m:num>
                          <m:r>
                            <a:rPr lang="en-US" b="0" i="1" smtClean="0">
                              <a:latin typeface="Cambria Math" panose="02040503050406030204" pitchFamily="18" charset="0"/>
                              <a:ea typeface="Cambria Math" panose="02040503050406030204" pitchFamily="18" charset="0"/>
                              <a:cs typeface="Times New Roman"/>
                            </a:rPr>
                            <m:t>𝑔</m:t>
                          </m:r>
                        </m:num>
                        <m:den>
                          <m:r>
                            <a:rPr lang="en-US" b="0" i="1" smtClean="0">
                              <a:latin typeface="Cambria Math" panose="02040503050406030204" pitchFamily="18" charset="0"/>
                              <a:ea typeface="Cambria Math" panose="02040503050406030204" pitchFamily="18" charset="0"/>
                              <a:cs typeface="Times New Roman"/>
                            </a:rPr>
                            <m:t>2</m:t>
                          </m:r>
                        </m:den>
                      </m:f>
                      <m:acc>
                        <m:accPr>
                          <m:chr m:val="̅"/>
                          <m:ctrlPr>
                            <a:rPr lang="en-US" i="1">
                              <a:latin typeface="Cambria Math" panose="02040503050406030204" pitchFamily="18" charset="0"/>
                              <a:ea typeface="Cambria Math" panose="02040503050406030204" pitchFamily="18" charset="0"/>
                            </a:rPr>
                          </m:ctrlPr>
                        </m:accPr>
                        <m:e>
                          <m:r>
                            <m:rPr>
                              <m:sty m:val="p"/>
                            </m:rPr>
                            <a:rPr lang="el-GR" i="1">
                              <a:latin typeface="Cambria Math" panose="02040503050406030204" pitchFamily="18" charset="0"/>
                              <a:ea typeface="Cambria Math" panose="02040503050406030204" pitchFamily="18" charset="0"/>
                              <a:cs typeface="Times New Roman"/>
                            </a:rPr>
                            <m:t>Ψ</m:t>
                          </m:r>
                        </m:e>
                      </m:acc>
                      <m:sSup>
                        <m:sSupPr>
                          <m:ctrlPr>
                            <a:rPr lang="en-US" i="1">
                              <a:latin typeface="Cambria Math" panose="02040503050406030204" pitchFamily="18" charset="0"/>
                            </a:rPr>
                          </m:ctrlPr>
                        </m:sSupPr>
                        <m:e>
                          <m:r>
                            <a:rPr lang="en-US" i="1">
                              <a:latin typeface="Cambria Math" panose="02040503050406030204" pitchFamily="18" charset="0"/>
                              <a:ea typeface="Cambria Math" panose="02040503050406030204" pitchFamily="18" charset="0"/>
                            </a:rPr>
                            <m:t>𝛾</m:t>
                          </m:r>
                        </m:e>
                        <m:sup>
                          <m:r>
                            <a:rPr lang="en-US" i="1">
                              <a:latin typeface="Cambria Math" panose="02040503050406030204" pitchFamily="18" charset="0"/>
                              <a:ea typeface="Cambria Math" panose="02040503050406030204" pitchFamily="18" charset="0"/>
                            </a:rPr>
                            <m:t>𝜇</m:t>
                          </m:r>
                        </m:sup>
                      </m:sSup>
                      <m:r>
                        <a:rPr lang="en-US" altLang="zh-TW" b="1" i="1">
                          <a:latin typeface="Cambria Math" panose="02040503050406030204" pitchFamily="18" charset="0"/>
                          <a:ea typeface="Cambria Math" panose="02040503050406030204" pitchFamily="18" charset="0"/>
                          <a:cs typeface="Times New Roman"/>
                        </a:rPr>
                        <m:t>𝝉</m:t>
                      </m:r>
                      <m:r>
                        <a:rPr lang="zh-TW" altLang="en-US" i="1">
                          <a:latin typeface="Cambria Math" panose="02040503050406030204" pitchFamily="18" charset="0"/>
                          <a:cs typeface="Times New Roman"/>
                        </a:rPr>
                        <m:t>∙</m:t>
                      </m:r>
                      <m:sSub>
                        <m:sSubPr>
                          <m:ctrlPr>
                            <a:rPr lang="zh-TW" altLang="en-US" i="1">
                              <a:latin typeface="Cambria Math" panose="02040503050406030204" pitchFamily="18" charset="0"/>
                              <a:cs typeface="Times New Roman"/>
                            </a:rPr>
                          </m:ctrlPr>
                        </m:sSubPr>
                        <m:e>
                          <m:r>
                            <a:rPr lang="en-US" altLang="zh-TW" b="1" i="1">
                              <a:latin typeface="Cambria Math" panose="02040503050406030204" pitchFamily="18" charset="0"/>
                              <a:cs typeface="Times New Roman"/>
                            </a:rPr>
                            <m:t>𝑾</m:t>
                          </m:r>
                        </m:e>
                        <m:sub>
                          <m:r>
                            <a:rPr lang="zh-TW" altLang="en-US" i="1">
                              <a:latin typeface="Cambria Math" panose="02040503050406030204" pitchFamily="18" charset="0"/>
                              <a:cs typeface="Times New Roman"/>
                            </a:rPr>
                            <m:t>𝜇</m:t>
                          </m:r>
                        </m:sub>
                      </m:sSub>
                      <m:r>
                        <m:rPr>
                          <m:sty m:val="p"/>
                        </m:rPr>
                        <a:rPr lang="el-GR" i="1">
                          <a:latin typeface="Cambria Math" panose="02040503050406030204" pitchFamily="18" charset="0"/>
                          <a:ea typeface="Cambria Math" panose="02040503050406030204" pitchFamily="18" charset="0"/>
                          <a:cs typeface="Times New Roman"/>
                        </a:rPr>
                        <m:t>Ψ</m:t>
                      </m:r>
                    </m:oMath>
                  </m:oMathPara>
                </a14:m>
                <a:endParaRPr lang="en-TW" dirty="0"/>
              </a:p>
            </p:txBody>
          </p:sp>
        </mc:Choice>
        <mc:Fallback xmlns="">
          <p:sp>
            <p:nvSpPr>
              <p:cNvPr id="19" name="TextBox 18">
                <a:extLst>
                  <a:ext uri="{FF2B5EF4-FFF2-40B4-BE49-F238E27FC236}">
                    <a16:creationId xmlns:a16="http://schemas.microsoft.com/office/drawing/2014/main" id="{EE1B5F7D-8655-EBE4-A68F-9329E40FDF41}"/>
                  </a:ext>
                </a:extLst>
              </p:cNvPr>
              <p:cNvSpPr txBox="1">
                <a:spLocks noRot="1" noChangeAspect="1" noMove="1" noResize="1" noEditPoints="1" noAdjustHandles="1" noChangeArrowheads="1" noChangeShapeType="1" noTextEdit="1"/>
              </p:cNvSpPr>
              <p:nvPr/>
            </p:nvSpPr>
            <p:spPr>
              <a:xfrm>
                <a:off x="2677276" y="1179679"/>
                <a:ext cx="4117688" cy="472565"/>
              </a:xfrm>
              <a:prstGeom prst="rect">
                <a:avLst/>
              </a:prstGeom>
              <a:blipFill>
                <a:blip r:embed="rId5"/>
                <a:stretch>
                  <a:fillRect t="-5263" b="-157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矩形 6">
                <a:extLst>
                  <a:ext uri="{FF2B5EF4-FFF2-40B4-BE49-F238E27FC236}">
                    <a16:creationId xmlns:a16="http://schemas.microsoft.com/office/drawing/2014/main" id="{A257DFA1-3FF9-5C7C-8B9F-0B5367D1CBEF}"/>
                  </a:ext>
                </a:extLst>
              </p:cNvPr>
              <p:cNvSpPr/>
              <p:nvPr/>
            </p:nvSpPr>
            <p:spPr>
              <a:xfrm>
                <a:off x="5169544" y="2166892"/>
                <a:ext cx="565475" cy="406906"/>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zh-TW" altLang="en-US" i="1" smtClean="0">
                              <a:latin typeface="Cambria Math" panose="02040503050406030204" pitchFamily="18" charset="0"/>
                            </a:rPr>
                          </m:ctrlPr>
                        </m:sSubSupPr>
                        <m:e>
                          <m:r>
                            <a:rPr lang="en-US" altLang="zh-TW" i="1">
                              <a:latin typeface="Cambria Math" panose="02040503050406030204" pitchFamily="18" charset="0"/>
                            </a:rPr>
                            <m:t>𝑊</m:t>
                          </m:r>
                        </m:e>
                        <m:sub>
                          <m:r>
                            <a:rPr lang="en-US" altLang="zh-TW" i="1">
                              <a:latin typeface="Cambria Math"/>
                              <a:ea typeface="Cambria Math" panose="02040503050406030204" pitchFamily="18" charset="0"/>
                            </a:rPr>
                            <m:t>𝜇</m:t>
                          </m:r>
                        </m:sub>
                        <m:sup>
                          <m:r>
                            <a:rPr lang="en-US" altLang="zh-TW" b="0" i="1" smtClean="0">
                              <a:latin typeface="Cambria Math" panose="02040503050406030204" pitchFamily="18" charset="0"/>
                              <a:ea typeface="Cambria Math" panose="02040503050406030204" pitchFamily="18" charset="0"/>
                            </a:rPr>
                            <m:t>𝑖</m:t>
                          </m:r>
                        </m:sup>
                      </m:sSubSup>
                    </m:oMath>
                  </m:oMathPara>
                </a14:m>
                <a:endParaRPr lang="zh-TW" altLang="en-US" dirty="0"/>
              </a:p>
            </p:txBody>
          </p:sp>
        </mc:Choice>
        <mc:Fallback xmlns="">
          <p:sp>
            <p:nvSpPr>
              <p:cNvPr id="21" name="矩形 6">
                <a:extLst>
                  <a:ext uri="{FF2B5EF4-FFF2-40B4-BE49-F238E27FC236}">
                    <a16:creationId xmlns:a16="http://schemas.microsoft.com/office/drawing/2014/main" id="{A257DFA1-3FF9-5C7C-8B9F-0B5367D1CBEF}"/>
                  </a:ext>
                </a:extLst>
              </p:cNvPr>
              <p:cNvSpPr>
                <a:spLocks noRot="1" noChangeAspect="1" noMove="1" noResize="1" noEditPoints="1" noAdjustHandles="1" noChangeArrowheads="1" noChangeShapeType="1" noTextEdit="1"/>
              </p:cNvSpPr>
              <p:nvPr/>
            </p:nvSpPr>
            <p:spPr>
              <a:xfrm>
                <a:off x="5169544" y="2166892"/>
                <a:ext cx="565475" cy="406906"/>
              </a:xfrm>
              <a:prstGeom prst="rect">
                <a:avLst/>
              </a:prstGeom>
              <a:blipFill>
                <a:blip r:embed="rId6"/>
                <a:stretch>
                  <a:fillRect b="-30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矩形 10">
                <a:extLst>
                  <a:ext uri="{FF2B5EF4-FFF2-40B4-BE49-F238E27FC236}">
                    <a16:creationId xmlns:a16="http://schemas.microsoft.com/office/drawing/2014/main" id="{2A2F3E44-1359-6A99-ACAB-A1122BFD5BAA}"/>
                  </a:ext>
                </a:extLst>
              </p:cNvPr>
              <p:cNvSpPr/>
              <p:nvPr/>
            </p:nvSpPr>
            <p:spPr>
              <a:xfrm>
                <a:off x="3584758" y="5209474"/>
                <a:ext cx="3993722" cy="808748"/>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cs typeface="Times New Roman"/>
                        </a:rPr>
                        <m:t>=</m:t>
                      </m:r>
                      <m:f>
                        <m:fPr>
                          <m:ctrlPr>
                            <a:rPr lang="en-US" i="1">
                              <a:latin typeface="Cambria Math" panose="02040503050406030204" pitchFamily="18" charset="0"/>
                              <a:ea typeface="Cambria Math" panose="02040503050406030204" pitchFamily="18" charset="0"/>
                              <a:cs typeface="Times New Roman"/>
                            </a:rPr>
                          </m:ctrlPr>
                        </m:fPr>
                        <m:num>
                          <m:r>
                            <a:rPr lang="en-US" i="1">
                              <a:latin typeface="Cambria Math" panose="02040503050406030204" pitchFamily="18" charset="0"/>
                              <a:ea typeface="Cambria Math" panose="02040503050406030204" pitchFamily="18" charset="0"/>
                              <a:cs typeface="Times New Roman"/>
                            </a:rPr>
                            <m:t>𝑔</m:t>
                          </m:r>
                        </m:num>
                        <m:den>
                          <m:r>
                            <a:rPr lang="en-US" i="1">
                              <a:latin typeface="Cambria Math" panose="02040503050406030204" pitchFamily="18" charset="0"/>
                              <a:ea typeface="Cambria Math" panose="02040503050406030204" pitchFamily="18" charset="0"/>
                              <a:cs typeface="Times New Roman"/>
                            </a:rPr>
                            <m:t>2</m:t>
                          </m:r>
                        </m:den>
                      </m:f>
                      <m:d>
                        <m:dPr>
                          <m:ctrlPr>
                            <a:rPr lang="en-US" altLang="zh-TW" i="1">
                              <a:latin typeface="Cambria Math" panose="02040503050406030204" pitchFamily="18" charset="0"/>
                              <a:cs typeface="Times New Roman" pitchFamily="18" charset="0"/>
                            </a:rPr>
                          </m:ctrlPr>
                        </m:dPr>
                        <m:e>
                          <m:m>
                            <m:mPr>
                              <m:mcs>
                                <m:mc>
                                  <m:mcPr>
                                    <m:count m:val="2"/>
                                    <m:mcJc m:val="center"/>
                                  </m:mcPr>
                                </m:mc>
                              </m:mcs>
                              <m:ctrlPr>
                                <a:rPr lang="en-US" altLang="zh-TW" i="1">
                                  <a:latin typeface="Cambria Math" panose="02040503050406030204" pitchFamily="18" charset="0"/>
                                  <a:cs typeface="Times New Roman" pitchFamily="18" charset="0"/>
                                </a:rPr>
                              </m:ctrlPr>
                            </m:mPr>
                            <m:mr>
                              <m:e>
                                <m:sSub>
                                  <m:sSubPr>
                                    <m:ctrlPr>
                                      <a:rPr lang="en-US" altLang="zh-TW" i="1">
                                        <a:latin typeface="Cambria Math" panose="02040503050406030204" pitchFamily="18" charset="0"/>
                                        <a:cs typeface="Times New Roman" pitchFamily="18" charset="0"/>
                                      </a:rPr>
                                    </m:ctrlPr>
                                  </m:sSubPr>
                                  <m:e>
                                    <m:acc>
                                      <m:accPr>
                                        <m:chr m:val="̅"/>
                                        <m:ctrlPr>
                                          <a:rPr lang="en-US" altLang="zh-TW" i="1">
                                            <a:latin typeface="Cambria Math" panose="02040503050406030204" pitchFamily="18" charset="0"/>
                                            <a:cs typeface="Times New Roman" pitchFamily="18" charset="0"/>
                                          </a:rPr>
                                        </m:ctrlPr>
                                      </m:accPr>
                                      <m:e>
                                        <m:r>
                                          <a:rPr lang="zh-TW" altLang="en-US" i="1">
                                            <a:latin typeface="Cambria Math"/>
                                            <a:cs typeface="Times New Roman" pitchFamily="18" charset="0"/>
                                          </a:rPr>
                                          <m:t>𝜈</m:t>
                                        </m:r>
                                      </m:e>
                                    </m:acc>
                                  </m:e>
                                  <m:sub>
                                    <m:r>
                                      <a:rPr lang="en-US" altLang="zh-TW" i="1">
                                        <a:latin typeface="Cambria Math"/>
                                        <a:cs typeface="Times New Roman" pitchFamily="18" charset="0"/>
                                      </a:rPr>
                                      <m:t>𝑒</m:t>
                                    </m:r>
                                  </m:sub>
                                </m:sSub>
                              </m:e>
                              <m:e>
                                <m:acc>
                                  <m:accPr>
                                    <m:chr m:val="̅"/>
                                    <m:ctrlPr>
                                      <a:rPr lang="en-US" altLang="zh-TW" i="1">
                                        <a:latin typeface="Cambria Math" panose="02040503050406030204" pitchFamily="18" charset="0"/>
                                        <a:cs typeface="Times New Roman" pitchFamily="18" charset="0"/>
                                      </a:rPr>
                                    </m:ctrlPr>
                                  </m:accPr>
                                  <m:e>
                                    <m:r>
                                      <a:rPr lang="en-US" altLang="zh-TW" i="1">
                                        <a:latin typeface="Cambria Math"/>
                                        <a:cs typeface="Times New Roman" pitchFamily="18" charset="0"/>
                                      </a:rPr>
                                      <m:t>𝑒</m:t>
                                    </m:r>
                                  </m:e>
                                </m:acc>
                              </m:e>
                            </m:mr>
                          </m:m>
                        </m:e>
                      </m:d>
                      <m:sSup>
                        <m:sSupPr>
                          <m:ctrlPr>
                            <a:rPr lang="en-US" i="1">
                              <a:latin typeface="Cambria Math" panose="02040503050406030204" pitchFamily="18" charset="0"/>
                            </a:rPr>
                          </m:ctrlPr>
                        </m:sSupPr>
                        <m:e>
                          <m:r>
                            <a:rPr lang="en-US" i="1">
                              <a:latin typeface="Cambria Math" panose="02040503050406030204" pitchFamily="18" charset="0"/>
                              <a:ea typeface="Cambria Math" panose="02040503050406030204" pitchFamily="18" charset="0"/>
                            </a:rPr>
                            <m:t>𝛾</m:t>
                          </m:r>
                        </m:e>
                        <m:sup>
                          <m:r>
                            <a:rPr lang="en-US" i="1">
                              <a:latin typeface="Cambria Math" panose="02040503050406030204" pitchFamily="18" charset="0"/>
                              <a:ea typeface="Cambria Math" panose="02040503050406030204" pitchFamily="18" charset="0"/>
                            </a:rPr>
                            <m:t>𝜇</m:t>
                          </m:r>
                        </m:sup>
                      </m:sSup>
                      <m:d>
                        <m:dPr>
                          <m:ctrlPr>
                            <a:rPr lang="en-US" altLang="zh-TW" i="1">
                              <a:latin typeface="Cambria Math" panose="02040503050406030204" pitchFamily="18" charset="0"/>
                              <a:cs typeface="Times New Roman" pitchFamily="18" charset="0"/>
                            </a:rPr>
                          </m:ctrlPr>
                        </m:dPr>
                        <m:e>
                          <m:m>
                            <m:mPr>
                              <m:mcs>
                                <m:mc>
                                  <m:mcPr>
                                    <m:count m:val="2"/>
                                    <m:mcJc m:val="center"/>
                                  </m:mcPr>
                                </m:mc>
                              </m:mcs>
                              <m:ctrlPr>
                                <a:rPr lang="en-US" altLang="zh-TW" i="1">
                                  <a:latin typeface="Cambria Math" panose="02040503050406030204" pitchFamily="18" charset="0"/>
                                  <a:cs typeface="Times New Roman" pitchFamily="18" charset="0"/>
                                </a:rPr>
                              </m:ctrlPr>
                            </m:mPr>
                            <m:mr>
                              <m:e>
                                <m:sSubSup>
                                  <m:sSubSupPr>
                                    <m:ctrlPr>
                                      <a:rPr lang="en-US" altLang="zh-TW" i="1">
                                        <a:latin typeface="Cambria Math" panose="02040503050406030204" pitchFamily="18" charset="0"/>
                                        <a:cs typeface="Times New Roman" pitchFamily="18" charset="0"/>
                                      </a:rPr>
                                    </m:ctrlPr>
                                  </m:sSubSupPr>
                                  <m:e>
                                    <m:r>
                                      <a:rPr lang="en-US" altLang="zh-TW" i="1">
                                        <a:latin typeface="Cambria Math" panose="02040503050406030204" pitchFamily="18" charset="0"/>
                                        <a:cs typeface="Times New Roman" pitchFamily="18" charset="0"/>
                                      </a:rPr>
                                      <m:t>𝑊</m:t>
                                    </m:r>
                                  </m:e>
                                  <m:sub>
                                    <m:r>
                                      <a:rPr lang="en-US" altLang="zh-TW" i="1">
                                        <a:latin typeface="Cambria Math" panose="02040503050406030204" pitchFamily="18" charset="0"/>
                                        <a:ea typeface="Cambria Math" panose="02040503050406030204" pitchFamily="18" charset="0"/>
                                        <a:cs typeface="Times New Roman" pitchFamily="18" charset="0"/>
                                      </a:rPr>
                                      <m:t>𝜇</m:t>
                                    </m:r>
                                  </m:sub>
                                  <m:sup>
                                    <m:r>
                                      <a:rPr lang="en-US" altLang="zh-TW" i="1">
                                        <a:latin typeface="Cambria Math" panose="02040503050406030204" pitchFamily="18" charset="0"/>
                                        <a:cs typeface="Times New Roman" pitchFamily="18" charset="0"/>
                                      </a:rPr>
                                      <m:t>3</m:t>
                                    </m:r>
                                  </m:sup>
                                </m:sSubSup>
                              </m:e>
                              <m:e>
                                <m:rad>
                                  <m:radPr>
                                    <m:degHide m:val="on"/>
                                    <m:ctrlPr>
                                      <a:rPr lang="en-US" altLang="zh-TW" i="1">
                                        <a:latin typeface="Cambria Math" panose="02040503050406030204" pitchFamily="18" charset="0"/>
                                        <a:cs typeface="Times New Roman" pitchFamily="18" charset="0"/>
                                      </a:rPr>
                                    </m:ctrlPr>
                                  </m:radPr>
                                  <m:deg/>
                                  <m:e>
                                    <m:r>
                                      <a:rPr lang="en-US" altLang="zh-TW" i="1">
                                        <a:latin typeface="Cambria Math" panose="02040503050406030204" pitchFamily="18" charset="0"/>
                                        <a:cs typeface="Times New Roman" pitchFamily="18" charset="0"/>
                                      </a:rPr>
                                      <m:t>2</m:t>
                                    </m:r>
                                  </m:e>
                                </m:rad>
                                <m:sSubSup>
                                  <m:sSubSupPr>
                                    <m:ctrlPr>
                                      <a:rPr lang="en-US" altLang="zh-TW" i="1">
                                        <a:latin typeface="Cambria Math" panose="02040503050406030204" pitchFamily="18" charset="0"/>
                                        <a:cs typeface="Times New Roman" pitchFamily="18" charset="0"/>
                                      </a:rPr>
                                    </m:ctrlPr>
                                  </m:sSubSupPr>
                                  <m:e>
                                    <m:r>
                                      <a:rPr lang="en-US" altLang="zh-TW" i="1">
                                        <a:latin typeface="Cambria Math" panose="02040503050406030204" pitchFamily="18" charset="0"/>
                                        <a:cs typeface="Times New Roman" pitchFamily="18" charset="0"/>
                                      </a:rPr>
                                      <m:t>𝑊</m:t>
                                    </m:r>
                                  </m:e>
                                  <m:sub>
                                    <m:r>
                                      <a:rPr lang="en-US" altLang="zh-TW" i="1">
                                        <a:latin typeface="Cambria Math" panose="02040503050406030204" pitchFamily="18" charset="0"/>
                                        <a:ea typeface="Cambria Math" panose="02040503050406030204" pitchFamily="18" charset="0"/>
                                        <a:cs typeface="Times New Roman" pitchFamily="18" charset="0"/>
                                      </a:rPr>
                                      <m:t>𝜇</m:t>
                                    </m:r>
                                  </m:sub>
                                  <m:sup>
                                    <m:r>
                                      <a:rPr lang="en-US" altLang="zh-TW" i="1">
                                        <a:latin typeface="Cambria Math" panose="02040503050406030204" pitchFamily="18" charset="0"/>
                                        <a:ea typeface="Cambria Math" panose="02040503050406030204" pitchFamily="18" charset="0"/>
                                        <a:cs typeface="Times New Roman" pitchFamily="18" charset="0"/>
                                      </a:rPr>
                                      <m:t>+</m:t>
                                    </m:r>
                                  </m:sup>
                                </m:sSubSup>
                              </m:e>
                            </m:mr>
                            <m:mr>
                              <m:e>
                                <m:rad>
                                  <m:radPr>
                                    <m:degHide m:val="on"/>
                                    <m:ctrlPr>
                                      <a:rPr lang="en-US" altLang="zh-TW" i="1">
                                        <a:latin typeface="Cambria Math" panose="02040503050406030204" pitchFamily="18" charset="0"/>
                                        <a:cs typeface="Times New Roman" pitchFamily="18" charset="0"/>
                                      </a:rPr>
                                    </m:ctrlPr>
                                  </m:radPr>
                                  <m:deg/>
                                  <m:e>
                                    <m:r>
                                      <a:rPr lang="en-US" altLang="zh-TW" i="1">
                                        <a:latin typeface="Cambria Math" panose="02040503050406030204" pitchFamily="18" charset="0"/>
                                        <a:cs typeface="Times New Roman" pitchFamily="18" charset="0"/>
                                      </a:rPr>
                                      <m:t>2</m:t>
                                    </m:r>
                                  </m:e>
                                </m:rad>
                                <m:sSubSup>
                                  <m:sSubSupPr>
                                    <m:ctrlPr>
                                      <a:rPr lang="en-US" altLang="zh-TW" i="1">
                                        <a:latin typeface="Cambria Math" panose="02040503050406030204" pitchFamily="18" charset="0"/>
                                        <a:cs typeface="Times New Roman" pitchFamily="18" charset="0"/>
                                      </a:rPr>
                                    </m:ctrlPr>
                                  </m:sSubSupPr>
                                  <m:e>
                                    <m:r>
                                      <a:rPr lang="en-US" altLang="zh-TW" i="1">
                                        <a:latin typeface="Cambria Math" panose="02040503050406030204" pitchFamily="18" charset="0"/>
                                        <a:cs typeface="Times New Roman" pitchFamily="18" charset="0"/>
                                      </a:rPr>
                                      <m:t>𝑊</m:t>
                                    </m:r>
                                  </m:e>
                                  <m:sub>
                                    <m:r>
                                      <a:rPr lang="en-US" altLang="zh-TW" i="1">
                                        <a:latin typeface="Cambria Math" panose="02040503050406030204" pitchFamily="18" charset="0"/>
                                        <a:ea typeface="Cambria Math" panose="02040503050406030204" pitchFamily="18" charset="0"/>
                                        <a:cs typeface="Times New Roman" pitchFamily="18" charset="0"/>
                                      </a:rPr>
                                      <m:t>𝜇</m:t>
                                    </m:r>
                                  </m:sub>
                                  <m:sup>
                                    <m:r>
                                      <a:rPr lang="en-US" altLang="zh-TW" i="1">
                                        <a:latin typeface="Cambria Math" panose="02040503050406030204" pitchFamily="18" charset="0"/>
                                        <a:ea typeface="Cambria Math" panose="02040503050406030204" pitchFamily="18" charset="0"/>
                                        <a:cs typeface="Times New Roman" pitchFamily="18" charset="0"/>
                                      </a:rPr>
                                      <m:t>−</m:t>
                                    </m:r>
                                  </m:sup>
                                </m:sSubSup>
                              </m:e>
                              <m:e>
                                <m:r>
                                  <a:rPr lang="en-US" altLang="zh-TW" i="1">
                                    <a:latin typeface="Cambria Math"/>
                                    <a:cs typeface="Times New Roman" pitchFamily="18" charset="0"/>
                                  </a:rPr>
                                  <m:t>−</m:t>
                                </m:r>
                                <m:sSubSup>
                                  <m:sSubSupPr>
                                    <m:ctrlPr>
                                      <a:rPr lang="en-US" altLang="zh-TW" i="1">
                                        <a:latin typeface="Cambria Math" panose="02040503050406030204" pitchFamily="18" charset="0"/>
                                        <a:cs typeface="Times New Roman" pitchFamily="18" charset="0"/>
                                      </a:rPr>
                                    </m:ctrlPr>
                                  </m:sSubSupPr>
                                  <m:e>
                                    <m:r>
                                      <a:rPr lang="en-US" altLang="zh-TW" i="1">
                                        <a:latin typeface="Cambria Math" panose="02040503050406030204" pitchFamily="18" charset="0"/>
                                        <a:cs typeface="Times New Roman" pitchFamily="18" charset="0"/>
                                      </a:rPr>
                                      <m:t>𝑊</m:t>
                                    </m:r>
                                  </m:e>
                                  <m:sub>
                                    <m:r>
                                      <a:rPr lang="en-US" altLang="zh-TW" i="1">
                                        <a:latin typeface="Cambria Math" panose="02040503050406030204" pitchFamily="18" charset="0"/>
                                        <a:ea typeface="Cambria Math" panose="02040503050406030204" pitchFamily="18" charset="0"/>
                                        <a:cs typeface="Times New Roman" pitchFamily="18" charset="0"/>
                                      </a:rPr>
                                      <m:t>𝜇</m:t>
                                    </m:r>
                                  </m:sub>
                                  <m:sup>
                                    <m:r>
                                      <a:rPr lang="en-US" altLang="zh-TW" i="1">
                                        <a:latin typeface="Cambria Math" panose="02040503050406030204" pitchFamily="18" charset="0"/>
                                        <a:cs typeface="Times New Roman" pitchFamily="18" charset="0"/>
                                      </a:rPr>
                                      <m:t>3</m:t>
                                    </m:r>
                                  </m:sup>
                                </m:sSubSup>
                              </m:e>
                            </m:mr>
                          </m:m>
                        </m:e>
                      </m:d>
                      <m:d>
                        <m:dPr>
                          <m:ctrlPr>
                            <a:rPr lang="en-US" altLang="zh-TW" i="1">
                              <a:latin typeface="Cambria Math" panose="02040503050406030204" pitchFamily="18" charset="0"/>
                              <a:cs typeface="Times New Roman" pitchFamily="18" charset="0"/>
                            </a:rPr>
                          </m:ctrlPr>
                        </m:dPr>
                        <m:e>
                          <m:m>
                            <m:mPr>
                              <m:mcs>
                                <m:mc>
                                  <m:mcPr>
                                    <m:count m:val="1"/>
                                    <m:mcJc m:val="center"/>
                                  </m:mcPr>
                                </m:mc>
                              </m:mcs>
                              <m:ctrlPr>
                                <a:rPr lang="en-US" altLang="zh-TW" i="1">
                                  <a:latin typeface="Cambria Math" panose="02040503050406030204" pitchFamily="18" charset="0"/>
                                  <a:cs typeface="Times New Roman" pitchFamily="18" charset="0"/>
                                </a:rPr>
                              </m:ctrlPr>
                            </m:mPr>
                            <m:mr>
                              <m:e>
                                <m:sSub>
                                  <m:sSubPr>
                                    <m:ctrlPr>
                                      <a:rPr lang="en-US" altLang="zh-TW" i="1">
                                        <a:latin typeface="Cambria Math" panose="02040503050406030204" pitchFamily="18" charset="0"/>
                                        <a:cs typeface="Times New Roman" pitchFamily="18" charset="0"/>
                                      </a:rPr>
                                    </m:ctrlPr>
                                  </m:sSubPr>
                                  <m:e>
                                    <m:r>
                                      <a:rPr lang="zh-TW" altLang="en-US" i="1">
                                        <a:latin typeface="Cambria Math"/>
                                        <a:cs typeface="Times New Roman" pitchFamily="18" charset="0"/>
                                      </a:rPr>
                                      <m:t>𝜈</m:t>
                                    </m:r>
                                  </m:e>
                                  <m:sub>
                                    <m:r>
                                      <a:rPr lang="en-US" altLang="zh-TW" i="1">
                                        <a:latin typeface="Cambria Math"/>
                                        <a:cs typeface="Times New Roman" pitchFamily="18" charset="0"/>
                                      </a:rPr>
                                      <m:t>𝑒</m:t>
                                    </m:r>
                                  </m:sub>
                                </m:sSub>
                              </m:e>
                            </m:mr>
                            <m:mr>
                              <m:e>
                                <m:r>
                                  <a:rPr lang="en-US" altLang="zh-TW" i="1">
                                    <a:latin typeface="Cambria Math"/>
                                    <a:cs typeface="Times New Roman" pitchFamily="18" charset="0"/>
                                  </a:rPr>
                                  <m:t>𝑒</m:t>
                                </m:r>
                              </m:e>
                            </m:mr>
                          </m:m>
                        </m:e>
                      </m:d>
                    </m:oMath>
                  </m:oMathPara>
                </a14:m>
                <a:endParaRPr lang="zh-TW" altLang="en-US" dirty="0"/>
              </a:p>
            </p:txBody>
          </p:sp>
        </mc:Choice>
        <mc:Fallback xmlns="">
          <p:sp>
            <p:nvSpPr>
              <p:cNvPr id="23" name="矩形 10">
                <a:extLst>
                  <a:ext uri="{FF2B5EF4-FFF2-40B4-BE49-F238E27FC236}">
                    <a16:creationId xmlns:a16="http://schemas.microsoft.com/office/drawing/2014/main" id="{2A2F3E44-1359-6A99-ACAB-A1122BFD5BAA}"/>
                  </a:ext>
                </a:extLst>
              </p:cNvPr>
              <p:cNvSpPr>
                <a:spLocks noRot="1" noChangeAspect="1" noMove="1" noResize="1" noEditPoints="1" noAdjustHandles="1" noChangeArrowheads="1" noChangeShapeType="1" noTextEdit="1"/>
              </p:cNvSpPr>
              <p:nvPr/>
            </p:nvSpPr>
            <p:spPr>
              <a:xfrm>
                <a:off x="3584758" y="5209474"/>
                <a:ext cx="3993722" cy="808748"/>
              </a:xfrm>
              <a:prstGeom prst="rect">
                <a:avLst/>
              </a:prstGeom>
              <a:blipFill>
                <a:blip r:embed="rId7"/>
                <a:stretch>
                  <a:fillRect b="-1563"/>
                </a:stretch>
              </a:blipFill>
            </p:spPr>
            <p:txBody>
              <a:bodyPr/>
              <a:lstStyle/>
              <a:p>
                <a:r>
                  <a:rPr lang="en-US">
                    <a:noFill/>
                  </a:rPr>
                  <a:t> </a:t>
                </a:r>
              </a:p>
            </p:txBody>
          </p:sp>
        </mc:Fallback>
      </mc:AlternateContent>
    </p:spTree>
    <p:extLst>
      <p:ext uri="{BB962C8B-B14F-4D97-AF65-F5344CB8AC3E}">
        <p14:creationId xmlns:p14="http://schemas.microsoft.com/office/powerpoint/2010/main" val="25570324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A0D33-88C9-7F98-7927-586DE324D1ED}"/>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1" name="文字方塊 10">
                <a:extLst>
                  <a:ext uri="{FF2B5EF4-FFF2-40B4-BE49-F238E27FC236}">
                    <a16:creationId xmlns:a16="http://schemas.microsoft.com/office/drawing/2014/main" id="{6BC08CB5-C627-DD9F-ECB6-E22B1FEE731E}"/>
                  </a:ext>
                </a:extLst>
              </p:cNvPr>
              <p:cNvSpPr txBox="1"/>
              <p:nvPr/>
            </p:nvSpPr>
            <p:spPr>
              <a:xfrm>
                <a:off x="1201815" y="565982"/>
                <a:ext cx="4183180" cy="369332"/>
              </a:xfrm>
              <a:prstGeom prst="rect">
                <a:avLst/>
              </a:prstGeom>
              <a:noFill/>
            </p:spPr>
            <p:txBody>
              <a:bodyPr wrap="square" rtlCol="0">
                <a:spAutoFit/>
              </a:bodyPr>
              <a:lstStyle/>
              <a:p>
                <a14:m>
                  <m:oMath xmlns:m="http://schemas.openxmlformats.org/officeDocument/2006/math">
                    <m:sSup>
                      <m:sSupPr>
                        <m:ctrlPr>
                          <a:rPr lang="en-US" altLang="zh-TW" i="1" smtClean="0">
                            <a:latin typeface="Cambria Math" panose="02040503050406030204" pitchFamily="18" charset="0"/>
                            <a:cs typeface="Times New Roman" pitchFamily="18" charset="0"/>
                          </a:rPr>
                        </m:ctrlPr>
                      </m:sSupPr>
                      <m:e>
                        <m:r>
                          <a:rPr lang="en-US" altLang="zh-TW" i="1">
                            <a:latin typeface="Cambria Math"/>
                            <a:cs typeface="Times New Roman" pitchFamily="18" charset="0"/>
                          </a:rPr>
                          <m:t>𝑊</m:t>
                        </m:r>
                      </m:e>
                      <m:sup>
                        <m:r>
                          <a:rPr lang="en-US" altLang="zh-TW" i="1">
                            <a:latin typeface="Cambria Math"/>
                            <a:cs typeface="Times New Roman" pitchFamily="18" charset="0"/>
                          </a:rPr>
                          <m:t>1</m:t>
                        </m:r>
                      </m:sup>
                    </m:sSup>
                    <m:r>
                      <a:rPr lang="en-US" altLang="zh-TW" b="0" i="1" smtClean="0">
                        <a:latin typeface="Cambria Math" panose="02040503050406030204" pitchFamily="18" charset="0"/>
                        <a:cs typeface="Times New Roman" pitchFamily="18" charset="0"/>
                      </a:rPr>
                      <m:t>,</m:t>
                    </m:r>
                    <m:sSup>
                      <m:sSupPr>
                        <m:ctrlPr>
                          <a:rPr lang="en-US" altLang="zh-TW" i="1">
                            <a:latin typeface="Cambria Math" panose="02040503050406030204" pitchFamily="18" charset="0"/>
                            <a:ea typeface="Cambria Math"/>
                            <a:cs typeface="Times New Roman" pitchFamily="18" charset="0"/>
                          </a:rPr>
                        </m:ctrlPr>
                      </m:sSupPr>
                      <m:e>
                        <m:r>
                          <a:rPr lang="en-US" altLang="zh-TW" i="1">
                            <a:latin typeface="Cambria Math"/>
                            <a:ea typeface="Cambria Math"/>
                            <a:cs typeface="Times New Roman" pitchFamily="18" charset="0"/>
                          </a:rPr>
                          <m:t>𝑊</m:t>
                        </m:r>
                      </m:e>
                      <m:sup>
                        <m:r>
                          <a:rPr lang="en-US" altLang="zh-TW" i="1">
                            <a:latin typeface="Cambria Math"/>
                            <a:ea typeface="Cambria Math"/>
                            <a:cs typeface="Times New Roman" pitchFamily="18" charset="0"/>
                          </a:rPr>
                          <m:t>2</m:t>
                        </m:r>
                      </m:sup>
                    </m:sSup>
                  </m:oMath>
                </a14:m>
                <a:r>
                  <a:rPr lang="zh-TW" altLang="en-US" dirty="0"/>
                  <a:t>不是真實可觀察的粒子，</a:t>
                </a:r>
              </a:p>
            </p:txBody>
          </p:sp>
        </mc:Choice>
        <mc:Fallback xmlns="">
          <p:sp>
            <p:nvSpPr>
              <p:cNvPr id="11" name="文字方塊 10">
                <a:extLst>
                  <a:ext uri="{FF2B5EF4-FFF2-40B4-BE49-F238E27FC236}">
                    <a16:creationId xmlns:a16="http://schemas.microsoft.com/office/drawing/2014/main" id="{6BC08CB5-C627-DD9F-ECB6-E22B1FEE731E}"/>
                  </a:ext>
                </a:extLst>
              </p:cNvPr>
              <p:cNvSpPr txBox="1">
                <a:spLocks noRot="1" noChangeAspect="1" noMove="1" noResize="1" noEditPoints="1" noAdjustHandles="1" noChangeArrowheads="1" noChangeShapeType="1" noTextEdit="1"/>
              </p:cNvSpPr>
              <p:nvPr/>
            </p:nvSpPr>
            <p:spPr>
              <a:xfrm>
                <a:off x="1201815" y="565982"/>
                <a:ext cx="4183180" cy="369332"/>
              </a:xfrm>
              <a:prstGeom prst="rect">
                <a:avLst/>
              </a:prstGeom>
              <a:blipFill>
                <a:blip r:embed="rId2"/>
                <a:stretch>
                  <a:fillRect t="-6667" b="-23333"/>
                </a:stretch>
              </a:blipFill>
            </p:spPr>
            <p:txBody>
              <a:bodyPr/>
              <a:lstStyle/>
              <a:p>
                <a:r>
                  <a:rPr lang="en-US">
                    <a:noFill/>
                  </a:rPr>
                  <a:t> </a:t>
                </a:r>
              </a:p>
            </p:txBody>
          </p:sp>
        </mc:Fallback>
      </mc:AlternateContent>
      <p:sp>
        <p:nvSpPr>
          <p:cNvPr id="9" name="Rectangle 8">
            <a:extLst>
              <a:ext uri="{FF2B5EF4-FFF2-40B4-BE49-F238E27FC236}">
                <a16:creationId xmlns:a16="http://schemas.microsoft.com/office/drawing/2014/main" id="{D8E7B9B1-A32B-2B0B-606A-2AD84A7D9020}"/>
              </a:ext>
            </a:extLst>
          </p:cNvPr>
          <p:cNvSpPr/>
          <p:nvPr/>
        </p:nvSpPr>
        <p:spPr>
          <a:xfrm>
            <a:off x="5779289" y="2525322"/>
            <a:ext cx="2460956" cy="18397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直線接點 3">
            <a:extLst>
              <a:ext uri="{FF2B5EF4-FFF2-40B4-BE49-F238E27FC236}">
                <a16:creationId xmlns:a16="http://schemas.microsoft.com/office/drawing/2014/main" id="{D14327D4-A897-716D-F85F-3E39ABD2B6C0}"/>
              </a:ext>
            </a:extLst>
          </p:cNvPr>
          <p:cNvCxnSpPr>
            <a:cxnSpLocks/>
          </p:cNvCxnSpPr>
          <p:nvPr/>
        </p:nvCxnSpPr>
        <p:spPr>
          <a:xfrm>
            <a:off x="5994863" y="2901284"/>
            <a:ext cx="812800" cy="711200"/>
          </a:xfrm>
          <a:prstGeom prst="line">
            <a:avLst/>
          </a:prstGeom>
          <a:ln w="222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2" name="直線接點 4">
            <a:extLst>
              <a:ext uri="{FF2B5EF4-FFF2-40B4-BE49-F238E27FC236}">
                <a16:creationId xmlns:a16="http://schemas.microsoft.com/office/drawing/2014/main" id="{D4C7E053-C5F9-2819-9B66-65902CFC7C8A}"/>
              </a:ext>
            </a:extLst>
          </p:cNvPr>
          <p:cNvCxnSpPr>
            <a:cxnSpLocks/>
          </p:cNvCxnSpPr>
          <p:nvPr/>
        </p:nvCxnSpPr>
        <p:spPr>
          <a:xfrm rot="10800000" flipV="1">
            <a:off x="6075485" y="3612485"/>
            <a:ext cx="731837" cy="646112"/>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3" name="直線接點 7">
            <a:extLst>
              <a:ext uri="{FF2B5EF4-FFF2-40B4-BE49-F238E27FC236}">
                <a16:creationId xmlns:a16="http://schemas.microsoft.com/office/drawing/2014/main" id="{47429E08-47AA-3792-5C3D-0D2D8EA48440}"/>
              </a:ext>
            </a:extLst>
          </p:cNvPr>
          <p:cNvCxnSpPr>
            <a:cxnSpLocks/>
          </p:cNvCxnSpPr>
          <p:nvPr/>
        </p:nvCxnSpPr>
        <p:spPr>
          <a:xfrm flipH="1">
            <a:off x="6821608" y="3628360"/>
            <a:ext cx="1203593" cy="0"/>
          </a:xfrm>
          <a:prstGeom prst="line">
            <a:avLst/>
          </a:prstGeom>
          <a:ln>
            <a:solidFill>
              <a:schemeClr val="tx1"/>
            </a:solidFill>
            <a:prstDash val="lgDash"/>
            <a:tailEnd type="none"/>
          </a:ln>
        </p:spPr>
        <p:style>
          <a:lnRef idx="1">
            <a:schemeClr val="accent1"/>
          </a:lnRef>
          <a:fillRef idx="0">
            <a:schemeClr val="accent1"/>
          </a:fillRef>
          <a:effectRef idx="0">
            <a:schemeClr val="accent1"/>
          </a:effectRef>
          <a:fontRef idx="minor">
            <a:schemeClr val="tx1"/>
          </a:fontRef>
        </p:style>
      </p:cxnSp>
      <p:cxnSp>
        <p:nvCxnSpPr>
          <p:cNvPr id="14" name="直線單箭頭接點 8">
            <a:extLst>
              <a:ext uri="{FF2B5EF4-FFF2-40B4-BE49-F238E27FC236}">
                <a16:creationId xmlns:a16="http://schemas.microsoft.com/office/drawing/2014/main" id="{8B1B4994-F88E-F679-44CC-335CA61AE4AA}"/>
              </a:ext>
            </a:extLst>
          </p:cNvPr>
          <p:cNvCxnSpPr>
            <a:cxnSpLocks/>
          </p:cNvCxnSpPr>
          <p:nvPr/>
        </p:nvCxnSpPr>
        <p:spPr>
          <a:xfrm>
            <a:off x="6184228" y="3054992"/>
            <a:ext cx="86860" cy="92355"/>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線單箭頭接點 9">
            <a:extLst>
              <a:ext uri="{FF2B5EF4-FFF2-40B4-BE49-F238E27FC236}">
                <a16:creationId xmlns:a16="http://schemas.microsoft.com/office/drawing/2014/main" id="{00DD1584-2188-81CD-F724-32AF439BD07C}"/>
              </a:ext>
            </a:extLst>
          </p:cNvPr>
          <p:cNvCxnSpPr>
            <a:cxnSpLocks/>
          </p:cNvCxnSpPr>
          <p:nvPr/>
        </p:nvCxnSpPr>
        <p:spPr>
          <a:xfrm flipH="1">
            <a:off x="6271088" y="3935541"/>
            <a:ext cx="153463" cy="142956"/>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 name="矩形 6">
                <a:extLst>
                  <a:ext uri="{FF2B5EF4-FFF2-40B4-BE49-F238E27FC236}">
                    <a16:creationId xmlns:a16="http://schemas.microsoft.com/office/drawing/2014/main" id="{A1A79D9B-8C5D-BFD5-621C-AAB9DE4ACF54}"/>
                  </a:ext>
                </a:extLst>
              </p:cNvPr>
              <p:cNvSpPr/>
              <p:nvPr/>
            </p:nvSpPr>
            <p:spPr>
              <a:xfrm>
                <a:off x="7308610" y="3194660"/>
                <a:ext cx="622222" cy="369332"/>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zh-TW" i="1" smtClean="0">
                              <a:latin typeface="Cambria Math" panose="02040503050406030204" pitchFamily="18" charset="0"/>
                              <a:ea typeface="新細明體" charset="0"/>
                            </a:rPr>
                          </m:ctrlPr>
                        </m:sSupPr>
                        <m:e>
                          <m:r>
                            <a:rPr lang="en-US" altLang="zh-TW" i="1">
                              <a:latin typeface="Cambria Math"/>
                              <a:ea typeface="新細明體" charset="0"/>
                            </a:rPr>
                            <m:t>𝑊</m:t>
                          </m:r>
                        </m:e>
                        <m:sup>
                          <m:r>
                            <a:rPr lang="en-US" altLang="zh-TW" b="0" i="1" smtClean="0">
                              <a:latin typeface="Cambria Math" panose="02040503050406030204" pitchFamily="18" charset="0"/>
                              <a:ea typeface="新細明體" charset="0"/>
                            </a:rPr>
                            <m:t>−</m:t>
                          </m:r>
                        </m:sup>
                      </m:sSup>
                    </m:oMath>
                  </m:oMathPara>
                </a14:m>
                <a:endParaRPr lang="zh-TW" altLang="en-US" dirty="0"/>
              </a:p>
            </p:txBody>
          </p:sp>
        </mc:Choice>
        <mc:Fallback xmlns="">
          <p:sp>
            <p:nvSpPr>
              <p:cNvPr id="16" name="矩形 6">
                <a:extLst>
                  <a:ext uri="{FF2B5EF4-FFF2-40B4-BE49-F238E27FC236}">
                    <a16:creationId xmlns:a16="http://schemas.microsoft.com/office/drawing/2014/main" id="{A1A79D9B-8C5D-BFD5-621C-AAB9DE4ACF54}"/>
                  </a:ext>
                </a:extLst>
              </p:cNvPr>
              <p:cNvSpPr>
                <a:spLocks noRot="1" noChangeAspect="1" noMove="1" noResize="1" noEditPoints="1" noAdjustHandles="1" noChangeArrowheads="1" noChangeShapeType="1" noTextEdit="1"/>
              </p:cNvSpPr>
              <p:nvPr/>
            </p:nvSpPr>
            <p:spPr>
              <a:xfrm>
                <a:off x="7308610" y="3194660"/>
                <a:ext cx="622222" cy="369332"/>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74CFE7F1-EBC8-7E2C-442C-6298647ED6EB}"/>
                  </a:ext>
                </a:extLst>
              </p:cNvPr>
              <p:cNvSpPr txBox="1"/>
              <p:nvPr/>
            </p:nvSpPr>
            <p:spPr>
              <a:xfrm>
                <a:off x="5966739" y="2525322"/>
                <a:ext cx="217489" cy="276999"/>
              </a:xfrm>
              <a:prstGeom prst="rect">
                <a:avLst/>
              </a:prstGeom>
              <a:solidFill>
                <a:schemeClr val="bg1"/>
              </a:solidFill>
            </p:spPr>
            <p:txBody>
              <a:bodyPr wrap="square" lIns="0" tIns="0" rIns="0" bIns="0" rtlCol="0">
                <a:spAutoFit/>
              </a:bodyPr>
              <a:lstStyle/>
              <a:p>
                <a:pPr eaLnBrk="0" hangingPunct="0">
                  <a:defRPr/>
                </a:pPr>
                <a14:m>
                  <m:oMathPara xmlns:m="http://schemas.openxmlformats.org/officeDocument/2006/math">
                    <m:oMathParaPr>
                      <m:jc m:val="centerGroup"/>
                    </m:oMathParaPr>
                    <m:oMath xmlns:m="http://schemas.openxmlformats.org/officeDocument/2006/math">
                      <m:r>
                        <a:rPr lang="en-US" altLang="zh-TW" i="1" dirty="0" smtClean="0">
                          <a:latin typeface="Cambria Math"/>
                          <a:cs typeface="Times New Roman" pitchFamily="18" charset="0"/>
                        </a:rPr>
                        <m:t>𝜈</m:t>
                      </m:r>
                      <m:r>
                        <a:rPr lang="en-US" altLang="zh-TW" b="0" i="1" baseline="-30000" dirty="0" smtClean="0">
                          <a:latin typeface="Cambria Math" panose="02040503050406030204" pitchFamily="18" charset="0"/>
                          <a:cs typeface="Times New Roman" pitchFamily="18" charset="0"/>
                        </a:rPr>
                        <m:t>𝑒</m:t>
                      </m:r>
                    </m:oMath>
                  </m:oMathPara>
                </a14:m>
                <a:endParaRPr lang="en-US" altLang="zh-TW" i="1" dirty="0"/>
              </a:p>
            </p:txBody>
          </p:sp>
        </mc:Choice>
        <mc:Fallback xmlns="">
          <p:sp>
            <p:nvSpPr>
              <p:cNvPr id="17" name="TextBox 16">
                <a:extLst>
                  <a:ext uri="{FF2B5EF4-FFF2-40B4-BE49-F238E27FC236}">
                    <a16:creationId xmlns:a16="http://schemas.microsoft.com/office/drawing/2014/main" id="{74CFE7F1-EBC8-7E2C-442C-6298647ED6EB}"/>
                  </a:ext>
                </a:extLst>
              </p:cNvPr>
              <p:cNvSpPr txBox="1">
                <a:spLocks noRot="1" noChangeAspect="1" noMove="1" noResize="1" noEditPoints="1" noAdjustHandles="1" noChangeArrowheads="1" noChangeShapeType="1" noTextEdit="1"/>
              </p:cNvSpPr>
              <p:nvPr/>
            </p:nvSpPr>
            <p:spPr>
              <a:xfrm>
                <a:off x="5966739" y="2525322"/>
                <a:ext cx="217489" cy="276999"/>
              </a:xfrm>
              <a:prstGeom prst="rect">
                <a:avLst/>
              </a:prstGeom>
              <a:blipFill>
                <a:blip r:embed="rId4"/>
                <a:stretch>
                  <a:fillRect l="-16667" r="-16667" b="-173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FBCBFF71-17FF-E165-69F3-E5FBB4F3ECA0}"/>
                  </a:ext>
                </a:extLst>
              </p:cNvPr>
              <p:cNvSpPr txBox="1"/>
              <p:nvPr/>
            </p:nvSpPr>
            <p:spPr>
              <a:xfrm>
                <a:off x="5983510" y="3792585"/>
                <a:ext cx="217489" cy="285912"/>
              </a:xfrm>
              <a:prstGeom prst="rect">
                <a:avLst/>
              </a:prstGeom>
              <a:solidFill>
                <a:schemeClr val="bg1"/>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rPr>
                        <m:t>𝑒</m:t>
                      </m:r>
                    </m:oMath>
                  </m:oMathPara>
                </a14:m>
                <a:endParaRPr lang="en-TW" dirty="0"/>
              </a:p>
            </p:txBody>
          </p:sp>
        </mc:Choice>
        <mc:Fallback xmlns="">
          <p:sp>
            <p:nvSpPr>
              <p:cNvPr id="18" name="TextBox 17">
                <a:extLst>
                  <a:ext uri="{FF2B5EF4-FFF2-40B4-BE49-F238E27FC236}">
                    <a16:creationId xmlns:a16="http://schemas.microsoft.com/office/drawing/2014/main" id="{FBCBFF71-17FF-E165-69F3-E5FBB4F3ECA0}"/>
                  </a:ext>
                </a:extLst>
              </p:cNvPr>
              <p:cNvSpPr txBox="1">
                <a:spLocks noRot="1" noChangeAspect="1" noMove="1" noResize="1" noEditPoints="1" noAdjustHandles="1" noChangeArrowheads="1" noChangeShapeType="1" noTextEdit="1"/>
              </p:cNvSpPr>
              <p:nvPr/>
            </p:nvSpPr>
            <p:spPr>
              <a:xfrm>
                <a:off x="5983510" y="3792585"/>
                <a:ext cx="217489" cy="285912"/>
              </a:xfrm>
              <a:prstGeom prst="rect">
                <a:avLst/>
              </a:prstGeom>
              <a:blipFill>
                <a:blip r:embed="rId5"/>
                <a:stretch>
                  <a:fillRect l="-5556"/>
                </a:stretch>
              </a:blipFill>
            </p:spPr>
            <p:txBody>
              <a:bodyPr/>
              <a:lstStyle/>
              <a:p>
                <a:r>
                  <a:rPr lang="en-US">
                    <a:noFill/>
                  </a:rPr>
                  <a:t> </a:t>
                </a:r>
              </a:p>
            </p:txBody>
          </p:sp>
        </mc:Fallback>
      </mc:AlternateContent>
      <p:cxnSp>
        <p:nvCxnSpPr>
          <p:cNvPr id="19" name="Straight Arrow Connector 18">
            <a:extLst>
              <a:ext uri="{FF2B5EF4-FFF2-40B4-BE49-F238E27FC236}">
                <a16:creationId xmlns:a16="http://schemas.microsoft.com/office/drawing/2014/main" id="{3C299330-59B0-A76C-2ACD-2B61D1134B4A}"/>
              </a:ext>
            </a:extLst>
          </p:cNvPr>
          <p:cNvCxnSpPr>
            <a:cxnSpLocks/>
          </p:cNvCxnSpPr>
          <p:nvPr/>
        </p:nvCxnSpPr>
        <p:spPr>
          <a:xfrm flipH="1">
            <a:off x="7308610" y="3628360"/>
            <a:ext cx="97227"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C118EC5F-783D-B824-12F5-60B6DB54B90C}"/>
              </a:ext>
            </a:extLst>
          </p:cNvPr>
          <p:cNvSpPr/>
          <p:nvPr/>
        </p:nvSpPr>
        <p:spPr>
          <a:xfrm>
            <a:off x="5779289" y="793337"/>
            <a:ext cx="2460956" cy="16679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直線接點 3">
            <a:extLst>
              <a:ext uri="{FF2B5EF4-FFF2-40B4-BE49-F238E27FC236}">
                <a16:creationId xmlns:a16="http://schemas.microsoft.com/office/drawing/2014/main" id="{1B5BAE03-8F66-7DEF-0702-8051AB8FBCAA}"/>
              </a:ext>
            </a:extLst>
          </p:cNvPr>
          <p:cNvCxnSpPr>
            <a:cxnSpLocks/>
          </p:cNvCxnSpPr>
          <p:nvPr/>
        </p:nvCxnSpPr>
        <p:spPr>
          <a:xfrm>
            <a:off x="5994863" y="1003117"/>
            <a:ext cx="812800" cy="711200"/>
          </a:xfrm>
          <a:prstGeom prst="line">
            <a:avLst/>
          </a:prstGeom>
          <a:ln w="222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2" name="直線接點 4">
            <a:extLst>
              <a:ext uri="{FF2B5EF4-FFF2-40B4-BE49-F238E27FC236}">
                <a16:creationId xmlns:a16="http://schemas.microsoft.com/office/drawing/2014/main" id="{5A00DFB2-073B-1419-D4E2-2214E9FFDADF}"/>
              </a:ext>
            </a:extLst>
          </p:cNvPr>
          <p:cNvCxnSpPr>
            <a:cxnSpLocks/>
          </p:cNvCxnSpPr>
          <p:nvPr/>
        </p:nvCxnSpPr>
        <p:spPr>
          <a:xfrm rot="10800000" flipV="1">
            <a:off x="6075485" y="1714318"/>
            <a:ext cx="731837" cy="646112"/>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3" name="直線接點 7">
            <a:extLst>
              <a:ext uri="{FF2B5EF4-FFF2-40B4-BE49-F238E27FC236}">
                <a16:creationId xmlns:a16="http://schemas.microsoft.com/office/drawing/2014/main" id="{A3E181CF-33CF-FDF3-3C1E-D6C54D3BD8FA}"/>
              </a:ext>
            </a:extLst>
          </p:cNvPr>
          <p:cNvCxnSpPr>
            <a:cxnSpLocks/>
          </p:cNvCxnSpPr>
          <p:nvPr/>
        </p:nvCxnSpPr>
        <p:spPr>
          <a:xfrm flipH="1">
            <a:off x="6821608" y="1730193"/>
            <a:ext cx="1203593" cy="0"/>
          </a:xfrm>
          <a:prstGeom prst="line">
            <a:avLst/>
          </a:prstGeom>
          <a:ln>
            <a:solidFill>
              <a:schemeClr val="tx1"/>
            </a:solidFill>
            <a:prstDash val="lgDash"/>
            <a:tailEnd type="none"/>
          </a:ln>
        </p:spPr>
        <p:style>
          <a:lnRef idx="1">
            <a:schemeClr val="accent1"/>
          </a:lnRef>
          <a:fillRef idx="0">
            <a:schemeClr val="accent1"/>
          </a:fillRef>
          <a:effectRef idx="0">
            <a:schemeClr val="accent1"/>
          </a:effectRef>
          <a:fontRef idx="minor">
            <a:schemeClr val="tx1"/>
          </a:fontRef>
        </p:style>
      </p:cxnSp>
      <p:cxnSp>
        <p:nvCxnSpPr>
          <p:cNvPr id="24" name="直線單箭頭接點 8">
            <a:extLst>
              <a:ext uri="{FF2B5EF4-FFF2-40B4-BE49-F238E27FC236}">
                <a16:creationId xmlns:a16="http://schemas.microsoft.com/office/drawing/2014/main" id="{3E18AC69-CD4E-BEF0-59FA-850C4F584794}"/>
              </a:ext>
            </a:extLst>
          </p:cNvPr>
          <p:cNvCxnSpPr>
            <a:cxnSpLocks/>
          </p:cNvCxnSpPr>
          <p:nvPr/>
        </p:nvCxnSpPr>
        <p:spPr>
          <a:xfrm rot="10800000">
            <a:off x="6271088" y="1249180"/>
            <a:ext cx="217488" cy="188912"/>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線單箭頭接點 9">
            <a:extLst>
              <a:ext uri="{FF2B5EF4-FFF2-40B4-BE49-F238E27FC236}">
                <a16:creationId xmlns:a16="http://schemas.microsoft.com/office/drawing/2014/main" id="{0A52B5AD-AA70-5EA8-438A-85394F009D7F}"/>
              </a:ext>
            </a:extLst>
          </p:cNvPr>
          <p:cNvCxnSpPr>
            <a:cxnSpLocks/>
          </p:cNvCxnSpPr>
          <p:nvPr/>
        </p:nvCxnSpPr>
        <p:spPr>
          <a:xfrm flipV="1">
            <a:off x="6424551" y="1915631"/>
            <a:ext cx="147480" cy="121743"/>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6" name="矩形 6">
                <a:extLst>
                  <a:ext uri="{FF2B5EF4-FFF2-40B4-BE49-F238E27FC236}">
                    <a16:creationId xmlns:a16="http://schemas.microsoft.com/office/drawing/2014/main" id="{E3F94EA6-4445-14DB-9353-3FEABBCE2404}"/>
                  </a:ext>
                </a:extLst>
              </p:cNvPr>
              <p:cNvSpPr/>
              <p:nvPr/>
            </p:nvSpPr>
            <p:spPr>
              <a:xfrm>
                <a:off x="7308610" y="1296493"/>
                <a:ext cx="622222" cy="369332"/>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zh-TW" i="1" smtClean="0">
                              <a:latin typeface="Cambria Math" panose="02040503050406030204" pitchFamily="18" charset="0"/>
                              <a:ea typeface="新細明體" charset="0"/>
                            </a:rPr>
                          </m:ctrlPr>
                        </m:sSupPr>
                        <m:e>
                          <m:r>
                            <a:rPr lang="en-US" altLang="zh-TW" i="1">
                              <a:latin typeface="Cambria Math"/>
                              <a:ea typeface="新細明體" charset="0"/>
                            </a:rPr>
                            <m:t>𝑊</m:t>
                          </m:r>
                        </m:e>
                        <m:sup>
                          <m:r>
                            <a:rPr lang="en-US" altLang="zh-TW" b="0" i="1" smtClean="0">
                              <a:latin typeface="Cambria Math" panose="02040503050406030204" pitchFamily="18" charset="0"/>
                              <a:ea typeface="新細明體" charset="0"/>
                            </a:rPr>
                            <m:t>+</m:t>
                          </m:r>
                        </m:sup>
                      </m:sSup>
                    </m:oMath>
                  </m:oMathPara>
                </a14:m>
                <a:endParaRPr lang="zh-TW" altLang="en-US" dirty="0"/>
              </a:p>
            </p:txBody>
          </p:sp>
        </mc:Choice>
        <mc:Fallback xmlns="">
          <p:sp>
            <p:nvSpPr>
              <p:cNvPr id="26" name="矩形 6">
                <a:extLst>
                  <a:ext uri="{FF2B5EF4-FFF2-40B4-BE49-F238E27FC236}">
                    <a16:creationId xmlns:a16="http://schemas.microsoft.com/office/drawing/2014/main" id="{E3F94EA6-4445-14DB-9353-3FEABBCE2404}"/>
                  </a:ext>
                </a:extLst>
              </p:cNvPr>
              <p:cNvSpPr>
                <a:spLocks noRot="1" noChangeAspect="1" noMove="1" noResize="1" noEditPoints="1" noAdjustHandles="1" noChangeArrowheads="1" noChangeShapeType="1" noTextEdit="1"/>
              </p:cNvSpPr>
              <p:nvPr/>
            </p:nvSpPr>
            <p:spPr>
              <a:xfrm>
                <a:off x="7308610" y="1296493"/>
                <a:ext cx="622222" cy="36933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66F3F8B6-7DD4-5AB2-042F-D55CD7FD36AD}"/>
                  </a:ext>
                </a:extLst>
              </p:cNvPr>
              <p:cNvSpPr txBox="1"/>
              <p:nvPr/>
            </p:nvSpPr>
            <p:spPr>
              <a:xfrm>
                <a:off x="6195645" y="815136"/>
                <a:ext cx="228906" cy="276999"/>
              </a:xfrm>
              <a:prstGeom prst="rect">
                <a:avLst/>
              </a:prstGeom>
              <a:solidFill>
                <a:schemeClr val="bg1"/>
              </a:solidFill>
            </p:spPr>
            <p:txBody>
              <a:bodyPr wrap="square" lIns="0" tIns="0" rIns="0" bIns="0" rtlCol="0">
                <a:spAutoFit/>
              </a:bodyPr>
              <a:lstStyle/>
              <a:p>
                <a:pPr eaLnBrk="0" hangingPunct="0">
                  <a:defRPr/>
                </a:pPr>
                <a14:m>
                  <m:oMathPara xmlns:m="http://schemas.openxmlformats.org/officeDocument/2006/math">
                    <m:oMathParaPr>
                      <m:jc m:val="centerGroup"/>
                    </m:oMathParaPr>
                    <m:oMath xmlns:m="http://schemas.openxmlformats.org/officeDocument/2006/math">
                      <m:r>
                        <a:rPr lang="en-US" altLang="zh-TW" i="1" dirty="0" smtClean="0">
                          <a:latin typeface="Cambria Math"/>
                          <a:cs typeface="Times New Roman" pitchFamily="18" charset="0"/>
                        </a:rPr>
                        <m:t>𝜈</m:t>
                      </m:r>
                      <m:r>
                        <a:rPr lang="en-US" altLang="zh-TW" b="0" i="1" baseline="-30000" dirty="0" smtClean="0">
                          <a:latin typeface="Cambria Math" panose="02040503050406030204" pitchFamily="18" charset="0"/>
                          <a:cs typeface="Times New Roman" pitchFamily="18" charset="0"/>
                        </a:rPr>
                        <m:t>𝑒</m:t>
                      </m:r>
                    </m:oMath>
                  </m:oMathPara>
                </a14:m>
                <a:endParaRPr lang="en-US" altLang="zh-TW" i="1" dirty="0"/>
              </a:p>
            </p:txBody>
          </p:sp>
        </mc:Choice>
        <mc:Fallback xmlns="">
          <p:sp>
            <p:nvSpPr>
              <p:cNvPr id="27" name="TextBox 26">
                <a:extLst>
                  <a:ext uri="{FF2B5EF4-FFF2-40B4-BE49-F238E27FC236}">
                    <a16:creationId xmlns:a16="http://schemas.microsoft.com/office/drawing/2014/main" id="{66F3F8B6-7DD4-5AB2-042F-D55CD7FD36AD}"/>
                  </a:ext>
                </a:extLst>
              </p:cNvPr>
              <p:cNvSpPr txBox="1">
                <a:spLocks noRot="1" noChangeAspect="1" noMove="1" noResize="1" noEditPoints="1" noAdjustHandles="1" noChangeArrowheads="1" noChangeShapeType="1" noTextEdit="1"/>
              </p:cNvSpPr>
              <p:nvPr/>
            </p:nvSpPr>
            <p:spPr>
              <a:xfrm>
                <a:off x="6195645" y="815136"/>
                <a:ext cx="228906" cy="276999"/>
              </a:xfrm>
              <a:prstGeom prst="rect">
                <a:avLst/>
              </a:prstGeom>
              <a:blipFill>
                <a:blip r:embed="rId7"/>
                <a:stretch>
                  <a:fillRect l="-15789" r="-10526" b="-181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2778A53F-8355-5F1E-053B-8F6D17A384BA}"/>
                  </a:ext>
                </a:extLst>
              </p:cNvPr>
              <p:cNvSpPr txBox="1"/>
              <p:nvPr/>
            </p:nvSpPr>
            <p:spPr>
              <a:xfrm>
                <a:off x="5983510" y="1894418"/>
                <a:ext cx="217489" cy="285912"/>
              </a:xfrm>
              <a:prstGeom prst="rect">
                <a:avLst/>
              </a:prstGeom>
              <a:solidFill>
                <a:schemeClr val="bg1"/>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rPr>
                        <m:t>𝑒</m:t>
                      </m:r>
                    </m:oMath>
                  </m:oMathPara>
                </a14:m>
                <a:endParaRPr lang="en-TW" dirty="0"/>
              </a:p>
            </p:txBody>
          </p:sp>
        </mc:Choice>
        <mc:Fallback xmlns="">
          <p:sp>
            <p:nvSpPr>
              <p:cNvPr id="28" name="TextBox 27">
                <a:extLst>
                  <a:ext uri="{FF2B5EF4-FFF2-40B4-BE49-F238E27FC236}">
                    <a16:creationId xmlns:a16="http://schemas.microsoft.com/office/drawing/2014/main" id="{2778A53F-8355-5F1E-053B-8F6D17A384BA}"/>
                  </a:ext>
                </a:extLst>
              </p:cNvPr>
              <p:cNvSpPr txBox="1">
                <a:spLocks noRot="1" noChangeAspect="1" noMove="1" noResize="1" noEditPoints="1" noAdjustHandles="1" noChangeArrowheads="1" noChangeShapeType="1" noTextEdit="1"/>
              </p:cNvSpPr>
              <p:nvPr/>
            </p:nvSpPr>
            <p:spPr>
              <a:xfrm>
                <a:off x="5983510" y="1894418"/>
                <a:ext cx="217489" cy="285912"/>
              </a:xfrm>
              <a:prstGeom prst="rect">
                <a:avLst/>
              </a:prstGeom>
              <a:blipFill>
                <a:blip r:embed="rId8"/>
                <a:stretch>
                  <a:fillRect l="-5556"/>
                </a:stretch>
              </a:blipFill>
            </p:spPr>
            <p:txBody>
              <a:bodyPr/>
              <a:lstStyle/>
              <a:p>
                <a:r>
                  <a:rPr lang="en-US">
                    <a:noFill/>
                  </a:rPr>
                  <a:t> </a:t>
                </a:r>
              </a:p>
            </p:txBody>
          </p:sp>
        </mc:Fallback>
      </mc:AlternateContent>
      <p:cxnSp>
        <p:nvCxnSpPr>
          <p:cNvPr id="29" name="Straight Arrow Connector 28">
            <a:extLst>
              <a:ext uri="{FF2B5EF4-FFF2-40B4-BE49-F238E27FC236}">
                <a16:creationId xmlns:a16="http://schemas.microsoft.com/office/drawing/2014/main" id="{A462870C-D8D7-1CA5-7594-38F11692A8B5}"/>
              </a:ext>
            </a:extLst>
          </p:cNvPr>
          <p:cNvCxnSpPr>
            <a:cxnSpLocks/>
          </p:cNvCxnSpPr>
          <p:nvPr/>
        </p:nvCxnSpPr>
        <p:spPr>
          <a:xfrm flipH="1">
            <a:off x="7308610" y="1730193"/>
            <a:ext cx="97227"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F707B006-A87D-B547-C874-B462EA650FD0}"/>
              </a:ext>
            </a:extLst>
          </p:cNvPr>
          <p:cNvSpPr/>
          <p:nvPr/>
        </p:nvSpPr>
        <p:spPr>
          <a:xfrm>
            <a:off x="5476348" y="4654444"/>
            <a:ext cx="2763897" cy="18101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直線接點 3">
            <a:extLst>
              <a:ext uri="{FF2B5EF4-FFF2-40B4-BE49-F238E27FC236}">
                <a16:creationId xmlns:a16="http://schemas.microsoft.com/office/drawing/2014/main" id="{8BF5B6EF-6E67-18A8-670A-3F7FC79AAD4D}"/>
              </a:ext>
            </a:extLst>
          </p:cNvPr>
          <p:cNvCxnSpPr>
            <a:cxnSpLocks/>
          </p:cNvCxnSpPr>
          <p:nvPr/>
        </p:nvCxnSpPr>
        <p:spPr>
          <a:xfrm>
            <a:off x="5994863" y="5030406"/>
            <a:ext cx="812800" cy="711200"/>
          </a:xfrm>
          <a:prstGeom prst="line">
            <a:avLst/>
          </a:prstGeom>
          <a:ln w="222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2" name="直線接點 4">
            <a:extLst>
              <a:ext uri="{FF2B5EF4-FFF2-40B4-BE49-F238E27FC236}">
                <a16:creationId xmlns:a16="http://schemas.microsoft.com/office/drawing/2014/main" id="{1CAA5CC5-9E1A-8E32-5191-B46374BECFFE}"/>
              </a:ext>
            </a:extLst>
          </p:cNvPr>
          <p:cNvCxnSpPr>
            <a:cxnSpLocks/>
          </p:cNvCxnSpPr>
          <p:nvPr/>
        </p:nvCxnSpPr>
        <p:spPr>
          <a:xfrm rot="10800000" flipV="1">
            <a:off x="6075485" y="5741607"/>
            <a:ext cx="731837" cy="646112"/>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3" name="直線接點 7">
            <a:extLst>
              <a:ext uri="{FF2B5EF4-FFF2-40B4-BE49-F238E27FC236}">
                <a16:creationId xmlns:a16="http://schemas.microsoft.com/office/drawing/2014/main" id="{C04B054E-FBB0-F1D5-DB79-E5648179DA82}"/>
              </a:ext>
            </a:extLst>
          </p:cNvPr>
          <p:cNvCxnSpPr>
            <a:cxnSpLocks/>
          </p:cNvCxnSpPr>
          <p:nvPr/>
        </p:nvCxnSpPr>
        <p:spPr>
          <a:xfrm flipH="1">
            <a:off x="6821608" y="5757482"/>
            <a:ext cx="1203593" cy="0"/>
          </a:xfrm>
          <a:prstGeom prst="line">
            <a:avLst/>
          </a:prstGeom>
          <a:ln>
            <a:solidFill>
              <a:schemeClr val="tx1"/>
            </a:solidFill>
            <a:prstDash val="lgDash"/>
            <a:tailEnd type="none"/>
          </a:ln>
        </p:spPr>
        <p:style>
          <a:lnRef idx="1">
            <a:schemeClr val="accent1"/>
          </a:lnRef>
          <a:fillRef idx="0">
            <a:schemeClr val="accent1"/>
          </a:fillRef>
          <a:effectRef idx="0">
            <a:schemeClr val="accent1"/>
          </a:effectRef>
          <a:fontRef idx="minor">
            <a:schemeClr val="tx1"/>
          </a:fontRef>
        </p:style>
      </p:cxnSp>
      <p:cxnSp>
        <p:nvCxnSpPr>
          <p:cNvPr id="34" name="直線單箭頭接點 8">
            <a:extLst>
              <a:ext uri="{FF2B5EF4-FFF2-40B4-BE49-F238E27FC236}">
                <a16:creationId xmlns:a16="http://schemas.microsoft.com/office/drawing/2014/main" id="{424A7142-050A-2B84-85C6-1C89E24C3EB6}"/>
              </a:ext>
            </a:extLst>
          </p:cNvPr>
          <p:cNvCxnSpPr>
            <a:cxnSpLocks/>
          </p:cNvCxnSpPr>
          <p:nvPr/>
        </p:nvCxnSpPr>
        <p:spPr>
          <a:xfrm rot="10800000">
            <a:off x="6271088" y="5276469"/>
            <a:ext cx="217488" cy="188912"/>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直線單箭頭接點 9">
            <a:extLst>
              <a:ext uri="{FF2B5EF4-FFF2-40B4-BE49-F238E27FC236}">
                <a16:creationId xmlns:a16="http://schemas.microsoft.com/office/drawing/2014/main" id="{A01958E1-86DE-8429-B0F2-0B5331D4C5D4}"/>
              </a:ext>
            </a:extLst>
          </p:cNvPr>
          <p:cNvCxnSpPr>
            <a:cxnSpLocks/>
          </p:cNvCxnSpPr>
          <p:nvPr/>
        </p:nvCxnSpPr>
        <p:spPr>
          <a:xfrm flipV="1">
            <a:off x="6424551" y="5942920"/>
            <a:ext cx="147480" cy="121743"/>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6" name="矩形 6">
                <a:extLst>
                  <a:ext uri="{FF2B5EF4-FFF2-40B4-BE49-F238E27FC236}">
                    <a16:creationId xmlns:a16="http://schemas.microsoft.com/office/drawing/2014/main" id="{88040D26-3952-8B38-562F-29692663A705}"/>
                  </a:ext>
                </a:extLst>
              </p:cNvPr>
              <p:cNvSpPr/>
              <p:nvPr/>
            </p:nvSpPr>
            <p:spPr>
              <a:xfrm>
                <a:off x="7308610" y="5323782"/>
                <a:ext cx="598177" cy="369332"/>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zh-TW" i="1" smtClean="0">
                              <a:latin typeface="Cambria Math" panose="02040503050406030204" pitchFamily="18" charset="0"/>
                              <a:ea typeface="新細明體" charset="0"/>
                            </a:rPr>
                          </m:ctrlPr>
                        </m:sSupPr>
                        <m:e>
                          <m:r>
                            <a:rPr lang="en-US" altLang="zh-TW" i="1">
                              <a:latin typeface="Cambria Math"/>
                              <a:ea typeface="新細明體" charset="0"/>
                            </a:rPr>
                            <m:t>𝑊</m:t>
                          </m:r>
                        </m:e>
                        <m:sup>
                          <m:r>
                            <a:rPr lang="en-US" altLang="zh-TW" b="0" i="1" smtClean="0">
                              <a:latin typeface="Cambria Math" panose="02040503050406030204" pitchFamily="18" charset="0"/>
                              <a:ea typeface="新細明體" charset="0"/>
                            </a:rPr>
                            <m:t>3</m:t>
                          </m:r>
                        </m:sup>
                      </m:sSup>
                    </m:oMath>
                  </m:oMathPara>
                </a14:m>
                <a:endParaRPr lang="zh-TW" altLang="en-US" dirty="0"/>
              </a:p>
            </p:txBody>
          </p:sp>
        </mc:Choice>
        <mc:Fallback xmlns="">
          <p:sp>
            <p:nvSpPr>
              <p:cNvPr id="36" name="矩形 6">
                <a:extLst>
                  <a:ext uri="{FF2B5EF4-FFF2-40B4-BE49-F238E27FC236}">
                    <a16:creationId xmlns:a16="http://schemas.microsoft.com/office/drawing/2014/main" id="{88040D26-3952-8B38-562F-29692663A705}"/>
                  </a:ext>
                </a:extLst>
              </p:cNvPr>
              <p:cNvSpPr>
                <a:spLocks noRot="1" noChangeAspect="1" noMove="1" noResize="1" noEditPoints="1" noAdjustHandles="1" noChangeArrowheads="1" noChangeShapeType="1" noTextEdit="1"/>
              </p:cNvSpPr>
              <p:nvPr/>
            </p:nvSpPr>
            <p:spPr>
              <a:xfrm>
                <a:off x="7308610" y="5323782"/>
                <a:ext cx="598177" cy="369332"/>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907CB966-E692-ADE6-B424-785FD240EA97}"/>
                  </a:ext>
                </a:extLst>
              </p:cNvPr>
              <p:cNvSpPr txBox="1"/>
              <p:nvPr/>
            </p:nvSpPr>
            <p:spPr>
              <a:xfrm>
                <a:off x="5966739" y="4654444"/>
                <a:ext cx="217489" cy="276999"/>
              </a:xfrm>
              <a:prstGeom prst="rect">
                <a:avLst/>
              </a:prstGeom>
              <a:solidFill>
                <a:schemeClr val="bg1"/>
              </a:solidFill>
            </p:spPr>
            <p:txBody>
              <a:bodyPr wrap="square" lIns="0" tIns="0" rIns="0" bIns="0" rtlCol="0">
                <a:spAutoFit/>
              </a:bodyPr>
              <a:lstStyle/>
              <a:p>
                <a:pPr eaLnBrk="0" hangingPunct="0">
                  <a:defRPr/>
                </a:pPr>
                <a14:m>
                  <m:oMathPara xmlns:m="http://schemas.openxmlformats.org/officeDocument/2006/math">
                    <m:oMathParaPr>
                      <m:jc m:val="centerGroup"/>
                    </m:oMathParaPr>
                    <m:oMath xmlns:m="http://schemas.openxmlformats.org/officeDocument/2006/math">
                      <m:r>
                        <a:rPr lang="en-US" altLang="zh-TW" i="1" dirty="0" smtClean="0">
                          <a:latin typeface="Cambria Math" panose="02040503050406030204" pitchFamily="18" charset="0"/>
                          <a:cs typeface="Times New Roman" pitchFamily="18" charset="0"/>
                        </a:rPr>
                        <m:t>𝑓</m:t>
                      </m:r>
                    </m:oMath>
                  </m:oMathPara>
                </a14:m>
                <a:endParaRPr lang="en-US" altLang="zh-TW" i="1" dirty="0"/>
              </a:p>
            </p:txBody>
          </p:sp>
        </mc:Choice>
        <mc:Fallback xmlns="">
          <p:sp>
            <p:nvSpPr>
              <p:cNvPr id="37" name="TextBox 36">
                <a:extLst>
                  <a:ext uri="{FF2B5EF4-FFF2-40B4-BE49-F238E27FC236}">
                    <a16:creationId xmlns:a16="http://schemas.microsoft.com/office/drawing/2014/main" id="{907CB966-E692-ADE6-B424-785FD240EA97}"/>
                  </a:ext>
                </a:extLst>
              </p:cNvPr>
              <p:cNvSpPr txBox="1">
                <a:spLocks noRot="1" noChangeAspect="1" noMove="1" noResize="1" noEditPoints="1" noAdjustHandles="1" noChangeArrowheads="1" noChangeShapeType="1" noTextEdit="1"/>
              </p:cNvSpPr>
              <p:nvPr/>
            </p:nvSpPr>
            <p:spPr>
              <a:xfrm>
                <a:off x="5966739" y="4654444"/>
                <a:ext cx="217489" cy="276999"/>
              </a:xfrm>
              <a:prstGeom prst="rect">
                <a:avLst/>
              </a:prstGeom>
              <a:blipFill>
                <a:blip r:embed="rId10"/>
                <a:stretch>
                  <a:fillRect l="-27778" r="-33333" b="-39130"/>
                </a:stretch>
              </a:blipFill>
            </p:spPr>
            <p:txBody>
              <a:bodyPr/>
              <a:lstStyle/>
              <a:p>
                <a:r>
                  <a:rPr lang="en-US">
                    <a:noFill/>
                  </a:rPr>
                  <a:t> </a:t>
                </a:r>
              </a:p>
            </p:txBody>
          </p:sp>
        </mc:Fallback>
      </mc:AlternateContent>
      <p:cxnSp>
        <p:nvCxnSpPr>
          <p:cNvPr id="39" name="Straight Arrow Connector 38">
            <a:extLst>
              <a:ext uri="{FF2B5EF4-FFF2-40B4-BE49-F238E27FC236}">
                <a16:creationId xmlns:a16="http://schemas.microsoft.com/office/drawing/2014/main" id="{31F4AE56-6117-8024-9A7E-03C611BDEB85}"/>
              </a:ext>
            </a:extLst>
          </p:cNvPr>
          <p:cNvCxnSpPr>
            <a:cxnSpLocks/>
          </p:cNvCxnSpPr>
          <p:nvPr/>
        </p:nvCxnSpPr>
        <p:spPr>
          <a:xfrm flipH="1">
            <a:off x="7308610" y="5757482"/>
            <a:ext cx="97227"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0" name="矩形 6">
                <a:extLst>
                  <a:ext uri="{FF2B5EF4-FFF2-40B4-BE49-F238E27FC236}">
                    <a16:creationId xmlns:a16="http://schemas.microsoft.com/office/drawing/2014/main" id="{7C2210E1-8FD6-3E69-F01B-7B9269B6DDC7}"/>
                  </a:ext>
                </a:extLst>
              </p:cNvPr>
              <p:cNvSpPr/>
              <p:nvPr/>
            </p:nvSpPr>
            <p:spPr>
              <a:xfrm>
                <a:off x="1254620" y="1429304"/>
                <a:ext cx="3756478" cy="808748"/>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altLang="zh-TW" i="1">
                              <a:latin typeface="Cambria Math" panose="02040503050406030204" pitchFamily="18" charset="0"/>
                              <a:cs typeface="Times New Roman" pitchFamily="18" charset="0"/>
                            </a:rPr>
                          </m:ctrlPr>
                        </m:fPr>
                        <m:num>
                          <m:r>
                            <a:rPr lang="en-US" altLang="zh-TW" i="1">
                              <a:latin typeface="Cambria Math"/>
                              <a:cs typeface="Times New Roman" pitchFamily="18" charset="0"/>
                            </a:rPr>
                            <m:t>𝑔</m:t>
                          </m:r>
                        </m:num>
                        <m:den>
                          <m:r>
                            <a:rPr lang="en-US" altLang="zh-TW" i="1">
                              <a:latin typeface="Cambria Math"/>
                              <a:cs typeface="Times New Roman" pitchFamily="18" charset="0"/>
                            </a:rPr>
                            <m:t>2</m:t>
                          </m:r>
                        </m:den>
                      </m:f>
                      <m:d>
                        <m:dPr>
                          <m:ctrlPr>
                            <a:rPr lang="en-US" altLang="zh-TW" i="1">
                              <a:latin typeface="Cambria Math" panose="02040503050406030204" pitchFamily="18" charset="0"/>
                              <a:cs typeface="Times New Roman" pitchFamily="18" charset="0"/>
                            </a:rPr>
                          </m:ctrlPr>
                        </m:dPr>
                        <m:e>
                          <m:m>
                            <m:mPr>
                              <m:mcs>
                                <m:mc>
                                  <m:mcPr>
                                    <m:count m:val="2"/>
                                    <m:mcJc m:val="center"/>
                                  </m:mcPr>
                                </m:mc>
                              </m:mcs>
                              <m:ctrlPr>
                                <a:rPr lang="en-US" altLang="zh-TW" i="1">
                                  <a:latin typeface="Cambria Math" panose="02040503050406030204" pitchFamily="18" charset="0"/>
                                  <a:cs typeface="Times New Roman" pitchFamily="18" charset="0"/>
                                </a:rPr>
                              </m:ctrlPr>
                            </m:mPr>
                            <m:mr>
                              <m:e>
                                <m:sSub>
                                  <m:sSubPr>
                                    <m:ctrlPr>
                                      <a:rPr lang="en-US" altLang="zh-TW" i="1">
                                        <a:latin typeface="Cambria Math" panose="02040503050406030204" pitchFamily="18" charset="0"/>
                                        <a:cs typeface="Times New Roman" pitchFamily="18" charset="0"/>
                                      </a:rPr>
                                    </m:ctrlPr>
                                  </m:sSubPr>
                                  <m:e>
                                    <m:acc>
                                      <m:accPr>
                                        <m:chr m:val="̅"/>
                                        <m:ctrlPr>
                                          <a:rPr lang="en-US" altLang="zh-TW" i="1">
                                            <a:latin typeface="Cambria Math" panose="02040503050406030204" pitchFamily="18" charset="0"/>
                                            <a:cs typeface="Times New Roman" pitchFamily="18" charset="0"/>
                                          </a:rPr>
                                        </m:ctrlPr>
                                      </m:accPr>
                                      <m:e>
                                        <m:r>
                                          <a:rPr lang="zh-TW" altLang="en-US" i="1">
                                            <a:latin typeface="Cambria Math"/>
                                            <a:cs typeface="Times New Roman" pitchFamily="18" charset="0"/>
                                          </a:rPr>
                                          <m:t>𝜈</m:t>
                                        </m:r>
                                      </m:e>
                                    </m:acc>
                                  </m:e>
                                  <m:sub>
                                    <m:r>
                                      <a:rPr lang="en-US" altLang="zh-TW" i="1">
                                        <a:latin typeface="Cambria Math"/>
                                        <a:cs typeface="Times New Roman" pitchFamily="18" charset="0"/>
                                      </a:rPr>
                                      <m:t>𝑒</m:t>
                                    </m:r>
                                  </m:sub>
                                </m:sSub>
                              </m:e>
                              <m:e>
                                <m:acc>
                                  <m:accPr>
                                    <m:chr m:val="̅"/>
                                    <m:ctrlPr>
                                      <a:rPr lang="en-US" altLang="zh-TW" i="1">
                                        <a:latin typeface="Cambria Math" panose="02040503050406030204" pitchFamily="18" charset="0"/>
                                        <a:cs typeface="Times New Roman" pitchFamily="18" charset="0"/>
                                      </a:rPr>
                                    </m:ctrlPr>
                                  </m:accPr>
                                  <m:e>
                                    <m:r>
                                      <a:rPr lang="en-US" altLang="zh-TW" i="1">
                                        <a:latin typeface="Cambria Math"/>
                                        <a:cs typeface="Times New Roman" pitchFamily="18" charset="0"/>
                                      </a:rPr>
                                      <m:t>𝑒</m:t>
                                    </m:r>
                                  </m:e>
                                </m:acc>
                              </m:e>
                            </m:mr>
                          </m:m>
                        </m:e>
                      </m:d>
                      <m:sSup>
                        <m:sSupPr>
                          <m:ctrlPr>
                            <a:rPr lang="en-US" i="1">
                              <a:latin typeface="Cambria Math" panose="02040503050406030204" pitchFamily="18" charset="0"/>
                            </a:rPr>
                          </m:ctrlPr>
                        </m:sSupPr>
                        <m:e>
                          <m:r>
                            <a:rPr lang="en-US" i="1">
                              <a:latin typeface="Cambria Math" panose="02040503050406030204" pitchFamily="18" charset="0"/>
                              <a:ea typeface="Cambria Math" panose="02040503050406030204" pitchFamily="18" charset="0"/>
                            </a:rPr>
                            <m:t>𝛾</m:t>
                          </m:r>
                        </m:e>
                        <m:sup>
                          <m:r>
                            <a:rPr lang="en-US" i="1">
                              <a:latin typeface="Cambria Math" panose="02040503050406030204" pitchFamily="18" charset="0"/>
                              <a:ea typeface="Cambria Math" panose="02040503050406030204" pitchFamily="18" charset="0"/>
                            </a:rPr>
                            <m:t>𝜇</m:t>
                          </m:r>
                        </m:sup>
                      </m:sSup>
                      <m:d>
                        <m:dPr>
                          <m:ctrlPr>
                            <a:rPr lang="en-US" altLang="zh-TW" i="1">
                              <a:latin typeface="Cambria Math" panose="02040503050406030204" pitchFamily="18" charset="0"/>
                              <a:cs typeface="Times New Roman" pitchFamily="18" charset="0"/>
                            </a:rPr>
                          </m:ctrlPr>
                        </m:dPr>
                        <m:e>
                          <m:m>
                            <m:mPr>
                              <m:mcs>
                                <m:mc>
                                  <m:mcPr>
                                    <m:count m:val="2"/>
                                    <m:mcJc m:val="center"/>
                                  </m:mcPr>
                                </m:mc>
                              </m:mcs>
                              <m:ctrlPr>
                                <a:rPr lang="en-US" altLang="zh-TW" i="1">
                                  <a:latin typeface="Cambria Math" panose="02040503050406030204" pitchFamily="18" charset="0"/>
                                  <a:cs typeface="Times New Roman" pitchFamily="18" charset="0"/>
                                </a:rPr>
                              </m:ctrlPr>
                            </m:mPr>
                            <m:mr>
                              <m:e>
                                <m:sSubSup>
                                  <m:sSubSupPr>
                                    <m:ctrlPr>
                                      <a:rPr lang="en-US" altLang="zh-TW" i="1">
                                        <a:latin typeface="Cambria Math" panose="02040503050406030204" pitchFamily="18" charset="0"/>
                                        <a:cs typeface="Times New Roman" pitchFamily="18" charset="0"/>
                                      </a:rPr>
                                    </m:ctrlPr>
                                  </m:sSubSupPr>
                                  <m:e>
                                    <m:r>
                                      <a:rPr lang="en-US" altLang="zh-TW" i="1">
                                        <a:latin typeface="Cambria Math" panose="02040503050406030204" pitchFamily="18" charset="0"/>
                                        <a:cs typeface="Times New Roman" pitchFamily="18" charset="0"/>
                                      </a:rPr>
                                      <m:t>𝑊</m:t>
                                    </m:r>
                                  </m:e>
                                  <m:sub>
                                    <m:r>
                                      <a:rPr lang="en-US" altLang="zh-TW" i="1">
                                        <a:latin typeface="Cambria Math" panose="02040503050406030204" pitchFamily="18" charset="0"/>
                                        <a:ea typeface="Cambria Math" panose="02040503050406030204" pitchFamily="18" charset="0"/>
                                        <a:cs typeface="Times New Roman" pitchFamily="18" charset="0"/>
                                      </a:rPr>
                                      <m:t>𝜇</m:t>
                                    </m:r>
                                  </m:sub>
                                  <m:sup>
                                    <m:r>
                                      <a:rPr lang="en-US" altLang="zh-TW" i="1">
                                        <a:latin typeface="Cambria Math" panose="02040503050406030204" pitchFamily="18" charset="0"/>
                                        <a:cs typeface="Times New Roman" pitchFamily="18" charset="0"/>
                                      </a:rPr>
                                      <m:t>3</m:t>
                                    </m:r>
                                  </m:sup>
                                </m:sSubSup>
                              </m:e>
                              <m:e>
                                <m:rad>
                                  <m:radPr>
                                    <m:degHide m:val="on"/>
                                    <m:ctrlPr>
                                      <a:rPr lang="en-US" altLang="zh-TW" i="1">
                                        <a:latin typeface="Cambria Math" panose="02040503050406030204" pitchFamily="18" charset="0"/>
                                        <a:cs typeface="Times New Roman" pitchFamily="18" charset="0"/>
                                      </a:rPr>
                                    </m:ctrlPr>
                                  </m:radPr>
                                  <m:deg/>
                                  <m:e>
                                    <m:r>
                                      <a:rPr lang="en-US" altLang="zh-TW" i="1">
                                        <a:latin typeface="Cambria Math" panose="02040503050406030204" pitchFamily="18" charset="0"/>
                                        <a:cs typeface="Times New Roman" pitchFamily="18" charset="0"/>
                                      </a:rPr>
                                      <m:t>2</m:t>
                                    </m:r>
                                  </m:e>
                                </m:rad>
                                <m:sSubSup>
                                  <m:sSubSupPr>
                                    <m:ctrlPr>
                                      <a:rPr lang="en-US" altLang="zh-TW" i="1">
                                        <a:latin typeface="Cambria Math" panose="02040503050406030204" pitchFamily="18" charset="0"/>
                                        <a:cs typeface="Times New Roman" pitchFamily="18" charset="0"/>
                                      </a:rPr>
                                    </m:ctrlPr>
                                  </m:sSubSupPr>
                                  <m:e>
                                    <m:r>
                                      <a:rPr lang="en-US" altLang="zh-TW" i="1">
                                        <a:latin typeface="Cambria Math" panose="02040503050406030204" pitchFamily="18" charset="0"/>
                                        <a:cs typeface="Times New Roman" pitchFamily="18" charset="0"/>
                                      </a:rPr>
                                      <m:t>𝑊</m:t>
                                    </m:r>
                                  </m:e>
                                  <m:sub>
                                    <m:r>
                                      <a:rPr lang="en-US" altLang="zh-TW" i="1">
                                        <a:latin typeface="Cambria Math" panose="02040503050406030204" pitchFamily="18" charset="0"/>
                                        <a:ea typeface="Cambria Math" panose="02040503050406030204" pitchFamily="18" charset="0"/>
                                        <a:cs typeface="Times New Roman" pitchFamily="18" charset="0"/>
                                      </a:rPr>
                                      <m:t>𝜇</m:t>
                                    </m:r>
                                  </m:sub>
                                  <m:sup>
                                    <m:r>
                                      <a:rPr lang="en-US" altLang="zh-TW" i="1">
                                        <a:latin typeface="Cambria Math" panose="02040503050406030204" pitchFamily="18" charset="0"/>
                                        <a:ea typeface="Cambria Math" panose="02040503050406030204" pitchFamily="18" charset="0"/>
                                        <a:cs typeface="Times New Roman" pitchFamily="18" charset="0"/>
                                      </a:rPr>
                                      <m:t>+</m:t>
                                    </m:r>
                                  </m:sup>
                                </m:sSubSup>
                              </m:e>
                            </m:mr>
                            <m:mr>
                              <m:e>
                                <m:rad>
                                  <m:radPr>
                                    <m:degHide m:val="on"/>
                                    <m:ctrlPr>
                                      <a:rPr lang="en-US" altLang="zh-TW" i="1">
                                        <a:latin typeface="Cambria Math" panose="02040503050406030204" pitchFamily="18" charset="0"/>
                                        <a:cs typeface="Times New Roman" pitchFamily="18" charset="0"/>
                                      </a:rPr>
                                    </m:ctrlPr>
                                  </m:radPr>
                                  <m:deg/>
                                  <m:e>
                                    <m:r>
                                      <a:rPr lang="en-US" altLang="zh-TW" i="1">
                                        <a:latin typeface="Cambria Math" panose="02040503050406030204" pitchFamily="18" charset="0"/>
                                        <a:cs typeface="Times New Roman" pitchFamily="18" charset="0"/>
                                      </a:rPr>
                                      <m:t>2</m:t>
                                    </m:r>
                                  </m:e>
                                </m:rad>
                                <m:sSubSup>
                                  <m:sSubSupPr>
                                    <m:ctrlPr>
                                      <a:rPr lang="en-US" altLang="zh-TW" i="1">
                                        <a:latin typeface="Cambria Math" panose="02040503050406030204" pitchFamily="18" charset="0"/>
                                        <a:cs typeface="Times New Roman" pitchFamily="18" charset="0"/>
                                      </a:rPr>
                                    </m:ctrlPr>
                                  </m:sSubSupPr>
                                  <m:e>
                                    <m:r>
                                      <a:rPr lang="en-US" altLang="zh-TW" i="1">
                                        <a:latin typeface="Cambria Math" panose="02040503050406030204" pitchFamily="18" charset="0"/>
                                        <a:cs typeface="Times New Roman" pitchFamily="18" charset="0"/>
                                      </a:rPr>
                                      <m:t>𝑊</m:t>
                                    </m:r>
                                  </m:e>
                                  <m:sub>
                                    <m:r>
                                      <a:rPr lang="en-US" altLang="zh-TW" i="1">
                                        <a:latin typeface="Cambria Math" panose="02040503050406030204" pitchFamily="18" charset="0"/>
                                        <a:ea typeface="Cambria Math" panose="02040503050406030204" pitchFamily="18" charset="0"/>
                                        <a:cs typeface="Times New Roman" pitchFamily="18" charset="0"/>
                                      </a:rPr>
                                      <m:t>𝜇</m:t>
                                    </m:r>
                                  </m:sub>
                                  <m:sup>
                                    <m:r>
                                      <a:rPr lang="en-US" altLang="zh-TW" i="1">
                                        <a:latin typeface="Cambria Math" panose="02040503050406030204" pitchFamily="18" charset="0"/>
                                        <a:ea typeface="Cambria Math" panose="02040503050406030204" pitchFamily="18" charset="0"/>
                                        <a:cs typeface="Times New Roman" pitchFamily="18" charset="0"/>
                                      </a:rPr>
                                      <m:t>−</m:t>
                                    </m:r>
                                  </m:sup>
                                </m:sSubSup>
                              </m:e>
                              <m:e>
                                <m:r>
                                  <a:rPr lang="en-US" altLang="zh-TW" i="1">
                                    <a:latin typeface="Cambria Math"/>
                                    <a:cs typeface="Times New Roman" pitchFamily="18" charset="0"/>
                                  </a:rPr>
                                  <m:t>−</m:t>
                                </m:r>
                                <m:sSubSup>
                                  <m:sSubSupPr>
                                    <m:ctrlPr>
                                      <a:rPr lang="en-US" altLang="zh-TW" i="1">
                                        <a:latin typeface="Cambria Math" panose="02040503050406030204" pitchFamily="18" charset="0"/>
                                        <a:cs typeface="Times New Roman" pitchFamily="18" charset="0"/>
                                      </a:rPr>
                                    </m:ctrlPr>
                                  </m:sSubSupPr>
                                  <m:e>
                                    <m:r>
                                      <a:rPr lang="en-US" altLang="zh-TW" i="1">
                                        <a:latin typeface="Cambria Math" panose="02040503050406030204" pitchFamily="18" charset="0"/>
                                        <a:cs typeface="Times New Roman" pitchFamily="18" charset="0"/>
                                      </a:rPr>
                                      <m:t>𝑊</m:t>
                                    </m:r>
                                  </m:e>
                                  <m:sub>
                                    <m:r>
                                      <a:rPr lang="en-US" altLang="zh-TW" i="1">
                                        <a:latin typeface="Cambria Math" panose="02040503050406030204" pitchFamily="18" charset="0"/>
                                        <a:ea typeface="Cambria Math" panose="02040503050406030204" pitchFamily="18" charset="0"/>
                                        <a:cs typeface="Times New Roman" pitchFamily="18" charset="0"/>
                                      </a:rPr>
                                      <m:t>𝜇</m:t>
                                    </m:r>
                                  </m:sub>
                                  <m:sup>
                                    <m:r>
                                      <a:rPr lang="en-US" altLang="zh-TW" i="1">
                                        <a:latin typeface="Cambria Math" panose="02040503050406030204" pitchFamily="18" charset="0"/>
                                        <a:cs typeface="Times New Roman" pitchFamily="18" charset="0"/>
                                      </a:rPr>
                                      <m:t>3</m:t>
                                    </m:r>
                                  </m:sup>
                                </m:sSubSup>
                              </m:e>
                            </m:mr>
                          </m:m>
                        </m:e>
                      </m:d>
                      <m:d>
                        <m:dPr>
                          <m:ctrlPr>
                            <a:rPr lang="en-US" altLang="zh-TW" i="1">
                              <a:latin typeface="Cambria Math" panose="02040503050406030204" pitchFamily="18" charset="0"/>
                              <a:cs typeface="Times New Roman" pitchFamily="18" charset="0"/>
                            </a:rPr>
                          </m:ctrlPr>
                        </m:dPr>
                        <m:e>
                          <m:m>
                            <m:mPr>
                              <m:mcs>
                                <m:mc>
                                  <m:mcPr>
                                    <m:count m:val="1"/>
                                    <m:mcJc m:val="center"/>
                                  </m:mcPr>
                                </m:mc>
                              </m:mcs>
                              <m:ctrlPr>
                                <a:rPr lang="en-US" altLang="zh-TW" i="1">
                                  <a:latin typeface="Cambria Math" panose="02040503050406030204" pitchFamily="18" charset="0"/>
                                  <a:cs typeface="Times New Roman" pitchFamily="18" charset="0"/>
                                </a:rPr>
                              </m:ctrlPr>
                            </m:mPr>
                            <m:mr>
                              <m:e>
                                <m:sSub>
                                  <m:sSubPr>
                                    <m:ctrlPr>
                                      <a:rPr lang="en-US" altLang="zh-TW" i="1">
                                        <a:latin typeface="Cambria Math" panose="02040503050406030204" pitchFamily="18" charset="0"/>
                                        <a:cs typeface="Times New Roman" pitchFamily="18" charset="0"/>
                                      </a:rPr>
                                    </m:ctrlPr>
                                  </m:sSubPr>
                                  <m:e>
                                    <m:r>
                                      <a:rPr lang="zh-TW" altLang="en-US" i="1">
                                        <a:latin typeface="Cambria Math"/>
                                        <a:cs typeface="Times New Roman" pitchFamily="18" charset="0"/>
                                      </a:rPr>
                                      <m:t>𝜈</m:t>
                                    </m:r>
                                  </m:e>
                                  <m:sub>
                                    <m:r>
                                      <a:rPr lang="en-US" altLang="zh-TW" i="1">
                                        <a:latin typeface="Cambria Math"/>
                                        <a:cs typeface="Times New Roman" pitchFamily="18" charset="0"/>
                                      </a:rPr>
                                      <m:t>𝑒</m:t>
                                    </m:r>
                                  </m:sub>
                                </m:sSub>
                              </m:e>
                            </m:mr>
                            <m:mr>
                              <m:e>
                                <m:r>
                                  <a:rPr lang="en-US" altLang="zh-TW" i="1">
                                    <a:latin typeface="Cambria Math"/>
                                    <a:cs typeface="Times New Roman" pitchFamily="18" charset="0"/>
                                  </a:rPr>
                                  <m:t>𝑒</m:t>
                                </m:r>
                              </m:e>
                            </m:mr>
                          </m:m>
                        </m:e>
                      </m:d>
                    </m:oMath>
                  </m:oMathPara>
                </a14:m>
                <a:endParaRPr lang="en-US" altLang="zh-TW" dirty="0">
                  <a:cs typeface="Times New Roman" pitchFamily="18" charset="0"/>
                </a:endParaRPr>
              </a:p>
            </p:txBody>
          </p:sp>
        </mc:Choice>
        <mc:Fallback xmlns="">
          <p:sp>
            <p:nvSpPr>
              <p:cNvPr id="40" name="矩形 6">
                <a:extLst>
                  <a:ext uri="{FF2B5EF4-FFF2-40B4-BE49-F238E27FC236}">
                    <a16:creationId xmlns:a16="http://schemas.microsoft.com/office/drawing/2014/main" id="{7C2210E1-8FD6-3E69-F01B-7B9269B6DDC7}"/>
                  </a:ext>
                </a:extLst>
              </p:cNvPr>
              <p:cNvSpPr>
                <a:spLocks noRot="1" noChangeAspect="1" noMove="1" noResize="1" noEditPoints="1" noAdjustHandles="1" noChangeArrowheads="1" noChangeShapeType="1" noTextEdit="1"/>
              </p:cNvSpPr>
              <p:nvPr/>
            </p:nvSpPr>
            <p:spPr>
              <a:xfrm>
                <a:off x="1254620" y="1429304"/>
                <a:ext cx="3756478" cy="808748"/>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文字方塊 10">
                <a:extLst>
                  <a:ext uri="{FF2B5EF4-FFF2-40B4-BE49-F238E27FC236}">
                    <a16:creationId xmlns:a16="http://schemas.microsoft.com/office/drawing/2014/main" id="{826A6495-38FD-D339-2AB6-7C38849C1B4A}"/>
                  </a:ext>
                </a:extLst>
              </p:cNvPr>
              <p:cNvSpPr txBox="1"/>
              <p:nvPr/>
            </p:nvSpPr>
            <p:spPr>
              <a:xfrm>
                <a:off x="1190462" y="976888"/>
                <a:ext cx="4183180" cy="369332"/>
              </a:xfrm>
              <a:prstGeom prst="rect">
                <a:avLst/>
              </a:prstGeom>
              <a:noFill/>
            </p:spPr>
            <p:txBody>
              <a:bodyPr wrap="square" rtlCol="0">
                <a:spAutoFit/>
              </a:bodyPr>
              <a:lstStyle/>
              <a:p>
                <a14:m>
                  <m:oMath xmlns:m="http://schemas.openxmlformats.org/officeDocument/2006/math">
                    <m:sSup>
                      <m:sSupPr>
                        <m:ctrlPr>
                          <a:rPr lang="en-US" altLang="zh-TW" i="1" smtClean="0">
                            <a:latin typeface="Cambria Math" panose="02040503050406030204" pitchFamily="18" charset="0"/>
                            <a:cs typeface="Times New Roman" pitchFamily="18" charset="0"/>
                          </a:rPr>
                        </m:ctrlPr>
                      </m:sSupPr>
                      <m:e>
                        <m:r>
                          <a:rPr lang="en-US" altLang="zh-TW" i="1">
                            <a:latin typeface="Cambria Math"/>
                            <a:cs typeface="Times New Roman" pitchFamily="18" charset="0"/>
                          </a:rPr>
                          <m:t>𝑊</m:t>
                        </m:r>
                      </m:e>
                      <m:sup>
                        <m:r>
                          <a:rPr lang="en-US" altLang="zh-TW" b="0" i="1" smtClean="0">
                            <a:latin typeface="Cambria Math" panose="02040503050406030204" pitchFamily="18" charset="0"/>
                            <a:cs typeface="Times New Roman" pitchFamily="18" charset="0"/>
                          </a:rPr>
                          <m:t>+</m:t>
                        </m:r>
                      </m:sup>
                    </m:sSup>
                    <m:r>
                      <a:rPr lang="en-US" altLang="zh-TW" b="0" i="1" smtClean="0">
                        <a:latin typeface="Cambria Math" panose="02040503050406030204" pitchFamily="18" charset="0"/>
                        <a:cs typeface="Times New Roman" pitchFamily="18" charset="0"/>
                      </a:rPr>
                      <m:t>,</m:t>
                    </m:r>
                    <m:sSup>
                      <m:sSupPr>
                        <m:ctrlPr>
                          <a:rPr lang="en-US" altLang="zh-TW" i="1">
                            <a:latin typeface="Cambria Math" panose="02040503050406030204" pitchFamily="18" charset="0"/>
                            <a:ea typeface="Cambria Math"/>
                            <a:cs typeface="Times New Roman" pitchFamily="18" charset="0"/>
                          </a:rPr>
                        </m:ctrlPr>
                      </m:sSupPr>
                      <m:e>
                        <m:r>
                          <a:rPr lang="en-US" altLang="zh-TW" i="1">
                            <a:latin typeface="Cambria Math"/>
                            <a:ea typeface="Cambria Math"/>
                            <a:cs typeface="Times New Roman" pitchFamily="18" charset="0"/>
                          </a:rPr>
                          <m:t>𝑊</m:t>
                        </m:r>
                      </m:e>
                      <m:sup>
                        <m:r>
                          <a:rPr lang="en-US" altLang="zh-TW" b="0" i="1" smtClean="0">
                            <a:latin typeface="Cambria Math" panose="02040503050406030204" pitchFamily="18" charset="0"/>
                            <a:ea typeface="Cambria Math"/>
                            <a:cs typeface="Times New Roman" pitchFamily="18" charset="0"/>
                          </a:rPr>
                          <m:t>−</m:t>
                        </m:r>
                      </m:sup>
                    </m:sSup>
                  </m:oMath>
                </a14:m>
                <a:r>
                  <a:rPr lang="zh-TW" altLang="en-US" dirty="0"/>
                  <a:t>才是真實可觀察的粒子，</a:t>
                </a:r>
              </a:p>
            </p:txBody>
          </p:sp>
        </mc:Choice>
        <mc:Fallback xmlns="">
          <p:sp>
            <p:nvSpPr>
              <p:cNvPr id="8" name="文字方塊 10">
                <a:extLst>
                  <a:ext uri="{FF2B5EF4-FFF2-40B4-BE49-F238E27FC236}">
                    <a16:creationId xmlns:a16="http://schemas.microsoft.com/office/drawing/2014/main" id="{826A6495-38FD-D339-2AB6-7C38849C1B4A}"/>
                  </a:ext>
                </a:extLst>
              </p:cNvPr>
              <p:cNvSpPr txBox="1">
                <a:spLocks noRot="1" noChangeAspect="1" noMove="1" noResize="1" noEditPoints="1" noAdjustHandles="1" noChangeArrowheads="1" noChangeShapeType="1" noTextEdit="1"/>
              </p:cNvSpPr>
              <p:nvPr/>
            </p:nvSpPr>
            <p:spPr>
              <a:xfrm>
                <a:off x="1190462" y="976888"/>
                <a:ext cx="4183180" cy="369332"/>
              </a:xfrm>
              <a:prstGeom prst="rect">
                <a:avLst/>
              </a:prstGeom>
              <a:blipFill>
                <a:blip r:embed="rId12"/>
                <a:stretch>
                  <a:fillRect t="-6452" b="-193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B8DC916D-E305-91A5-2A4A-2EC12D090A2A}"/>
                  </a:ext>
                </a:extLst>
              </p:cNvPr>
              <p:cNvSpPr txBox="1"/>
              <p:nvPr/>
            </p:nvSpPr>
            <p:spPr>
              <a:xfrm>
                <a:off x="1254620" y="2910805"/>
                <a:ext cx="3299840" cy="618567"/>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altLang="zh-TW" i="1" smtClean="0">
                              <a:latin typeface="Cambria Math" panose="02040503050406030204" pitchFamily="18" charset="0"/>
                              <a:cs typeface="Times New Roman" pitchFamily="18" charset="0"/>
                            </a:rPr>
                          </m:ctrlPr>
                        </m:fPr>
                        <m:num>
                          <m:r>
                            <a:rPr lang="en-US" altLang="zh-TW" b="0" i="1" smtClean="0">
                              <a:latin typeface="Cambria Math"/>
                              <a:cs typeface="Times New Roman" pitchFamily="18" charset="0"/>
                            </a:rPr>
                            <m:t>𝑔</m:t>
                          </m:r>
                        </m:num>
                        <m:den>
                          <m:rad>
                            <m:radPr>
                              <m:degHide m:val="on"/>
                              <m:ctrlPr>
                                <a:rPr lang="en-US" altLang="zh-TW" i="1" smtClean="0">
                                  <a:latin typeface="Cambria Math" panose="02040503050406030204" pitchFamily="18" charset="0"/>
                                  <a:cs typeface="Times New Roman" pitchFamily="18" charset="0"/>
                                </a:rPr>
                              </m:ctrlPr>
                            </m:radPr>
                            <m:deg/>
                            <m:e>
                              <m:r>
                                <a:rPr lang="en-US" altLang="zh-TW" b="0" i="1" smtClean="0">
                                  <a:latin typeface="Cambria Math"/>
                                  <a:cs typeface="Times New Roman" pitchFamily="18" charset="0"/>
                                </a:rPr>
                                <m:t>2</m:t>
                              </m:r>
                            </m:e>
                          </m:rad>
                        </m:den>
                      </m:f>
                      <m:r>
                        <a:rPr lang="en-US" altLang="zh-TW" i="1" smtClean="0">
                          <a:latin typeface="Cambria Math"/>
                          <a:ea typeface="Cambria Math"/>
                          <a:cs typeface="Times New Roman" pitchFamily="18" charset="0"/>
                        </a:rPr>
                        <m:t>∙</m:t>
                      </m:r>
                      <m:d>
                        <m:dPr>
                          <m:ctrlPr>
                            <a:rPr lang="en-US" altLang="zh-TW" i="1" smtClean="0">
                              <a:latin typeface="Cambria Math" panose="02040503050406030204" pitchFamily="18" charset="0"/>
                              <a:cs typeface="Times New Roman" pitchFamily="18" charset="0"/>
                            </a:rPr>
                          </m:ctrlPr>
                        </m:dPr>
                        <m:e>
                          <m:sSub>
                            <m:sSubPr>
                              <m:ctrlPr>
                                <a:rPr lang="en-US" altLang="zh-TW" i="1">
                                  <a:latin typeface="Cambria Math" panose="02040503050406030204" pitchFamily="18" charset="0"/>
                                  <a:cs typeface="Times New Roman" pitchFamily="18" charset="0"/>
                                </a:rPr>
                              </m:ctrlPr>
                            </m:sSubPr>
                            <m:e>
                              <m:acc>
                                <m:accPr>
                                  <m:chr m:val="̅"/>
                                  <m:ctrlPr>
                                    <a:rPr lang="en-US" altLang="zh-TW" i="1">
                                      <a:latin typeface="Cambria Math" panose="02040503050406030204" pitchFamily="18" charset="0"/>
                                      <a:cs typeface="Times New Roman" pitchFamily="18" charset="0"/>
                                    </a:rPr>
                                  </m:ctrlPr>
                                </m:accPr>
                                <m:e>
                                  <m:r>
                                    <a:rPr lang="zh-TW" altLang="en-US" i="1">
                                      <a:latin typeface="Cambria Math"/>
                                      <a:cs typeface="Times New Roman" pitchFamily="18" charset="0"/>
                                    </a:rPr>
                                    <m:t>𝜈</m:t>
                                  </m:r>
                                </m:e>
                              </m:acc>
                            </m:e>
                            <m:sub>
                              <m:r>
                                <a:rPr lang="en-US" altLang="zh-TW" i="1">
                                  <a:latin typeface="Cambria Math"/>
                                  <a:cs typeface="Times New Roman" pitchFamily="18" charset="0"/>
                                </a:rPr>
                                <m:t>𝑒</m:t>
                              </m:r>
                            </m:sub>
                          </m:sSub>
                          <m:sSup>
                            <m:sSupPr>
                              <m:ctrlPr>
                                <a:rPr lang="en-US" i="1">
                                  <a:latin typeface="Cambria Math" panose="02040503050406030204" pitchFamily="18" charset="0"/>
                                </a:rPr>
                              </m:ctrlPr>
                            </m:sSupPr>
                            <m:e>
                              <m:r>
                                <a:rPr lang="en-US" i="1">
                                  <a:latin typeface="Cambria Math" panose="02040503050406030204" pitchFamily="18" charset="0"/>
                                  <a:ea typeface="Cambria Math" panose="02040503050406030204" pitchFamily="18" charset="0"/>
                                </a:rPr>
                                <m:t>𝛾</m:t>
                              </m:r>
                            </m:e>
                            <m:sup>
                              <m:r>
                                <a:rPr lang="en-US" i="1">
                                  <a:latin typeface="Cambria Math" panose="02040503050406030204" pitchFamily="18" charset="0"/>
                                  <a:ea typeface="Cambria Math" panose="02040503050406030204" pitchFamily="18" charset="0"/>
                                </a:rPr>
                                <m:t>𝜇</m:t>
                              </m:r>
                            </m:sup>
                          </m:sSup>
                          <m:r>
                            <a:rPr lang="en-US" altLang="zh-TW" i="1">
                              <a:latin typeface="Cambria Math"/>
                              <a:cs typeface="Times New Roman" pitchFamily="18" charset="0"/>
                            </a:rPr>
                            <m:t>𝑒</m:t>
                          </m:r>
                          <m:sSup>
                            <m:sSupPr>
                              <m:ctrlPr>
                                <a:rPr lang="en-US" altLang="zh-TW" i="1">
                                  <a:latin typeface="Cambria Math" panose="02040503050406030204" pitchFamily="18" charset="0"/>
                                  <a:cs typeface="Times New Roman" pitchFamily="18" charset="0"/>
                                </a:rPr>
                              </m:ctrlPr>
                            </m:sSupPr>
                            <m:e>
                              <m:r>
                                <a:rPr lang="en-US" altLang="zh-TW" i="1">
                                  <a:latin typeface="Cambria Math"/>
                                  <a:ea typeface="Cambria Math"/>
                                  <a:cs typeface="Times New Roman" pitchFamily="18" charset="0"/>
                                </a:rPr>
                                <m:t>∙</m:t>
                              </m:r>
                              <m:r>
                                <a:rPr lang="en-US" altLang="zh-TW" i="1">
                                  <a:latin typeface="Cambria Math"/>
                                  <a:cs typeface="Times New Roman" pitchFamily="18" charset="0"/>
                                </a:rPr>
                                <m:t>𝑊</m:t>
                              </m:r>
                            </m:e>
                            <m:sup>
                              <m:r>
                                <a:rPr lang="en-US" altLang="zh-TW" i="1">
                                  <a:latin typeface="Cambria Math"/>
                                  <a:cs typeface="Times New Roman" pitchFamily="18" charset="0"/>
                                </a:rPr>
                                <m:t>+</m:t>
                              </m:r>
                            </m:sup>
                          </m:sSup>
                          <m:r>
                            <a:rPr lang="en-US" altLang="zh-TW" b="0" i="1" smtClean="0">
                              <a:latin typeface="Cambria Math" panose="02040503050406030204" pitchFamily="18" charset="0"/>
                              <a:cs typeface="Times New Roman" pitchFamily="18" charset="0"/>
                            </a:rPr>
                            <m:t>+</m:t>
                          </m:r>
                          <m:acc>
                            <m:accPr>
                              <m:chr m:val="̅"/>
                              <m:ctrlPr>
                                <a:rPr lang="en-US" altLang="zh-TW" i="1">
                                  <a:latin typeface="Cambria Math" panose="02040503050406030204" pitchFamily="18" charset="0"/>
                                  <a:cs typeface="Times New Roman" pitchFamily="18" charset="0"/>
                                </a:rPr>
                              </m:ctrlPr>
                            </m:accPr>
                            <m:e>
                              <m:r>
                                <a:rPr lang="en-US" altLang="zh-TW" i="1">
                                  <a:latin typeface="Cambria Math"/>
                                  <a:cs typeface="Times New Roman" pitchFamily="18" charset="0"/>
                                </a:rPr>
                                <m:t>𝑒</m:t>
                              </m:r>
                            </m:e>
                          </m:acc>
                          <m:sSup>
                            <m:sSupPr>
                              <m:ctrlPr>
                                <a:rPr lang="en-US" i="1">
                                  <a:latin typeface="Cambria Math" panose="02040503050406030204" pitchFamily="18" charset="0"/>
                                </a:rPr>
                              </m:ctrlPr>
                            </m:sSupPr>
                            <m:e>
                              <m:r>
                                <a:rPr lang="en-US" i="1">
                                  <a:latin typeface="Cambria Math" panose="02040503050406030204" pitchFamily="18" charset="0"/>
                                  <a:ea typeface="Cambria Math" panose="02040503050406030204" pitchFamily="18" charset="0"/>
                                </a:rPr>
                                <m:t>𝛾</m:t>
                              </m:r>
                            </m:e>
                            <m:sup>
                              <m:r>
                                <a:rPr lang="en-US" i="1">
                                  <a:latin typeface="Cambria Math" panose="02040503050406030204" pitchFamily="18" charset="0"/>
                                  <a:ea typeface="Cambria Math" panose="02040503050406030204" pitchFamily="18" charset="0"/>
                                </a:rPr>
                                <m:t>𝜇</m:t>
                              </m:r>
                            </m:sup>
                          </m:sSup>
                          <m:sSub>
                            <m:sSubPr>
                              <m:ctrlPr>
                                <a:rPr lang="en-US" altLang="zh-TW" i="1">
                                  <a:latin typeface="Cambria Math" panose="02040503050406030204" pitchFamily="18" charset="0"/>
                                  <a:ea typeface="Cambria Math"/>
                                  <a:cs typeface="Times New Roman" pitchFamily="18" charset="0"/>
                                </a:rPr>
                              </m:ctrlPr>
                            </m:sSubPr>
                            <m:e>
                              <m:r>
                                <a:rPr lang="zh-TW" altLang="en-US" i="1">
                                  <a:latin typeface="Cambria Math"/>
                                  <a:ea typeface="Cambria Math"/>
                                  <a:cs typeface="Times New Roman" pitchFamily="18" charset="0"/>
                                </a:rPr>
                                <m:t>𝜈</m:t>
                              </m:r>
                            </m:e>
                            <m:sub>
                              <m:r>
                                <a:rPr lang="en-US" altLang="zh-TW" i="1">
                                  <a:latin typeface="Cambria Math"/>
                                  <a:cs typeface="Times New Roman" pitchFamily="18" charset="0"/>
                                </a:rPr>
                                <m:t>𝑒</m:t>
                              </m:r>
                            </m:sub>
                          </m:sSub>
                          <m:sSup>
                            <m:sSupPr>
                              <m:ctrlPr>
                                <a:rPr lang="en-US" altLang="zh-TW" i="1">
                                  <a:latin typeface="Cambria Math" panose="02040503050406030204" pitchFamily="18" charset="0"/>
                                  <a:cs typeface="Times New Roman" pitchFamily="18" charset="0"/>
                                </a:rPr>
                              </m:ctrlPr>
                            </m:sSupPr>
                            <m:e>
                              <m:r>
                                <a:rPr lang="en-US" altLang="zh-TW" i="1">
                                  <a:latin typeface="Cambria Math"/>
                                  <a:ea typeface="Cambria Math"/>
                                  <a:cs typeface="Times New Roman" pitchFamily="18" charset="0"/>
                                </a:rPr>
                                <m:t>∙</m:t>
                              </m:r>
                              <m:r>
                                <a:rPr lang="en-US" altLang="zh-TW" i="1">
                                  <a:latin typeface="Cambria Math"/>
                                  <a:cs typeface="Times New Roman" pitchFamily="18" charset="0"/>
                                </a:rPr>
                                <m:t>𝑊</m:t>
                              </m:r>
                            </m:e>
                            <m:sup>
                              <m:r>
                                <a:rPr lang="en-US" altLang="zh-TW" i="1">
                                  <a:latin typeface="Cambria Math" panose="02040503050406030204" pitchFamily="18" charset="0"/>
                                  <a:cs typeface="Times New Roman" pitchFamily="18" charset="0"/>
                                </a:rPr>
                                <m:t>−</m:t>
                              </m:r>
                            </m:sup>
                          </m:sSup>
                        </m:e>
                      </m:d>
                    </m:oMath>
                  </m:oMathPara>
                </a14:m>
                <a:endParaRPr lang="en-US" dirty="0"/>
              </a:p>
            </p:txBody>
          </p:sp>
        </mc:Choice>
        <mc:Fallback xmlns="">
          <p:sp>
            <p:nvSpPr>
              <p:cNvPr id="43" name="TextBox 42">
                <a:extLst>
                  <a:ext uri="{FF2B5EF4-FFF2-40B4-BE49-F238E27FC236}">
                    <a16:creationId xmlns:a16="http://schemas.microsoft.com/office/drawing/2014/main" id="{B8DC916D-E305-91A5-2A4A-2EC12D090A2A}"/>
                  </a:ext>
                </a:extLst>
              </p:cNvPr>
              <p:cNvSpPr txBox="1">
                <a:spLocks noRot="1" noChangeAspect="1" noMove="1" noResize="1" noEditPoints="1" noAdjustHandles="1" noChangeArrowheads="1" noChangeShapeType="1" noTextEdit="1"/>
              </p:cNvSpPr>
              <p:nvPr/>
            </p:nvSpPr>
            <p:spPr>
              <a:xfrm>
                <a:off x="1254620" y="2910805"/>
                <a:ext cx="3299840" cy="618567"/>
              </a:xfrm>
              <a:prstGeom prst="rect">
                <a:avLst/>
              </a:prstGeom>
              <a:blipFill>
                <a:blip r:embed="rId13"/>
                <a:stretch>
                  <a:fillRect b="-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矩形 7">
                <a:extLst>
                  <a:ext uri="{FF2B5EF4-FFF2-40B4-BE49-F238E27FC236}">
                    <a16:creationId xmlns:a16="http://schemas.microsoft.com/office/drawing/2014/main" id="{7F151225-06D2-75A3-64F9-738E78373B51}"/>
                  </a:ext>
                </a:extLst>
              </p:cNvPr>
              <p:cNvSpPr/>
              <p:nvPr/>
            </p:nvSpPr>
            <p:spPr>
              <a:xfrm>
                <a:off x="1254620" y="5130670"/>
                <a:ext cx="2763897" cy="564898"/>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altLang="zh-TW" i="1" smtClean="0">
                              <a:latin typeface="Cambria Math" panose="02040503050406030204" pitchFamily="18" charset="0"/>
                              <a:cs typeface="Times New Roman" pitchFamily="18" charset="0"/>
                            </a:rPr>
                          </m:ctrlPr>
                        </m:fPr>
                        <m:num>
                          <m:r>
                            <a:rPr lang="en-US" altLang="zh-TW" b="0" i="1" smtClean="0">
                              <a:latin typeface="Cambria Math"/>
                              <a:cs typeface="Times New Roman" pitchFamily="18" charset="0"/>
                            </a:rPr>
                            <m:t>𝑔</m:t>
                          </m:r>
                        </m:num>
                        <m:den>
                          <m:r>
                            <a:rPr lang="en-US" altLang="zh-TW" i="1">
                              <a:latin typeface="Cambria Math"/>
                              <a:cs typeface="Times New Roman" pitchFamily="18" charset="0"/>
                            </a:rPr>
                            <m:t>2</m:t>
                          </m:r>
                        </m:den>
                      </m:f>
                      <m:sSub>
                        <m:sSubPr>
                          <m:ctrlPr>
                            <a:rPr lang="en-US" altLang="zh-TW" i="1">
                              <a:latin typeface="Cambria Math" panose="02040503050406030204" pitchFamily="18" charset="0"/>
                              <a:cs typeface="Times New Roman" pitchFamily="18" charset="0"/>
                            </a:rPr>
                          </m:ctrlPr>
                        </m:sSubPr>
                        <m:e>
                          <m:acc>
                            <m:accPr>
                              <m:chr m:val="̅"/>
                              <m:ctrlPr>
                                <a:rPr lang="en-US" altLang="zh-TW" i="1">
                                  <a:latin typeface="Cambria Math" panose="02040503050406030204" pitchFamily="18" charset="0"/>
                                  <a:cs typeface="Times New Roman" pitchFamily="18" charset="0"/>
                                </a:rPr>
                              </m:ctrlPr>
                            </m:accPr>
                            <m:e>
                              <m:r>
                                <a:rPr lang="zh-TW" altLang="en-US" i="1">
                                  <a:latin typeface="Cambria Math"/>
                                  <a:cs typeface="Times New Roman" pitchFamily="18" charset="0"/>
                                </a:rPr>
                                <m:t>𝜈</m:t>
                              </m:r>
                            </m:e>
                          </m:acc>
                        </m:e>
                        <m:sub>
                          <m:r>
                            <a:rPr lang="en-US" altLang="zh-TW" i="1">
                              <a:latin typeface="Cambria Math"/>
                              <a:cs typeface="Times New Roman" pitchFamily="18" charset="0"/>
                            </a:rPr>
                            <m:t>𝑒</m:t>
                          </m:r>
                        </m:sub>
                      </m:sSub>
                      <m:sSup>
                        <m:sSupPr>
                          <m:ctrlPr>
                            <a:rPr lang="en-US" i="1">
                              <a:latin typeface="Cambria Math" panose="02040503050406030204" pitchFamily="18" charset="0"/>
                            </a:rPr>
                          </m:ctrlPr>
                        </m:sSupPr>
                        <m:e>
                          <m:r>
                            <a:rPr lang="en-US" i="1">
                              <a:latin typeface="Cambria Math" panose="02040503050406030204" pitchFamily="18" charset="0"/>
                              <a:ea typeface="Cambria Math" panose="02040503050406030204" pitchFamily="18" charset="0"/>
                            </a:rPr>
                            <m:t>𝛾</m:t>
                          </m:r>
                        </m:e>
                        <m:sup>
                          <m:r>
                            <a:rPr lang="en-US" i="1">
                              <a:latin typeface="Cambria Math" panose="02040503050406030204" pitchFamily="18" charset="0"/>
                              <a:ea typeface="Cambria Math" panose="02040503050406030204" pitchFamily="18" charset="0"/>
                            </a:rPr>
                            <m:t>𝜇</m:t>
                          </m:r>
                        </m:sup>
                      </m:sSup>
                      <m:sSub>
                        <m:sSubPr>
                          <m:ctrlPr>
                            <a:rPr lang="en-US" altLang="zh-TW" i="1" smtClean="0">
                              <a:latin typeface="Cambria Math" panose="02040503050406030204" pitchFamily="18" charset="0"/>
                              <a:cs typeface="Times New Roman" pitchFamily="18" charset="0"/>
                            </a:rPr>
                          </m:ctrlPr>
                        </m:sSubPr>
                        <m:e>
                          <m:r>
                            <a:rPr lang="zh-TW" altLang="en-US" i="1" smtClean="0">
                              <a:latin typeface="Cambria Math"/>
                              <a:cs typeface="Times New Roman" pitchFamily="18" charset="0"/>
                            </a:rPr>
                            <m:t>𝜈</m:t>
                          </m:r>
                        </m:e>
                        <m:sub>
                          <m:r>
                            <a:rPr lang="en-US" altLang="zh-TW" b="0" i="1" smtClean="0">
                              <a:latin typeface="Cambria Math"/>
                              <a:cs typeface="Times New Roman" pitchFamily="18" charset="0"/>
                            </a:rPr>
                            <m:t>𝑒</m:t>
                          </m:r>
                        </m:sub>
                      </m:sSub>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𝑊</m:t>
                          </m:r>
                        </m:e>
                        <m:sup>
                          <m:r>
                            <a:rPr lang="en-US" altLang="zh-TW" b="0" i="1" smtClean="0">
                              <a:latin typeface="Cambria Math"/>
                              <a:cs typeface="Times New Roman" pitchFamily="18" charset="0"/>
                            </a:rPr>
                            <m:t>3</m:t>
                          </m:r>
                        </m:sup>
                      </m:sSup>
                      <m:r>
                        <a:rPr lang="en-US" altLang="zh-TW" b="0" i="0" smtClean="0">
                          <a:latin typeface="Cambria Math"/>
                          <a:cs typeface="Times New Roman" pitchFamily="18" charset="0"/>
                        </a:rPr>
                        <m:t>−</m:t>
                      </m:r>
                      <m:f>
                        <m:fPr>
                          <m:ctrlPr>
                            <a:rPr lang="en-US" altLang="zh-TW" i="1">
                              <a:latin typeface="Cambria Math" panose="02040503050406030204" pitchFamily="18" charset="0"/>
                              <a:cs typeface="Times New Roman" pitchFamily="18" charset="0"/>
                            </a:rPr>
                          </m:ctrlPr>
                        </m:fPr>
                        <m:num>
                          <m:r>
                            <a:rPr lang="en-US" altLang="zh-TW" b="0" i="1" smtClean="0">
                              <a:latin typeface="Cambria Math" panose="02040503050406030204" pitchFamily="18" charset="0"/>
                              <a:cs typeface="Times New Roman" pitchFamily="18" charset="0"/>
                            </a:rPr>
                            <m:t>𝑔</m:t>
                          </m:r>
                        </m:num>
                        <m:den>
                          <m:r>
                            <a:rPr lang="en-US" altLang="zh-TW" i="1">
                              <a:latin typeface="Cambria Math"/>
                              <a:cs typeface="Times New Roman" pitchFamily="18" charset="0"/>
                            </a:rPr>
                            <m:t>2</m:t>
                          </m:r>
                        </m:den>
                      </m:f>
                      <m:acc>
                        <m:accPr>
                          <m:chr m:val="̅"/>
                          <m:ctrlPr>
                            <a:rPr lang="en-US" altLang="zh-TW" b="0" i="1" smtClean="0">
                              <a:latin typeface="Cambria Math" panose="02040503050406030204" pitchFamily="18" charset="0"/>
                              <a:cs typeface="Times New Roman" pitchFamily="18" charset="0"/>
                            </a:rPr>
                          </m:ctrlPr>
                        </m:accPr>
                        <m:e>
                          <m:r>
                            <a:rPr lang="en-US" altLang="zh-TW" b="0" i="1" smtClean="0">
                              <a:latin typeface="Cambria Math"/>
                              <a:cs typeface="Times New Roman" pitchFamily="18" charset="0"/>
                            </a:rPr>
                            <m:t>𝑒</m:t>
                          </m:r>
                        </m:e>
                      </m:acc>
                      <m:sSup>
                        <m:sSupPr>
                          <m:ctrlPr>
                            <a:rPr lang="en-US" i="1">
                              <a:latin typeface="Cambria Math" panose="02040503050406030204" pitchFamily="18" charset="0"/>
                            </a:rPr>
                          </m:ctrlPr>
                        </m:sSupPr>
                        <m:e>
                          <m:r>
                            <a:rPr lang="en-US" i="1">
                              <a:latin typeface="Cambria Math" panose="02040503050406030204" pitchFamily="18" charset="0"/>
                              <a:ea typeface="Cambria Math" panose="02040503050406030204" pitchFamily="18" charset="0"/>
                            </a:rPr>
                            <m:t>𝛾</m:t>
                          </m:r>
                        </m:e>
                        <m:sup>
                          <m:r>
                            <a:rPr lang="en-US" i="1">
                              <a:latin typeface="Cambria Math" panose="02040503050406030204" pitchFamily="18" charset="0"/>
                              <a:ea typeface="Cambria Math" panose="02040503050406030204" pitchFamily="18" charset="0"/>
                            </a:rPr>
                            <m:t>𝜇</m:t>
                          </m:r>
                        </m:sup>
                      </m:sSup>
                      <m:r>
                        <a:rPr lang="en-US" altLang="zh-TW" i="1">
                          <a:latin typeface="Cambria Math"/>
                          <a:cs typeface="Times New Roman" pitchFamily="18" charset="0"/>
                        </a:rPr>
                        <m:t>𝑒</m:t>
                      </m:r>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𝑊</m:t>
                          </m:r>
                        </m:e>
                        <m:sup>
                          <m:r>
                            <a:rPr lang="en-US" altLang="zh-TW" b="0" i="1" smtClean="0">
                              <a:latin typeface="Cambria Math"/>
                              <a:cs typeface="Times New Roman" pitchFamily="18" charset="0"/>
                            </a:rPr>
                            <m:t>3</m:t>
                          </m:r>
                        </m:sup>
                      </m:sSup>
                    </m:oMath>
                  </m:oMathPara>
                </a14:m>
                <a:endParaRPr lang="en-US" altLang="zh-TW" dirty="0">
                  <a:cs typeface="Times New Roman" pitchFamily="18" charset="0"/>
                </a:endParaRPr>
              </a:p>
            </p:txBody>
          </p:sp>
        </mc:Choice>
        <mc:Fallback xmlns="">
          <p:sp>
            <p:nvSpPr>
              <p:cNvPr id="46" name="矩形 7">
                <a:extLst>
                  <a:ext uri="{FF2B5EF4-FFF2-40B4-BE49-F238E27FC236}">
                    <a16:creationId xmlns:a16="http://schemas.microsoft.com/office/drawing/2014/main" id="{7F151225-06D2-75A3-64F9-738E78373B51}"/>
                  </a:ext>
                </a:extLst>
              </p:cNvPr>
              <p:cNvSpPr>
                <a:spLocks noRot="1" noChangeAspect="1" noMove="1" noResize="1" noEditPoints="1" noAdjustHandles="1" noChangeArrowheads="1" noChangeShapeType="1" noTextEdit="1"/>
              </p:cNvSpPr>
              <p:nvPr/>
            </p:nvSpPr>
            <p:spPr>
              <a:xfrm>
                <a:off x="1254620" y="5130670"/>
                <a:ext cx="2763897" cy="564898"/>
              </a:xfrm>
              <a:prstGeom prst="rect">
                <a:avLst/>
              </a:prstGeom>
              <a:blipFill>
                <a:blip r:embed="rId14"/>
                <a:stretch>
                  <a:fillRect b="-44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A5DCF227-F093-7E32-6AED-60E7591E6E17}"/>
                  </a:ext>
                </a:extLst>
              </p:cNvPr>
              <p:cNvSpPr txBox="1"/>
              <p:nvPr/>
            </p:nvSpPr>
            <p:spPr>
              <a:xfrm>
                <a:off x="5573738" y="4654444"/>
                <a:ext cx="580910" cy="276999"/>
              </a:xfrm>
              <a:prstGeom prst="rect">
                <a:avLst/>
              </a:prstGeom>
              <a:solidFill>
                <a:schemeClr val="bg1"/>
              </a:solidFill>
            </p:spPr>
            <p:txBody>
              <a:bodyPr wrap="square" lIns="0" tIns="0" rIns="0" bIns="0" rtlCol="0">
                <a:spAutoFit/>
              </a:bodyPr>
              <a:lstStyle/>
              <a:p>
                <a:pPr eaLnBrk="0" hangingPunct="0">
                  <a:defRPr/>
                </a:pPr>
                <a14:m>
                  <m:oMathPara xmlns:m="http://schemas.openxmlformats.org/officeDocument/2006/math">
                    <m:oMathParaPr>
                      <m:jc m:val="centerGroup"/>
                    </m:oMathParaPr>
                    <m:oMath xmlns:m="http://schemas.openxmlformats.org/officeDocument/2006/math">
                      <m:r>
                        <a:rPr lang="en-US" altLang="zh-TW" b="0" i="1" dirty="0" smtClean="0">
                          <a:latin typeface="Cambria Math" panose="02040503050406030204" pitchFamily="18" charset="0"/>
                          <a:cs typeface="Times New Roman" pitchFamily="18" charset="0"/>
                        </a:rPr>
                        <m:t>𝑒</m:t>
                      </m:r>
                      <m:r>
                        <a:rPr lang="en-US" altLang="zh-TW" b="0" i="1" dirty="0" smtClean="0">
                          <a:latin typeface="Cambria Math" panose="02040503050406030204" pitchFamily="18" charset="0"/>
                          <a:cs typeface="Times New Roman" pitchFamily="18" charset="0"/>
                        </a:rPr>
                        <m:t>,</m:t>
                      </m:r>
                      <m:r>
                        <a:rPr lang="en-US" altLang="zh-TW" i="1" dirty="0" smtClean="0">
                          <a:latin typeface="Cambria Math"/>
                          <a:cs typeface="Times New Roman" pitchFamily="18" charset="0"/>
                        </a:rPr>
                        <m:t>𝜈</m:t>
                      </m:r>
                      <m:r>
                        <a:rPr lang="en-US" altLang="zh-TW" b="0" i="1" baseline="-30000" dirty="0" smtClean="0">
                          <a:latin typeface="Cambria Math" panose="02040503050406030204" pitchFamily="18" charset="0"/>
                          <a:cs typeface="Times New Roman" pitchFamily="18" charset="0"/>
                        </a:rPr>
                        <m:t>𝑒</m:t>
                      </m:r>
                    </m:oMath>
                  </m:oMathPara>
                </a14:m>
                <a:endParaRPr lang="en-US" altLang="zh-TW" i="1" dirty="0"/>
              </a:p>
            </p:txBody>
          </p:sp>
        </mc:Choice>
        <mc:Fallback xmlns="">
          <p:sp>
            <p:nvSpPr>
              <p:cNvPr id="48" name="TextBox 47">
                <a:extLst>
                  <a:ext uri="{FF2B5EF4-FFF2-40B4-BE49-F238E27FC236}">
                    <a16:creationId xmlns:a16="http://schemas.microsoft.com/office/drawing/2014/main" id="{A5DCF227-F093-7E32-6AED-60E7591E6E17}"/>
                  </a:ext>
                </a:extLst>
              </p:cNvPr>
              <p:cNvSpPr txBox="1">
                <a:spLocks noRot="1" noChangeAspect="1" noMove="1" noResize="1" noEditPoints="1" noAdjustHandles="1" noChangeArrowheads="1" noChangeShapeType="1" noTextEdit="1"/>
              </p:cNvSpPr>
              <p:nvPr/>
            </p:nvSpPr>
            <p:spPr>
              <a:xfrm>
                <a:off x="5573738" y="4654444"/>
                <a:ext cx="580910" cy="276999"/>
              </a:xfrm>
              <a:prstGeom prst="rect">
                <a:avLst/>
              </a:prstGeom>
              <a:blipFill>
                <a:blip r:embed="rId15"/>
                <a:stretch>
                  <a:fillRect b="-13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4BE54AE5-586B-D510-75A3-05B59AE290DB}"/>
                  </a:ext>
                </a:extLst>
              </p:cNvPr>
              <p:cNvSpPr txBox="1"/>
              <p:nvPr/>
            </p:nvSpPr>
            <p:spPr>
              <a:xfrm>
                <a:off x="5574196" y="5979068"/>
                <a:ext cx="580910" cy="276999"/>
              </a:xfrm>
              <a:prstGeom prst="rect">
                <a:avLst/>
              </a:prstGeom>
              <a:solidFill>
                <a:schemeClr val="bg1"/>
              </a:solidFill>
            </p:spPr>
            <p:txBody>
              <a:bodyPr wrap="square" lIns="0" tIns="0" rIns="0" bIns="0" rtlCol="0">
                <a:spAutoFit/>
              </a:bodyPr>
              <a:lstStyle/>
              <a:p>
                <a:pPr eaLnBrk="0" hangingPunct="0">
                  <a:defRPr/>
                </a:pPr>
                <a14:m>
                  <m:oMathPara xmlns:m="http://schemas.openxmlformats.org/officeDocument/2006/math">
                    <m:oMathParaPr>
                      <m:jc m:val="centerGroup"/>
                    </m:oMathParaPr>
                    <m:oMath xmlns:m="http://schemas.openxmlformats.org/officeDocument/2006/math">
                      <m:r>
                        <a:rPr lang="en-US" altLang="zh-TW" b="0" i="1" dirty="0" smtClean="0">
                          <a:latin typeface="Cambria Math" panose="02040503050406030204" pitchFamily="18" charset="0"/>
                          <a:cs typeface="Times New Roman" pitchFamily="18" charset="0"/>
                        </a:rPr>
                        <m:t>𝑒</m:t>
                      </m:r>
                      <m:r>
                        <a:rPr lang="en-US" altLang="zh-TW" b="0" i="1" dirty="0" smtClean="0">
                          <a:latin typeface="Cambria Math" panose="02040503050406030204" pitchFamily="18" charset="0"/>
                          <a:cs typeface="Times New Roman" pitchFamily="18" charset="0"/>
                        </a:rPr>
                        <m:t>,</m:t>
                      </m:r>
                      <m:r>
                        <a:rPr lang="en-US" altLang="zh-TW" i="1" dirty="0" smtClean="0">
                          <a:latin typeface="Cambria Math"/>
                          <a:cs typeface="Times New Roman" pitchFamily="18" charset="0"/>
                        </a:rPr>
                        <m:t>𝜈</m:t>
                      </m:r>
                      <m:r>
                        <a:rPr lang="en-US" altLang="zh-TW" b="0" i="1" baseline="-30000" dirty="0" smtClean="0">
                          <a:latin typeface="Cambria Math" panose="02040503050406030204" pitchFamily="18" charset="0"/>
                          <a:cs typeface="Times New Roman" pitchFamily="18" charset="0"/>
                        </a:rPr>
                        <m:t>𝑒</m:t>
                      </m:r>
                    </m:oMath>
                  </m:oMathPara>
                </a14:m>
                <a:endParaRPr lang="en-US" altLang="zh-TW" i="1" dirty="0"/>
              </a:p>
            </p:txBody>
          </p:sp>
        </mc:Choice>
        <mc:Fallback xmlns="">
          <p:sp>
            <p:nvSpPr>
              <p:cNvPr id="49" name="TextBox 48">
                <a:extLst>
                  <a:ext uri="{FF2B5EF4-FFF2-40B4-BE49-F238E27FC236}">
                    <a16:creationId xmlns:a16="http://schemas.microsoft.com/office/drawing/2014/main" id="{4BE54AE5-586B-D510-75A3-05B59AE290DB}"/>
                  </a:ext>
                </a:extLst>
              </p:cNvPr>
              <p:cNvSpPr txBox="1">
                <a:spLocks noRot="1" noChangeAspect="1" noMove="1" noResize="1" noEditPoints="1" noAdjustHandles="1" noChangeArrowheads="1" noChangeShapeType="1" noTextEdit="1"/>
              </p:cNvSpPr>
              <p:nvPr/>
            </p:nvSpPr>
            <p:spPr>
              <a:xfrm>
                <a:off x="5574196" y="5979068"/>
                <a:ext cx="580910" cy="276999"/>
              </a:xfrm>
              <a:prstGeom prst="rect">
                <a:avLst/>
              </a:prstGeom>
              <a:blipFill>
                <a:blip r:embed="rId16"/>
                <a:stretch>
                  <a:fillRect b="-13043"/>
                </a:stretch>
              </a:blipFill>
            </p:spPr>
            <p:txBody>
              <a:bodyPr/>
              <a:lstStyle/>
              <a:p>
                <a:r>
                  <a:rPr lang="en-US">
                    <a:noFill/>
                  </a:rPr>
                  <a:t> </a:t>
                </a:r>
              </a:p>
            </p:txBody>
          </p:sp>
        </mc:Fallback>
      </mc:AlternateContent>
    </p:spTree>
    <p:extLst>
      <p:ext uri="{BB962C8B-B14F-4D97-AF65-F5344CB8AC3E}">
        <p14:creationId xmlns:p14="http://schemas.microsoft.com/office/powerpoint/2010/main" val="25339902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8" name="Picture 2" descr="pion02"/>
          <p:cNvPicPr>
            <a:picLocks noChangeAspect="1" noChangeArrowheads="1"/>
          </p:cNvPicPr>
          <p:nvPr/>
        </p:nvPicPr>
        <p:blipFill>
          <a:blip r:embed="rId2">
            <a:extLst>
              <a:ext uri="{28A0092B-C50C-407E-A947-70E740481C1C}">
                <a14:useLocalDpi xmlns:a14="http://schemas.microsoft.com/office/drawing/2010/main" val="0"/>
              </a:ext>
            </a:extLst>
          </a:blip>
          <a:srcRect l="2911" t="4118" r="2625" b="1755"/>
          <a:stretch>
            <a:fillRect/>
          </a:stretch>
        </p:blipFill>
        <p:spPr bwMode="auto">
          <a:xfrm>
            <a:off x="1204913" y="1176338"/>
            <a:ext cx="4686300" cy="468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539" name="Picture 3" descr="pion03"/>
          <p:cNvPicPr>
            <a:picLocks noChangeAspect="1" noChangeArrowheads="1"/>
          </p:cNvPicPr>
          <p:nvPr/>
        </p:nvPicPr>
        <p:blipFill>
          <a:blip r:embed="rId3">
            <a:extLst>
              <a:ext uri="{28A0092B-C50C-407E-A947-70E740481C1C}">
                <a14:useLocalDpi xmlns:a14="http://schemas.microsoft.com/office/drawing/2010/main" val="0"/>
              </a:ext>
            </a:extLst>
          </a:blip>
          <a:srcRect l="1503" t="70007" r="12187"/>
          <a:stretch>
            <a:fillRect/>
          </a:stretch>
        </p:blipFill>
        <p:spPr bwMode="auto">
          <a:xfrm>
            <a:off x="5951538" y="3352800"/>
            <a:ext cx="2924175"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540" name="Picture 4" descr="pion03"/>
          <p:cNvPicPr>
            <a:picLocks noChangeAspect="1" noChangeArrowheads="1"/>
          </p:cNvPicPr>
          <p:nvPr/>
        </p:nvPicPr>
        <p:blipFill>
          <a:blip r:embed="rId3">
            <a:extLst>
              <a:ext uri="{28A0092B-C50C-407E-A947-70E740481C1C}">
                <a14:useLocalDpi xmlns:a14="http://schemas.microsoft.com/office/drawing/2010/main" val="0"/>
              </a:ext>
            </a:extLst>
          </a:blip>
          <a:srcRect l="5342" t="1797" r="15276" b="60587"/>
          <a:stretch>
            <a:fillRect/>
          </a:stretch>
        </p:blipFill>
        <p:spPr bwMode="auto">
          <a:xfrm>
            <a:off x="5951538" y="1176338"/>
            <a:ext cx="1800717" cy="213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9E586514-8C95-0450-928F-60B8C6C81F2D}"/>
              </a:ext>
            </a:extLst>
          </p:cNvPr>
          <p:cNvSpPr txBox="1"/>
          <p:nvPr/>
        </p:nvSpPr>
        <p:spPr>
          <a:xfrm>
            <a:off x="1879828" y="498354"/>
            <a:ext cx="5780315" cy="458908"/>
          </a:xfrm>
          <a:prstGeom prst="rect">
            <a:avLst/>
          </a:prstGeom>
          <a:noFill/>
        </p:spPr>
        <p:txBody>
          <a:bodyPr wrap="square" rtlCol="0">
            <a:spAutoFit/>
          </a:bodyPr>
          <a:lstStyle/>
          <a:p>
            <a:pPr algn="l">
              <a:lnSpc>
                <a:spcPct val="150000"/>
              </a:lnSpc>
            </a:pPr>
            <a:r>
              <a:rPr lang="en-US" dirty="0" err="1">
                <a:latin typeface="Times New Roman"/>
                <a:cs typeface="Times New Roman"/>
              </a:rPr>
              <a:t>高速宇宙射線打擊高空氣體分子，產生新的基本粒子</a:t>
            </a:r>
            <a:endParaRPr kumimoji="1" lang="en-US" dirty="0">
              <a:latin typeface="Times New Roman"/>
              <a:cs typeface="Times New Roman"/>
            </a:endParaRPr>
          </a:p>
        </p:txBody>
      </p:sp>
    </p:spTree>
    <p:extLst>
      <p:ext uri="{BB962C8B-B14F-4D97-AF65-F5344CB8AC3E}">
        <p14:creationId xmlns:p14="http://schemas.microsoft.com/office/powerpoint/2010/main" val="27240098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Picture 4" descr="nbeta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6219" y="2179980"/>
            <a:ext cx="2479413" cy="1573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23" name="Picture 5" descr="nbeta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1181" y="2179980"/>
            <a:ext cx="2303400" cy="1461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24" name="Picture 6" descr="nbeta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5537" y="2179980"/>
            <a:ext cx="2481263" cy="157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25" name="Picture 7" descr="nbeta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6381" y="3832567"/>
            <a:ext cx="2541588"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26" name="Picture 8" descr="nbeta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01181" y="3850030"/>
            <a:ext cx="2443163" cy="155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27" name="Text Box 9"/>
          <p:cNvSpPr txBox="1">
            <a:spLocks noChangeArrowheads="1"/>
          </p:cNvSpPr>
          <p:nvPr/>
        </p:nvSpPr>
        <p:spPr bwMode="auto">
          <a:xfrm>
            <a:off x="972204" y="1534793"/>
            <a:ext cx="18557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a:spcBef>
                <a:spcPct val="50000"/>
              </a:spcBef>
              <a:buClrTx/>
              <a:buSzTx/>
              <a:buFontTx/>
              <a:buNone/>
            </a:pPr>
            <a:r>
              <a:rPr kumimoji="0" lang="el-GR" altLang="zh-TW" sz="2000" i="1" dirty="0">
                <a:solidFill>
                  <a:srgbClr val="FF0000"/>
                </a:solidFill>
                <a:cs typeface="Times New Roman" pitchFamily="18" charset="0"/>
              </a:rPr>
              <a:t>β</a:t>
            </a:r>
            <a:r>
              <a:rPr kumimoji="0" lang="en-US" altLang="zh-TW" sz="2000" dirty="0">
                <a:solidFill>
                  <a:srgbClr val="FF0000"/>
                </a:solidFill>
                <a:cs typeface="Times New Roman" pitchFamily="18" charset="0"/>
              </a:rPr>
              <a:t>  Beta Decay</a:t>
            </a:r>
            <a:endParaRPr kumimoji="0" lang="el-GR" altLang="zh-TW" sz="2000" dirty="0">
              <a:solidFill>
                <a:srgbClr val="FF0000"/>
              </a:solidFill>
              <a:cs typeface="Times New Roman" pitchFamily="18" charset="0"/>
            </a:endParaRPr>
          </a:p>
        </p:txBody>
      </p:sp>
      <p:pic>
        <p:nvPicPr>
          <p:cNvPr id="158730" name="Picture 11" descr="Illustration of the weak force: a group of quarks being eroded by ray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51469" y="3878270"/>
            <a:ext cx="1557895" cy="1559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32"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fld id="{4C897A89-CBE7-4CA5-8336-E16B9D27316E}" type="slidenum">
              <a:rPr kumimoji="0" lang="zh-TW" altLang="en-US" sz="1400">
                <a:latin typeface="Tahoma" pitchFamily="34" charset="0"/>
              </a:rPr>
              <a:pPr eaLnBrk="1" hangingPunct="1">
                <a:spcBef>
                  <a:spcPct val="0"/>
                </a:spcBef>
                <a:buClrTx/>
                <a:buSzTx/>
                <a:buFontTx/>
                <a:buNone/>
              </a:pPr>
              <a:t>30</a:t>
            </a:fld>
            <a:endParaRPr kumimoji="0" lang="en-US" altLang="zh-TW" sz="1400">
              <a:latin typeface="Tahoma" pitchFamily="34" charset="0"/>
            </a:endParaRPr>
          </a:p>
        </p:txBody>
      </p:sp>
      <mc:AlternateContent xmlns:mc="http://schemas.openxmlformats.org/markup-compatibility/2006" xmlns:a14="http://schemas.microsoft.com/office/drawing/2010/main">
        <mc:Choice Requires="a14">
          <p:sp>
            <p:nvSpPr>
              <p:cNvPr id="15" name="文字方塊 14">
                <a:extLst>
                  <a:ext uri="{FF2B5EF4-FFF2-40B4-BE49-F238E27FC236}">
                    <a16:creationId xmlns:a16="http://schemas.microsoft.com/office/drawing/2014/main" id="{E319F0C3-7D76-AB44-993F-764318B19283}"/>
                  </a:ext>
                </a:extLst>
              </p:cNvPr>
              <p:cNvSpPr txBox="1"/>
              <p:nvPr/>
            </p:nvSpPr>
            <p:spPr>
              <a:xfrm>
                <a:off x="2827992" y="1596318"/>
                <a:ext cx="1917896" cy="276999"/>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zh-TW" i="1" smtClean="0">
                              <a:latin typeface="Cambria Math" panose="02040503050406030204" pitchFamily="18" charset="0"/>
                            </a:rPr>
                          </m:ctrlPr>
                        </m:sSupPr>
                        <m:e>
                          <m:r>
                            <a:rPr kumimoji="1" lang="en-US" altLang="zh-TW" b="0" i="1" smtClean="0">
                              <a:latin typeface="Cambria Math" panose="02040503050406030204" pitchFamily="18" charset="0"/>
                            </a:rPr>
                            <m:t>𝑛</m:t>
                          </m:r>
                        </m:e>
                        <m:sup>
                          <m:r>
                            <a:rPr kumimoji="1" lang="en-US" altLang="zh-TW" b="0" i="1" smtClean="0">
                              <a:latin typeface="Cambria Math" panose="02040503050406030204" pitchFamily="18" charset="0"/>
                              <a:ea typeface="Cambria Math" panose="02040503050406030204" pitchFamily="18" charset="0"/>
                            </a:rPr>
                            <m:t>0</m:t>
                          </m:r>
                        </m:sup>
                      </m:sSup>
                      <m:r>
                        <a:rPr kumimoji="1" lang="en-US" altLang="zh-TW" i="1" smtClean="0">
                          <a:latin typeface="Cambria Math" panose="02040503050406030204" pitchFamily="18" charset="0"/>
                          <a:ea typeface="Cambria Math" panose="02040503050406030204" pitchFamily="18" charset="0"/>
                        </a:rPr>
                        <m:t>→</m:t>
                      </m:r>
                      <m:sSup>
                        <m:sSupPr>
                          <m:ctrlPr>
                            <a:rPr kumimoji="1" lang="en-US" altLang="zh-TW" i="1" smtClean="0">
                              <a:latin typeface="Cambria Math" panose="02040503050406030204" pitchFamily="18" charset="0"/>
                              <a:ea typeface="Cambria Math" panose="02040503050406030204" pitchFamily="18" charset="0"/>
                            </a:rPr>
                          </m:ctrlPr>
                        </m:sSupPr>
                        <m:e>
                          <m:r>
                            <a:rPr kumimoji="1" lang="en-US" altLang="zh-TW" b="0" i="1" smtClean="0">
                              <a:latin typeface="Cambria Math" panose="02040503050406030204" pitchFamily="18" charset="0"/>
                              <a:ea typeface="Cambria Math" panose="02040503050406030204" pitchFamily="18" charset="0"/>
                            </a:rPr>
                            <m:t>𝑝</m:t>
                          </m:r>
                        </m:e>
                        <m:sup>
                          <m:r>
                            <a:rPr kumimoji="1" lang="en-US" altLang="zh-TW" b="0" i="1" smtClean="0">
                              <a:latin typeface="Cambria Math" panose="02040503050406030204" pitchFamily="18" charset="0"/>
                              <a:ea typeface="Cambria Math" panose="02040503050406030204" pitchFamily="18" charset="0"/>
                            </a:rPr>
                            <m:t>+</m:t>
                          </m:r>
                        </m:sup>
                      </m:sSup>
                      <m:r>
                        <a:rPr kumimoji="1" lang="en-US" altLang="zh-TW" b="0" i="1" smtClean="0">
                          <a:latin typeface="Cambria Math" panose="02040503050406030204" pitchFamily="18" charset="0"/>
                          <a:ea typeface="Cambria Math" panose="02040503050406030204" pitchFamily="18" charset="0"/>
                        </a:rPr>
                        <m:t>+</m:t>
                      </m:r>
                      <m:sSup>
                        <m:sSupPr>
                          <m:ctrlPr>
                            <a:rPr lang="zh-TW" altLang="en-US" i="1" dirty="0" smtClean="0">
                              <a:latin typeface="Cambria Math" panose="02040503050406030204" pitchFamily="18" charset="0"/>
                            </a:rPr>
                          </m:ctrlPr>
                        </m:sSupPr>
                        <m:e>
                          <m:r>
                            <a:rPr lang="en-US" altLang="zh-TW" b="0" i="1" dirty="0" smtClean="0">
                              <a:latin typeface="Cambria Math" panose="02040503050406030204" pitchFamily="18" charset="0"/>
                            </a:rPr>
                            <m:t>𝑒</m:t>
                          </m:r>
                        </m:e>
                        <m:sup>
                          <m:r>
                            <a:rPr lang="en-US" altLang="zh-TW" b="0" i="1" dirty="0" smtClean="0">
                              <a:latin typeface="Cambria Math" panose="02040503050406030204" pitchFamily="18" charset="0"/>
                            </a:rPr>
                            <m:t>−</m:t>
                          </m:r>
                        </m:sup>
                      </m:sSup>
                      <m:r>
                        <a:rPr lang="en-US" altLang="zh-TW" i="1">
                          <a:latin typeface="Cambria Math" panose="02040503050406030204" pitchFamily="18" charset="0"/>
                          <a:ea typeface="Cambria Math" panose="02040503050406030204" pitchFamily="18" charset="0"/>
                        </a:rPr>
                        <m:t>+</m:t>
                      </m:r>
                      <m:sSub>
                        <m:sSubPr>
                          <m:ctrlPr>
                            <a:rPr lang="en-US" altLang="zh-TW" i="1">
                              <a:latin typeface="Cambria Math" panose="02040503050406030204" pitchFamily="18" charset="0"/>
                              <a:ea typeface="Cambria Math" panose="02040503050406030204" pitchFamily="18" charset="0"/>
                            </a:rPr>
                          </m:ctrlPr>
                        </m:sSubPr>
                        <m:e>
                          <m:acc>
                            <m:accPr>
                              <m:chr m:val="̅"/>
                              <m:ctrlPr>
                                <a:rPr lang="en-US" altLang="zh-TW" i="1">
                                  <a:latin typeface="Cambria Math" panose="02040503050406030204" pitchFamily="18" charset="0"/>
                                  <a:ea typeface="Cambria Math" panose="02040503050406030204" pitchFamily="18" charset="0"/>
                                </a:rPr>
                              </m:ctrlPr>
                            </m:accPr>
                            <m:e>
                              <m:r>
                                <a:rPr lang="en-US" altLang="zh-TW" i="1">
                                  <a:latin typeface="Cambria Math" panose="02040503050406030204" pitchFamily="18" charset="0"/>
                                  <a:ea typeface="Cambria Math" panose="02040503050406030204" pitchFamily="18" charset="0"/>
                                </a:rPr>
                                <m:t>𝜈</m:t>
                              </m:r>
                            </m:e>
                          </m:acc>
                        </m:e>
                        <m:sub>
                          <m:r>
                            <a:rPr lang="en-US" altLang="zh-TW" b="0" i="1" smtClean="0">
                              <a:latin typeface="Cambria Math" panose="02040503050406030204" pitchFamily="18" charset="0"/>
                              <a:ea typeface="Cambria Math" panose="02040503050406030204" pitchFamily="18" charset="0"/>
                            </a:rPr>
                            <m:t>𝑒</m:t>
                          </m:r>
                        </m:sub>
                      </m:sSub>
                    </m:oMath>
                  </m:oMathPara>
                </a14:m>
                <a:endParaRPr kumimoji="1" lang="zh-TW" altLang="en-US" dirty="0">
                  <a:latin typeface="+mn-lt"/>
                </a:endParaRPr>
              </a:p>
            </p:txBody>
          </p:sp>
        </mc:Choice>
        <mc:Fallback xmlns="">
          <p:sp>
            <p:nvSpPr>
              <p:cNvPr id="15" name="文字方塊 14">
                <a:extLst>
                  <a:ext uri="{FF2B5EF4-FFF2-40B4-BE49-F238E27FC236}">
                    <a16:creationId xmlns:a16="http://schemas.microsoft.com/office/drawing/2014/main" id="{E319F0C3-7D76-AB44-993F-764318B19283}"/>
                  </a:ext>
                </a:extLst>
              </p:cNvPr>
              <p:cNvSpPr txBox="1">
                <a:spLocks noRot="1" noChangeAspect="1" noMove="1" noResize="1" noEditPoints="1" noAdjustHandles="1" noChangeArrowheads="1" noChangeShapeType="1" noTextEdit="1"/>
              </p:cNvSpPr>
              <p:nvPr/>
            </p:nvSpPr>
            <p:spPr>
              <a:xfrm>
                <a:off x="2827992" y="1596318"/>
                <a:ext cx="1917896" cy="276999"/>
              </a:xfrm>
              <a:prstGeom prst="rect">
                <a:avLst/>
              </a:prstGeom>
              <a:blipFill>
                <a:blip r:embed="rId8"/>
                <a:stretch>
                  <a:fillRect l="-658" t="-4348" b="-260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矩形 9">
                <a:extLst>
                  <a:ext uri="{FF2B5EF4-FFF2-40B4-BE49-F238E27FC236}">
                    <a16:creationId xmlns:a16="http://schemas.microsoft.com/office/drawing/2014/main" id="{8E8B91CB-03F5-9FAA-B792-44199AEB3833}"/>
                  </a:ext>
                </a:extLst>
              </p:cNvPr>
              <p:cNvSpPr/>
              <p:nvPr/>
            </p:nvSpPr>
            <p:spPr>
              <a:xfrm>
                <a:off x="888563" y="1111889"/>
                <a:ext cx="302679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zh-TW" altLang="en-US" i="1" smtClean="0">
                          <a:latin typeface="Cambria Math"/>
                        </a:rPr>
                        <m:t>類似的結果也適用於夸克</m:t>
                      </m:r>
                      <m:r>
                        <a:rPr lang="zh-TW" altLang="en-US" b="0" i="1" smtClean="0">
                          <a:latin typeface="Cambria Math"/>
                        </a:rPr>
                        <m:t>：</m:t>
                      </m:r>
                    </m:oMath>
                  </m:oMathPara>
                </a14:m>
                <a:endParaRPr lang="zh-TW" altLang="en-US" dirty="0"/>
              </a:p>
            </p:txBody>
          </p:sp>
        </mc:Choice>
        <mc:Fallback xmlns="">
          <p:sp>
            <p:nvSpPr>
              <p:cNvPr id="4" name="矩形 9">
                <a:extLst>
                  <a:ext uri="{FF2B5EF4-FFF2-40B4-BE49-F238E27FC236}">
                    <a16:creationId xmlns:a16="http://schemas.microsoft.com/office/drawing/2014/main" id="{8E8B91CB-03F5-9FAA-B792-44199AEB3833}"/>
                  </a:ext>
                </a:extLst>
              </p:cNvPr>
              <p:cNvSpPr>
                <a:spLocks noRot="1" noChangeAspect="1" noMove="1" noResize="1" noEditPoints="1" noAdjustHandles="1" noChangeArrowheads="1" noChangeShapeType="1" noTextEdit="1"/>
              </p:cNvSpPr>
              <p:nvPr/>
            </p:nvSpPr>
            <p:spPr>
              <a:xfrm>
                <a:off x="888563" y="1111889"/>
                <a:ext cx="3026791" cy="369332"/>
              </a:xfrm>
              <a:prstGeom prst="rect">
                <a:avLst/>
              </a:prstGeom>
              <a:blipFill>
                <a:blip r:embed="rId9"/>
                <a:stretch>
                  <a:fillRect b="-13333"/>
                </a:stretch>
              </a:blipFill>
            </p:spPr>
            <p:txBody>
              <a:bodyPr/>
              <a:lstStyle/>
              <a:p>
                <a:r>
                  <a:rPr lang="en-US">
                    <a:noFill/>
                  </a:rPr>
                  <a:t> </a:t>
                </a:r>
              </a:p>
            </p:txBody>
          </p:sp>
        </mc:Fallback>
      </mc:AlternateContent>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4" name="Picture 2" descr="http://na47sun05.cern.ch/target/smodel/neutrondecay.gif"/>
          <p:cNvPicPr>
            <a:picLocks noChangeAspect="1" noChangeArrowheads="1"/>
          </p:cNvPicPr>
          <p:nvPr/>
        </p:nvPicPr>
        <p:blipFill>
          <a:blip r:embed="rId2">
            <a:extLst>
              <a:ext uri="{28A0092B-C50C-407E-A947-70E740481C1C}">
                <a14:useLocalDpi xmlns:a14="http://schemas.microsoft.com/office/drawing/2010/main" val="0"/>
              </a:ext>
            </a:extLst>
          </a:blip>
          <a:srcRect b="22740"/>
          <a:stretch>
            <a:fillRect/>
          </a:stretch>
        </p:blipFill>
        <p:spPr bwMode="auto">
          <a:xfrm>
            <a:off x="3092450" y="4060825"/>
            <a:ext cx="2849563" cy="1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3235" name="Picture 10" descr="PLOT">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b="12711"/>
          <a:stretch>
            <a:fillRect/>
          </a:stretch>
        </p:blipFill>
        <p:spPr bwMode="auto">
          <a:xfrm>
            <a:off x="2928938" y="1527175"/>
            <a:ext cx="3246437" cy="227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2" name="文字方塊 4"/>
          <p:cNvSpPr txBox="1">
            <a:spLocks noChangeArrowheads="1"/>
          </p:cNvSpPr>
          <p:nvPr/>
        </p:nvSpPr>
        <p:spPr bwMode="auto">
          <a:xfrm>
            <a:off x="1501775" y="544513"/>
            <a:ext cx="67484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Tahoma" charset="0"/>
                <a:ea typeface="新細明體" charset="0"/>
                <a:cs typeface="新細明體" charset="0"/>
              </a:defRPr>
            </a:lvl1pPr>
            <a:lvl2pPr marL="742950" indent="-285750" eaLnBrk="0" hangingPunct="0">
              <a:defRPr kumimoji="1">
                <a:solidFill>
                  <a:schemeClr val="tx1"/>
                </a:solidFill>
                <a:latin typeface="Tahoma" charset="0"/>
                <a:ea typeface="新細明體" charset="0"/>
              </a:defRPr>
            </a:lvl2pPr>
            <a:lvl3pPr marL="1143000" indent="-228600" eaLnBrk="0" hangingPunct="0">
              <a:defRPr kumimoji="1">
                <a:solidFill>
                  <a:schemeClr val="tx1"/>
                </a:solidFill>
                <a:latin typeface="Tahoma" charset="0"/>
                <a:ea typeface="新細明體" charset="0"/>
              </a:defRPr>
            </a:lvl3pPr>
            <a:lvl4pPr marL="1600200" indent="-228600" eaLnBrk="0" hangingPunct="0">
              <a:defRPr kumimoji="1">
                <a:solidFill>
                  <a:schemeClr val="tx1"/>
                </a:solidFill>
                <a:latin typeface="Tahoma" charset="0"/>
                <a:ea typeface="新細明體" charset="0"/>
              </a:defRPr>
            </a:lvl4pPr>
            <a:lvl5pPr marL="2057400" indent="-228600" eaLnBrk="0" hangingPunct="0">
              <a:defRPr kumimoji="1">
                <a:solidFill>
                  <a:schemeClr val="tx1"/>
                </a:solidFill>
                <a:latin typeface="Tahoma" charset="0"/>
                <a:ea typeface="新細明體" charset="0"/>
              </a:defRPr>
            </a:lvl5pPr>
            <a:lvl6pPr marL="2514600" indent="-228600" eaLnBrk="0" fontAlgn="base" hangingPunct="0">
              <a:spcBef>
                <a:spcPct val="0"/>
              </a:spcBef>
              <a:spcAft>
                <a:spcPct val="0"/>
              </a:spcAft>
              <a:defRPr kumimoji="1">
                <a:solidFill>
                  <a:schemeClr val="tx1"/>
                </a:solidFill>
                <a:latin typeface="Tahoma" charset="0"/>
                <a:ea typeface="新細明體" charset="0"/>
              </a:defRPr>
            </a:lvl6pPr>
            <a:lvl7pPr marL="2971800" indent="-228600" eaLnBrk="0" fontAlgn="base" hangingPunct="0">
              <a:spcBef>
                <a:spcPct val="0"/>
              </a:spcBef>
              <a:spcAft>
                <a:spcPct val="0"/>
              </a:spcAft>
              <a:defRPr kumimoji="1">
                <a:solidFill>
                  <a:schemeClr val="tx1"/>
                </a:solidFill>
                <a:latin typeface="Tahoma" charset="0"/>
                <a:ea typeface="新細明體" charset="0"/>
              </a:defRPr>
            </a:lvl7pPr>
            <a:lvl8pPr marL="3429000" indent="-228600" eaLnBrk="0" fontAlgn="base" hangingPunct="0">
              <a:spcBef>
                <a:spcPct val="0"/>
              </a:spcBef>
              <a:spcAft>
                <a:spcPct val="0"/>
              </a:spcAft>
              <a:defRPr kumimoji="1">
                <a:solidFill>
                  <a:schemeClr val="tx1"/>
                </a:solidFill>
                <a:latin typeface="Tahoma" charset="0"/>
                <a:ea typeface="新細明體" charset="0"/>
              </a:defRPr>
            </a:lvl8pPr>
            <a:lvl9pPr marL="3886200" indent="-228600" eaLnBrk="0" fontAlgn="base" hangingPunct="0">
              <a:spcBef>
                <a:spcPct val="0"/>
              </a:spcBef>
              <a:spcAft>
                <a:spcPct val="0"/>
              </a:spcAft>
              <a:defRPr kumimoji="1">
                <a:solidFill>
                  <a:schemeClr val="tx1"/>
                </a:solidFill>
                <a:latin typeface="Tahoma" charset="0"/>
                <a:ea typeface="新細明體" charset="0"/>
              </a:defRPr>
            </a:lvl9pPr>
          </a:lstStyle>
          <a:p>
            <a:pPr eaLnBrk="1" hangingPunct="1">
              <a:defRPr/>
            </a:pPr>
            <a:r>
              <a:rPr lang="zh-TW" altLang="en-US" dirty="0"/>
              <a:t>質子中子都是由夸克組成，差別在一個</a:t>
            </a:r>
            <a:r>
              <a:rPr lang="en-US" altLang="zh-TW" dirty="0"/>
              <a:t> </a:t>
            </a:r>
            <a:r>
              <a:rPr lang="en-US" altLang="zh-TW" i="1" dirty="0">
                <a:latin typeface="+mn-lt"/>
              </a:rPr>
              <a:t>d </a:t>
            </a:r>
            <a:r>
              <a:rPr lang="zh-TW" altLang="en-US" dirty="0"/>
              <a:t>夸克換成了</a:t>
            </a:r>
            <a:r>
              <a:rPr lang="en-US" altLang="zh-TW" dirty="0"/>
              <a:t> </a:t>
            </a:r>
            <a:r>
              <a:rPr lang="en-US" altLang="zh-TW" i="1" dirty="0">
                <a:latin typeface="+mn-lt"/>
              </a:rPr>
              <a:t>u</a:t>
            </a:r>
            <a:r>
              <a:rPr lang="en-US" altLang="zh-TW" dirty="0"/>
              <a:t> </a:t>
            </a:r>
            <a:r>
              <a:rPr lang="zh-TW" altLang="en-US" dirty="0"/>
              <a:t>夸克，</a:t>
            </a:r>
          </a:p>
        </p:txBody>
      </p:sp>
      <p:sp>
        <p:nvSpPr>
          <p:cNvPr id="223238" name="矩形 1"/>
          <p:cNvSpPr>
            <a:spLocks noChangeArrowheads="1"/>
          </p:cNvSpPr>
          <p:nvPr/>
        </p:nvSpPr>
        <p:spPr bwMode="auto">
          <a:xfrm>
            <a:off x="1539875" y="1025525"/>
            <a:ext cx="60420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a:cs typeface="Times New Roman" pitchFamily="18" charset="0"/>
              </a:rPr>
              <a:t>因此</a:t>
            </a:r>
            <a:r>
              <a:rPr lang="en-US" altLang="zh-TW" sz="1800" i="1">
                <a:cs typeface="Times New Roman" pitchFamily="18" charset="0"/>
              </a:rPr>
              <a:t> </a:t>
            </a:r>
            <a:r>
              <a:rPr lang="el-GR" altLang="zh-TW" sz="1800" i="1">
                <a:cs typeface="Times New Roman" pitchFamily="18" charset="0"/>
              </a:rPr>
              <a:t>β</a:t>
            </a:r>
            <a:r>
              <a:rPr lang="en-US" altLang="zh-TW" sz="1800" i="1">
                <a:cs typeface="Times New Roman" pitchFamily="18" charset="0"/>
              </a:rPr>
              <a:t> </a:t>
            </a:r>
            <a:r>
              <a:rPr lang="zh-TW" altLang="en-US" sz="1800">
                <a:latin typeface="Tahoma" pitchFamily="34" charset="0"/>
                <a:cs typeface="Times New Roman" pitchFamily="18" charset="0"/>
              </a:rPr>
              <a:t>衰變應該看成是</a:t>
            </a:r>
            <a:r>
              <a:rPr lang="en-US" altLang="zh-TW" sz="1800">
                <a:latin typeface="Tahoma" pitchFamily="34" charset="0"/>
                <a:cs typeface="Times New Roman" pitchFamily="18" charset="0"/>
              </a:rPr>
              <a:t> </a:t>
            </a:r>
            <a:r>
              <a:rPr lang="en-US" altLang="zh-TW" sz="1800" i="1">
                <a:cs typeface="Times New Roman" pitchFamily="18" charset="0"/>
              </a:rPr>
              <a:t>d</a:t>
            </a:r>
            <a:r>
              <a:rPr lang="en-US" altLang="zh-TW" sz="1800" i="1">
                <a:latin typeface="Tahoma" pitchFamily="34" charset="0"/>
                <a:cs typeface="Times New Roman" pitchFamily="18" charset="0"/>
              </a:rPr>
              <a:t> </a:t>
            </a:r>
            <a:r>
              <a:rPr lang="zh-TW" altLang="en-US" sz="1800">
                <a:latin typeface="Tahoma" pitchFamily="34" charset="0"/>
                <a:cs typeface="Times New Roman" pitchFamily="18" charset="0"/>
              </a:rPr>
              <a:t>夸克換成了</a:t>
            </a:r>
            <a:r>
              <a:rPr lang="en-US" altLang="zh-TW" sz="1800">
                <a:latin typeface="Tahoma" pitchFamily="34" charset="0"/>
                <a:cs typeface="Times New Roman" pitchFamily="18" charset="0"/>
              </a:rPr>
              <a:t> </a:t>
            </a:r>
            <a:r>
              <a:rPr lang="en-US" altLang="zh-TW" sz="1800" i="1">
                <a:cs typeface="Times New Roman" pitchFamily="18" charset="0"/>
              </a:rPr>
              <a:t>u</a:t>
            </a:r>
            <a:r>
              <a:rPr lang="en-US" altLang="zh-TW" sz="1800">
                <a:latin typeface="Tahoma" pitchFamily="34" charset="0"/>
                <a:cs typeface="Times New Roman" pitchFamily="18" charset="0"/>
              </a:rPr>
              <a:t> </a:t>
            </a:r>
            <a:r>
              <a:rPr lang="zh-TW" altLang="en-US" sz="1800">
                <a:latin typeface="Tahoma" pitchFamily="34" charset="0"/>
                <a:cs typeface="Times New Roman" pitchFamily="18" charset="0"/>
              </a:rPr>
              <a:t>夸克的衰變：</a:t>
            </a:r>
          </a:p>
        </p:txBody>
      </p:sp>
      <p:sp>
        <p:nvSpPr>
          <p:cNvPr id="223239"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fld id="{0D00FA90-DA09-43FB-925E-C615A74466C8}" type="slidenum">
              <a:rPr kumimoji="0" lang="zh-TW" altLang="en-US" sz="1400">
                <a:latin typeface="Tahoma" pitchFamily="34" charset="0"/>
              </a:rPr>
              <a:pPr eaLnBrk="1" hangingPunct="1">
                <a:spcBef>
                  <a:spcPct val="0"/>
                </a:spcBef>
                <a:buClrTx/>
                <a:buSzTx/>
                <a:buFontTx/>
                <a:buNone/>
              </a:pPr>
              <a:t>31</a:t>
            </a:fld>
            <a:endParaRPr kumimoji="0" lang="en-US" altLang="zh-TW" sz="1400">
              <a:latin typeface="Tahoma" pitchFamily="34" charset="0"/>
            </a:endParaRPr>
          </a:p>
        </p:txBody>
      </p:sp>
      <mc:AlternateContent xmlns:mc="http://schemas.openxmlformats.org/markup-compatibility/2006" xmlns:a14="http://schemas.microsoft.com/office/drawing/2010/main">
        <mc:Choice Requires="a14">
          <p:sp>
            <p:nvSpPr>
              <p:cNvPr id="8" name="文字方塊 7">
                <a:extLst>
                  <a:ext uri="{FF2B5EF4-FFF2-40B4-BE49-F238E27FC236}">
                    <a16:creationId xmlns:a16="http://schemas.microsoft.com/office/drawing/2014/main" id="{7887D920-6C4D-4641-9537-D55B689F7750}"/>
                  </a:ext>
                </a:extLst>
              </p:cNvPr>
              <p:cNvSpPr txBox="1"/>
              <p:nvPr/>
            </p:nvSpPr>
            <p:spPr>
              <a:xfrm>
                <a:off x="3092450" y="5966639"/>
                <a:ext cx="1681679" cy="276999"/>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TW" b="0" i="1" smtClean="0">
                          <a:latin typeface="Cambria Math" panose="02040503050406030204" pitchFamily="18" charset="0"/>
                          <a:ea typeface="Cambria Math" panose="02040503050406030204" pitchFamily="18" charset="0"/>
                        </a:rPr>
                        <m:t>𝑑</m:t>
                      </m:r>
                      <m:r>
                        <a:rPr kumimoji="1" lang="en-US" altLang="zh-TW" i="1" smtClean="0">
                          <a:latin typeface="Cambria Math" panose="02040503050406030204" pitchFamily="18" charset="0"/>
                          <a:ea typeface="Cambria Math" panose="02040503050406030204" pitchFamily="18" charset="0"/>
                        </a:rPr>
                        <m:t>→</m:t>
                      </m:r>
                      <m:r>
                        <a:rPr kumimoji="1" lang="en-US" altLang="zh-TW" b="0" i="1" smtClean="0">
                          <a:latin typeface="Cambria Math" panose="02040503050406030204" pitchFamily="18" charset="0"/>
                          <a:ea typeface="Cambria Math" panose="02040503050406030204" pitchFamily="18" charset="0"/>
                        </a:rPr>
                        <m:t>𝑢</m:t>
                      </m:r>
                      <m:r>
                        <a:rPr kumimoji="1" lang="en-US" altLang="zh-TW" b="0" i="1" smtClean="0">
                          <a:latin typeface="Cambria Math" panose="02040503050406030204" pitchFamily="18" charset="0"/>
                          <a:ea typeface="Cambria Math" panose="02040503050406030204" pitchFamily="18" charset="0"/>
                        </a:rPr>
                        <m:t>+</m:t>
                      </m:r>
                      <m:sSup>
                        <m:sSupPr>
                          <m:ctrlPr>
                            <a:rPr lang="zh-TW" altLang="en-US" i="1" dirty="0" smtClean="0">
                              <a:latin typeface="Cambria Math" panose="02040503050406030204" pitchFamily="18" charset="0"/>
                            </a:rPr>
                          </m:ctrlPr>
                        </m:sSupPr>
                        <m:e>
                          <m:r>
                            <a:rPr lang="en-US" altLang="zh-TW" b="0" i="1" dirty="0" smtClean="0">
                              <a:latin typeface="Cambria Math" panose="02040503050406030204" pitchFamily="18" charset="0"/>
                            </a:rPr>
                            <m:t>𝑒</m:t>
                          </m:r>
                        </m:e>
                        <m:sup>
                          <m:r>
                            <a:rPr lang="en-US" altLang="zh-TW" b="0" i="1" dirty="0" smtClean="0">
                              <a:latin typeface="Cambria Math" panose="02040503050406030204" pitchFamily="18" charset="0"/>
                            </a:rPr>
                            <m:t>−</m:t>
                          </m:r>
                        </m:sup>
                      </m:sSup>
                      <m:r>
                        <a:rPr lang="en-US" altLang="zh-TW" i="1">
                          <a:latin typeface="Cambria Math" panose="02040503050406030204" pitchFamily="18" charset="0"/>
                          <a:ea typeface="Cambria Math" panose="02040503050406030204" pitchFamily="18" charset="0"/>
                        </a:rPr>
                        <m:t>+</m:t>
                      </m:r>
                      <m:sSub>
                        <m:sSubPr>
                          <m:ctrlPr>
                            <a:rPr lang="en-US" altLang="zh-TW" i="1">
                              <a:latin typeface="Cambria Math" panose="02040503050406030204" pitchFamily="18" charset="0"/>
                              <a:ea typeface="Cambria Math" panose="02040503050406030204" pitchFamily="18" charset="0"/>
                            </a:rPr>
                          </m:ctrlPr>
                        </m:sSubPr>
                        <m:e>
                          <m:acc>
                            <m:accPr>
                              <m:chr m:val="̅"/>
                              <m:ctrlPr>
                                <a:rPr lang="en-US" altLang="zh-TW" i="1">
                                  <a:latin typeface="Cambria Math" panose="02040503050406030204" pitchFamily="18" charset="0"/>
                                  <a:ea typeface="Cambria Math" panose="02040503050406030204" pitchFamily="18" charset="0"/>
                                </a:rPr>
                              </m:ctrlPr>
                            </m:accPr>
                            <m:e>
                              <m:r>
                                <a:rPr lang="en-US" altLang="zh-TW" i="1">
                                  <a:latin typeface="Cambria Math" panose="02040503050406030204" pitchFamily="18" charset="0"/>
                                  <a:ea typeface="Cambria Math" panose="02040503050406030204" pitchFamily="18" charset="0"/>
                                </a:rPr>
                                <m:t>𝜈</m:t>
                              </m:r>
                            </m:e>
                          </m:acc>
                        </m:e>
                        <m:sub>
                          <m:r>
                            <a:rPr lang="en-US" altLang="zh-TW" b="0" i="1" smtClean="0">
                              <a:latin typeface="Cambria Math" panose="02040503050406030204" pitchFamily="18" charset="0"/>
                              <a:ea typeface="Cambria Math" panose="02040503050406030204" pitchFamily="18" charset="0"/>
                            </a:rPr>
                            <m:t>𝑒</m:t>
                          </m:r>
                        </m:sub>
                      </m:sSub>
                    </m:oMath>
                  </m:oMathPara>
                </a14:m>
                <a:endParaRPr kumimoji="1" lang="zh-TW" altLang="en-US" dirty="0">
                  <a:latin typeface="+mn-lt"/>
                </a:endParaRPr>
              </a:p>
            </p:txBody>
          </p:sp>
        </mc:Choice>
        <mc:Fallback xmlns="">
          <p:sp>
            <p:nvSpPr>
              <p:cNvPr id="8" name="文字方塊 7">
                <a:extLst>
                  <a:ext uri="{FF2B5EF4-FFF2-40B4-BE49-F238E27FC236}">
                    <a16:creationId xmlns:a16="http://schemas.microsoft.com/office/drawing/2014/main" id="{7887D920-6C4D-4641-9537-D55B689F7750}"/>
                  </a:ext>
                </a:extLst>
              </p:cNvPr>
              <p:cNvSpPr txBox="1">
                <a:spLocks noRot="1" noChangeAspect="1" noMove="1" noResize="1" noEditPoints="1" noAdjustHandles="1" noChangeArrowheads="1" noChangeShapeType="1" noTextEdit="1"/>
              </p:cNvSpPr>
              <p:nvPr/>
            </p:nvSpPr>
            <p:spPr>
              <a:xfrm>
                <a:off x="3092450" y="5966639"/>
                <a:ext cx="1681679" cy="276999"/>
              </a:xfrm>
              <a:prstGeom prst="rect">
                <a:avLst/>
              </a:prstGeom>
              <a:blipFill>
                <a:blip r:embed="rId5"/>
                <a:stretch>
                  <a:fillRect l="-3008" b="-4348"/>
                </a:stretch>
              </a:blipFill>
            </p:spPr>
            <p:txBody>
              <a:bodyPr/>
              <a:lstStyle/>
              <a:p>
                <a:r>
                  <a:rPr lang="zh-TW" altLang="en-US">
                    <a:noFill/>
                  </a:rPr>
                  <a:t> </a:t>
                </a:r>
              </a:p>
            </p:txBody>
          </p:sp>
        </mc:Fallback>
      </mc:AlternateContent>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8" name="Picture 4" descr="http://pdg.web.cern.ch/pdg/particleadventure/frameless/images/npe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5188" y="1609725"/>
            <a:ext cx="4533900"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4259" name="Picture 6" descr="http://pdg.web.cern.ch/pdg/particleadventure/frameless/images/npe2.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5188" y="3422650"/>
            <a:ext cx="3905250"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4260"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fld id="{8A4946EE-BA4D-4C34-B6F5-B5FC41E71A3F}" type="slidenum">
              <a:rPr kumimoji="0" lang="zh-TW" altLang="en-US" sz="1400">
                <a:latin typeface="Tahoma" pitchFamily="34" charset="0"/>
              </a:rPr>
              <a:pPr eaLnBrk="1" hangingPunct="1">
                <a:spcBef>
                  <a:spcPct val="0"/>
                </a:spcBef>
                <a:buClrTx/>
                <a:buSzTx/>
                <a:buFontTx/>
                <a:buNone/>
              </a:pPr>
              <a:t>32</a:t>
            </a:fld>
            <a:endParaRPr kumimoji="0" lang="en-US" altLang="zh-TW" sz="1400">
              <a:latin typeface="Tahoma" pitchFamily="34"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7"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fld id="{98CAF03D-EEBE-4324-90F4-3B5F99EEAAF2}" type="slidenum">
              <a:rPr kumimoji="0" lang="zh-TW" altLang="en-US" sz="1400">
                <a:latin typeface="Tahoma" pitchFamily="34" charset="0"/>
              </a:rPr>
              <a:pPr eaLnBrk="1" hangingPunct="1">
                <a:spcBef>
                  <a:spcPct val="0"/>
                </a:spcBef>
                <a:buClrTx/>
                <a:buSzTx/>
                <a:buFontTx/>
                <a:buNone/>
              </a:pPr>
              <a:t>33</a:t>
            </a:fld>
            <a:endParaRPr kumimoji="0" lang="en-US" altLang="zh-TW" sz="1400">
              <a:latin typeface="Tahoma" pitchFamily="34" charset="0"/>
            </a:endParaRPr>
          </a:p>
        </p:txBody>
      </p:sp>
      <p:cxnSp>
        <p:nvCxnSpPr>
          <p:cNvPr id="3" name="直線箭頭接點 2"/>
          <p:cNvCxnSpPr>
            <a:cxnSpLocks noChangeShapeType="1"/>
          </p:cNvCxnSpPr>
          <p:nvPr/>
        </p:nvCxnSpPr>
        <p:spPr bwMode="auto">
          <a:xfrm>
            <a:off x="4130675" y="3398838"/>
            <a:ext cx="681038" cy="0"/>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52" name="矩形 51"/>
          <p:cNvSpPr/>
          <p:nvPr/>
        </p:nvSpPr>
        <p:spPr>
          <a:xfrm>
            <a:off x="1084262" y="1364114"/>
            <a:ext cx="2554288" cy="40274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zh-TW" altLang="en-US"/>
          </a:p>
        </p:txBody>
      </p:sp>
      <p:sp>
        <p:nvSpPr>
          <p:cNvPr id="53" name="Line 15"/>
          <p:cNvSpPr>
            <a:spLocks noChangeShapeType="1"/>
          </p:cNvSpPr>
          <p:nvPr/>
        </p:nvSpPr>
        <p:spPr bwMode="auto">
          <a:xfrm flipV="1">
            <a:off x="1277937" y="4310514"/>
            <a:ext cx="260350" cy="838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54" name="Line 17"/>
          <p:cNvSpPr>
            <a:spLocks noChangeShapeType="1"/>
          </p:cNvSpPr>
          <p:nvPr/>
        </p:nvSpPr>
        <p:spPr bwMode="auto">
          <a:xfrm flipV="1">
            <a:off x="1533525" y="3634239"/>
            <a:ext cx="206375" cy="7048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55" name="Line 18"/>
          <p:cNvSpPr>
            <a:spLocks noChangeShapeType="1"/>
          </p:cNvSpPr>
          <p:nvPr/>
        </p:nvSpPr>
        <p:spPr bwMode="auto">
          <a:xfrm>
            <a:off x="1731962" y="3627889"/>
            <a:ext cx="995363" cy="635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56" name="Line 19"/>
          <p:cNvSpPr>
            <a:spLocks noChangeShapeType="1"/>
          </p:cNvSpPr>
          <p:nvPr/>
        </p:nvSpPr>
        <p:spPr bwMode="auto">
          <a:xfrm flipV="1">
            <a:off x="1739900" y="2710314"/>
            <a:ext cx="31750" cy="9493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57" name="Line 20"/>
          <p:cNvSpPr>
            <a:spLocks noChangeShapeType="1"/>
          </p:cNvSpPr>
          <p:nvPr/>
        </p:nvSpPr>
        <p:spPr bwMode="auto">
          <a:xfrm flipV="1">
            <a:off x="1768475" y="1797501"/>
            <a:ext cx="15875" cy="9286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58" name="Line 21"/>
          <p:cNvSpPr>
            <a:spLocks noChangeShapeType="1"/>
          </p:cNvSpPr>
          <p:nvPr/>
        </p:nvSpPr>
        <p:spPr bwMode="auto">
          <a:xfrm flipH="1" flipV="1">
            <a:off x="2466975" y="2592045"/>
            <a:ext cx="285750" cy="105489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59" name="Line 22"/>
          <p:cNvSpPr>
            <a:spLocks noChangeShapeType="1"/>
          </p:cNvSpPr>
          <p:nvPr/>
        </p:nvSpPr>
        <p:spPr bwMode="auto">
          <a:xfrm flipH="1" flipV="1">
            <a:off x="2231231" y="1792740"/>
            <a:ext cx="260350" cy="8858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60" name="Line 23"/>
          <p:cNvSpPr>
            <a:spLocks noChangeShapeType="1"/>
          </p:cNvSpPr>
          <p:nvPr/>
        </p:nvSpPr>
        <p:spPr bwMode="auto">
          <a:xfrm flipH="1">
            <a:off x="3033712" y="1840363"/>
            <a:ext cx="247650" cy="8556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61" name="Line 24"/>
          <p:cNvSpPr>
            <a:spLocks noChangeShapeType="1"/>
          </p:cNvSpPr>
          <p:nvPr/>
        </p:nvSpPr>
        <p:spPr bwMode="auto">
          <a:xfrm flipV="1">
            <a:off x="2752725" y="2681341"/>
            <a:ext cx="280987" cy="96559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mc:AlternateContent xmlns:mc="http://schemas.openxmlformats.org/markup-compatibility/2006" xmlns:a14="http://schemas.microsoft.com/office/drawing/2010/main">
        <mc:Choice Requires="a14">
          <p:sp>
            <p:nvSpPr>
              <p:cNvPr id="62" name="Text Box 25"/>
              <p:cNvSpPr txBox="1">
                <a:spLocks noChangeArrowheads="1"/>
              </p:cNvSpPr>
              <p:nvPr/>
            </p:nvSpPr>
            <p:spPr bwMode="auto">
              <a:xfrm>
                <a:off x="1425575" y="4897889"/>
                <a:ext cx="334962" cy="36671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50000"/>
                  </a:spcBef>
                  <a:buClrTx/>
                  <a:buSzTx/>
                  <a:buFontTx/>
                  <a:buNone/>
                </a:pPr>
                <a14:m>
                  <m:oMathPara xmlns:m="http://schemas.openxmlformats.org/officeDocument/2006/math">
                    <m:oMathParaPr>
                      <m:jc m:val="centerGroup"/>
                    </m:oMathParaPr>
                    <m:oMath xmlns:m="http://schemas.openxmlformats.org/officeDocument/2006/math">
                      <m:r>
                        <a:rPr lang="en-US" altLang="zh-TW" sz="1800" i="1" dirty="0" smtClean="0">
                          <a:latin typeface="Cambria Math"/>
                        </a:rPr>
                        <m:t>𝑛</m:t>
                      </m:r>
                    </m:oMath>
                  </m:oMathPara>
                </a14:m>
                <a:endParaRPr lang="en-US" altLang="zh-TW" sz="1800" dirty="0">
                  <a:latin typeface="Tahoma" pitchFamily="34" charset="0"/>
                </a:endParaRPr>
              </a:p>
            </p:txBody>
          </p:sp>
        </mc:Choice>
        <mc:Fallback xmlns="">
          <p:sp>
            <p:nvSpPr>
              <p:cNvPr id="62" name="Text Box 25"/>
              <p:cNvSpPr txBox="1">
                <a:spLocks noRot="1" noChangeAspect="1" noMove="1" noResize="1" noEditPoints="1" noAdjustHandles="1" noChangeArrowheads="1" noChangeShapeType="1" noTextEdit="1"/>
              </p:cNvSpPr>
              <p:nvPr/>
            </p:nvSpPr>
            <p:spPr bwMode="auto">
              <a:xfrm>
                <a:off x="1425575" y="4897889"/>
                <a:ext cx="334962" cy="366713"/>
              </a:xfrm>
              <a:prstGeom prst="rect">
                <a:avLst/>
              </a:prstGeom>
              <a:blipFill rotWithShape="1">
                <a:blip r:embed="rId2"/>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63" name="Text Box 26"/>
              <p:cNvSpPr txBox="1">
                <a:spLocks noChangeArrowheads="1"/>
              </p:cNvSpPr>
              <p:nvPr/>
            </p:nvSpPr>
            <p:spPr bwMode="auto">
              <a:xfrm>
                <a:off x="1611312" y="1389514"/>
                <a:ext cx="420688" cy="36671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50000"/>
                  </a:spcBef>
                  <a:buClrTx/>
                  <a:buSzTx/>
                  <a:buFontTx/>
                  <a:buNone/>
                </a:pPr>
                <a14:m>
                  <m:oMathPara xmlns:m="http://schemas.openxmlformats.org/officeDocument/2006/math">
                    <m:oMathParaPr>
                      <m:jc m:val="centerGroup"/>
                    </m:oMathParaPr>
                    <m:oMath xmlns:m="http://schemas.openxmlformats.org/officeDocument/2006/math">
                      <m:r>
                        <a:rPr lang="en-US" altLang="zh-TW" sz="1800" i="1" dirty="0" smtClean="0">
                          <a:latin typeface="Cambria Math"/>
                        </a:rPr>
                        <m:t>𝑝</m:t>
                      </m:r>
                    </m:oMath>
                  </m:oMathPara>
                </a14:m>
                <a:endParaRPr lang="en-US" altLang="zh-TW" sz="1800" dirty="0">
                  <a:latin typeface="Tahoma" pitchFamily="34" charset="0"/>
                </a:endParaRPr>
              </a:p>
            </p:txBody>
          </p:sp>
        </mc:Choice>
        <mc:Fallback xmlns="">
          <p:sp>
            <p:nvSpPr>
              <p:cNvPr id="63" name="Text Box 26"/>
              <p:cNvSpPr txBox="1">
                <a:spLocks noRot="1" noChangeAspect="1" noMove="1" noResize="1" noEditPoints="1" noAdjustHandles="1" noChangeArrowheads="1" noChangeShapeType="1" noTextEdit="1"/>
              </p:cNvSpPr>
              <p:nvPr/>
            </p:nvSpPr>
            <p:spPr bwMode="auto">
              <a:xfrm>
                <a:off x="1611312" y="1389514"/>
                <a:ext cx="420688" cy="366713"/>
              </a:xfrm>
              <a:prstGeom prst="rect">
                <a:avLst/>
              </a:prstGeom>
              <a:blipFill rotWithShape="1">
                <a:blip r:embed="rId3"/>
                <a:stretch>
                  <a:fillRect b="-10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64" name="Text Box 27"/>
              <p:cNvSpPr txBox="1">
                <a:spLocks noChangeArrowheads="1"/>
              </p:cNvSpPr>
              <p:nvPr/>
            </p:nvSpPr>
            <p:spPr bwMode="auto">
              <a:xfrm>
                <a:off x="2103437" y="1391102"/>
                <a:ext cx="450850" cy="36671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50000"/>
                  </a:spcBef>
                  <a:buClrTx/>
                  <a:buSzTx/>
                  <a:buFontTx/>
                  <a:buNone/>
                </a:pPr>
                <a14:m>
                  <m:oMathPara xmlns:m="http://schemas.openxmlformats.org/officeDocument/2006/math">
                    <m:oMathParaPr>
                      <m:jc m:val="centerGroup"/>
                    </m:oMathParaPr>
                    <m:oMath xmlns:m="http://schemas.openxmlformats.org/officeDocument/2006/math">
                      <m:r>
                        <a:rPr lang="en-US" altLang="zh-TW" sz="1800" i="1" dirty="0" smtClean="0">
                          <a:latin typeface="Cambria Math"/>
                        </a:rPr>
                        <m:t>𝑒</m:t>
                      </m:r>
                    </m:oMath>
                  </m:oMathPara>
                </a14:m>
                <a:endParaRPr lang="en-US" altLang="zh-TW" sz="1800" dirty="0">
                  <a:latin typeface="Tahoma" pitchFamily="34" charset="0"/>
                </a:endParaRPr>
              </a:p>
            </p:txBody>
          </p:sp>
        </mc:Choice>
        <mc:Fallback xmlns="">
          <p:sp>
            <p:nvSpPr>
              <p:cNvPr id="64" name="Text Box 27"/>
              <p:cNvSpPr txBox="1">
                <a:spLocks noRot="1" noChangeAspect="1" noMove="1" noResize="1" noEditPoints="1" noAdjustHandles="1" noChangeArrowheads="1" noChangeShapeType="1" noTextEdit="1"/>
              </p:cNvSpPr>
              <p:nvPr/>
            </p:nvSpPr>
            <p:spPr bwMode="auto">
              <a:xfrm>
                <a:off x="2103437" y="1391102"/>
                <a:ext cx="450850" cy="366712"/>
              </a:xfrm>
              <a:prstGeom prst="rect">
                <a:avLst/>
              </a:prstGeom>
              <a:blipFill rotWithShape="1">
                <a:blip r:embed="rId4"/>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65" name="矩形 19"/>
              <p:cNvSpPr>
                <a:spLocks noChangeArrowheads="1"/>
              </p:cNvSpPr>
              <p:nvPr/>
            </p:nvSpPr>
            <p:spPr bwMode="auto">
              <a:xfrm>
                <a:off x="2017712" y="3677102"/>
                <a:ext cx="622222"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p>
                <a:pPr>
                  <a:defRPr/>
                </a:pPr>
                <a14:m>
                  <m:oMath xmlns:m="http://schemas.openxmlformats.org/officeDocument/2006/math">
                    <m:sSup>
                      <m:sSupPr>
                        <m:ctrlPr>
                          <a:rPr lang="en-US" altLang="zh-TW" i="1" smtClean="0">
                            <a:latin typeface="Cambria Math" panose="02040503050406030204" pitchFamily="18" charset="0"/>
                            <a:ea typeface="新細明體" charset="0"/>
                          </a:rPr>
                        </m:ctrlPr>
                      </m:sSupPr>
                      <m:e>
                        <m:r>
                          <a:rPr lang="en-US" altLang="zh-TW" b="0" i="1" smtClean="0">
                            <a:latin typeface="Cambria Math"/>
                            <a:ea typeface="新細明體" charset="0"/>
                          </a:rPr>
                          <m:t>𝑊</m:t>
                        </m:r>
                      </m:e>
                      <m:sup>
                        <m:r>
                          <a:rPr lang="en-US" altLang="zh-TW" b="0" i="1" smtClean="0">
                            <a:latin typeface="Cambria Math"/>
                            <a:ea typeface="新細明體" charset="0"/>
                          </a:rPr>
                          <m:t>−</m:t>
                        </m:r>
                      </m:sup>
                    </m:sSup>
                  </m:oMath>
                </a14:m>
                <a:r>
                  <a:rPr lang="zh-TW" altLang="en-US" dirty="0">
                    <a:latin typeface="Tahoma" charset="0"/>
                    <a:ea typeface="新細明體" charset="0"/>
                    <a:cs typeface="新細明體" charset="0"/>
                  </a:rPr>
                  <a:t> </a:t>
                </a:r>
              </a:p>
            </p:txBody>
          </p:sp>
        </mc:Choice>
        <mc:Fallback xmlns="">
          <p:sp>
            <p:nvSpPr>
              <p:cNvPr id="65" name="矩形 19"/>
              <p:cNvSpPr>
                <a:spLocks noRot="1" noChangeAspect="1" noMove="1" noResize="1" noEditPoints="1" noAdjustHandles="1" noChangeArrowheads="1" noChangeShapeType="1" noTextEdit="1"/>
              </p:cNvSpPr>
              <p:nvPr/>
            </p:nvSpPr>
            <p:spPr bwMode="auto">
              <a:xfrm>
                <a:off x="2017712" y="3677102"/>
                <a:ext cx="622222" cy="369332"/>
              </a:xfrm>
              <a:prstGeom prst="rect">
                <a:avLst/>
              </a:prstGeom>
              <a:blipFill rotWithShape="1">
                <a:blip r:embed="rId5"/>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cxnSp>
        <p:nvCxnSpPr>
          <p:cNvPr id="66" name="直線單箭頭接點 65"/>
          <p:cNvCxnSpPr/>
          <p:nvPr/>
        </p:nvCxnSpPr>
        <p:spPr>
          <a:xfrm flipV="1">
            <a:off x="1931965" y="4046989"/>
            <a:ext cx="703305" cy="1211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7" name="Text Box 28"/>
              <p:cNvSpPr txBox="1">
                <a:spLocks noChangeArrowheads="1"/>
              </p:cNvSpPr>
              <p:nvPr/>
            </p:nvSpPr>
            <p:spPr bwMode="auto">
              <a:xfrm>
                <a:off x="3063874" y="1391102"/>
                <a:ext cx="434975"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50000"/>
                  </a:spcBef>
                  <a:buClrTx/>
                  <a:buSzTx/>
                  <a:buFontTx/>
                  <a:buNone/>
                </a:pPr>
                <a14:m>
                  <m:oMathPara xmlns:m="http://schemas.openxmlformats.org/officeDocument/2006/math">
                    <m:oMathParaPr>
                      <m:jc m:val="centerGroup"/>
                    </m:oMathParaPr>
                    <m:oMath xmlns:m="http://schemas.openxmlformats.org/officeDocument/2006/math">
                      <m:sSub>
                        <m:sSubPr>
                          <m:ctrlPr>
                            <a:rPr lang="el-GR" altLang="zh-TW" sz="1800" i="1" dirty="0" smtClean="0">
                              <a:latin typeface="Cambria Math" panose="02040503050406030204" pitchFamily="18" charset="0"/>
                              <a:cs typeface="Tahoma" pitchFamily="34" charset="0"/>
                            </a:rPr>
                          </m:ctrlPr>
                        </m:sSubPr>
                        <m:e>
                          <m:acc>
                            <m:accPr>
                              <m:chr m:val="̅"/>
                              <m:ctrlPr>
                                <a:rPr lang="el-GR" altLang="zh-TW" sz="1800" i="1" dirty="0">
                                  <a:latin typeface="Cambria Math" panose="02040503050406030204" pitchFamily="18" charset="0"/>
                                  <a:cs typeface="Tahoma" pitchFamily="34" charset="0"/>
                                </a:rPr>
                              </m:ctrlPr>
                            </m:accPr>
                            <m:e>
                              <m:r>
                                <a:rPr lang="el-GR" altLang="zh-TW" sz="1800" i="1" dirty="0">
                                  <a:latin typeface="Cambria Math"/>
                                  <a:cs typeface="Tahoma" pitchFamily="34" charset="0"/>
                                </a:rPr>
                                <m:t>𝜈</m:t>
                              </m:r>
                            </m:e>
                          </m:acc>
                        </m:e>
                        <m:sub>
                          <m:r>
                            <a:rPr lang="en-US" altLang="zh-TW" sz="1800" b="0" i="1" dirty="0" smtClean="0">
                              <a:latin typeface="Cambria Math"/>
                              <a:cs typeface="Tahoma" pitchFamily="34" charset="0"/>
                            </a:rPr>
                            <m:t>𝑒</m:t>
                          </m:r>
                        </m:sub>
                      </m:sSub>
                    </m:oMath>
                  </m:oMathPara>
                </a14:m>
                <a:endParaRPr lang="el-GR" altLang="zh-TW" sz="1800" dirty="0">
                  <a:cs typeface="Tahoma" pitchFamily="34" charset="0"/>
                </a:endParaRPr>
              </a:p>
            </p:txBody>
          </p:sp>
        </mc:Choice>
        <mc:Fallback xmlns="">
          <p:sp>
            <p:nvSpPr>
              <p:cNvPr id="67" name="Text Box 28"/>
              <p:cNvSpPr txBox="1">
                <a:spLocks noRot="1" noChangeAspect="1" noMove="1" noResize="1" noEditPoints="1" noAdjustHandles="1" noChangeArrowheads="1" noChangeShapeType="1" noTextEdit="1"/>
              </p:cNvSpPr>
              <p:nvPr/>
            </p:nvSpPr>
            <p:spPr bwMode="auto">
              <a:xfrm>
                <a:off x="3063874" y="1391102"/>
                <a:ext cx="434975" cy="369332"/>
              </a:xfrm>
              <a:prstGeom prst="rect">
                <a:avLst/>
              </a:prstGeom>
              <a:blipFill rotWithShape="1">
                <a:blip r:embed="rId6"/>
                <a:stretch>
                  <a:fillRect r="-1549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84" name="Text Box 4"/>
              <p:cNvSpPr txBox="1">
                <a:spLocks noChangeArrowheads="1"/>
              </p:cNvSpPr>
              <p:nvPr/>
            </p:nvSpPr>
            <p:spPr bwMode="auto">
              <a:xfrm>
                <a:off x="2866230" y="2063592"/>
                <a:ext cx="249019" cy="349066"/>
              </a:xfrm>
              <a:prstGeom prst="rect">
                <a:avLst/>
              </a:prstGeom>
              <a:solidFill>
                <a:schemeClr val="bg1"/>
              </a:solidFill>
              <a:ln w="9525">
                <a:noFill/>
                <a:miter lim="800000"/>
                <a:headEnd/>
                <a:tailEnd/>
              </a:ln>
            </p:spPr>
            <p:txBody>
              <a:bodyPr lIns="0" tIns="0" rIns="0" bIns="0"/>
              <a:lstStyle/>
              <a:p>
                <a:pPr eaLnBrk="0" hangingPunct="0">
                  <a:defRPr/>
                </a:pPr>
                <a14:m>
                  <m:oMathPara xmlns:m="http://schemas.openxmlformats.org/officeDocument/2006/math">
                    <m:oMathParaPr>
                      <m:jc m:val="centerGroup"/>
                    </m:oMathParaPr>
                    <m:oMath xmlns:m="http://schemas.openxmlformats.org/officeDocument/2006/math">
                      <m:r>
                        <a:rPr lang="en-US" altLang="zh-TW" sz="2000" i="1" dirty="0" smtClean="0">
                          <a:latin typeface="Cambria Math"/>
                          <a:cs typeface="Times New Roman" pitchFamily="18" charset="0"/>
                        </a:rPr>
                        <m:t>𝜈</m:t>
                      </m:r>
                      <m:r>
                        <a:rPr lang="en-US" altLang="zh-TW" sz="2000" i="1" baseline="-30000" dirty="0" err="1">
                          <a:latin typeface="Cambria Math"/>
                          <a:cs typeface="Times New Roman" pitchFamily="18" charset="0"/>
                        </a:rPr>
                        <m:t>𝑒</m:t>
                      </m:r>
                    </m:oMath>
                  </m:oMathPara>
                </a14:m>
                <a:endParaRPr lang="en-US" altLang="zh-TW" sz="2000" i="1" dirty="0"/>
              </a:p>
            </p:txBody>
          </p:sp>
        </mc:Choice>
        <mc:Fallback xmlns="">
          <p:sp>
            <p:nvSpPr>
              <p:cNvPr id="84" name="Text Box 4"/>
              <p:cNvSpPr txBox="1">
                <a:spLocks noRot="1" noChangeAspect="1" noMove="1" noResize="1" noEditPoints="1" noAdjustHandles="1" noChangeArrowheads="1" noChangeShapeType="1" noTextEdit="1"/>
              </p:cNvSpPr>
              <p:nvPr/>
            </p:nvSpPr>
            <p:spPr bwMode="auto">
              <a:xfrm>
                <a:off x="2866230" y="2063592"/>
                <a:ext cx="249019" cy="349066"/>
              </a:xfrm>
              <a:prstGeom prst="rect">
                <a:avLst/>
              </a:prstGeom>
              <a:blipFill rotWithShape="1">
                <a:blip r:embed="rId7"/>
                <a:stretch>
                  <a:fillRect l="-19512" r="-9756" b="-3509"/>
                </a:stretch>
              </a:blipFill>
              <a:ln w="9525">
                <a:noFill/>
                <a:miter lim="800000"/>
                <a:headEnd/>
                <a:tailEnd/>
              </a:ln>
            </p:spPr>
            <p:txBody>
              <a:bodyPr/>
              <a:lstStyle/>
              <a:p>
                <a:r>
                  <a:rPr lang="zh-TW" altLang="en-US">
                    <a:noFill/>
                  </a:rPr>
                  <a:t> </a:t>
                </a:r>
              </a:p>
            </p:txBody>
          </p:sp>
        </mc:Fallback>
      </mc:AlternateContent>
      <p:sp>
        <p:nvSpPr>
          <p:cNvPr id="85" name="矩形 84"/>
          <p:cNvSpPr/>
          <p:nvPr/>
        </p:nvSpPr>
        <p:spPr>
          <a:xfrm>
            <a:off x="5293518" y="1306909"/>
            <a:ext cx="2554288" cy="40274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zh-TW" altLang="en-US"/>
          </a:p>
        </p:txBody>
      </p:sp>
      <p:sp>
        <p:nvSpPr>
          <p:cNvPr id="86" name="Line 15"/>
          <p:cNvSpPr>
            <a:spLocks noChangeShapeType="1"/>
          </p:cNvSpPr>
          <p:nvPr/>
        </p:nvSpPr>
        <p:spPr bwMode="auto">
          <a:xfrm flipV="1">
            <a:off x="5487193" y="4253309"/>
            <a:ext cx="260350" cy="838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87" name="Line 17"/>
          <p:cNvSpPr>
            <a:spLocks noChangeShapeType="1"/>
          </p:cNvSpPr>
          <p:nvPr/>
        </p:nvSpPr>
        <p:spPr bwMode="auto">
          <a:xfrm flipV="1">
            <a:off x="5742781" y="3577034"/>
            <a:ext cx="206375" cy="7048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88" name="Line 18"/>
          <p:cNvSpPr>
            <a:spLocks noChangeShapeType="1"/>
          </p:cNvSpPr>
          <p:nvPr/>
        </p:nvSpPr>
        <p:spPr bwMode="auto">
          <a:xfrm>
            <a:off x="5941218" y="3570684"/>
            <a:ext cx="995363" cy="635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89" name="Line 19"/>
          <p:cNvSpPr>
            <a:spLocks noChangeShapeType="1"/>
          </p:cNvSpPr>
          <p:nvPr/>
        </p:nvSpPr>
        <p:spPr bwMode="auto">
          <a:xfrm flipV="1">
            <a:off x="5949156" y="2653109"/>
            <a:ext cx="31750" cy="9493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90" name="Line 20"/>
          <p:cNvSpPr>
            <a:spLocks noChangeShapeType="1"/>
          </p:cNvSpPr>
          <p:nvPr/>
        </p:nvSpPr>
        <p:spPr bwMode="auto">
          <a:xfrm flipV="1">
            <a:off x="5977731" y="1740296"/>
            <a:ext cx="15875" cy="9286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91" name="Line 21"/>
          <p:cNvSpPr>
            <a:spLocks noChangeShapeType="1"/>
          </p:cNvSpPr>
          <p:nvPr/>
        </p:nvSpPr>
        <p:spPr bwMode="auto">
          <a:xfrm flipH="1" flipV="1">
            <a:off x="6676231" y="2534840"/>
            <a:ext cx="285750" cy="105489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92" name="Line 22"/>
          <p:cNvSpPr>
            <a:spLocks noChangeShapeType="1"/>
          </p:cNvSpPr>
          <p:nvPr/>
        </p:nvSpPr>
        <p:spPr bwMode="auto">
          <a:xfrm flipH="1" flipV="1">
            <a:off x="6440487" y="1735535"/>
            <a:ext cx="260350" cy="8858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93" name="Line 23"/>
          <p:cNvSpPr>
            <a:spLocks noChangeShapeType="1"/>
          </p:cNvSpPr>
          <p:nvPr/>
        </p:nvSpPr>
        <p:spPr bwMode="auto">
          <a:xfrm flipH="1">
            <a:off x="7242968" y="1783158"/>
            <a:ext cx="247650" cy="8556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94" name="Line 24"/>
          <p:cNvSpPr>
            <a:spLocks noChangeShapeType="1"/>
          </p:cNvSpPr>
          <p:nvPr/>
        </p:nvSpPr>
        <p:spPr bwMode="auto">
          <a:xfrm flipV="1">
            <a:off x="6961981" y="2624136"/>
            <a:ext cx="280987" cy="96559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mc:AlternateContent xmlns:mc="http://schemas.openxmlformats.org/markup-compatibility/2006" xmlns:a14="http://schemas.microsoft.com/office/drawing/2010/main">
        <mc:Choice Requires="a14">
          <p:sp>
            <p:nvSpPr>
              <p:cNvPr id="95" name="Text Box 25"/>
              <p:cNvSpPr txBox="1">
                <a:spLocks noChangeArrowheads="1"/>
              </p:cNvSpPr>
              <p:nvPr/>
            </p:nvSpPr>
            <p:spPr bwMode="auto">
              <a:xfrm>
                <a:off x="5634831" y="4840684"/>
                <a:ext cx="334962"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50000"/>
                  </a:spcBef>
                  <a:buClrTx/>
                  <a:buSzTx/>
                  <a:buFontTx/>
                  <a:buNone/>
                </a:pPr>
                <a14:m>
                  <m:oMathPara xmlns:m="http://schemas.openxmlformats.org/officeDocument/2006/math">
                    <m:oMathParaPr>
                      <m:jc m:val="centerGroup"/>
                    </m:oMathParaPr>
                    <m:oMath xmlns:m="http://schemas.openxmlformats.org/officeDocument/2006/math">
                      <m:r>
                        <a:rPr lang="en-US" altLang="zh-TW" sz="1800" b="0" i="1" smtClean="0">
                          <a:latin typeface="Cambria Math"/>
                        </a:rPr>
                        <m:t>𝑑</m:t>
                      </m:r>
                    </m:oMath>
                  </m:oMathPara>
                </a14:m>
                <a:endParaRPr lang="en-US" altLang="zh-TW" sz="1800" dirty="0">
                  <a:latin typeface="Tahoma" pitchFamily="34" charset="0"/>
                </a:endParaRPr>
              </a:p>
            </p:txBody>
          </p:sp>
        </mc:Choice>
        <mc:Fallback xmlns="">
          <p:sp>
            <p:nvSpPr>
              <p:cNvPr id="95" name="Text Box 25"/>
              <p:cNvSpPr txBox="1">
                <a:spLocks noRot="1" noChangeAspect="1" noMove="1" noResize="1" noEditPoints="1" noAdjustHandles="1" noChangeArrowheads="1" noChangeShapeType="1" noTextEdit="1"/>
              </p:cNvSpPr>
              <p:nvPr/>
            </p:nvSpPr>
            <p:spPr bwMode="auto">
              <a:xfrm>
                <a:off x="5634831" y="4840684"/>
                <a:ext cx="334962" cy="369332"/>
              </a:xfrm>
              <a:prstGeom prst="rect">
                <a:avLst/>
              </a:prstGeom>
              <a:blipFill rotWithShape="1">
                <a:blip r:embed="rId8"/>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96" name="Text Box 26"/>
              <p:cNvSpPr txBox="1">
                <a:spLocks noChangeArrowheads="1"/>
              </p:cNvSpPr>
              <p:nvPr/>
            </p:nvSpPr>
            <p:spPr bwMode="auto">
              <a:xfrm>
                <a:off x="5820568" y="1332309"/>
                <a:ext cx="420688" cy="36671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50000"/>
                  </a:spcBef>
                  <a:buClrTx/>
                  <a:buSzTx/>
                  <a:buFontTx/>
                  <a:buNone/>
                </a:pPr>
                <a14:m>
                  <m:oMathPara xmlns:m="http://schemas.openxmlformats.org/officeDocument/2006/math">
                    <m:oMathParaPr>
                      <m:jc m:val="centerGroup"/>
                    </m:oMathParaPr>
                    <m:oMath xmlns:m="http://schemas.openxmlformats.org/officeDocument/2006/math">
                      <m:r>
                        <a:rPr lang="en-US" altLang="zh-TW" sz="1800" b="0" i="1" dirty="0" smtClean="0">
                          <a:latin typeface="Cambria Math"/>
                        </a:rPr>
                        <m:t>𝑢</m:t>
                      </m:r>
                    </m:oMath>
                  </m:oMathPara>
                </a14:m>
                <a:endParaRPr lang="en-US" altLang="zh-TW" sz="1800" dirty="0">
                  <a:latin typeface="Tahoma" pitchFamily="34" charset="0"/>
                </a:endParaRPr>
              </a:p>
            </p:txBody>
          </p:sp>
        </mc:Choice>
        <mc:Fallback xmlns="">
          <p:sp>
            <p:nvSpPr>
              <p:cNvPr id="96" name="Text Box 26"/>
              <p:cNvSpPr txBox="1">
                <a:spLocks noRot="1" noChangeAspect="1" noMove="1" noResize="1" noEditPoints="1" noAdjustHandles="1" noChangeArrowheads="1" noChangeShapeType="1" noTextEdit="1"/>
              </p:cNvSpPr>
              <p:nvPr/>
            </p:nvSpPr>
            <p:spPr bwMode="auto">
              <a:xfrm>
                <a:off x="5820568" y="1332309"/>
                <a:ext cx="420688" cy="366713"/>
              </a:xfrm>
              <a:prstGeom prst="rect">
                <a:avLst/>
              </a:prstGeom>
              <a:blipFill rotWithShape="1">
                <a:blip r:embed="rId9"/>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97" name="Text Box 27"/>
              <p:cNvSpPr txBox="1">
                <a:spLocks noChangeArrowheads="1"/>
              </p:cNvSpPr>
              <p:nvPr/>
            </p:nvSpPr>
            <p:spPr bwMode="auto">
              <a:xfrm>
                <a:off x="6312693" y="1333897"/>
                <a:ext cx="450850" cy="36671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50000"/>
                  </a:spcBef>
                  <a:buClrTx/>
                  <a:buSzTx/>
                  <a:buFontTx/>
                  <a:buNone/>
                </a:pPr>
                <a14:m>
                  <m:oMathPara xmlns:m="http://schemas.openxmlformats.org/officeDocument/2006/math">
                    <m:oMathParaPr>
                      <m:jc m:val="centerGroup"/>
                    </m:oMathParaPr>
                    <m:oMath xmlns:m="http://schemas.openxmlformats.org/officeDocument/2006/math">
                      <m:r>
                        <a:rPr lang="en-US" altLang="zh-TW" sz="1800" i="1" dirty="0" smtClean="0">
                          <a:latin typeface="Cambria Math"/>
                        </a:rPr>
                        <m:t>𝑒</m:t>
                      </m:r>
                    </m:oMath>
                  </m:oMathPara>
                </a14:m>
                <a:endParaRPr lang="en-US" altLang="zh-TW" sz="1800" dirty="0">
                  <a:latin typeface="Tahoma" pitchFamily="34" charset="0"/>
                </a:endParaRPr>
              </a:p>
            </p:txBody>
          </p:sp>
        </mc:Choice>
        <mc:Fallback xmlns="">
          <p:sp>
            <p:nvSpPr>
              <p:cNvPr id="97" name="Text Box 27"/>
              <p:cNvSpPr txBox="1">
                <a:spLocks noRot="1" noChangeAspect="1" noMove="1" noResize="1" noEditPoints="1" noAdjustHandles="1" noChangeArrowheads="1" noChangeShapeType="1" noTextEdit="1"/>
              </p:cNvSpPr>
              <p:nvPr/>
            </p:nvSpPr>
            <p:spPr bwMode="auto">
              <a:xfrm>
                <a:off x="6312693" y="1333897"/>
                <a:ext cx="450850" cy="366712"/>
              </a:xfrm>
              <a:prstGeom prst="rect">
                <a:avLst/>
              </a:prstGeom>
              <a:blipFill rotWithShape="1">
                <a:blip r:embed="rId10"/>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98" name="矩形 19"/>
              <p:cNvSpPr>
                <a:spLocks noChangeArrowheads="1"/>
              </p:cNvSpPr>
              <p:nvPr/>
            </p:nvSpPr>
            <p:spPr bwMode="auto">
              <a:xfrm>
                <a:off x="6226968" y="3619897"/>
                <a:ext cx="622222"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p>
                <a:pPr>
                  <a:defRPr/>
                </a:pPr>
                <a14:m>
                  <m:oMath xmlns:m="http://schemas.openxmlformats.org/officeDocument/2006/math">
                    <m:sSup>
                      <m:sSupPr>
                        <m:ctrlPr>
                          <a:rPr lang="en-US" altLang="zh-TW" i="1" smtClean="0">
                            <a:latin typeface="Cambria Math" panose="02040503050406030204" pitchFamily="18" charset="0"/>
                            <a:ea typeface="新細明體" charset="0"/>
                          </a:rPr>
                        </m:ctrlPr>
                      </m:sSupPr>
                      <m:e>
                        <m:r>
                          <a:rPr lang="en-US" altLang="zh-TW" b="0" i="1" smtClean="0">
                            <a:latin typeface="Cambria Math"/>
                            <a:ea typeface="新細明體" charset="0"/>
                          </a:rPr>
                          <m:t>𝑊</m:t>
                        </m:r>
                      </m:e>
                      <m:sup>
                        <m:r>
                          <a:rPr lang="en-US" altLang="zh-TW" b="0" i="1" smtClean="0">
                            <a:latin typeface="Cambria Math"/>
                            <a:ea typeface="新細明體" charset="0"/>
                          </a:rPr>
                          <m:t>−</m:t>
                        </m:r>
                      </m:sup>
                    </m:sSup>
                  </m:oMath>
                </a14:m>
                <a:r>
                  <a:rPr lang="zh-TW" altLang="en-US" dirty="0">
                    <a:latin typeface="Tahoma" charset="0"/>
                    <a:ea typeface="新細明體" charset="0"/>
                    <a:cs typeface="新細明體" charset="0"/>
                  </a:rPr>
                  <a:t> </a:t>
                </a:r>
              </a:p>
            </p:txBody>
          </p:sp>
        </mc:Choice>
        <mc:Fallback xmlns="">
          <p:sp>
            <p:nvSpPr>
              <p:cNvPr id="98" name="矩形 19"/>
              <p:cNvSpPr>
                <a:spLocks noRot="1" noChangeAspect="1" noMove="1" noResize="1" noEditPoints="1" noAdjustHandles="1" noChangeArrowheads="1" noChangeShapeType="1" noTextEdit="1"/>
              </p:cNvSpPr>
              <p:nvPr/>
            </p:nvSpPr>
            <p:spPr bwMode="auto">
              <a:xfrm>
                <a:off x="6226968" y="3619897"/>
                <a:ext cx="622222" cy="369332"/>
              </a:xfrm>
              <a:prstGeom prst="rect">
                <a:avLst/>
              </a:prstGeom>
              <a:blipFill rotWithShape="1">
                <a:blip r:embed="rId11"/>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cxnSp>
        <p:nvCxnSpPr>
          <p:cNvPr id="99" name="直線單箭頭接點 98"/>
          <p:cNvCxnSpPr/>
          <p:nvPr/>
        </p:nvCxnSpPr>
        <p:spPr>
          <a:xfrm flipV="1">
            <a:off x="6141221" y="3989784"/>
            <a:ext cx="703305" cy="1211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0" name="Text Box 28"/>
              <p:cNvSpPr txBox="1">
                <a:spLocks noChangeArrowheads="1"/>
              </p:cNvSpPr>
              <p:nvPr/>
            </p:nvSpPr>
            <p:spPr bwMode="auto">
              <a:xfrm>
                <a:off x="7273130" y="1333897"/>
                <a:ext cx="434975"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50000"/>
                  </a:spcBef>
                  <a:buClrTx/>
                  <a:buSzTx/>
                  <a:buFontTx/>
                  <a:buNone/>
                </a:pPr>
                <a14:m>
                  <m:oMathPara xmlns:m="http://schemas.openxmlformats.org/officeDocument/2006/math">
                    <m:oMathParaPr>
                      <m:jc m:val="centerGroup"/>
                    </m:oMathParaPr>
                    <m:oMath xmlns:m="http://schemas.openxmlformats.org/officeDocument/2006/math">
                      <m:sSub>
                        <m:sSubPr>
                          <m:ctrlPr>
                            <a:rPr lang="el-GR" altLang="zh-TW" sz="1800" i="1" dirty="0" smtClean="0">
                              <a:latin typeface="Cambria Math" panose="02040503050406030204" pitchFamily="18" charset="0"/>
                              <a:cs typeface="Tahoma" pitchFamily="34" charset="0"/>
                            </a:rPr>
                          </m:ctrlPr>
                        </m:sSubPr>
                        <m:e>
                          <m:acc>
                            <m:accPr>
                              <m:chr m:val="̅"/>
                              <m:ctrlPr>
                                <a:rPr lang="el-GR" altLang="zh-TW" sz="1800" i="1" dirty="0">
                                  <a:latin typeface="Cambria Math" panose="02040503050406030204" pitchFamily="18" charset="0"/>
                                  <a:cs typeface="Tahoma" pitchFamily="34" charset="0"/>
                                </a:rPr>
                              </m:ctrlPr>
                            </m:accPr>
                            <m:e>
                              <m:r>
                                <a:rPr lang="el-GR" altLang="zh-TW" sz="1800" i="1" dirty="0">
                                  <a:latin typeface="Cambria Math"/>
                                  <a:cs typeface="Tahoma" pitchFamily="34" charset="0"/>
                                </a:rPr>
                                <m:t>𝜈</m:t>
                              </m:r>
                            </m:e>
                          </m:acc>
                        </m:e>
                        <m:sub>
                          <m:r>
                            <a:rPr lang="en-US" altLang="zh-TW" sz="1800" b="0" i="1" dirty="0" smtClean="0">
                              <a:latin typeface="Cambria Math"/>
                              <a:cs typeface="Tahoma" pitchFamily="34" charset="0"/>
                            </a:rPr>
                            <m:t>𝑒</m:t>
                          </m:r>
                        </m:sub>
                      </m:sSub>
                    </m:oMath>
                  </m:oMathPara>
                </a14:m>
                <a:endParaRPr lang="el-GR" altLang="zh-TW" sz="1800" dirty="0">
                  <a:cs typeface="Tahoma" pitchFamily="34" charset="0"/>
                </a:endParaRPr>
              </a:p>
            </p:txBody>
          </p:sp>
        </mc:Choice>
        <mc:Fallback xmlns="">
          <p:sp>
            <p:nvSpPr>
              <p:cNvPr id="100" name="Text Box 28"/>
              <p:cNvSpPr txBox="1">
                <a:spLocks noRot="1" noChangeAspect="1" noMove="1" noResize="1" noEditPoints="1" noAdjustHandles="1" noChangeArrowheads="1" noChangeShapeType="1" noTextEdit="1"/>
              </p:cNvSpPr>
              <p:nvPr/>
            </p:nvSpPr>
            <p:spPr bwMode="auto">
              <a:xfrm>
                <a:off x="7273130" y="1333897"/>
                <a:ext cx="434975" cy="369332"/>
              </a:xfrm>
              <a:prstGeom prst="rect">
                <a:avLst/>
              </a:prstGeom>
              <a:blipFill rotWithShape="1">
                <a:blip r:embed="rId12"/>
                <a:stretch>
                  <a:fillRect r="-1690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01" name="Text Box 4"/>
              <p:cNvSpPr txBox="1">
                <a:spLocks noChangeArrowheads="1"/>
              </p:cNvSpPr>
              <p:nvPr/>
            </p:nvSpPr>
            <p:spPr bwMode="auto">
              <a:xfrm>
                <a:off x="7075486" y="2006387"/>
                <a:ext cx="249019" cy="349066"/>
              </a:xfrm>
              <a:prstGeom prst="rect">
                <a:avLst/>
              </a:prstGeom>
              <a:solidFill>
                <a:schemeClr val="bg1"/>
              </a:solidFill>
              <a:ln w="9525">
                <a:noFill/>
                <a:miter lim="800000"/>
                <a:headEnd/>
                <a:tailEnd/>
              </a:ln>
            </p:spPr>
            <p:txBody>
              <a:bodyPr lIns="0" tIns="0" rIns="0" bIns="0"/>
              <a:lstStyle/>
              <a:p>
                <a:pPr eaLnBrk="0" hangingPunct="0">
                  <a:defRPr/>
                </a:pPr>
                <a14:m>
                  <m:oMathPara xmlns:m="http://schemas.openxmlformats.org/officeDocument/2006/math">
                    <m:oMathParaPr>
                      <m:jc m:val="centerGroup"/>
                    </m:oMathParaPr>
                    <m:oMath xmlns:m="http://schemas.openxmlformats.org/officeDocument/2006/math">
                      <m:r>
                        <a:rPr lang="en-US" altLang="zh-TW" sz="2000" i="1" dirty="0" smtClean="0">
                          <a:latin typeface="Cambria Math"/>
                          <a:cs typeface="Times New Roman" pitchFamily="18" charset="0"/>
                        </a:rPr>
                        <m:t>𝜈</m:t>
                      </m:r>
                      <m:r>
                        <a:rPr lang="en-US" altLang="zh-TW" sz="2000" i="1" baseline="-30000" dirty="0" err="1">
                          <a:latin typeface="Cambria Math"/>
                          <a:cs typeface="Times New Roman" pitchFamily="18" charset="0"/>
                        </a:rPr>
                        <m:t>𝑒</m:t>
                      </m:r>
                    </m:oMath>
                  </m:oMathPara>
                </a14:m>
                <a:endParaRPr lang="en-US" altLang="zh-TW" sz="2000" i="1" dirty="0"/>
              </a:p>
            </p:txBody>
          </p:sp>
        </mc:Choice>
        <mc:Fallback xmlns="">
          <p:sp>
            <p:nvSpPr>
              <p:cNvPr id="101" name="Text Box 4"/>
              <p:cNvSpPr txBox="1">
                <a:spLocks noRot="1" noChangeAspect="1" noMove="1" noResize="1" noEditPoints="1" noAdjustHandles="1" noChangeArrowheads="1" noChangeShapeType="1" noTextEdit="1"/>
              </p:cNvSpPr>
              <p:nvPr/>
            </p:nvSpPr>
            <p:spPr bwMode="auto">
              <a:xfrm>
                <a:off x="7075486" y="2006387"/>
                <a:ext cx="249019" cy="349066"/>
              </a:xfrm>
              <a:prstGeom prst="rect">
                <a:avLst/>
              </a:prstGeom>
              <a:blipFill rotWithShape="1">
                <a:blip r:embed="rId13"/>
                <a:stretch>
                  <a:fillRect l="-21951" r="-7317" b="-5263"/>
                </a:stretch>
              </a:blipFill>
              <a:ln w="9525">
                <a:noFill/>
                <a:miter lim="800000"/>
                <a:headEnd/>
                <a:tailEnd/>
              </a:ln>
            </p:spPr>
            <p:txBody>
              <a:bodyPr/>
              <a:lstStyle/>
              <a:p>
                <a:r>
                  <a:rPr lang="zh-TW" altLang="en-US">
                    <a:noFill/>
                  </a:rPr>
                  <a:t> </a:t>
                </a:r>
              </a:p>
            </p:txBody>
          </p:sp>
        </mc:Fallback>
      </mc:AlternateContent>
      <p:sp>
        <p:nvSpPr>
          <p:cNvPr id="2" name="TextBox 1">
            <a:extLst>
              <a:ext uri="{FF2B5EF4-FFF2-40B4-BE49-F238E27FC236}">
                <a16:creationId xmlns:a16="http://schemas.microsoft.com/office/drawing/2014/main" id="{C0E0A8E8-ACBB-4493-4547-2C4FFD338E25}"/>
              </a:ext>
            </a:extLst>
          </p:cNvPr>
          <p:cNvSpPr txBox="1"/>
          <p:nvPr/>
        </p:nvSpPr>
        <p:spPr>
          <a:xfrm>
            <a:off x="3752237" y="5594693"/>
            <a:ext cx="3447758" cy="369332"/>
          </a:xfrm>
          <a:prstGeom prst="rect">
            <a:avLst/>
          </a:prstGeom>
          <a:noFill/>
        </p:spPr>
        <p:txBody>
          <a:bodyPr wrap="square" rtlCol="0">
            <a:spAutoFit/>
          </a:bodyPr>
          <a:lstStyle/>
          <a:p>
            <a:pPr algn="l"/>
            <a:r>
              <a:rPr lang="en-US" dirty="0" err="1">
                <a:latin typeface="Times New Roman" panose="02020603050405020304" pitchFamily="18" charset="0"/>
                <a:cs typeface="Times New Roman" panose="02020603050405020304" pitchFamily="18" charset="0"/>
              </a:rPr>
              <a:t>非常類似邈子衰變</a:t>
            </a:r>
            <a:r>
              <a:rPr lang="en-US" dirty="0">
                <a:latin typeface="Times New Roman" panose="02020603050405020304" pitchFamily="18" charset="0"/>
                <a:cs typeface="Times New Roman" panose="02020603050405020304" pitchFamily="18" charset="0"/>
              </a:rPr>
              <a:t>。</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44C23B-BC00-D3A0-99C5-D12F17EF1816}"/>
            </a:ext>
          </a:extLst>
        </p:cNvPr>
        <p:cNvGrpSpPr/>
        <p:nvPr/>
      </p:nvGrpSpPr>
      <p:grpSpPr>
        <a:xfrm>
          <a:off x="0" y="0"/>
          <a:ext cx="0" cy="0"/>
          <a:chOff x="0" y="0"/>
          <a:chExt cx="0" cy="0"/>
        </a:xfrm>
      </p:grpSpPr>
      <p:sp>
        <p:nvSpPr>
          <p:cNvPr id="55" name="Rectangle 54">
            <a:extLst>
              <a:ext uri="{FF2B5EF4-FFF2-40B4-BE49-F238E27FC236}">
                <a16:creationId xmlns:a16="http://schemas.microsoft.com/office/drawing/2014/main" id="{96F0AFA5-1CE1-BB21-D063-9583047DB066}"/>
              </a:ext>
            </a:extLst>
          </p:cNvPr>
          <p:cNvSpPr/>
          <p:nvPr/>
        </p:nvSpPr>
        <p:spPr>
          <a:xfrm>
            <a:off x="2295296" y="979981"/>
            <a:ext cx="4029779" cy="2184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681F5829-2659-49A0-4F40-C03043FDD924}"/>
              </a:ext>
            </a:extLst>
          </p:cNvPr>
          <p:cNvSpPr/>
          <p:nvPr/>
        </p:nvSpPr>
        <p:spPr>
          <a:xfrm>
            <a:off x="1378036" y="4356188"/>
            <a:ext cx="2460956" cy="2184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直線接點 3">
            <a:extLst>
              <a:ext uri="{FF2B5EF4-FFF2-40B4-BE49-F238E27FC236}">
                <a16:creationId xmlns:a16="http://schemas.microsoft.com/office/drawing/2014/main" id="{024951D2-4E0D-A8EA-4C85-1E6EF1C86CBB}"/>
              </a:ext>
            </a:extLst>
          </p:cNvPr>
          <p:cNvCxnSpPr>
            <a:cxnSpLocks/>
          </p:cNvCxnSpPr>
          <p:nvPr/>
        </p:nvCxnSpPr>
        <p:spPr>
          <a:xfrm>
            <a:off x="1593610" y="4883843"/>
            <a:ext cx="812800" cy="711200"/>
          </a:xfrm>
          <a:prstGeom prst="line">
            <a:avLst/>
          </a:prstGeom>
          <a:ln w="222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 name="直線接點 4">
            <a:extLst>
              <a:ext uri="{FF2B5EF4-FFF2-40B4-BE49-F238E27FC236}">
                <a16:creationId xmlns:a16="http://schemas.microsoft.com/office/drawing/2014/main" id="{59457281-1ECD-0056-C549-76607C093DDC}"/>
              </a:ext>
            </a:extLst>
          </p:cNvPr>
          <p:cNvCxnSpPr>
            <a:cxnSpLocks/>
          </p:cNvCxnSpPr>
          <p:nvPr/>
        </p:nvCxnSpPr>
        <p:spPr>
          <a:xfrm rot="10800000" flipV="1">
            <a:off x="1674232" y="5595044"/>
            <a:ext cx="731837" cy="646112"/>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 name="直線接點 7">
            <a:extLst>
              <a:ext uri="{FF2B5EF4-FFF2-40B4-BE49-F238E27FC236}">
                <a16:creationId xmlns:a16="http://schemas.microsoft.com/office/drawing/2014/main" id="{8504D4D5-64B4-617E-C735-F5EEC528B8D5}"/>
              </a:ext>
            </a:extLst>
          </p:cNvPr>
          <p:cNvCxnSpPr>
            <a:cxnSpLocks/>
          </p:cNvCxnSpPr>
          <p:nvPr/>
        </p:nvCxnSpPr>
        <p:spPr>
          <a:xfrm flipH="1">
            <a:off x="2420355" y="5610919"/>
            <a:ext cx="1203593" cy="0"/>
          </a:xfrm>
          <a:prstGeom prst="line">
            <a:avLst/>
          </a:prstGeom>
          <a:ln>
            <a:solidFill>
              <a:schemeClr val="tx1"/>
            </a:solidFill>
            <a:prstDash val="lgDash"/>
            <a:tailEnd type="none"/>
          </a:ln>
        </p:spPr>
        <p:style>
          <a:lnRef idx="1">
            <a:schemeClr val="accent1"/>
          </a:lnRef>
          <a:fillRef idx="0">
            <a:schemeClr val="accent1"/>
          </a:fillRef>
          <a:effectRef idx="0">
            <a:schemeClr val="accent1"/>
          </a:effectRef>
          <a:fontRef idx="minor">
            <a:schemeClr val="tx1"/>
          </a:fontRef>
        </p:style>
      </p:cxnSp>
      <p:cxnSp>
        <p:nvCxnSpPr>
          <p:cNvPr id="6" name="直線單箭頭接點 8">
            <a:extLst>
              <a:ext uri="{FF2B5EF4-FFF2-40B4-BE49-F238E27FC236}">
                <a16:creationId xmlns:a16="http://schemas.microsoft.com/office/drawing/2014/main" id="{FA8CC0E3-4241-68EF-E130-956A4BA74B7A}"/>
              </a:ext>
            </a:extLst>
          </p:cNvPr>
          <p:cNvCxnSpPr>
            <a:cxnSpLocks/>
          </p:cNvCxnSpPr>
          <p:nvPr/>
        </p:nvCxnSpPr>
        <p:spPr>
          <a:xfrm rot="10800000">
            <a:off x="1869835" y="5129906"/>
            <a:ext cx="217488" cy="188912"/>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直線單箭頭接點 9">
            <a:extLst>
              <a:ext uri="{FF2B5EF4-FFF2-40B4-BE49-F238E27FC236}">
                <a16:creationId xmlns:a16="http://schemas.microsoft.com/office/drawing/2014/main" id="{7A8D0290-6055-56F5-A427-FBD7C62DA2E5}"/>
              </a:ext>
            </a:extLst>
          </p:cNvPr>
          <p:cNvCxnSpPr>
            <a:cxnSpLocks/>
          </p:cNvCxnSpPr>
          <p:nvPr/>
        </p:nvCxnSpPr>
        <p:spPr>
          <a:xfrm flipV="1">
            <a:off x="2023298" y="5796357"/>
            <a:ext cx="147480" cy="121743"/>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 name="矩形 6">
                <a:extLst>
                  <a:ext uri="{FF2B5EF4-FFF2-40B4-BE49-F238E27FC236}">
                    <a16:creationId xmlns:a16="http://schemas.microsoft.com/office/drawing/2014/main" id="{A5C318CE-3E63-94D6-0E06-EF9C133F6EDA}"/>
                  </a:ext>
                </a:extLst>
              </p:cNvPr>
              <p:cNvSpPr/>
              <p:nvPr/>
            </p:nvSpPr>
            <p:spPr>
              <a:xfrm>
                <a:off x="2907357" y="5177219"/>
                <a:ext cx="622222" cy="369332"/>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zh-TW" i="1">
                              <a:latin typeface="Cambria Math" panose="02040503050406030204" pitchFamily="18" charset="0"/>
                              <a:ea typeface="新細明體" charset="0"/>
                            </a:rPr>
                          </m:ctrlPr>
                        </m:sSupPr>
                        <m:e>
                          <m:r>
                            <a:rPr lang="en-US" altLang="zh-TW" i="1">
                              <a:latin typeface="Cambria Math"/>
                              <a:ea typeface="新細明體" charset="0"/>
                            </a:rPr>
                            <m:t>𝑊</m:t>
                          </m:r>
                        </m:e>
                        <m:sup>
                          <m:r>
                            <a:rPr lang="en-US" altLang="zh-TW" i="1">
                              <a:latin typeface="Cambria Math"/>
                              <a:ea typeface="新細明體" charset="0"/>
                            </a:rPr>
                            <m:t>−</m:t>
                          </m:r>
                        </m:sup>
                      </m:sSup>
                    </m:oMath>
                  </m:oMathPara>
                </a14:m>
                <a:endParaRPr lang="zh-TW" altLang="en-US" dirty="0"/>
              </a:p>
            </p:txBody>
          </p:sp>
        </mc:Choice>
        <mc:Fallback xmlns="">
          <p:sp>
            <p:nvSpPr>
              <p:cNvPr id="9" name="矩形 6">
                <a:extLst>
                  <a:ext uri="{FF2B5EF4-FFF2-40B4-BE49-F238E27FC236}">
                    <a16:creationId xmlns:a16="http://schemas.microsoft.com/office/drawing/2014/main" id="{52C3D3E9-E771-B732-A5B8-F0B84DB8D78F}"/>
                  </a:ext>
                </a:extLst>
              </p:cNvPr>
              <p:cNvSpPr>
                <a:spLocks noRot="1" noChangeAspect="1" noMove="1" noResize="1" noEditPoints="1" noAdjustHandles="1" noChangeArrowheads="1" noChangeShapeType="1" noTextEdit="1"/>
              </p:cNvSpPr>
              <p:nvPr/>
            </p:nvSpPr>
            <p:spPr>
              <a:xfrm>
                <a:off x="2907357" y="5177219"/>
                <a:ext cx="622222" cy="369332"/>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BB609EAA-3DBA-606B-BEAC-E0D0B520670A}"/>
                  </a:ext>
                </a:extLst>
              </p:cNvPr>
              <p:cNvSpPr txBox="1"/>
              <p:nvPr/>
            </p:nvSpPr>
            <p:spPr>
              <a:xfrm>
                <a:off x="1575534" y="4507881"/>
                <a:ext cx="217489" cy="276999"/>
              </a:xfrm>
              <a:prstGeom prst="rect">
                <a:avLst/>
              </a:prstGeom>
              <a:solidFill>
                <a:schemeClr val="bg1"/>
              </a:solidFill>
            </p:spPr>
            <p:txBody>
              <a:bodyPr wrap="square" lIns="0" tIns="0" rIns="0" bIns="0" rtlCol="0">
                <a:spAutoFit/>
              </a:bodyPr>
              <a:lstStyle/>
              <a:p>
                <a:pPr eaLnBrk="0" hangingPunct="0">
                  <a:defRPr/>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rPr>
                        <m:t>𝑢</m:t>
                      </m:r>
                    </m:oMath>
                  </m:oMathPara>
                </a14:m>
                <a:endParaRPr lang="en-US" altLang="zh-TW" i="1" dirty="0"/>
              </a:p>
            </p:txBody>
          </p:sp>
        </mc:Choice>
        <mc:Fallback xmlns="">
          <p:sp>
            <p:nvSpPr>
              <p:cNvPr id="10" name="TextBox 9">
                <a:extLst>
                  <a:ext uri="{FF2B5EF4-FFF2-40B4-BE49-F238E27FC236}">
                    <a16:creationId xmlns:a16="http://schemas.microsoft.com/office/drawing/2014/main" id="{BB609EAA-3DBA-606B-BEAC-E0D0B520670A}"/>
                  </a:ext>
                </a:extLst>
              </p:cNvPr>
              <p:cNvSpPr txBox="1">
                <a:spLocks noRot="1" noChangeAspect="1" noMove="1" noResize="1" noEditPoints="1" noAdjustHandles="1" noChangeArrowheads="1" noChangeShapeType="1" noTextEdit="1"/>
              </p:cNvSpPr>
              <p:nvPr/>
            </p:nvSpPr>
            <p:spPr>
              <a:xfrm>
                <a:off x="1575534" y="4507881"/>
                <a:ext cx="217489" cy="276999"/>
              </a:xfrm>
              <a:prstGeom prst="rect">
                <a:avLst/>
              </a:prstGeom>
              <a:blipFill>
                <a:blip r:embed="rId3"/>
                <a:stretch>
                  <a:fillRect l="-5263" r="-5263" b="-43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9F1D1FDF-3343-AE2B-DDD7-FF313149EA50}"/>
                  </a:ext>
                </a:extLst>
              </p:cNvPr>
              <p:cNvSpPr txBox="1"/>
              <p:nvPr/>
            </p:nvSpPr>
            <p:spPr>
              <a:xfrm>
                <a:off x="1582257" y="5775144"/>
                <a:ext cx="217489" cy="276999"/>
              </a:xfrm>
              <a:prstGeom prst="rect">
                <a:avLst/>
              </a:prstGeom>
              <a:solidFill>
                <a:schemeClr val="bg1"/>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𝑑</m:t>
                      </m:r>
                    </m:oMath>
                  </m:oMathPara>
                </a14:m>
                <a:endParaRPr lang="en-TW" dirty="0"/>
              </a:p>
            </p:txBody>
          </p:sp>
        </mc:Choice>
        <mc:Fallback xmlns="">
          <p:sp>
            <p:nvSpPr>
              <p:cNvPr id="11" name="TextBox 10">
                <a:extLst>
                  <a:ext uri="{FF2B5EF4-FFF2-40B4-BE49-F238E27FC236}">
                    <a16:creationId xmlns:a16="http://schemas.microsoft.com/office/drawing/2014/main" id="{9F1D1FDF-3343-AE2B-DDD7-FF313149EA50}"/>
                  </a:ext>
                </a:extLst>
              </p:cNvPr>
              <p:cNvSpPr txBox="1">
                <a:spLocks noRot="1" noChangeAspect="1" noMove="1" noResize="1" noEditPoints="1" noAdjustHandles="1" noChangeArrowheads="1" noChangeShapeType="1" noTextEdit="1"/>
              </p:cNvSpPr>
              <p:nvPr/>
            </p:nvSpPr>
            <p:spPr>
              <a:xfrm>
                <a:off x="1582257" y="5775144"/>
                <a:ext cx="217489" cy="276999"/>
              </a:xfrm>
              <a:prstGeom prst="rect">
                <a:avLst/>
              </a:prstGeom>
              <a:blipFill>
                <a:blip r:embed="rId4"/>
                <a:stretch>
                  <a:fillRect l="-22222" r="-16667" b="-13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 Box 27">
                <a:extLst>
                  <a:ext uri="{FF2B5EF4-FFF2-40B4-BE49-F238E27FC236}">
                    <a16:creationId xmlns:a16="http://schemas.microsoft.com/office/drawing/2014/main" id="{DBEC8CB0-4BB1-74AE-2236-6BA12E5174FA}"/>
                  </a:ext>
                </a:extLst>
              </p:cNvPr>
              <p:cNvSpPr txBox="1">
                <a:spLocks noChangeArrowheads="1"/>
              </p:cNvSpPr>
              <p:nvPr/>
            </p:nvSpPr>
            <p:spPr bwMode="auto">
              <a:xfrm>
                <a:off x="5782635" y="1165533"/>
                <a:ext cx="417606"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50000"/>
                  </a:spcBef>
                  <a:buClrTx/>
                  <a:buSzTx/>
                  <a:buFontTx/>
                  <a:buNone/>
                </a:pPr>
                <a14:m>
                  <m:oMathPara xmlns:m="http://schemas.openxmlformats.org/officeDocument/2006/math">
                    <m:oMathParaPr>
                      <m:jc m:val="centerGroup"/>
                    </m:oMathParaPr>
                    <m:oMath xmlns:m="http://schemas.openxmlformats.org/officeDocument/2006/math">
                      <m:r>
                        <a:rPr lang="en-US" altLang="zh-TW" sz="1800" i="1" dirty="0" smtClean="0">
                          <a:latin typeface="Cambria Math"/>
                        </a:rPr>
                        <m:t>𝑒</m:t>
                      </m:r>
                    </m:oMath>
                  </m:oMathPara>
                </a14:m>
                <a:endParaRPr lang="en-US" altLang="zh-TW" sz="1800" dirty="0">
                  <a:latin typeface="Tahoma" pitchFamily="34" charset="0"/>
                </a:endParaRPr>
              </a:p>
            </p:txBody>
          </p:sp>
        </mc:Choice>
        <mc:Fallback xmlns="">
          <p:sp>
            <p:nvSpPr>
              <p:cNvPr id="31" name="Text Box 27">
                <a:extLst>
                  <a:ext uri="{FF2B5EF4-FFF2-40B4-BE49-F238E27FC236}">
                    <a16:creationId xmlns:a16="http://schemas.microsoft.com/office/drawing/2014/main" id="{BD3F60BB-B75D-991F-7AD6-80F0EA961A74}"/>
                  </a:ext>
                </a:extLst>
              </p:cNvPr>
              <p:cNvSpPr txBox="1">
                <a:spLocks noRot="1" noChangeAspect="1" noMove="1" noResize="1" noEditPoints="1" noAdjustHandles="1" noChangeArrowheads="1" noChangeShapeType="1" noTextEdit="1"/>
              </p:cNvSpPr>
              <p:nvPr/>
            </p:nvSpPr>
            <p:spPr bwMode="auto">
              <a:xfrm>
                <a:off x="5782635" y="1165533"/>
                <a:ext cx="417606" cy="369332"/>
              </a:xfrm>
              <a:prstGeom prst="rect">
                <a:avLst/>
              </a:prstGeom>
              <a:blipFill>
                <a:blip r:embed="rId5"/>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 Box 4">
                <a:extLst>
                  <a:ext uri="{FF2B5EF4-FFF2-40B4-BE49-F238E27FC236}">
                    <a16:creationId xmlns:a16="http://schemas.microsoft.com/office/drawing/2014/main" id="{D1FFAC10-E713-C556-5818-004B8EF76785}"/>
                  </a:ext>
                </a:extLst>
              </p:cNvPr>
              <p:cNvSpPr txBox="1">
                <a:spLocks noChangeArrowheads="1"/>
              </p:cNvSpPr>
              <p:nvPr/>
            </p:nvSpPr>
            <p:spPr bwMode="auto">
              <a:xfrm>
                <a:off x="5850810" y="2426529"/>
                <a:ext cx="281257" cy="394256"/>
              </a:xfrm>
              <a:prstGeom prst="rect">
                <a:avLst/>
              </a:prstGeom>
              <a:solidFill>
                <a:schemeClr val="bg1"/>
              </a:solidFill>
              <a:ln w="9525">
                <a:noFill/>
                <a:miter lim="800000"/>
                <a:headEnd/>
                <a:tailEnd/>
              </a:ln>
            </p:spPr>
            <p:txBody>
              <a:bodyPr lIns="0" tIns="0" rIns="0" bIns="0"/>
              <a:lstStyle/>
              <a:p>
                <a:pPr eaLnBrk="0" hangingPunct="0">
                  <a:defRPr/>
                </a:pPr>
                <a14:m>
                  <m:oMathPara xmlns:m="http://schemas.openxmlformats.org/officeDocument/2006/math">
                    <m:oMathParaPr>
                      <m:jc m:val="centerGroup"/>
                    </m:oMathParaPr>
                    <m:oMath xmlns:m="http://schemas.openxmlformats.org/officeDocument/2006/math">
                      <m:r>
                        <a:rPr lang="en-US" altLang="zh-TW" i="1" dirty="0" smtClean="0">
                          <a:latin typeface="Cambria Math"/>
                          <a:cs typeface="Times New Roman" pitchFamily="18" charset="0"/>
                        </a:rPr>
                        <m:t>𝜈</m:t>
                      </m:r>
                      <m:r>
                        <a:rPr lang="en-US" altLang="zh-TW" i="1" baseline="-30000" dirty="0" err="1">
                          <a:latin typeface="Cambria Math"/>
                          <a:cs typeface="Times New Roman" pitchFamily="18" charset="0"/>
                        </a:rPr>
                        <m:t>𝑒</m:t>
                      </m:r>
                    </m:oMath>
                  </m:oMathPara>
                </a14:m>
                <a:endParaRPr lang="en-US" altLang="zh-TW" i="1" dirty="0"/>
              </a:p>
            </p:txBody>
          </p:sp>
        </mc:Choice>
        <mc:Fallback xmlns="">
          <p:sp>
            <p:nvSpPr>
              <p:cNvPr id="36" name="Text Box 4">
                <a:extLst>
                  <a:ext uri="{FF2B5EF4-FFF2-40B4-BE49-F238E27FC236}">
                    <a16:creationId xmlns:a16="http://schemas.microsoft.com/office/drawing/2014/main" id="{F607C2A0-F8FE-7612-8CAF-8107922C634A}"/>
                  </a:ext>
                </a:extLst>
              </p:cNvPr>
              <p:cNvSpPr txBox="1">
                <a:spLocks noRot="1" noChangeAspect="1" noMove="1" noResize="1" noEditPoints="1" noAdjustHandles="1" noChangeArrowheads="1" noChangeShapeType="1" noTextEdit="1"/>
              </p:cNvSpPr>
              <p:nvPr/>
            </p:nvSpPr>
            <p:spPr bwMode="auto">
              <a:xfrm>
                <a:off x="5850810" y="2426529"/>
                <a:ext cx="281257" cy="394256"/>
              </a:xfrm>
              <a:prstGeom prst="rect">
                <a:avLst/>
              </a:prstGeom>
              <a:blipFill>
                <a:blip r:embed="rId6"/>
                <a:stretch>
                  <a:fillRect l="-4348"/>
                </a:stretch>
              </a:blipFill>
              <a:ln w="9525">
                <a:noFill/>
                <a:miter lim="800000"/>
                <a:headEnd/>
                <a:tailEnd/>
              </a:ln>
            </p:spPr>
            <p:txBody>
              <a:bodyPr/>
              <a:lstStyle/>
              <a:p>
                <a:r>
                  <a:rPr lang="en-US">
                    <a:noFill/>
                  </a:rPr>
                  <a:t> </a:t>
                </a:r>
              </a:p>
            </p:txBody>
          </p:sp>
        </mc:Fallback>
      </mc:AlternateContent>
      <p:cxnSp>
        <p:nvCxnSpPr>
          <p:cNvPr id="56" name="直線接點 3">
            <a:extLst>
              <a:ext uri="{FF2B5EF4-FFF2-40B4-BE49-F238E27FC236}">
                <a16:creationId xmlns:a16="http://schemas.microsoft.com/office/drawing/2014/main" id="{BFF1C7A9-7CC3-CE02-99A0-3B83BA400724}"/>
              </a:ext>
            </a:extLst>
          </p:cNvPr>
          <p:cNvCxnSpPr>
            <a:cxnSpLocks/>
          </p:cNvCxnSpPr>
          <p:nvPr/>
        </p:nvCxnSpPr>
        <p:spPr>
          <a:xfrm>
            <a:off x="2510871" y="1507636"/>
            <a:ext cx="812800" cy="711200"/>
          </a:xfrm>
          <a:prstGeom prst="line">
            <a:avLst/>
          </a:prstGeom>
          <a:ln w="222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7" name="直線接點 4">
            <a:extLst>
              <a:ext uri="{FF2B5EF4-FFF2-40B4-BE49-F238E27FC236}">
                <a16:creationId xmlns:a16="http://schemas.microsoft.com/office/drawing/2014/main" id="{3CEFF4E8-AC9B-9EDD-58B3-D2C3BFF51D0E}"/>
              </a:ext>
            </a:extLst>
          </p:cNvPr>
          <p:cNvCxnSpPr>
            <a:cxnSpLocks/>
          </p:cNvCxnSpPr>
          <p:nvPr/>
        </p:nvCxnSpPr>
        <p:spPr>
          <a:xfrm rot="10800000" flipV="1">
            <a:off x="2591493" y="2218837"/>
            <a:ext cx="731837" cy="646112"/>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8" name="直線接點 7">
            <a:extLst>
              <a:ext uri="{FF2B5EF4-FFF2-40B4-BE49-F238E27FC236}">
                <a16:creationId xmlns:a16="http://schemas.microsoft.com/office/drawing/2014/main" id="{B1291BC1-EE4A-CB6F-E66C-3ED7EADB8F43}"/>
              </a:ext>
            </a:extLst>
          </p:cNvPr>
          <p:cNvCxnSpPr>
            <a:cxnSpLocks/>
          </p:cNvCxnSpPr>
          <p:nvPr/>
        </p:nvCxnSpPr>
        <p:spPr>
          <a:xfrm flipH="1">
            <a:off x="3337616" y="2234712"/>
            <a:ext cx="1862572" cy="0"/>
          </a:xfrm>
          <a:prstGeom prst="line">
            <a:avLst/>
          </a:prstGeom>
          <a:ln>
            <a:solidFill>
              <a:schemeClr val="tx1"/>
            </a:solidFill>
            <a:prstDash val="lgDash"/>
            <a:tailEnd type="none"/>
          </a:ln>
        </p:spPr>
        <p:style>
          <a:lnRef idx="1">
            <a:schemeClr val="accent1"/>
          </a:lnRef>
          <a:fillRef idx="0">
            <a:schemeClr val="accent1"/>
          </a:fillRef>
          <a:effectRef idx="0">
            <a:schemeClr val="accent1"/>
          </a:effectRef>
          <a:fontRef idx="minor">
            <a:schemeClr val="tx1"/>
          </a:fontRef>
        </p:style>
      </p:cxnSp>
      <p:cxnSp>
        <p:nvCxnSpPr>
          <p:cNvPr id="59" name="直線單箭頭接點 8">
            <a:extLst>
              <a:ext uri="{FF2B5EF4-FFF2-40B4-BE49-F238E27FC236}">
                <a16:creationId xmlns:a16="http://schemas.microsoft.com/office/drawing/2014/main" id="{220A22F5-0425-85AA-457D-D949372BCD66}"/>
              </a:ext>
            </a:extLst>
          </p:cNvPr>
          <p:cNvCxnSpPr>
            <a:cxnSpLocks/>
          </p:cNvCxnSpPr>
          <p:nvPr/>
        </p:nvCxnSpPr>
        <p:spPr>
          <a:xfrm rot="10800000">
            <a:off x="2787096" y="1753699"/>
            <a:ext cx="217488" cy="188912"/>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直線單箭頭接點 9">
            <a:extLst>
              <a:ext uri="{FF2B5EF4-FFF2-40B4-BE49-F238E27FC236}">
                <a16:creationId xmlns:a16="http://schemas.microsoft.com/office/drawing/2014/main" id="{AE753F53-7A7D-02C0-4B52-1C14477AC5DC}"/>
              </a:ext>
            </a:extLst>
          </p:cNvPr>
          <p:cNvCxnSpPr>
            <a:cxnSpLocks/>
          </p:cNvCxnSpPr>
          <p:nvPr/>
        </p:nvCxnSpPr>
        <p:spPr>
          <a:xfrm flipV="1">
            <a:off x="2940559" y="2420150"/>
            <a:ext cx="147480" cy="121743"/>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1" name="矩形 6">
                <a:extLst>
                  <a:ext uri="{FF2B5EF4-FFF2-40B4-BE49-F238E27FC236}">
                    <a16:creationId xmlns:a16="http://schemas.microsoft.com/office/drawing/2014/main" id="{0AB6DC31-2590-9C82-7858-07E91DFB7B3A}"/>
                  </a:ext>
                </a:extLst>
              </p:cNvPr>
              <p:cNvSpPr/>
              <p:nvPr/>
            </p:nvSpPr>
            <p:spPr>
              <a:xfrm>
                <a:off x="4092322" y="1842494"/>
                <a:ext cx="622222" cy="369332"/>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zh-TW" i="1">
                              <a:latin typeface="Cambria Math" panose="02040503050406030204" pitchFamily="18" charset="0"/>
                              <a:ea typeface="新細明體" charset="0"/>
                            </a:rPr>
                          </m:ctrlPr>
                        </m:sSupPr>
                        <m:e>
                          <m:r>
                            <a:rPr lang="en-US" altLang="zh-TW" i="1">
                              <a:latin typeface="Cambria Math"/>
                              <a:ea typeface="新細明體" charset="0"/>
                            </a:rPr>
                            <m:t>𝑊</m:t>
                          </m:r>
                        </m:e>
                        <m:sup>
                          <m:r>
                            <a:rPr lang="en-US" altLang="zh-TW" i="1">
                              <a:latin typeface="Cambria Math"/>
                              <a:ea typeface="新細明體" charset="0"/>
                            </a:rPr>
                            <m:t>−</m:t>
                          </m:r>
                        </m:sup>
                      </m:sSup>
                    </m:oMath>
                  </m:oMathPara>
                </a14:m>
                <a:endParaRPr lang="zh-TW" altLang="en-US" dirty="0"/>
              </a:p>
            </p:txBody>
          </p:sp>
        </mc:Choice>
        <mc:Fallback xmlns="">
          <p:sp>
            <p:nvSpPr>
              <p:cNvPr id="61" name="矩形 6">
                <a:extLst>
                  <a:ext uri="{FF2B5EF4-FFF2-40B4-BE49-F238E27FC236}">
                    <a16:creationId xmlns:a16="http://schemas.microsoft.com/office/drawing/2014/main" id="{2F6F978E-F40D-4EBB-D18A-2EDF69BF2576}"/>
                  </a:ext>
                </a:extLst>
              </p:cNvPr>
              <p:cNvSpPr>
                <a:spLocks noRot="1" noChangeAspect="1" noMove="1" noResize="1" noEditPoints="1" noAdjustHandles="1" noChangeArrowheads="1" noChangeShapeType="1" noTextEdit="1"/>
              </p:cNvSpPr>
              <p:nvPr/>
            </p:nvSpPr>
            <p:spPr>
              <a:xfrm>
                <a:off x="4092322" y="1842494"/>
                <a:ext cx="622222" cy="369332"/>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4B1E9F9E-6844-CAE3-B580-894EFB37C7BB}"/>
                  </a:ext>
                </a:extLst>
              </p:cNvPr>
              <p:cNvSpPr txBox="1"/>
              <p:nvPr/>
            </p:nvSpPr>
            <p:spPr>
              <a:xfrm>
                <a:off x="2482747" y="1131674"/>
                <a:ext cx="217489" cy="276999"/>
              </a:xfrm>
              <a:prstGeom prst="rect">
                <a:avLst/>
              </a:prstGeom>
              <a:solidFill>
                <a:schemeClr val="bg1"/>
              </a:solidFill>
            </p:spPr>
            <p:txBody>
              <a:bodyPr wrap="square" lIns="0" tIns="0" rIns="0" bIns="0" rtlCol="0">
                <a:spAutoFit/>
              </a:bodyPr>
              <a:lstStyle/>
              <a:p>
                <a:pPr eaLnBrk="0" hangingPunct="0">
                  <a:defRPr/>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rPr>
                        <m:t>𝑢</m:t>
                      </m:r>
                    </m:oMath>
                  </m:oMathPara>
                </a14:m>
                <a:endParaRPr lang="en-US" altLang="zh-TW" i="1" dirty="0"/>
              </a:p>
            </p:txBody>
          </p:sp>
        </mc:Choice>
        <mc:Fallback xmlns="">
          <p:sp>
            <p:nvSpPr>
              <p:cNvPr id="62" name="TextBox 61">
                <a:extLst>
                  <a:ext uri="{FF2B5EF4-FFF2-40B4-BE49-F238E27FC236}">
                    <a16:creationId xmlns:a16="http://schemas.microsoft.com/office/drawing/2014/main" id="{4B1E9F9E-6844-CAE3-B580-894EFB37C7BB}"/>
                  </a:ext>
                </a:extLst>
              </p:cNvPr>
              <p:cNvSpPr txBox="1">
                <a:spLocks noRot="1" noChangeAspect="1" noMove="1" noResize="1" noEditPoints="1" noAdjustHandles="1" noChangeArrowheads="1" noChangeShapeType="1" noTextEdit="1"/>
              </p:cNvSpPr>
              <p:nvPr/>
            </p:nvSpPr>
            <p:spPr>
              <a:xfrm>
                <a:off x="2482747" y="1131674"/>
                <a:ext cx="217489" cy="276999"/>
              </a:xfrm>
              <a:prstGeom prst="rect">
                <a:avLst/>
              </a:prstGeom>
              <a:blipFill>
                <a:blip r:embed="rId8"/>
                <a:stretch>
                  <a:fillRect l="-11111" r="-5556" b="-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1E33F531-D0D9-90CE-5B48-327006AF6A1D}"/>
                  </a:ext>
                </a:extLst>
              </p:cNvPr>
              <p:cNvSpPr txBox="1"/>
              <p:nvPr/>
            </p:nvSpPr>
            <p:spPr>
              <a:xfrm>
                <a:off x="2499518" y="2398937"/>
                <a:ext cx="217489" cy="276999"/>
              </a:xfrm>
              <a:prstGeom prst="rect">
                <a:avLst/>
              </a:prstGeom>
              <a:solidFill>
                <a:schemeClr val="bg1"/>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𝑑</m:t>
                      </m:r>
                    </m:oMath>
                  </m:oMathPara>
                </a14:m>
                <a:endParaRPr lang="en-TW" dirty="0"/>
              </a:p>
            </p:txBody>
          </p:sp>
        </mc:Choice>
        <mc:Fallback xmlns="">
          <p:sp>
            <p:nvSpPr>
              <p:cNvPr id="63" name="TextBox 62">
                <a:extLst>
                  <a:ext uri="{FF2B5EF4-FFF2-40B4-BE49-F238E27FC236}">
                    <a16:creationId xmlns:a16="http://schemas.microsoft.com/office/drawing/2014/main" id="{1E33F531-D0D9-90CE-5B48-327006AF6A1D}"/>
                  </a:ext>
                </a:extLst>
              </p:cNvPr>
              <p:cNvSpPr txBox="1">
                <a:spLocks noRot="1" noChangeAspect="1" noMove="1" noResize="1" noEditPoints="1" noAdjustHandles="1" noChangeArrowheads="1" noChangeShapeType="1" noTextEdit="1"/>
              </p:cNvSpPr>
              <p:nvPr/>
            </p:nvSpPr>
            <p:spPr>
              <a:xfrm>
                <a:off x="2499518" y="2398937"/>
                <a:ext cx="217489" cy="276999"/>
              </a:xfrm>
              <a:prstGeom prst="rect">
                <a:avLst/>
              </a:prstGeom>
              <a:blipFill>
                <a:blip r:embed="rId9"/>
                <a:stretch>
                  <a:fillRect l="-21053" r="-10526" b="-13636"/>
                </a:stretch>
              </a:blipFill>
            </p:spPr>
            <p:txBody>
              <a:bodyPr/>
              <a:lstStyle/>
              <a:p>
                <a:r>
                  <a:rPr lang="en-US">
                    <a:noFill/>
                  </a:rPr>
                  <a:t> </a:t>
                </a:r>
              </a:p>
            </p:txBody>
          </p:sp>
        </mc:Fallback>
      </mc:AlternateContent>
      <p:cxnSp>
        <p:nvCxnSpPr>
          <p:cNvPr id="64" name="直線接點 3">
            <a:extLst>
              <a:ext uri="{FF2B5EF4-FFF2-40B4-BE49-F238E27FC236}">
                <a16:creationId xmlns:a16="http://schemas.microsoft.com/office/drawing/2014/main" id="{D93EA02A-036D-1CEE-8A40-AB456E1A14F6}"/>
              </a:ext>
            </a:extLst>
          </p:cNvPr>
          <p:cNvCxnSpPr>
            <a:cxnSpLocks/>
          </p:cNvCxnSpPr>
          <p:nvPr/>
        </p:nvCxnSpPr>
        <p:spPr>
          <a:xfrm>
            <a:off x="5200188" y="2234712"/>
            <a:ext cx="812800" cy="711200"/>
          </a:xfrm>
          <a:prstGeom prst="line">
            <a:avLst/>
          </a:prstGeom>
          <a:ln w="222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5" name="直線單箭頭接點 8">
            <a:extLst>
              <a:ext uri="{FF2B5EF4-FFF2-40B4-BE49-F238E27FC236}">
                <a16:creationId xmlns:a16="http://schemas.microsoft.com/office/drawing/2014/main" id="{519D1C69-BAFC-AAD0-F073-4D9915DB1F16}"/>
              </a:ext>
            </a:extLst>
          </p:cNvPr>
          <p:cNvCxnSpPr>
            <a:cxnSpLocks/>
          </p:cNvCxnSpPr>
          <p:nvPr/>
        </p:nvCxnSpPr>
        <p:spPr>
          <a:xfrm rot="10800000">
            <a:off x="5476413" y="2480775"/>
            <a:ext cx="217488" cy="188912"/>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直線接點 4">
            <a:extLst>
              <a:ext uri="{FF2B5EF4-FFF2-40B4-BE49-F238E27FC236}">
                <a16:creationId xmlns:a16="http://schemas.microsoft.com/office/drawing/2014/main" id="{E6CDFDEC-E6EB-2CAB-E41C-E1428228DCBD}"/>
              </a:ext>
            </a:extLst>
          </p:cNvPr>
          <p:cNvCxnSpPr>
            <a:cxnSpLocks/>
          </p:cNvCxnSpPr>
          <p:nvPr/>
        </p:nvCxnSpPr>
        <p:spPr>
          <a:xfrm rot="10800000" flipV="1">
            <a:off x="5200188" y="1588600"/>
            <a:ext cx="731837" cy="646112"/>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7" name="直線單箭頭接點 9">
            <a:extLst>
              <a:ext uri="{FF2B5EF4-FFF2-40B4-BE49-F238E27FC236}">
                <a16:creationId xmlns:a16="http://schemas.microsoft.com/office/drawing/2014/main" id="{94AE96FA-6FE8-CDBA-738F-AD0FDF172164}"/>
              </a:ext>
            </a:extLst>
          </p:cNvPr>
          <p:cNvCxnSpPr>
            <a:cxnSpLocks/>
          </p:cNvCxnSpPr>
          <p:nvPr/>
        </p:nvCxnSpPr>
        <p:spPr>
          <a:xfrm flipV="1">
            <a:off x="5549254" y="1789913"/>
            <a:ext cx="147480" cy="121743"/>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0" name="Rectangle 69">
            <a:extLst>
              <a:ext uri="{FF2B5EF4-FFF2-40B4-BE49-F238E27FC236}">
                <a16:creationId xmlns:a16="http://schemas.microsoft.com/office/drawing/2014/main" id="{8DF50D56-4A79-93FB-4B67-3803132053F5}"/>
              </a:ext>
            </a:extLst>
          </p:cNvPr>
          <p:cNvSpPr/>
          <p:nvPr/>
        </p:nvSpPr>
        <p:spPr>
          <a:xfrm>
            <a:off x="4836892" y="4349380"/>
            <a:ext cx="2551464" cy="2184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71" name="Text Box 27">
                <a:extLst>
                  <a:ext uri="{FF2B5EF4-FFF2-40B4-BE49-F238E27FC236}">
                    <a16:creationId xmlns:a16="http://schemas.microsoft.com/office/drawing/2014/main" id="{97345B7E-FA5B-7425-2687-7EABE5A85678}"/>
                  </a:ext>
                </a:extLst>
              </p:cNvPr>
              <p:cNvSpPr txBox="1">
                <a:spLocks noChangeArrowheads="1"/>
              </p:cNvSpPr>
              <p:nvPr/>
            </p:nvSpPr>
            <p:spPr bwMode="auto">
              <a:xfrm>
                <a:off x="6845916" y="4534932"/>
                <a:ext cx="417606"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50000"/>
                  </a:spcBef>
                  <a:buClrTx/>
                  <a:buSzTx/>
                  <a:buFontTx/>
                  <a:buNone/>
                </a:pPr>
                <a14:m>
                  <m:oMathPara xmlns:m="http://schemas.openxmlformats.org/officeDocument/2006/math">
                    <m:oMathParaPr>
                      <m:jc m:val="centerGroup"/>
                    </m:oMathParaPr>
                    <m:oMath xmlns:m="http://schemas.openxmlformats.org/officeDocument/2006/math">
                      <m:r>
                        <a:rPr lang="en-US" altLang="zh-TW" sz="1800" i="1" dirty="0" smtClean="0">
                          <a:latin typeface="Cambria Math"/>
                        </a:rPr>
                        <m:t>𝑒</m:t>
                      </m:r>
                    </m:oMath>
                  </m:oMathPara>
                </a14:m>
                <a:endParaRPr lang="en-US" altLang="zh-TW" sz="1800" dirty="0">
                  <a:latin typeface="Tahoma" pitchFamily="34" charset="0"/>
                </a:endParaRPr>
              </a:p>
            </p:txBody>
          </p:sp>
        </mc:Choice>
        <mc:Fallback xmlns="">
          <p:sp>
            <p:nvSpPr>
              <p:cNvPr id="71" name="Text Box 27">
                <a:extLst>
                  <a:ext uri="{FF2B5EF4-FFF2-40B4-BE49-F238E27FC236}">
                    <a16:creationId xmlns:a16="http://schemas.microsoft.com/office/drawing/2014/main" id="{B9AC9E63-8C3B-AA57-1112-80BD6F31B19C}"/>
                  </a:ext>
                </a:extLst>
              </p:cNvPr>
              <p:cNvSpPr txBox="1">
                <a:spLocks noRot="1" noChangeAspect="1" noMove="1" noResize="1" noEditPoints="1" noAdjustHandles="1" noChangeArrowheads="1" noChangeShapeType="1" noTextEdit="1"/>
              </p:cNvSpPr>
              <p:nvPr/>
            </p:nvSpPr>
            <p:spPr bwMode="auto">
              <a:xfrm>
                <a:off x="6845916" y="4534932"/>
                <a:ext cx="417606" cy="369332"/>
              </a:xfrm>
              <a:prstGeom prst="rect">
                <a:avLst/>
              </a:prstGeom>
              <a:blipFill>
                <a:blip r:embed="rId10"/>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2" name="Text Box 4">
                <a:extLst>
                  <a:ext uri="{FF2B5EF4-FFF2-40B4-BE49-F238E27FC236}">
                    <a16:creationId xmlns:a16="http://schemas.microsoft.com/office/drawing/2014/main" id="{1ACB3045-57DB-3BA4-086C-13061CE7F92F}"/>
                  </a:ext>
                </a:extLst>
              </p:cNvPr>
              <p:cNvSpPr txBox="1">
                <a:spLocks noChangeArrowheads="1"/>
              </p:cNvSpPr>
              <p:nvPr/>
            </p:nvSpPr>
            <p:spPr bwMode="auto">
              <a:xfrm>
                <a:off x="6914091" y="5795928"/>
                <a:ext cx="281257" cy="394256"/>
              </a:xfrm>
              <a:prstGeom prst="rect">
                <a:avLst/>
              </a:prstGeom>
              <a:solidFill>
                <a:schemeClr val="bg1"/>
              </a:solidFill>
              <a:ln w="9525">
                <a:noFill/>
                <a:miter lim="800000"/>
                <a:headEnd/>
                <a:tailEnd/>
              </a:ln>
            </p:spPr>
            <p:txBody>
              <a:bodyPr lIns="0" tIns="0" rIns="0" bIns="0"/>
              <a:lstStyle/>
              <a:p>
                <a:pPr eaLnBrk="0" hangingPunct="0">
                  <a:defRPr/>
                </a:pPr>
                <a14:m>
                  <m:oMathPara xmlns:m="http://schemas.openxmlformats.org/officeDocument/2006/math">
                    <m:oMathParaPr>
                      <m:jc m:val="centerGroup"/>
                    </m:oMathParaPr>
                    <m:oMath xmlns:m="http://schemas.openxmlformats.org/officeDocument/2006/math">
                      <m:r>
                        <a:rPr lang="en-US" altLang="zh-TW" i="1" dirty="0" smtClean="0">
                          <a:latin typeface="Cambria Math"/>
                          <a:cs typeface="Times New Roman" pitchFamily="18" charset="0"/>
                        </a:rPr>
                        <m:t>𝜈</m:t>
                      </m:r>
                      <m:r>
                        <a:rPr lang="en-US" altLang="zh-TW" i="1" baseline="-30000" dirty="0" err="1">
                          <a:latin typeface="Cambria Math"/>
                          <a:cs typeface="Times New Roman" pitchFamily="18" charset="0"/>
                        </a:rPr>
                        <m:t>𝑒</m:t>
                      </m:r>
                    </m:oMath>
                  </m:oMathPara>
                </a14:m>
                <a:endParaRPr lang="en-US" altLang="zh-TW" i="1" dirty="0"/>
              </a:p>
            </p:txBody>
          </p:sp>
        </mc:Choice>
        <mc:Fallback xmlns="">
          <p:sp>
            <p:nvSpPr>
              <p:cNvPr id="72" name="Text Box 4">
                <a:extLst>
                  <a:ext uri="{FF2B5EF4-FFF2-40B4-BE49-F238E27FC236}">
                    <a16:creationId xmlns:a16="http://schemas.microsoft.com/office/drawing/2014/main" id="{889C5931-0BA8-D3C2-2015-236D74B2ACFA}"/>
                  </a:ext>
                </a:extLst>
              </p:cNvPr>
              <p:cNvSpPr txBox="1">
                <a:spLocks noRot="1" noChangeAspect="1" noMove="1" noResize="1" noEditPoints="1" noAdjustHandles="1" noChangeArrowheads="1" noChangeShapeType="1" noTextEdit="1"/>
              </p:cNvSpPr>
              <p:nvPr/>
            </p:nvSpPr>
            <p:spPr bwMode="auto">
              <a:xfrm>
                <a:off x="6914091" y="5795928"/>
                <a:ext cx="281257" cy="394256"/>
              </a:xfrm>
              <a:prstGeom prst="rect">
                <a:avLst/>
              </a:prstGeom>
              <a:blipFill>
                <a:blip r:embed="rId11"/>
                <a:stretch>
                  <a:fillRect l="-8696"/>
                </a:stretch>
              </a:blipFill>
              <a:ln w="9525">
                <a:noFill/>
                <a:miter lim="800000"/>
                <a:headEnd/>
                <a:tailEnd/>
              </a:ln>
            </p:spPr>
            <p:txBody>
              <a:bodyPr/>
              <a:lstStyle/>
              <a:p>
                <a:r>
                  <a:rPr lang="en-US">
                    <a:noFill/>
                  </a:rPr>
                  <a:t> </a:t>
                </a:r>
              </a:p>
            </p:txBody>
          </p:sp>
        </mc:Fallback>
      </mc:AlternateContent>
      <p:cxnSp>
        <p:nvCxnSpPr>
          <p:cNvPr id="75" name="直線接點 7">
            <a:extLst>
              <a:ext uri="{FF2B5EF4-FFF2-40B4-BE49-F238E27FC236}">
                <a16:creationId xmlns:a16="http://schemas.microsoft.com/office/drawing/2014/main" id="{A5AACB65-3A4C-5C06-E2C4-7E03AF2C76B4}"/>
              </a:ext>
            </a:extLst>
          </p:cNvPr>
          <p:cNvCxnSpPr>
            <a:cxnSpLocks/>
          </p:cNvCxnSpPr>
          <p:nvPr/>
        </p:nvCxnSpPr>
        <p:spPr>
          <a:xfrm flipH="1">
            <a:off x="5054380" y="5604111"/>
            <a:ext cx="1209089" cy="0"/>
          </a:xfrm>
          <a:prstGeom prst="line">
            <a:avLst/>
          </a:prstGeom>
          <a:ln>
            <a:solidFill>
              <a:schemeClr val="tx1"/>
            </a:solidFill>
            <a:prstDash val="lgDash"/>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8" name="矩形 6">
                <a:extLst>
                  <a:ext uri="{FF2B5EF4-FFF2-40B4-BE49-F238E27FC236}">
                    <a16:creationId xmlns:a16="http://schemas.microsoft.com/office/drawing/2014/main" id="{9A9479B7-EE6B-8F0F-F08C-99AB13645DC3}"/>
                  </a:ext>
                </a:extLst>
              </p:cNvPr>
              <p:cNvSpPr/>
              <p:nvPr/>
            </p:nvSpPr>
            <p:spPr>
              <a:xfrm>
                <a:off x="5527910" y="5199775"/>
                <a:ext cx="622222" cy="369332"/>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zh-TW" i="1">
                              <a:latin typeface="Cambria Math" panose="02040503050406030204" pitchFamily="18" charset="0"/>
                              <a:ea typeface="新細明體" charset="0"/>
                            </a:rPr>
                          </m:ctrlPr>
                        </m:sSupPr>
                        <m:e>
                          <m:r>
                            <a:rPr lang="en-US" altLang="zh-TW" i="1">
                              <a:latin typeface="Cambria Math"/>
                              <a:ea typeface="新細明體" charset="0"/>
                            </a:rPr>
                            <m:t>𝑊</m:t>
                          </m:r>
                        </m:e>
                        <m:sup>
                          <m:r>
                            <a:rPr lang="en-US" altLang="zh-TW" i="1">
                              <a:latin typeface="Cambria Math"/>
                              <a:ea typeface="新細明體" charset="0"/>
                            </a:rPr>
                            <m:t>−</m:t>
                          </m:r>
                        </m:sup>
                      </m:sSup>
                    </m:oMath>
                  </m:oMathPara>
                </a14:m>
                <a:endParaRPr lang="zh-TW" altLang="en-US" dirty="0"/>
              </a:p>
            </p:txBody>
          </p:sp>
        </mc:Choice>
        <mc:Fallback xmlns="">
          <p:sp>
            <p:nvSpPr>
              <p:cNvPr id="78" name="矩形 6">
                <a:extLst>
                  <a:ext uri="{FF2B5EF4-FFF2-40B4-BE49-F238E27FC236}">
                    <a16:creationId xmlns:a16="http://schemas.microsoft.com/office/drawing/2014/main" id="{5771A9F9-EE5D-33EA-25E1-878699429298}"/>
                  </a:ext>
                </a:extLst>
              </p:cNvPr>
              <p:cNvSpPr>
                <a:spLocks noRot="1" noChangeAspect="1" noMove="1" noResize="1" noEditPoints="1" noAdjustHandles="1" noChangeArrowheads="1" noChangeShapeType="1" noTextEdit="1"/>
              </p:cNvSpPr>
              <p:nvPr/>
            </p:nvSpPr>
            <p:spPr>
              <a:xfrm>
                <a:off x="5527910" y="5199775"/>
                <a:ext cx="622222" cy="369332"/>
              </a:xfrm>
              <a:prstGeom prst="rect">
                <a:avLst/>
              </a:prstGeom>
              <a:blipFill>
                <a:blip r:embed="rId12"/>
                <a:stretch>
                  <a:fillRect/>
                </a:stretch>
              </a:blipFill>
            </p:spPr>
            <p:txBody>
              <a:bodyPr/>
              <a:lstStyle/>
              <a:p>
                <a:r>
                  <a:rPr lang="en-US">
                    <a:noFill/>
                  </a:rPr>
                  <a:t> </a:t>
                </a:r>
              </a:p>
            </p:txBody>
          </p:sp>
        </mc:Fallback>
      </mc:AlternateContent>
      <p:cxnSp>
        <p:nvCxnSpPr>
          <p:cNvPr id="81" name="直線接點 3">
            <a:extLst>
              <a:ext uri="{FF2B5EF4-FFF2-40B4-BE49-F238E27FC236}">
                <a16:creationId xmlns:a16="http://schemas.microsoft.com/office/drawing/2014/main" id="{B7238174-DDAF-D893-1322-2D0923D34E6F}"/>
              </a:ext>
            </a:extLst>
          </p:cNvPr>
          <p:cNvCxnSpPr>
            <a:cxnSpLocks/>
          </p:cNvCxnSpPr>
          <p:nvPr/>
        </p:nvCxnSpPr>
        <p:spPr>
          <a:xfrm>
            <a:off x="6263469" y="5604111"/>
            <a:ext cx="812800" cy="711200"/>
          </a:xfrm>
          <a:prstGeom prst="line">
            <a:avLst/>
          </a:prstGeom>
          <a:ln w="222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82" name="直線單箭頭接點 8">
            <a:extLst>
              <a:ext uri="{FF2B5EF4-FFF2-40B4-BE49-F238E27FC236}">
                <a16:creationId xmlns:a16="http://schemas.microsoft.com/office/drawing/2014/main" id="{5D1B5181-8C93-E51E-A137-A125726FF5A6}"/>
              </a:ext>
            </a:extLst>
          </p:cNvPr>
          <p:cNvCxnSpPr>
            <a:cxnSpLocks/>
          </p:cNvCxnSpPr>
          <p:nvPr/>
        </p:nvCxnSpPr>
        <p:spPr>
          <a:xfrm rot="10800000">
            <a:off x="6539694" y="5850174"/>
            <a:ext cx="217488" cy="188912"/>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3" name="直線接點 4">
            <a:extLst>
              <a:ext uri="{FF2B5EF4-FFF2-40B4-BE49-F238E27FC236}">
                <a16:creationId xmlns:a16="http://schemas.microsoft.com/office/drawing/2014/main" id="{4377F3C5-11DF-E50E-9A9F-811471D5FD8A}"/>
              </a:ext>
            </a:extLst>
          </p:cNvPr>
          <p:cNvCxnSpPr>
            <a:cxnSpLocks/>
          </p:cNvCxnSpPr>
          <p:nvPr/>
        </p:nvCxnSpPr>
        <p:spPr>
          <a:xfrm rot="10800000" flipV="1">
            <a:off x="6263469" y="4957999"/>
            <a:ext cx="731837" cy="646112"/>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84" name="直線單箭頭接點 9">
            <a:extLst>
              <a:ext uri="{FF2B5EF4-FFF2-40B4-BE49-F238E27FC236}">
                <a16:creationId xmlns:a16="http://schemas.microsoft.com/office/drawing/2014/main" id="{1B09EC49-8FD0-DACB-9657-F64E552668EF}"/>
              </a:ext>
            </a:extLst>
          </p:cNvPr>
          <p:cNvCxnSpPr>
            <a:cxnSpLocks/>
          </p:cNvCxnSpPr>
          <p:nvPr/>
        </p:nvCxnSpPr>
        <p:spPr>
          <a:xfrm flipV="1">
            <a:off x="6612535" y="5159312"/>
            <a:ext cx="147480" cy="121743"/>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8517EE77-58BA-C4EE-51B0-0CEC5B1D526A}"/>
              </a:ext>
            </a:extLst>
          </p:cNvPr>
          <p:cNvCxnSpPr/>
          <p:nvPr/>
        </p:nvCxnSpPr>
        <p:spPr>
          <a:xfrm>
            <a:off x="4200211" y="411982"/>
            <a:ext cx="0" cy="350687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4F56D650-FF86-E9FF-997D-55CC1B0BA488}"/>
              </a:ext>
            </a:extLst>
          </p:cNvPr>
          <p:cNvCxnSpPr/>
          <p:nvPr/>
        </p:nvCxnSpPr>
        <p:spPr>
          <a:xfrm>
            <a:off x="3004584" y="5610919"/>
            <a:ext cx="8345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1" name="Straight Arrow Connector 90">
            <a:extLst>
              <a:ext uri="{FF2B5EF4-FFF2-40B4-BE49-F238E27FC236}">
                <a16:creationId xmlns:a16="http://schemas.microsoft.com/office/drawing/2014/main" id="{724EF2AF-D189-F2B5-F311-DE4C8731C8E5}"/>
              </a:ext>
            </a:extLst>
          </p:cNvPr>
          <p:cNvCxnSpPr/>
          <p:nvPr/>
        </p:nvCxnSpPr>
        <p:spPr>
          <a:xfrm>
            <a:off x="5549254" y="5595043"/>
            <a:ext cx="144647" cy="1587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a:extLst>
              <a:ext uri="{FF2B5EF4-FFF2-40B4-BE49-F238E27FC236}">
                <a16:creationId xmlns:a16="http://schemas.microsoft.com/office/drawing/2014/main" id="{B8FCEC7D-888F-0D08-51A8-F43019E50704}"/>
              </a:ext>
            </a:extLst>
          </p:cNvPr>
          <p:cNvCxnSpPr>
            <a:cxnSpLocks/>
          </p:cNvCxnSpPr>
          <p:nvPr/>
        </p:nvCxnSpPr>
        <p:spPr>
          <a:xfrm>
            <a:off x="3997659" y="2234712"/>
            <a:ext cx="18925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905D9431-5942-49DC-7C92-6FA91E3DA59D}"/>
              </a:ext>
            </a:extLst>
          </p:cNvPr>
          <p:cNvSpPr txBox="1"/>
          <p:nvPr/>
        </p:nvSpPr>
        <p:spPr>
          <a:xfrm>
            <a:off x="4836892" y="3836020"/>
            <a:ext cx="2812845" cy="369332"/>
          </a:xfrm>
          <a:prstGeom prst="rect">
            <a:avLst/>
          </a:prstGeom>
          <a:noFill/>
        </p:spPr>
        <p:txBody>
          <a:bodyPr wrap="square" rtlCol="0">
            <a:spAutoFit/>
          </a:bodyPr>
          <a:lstStyle/>
          <a:p>
            <a:pPr algn="l"/>
            <a:r>
              <a:rPr lang="en-US" dirty="0" err="1">
                <a:latin typeface="Times New Roman" panose="02020603050405020304" pitchFamily="18" charset="0"/>
                <a:cs typeface="Times New Roman" panose="02020603050405020304" pitchFamily="18" charset="0"/>
              </a:rPr>
              <a:t>右手邊是已知的圖</a:t>
            </a:r>
            <a:endParaRPr lang="en-US"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10FF374E-621C-55F0-1B22-B04534CCF7D7}"/>
              </a:ext>
            </a:extLst>
          </p:cNvPr>
          <p:cNvSpPr txBox="1"/>
          <p:nvPr/>
        </p:nvSpPr>
        <p:spPr>
          <a:xfrm>
            <a:off x="1294671" y="3810425"/>
            <a:ext cx="2812845" cy="369332"/>
          </a:xfrm>
          <a:prstGeom prst="rect">
            <a:avLst/>
          </a:prstGeom>
          <a:noFill/>
        </p:spPr>
        <p:txBody>
          <a:bodyPr wrap="square" rtlCol="0">
            <a:spAutoFit/>
          </a:bodyPr>
          <a:lstStyle/>
          <a:p>
            <a:pPr algn="l"/>
            <a:r>
              <a:rPr lang="en-US" dirty="0" err="1">
                <a:latin typeface="Times New Roman" panose="02020603050405020304" pitchFamily="18" charset="0"/>
                <a:cs typeface="Times New Roman" panose="02020603050405020304" pitchFamily="18" charset="0"/>
              </a:rPr>
              <a:t>左手邊是新的夸克的圖</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454412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82B6CC-FC26-569E-7FC5-7D122B542E8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3BF97D1-0A37-C919-7965-43638687796F}"/>
              </a:ext>
            </a:extLst>
          </p:cNvPr>
          <p:cNvSpPr/>
          <p:nvPr/>
        </p:nvSpPr>
        <p:spPr>
          <a:xfrm>
            <a:off x="1156468" y="564309"/>
            <a:ext cx="2460956" cy="2184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直線接點 3">
            <a:extLst>
              <a:ext uri="{FF2B5EF4-FFF2-40B4-BE49-F238E27FC236}">
                <a16:creationId xmlns:a16="http://schemas.microsoft.com/office/drawing/2014/main" id="{D0D96FF0-FC38-A8E9-A431-31F2BEA2036A}"/>
              </a:ext>
            </a:extLst>
          </p:cNvPr>
          <p:cNvCxnSpPr>
            <a:cxnSpLocks/>
          </p:cNvCxnSpPr>
          <p:nvPr/>
        </p:nvCxnSpPr>
        <p:spPr>
          <a:xfrm>
            <a:off x="1372042" y="1091964"/>
            <a:ext cx="812800" cy="711200"/>
          </a:xfrm>
          <a:prstGeom prst="line">
            <a:avLst/>
          </a:prstGeom>
          <a:ln w="222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 name="直線接點 4">
            <a:extLst>
              <a:ext uri="{FF2B5EF4-FFF2-40B4-BE49-F238E27FC236}">
                <a16:creationId xmlns:a16="http://schemas.microsoft.com/office/drawing/2014/main" id="{7AA58B04-2DEE-AF82-1C02-E9227B14C9C4}"/>
              </a:ext>
            </a:extLst>
          </p:cNvPr>
          <p:cNvCxnSpPr>
            <a:cxnSpLocks/>
          </p:cNvCxnSpPr>
          <p:nvPr/>
        </p:nvCxnSpPr>
        <p:spPr>
          <a:xfrm rot="10800000" flipV="1">
            <a:off x="1452664" y="1803165"/>
            <a:ext cx="731837" cy="646112"/>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 name="直線接點 7">
            <a:extLst>
              <a:ext uri="{FF2B5EF4-FFF2-40B4-BE49-F238E27FC236}">
                <a16:creationId xmlns:a16="http://schemas.microsoft.com/office/drawing/2014/main" id="{28763513-4A41-2289-F2CD-549FE4FFF960}"/>
              </a:ext>
            </a:extLst>
          </p:cNvPr>
          <p:cNvCxnSpPr>
            <a:cxnSpLocks/>
          </p:cNvCxnSpPr>
          <p:nvPr/>
        </p:nvCxnSpPr>
        <p:spPr>
          <a:xfrm flipH="1">
            <a:off x="2198787" y="1819040"/>
            <a:ext cx="1203593" cy="0"/>
          </a:xfrm>
          <a:prstGeom prst="line">
            <a:avLst/>
          </a:prstGeom>
          <a:ln>
            <a:solidFill>
              <a:schemeClr val="tx1"/>
            </a:solidFill>
            <a:prstDash val="lgDash"/>
            <a:tailEnd type="none"/>
          </a:ln>
        </p:spPr>
        <p:style>
          <a:lnRef idx="1">
            <a:schemeClr val="accent1"/>
          </a:lnRef>
          <a:fillRef idx="0">
            <a:schemeClr val="accent1"/>
          </a:fillRef>
          <a:effectRef idx="0">
            <a:schemeClr val="accent1"/>
          </a:effectRef>
          <a:fontRef idx="minor">
            <a:schemeClr val="tx1"/>
          </a:fontRef>
        </p:style>
      </p:cxnSp>
      <p:cxnSp>
        <p:nvCxnSpPr>
          <p:cNvPr id="6" name="直線單箭頭接點 8">
            <a:extLst>
              <a:ext uri="{FF2B5EF4-FFF2-40B4-BE49-F238E27FC236}">
                <a16:creationId xmlns:a16="http://schemas.microsoft.com/office/drawing/2014/main" id="{2596D987-98C6-064E-B5FD-DFF4BE3F2CCD}"/>
              </a:ext>
            </a:extLst>
          </p:cNvPr>
          <p:cNvCxnSpPr>
            <a:cxnSpLocks/>
          </p:cNvCxnSpPr>
          <p:nvPr/>
        </p:nvCxnSpPr>
        <p:spPr>
          <a:xfrm rot="10800000">
            <a:off x="1648267" y="1338027"/>
            <a:ext cx="217488" cy="188912"/>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直線單箭頭接點 9">
            <a:extLst>
              <a:ext uri="{FF2B5EF4-FFF2-40B4-BE49-F238E27FC236}">
                <a16:creationId xmlns:a16="http://schemas.microsoft.com/office/drawing/2014/main" id="{8001DAE4-CADE-BD0D-5B58-55206B133E36}"/>
              </a:ext>
            </a:extLst>
          </p:cNvPr>
          <p:cNvCxnSpPr>
            <a:cxnSpLocks/>
          </p:cNvCxnSpPr>
          <p:nvPr/>
        </p:nvCxnSpPr>
        <p:spPr>
          <a:xfrm flipV="1">
            <a:off x="1801730" y="2004478"/>
            <a:ext cx="147480" cy="121743"/>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矩形 6">
                <a:extLst>
                  <a:ext uri="{FF2B5EF4-FFF2-40B4-BE49-F238E27FC236}">
                    <a16:creationId xmlns:a16="http://schemas.microsoft.com/office/drawing/2014/main" id="{6AFA43C1-C7B6-95D5-78FE-D2AD6340F053}"/>
                  </a:ext>
                </a:extLst>
              </p:cNvPr>
              <p:cNvSpPr/>
              <p:nvPr/>
            </p:nvSpPr>
            <p:spPr>
              <a:xfrm>
                <a:off x="2685789" y="1385340"/>
                <a:ext cx="622222" cy="369332"/>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zh-TW" i="1" smtClean="0">
                              <a:latin typeface="Cambria Math" panose="02040503050406030204" pitchFamily="18" charset="0"/>
                              <a:ea typeface="新細明體" charset="0"/>
                            </a:rPr>
                          </m:ctrlPr>
                        </m:sSupPr>
                        <m:e>
                          <m:r>
                            <a:rPr lang="en-US" altLang="zh-TW" i="1">
                              <a:latin typeface="Cambria Math"/>
                              <a:ea typeface="新細明體" charset="0"/>
                            </a:rPr>
                            <m:t>𝑊</m:t>
                          </m:r>
                        </m:e>
                        <m:sup>
                          <m:r>
                            <a:rPr lang="en-US" altLang="zh-TW" b="0" i="1" smtClean="0">
                              <a:latin typeface="Cambria Math" panose="02040503050406030204" pitchFamily="18" charset="0"/>
                              <a:ea typeface="新細明體" charset="0"/>
                            </a:rPr>
                            <m:t>−</m:t>
                          </m:r>
                        </m:sup>
                      </m:sSup>
                    </m:oMath>
                  </m:oMathPara>
                </a14:m>
                <a:endParaRPr lang="zh-TW" altLang="en-US" dirty="0"/>
              </a:p>
            </p:txBody>
          </p:sp>
        </mc:Choice>
        <mc:Fallback xmlns="">
          <p:sp>
            <p:nvSpPr>
              <p:cNvPr id="8" name="矩形 6">
                <a:extLst>
                  <a:ext uri="{FF2B5EF4-FFF2-40B4-BE49-F238E27FC236}">
                    <a16:creationId xmlns:a16="http://schemas.microsoft.com/office/drawing/2014/main" id="{6AFA43C1-C7B6-95D5-78FE-D2AD6340F053}"/>
                  </a:ext>
                </a:extLst>
              </p:cNvPr>
              <p:cNvSpPr>
                <a:spLocks noRot="1" noChangeAspect="1" noMove="1" noResize="1" noEditPoints="1" noAdjustHandles="1" noChangeArrowheads="1" noChangeShapeType="1" noTextEdit="1"/>
              </p:cNvSpPr>
              <p:nvPr/>
            </p:nvSpPr>
            <p:spPr>
              <a:xfrm>
                <a:off x="2685789" y="1385340"/>
                <a:ext cx="622222" cy="369332"/>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28A064DB-9A02-CA04-555B-4838BDD8421B}"/>
                  </a:ext>
                </a:extLst>
              </p:cNvPr>
              <p:cNvSpPr txBox="1"/>
              <p:nvPr/>
            </p:nvSpPr>
            <p:spPr>
              <a:xfrm>
                <a:off x="1343918" y="716002"/>
                <a:ext cx="217489" cy="276999"/>
              </a:xfrm>
              <a:prstGeom prst="rect">
                <a:avLst/>
              </a:prstGeom>
              <a:solidFill>
                <a:schemeClr val="bg1"/>
              </a:solidFill>
            </p:spPr>
            <p:txBody>
              <a:bodyPr wrap="square" lIns="0" tIns="0" rIns="0" bIns="0" rtlCol="0">
                <a:spAutoFit/>
              </a:bodyPr>
              <a:lstStyle/>
              <a:p>
                <a:pPr eaLnBrk="0" hangingPunct="0">
                  <a:defRPr/>
                </a:pPr>
                <a14:m>
                  <m:oMathPara xmlns:m="http://schemas.openxmlformats.org/officeDocument/2006/math">
                    <m:oMathParaPr>
                      <m:jc m:val="centerGroup"/>
                    </m:oMathParaPr>
                    <m:oMath xmlns:m="http://schemas.openxmlformats.org/officeDocument/2006/math">
                      <m:r>
                        <a:rPr lang="en-US" altLang="zh-TW" i="1" dirty="0" smtClean="0">
                          <a:latin typeface="Cambria Math" panose="02040503050406030204" pitchFamily="18" charset="0"/>
                          <a:cs typeface="Times New Roman" pitchFamily="18" charset="0"/>
                        </a:rPr>
                        <m:t>𝑢</m:t>
                      </m:r>
                    </m:oMath>
                  </m:oMathPara>
                </a14:m>
                <a:endParaRPr lang="en-US" altLang="zh-TW" i="1" dirty="0"/>
              </a:p>
            </p:txBody>
          </p:sp>
        </mc:Choice>
        <mc:Fallback xmlns="">
          <p:sp>
            <p:nvSpPr>
              <p:cNvPr id="9" name="TextBox 8">
                <a:extLst>
                  <a:ext uri="{FF2B5EF4-FFF2-40B4-BE49-F238E27FC236}">
                    <a16:creationId xmlns:a16="http://schemas.microsoft.com/office/drawing/2014/main" id="{28A064DB-9A02-CA04-555B-4838BDD8421B}"/>
                  </a:ext>
                </a:extLst>
              </p:cNvPr>
              <p:cNvSpPr txBox="1">
                <a:spLocks noRot="1" noChangeAspect="1" noMove="1" noResize="1" noEditPoints="1" noAdjustHandles="1" noChangeArrowheads="1" noChangeShapeType="1" noTextEdit="1"/>
              </p:cNvSpPr>
              <p:nvPr/>
            </p:nvSpPr>
            <p:spPr>
              <a:xfrm>
                <a:off x="1343918" y="716002"/>
                <a:ext cx="217489" cy="276999"/>
              </a:xfrm>
              <a:prstGeom prst="rect">
                <a:avLst/>
              </a:prstGeom>
              <a:blipFill>
                <a:blip r:embed="rId3"/>
                <a:stretch>
                  <a:fillRect l="-5556" r="-5556" b="-43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1F22962A-6294-4866-ACD2-9D448CB5667B}"/>
                  </a:ext>
                </a:extLst>
              </p:cNvPr>
              <p:cNvSpPr txBox="1"/>
              <p:nvPr/>
            </p:nvSpPr>
            <p:spPr>
              <a:xfrm>
                <a:off x="1360689" y="1983265"/>
                <a:ext cx="217489" cy="276999"/>
              </a:xfrm>
              <a:prstGeom prst="rect">
                <a:avLst/>
              </a:prstGeom>
              <a:solidFill>
                <a:schemeClr val="bg1"/>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𝑑</m:t>
                      </m:r>
                    </m:oMath>
                  </m:oMathPara>
                </a14:m>
                <a:endParaRPr lang="en-TW" dirty="0"/>
              </a:p>
            </p:txBody>
          </p:sp>
        </mc:Choice>
        <mc:Fallback xmlns="">
          <p:sp>
            <p:nvSpPr>
              <p:cNvPr id="10" name="TextBox 9">
                <a:extLst>
                  <a:ext uri="{FF2B5EF4-FFF2-40B4-BE49-F238E27FC236}">
                    <a16:creationId xmlns:a16="http://schemas.microsoft.com/office/drawing/2014/main" id="{1F22962A-6294-4866-ACD2-9D448CB5667B}"/>
                  </a:ext>
                </a:extLst>
              </p:cNvPr>
              <p:cNvSpPr txBox="1">
                <a:spLocks noRot="1" noChangeAspect="1" noMove="1" noResize="1" noEditPoints="1" noAdjustHandles="1" noChangeArrowheads="1" noChangeShapeType="1" noTextEdit="1"/>
              </p:cNvSpPr>
              <p:nvPr/>
            </p:nvSpPr>
            <p:spPr>
              <a:xfrm>
                <a:off x="1360689" y="1983265"/>
                <a:ext cx="217489" cy="276999"/>
              </a:xfrm>
              <a:prstGeom prst="rect">
                <a:avLst/>
              </a:prstGeom>
              <a:blipFill>
                <a:blip r:embed="rId4"/>
                <a:stretch>
                  <a:fillRect l="-22222" r="-16667" b="-8696"/>
                </a:stretch>
              </a:blipFill>
            </p:spPr>
            <p:txBody>
              <a:bodyPr/>
              <a:lstStyle/>
              <a:p>
                <a:r>
                  <a:rPr lang="en-US">
                    <a:noFill/>
                  </a:rPr>
                  <a:t> </a:t>
                </a:r>
              </a:p>
            </p:txBody>
          </p:sp>
        </mc:Fallback>
      </mc:AlternateContent>
      <p:cxnSp>
        <p:nvCxnSpPr>
          <p:cNvPr id="11" name="Straight Arrow Connector 10">
            <a:extLst>
              <a:ext uri="{FF2B5EF4-FFF2-40B4-BE49-F238E27FC236}">
                <a16:creationId xmlns:a16="http://schemas.microsoft.com/office/drawing/2014/main" id="{368AA0A7-B6C2-317A-7CF1-B18423DF65E2}"/>
              </a:ext>
            </a:extLst>
          </p:cNvPr>
          <p:cNvCxnSpPr/>
          <p:nvPr/>
        </p:nvCxnSpPr>
        <p:spPr>
          <a:xfrm>
            <a:off x="2783016" y="1819040"/>
            <a:ext cx="8345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 name="文字方塊 26">
                <a:extLst>
                  <a:ext uri="{FF2B5EF4-FFF2-40B4-BE49-F238E27FC236}">
                    <a16:creationId xmlns:a16="http://schemas.microsoft.com/office/drawing/2014/main" id="{2F010C0B-4776-763F-9384-3A7DCA79B097}"/>
                  </a:ext>
                </a:extLst>
              </p:cNvPr>
              <p:cNvSpPr txBox="1"/>
              <p:nvPr/>
            </p:nvSpPr>
            <p:spPr>
              <a:xfrm>
                <a:off x="1257390" y="3066168"/>
                <a:ext cx="6330603" cy="369332"/>
              </a:xfrm>
              <a:prstGeom prst="rect">
                <a:avLst/>
              </a:prstGeom>
              <a:noFill/>
            </p:spPr>
            <p:txBody>
              <a:bodyPr wrap="square">
                <a:spAutoFit/>
              </a:bodyPr>
              <a:lstStyle/>
              <a:p>
                <a:pPr>
                  <a:defRPr/>
                </a:pPr>
                <a:r>
                  <a:rPr lang="zh-TW" altLang="en-US" dirty="0">
                    <a:latin typeface="Tahoma" charset="0"/>
                    <a:ea typeface="新細明體" charset="0"/>
                    <a:cs typeface="新細明體" charset="0"/>
                  </a:rPr>
                  <a:t>放出</a:t>
                </a:r>
                <a14:m>
                  <m:oMath xmlns:m="http://schemas.openxmlformats.org/officeDocument/2006/math">
                    <m:sSup>
                      <m:sSupPr>
                        <m:ctrlPr>
                          <a:rPr lang="en-US" altLang="zh-TW" i="1" dirty="0">
                            <a:latin typeface="Cambria Math" panose="02040503050406030204" pitchFamily="18" charset="0"/>
                            <a:ea typeface="新細明體" charset="0"/>
                          </a:rPr>
                        </m:ctrlPr>
                      </m:sSupPr>
                      <m:e>
                        <m:r>
                          <a:rPr lang="en-US" altLang="zh-TW" i="1" dirty="0">
                            <a:latin typeface="Cambria Math"/>
                            <a:ea typeface="新細明體" charset="0"/>
                          </a:rPr>
                          <m:t>𝑊</m:t>
                        </m:r>
                      </m:e>
                      <m:sup>
                        <m:r>
                          <a:rPr lang="en-US" altLang="zh-TW" b="0" i="1" dirty="0" smtClean="0">
                            <a:latin typeface="Cambria Math"/>
                            <a:ea typeface="新細明體" charset="0"/>
                          </a:rPr>
                          <m:t>−</m:t>
                        </m:r>
                      </m:sup>
                    </m:sSup>
                  </m:oMath>
                </a14:m>
                <a:r>
                  <a:rPr lang="zh-TW" altLang="en-US" dirty="0">
                    <a:latin typeface="Tahoma" charset="0"/>
                    <a:ea typeface="新細明體" charset="0"/>
                    <a:cs typeface="新細明體" charset="0"/>
                  </a:rPr>
                  <a:t>（或吸收</a:t>
                </a:r>
                <a14:m>
                  <m:oMath xmlns:m="http://schemas.openxmlformats.org/officeDocument/2006/math">
                    <m:sSup>
                      <m:sSupPr>
                        <m:ctrlPr>
                          <a:rPr lang="en-US" altLang="zh-TW" i="1" dirty="0">
                            <a:latin typeface="Cambria Math" panose="02040503050406030204" pitchFamily="18" charset="0"/>
                            <a:ea typeface="新細明體" charset="0"/>
                          </a:rPr>
                        </m:ctrlPr>
                      </m:sSupPr>
                      <m:e>
                        <m:r>
                          <a:rPr lang="en-US" altLang="zh-TW" i="1" dirty="0">
                            <a:latin typeface="Cambria Math"/>
                            <a:ea typeface="新細明體" charset="0"/>
                          </a:rPr>
                          <m:t>𝑊</m:t>
                        </m:r>
                      </m:e>
                      <m:sup>
                        <m:r>
                          <a:rPr lang="en-US" altLang="zh-TW" b="0" i="1" dirty="0" smtClean="0">
                            <a:latin typeface="Cambria Math"/>
                            <a:ea typeface="新細明體" charset="0"/>
                          </a:rPr>
                          <m:t>+</m:t>
                        </m:r>
                      </m:sup>
                    </m:sSup>
                  </m:oMath>
                </a14:m>
                <a:r>
                  <a:rPr lang="zh-TW" altLang="en-US" dirty="0">
                    <a:latin typeface="Tahoma" charset="0"/>
                    <a:ea typeface="新細明體" charset="0"/>
                    <a:cs typeface="新細明體" charset="0"/>
                  </a:rPr>
                  <a:t>）後，成對的粒子可以由下方升到上方！</a:t>
                </a:r>
              </a:p>
            </p:txBody>
          </p:sp>
        </mc:Choice>
        <mc:Fallback xmlns="">
          <p:sp>
            <p:nvSpPr>
              <p:cNvPr id="22" name="文字方塊 26">
                <a:extLst>
                  <a:ext uri="{FF2B5EF4-FFF2-40B4-BE49-F238E27FC236}">
                    <a16:creationId xmlns:a16="http://schemas.microsoft.com/office/drawing/2014/main" id="{2F010C0B-4776-763F-9384-3A7DCA79B097}"/>
                  </a:ext>
                </a:extLst>
              </p:cNvPr>
              <p:cNvSpPr txBox="1">
                <a:spLocks noRot="1" noChangeAspect="1" noMove="1" noResize="1" noEditPoints="1" noAdjustHandles="1" noChangeArrowheads="1" noChangeShapeType="1" noTextEdit="1"/>
              </p:cNvSpPr>
              <p:nvPr/>
            </p:nvSpPr>
            <p:spPr>
              <a:xfrm>
                <a:off x="1257390" y="3066168"/>
                <a:ext cx="6330603" cy="369332"/>
              </a:xfrm>
              <a:prstGeom prst="rect">
                <a:avLst/>
              </a:prstGeom>
              <a:blipFill>
                <a:blip r:embed="rId5"/>
                <a:stretch>
                  <a:fillRect l="-600" t="-6667" r="-4400" b="-23333"/>
                </a:stretch>
              </a:blipFill>
            </p:spPr>
            <p:txBody>
              <a:bodyPr/>
              <a:lstStyle/>
              <a:p>
                <a:r>
                  <a:rPr lang="en-US">
                    <a:noFill/>
                  </a:rPr>
                  <a:t> </a:t>
                </a:r>
              </a:p>
            </p:txBody>
          </p:sp>
        </mc:Fallback>
      </mc:AlternateContent>
      <p:sp>
        <p:nvSpPr>
          <p:cNvPr id="24" name="弧形向右箭號 27">
            <a:extLst>
              <a:ext uri="{FF2B5EF4-FFF2-40B4-BE49-F238E27FC236}">
                <a16:creationId xmlns:a16="http://schemas.microsoft.com/office/drawing/2014/main" id="{DB299DD7-C70C-9153-A329-D490EAFA04A8}"/>
              </a:ext>
            </a:extLst>
          </p:cNvPr>
          <p:cNvSpPr/>
          <p:nvPr/>
        </p:nvSpPr>
        <p:spPr>
          <a:xfrm flipV="1">
            <a:off x="5807265" y="1656474"/>
            <a:ext cx="681037" cy="898525"/>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chemeClr val="tx1"/>
              </a:solidFill>
            </a:endParaRPr>
          </a:p>
        </p:txBody>
      </p:sp>
      <mc:AlternateContent xmlns:mc="http://schemas.openxmlformats.org/markup-compatibility/2006" xmlns:a14="http://schemas.microsoft.com/office/drawing/2010/main">
        <mc:Choice Requires="a14">
          <p:sp>
            <p:nvSpPr>
              <p:cNvPr id="25" name="Oval 7">
                <a:extLst>
                  <a:ext uri="{FF2B5EF4-FFF2-40B4-BE49-F238E27FC236}">
                    <a16:creationId xmlns:a16="http://schemas.microsoft.com/office/drawing/2014/main" id="{E74B1199-0637-3C7A-0438-1BA0234248C8}"/>
                  </a:ext>
                </a:extLst>
              </p:cNvPr>
              <p:cNvSpPr>
                <a:spLocks noChangeArrowheads="1"/>
              </p:cNvSpPr>
              <p:nvPr/>
            </p:nvSpPr>
            <p:spPr bwMode="auto">
              <a:xfrm>
                <a:off x="4838686" y="1790555"/>
                <a:ext cx="668338" cy="639762"/>
              </a:xfrm>
              <a:prstGeom prst="ellipse">
                <a:avLst/>
              </a:prstGeom>
              <a:solidFill>
                <a:srgbClr val="FF0000"/>
              </a:solidFill>
              <a:ln w="9525">
                <a:solidFill>
                  <a:schemeClr val="tx1"/>
                </a:solidFill>
                <a:round/>
                <a:headEnd/>
                <a:tailEnd/>
              </a:ln>
            </p:spPr>
            <p:txBody>
              <a:bodyPr wrap="none" anchor="ct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14:m>
                  <m:oMathPara xmlns:m="http://schemas.openxmlformats.org/officeDocument/2006/math">
                    <m:oMathParaPr>
                      <m:jc m:val="centerGroup"/>
                    </m:oMathParaPr>
                    <m:oMath xmlns:m="http://schemas.openxmlformats.org/officeDocument/2006/math">
                      <m:sSup>
                        <m:sSupPr>
                          <m:ctrlPr>
                            <a:rPr lang="en-US" altLang="zh-TW" sz="2000" i="1" dirty="0" smtClean="0">
                              <a:latin typeface="Cambria Math" panose="02040503050406030204" pitchFamily="18" charset="0"/>
                            </a:rPr>
                          </m:ctrlPr>
                        </m:sSupPr>
                        <m:e>
                          <m:r>
                            <a:rPr lang="en-US" altLang="zh-TW" sz="2000" b="0" i="1" dirty="0" smtClean="0">
                              <a:latin typeface="Cambria Math"/>
                            </a:rPr>
                            <m:t>𝑊</m:t>
                          </m:r>
                        </m:e>
                        <m:sup>
                          <m:r>
                            <a:rPr lang="en-US" altLang="zh-TW" sz="2000" b="0" i="1" dirty="0" smtClean="0">
                              <a:latin typeface="Cambria Math"/>
                            </a:rPr>
                            <m:t>−</m:t>
                          </m:r>
                        </m:sup>
                      </m:sSup>
                    </m:oMath>
                  </m:oMathPara>
                </a14:m>
                <a:endParaRPr lang="zh-TW" altLang="en-US" sz="3600" baseline="30000" dirty="0">
                  <a:latin typeface="Tahoma" pitchFamily="34" charset="0"/>
                </a:endParaRPr>
              </a:p>
            </p:txBody>
          </p:sp>
        </mc:Choice>
        <mc:Fallback xmlns="">
          <p:sp>
            <p:nvSpPr>
              <p:cNvPr id="25" name="Oval 7">
                <a:extLst>
                  <a:ext uri="{FF2B5EF4-FFF2-40B4-BE49-F238E27FC236}">
                    <a16:creationId xmlns:a16="http://schemas.microsoft.com/office/drawing/2014/main" id="{E74B1199-0637-3C7A-0438-1BA0234248C8}"/>
                  </a:ext>
                </a:extLst>
              </p:cNvPr>
              <p:cNvSpPr>
                <a:spLocks noRot="1" noChangeAspect="1" noMove="1" noResize="1" noEditPoints="1" noAdjustHandles="1" noChangeArrowheads="1" noChangeShapeType="1" noTextEdit="1"/>
              </p:cNvSpPr>
              <p:nvPr/>
            </p:nvSpPr>
            <p:spPr bwMode="auto">
              <a:xfrm>
                <a:off x="4838686" y="1790555"/>
                <a:ext cx="668338" cy="639762"/>
              </a:xfrm>
              <a:prstGeom prst="ellipse">
                <a:avLst/>
              </a:prstGeom>
              <a:blipFill>
                <a:blip r:embed="rId6"/>
                <a:stretch>
                  <a:fillRect/>
                </a:stretch>
              </a:blipFill>
              <a:ln w="9525">
                <a:solidFill>
                  <a:schemeClr val="tx1"/>
                </a:solidFill>
                <a:round/>
                <a:headEnd/>
                <a:tailEnd/>
              </a:ln>
            </p:spPr>
            <p:txBody>
              <a:bodyPr/>
              <a:lstStyle/>
              <a:p>
                <a:r>
                  <a:rPr lang="en-US">
                    <a:noFill/>
                  </a:rPr>
                  <a:t> </a:t>
                </a:r>
              </a:p>
            </p:txBody>
          </p:sp>
        </mc:Fallback>
      </mc:AlternateContent>
      <p:cxnSp>
        <p:nvCxnSpPr>
          <p:cNvPr id="29" name="直線單箭頭接點 30">
            <a:extLst>
              <a:ext uri="{FF2B5EF4-FFF2-40B4-BE49-F238E27FC236}">
                <a16:creationId xmlns:a16="http://schemas.microsoft.com/office/drawing/2014/main" id="{4E282CA4-8DF0-8436-8E8C-E85C5518A2A0}"/>
              </a:ext>
            </a:extLst>
          </p:cNvPr>
          <p:cNvCxnSpPr/>
          <p:nvPr/>
        </p:nvCxnSpPr>
        <p:spPr>
          <a:xfrm flipH="1">
            <a:off x="3895711" y="2125517"/>
            <a:ext cx="8128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30" name="Picture 7" descr="particle4">
            <a:extLst>
              <a:ext uri="{FF2B5EF4-FFF2-40B4-BE49-F238E27FC236}">
                <a16:creationId xmlns:a16="http://schemas.microsoft.com/office/drawing/2014/main" id="{C55C9EBB-1CD7-586F-A8FB-D47F260DAFA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20676" t="30598" r="30690" b="42520"/>
          <a:stretch>
            <a:fillRect/>
          </a:stretch>
        </p:blipFill>
        <p:spPr bwMode="auto">
          <a:xfrm>
            <a:off x="6793538" y="1573798"/>
            <a:ext cx="1604963" cy="108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31" name="文字方塊 26">
                <a:extLst>
                  <a:ext uri="{FF2B5EF4-FFF2-40B4-BE49-F238E27FC236}">
                    <a16:creationId xmlns:a16="http://schemas.microsoft.com/office/drawing/2014/main" id="{189AF944-C25E-F79B-4822-1ACE114618D5}"/>
                  </a:ext>
                </a:extLst>
              </p:cNvPr>
              <p:cNvSpPr txBox="1"/>
              <p:nvPr/>
            </p:nvSpPr>
            <p:spPr>
              <a:xfrm>
                <a:off x="1136809" y="5909695"/>
                <a:ext cx="7014251" cy="369332"/>
              </a:xfrm>
              <a:prstGeom prst="rect">
                <a:avLst/>
              </a:prstGeom>
              <a:noFill/>
            </p:spPr>
            <p:txBody>
              <a:bodyPr wrap="square">
                <a:spAutoFit/>
              </a:bodyPr>
              <a:lstStyle/>
              <a:p>
                <a:pPr>
                  <a:defRPr/>
                </a:pPr>
                <a:r>
                  <a:rPr lang="zh-TW" altLang="en-US" dirty="0">
                    <a:latin typeface="Tahoma" charset="0"/>
                    <a:ea typeface="新細明體" charset="0"/>
                    <a:cs typeface="新細明體" charset="0"/>
                  </a:rPr>
                  <a:t>放出</a:t>
                </a:r>
                <a14:m>
                  <m:oMath xmlns:m="http://schemas.openxmlformats.org/officeDocument/2006/math">
                    <m:sSup>
                      <m:sSupPr>
                        <m:ctrlPr>
                          <a:rPr lang="en-US" altLang="zh-TW" i="1" dirty="0">
                            <a:latin typeface="Cambria Math" panose="02040503050406030204" pitchFamily="18" charset="0"/>
                            <a:ea typeface="新細明體" charset="0"/>
                          </a:rPr>
                        </m:ctrlPr>
                      </m:sSupPr>
                      <m:e>
                        <m:r>
                          <a:rPr lang="en-US" altLang="zh-TW" i="1" dirty="0">
                            <a:latin typeface="Cambria Math"/>
                            <a:ea typeface="新細明體" charset="0"/>
                          </a:rPr>
                          <m:t>𝑊</m:t>
                        </m:r>
                      </m:e>
                      <m:sup>
                        <m:r>
                          <a:rPr lang="en-US" altLang="zh-TW" b="0" i="1" dirty="0" smtClean="0">
                            <a:latin typeface="Cambria Math" panose="02040503050406030204" pitchFamily="18" charset="0"/>
                            <a:ea typeface="新細明體" charset="0"/>
                          </a:rPr>
                          <m:t>+</m:t>
                        </m:r>
                      </m:sup>
                    </m:sSup>
                  </m:oMath>
                </a14:m>
                <a:r>
                  <a:rPr lang="zh-TW" altLang="en-US" dirty="0">
                    <a:latin typeface="Tahoma" charset="0"/>
                    <a:ea typeface="新細明體" charset="0"/>
                    <a:cs typeface="新細明體" charset="0"/>
                  </a:rPr>
                  <a:t>（或吸收</a:t>
                </a:r>
                <a14:m>
                  <m:oMath xmlns:m="http://schemas.openxmlformats.org/officeDocument/2006/math">
                    <m:sSup>
                      <m:sSupPr>
                        <m:ctrlPr>
                          <a:rPr lang="en-US" altLang="zh-TW" i="1" dirty="0">
                            <a:latin typeface="Cambria Math" panose="02040503050406030204" pitchFamily="18" charset="0"/>
                            <a:ea typeface="新細明體" charset="0"/>
                          </a:rPr>
                        </m:ctrlPr>
                      </m:sSupPr>
                      <m:e>
                        <m:r>
                          <a:rPr lang="en-US" altLang="zh-TW" i="1" dirty="0">
                            <a:latin typeface="Cambria Math"/>
                            <a:ea typeface="新細明體" charset="0"/>
                          </a:rPr>
                          <m:t>𝑊</m:t>
                        </m:r>
                      </m:e>
                      <m:sup>
                        <m:r>
                          <a:rPr lang="en-US" altLang="zh-TW" b="0" i="1" dirty="0" smtClean="0">
                            <a:latin typeface="Cambria Math" panose="02040503050406030204" pitchFamily="18" charset="0"/>
                            <a:ea typeface="新細明體" charset="0"/>
                          </a:rPr>
                          <m:t>−</m:t>
                        </m:r>
                      </m:sup>
                    </m:sSup>
                  </m:oMath>
                </a14:m>
                <a:r>
                  <a:rPr lang="zh-TW" altLang="en-US" dirty="0">
                    <a:latin typeface="Tahoma" charset="0"/>
                    <a:ea typeface="新細明體" charset="0"/>
                    <a:cs typeface="新細明體" charset="0"/>
                  </a:rPr>
                  <a:t>）後，成對的粒子可以由上方降到下方！</a:t>
                </a:r>
              </a:p>
            </p:txBody>
          </p:sp>
        </mc:Choice>
        <mc:Fallback xmlns="">
          <p:sp>
            <p:nvSpPr>
              <p:cNvPr id="31" name="文字方塊 26">
                <a:extLst>
                  <a:ext uri="{FF2B5EF4-FFF2-40B4-BE49-F238E27FC236}">
                    <a16:creationId xmlns:a16="http://schemas.microsoft.com/office/drawing/2014/main" id="{189AF944-C25E-F79B-4822-1ACE114618D5}"/>
                  </a:ext>
                </a:extLst>
              </p:cNvPr>
              <p:cNvSpPr txBox="1">
                <a:spLocks noRot="1" noChangeAspect="1" noMove="1" noResize="1" noEditPoints="1" noAdjustHandles="1" noChangeArrowheads="1" noChangeShapeType="1" noTextEdit="1"/>
              </p:cNvSpPr>
              <p:nvPr/>
            </p:nvSpPr>
            <p:spPr>
              <a:xfrm>
                <a:off x="1136809" y="5909695"/>
                <a:ext cx="7014251" cy="369332"/>
              </a:xfrm>
              <a:prstGeom prst="rect">
                <a:avLst/>
              </a:prstGeom>
              <a:blipFill>
                <a:blip r:embed="rId8"/>
                <a:stretch>
                  <a:fillRect l="-723" t="-6667" b="-2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Oval 7">
                <a:extLst>
                  <a:ext uri="{FF2B5EF4-FFF2-40B4-BE49-F238E27FC236}">
                    <a16:creationId xmlns:a16="http://schemas.microsoft.com/office/drawing/2014/main" id="{7128A091-BC34-2F95-6D9A-A592E3D21448}"/>
                  </a:ext>
                </a:extLst>
              </p:cNvPr>
              <p:cNvSpPr>
                <a:spLocks noChangeArrowheads="1"/>
              </p:cNvSpPr>
              <p:nvPr/>
            </p:nvSpPr>
            <p:spPr bwMode="auto">
              <a:xfrm>
                <a:off x="4838686" y="4775096"/>
                <a:ext cx="668338" cy="639762"/>
              </a:xfrm>
              <a:prstGeom prst="ellipse">
                <a:avLst/>
              </a:prstGeom>
              <a:solidFill>
                <a:srgbClr val="FF0000"/>
              </a:solidFill>
              <a:ln w="9525">
                <a:solidFill>
                  <a:schemeClr val="tx1"/>
                </a:solidFill>
                <a:round/>
                <a:headEnd/>
                <a:tailEnd/>
              </a:ln>
            </p:spPr>
            <p:txBody>
              <a:bodyPr wrap="none" anchor="ct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14:m>
                  <m:oMathPara xmlns:m="http://schemas.openxmlformats.org/officeDocument/2006/math">
                    <m:oMathParaPr>
                      <m:jc m:val="centerGroup"/>
                    </m:oMathParaPr>
                    <m:oMath xmlns:m="http://schemas.openxmlformats.org/officeDocument/2006/math">
                      <m:sSup>
                        <m:sSupPr>
                          <m:ctrlPr>
                            <a:rPr lang="en-US" altLang="zh-TW" sz="2000" i="1" dirty="0" smtClean="0">
                              <a:latin typeface="Cambria Math" panose="02040503050406030204" pitchFamily="18" charset="0"/>
                            </a:rPr>
                          </m:ctrlPr>
                        </m:sSupPr>
                        <m:e>
                          <m:r>
                            <a:rPr lang="en-US" altLang="zh-TW" sz="2000" b="0" i="1" dirty="0" smtClean="0">
                              <a:latin typeface="Cambria Math"/>
                            </a:rPr>
                            <m:t>𝑊</m:t>
                          </m:r>
                        </m:e>
                        <m:sup>
                          <m:r>
                            <a:rPr lang="en-US" altLang="zh-TW" sz="2000" b="0" i="1" dirty="0" smtClean="0">
                              <a:latin typeface="Cambria Math" panose="02040503050406030204" pitchFamily="18" charset="0"/>
                            </a:rPr>
                            <m:t>+</m:t>
                          </m:r>
                        </m:sup>
                      </m:sSup>
                    </m:oMath>
                  </m:oMathPara>
                </a14:m>
                <a:endParaRPr lang="zh-TW" altLang="en-US" sz="3600" baseline="30000" dirty="0">
                  <a:latin typeface="Tahoma" pitchFamily="34" charset="0"/>
                </a:endParaRPr>
              </a:p>
            </p:txBody>
          </p:sp>
        </mc:Choice>
        <mc:Fallback xmlns="">
          <p:sp>
            <p:nvSpPr>
              <p:cNvPr id="32" name="Oval 7">
                <a:extLst>
                  <a:ext uri="{FF2B5EF4-FFF2-40B4-BE49-F238E27FC236}">
                    <a16:creationId xmlns:a16="http://schemas.microsoft.com/office/drawing/2014/main" id="{7128A091-BC34-2F95-6D9A-A592E3D21448}"/>
                  </a:ext>
                </a:extLst>
              </p:cNvPr>
              <p:cNvSpPr>
                <a:spLocks noRot="1" noChangeAspect="1" noMove="1" noResize="1" noEditPoints="1" noAdjustHandles="1" noChangeArrowheads="1" noChangeShapeType="1" noTextEdit="1"/>
              </p:cNvSpPr>
              <p:nvPr/>
            </p:nvSpPr>
            <p:spPr bwMode="auto">
              <a:xfrm>
                <a:off x="4838686" y="4775096"/>
                <a:ext cx="668338" cy="639762"/>
              </a:xfrm>
              <a:prstGeom prst="ellipse">
                <a:avLst/>
              </a:prstGeom>
              <a:blipFill>
                <a:blip r:embed="rId9"/>
                <a:stretch>
                  <a:fillRect/>
                </a:stretch>
              </a:blipFill>
              <a:ln w="9525">
                <a:solidFill>
                  <a:schemeClr val="tx1"/>
                </a:solidFill>
                <a:round/>
                <a:headEnd/>
                <a:tailEnd/>
              </a:ln>
            </p:spPr>
            <p:txBody>
              <a:bodyPr/>
              <a:lstStyle/>
              <a:p>
                <a:r>
                  <a:rPr lang="en-US">
                    <a:noFill/>
                  </a:rPr>
                  <a:t> </a:t>
                </a:r>
              </a:p>
            </p:txBody>
          </p:sp>
        </mc:Fallback>
      </mc:AlternateContent>
      <p:cxnSp>
        <p:nvCxnSpPr>
          <p:cNvPr id="33" name="直線單箭頭接點 30">
            <a:extLst>
              <a:ext uri="{FF2B5EF4-FFF2-40B4-BE49-F238E27FC236}">
                <a16:creationId xmlns:a16="http://schemas.microsoft.com/office/drawing/2014/main" id="{D44AEDDA-E1EE-06B9-203C-9A97FE92EDBC}"/>
              </a:ext>
            </a:extLst>
          </p:cNvPr>
          <p:cNvCxnSpPr/>
          <p:nvPr/>
        </p:nvCxnSpPr>
        <p:spPr>
          <a:xfrm flipH="1">
            <a:off x="3895711" y="5110058"/>
            <a:ext cx="8128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4" name="弧形向右箭號 27">
            <a:extLst>
              <a:ext uri="{FF2B5EF4-FFF2-40B4-BE49-F238E27FC236}">
                <a16:creationId xmlns:a16="http://schemas.microsoft.com/office/drawing/2014/main" id="{CD7C7F51-5EED-15EE-FDC8-1A246DBAE06C}"/>
              </a:ext>
            </a:extLst>
          </p:cNvPr>
          <p:cNvSpPr/>
          <p:nvPr/>
        </p:nvSpPr>
        <p:spPr>
          <a:xfrm>
            <a:off x="5807265" y="4753615"/>
            <a:ext cx="682625" cy="85725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chemeClr val="tx1"/>
              </a:solidFill>
            </a:endParaRPr>
          </a:p>
        </p:txBody>
      </p:sp>
      <p:sp>
        <p:nvSpPr>
          <p:cNvPr id="35" name="Rectangle 34">
            <a:extLst>
              <a:ext uri="{FF2B5EF4-FFF2-40B4-BE49-F238E27FC236}">
                <a16:creationId xmlns:a16="http://schemas.microsoft.com/office/drawing/2014/main" id="{977F007A-5449-8F08-1391-25C6FE1D8C63}"/>
              </a:ext>
            </a:extLst>
          </p:cNvPr>
          <p:cNvSpPr/>
          <p:nvPr/>
        </p:nvSpPr>
        <p:spPr>
          <a:xfrm>
            <a:off x="1156468" y="3545263"/>
            <a:ext cx="2460956" cy="2184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直線接點 3">
            <a:extLst>
              <a:ext uri="{FF2B5EF4-FFF2-40B4-BE49-F238E27FC236}">
                <a16:creationId xmlns:a16="http://schemas.microsoft.com/office/drawing/2014/main" id="{1E703792-1354-84E7-15CC-D26B9CD6D5F9}"/>
              </a:ext>
            </a:extLst>
          </p:cNvPr>
          <p:cNvCxnSpPr>
            <a:cxnSpLocks/>
          </p:cNvCxnSpPr>
          <p:nvPr/>
        </p:nvCxnSpPr>
        <p:spPr>
          <a:xfrm>
            <a:off x="1372042" y="4072918"/>
            <a:ext cx="812800" cy="711200"/>
          </a:xfrm>
          <a:prstGeom prst="line">
            <a:avLst/>
          </a:prstGeom>
          <a:ln w="222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8" name="直線接點 4">
            <a:extLst>
              <a:ext uri="{FF2B5EF4-FFF2-40B4-BE49-F238E27FC236}">
                <a16:creationId xmlns:a16="http://schemas.microsoft.com/office/drawing/2014/main" id="{41E6C2C0-5FAD-660B-41D4-CADD232B57D6}"/>
              </a:ext>
            </a:extLst>
          </p:cNvPr>
          <p:cNvCxnSpPr>
            <a:cxnSpLocks/>
          </p:cNvCxnSpPr>
          <p:nvPr/>
        </p:nvCxnSpPr>
        <p:spPr>
          <a:xfrm rot="10800000" flipV="1">
            <a:off x="1452664" y="4784119"/>
            <a:ext cx="731837" cy="646112"/>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4" name="直線接點 7">
            <a:extLst>
              <a:ext uri="{FF2B5EF4-FFF2-40B4-BE49-F238E27FC236}">
                <a16:creationId xmlns:a16="http://schemas.microsoft.com/office/drawing/2014/main" id="{8D265E67-A254-AD7B-A776-C80692B5123E}"/>
              </a:ext>
            </a:extLst>
          </p:cNvPr>
          <p:cNvCxnSpPr>
            <a:cxnSpLocks/>
          </p:cNvCxnSpPr>
          <p:nvPr/>
        </p:nvCxnSpPr>
        <p:spPr>
          <a:xfrm flipH="1">
            <a:off x="2198787" y="4799994"/>
            <a:ext cx="1203593" cy="0"/>
          </a:xfrm>
          <a:prstGeom prst="line">
            <a:avLst/>
          </a:prstGeom>
          <a:ln>
            <a:solidFill>
              <a:schemeClr val="tx1"/>
            </a:solidFill>
            <a:prstDash val="lgDash"/>
            <a:tailEnd type="none"/>
          </a:ln>
        </p:spPr>
        <p:style>
          <a:lnRef idx="1">
            <a:schemeClr val="accent1"/>
          </a:lnRef>
          <a:fillRef idx="0">
            <a:schemeClr val="accent1"/>
          </a:fillRef>
          <a:effectRef idx="0">
            <a:schemeClr val="accent1"/>
          </a:effectRef>
          <a:fontRef idx="minor">
            <a:schemeClr val="tx1"/>
          </a:fontRef>
        </p:style>
      </p:cxnSp>
      <p:cxnSp>
        <p:nvCxnSpPr>
          <p:cNvPr id="55" name="直線單箭頭接點 8">
            <a:extLst>
              <a:ext uri="{FF2B5EF4-FFF2-40B4-BE49-F238E27FC236}">
                <a16:creationId xmlns:a16="http://schemas.microsoft.com/office/drawing/2014/main" id="{F9513EA1-832D-4603-6012-9C111D3B56A3}"/>
              </a:ext>
            </a:extLst>
          </p:cNvPr>
          <p:cNvCxnSpPr>
            <a:cxnSpLocks/>
          </p:cNvCxnSpPr>
          <p:nvPr/>
        </p:nvCxnSpPr>
        <p:spPr>
          <a:xfrm rot="10800000">
            <a:off x="1648267" y="4318981"/>
            <a:ext cx="217488" cy="188912"/>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直線單箭頭接點 9">
            <a:extLst>
              <a:ext uri="{FF2B5EF4-FFF2-40B4-BE49-F238E27FC236}">
                <a16:creationId xmlns:a16="http://schemas.microsoft.com/office/drawing/2014/main" id="{52688150-B248-73C3-1C15-F577EB60E1CA}"/>
              </a:ext>
            </a:extLst>
          </p:cNvPr>
          <p:cNvCxnSpPr>
            <a:cxnSpLocks/>
          </p:cNvCxnSpPr>
          <p:nvPr/>
        </p:nvCxnSpPr>
        <p:spPr>
          <a:xfrm flipV="1">
            <a:off x="1801730" y="4985432"/>
            <a:ext cx="147480" cy="121743"/>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7" name="矩形 6">
                <a:extLst>
                  <a:ext uri="{FF2B5EF4-FFF2-40B4-BE49-F238E27FC236}">
                    <a16:creationId xmlns:a16="http://schemas.microsoft.com/office/drawing/2014/main" id="{F9B8CA5B-6834-CF4B-596D-27C4E45B62EF}"/>
                  </a:ext>
                </a:extLst>
              </p:cNvPr>
              <p:cNvSpPr/>
              <p:nvPr/>
            </p:nvSpPr>
            <p:spPr>
              <a:xfrm>
                <a:off x="2685789" y="4366294"/>
                <a:ext cx="622222" cy="369332"/>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zh-TW" i="1" smtClean="0">
                              <a:latin typeface="Cambria Math" panose="02040503050406030204" pitchFamily="18" charset="0"/>
                              <a:ea typeface="新細明體" charset="0"/>
                            </a:rPr>
                          </m:ctrlPr>
                        </m:sSupPr>
                        <m:e>
                          <m:r>
                            <a:rPr lang="en-US" altLang="zh-TW" i="1">
                              <a:latin typeface="Cambria Math"/>
                              <a:ea typeface="新細明體" charset="0"/>
                            </a:rPr>
                            <m:t>𝑊</m:t>
                          </m:r>
                        </m:e>
                        <m:sup>
                          <m:r>
                            <a:rPr lang="en-US" altLang="zh-TW" b="0" i="1" smtClean="0">
                              <a:latin typeface="Cambria Math" panose="02040503050406030204" pitchFamily="18" charset="0"/>
                              <a:ea typeface="新細明體" charset="0"/>
                            </a:rPr>
                            <m:t>+</m:t>
                          </m:r>
                        </m:sup>
                      </m:sSup>
                    </m:oMath>
                  </m:oMathPara>
                </a14:m>
                <a:endParaRPr lang="zh-TW" altLang="en-US" dirty="0"/>
              </a:p>
            </p:txBody>
          </p:sp>
        </mc:Choice>
        <mc:Fallback xmlns="">
          <p:sp>
            <p:nvSpPr>
              <p:cNvPr id="57" name="矩形 6">
                <a:extLst>
                  <a:ext uri="{FF2B5EF4-FFF2-40B4-BE49-F238E27FC236}">
                    <a16:creationId xmlns:a16="http://schemas.microsoft.com/office/drawing/2014/main" id="{F9B8CA5B-6834-CF4B-596D-27C4E45B62EF}"/>
                  </a:ext>
                </a:extLst>
              </p:cNvPr>
              <p:cNvSpPr>
                <a:spLocks noRot="1" noChangeAspect="1" noMove="1" noResize="1" noEditPoints="1" noAdjustHandles="1" noChangeArrowheads="1" noChangeShapeType="1" noTextEdit="1"/>
              </p:cNvSpPr>
              <p:nvPr/>
            </p:nvSpPr>
            <p:spPr>
              <a:xfrm>
                <a:off x="2685789" y="4366294"/>
                <a:ext cx="622222" cy="369332"/>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D9ABDCC3-4F39-A010-0EDE-E0342544B986}"/>
                  </a:ext>
                </a:extLst>
              </p:cNvPr>
              <p:cNvSpPr txBox="1"/>
              <p:nvPr/>
            </p:nvSpPr>
            <p:spPr>
              <a:xfrm>
                <a:off x="1353966" y="3696956"/>
                <a:ext cx="217489" cy="276999"/>
              </a:xfrm>
              <a:prstGeom prst="rect">
                <a:avLst/>
              </a:prstGeom>
              <a:solidFill>
                <a:schemeClr val="bg1"/>
              </a:solidFill>
            </p:spPr>
            <p:txBody>
              <a:bodyPr wrap="square" lIns="0" tIns="0" rIns="0" bIns="0" rtlCol="0">
                <a:spAutoFit/>
              </a:bodyPr>
              <a:lstStyle/>
              <a:p>
                <a:pPr eaLnBrk="0" hangingPunct="0">
                  <a:defRPr/>
                </a:pPr>
                <a14:m>
                  <m:oMathPara xmlns:m="http://schemas.openxmlformats.org/officeDocument/2006/math">
                    <m:oMathParaPr>
                      <m:jc m:val="centerGroup"/>
                    </m:oMathParaPr>
                    <m:oMath xmlns:m="http://schemas.openxmlformats.org/officeDocument/2006/math">
                      <m:r>
                        <a:rPr lang="en-US" altLang="zh-TW" b="0" i="1" dirty="0" smtClean="0">
                          <a:latin typeface="Cambria Math" panose="02040503050406030204" pitchFamily="18" charset="0"/>
                          <a:cs typeface="Times New Roman" pitchFamily="18" charset="0"/>
                        </a:rPr>
                        <m:t>𝑑</m:t>
                      </m:r>
                    </m:oMath>
                  </m:oMathPara>
                </a14:m>
                <a:endParaRPr lang="en-US" altLang="zh-TW" i="1" dirty="0"/>
              </a:p>
            </p:txBody>
          </p:sp>
        </mc:Choice>
        <mc:Fallback xmlns="">
          <p:sp>
            <p:nvSpPr>
              <p:cNvPr id="58" name="TextBox 57">
                <a:extLst>
                  <a:ext uri="{FF2B5EF4-FFF2-40B4-BE49-F238E27FC236}">
                    <a16:creationId xmlns:a16="http://schemas.microsoft.com/office/drawing/2014/main" id="{D9ABDCC3-4F39-A010-0EDE-E0342544B986}"/>
                  </a:ext>
                </a:extLst>
              </p:cNvPr>
              <p:cNvSpPr txBox="1">
                <a:spLocks noRot="1" noChangeAspect="1" noMove="1" noResize="1" noEditPoints="1" noAdjustHandles="1" noChangeArrowheads="1" noChangeShapeType="1" noTextEdit="1"/>
              </p:cNvSpPr>
              <p:nvPr/>
            </p:nvSpPr>
            <p:spPr>
              <a:xfrm>
                <a:off x="1353966" y="3696956"/>
                <a:ext cx="217489" cy="276999"/>
              </a:xfrm>
              <a:prstGeom prst="rect">
                <a:avLst/>
              </a:prstGeom>
              <a:blipFill>
                <a:blip r:embed="rId11"/>
                <a:stretch>
                  <a:fillRect l="-16667" r="-16667" b="-13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4D23C566-62F7-14BF-D9EA-D6D6362DC7AB}"/>
                  </a:ext>
                </a:extLst>
              </p:cNvPr>
              <p:cNvSpPr txBox="1"/>
              <p:nvPr/>
            </p:nvSpPr>
            <p:spPr>
              <a:xfrm>
                <a:off x="1360689" y="4964219"/>
                <a:ext cx="217489" cy="276999"/>
              </a:xfrm>
              <a:prstGeom prst="rect">
                <a:avLst/>
              </a:prstGeom>
              <a:solidFill>
                <a:schemeClr val="bg1"/>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𝑢</m:t>
                      </m:r>
                    </m:oMath>
                  </m:oMathPara>
                </a14:m>
                <a:endParaRPr lang="en-TW" dirty="0"/>
              </a:p>
            </p:txBody>
          </p:sp>
        </mc:Choice>
        <mc:Fallback xmlns="">
          <p:sp>
            <p:nvSpPr>
              <p:cNvPr id="59" name="TextBox 58">
                <a:extLst>
                  <a:ext uri="{FF2B5EF4-FFF2-40B4-BE49-F238E27FC236}">
                    <a16:creationId xmlns:a16="http://schemas.microsoft.com/office/drawing/2014/main" id="{4D23C566-62F7-14BF-D9EA-D6D6362DC7AB}"/>
                  </a:ext>
                </a:extLst>
              </p:cNvPr>
              <p:cNvSpPr txBox="1">
                <a:spLocks noRot="1" noChangeAspect="1" noMove="1" noResize="1" noEditPoints="1" noAdjustHandles="1" noChangeArrowheads="1" noChangeShapeType="1" noTextEdit="1"/>
              </p:cNvSpPr>
              <p:nvPr/>
            </p:nvSpPr>
            <p:spPr>
              <a:xfrm>
                <a:off x="1360689" y="4964219"/>
                <a:ext cx="217489" cy="276999"/>
              </a:xfrm>
              <a:prstGeom prst="rect">
                <a:avLst/>
              </a:prstGeom>
              <a:blipFill>
                <a:blip r:embed="rId12"/>
                <a:stretch>
                  <a:fillRect l="-11111" r="-5556" b="-4348"/>
                </a:stretch>
              </a:blipFill>
            </p:spPr>
            <p:txBody>
              <a:bodyPr/>
              <a:lstStyle/>
              <a:p>
                <a:r>
                  <a:rPr lang="en-US">
                    <a:noFill/>
                  </a:rPr>
                  <a:t> </a:t>
                </a:r>
              </a:p>
            </p:txBody>
          </p:sp>
        </mc:Fallback>
      </mc:AlternateContent>
      <p:cxnSp>
        <p:nvCxnSpPr>
          <p:cNvPr id="60" name="Straight Arrow Connector 59">
            <a:extLst>
              <a:ext uri="{FF2B5EF4-FFF2-40B4-BE49-F238E27FC236}">
                <a16:creationId xmlns:a16="http://schemas.microsoft.com/office/drawing/2014/main" id="{EDC11A87-1511-B847-CB18-7D2D3998D12F}"/>
              </a:ext>
            </a:extLst>
          </p:cNvPr>
          <p:cNvCxnSpPr>
            <a:cxnSpLocks/>
          </p:cNvCxnSpPr>
          <p:nvPr/>
        </p:nvCxnSpPr>
        <p:spPr>
          <a:xfrm>
            <a:off x="2783016" y="4799994"/>
            <a:ext cx="8345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61" name="Picture 7" descr="particle4">
            <a:extLst>
              <a:ext uri="{FF2B5EF4-FFF2-40B4-BE49-F238E27FC236}">
                <a16:creationId xmlns:a16="http://schemas.microsoft.com/office/drawing/2014/main" id="{98F129A4-145D-9E3A-B324-2ECD845B806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20676" t="30598" r="30690" b="42520"/>
          <a:stretch>
            <a:fillRect/>
          </a:stretch>
        </p:blipFill>
        <p:spPr bwMode="auto">
          <a:xfrm>
            <a:off x="6728286" y="4577188"/>
            <a:ext cx="1604963" cy="108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36799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物件 4"/>
          <p:cNvGraphicFramePr>
            <a:graphicFrameLocks noChangeAspect="1"/>
          </p:cNvGraphicFramePr>
          <p:nvPr>
            <p:extLst>
              <p:ext uri="{D42A27DB-BD31-4B8C-83A1-F6EECF244321}">
                <p14:modId xmlns:p14="http://schemas.microsoft.com/office/powerpoint/2010/main" val="2367221048"/>
              </p:ext>
            </p:extLst>
          </p:nvPr>
        </p:nvGraphicFramePr>
        <p:xfrm>
          <a:off x="7049178" y="4110815"/>
          <a:ext cx="415925" cy="368300"/>
        </p:xfrm>
        <a:graphic>
          <a:graphicData uri="http://schemas.openxmlformats.org/presentationml/2006/ole">
            <mc:AlternateContent xmlns:mc="http://schemas.openxmlformats.org/markup-compatibility/2006">
              <mc:Choice xmlns:v="urn:schemas-microsoft-com:vml" Requires="v">
                <p:oleObj name="方程式" r:id="rId2" imgW="228600" imgH="203040" progId="Equation.3">
                  <p:embed/>
                </p:oleObj>
              </mc:Choice>
              <mc:Fallback>
                <p:oleObj name="方程式" r:id="rId2" imgW="228600" imgH="203040" progId="Equation.3">
                  <p:embed/>
                  <p:pic>
                    <p:nvPicPr>
                      <p:cNvPr id="0" name=""/>
                      <p:cNvPicPr>
                        <a:picLocks noChangeAspect="1" noChangeArrowheads="1"/>
                      </p:cNvPicPr>
                      <p:nvPr/>
                    </p:nvPicPr>
                    <p:blipFill>
                      <a:blip r:embed="rId3"/>
                      <a:srcRect/>
                      <a:stretch>
                        <a:fillRect/>
                      </a:stretch>
                    </p:blipFill>
                    <p:spPr bwMode="auto">
                      <a:xfrm>
                        <a:off x="7049178" y="4110815"/>
                        <a:ext cx="415925"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向右箭號 1"/>
          <p:cNvSpPr/>
          <p:nvPr/>
        </p:nvSpPr>
        <p:spPr>
          <a:xfrm>
            <a:off x="4273269" y="2755344"/>
            <a:ext cx="525930" cy="3297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22" name="矩形 21"/>
              <p:cNvSpPr/>
              <p:nvPr/>
            </p:nvSpPr>
            <p:spPr>
              <a:xfrm>
                <a:off x="1381014" y="2946448"/>
                <a:ext cx="2342243" cy="871136"/>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altLang="zh-TW" i="1" smtClean="0">
                              <a:latin typeface="Cambria Math" panose="02040503050406030204" pitchFamily="18" charset="0"/>
                              <a:cs typeface="Times New Roman" pitchFamily="18" charset="0"/>
                            </a:rPr>
                          </m:ctrlPr>
                        </m:fPr>
                        <m:num>
                          <m:r>
                            <a:rPr lang="en-US" altLang="zh-TW" b="0" i="1" smtClean="0">
                              <a:latin typeface="Cambria Math"/>
                              <a:cs typeface="Times New Roman" pitchFamily="18" charset="0"/>
                            </a:rPr>
                            <m:t>𝑔</m:t>
                          </m:r>
                        </m:num>
                        <m:den>
                          <m:r>
                            <a:rPr lang="en-US" altLang="zh-TW" b="0" i="1" smtClean="0">
                              <a:latin typeface="Cambria Math"/>
                              <a:cs typeface="Times New Roman" pitchFamily="18" charset="0"/>
                            </a:rPr>
                            <m:t>2</m:t>
                          </m:r>
                        </m:den>
                      </m:f>
                      <m:nary>
                        <m:naryPr>
                          <m:chr m:val="∑"/>
                          <m:ctrlPr>
                            <a:rPr lang="en-US" altLang="zh-TW" i="1" smtClean="0">
                              <a:latin typeface="Cambria Math" panose="02040503050406030204" pitchFamily="18" charset="0"/>
                              <a:cs typeface="Times New Roman" pitchFamily="18" charset="0"/>
                            </a:rPr>
                          </m:ctrlPr>
                        </m:naryPr>
                        <m:sub>
                          <m:r>
                            <m:rPr>
                              <m:brk m:alnAt="23"/>
                            </m:rPr>
                            <a:rPr lang="en-US" altLang="zh-TW" b="0" i="1" smtClean="0">
                              <a:latin typeface="Cambria Math"/>
                              <a:cs typeface="Times New Roman" pitchFamily="18" charset="0"/>
                            </a:rPr>
                            <m:t>𝑖</m:t>
                          </m:r>
                          <m:r>
                            <a:rPr lang="en-US" altLang="zh-TW" b="0" i="1" smtClean="0">
                              <a:latin typeface="Cambria Math"/>
                              <a:cs typeface="Times New Roman" pitchFamily="18" charset="0"/>
                            </a:rPr>
                            <m:t>=1</m:t>
                          </m:r>
                        </m:sub>
                        <m:sup>
                          <m:r>
                            <a:rPr lang="en-US" altLang="zh-TW" b="0" i="1" smtClean="0">
                              <a:latin typeface="Cambria Math"/>
                              <a:cs typeface="Times New Roman" pitchFamily="18" charset="0"/>
                            </a:rPr>
                            <m:t>3</m:t>
                          </m:r>
                        </m:sup>
                        <m:e>
                          <m:d>
                            <m:dPr>
                              <m:ctrlPr>
                                <a:rPr lang="en-US" altLang="zh-TW" i="1">
                                  <a:latin typeface="Cambria Math" panose="02040503050406030204" pitchFamily="18" charset="0"/>
                                  <a:cs typeface="Times New Roman" pitchFamily="18" charset="0"/>
                                </a:rPr>
                              </m:ctrlPr>
                            </m:dPr>
                            <m:e>
                              <m:m>
                                <m:mPr>
                                  <m:mcs>
                                    <m:mc>
                                      <m:mcPr>
                                        <m:count m:val="2"/>
                                        <m:mcJc m:val="center"/>
                                      </m:mcPr>
                                    </m:mc>
                                  </m:mcs>
                                  <m:ctrlPr>
                                    <a:rPr lang="en-US" altLang="zh-TW" i="1">
                                      <a:latin typeface="Cambria Math" panose="02040503050406030204" pitchFamily="18" charset="0"/>
                                      <a:cs typeface="Times New Roman" pitchFamily="18" charset="0"/>
                                    </a:rPr>
                                  </m:ctrlPr>
                                </m:mPr>
                                <m:mr>
                                  <m:e>
                                    <m:acc>
                                      <m:accPr>
                                        <m:chr m:val="̅"/>
                                        <m:ctrlPr>
                                          <a:rPr lang="en-US" altLang="zh-TW" i="1">
                                            <a:latin typeface="Cambria Math" panose="02040503050406030204" pitchFamily="18" charset="0"/>
                                            <a:cs typeface="Times New Roman" pitchFamily="18" charset="0"/>
                                          </a:rPr>
                                        </m:ctrlPr>
                                      </m:accPr>
                                      <m:e>
                                        <m:r>
                                          <a:rPr lang="en-US" altLang="zh-TW" i="1">
                                            <a:latin typeface="Cambria Math"/>
                                            <a:cs typeface="Times New Roman" pitchFamily="18" charset="0"/>
                                          </a:rPr>
                                          <m:t>𝑢</m:t>
                                        </m:r>
                                      </m:e>
                                    </m:acc>
                                  </m:e>
                                  <m:e>
                                    <m:acc>
                                      <m:accPr>
                                        <m:chr m:val="̅"/>
                                        <m:ctrlPr>
                                          <a:rPr lang="en-US" altLang="zh-TW" i="1">
                                            <a:latin typeface="Cambria Math" panose="02040503050406030204" pitchFamily="18" charset="0"/>
                                            <a:cs typeface="Times New Roman" pitchFamily="18" charset="0"/>
                                          </a:rPr>
                                        </m:ctrlPr>
                                      </m:accPr>
                                      <m:e>
                                        <m:r>
                                          <a:rPr lang="en-US" altLang="zh-TW" i="1">
                                            <a:latin typeface="Cambria Math"/>
                                            <a:cs typeface="Times New Roman" pitchFamily="18" charset="0"/>
                                          </a:rPr>
                                          <m:t>𝑑</m:t>
                                        </m:r>
                                      </m:e>
                                    </m:acc>
                                  </m:e>
                                </m:mr>
                              </m:m>
                            </m:e>
                          </m:d>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𝑊</m:t>
                              </m:r>
                            </m:e>
                            <m:sup>
                              <m:r>
                                <a:rPr lang="en-US" altLang="zh-TW" i="1">
                                  <a:latin typeface="Cambria Math"/>
                                  <a:cs typeface="Times New Roman" pitchFamily="18" charset="0"/>
                                </a:rPr>
                                <m:t>𝑖</m:t>
                              </m:r>
                            </m:sup>
                          </m:sSup>
                          <m:sSub>
                            <m:sSubPr>
                              <m:ctrlPr>
                                <a:rPr lang="en-US" altLang="zh-TW" i="1">
                                  <a:latin typeface="Cambria Math" panose="02040503050406030204" pitchFamily="18" charset="0"/>
                                  <a:cs typeface="Times New Roman" pitchFamily="18" charset="0"/>
                                </a:rPr>
                              </m:ctrlPr>
                            </m:sSubPr>
                            <m:e>
                              <m:r>
                                <a:rPr lang="en-US" altLang="zh-TW" i="1" smtClean="0">
                                  <a:latin typeface="Cambria Math" panose="02040503050406030204" pitchFamily="18" charset="0"/>
                                  <a:ea typeface="Cambria Math" panose="02040503050406030204" pitchFamily="18" charset="0"/>
                                  <a:cs typeface="Times New Roman" pitchFamily="18" charset="0"/>
                                </a:rPr>
                                <m:t>𝜏</m:t>
                              </m:r>
                            </m:e>
                            <m:sub>
                              <m:r>
                                <a:rPr lang="en-US" altLang="zh-TW" i="1">
                                  <a:latin typeface="Cambria Math"/>
                                  <a:cs typeface="Times New Roman" pitchFamily="18" charset="0"/>
                                </a:rPr>
                                <m:t>𝑖</m:t>
                              </m:r>
                            </m:sub>
                          </m:sSub>
                          <m:d>
                            <m:dPr>
                              <m:ctrlPr>
                                <a:rPr lang="en-US" altLang="zh-TW" i="1">
                                  <a:latin typeface="Cambria Math" panose="02040503050406030204" pitchFamily="18" charset="0"/>
                                  <a:cs typeface="Times New Roman" pitchFamily="18" charset="0"/>
                                </a:rPr>
                              </m:ctrlPr>
                            </m:dPr>
                            <m:e>
                              <m:m>
                                <m:mPr>
                                  <m:mcs>
                                    <m:mc>
                                      <m:mcPr>
                                        <m:count m:val="1"/>
                                        <m:mcJc m:val="center"/>
                                      </m:mcPr>
                                    </m:mc>
                                  </m:mcs>
                                  <m:ctrlPr>
                                    <a:rPr lang="en-US" altLang="zh-TW" i="1">
                                      <a:latin typeface="Cambria Math" panose="02040503050406030204" pitchFamily="18" charset="0"/>
                                      <a:cs typeface="Times New Roman" pitchFamily="18" charset="0"/>
                                    </a:rPr>
                                  </m:ctrlPr>
                                </m:mPr>
                                <m:mr>
                                  <m:e>
                                    <m:r>
                                      <m:rPr>
                                        <m:brk m:alnAt="7"/>
                                      </m:rPr>
                                      <a:rPr lang="en-US" altLang="zh-TW" b="0" i="1" smtClean="0">
                                        <a:latin typeface="Cambria Math"/>
                                        <a:cs typeface="Times New Roman" pitchFamily="18" charset="0"/>
                                      </a:rPr>
                                      <m:t>𝑢</m:t>
                                    </m:r>
                                  </m:e>
                                </m:mr>
                                <m:mr>
                                  <m:e>
                                    <m:r>
                                      <a:rPr lang="en-US" altLang="zh-TW" b="0" i="1" smtClean="0">
                                        <a:latin typeface="Cambria Math"/>
                                        <a:cs typeface="Times New Roman" pitchFamily="18" charset="0"/>
                                      </a:rPr>
                                      <m:t>𝑑</m:t>
                                    </m:r>
                                  </m:e>
                                </m:mr>
                              </m:m>
                            </m:e>
                          </m:d>
                        </m:e>
                      </m:nary>
                    </m:oMath>
                  </m:oMathPara>
                </a14:m>
                <a:endParaRPr lang="en-US" altLang="zh-TW" dirty="0">
                  <a:cs typeface="Times New Roman" pitchFamily="18" charset="0"/>
                </a:endParaRPr>
              </a:p>
            </p:txBody>
          </p:sp>
        </mc:Choice>
        <mc:Fallback xmlns="">
          <p:sp>
            <p:nvSpPr>
              <p:cNvPr id="22" name="矩形 21"/>
              <p:cNvSpPr>
                <a:spLocks noRot="1" noChangeAspect="1" noMove="1" noResize="1" noEditPoints="1" noAdjustHandles="1" noChangeArrowheads="1" noChangeShapeType="1" noTextEdit="1"/>
              </p:cNvSpPr>
              <p:nvPr/>
            </p:nvSpPr>
            <p:spPr>
              <a:xfrm>
                <a:off x="1381014" y="2946448"/>
                <a:ext cx="2342243" cy="871136"/>
              </a:xfrm>
              <a:prstGeom prst="rect">
                <a:avLst/>
              </a:prstGeom>
              <a:blipFill>
                <a:blip r:embed="rId19"/>
                <a:stretch>
                  <a:fillRect l="-23118" t="-92857" b="-1485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矩形 10"/>
              <p:cNvSpPr/>
              <p:nvPr/>
            </p:nvSpPr>
            <p:spPr>
              <a:xfrm>
                <a:off x="1374436" y="3887036"/>
                <a:ext cx="3773662" cy="1407373"/>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d>
                        <m:dPr>
                          <m:ctrlPr>
                            <a:rPr lang="en-US" altLang="zh-TW" i="1" smtClean="0">
                              <a:latin typeface="Cambria Math" panose="02040503050406030204" pitchFamily="18" charset="0"/>
                              <a:cs typeface="Times New Roman" pitchFamily="18" charset="0"/>
                            </a:rPr>
                          </m:ctrlPr>
                        </m:dPr>
                        <m:e>
                          <m:m>
                            <m:mPr>
                              <m:mcs>
                                <m:mc>
                                  <m:mcPr>
                                    <m:count m:val="2"/>
                                    <m:mcJc m:val="center"/>
                                  </m:mcPr>
                                </m:mc>
                              </m:mcs>
                              <m:ctrlPr>
                                <a:rPr lang="en-US" altLang="zh-TW" i="1">
                                  <a:latin typeface="Cambria Math" panose="02040503050406030204" pitchFamily="18" charset="0"/>
                                  <a:cs typeface="Times New Roman" pitchFamily="18" charset="0"/>
                                </a:rPr>
                              </m:ctrlPr>
                            </m:mPr>
                            <m:mr>
                              <m:e>
                                <m:acc>
                                  <m:accPr>
                                    <m:chr m:val="̅"/>
                                    <m:ctrlPr>
                                      <a:rPr lang="en-US" altLang="zh-TW" i="1" smtClean="0">
                                        <a:latin typeface="Cambria Math" panose="02040503050406030204" pitchFamily="18" charset="0"/>
                                        <a:cs typeface="Times New Roman" pitchFamily="18" charset="0"/>
                                      </a:rPr>
                                    </m:ctrlPr>
                                  </m:accPr>
                                  <m:e>
                                    <m:r>
                                      <a:rPr lang="en-US" altLang="zh-TW" b="0" i="1" smtClean="0">
                                        <a:latin typeface="Cambria Math"/>
                                        <a:cs typeface="Times New Roman" pitchFamily="18" charset="0"/>
                                      </a:rPr>
                                      <m:t>𝑢</m:t>
                                    </m:r>
                                  </m:e>
                                </m:acc>
                              </m:e>
                              <m:e>
                                <m:acc>
                                  <m:accPr>
                                    <m:chr m:val="̅"/>
                                    <m:ctrlPr>
                                      <a:rPr lang="en-US" altLang="zh-TW" i="1">
                                        <a:latin typeface="Cambria Math" panose="02040503050406030204" pitchFamily="18" charset="0"/>
                                        <a:cs typeface="Times New Roman" pitchFamily="18" charset="0"/>
                                      </a:rPr>
                                    </m:ctrlPr>
                                  </m:accPr>
                                  <m:e>
                                    <m:r>
                                      <a:rPr lang="en-US" altLang="zh-TW" b="0" i="1" smtClean="0">
                                        <a:latin typeface="Cambria Math"/>
                                        <a:cs typeface="Times New Roman" pitchFamily="18" charset="0"/>
                                      </a:rPr>
                                      <m:t>𝑑</m:t>
                                    </m:r>
                                  </m:e>
                                </m:acc>
                              </m:e>
                            </m:mr>
                          </m:m>
                        </m:e>
                      </m:d>
                      <m:d>
                        <m:dPr>
                          <m:ctrlPr>
                            <a:rPr lang="en-US" altLang="zh-TW" i="1">
                              <a:latin typeface="Cambria Math" panose="02040503050406030204" pitchFamily="18" charset="0"/>
                              <a:cs typeface="Times New Roman" pitchFamily="18" charset="0"/>
                            </a:rPr>
                          </m:ctrlPr>
                        </m:dPr>
                        <m:e>
                          <m:m>
                            <m:mPr>
                              <m:mcs>
                                <m:mc>
                                  <m:mcPr>
                                    <m:count m:val="2"/>
                                    <m:mcJc m:val="center"/>
                                  </m:mcPr>
                                </m:mc>
                              </m:mcs>
                              <m:ctrlPr>
                                <a:rPr lang="en-US" altLang="zh-TW" i="1">
                                  <a:latin typeface="Cambria Math" panose="02040503050406030204" pitchFamily="18" charset="0"/>
                                  <a:cs typeface="Times New Roman" pitchFamily="18" charset="0"/>
                                </a:rPr>
                              </m:ctrlPr>
                            </m:mPr>
                            <m:mr>
                              <m:e>
                                <m:f>
                                  <m:fPr>
                                    <m:ctrlPr>
                                      <a:rPr lang="en-US" altLang="zh-TW" i="1">
                                        <a:latin typeface="Cambria Math" panose="02040503050406030204" pitchFamily="18" charset="0"/>
                                        <a:cs typeface="Times New Roman" pitchFamily="18" charset="0"/>
                                      </a:rPr>
                                    </m:ctrlPr>
                                  </m:fPr>
                                  <m:num>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𝑊</m:t>
                                        </m:r>
                                      </m:e>
                                      <m:sup>
                                        <m:r>
                                          <a:rPr lang="en-US" altLang="zh-TW" i="1">
                                            <a:latin typeface="Cambria Math"/>
                                            <a:cs typeface="Times New Roman" pitchFamily="18" charset="0"/>
                                          </a:rPr>
                                          <m:t>3</m:t>
                                        </m:r>
                                      </m:sup>
                                    </m:sSup>
                                  </m:num>
                                  <m:den>
                                    <m:r>
                                      <a:rPr lang="en-US" altLang="zh-TW" i="1">
                                        <a:latin typeface="Cambria Math"/>
                                        <a:cs typeface="Times New Roman" pitchFamily="18" charset="0"/>
                                      </a:rPr>
                                      <m:t>2</m:t>
                                    </m:r>
                                  </m:den>
                                </m:f>
                              </m:e>
                              <m:e>
                                <m:r>
                                  <a:rPr lang="en-US" altLang="zh-TW" b="0" i="1" smtClean="0">
                                    <a:latin typeface="Cambria Math"/>
                                    <a:cs typeface="Times New Roman" pitchFamily="18" charset="0"/>
                                  </a:rPr>
                                  <m:t>−</m:t>
                                </m:r>
                                <m:f>
                                  <m:fPr>
                                    <m:ctrlPr>
                                      <a:rPr lang="en-US" altLang="zh-TW" i="1">
                                        <a:latin typeface="Cambria Math" panose="02040503050406030204" pitchFamily="18" charset="0"/>
                                        <a:cs typeface="Times New Roman" pitchFamily="18" charset="0"/>
                                      </a:rPr>
                                    </m:ctrlPr>
                                  </m:fPr>
                                  <m:num>
                                    <m:r>
                                      <a:rPr lang="en-US" altLang="zh-TW" i="1">
                                        <a:latin typeface="Cambria Math"/>
                                        <a:cs typeface="Times New Roman" pitchFamily="18" charset="0"/>
                                      </a:rPr>
                                      <m:t>1</m:t>
                                    </m:r>
                                  </m:num>
                                  <m:den>
                                    <m:rad>
                                      <m:radPr>
                                        <m:degHide m:val="on"/>
                                        <m:ctrlPr>
                                          <a:rPr lang="en-US" altLang="zh-TW" i="1">
                                            <a:latin typeface="Cambria Math" panose="02040503050406030204" pitchFamily="18" charset="0"/>
                                            <a:cs typeface="Times New Roman" pitchFamily="18" charset="0"/>
                                          </a:rPr>
                                        </m:ctrlPr>
                                      </m:radPr>
                                      <m:deg/>
                                      <m:e>
                                        <m:r>
                                          <a:rPr lang="en-US" altLang="zh-TW" i="1">
                                            <a:latin typeface="Cambria Math"/>
                                            <a:cs typeface="Times New Roman" pitchFamily="18" charset="0"/>
                                          </a:rPr>
                                          <m:t>2</m:t>
                                        </m:r>
                                      </m:e>
                                    </m:rad>
                                  </m:den>
                                </m:f>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𝑊</m:t>
                                    </m:r>
                                  </m:e>
                                  <m:sup>
                                    <m:r>
                                      <a:rPr lang="en-US" altLang="zh-TW" i="1">
                                        <a:latin typeface="Cambria Math"/>
                                        <a:cs typeface="Times New Roman" pitchFamily="18" charset="0"/>
                                      </a:rPr>
                                      <m:t>+</m:t>
                                    </m:r>
                                  </m:sup>
                                </m:sSup>
                              </m:e>
                            </m:mr>
                            <m:mr>
                              <m:e>
                                <m:r>
                                  <a:rPr lang="en-US" altLang="zh-TW" b="0" i="1" smtClean="0">
                                    <a:latin typeface="Cambria Math"/>
                                    <a:cs typeface="Times New Roman" pitchFamily="18" charset="0"/>
                                  </a:rPr>
                                  <m:t>−</m:t>
                                </m:r>
                                <m:f>
                                  <m:fPr>
                                    <m:ctrlPr>
                                      <a:rPr lang="en-US" altLang="zh-TW" i="1">
                                        <a:latin typeface="Cambria Math" panose="02040503050406030204" pitchFamily="18" charset="0"/>
                                        <a:cs typeface="Times New Roman" pitchFamily="18" charset="0"/>
                                      </a:rPr>
                                    </m:ctrlPr>
                                  </m:fPr>
                                  <m:num>
                                    <m:r>
                                      <a:rPr lang="en-US" altLang="zh-TW" i="1">
                                        <a:latin typeface="Cambria Math"/>
                                        <a:cs typeface="Times New Roman" pitchFamily="18" charset="0"/>
                                      </a:rPr>
                                      <m:t>1</m:t>
                                    </m:r>
                                  </m:num>
                                  <m:den>
                                    <m:rad>
                                      <m:radPr>
                                        <m:degHide m:val="on"/>
                                        <m:ctrlPr>
                                          <a:rPr lang="en-US" altLang="zh-TW" i="1">
                                            <a:latin typeface="Cambria Math" panose="02040503050406030204" pitchFamily="18" charset="0"/>
                                            <a:cs typeface="Times New Roman" pitchFamily="18" charset="0"/>
                                          </a:rPr>
                                        </m:ctrlPr>
                                      </m:radPr>
                                      <m:deg/>
                                      <m:e>
                                        <m:r>
                                          <a:rPr lang="en-US" altLang="zh-TW" i="1">
                                            <a:latin typeface="Cambria Math"/>
                                            <a:cs typeface="Times New Roman" pitchFamily="18" charset="0"/>
                                          </a:rPr>
                                          <m:t>2</m:t>
                                        </m:r>
                                      </m:e>
                                    </m:rad>
                                  </m:den>
                                </m:f>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𝑊</m:t>
                                    </m:r>
                                  </m:e>
                                  <m:sup>
                                    <m:r>
                                      <a:rPr lang="en-US" altLang="zh-TW" i="1">
                                        <a:latin typeface="Cambria Math"/>
                                        <a:cs typeface="Times New Roman" pitchFamily="18" charset="0"/>
                                      </a:rPr>
                                      <m:t>−</m:t>
                                    </m:r>
                                  </m:sup>
                                </m:sSup>
                              </m:e>
                              <m:e>
                                <m:r>
                                  <a:rPr lang="en-US" altLang="zh-TW" i="1">
                                    <a:latin typeface="Cambria Math"/>
                                    <a:cs typeface="Times New Roman" pitchFamily="18" charset="0"/>
                                  </a:rPr>
                                  <m:t>−</m:t>
                                </m:r>
                                <m:f>
                                  <m:fPr>
                                    <m:ctrlPr>
                                      <a:rPr lang="en-US" altLang="zh-TW" i="1">
                                        <a:latin typeface="Cambria Math" panose="02040503050406030204" pitchFamily="18" charset="0"/>
                                        <a:cs typeface="Times New Roman" pitchFamily="18" charset="0"/>
                                      </a:rPr>
                                    </m:ctrlPr>
                                  </m:fPr>
                                  <m:num>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𝑊</m:t>
                                        </m:r>
                                      </m:e>
                                      <m:sup>
                                        <m:r>
                                          <a:rPr lang="en-US" altLang="zh-TW" i="1">
                                            <a:latin typeface="Cambria Math"/>
                                            <a:cs typeface="Times New Roman" pitchFamily="18" charset="0"/>
                                          </a:rPr>
                                          <m:t>3</m:t>
                                        </m:r>
                                      </m:sup>
                                    </m:sSup>
                                  </m:num>
                                  <m:den>
                                    <m:r>
                                      <a:rPr lang="en-US" altLang="zh-TW" i="1">
                                        <a:latin typeface="Cambria Math"/>
                                        <a:cs typeface="Times New Roman" pitchFamily="18" charset="0"/>
                                      </a:rPr>
                                      <m:t>2</m:t>
                                    </m:r>
                                  </m:den>
                                </m:f>
                              </m:e>
                            </m:mr>
                          </m:m>
                        </m:e>
                      </m:d>
                      <m:d>
                        <m:dPr>
                          <m:ctrlPr>
                            <a:rPr lang="en-US" altLang="zh-TW" i="1">
                              <a:latin typeface="Cambria Math" panose="02040503050406030204" pitchFamily="18" charset="0"/>
                              <a:cs typeface="Times New Roman" pitchFamily="18" charset="0"/>
                            </a:rPr>
                          </m:ctrlPr>
                        </m:dPr>
                        <m:e>
                          <m:m>
                            <m:mPr>
                              <m:mcs>
                                <m:mc>
                                  <m:mcPr>
                                    <m:count m:val="1"/>
                                    <m:mcJc m:val="center"/>
                                  </m:mcPr>
                                </m:mc>
                              </m:mcs>
                              <m:ctrlPr>
                                <a:rPr lang="en-US" altLang="zh-TW" i="1">
                                  <a:latin typeface="Cambria Math" panose="02040503050406030204" pitchFamily="18" charset="0"/>
                                  <a:cs typeface="Times New Roman" pitchFamily="18" charset="0"/>
                                </a:rPr>
                              </m:ctrlPr>
                            </m:mPr>
                            <m:mr>
                              <m:e>
                                <m:r>
                                  <a:rPr lang="en-US" altLang="zh-TW" b="0" i="1" smtClean="0">
                                    <a:latin typeface="Cambria Math"/>
                                    <a:cs typeface="Times New Roman" pitchFamily="18" charset="0"/>
                                  </a:rPr>
                                  <m:t>𝑢</m:t>
                                </m:r>
                              </m:e>
                            </m:mr>
                            <m:mr>
                              <m:e>
                                <m:r>
                                  <a:rPr lang="en-US" altLang="zh-TW" b="0" i="1" smtClean="0">
                                    <a:latin typeface="Cambria Math"/>
                                    <a:cs typeface="Times New Roman" pitchFamily="18" charset="0"/>
                                  </a:rPr>
                                  <m:t>𝑑</m:t>
                                </m:r>
                              </m:e>
                            </m:mr>
                          </m:m>
                        </m:e>
                      </m:d>
                    </m:oMath>
                  </m:oMathPara>
                </a14:m>
                <a:endParaRPr lang="zh-TW" altLang="en-US" dirty="0"/>
              </a:p>
            </p:txBody>
          </p:sp>
        </mc:Choice>
        <mc:Fallback xmlns="">
          <p:sp>
            <p:nvSpPr>
              <p:cNvPr id="11" name="矩形 10"/>
              <p:cNvSpPr>
                <a:spLocks noRot="1" noChangeAspect="1" noMove="1" noResize="1" noEditPoints="1" noAdjustHandles="1" noChangeArrowheads="1" noChangeShapeType="1" noTextEdit="1"/>
              </p:cNvSpPr>
              <p:nvPr/>
            </p:nvSpPr>
            <p:spPr>
              <a:xfrm>
                <a:off x="1374436" y="3887036"/>
                <a:ext cx="3773662" cy="1407373"/>
              </a:xfrm>
              <a:prstGeom prst="rect">
                <a:avLst/>
              </a:prstGeom>
              <a:blipFill rotWithShape="1">
                <a:blip r:embed="rId20"/>
                <a:stretch>
                  <a:fillRect/>
                </a:stretch>
              </a:blipFill>
            </p:spPr>
            <p:txBody>
              <a:bodyPr/>
              <a:lstStyle/>
              <a:p>
                <a:r>
                  <a:rPr lang="zh-TW" altLang="en-US">
                    <a:noFill/>
                  </a:rPr>
                  <a:t> </a:t>
                </a:r>
              </a:p>
            </p:txBody>
          </p:sp>
        </mc:Fallback>
      </mc:AlternateContent>
      <p:sp>
        <p:nvSpPr>
          <p:cNvPr id="13" name="文字方塊 12"/>
          <p:cNvSpPr txBox="1"/>
          <p:nvPr/>
        </p:nvSpPr>
        <p:spPr>
          <a:xfrm>
            <a:off x="1381014" y="5386784"/>
            <a:ext cx="2428459" cy="369332"/>
          </a:xfrm>
          <a:prstGeom prst="rect">
            <a:avLst/>
          </a:prstGeom>
          <a:noFill/>
        </p:spPr>
        <p:txBody>
          <a:bodyPr wrap="square" rtlCol="0">
            <a:spAutoFit/>
          </a:bodyPr>
          <a:lstStyle/>
          <a:p>
            <a:r>
              <a:rPr lang="zh-TW" altLang="en-US" dirty="0"/>
              <a:t>同樣的耦合常數，</a:t>
            </a:r>
          </a:p>
        </p:txBody>
      </p:sp>
      <p:sp>
        <p:nvSpPr>
          <p:cNvPr id="17" name="文字方塊 16"/>
          <p:cNvSpPr txBox="1"/>
          <p:nvPr/>
        </p:nvSpPr>
        <p:spPr>
          <a:xfrm>
            <a:off x="1415823" y="6355992"/>
            <a:ext cx="6299582" cy="369332"/>
          </a:xfrm>
          <a:prstGeom prst="rect">
            <a:avLst/>
          </a:prstGeom>
          <a:noFill/>
        </p:spPr>
        <p:txBody>
          <a:bodyPr wrap="square" rtlCol="0">
            <a:spAutoFit/>
          </a:bodyPr>
          <a:lstStyle/>
          <a:p>
            <a:r>
              <a:rPr lang="zh-TW" altLang="en-US" dirty="0"/>
              <a:t>這是規範對稱的結果，顯示交互作用完全由對稱性所控制。</a:t>
            </a:r>
          </a:p>
        </p:txBody>
      </p:sp>
      <p:sp>
        <p:nvSpPr>
          <p:cNvPr id="18" name="Rectangle 17">
            <a:extLst>
              <a:ext uri="{FF2B5EF4-FFF2-40B4-BE49-F238E27FC236}">
                <a16:creationId xmlns:a16="http://schemas.microsoft.com/office/drawing/2014/main" id="{C25EAA3D-8F91-CA50-297F-BF24146B9261}"/>
              </a:ext>
            </a:extLst>
          </p:cNvPr>
          <p:cNvSpPr/>
          <p:nvPr/>
        </p:nvSpPr>
        <p:spPr>
          <a:xfrm>
            <a:off x="5199111" y="279201"/>
            <a:ext cx="2460956" cy="20326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直線接點 3">
            <a:extLst>
              <a:ext uri="{FF2B5EF4-FFF2-40B4-BE49-F238E27FC236}">
                <a16:creationId xmlns:a16="http://schemas.microsoft.com/office/drawing/2014/main" id="{E1B68778-3BE3-10E8-BA86-B0C0B57C972B}"/>
              </a:ext>
            </a:extLst>
          </p:cNvPr>
          <p:cNvCxnSpPr>
            <a:cxnSpLocks/>
          </p:cNvCxnSpPr>
          <p:nvPr/>
        </p:nvCxnSpPr>
        <p:spPr>
          <a:xfrm>
            <a:off x="5414685" y="655163"/>
            <a:ext cx="812800" cy="711200"/>
          </a:xfrm>
          <a:prstGeom prst="line">
            <a:avLst/>
          </a:prstGeom>
          <a:ln w="222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3" name="直線接點 4">
            <a:extLst>
              <a:ext uri="{FF2B5EF4-FFF2-40B4-BE49-F238E27FC236}">
                <a16:creationId xmlns:a16="http://schemas.microsoft.com/office/drawing/2014/main" id="{68C5F947-23E3-36BA-37FE-D8BED0D62394}"/>
              </a:ext>
            </a:extLst>
          </p:cNvPr>
          <p:cNvCxnSpPr>
            <a:cxnSpLocks/>
          </p:cNvCxnSpPr>
          <p:nvPr/>
        </p:nvCxnSpPr>
        <p:spPr>
          <a:xfrm rot="10800000" flipV="1">
            <a:off x="5495307" y="1366364"/>
            <a:ext cx="731837" cy="646112"/>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4" name="直線接點 7">
            <a:extLst>
              <a:ext uri="{FF2B5EF4-FFF2-40B4-BE49-F238E27FC236}">
                <a16:creationId xmlns:a16="http://schemas.microsoft.com/office/drawing/2014/main" id="{C77B6734-2114-0971-6406-0B4AE506F8FA}"/>
              </a:ext>
            </a:extLst>
          </p:cNvPr>
          <p:cNvCxnSpPr>
            <a:cxnSpLocks/>
          </p:cNvCxnSpPr>
          <p:nvPr/>
        </p:nvCxnSpPr>
        <p:spPr>
          <a:xfrm flipH="1">
            <a:off x="6241430" y="1382239"/>
            <a:ext cx="1203593" cy="0"/>
          </a:xfrm>
          <a:prstGeom prst="line">
            <a:avLst/>
          </a:prstGeom>
          <a:ln>
            <a:solidFill>
              <a:schemeClr val="tx1"/>
            </a:solidFill>
            <a:prstDash val="lgDash"/>
            <a:tailEnd type="none"/>
          </a:ln>
        </p:spPr>
        <p:style>
          <a:lnRef idx="1">
            <a:schemeClr val="accent1"/>
          </a:lnRef>
          <a:fillRef idx="0">
            <a:schemeClr val="accent1"/>
          </a:fillRef>
          <a:effectRef idx="0">
            <a:schemeClr val="accent1"/>
          </a:effectRef>
          <a:fontRef idx="minor">
            <a:schemeClr val="tx1"/>
          </a:fontRef>
        </p:style>
      </p:cxnSp>
      <p:cxnSp>
        <p:nvCxnSpPr>
          <p:cNvPr id="25" name="直線單箭頭接點 8">
            <a:extLst>
              <a:ext uri="{FF2B5EF4-FFF2-40B4-BE49-F238E27FC236}">
                <a16:creationId xmlns:a16="http://schemas.microsoft.com/office/drawing/2014/main" id="{91332DE8-5EA0-FE2C-7527-157656AD70BC}"/>
              </a:ext>
            </a:extLst>
          </p:cNvPr>
          <p:cNvCxnSpPr>
            <a:cxnSpLocks/>
          </p:cNvCxnSpPr>
          <p:nvPr/>
        </p:nvCxnSpPr>
        <p:spPr>
          <a:xfrm rot="10800000">
            <a:off x="5690910" y="901226"/>
            <a:ext cx="217488" cy="188912"/>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直線單箭頭接點 9">
            <a:extLst>
              <a:ext uri="{FF2B5EF4-FFF2-40B4-BE49-F238E27FC236}">
                <a16:creationId xmlns:a16="http://schemas.microsoft.com/office/drawing/2014/main" id="{C36E959E-07FA-CA56-6502-4696AD045271}"/>
              </a:ext>
            </a:extLst>
          </p:cNvPr>
          <p:cNvCxnSpPr>
            <a:cxnSpLocks/>
          </p:cNvCxnSpPr>
          <p:nvPr/>
        </p:nvCxnSpPr>
        <p:spPr>
          <a:xfrm flipV="1">
            <a:off x="5844373" y="1567677"/>
            <a:ext cx="147480" cy="121743"/>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7" name="矩形 6">
                <a:extLst>
                  <a:ext uri="{FF2B5EF4-FFF2-40B4-BE49-F238E27FC236}">
                    <a16:creationId xmlns:a16="http://schemas.microsoft.com/office/drawing/2014/main" id="{43903470-DF78-9CAA-FB2D-02275345E09B}"/>
                  </a:ext>
                </a:extLst>
              </p:cNvPr>
              <p:cNvSpPr/>
              <p:nvPr/>
            </p:nvSpPr>
            <p:spPr>
              <a:xfrm>
                <a:off x="6728432" y="948539"/>
                <a:ext cx="622222" cy="369332"/>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zh-TW" i="1" smtClean="0">
                              <a:latin typeface="Cambria Math" panose="02040503050406030204" pitchFamily="18" charset="0"/>
                              <a:ea typeface="新細明體" charset="0"/>
                            </a:rPr>
                          </m:ctrlPr>
                        </m:sSupPr>
                        <m:e>
                          <m:r>
                            <a:rPr lang="en-US" altLang="zh-TW" i="1">
                              <a:latin typeface="Cambria Math"/>
                              <a:ea typeface="新細明體" charset="0"/>
                            </a:rPr>
                            <m:t>𝑊</m:t>
                          </m:r>
                        </m:e>
                        <m:sup>
                          <m:r>
                            <a:rPr lang="en-US" altLang="zh-TW" b="0" i="1" smtClean="0">
                              <a:latin typeface="Cambria Math" panose="02040503050406030204" pitchFamily="18" charset="0"/>
                              <a:ea typeface="新細明體" charset="0"/>
                            </a:rPr>
                            <m:t>+</m:t>
                          </m:r>
                        </m:sup>
                      </m:sSup>
                    </m:oMath>
                  </m:oMathPara>
                </a14:m>
                <a:endParaRPr lang="zh-TW" altLang="en-US" dirty="0"/>
              </a:p>
            </p:txBody>
          </p:sp>
        </mc:Choice>
        <mc:Fallback xmlns="">
          <p:sp>
            <p:nvSpPr>
              <p:cNvPr id="27" name="矩形 6">
                <a:extLst>
                  <a:ext uri="{FF2B5EF4-FFF2-40B4-BE49-F238E27FC236}">
                    <a16:creationId xmlns:a16="http://schemas.microsoft.com/office/drawing/2014/main" id="{43903470-DF78-9CAA-FB2D-02275345E09B}"/>
                  </a:ext>
                </a:extLst>
              </p:cNvPr>
              <p:cNvSpPr>
                <a:spLocks noRot="1" noChangeAspect="1" noMove="1" noResize="1" noEditPoints="1" noAdjustHandles="1" noChangeArrowheads="1" noChangeShapeType="1" noTextEdit="1"/>
              </p:cNvSpPr>
              <p:nvPr/>
            </p:nvSpPr>
            <p:spPr>
              <a:xfrm>
                <a:off x="6728432" y="948539"/>
                <a:ext cx="622222" cy="369332"/>
              </a:xfrm>
              <a:prstGeom prst="rect">
                <a:avLst/>
              </a:prstGeom>
              <a:blipFill>
                <a:blip r:embed="rId2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AE39ED09-E595-C43C-8557-21780CB5C121}"/>
                  </a:ext>
                </a:extLst>
              </p:cNvPr>
              <p:cNvSpPr txBox="1"/>
              <p:nvPr/>
            </p:nvSpPr>
            <p:spPr>
              <a:xfrm>
                <a:off x="5386561" y="279201"/>
                <a:ext cx="217489" cy="276999"/>
              </a:xfrm>
              <a:prstGeom prst="rect">
                <a:avLst/>
              </a:prstGeom>
              <a:solidFill>
                <a:schemeClr val="bg1"/>
              </a:solidFill>
            </p:spPr>
            <p:txBody>
              <a:bodyPr wrap="square" lIns="0" tIns="0" rIns="0" bIns="0" rtlCol="0">
                <a:spAutoFit/>
              </a:bodyPr>
              <a:lstStyle/>
              <a:p>
                <a:pPr eaLnBrk="0" hangingPunct="0">
                  <a:defRPr/>
                </a:pPr>
                <a14:m>
                  <m:oMathPara xmlns:m="http://schemas.openxmlformats.org/officeDocument/2006/math">
                    <m:oMathParaPr>
                      <m:jc m:val="centerGroup"/>
                    </m:oMathParaPr>
                    <m:oMath xmlns:m="http://schemas.openxmlformats.org/officeDocument/2006/math">
                      <m:r>
                        <a:rPr lang="en-US" altLang="zh-TW" i="1" dirty="0" smtClean="0">
                          <a:latin typeface="Cambria Math" panose="02040503050406030204" pitchFamily="18" charset="0"/>
                          <a:cs typeface="Times New Roman" pitchFamily="18" charset="0"/>
                        </a:rPr>
                        <m:t>𝑢</m:t>
                      </m:r>
                    </m:oMath>
                  </m:oMathPara>
                </a14:m>
                <a:endParaRPr lang="en-US" altLang="zh-TW" i="1" dirty="0"/>
              </a:p>
            </p:txBody>
          </p:sp>
        </mc:Choice>
        <mc:Fallback xmlns="">
          <p:sp>
            <p:nvSpPr>
              <p:cNvPr id="28" name="TextBox 27">
                <a:extLst>
                  <a:ext uri="{FF2B5EF4-FFF2-40B4-BE49-F238E27FC236}">
                    <a16:creationId xmlns:a16="http://schemas.microsoft.com/office/drawing/2014/main" id="{AE39ED09-E595-C43C-8557-21780CB5C121}"/>
                  </a:ext>
                </a:extLst>
              </p:cNvPr>
              <p:cNvSpPr txBox="1">
                <a:spLocks noRot="1" noChangeAspect="1" noMove="1" noResize="1" noEditPoints="1" noAdjustHandles="1" noChangeArrowheads="1" noChangeShapeType="1" noTextEdit="1"/>
              </p:cNvSpPr>
              <p:nvPr/>
            </p:nvSpPr>
            <p:spPr>
              <a:xfrm>
                <a:off x="5386561" y="279201"/>
                <a:ext cx="217489" cy="276999"/>
              </a:xfrm>
              <a:prstGeom prst="rect">
                <a:avLst/>
              </a:prstGeom>
              <a:blipFill>
                <a:blip r:embed="rId22"/>
                <a:stretch>
                  <a:fillRect l="-11111" r="-5556" b="-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9B488EE7-A7C2-DE5A-9D5E-024973C321DF}"/>
                  </a:ext>
                </a:extLst>
              </p:cNvPr>
              <p:cNvSpPr txBox="1"/>
              <p:nvPr/>
            </p:nvSpPr>
            <p:spPr>
              <a:xfrm>
                <a:off x="5403332" y="1546464"/>
                <a:ext cx="217489" cy="276999"/>
              </a:xfrm>
              <a:prstGeom prst="rect">
                <a:avLst/>
              </a:prstGeom>
              <a:solidFill>
                <a:schemeClr val="bg1"/>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𝑑</m:t>
                      </m:r>
                    </m:oMath>
                  </m:oMathPara>
                </a14:m>
                <a:endParaRPr lang="en-TW" dirty="0"/>
              </a:p>
            </p:txBody>
          </p:sp>
        </mc:Choice>
        <mc:Fallback xmlns="">
          <p:sp>
            <p:nvSpPr>
              <p:cNvPr id="29" name="TextBox 28">
                <a:extLst>
                  <a:ext uri="{FF2B5EF4-FFF2-40B4-BE49-F238E27FC236}">
                    <a16:creationId xmlns:a16="http://schemas.microsoft.com/office/drawing/2014/main" id="{9B488EE7-A7C2-DE5A-9D5E-024973C321DF}"/>
                  </a:ext>
                </a:extLst>
              </p:cNvPr>
              <p:cNvSpPr txBox="1">
                <a:spLocks noRot="1" noChangeAspect="1" noMove="1" noResize="1" noEditPoints="1" noAdjustHandles="1" noChangeArrowheads="1" noChangeShapeType="1" noTextEdit="1"/>
              </p:cNvSpPr>
              <p:nvPr/>
            </p:nvSpPr>
            <p:spPr>
              <a:xfrm>
                <a:off x="5403332" y="1546464"/>
                <a:ext cx="217489" cy="276999"/>
              </a:xfrm>
              <a:prstGeom prst="rect">
                <a:avLst/>
              </a:prstGeom>
              <a:blipFill>
                <a:blip r:embed="rId23"/>
                <a:stretch>
                  <a:fillRect l="-22222" r="-16667" b="-13043"/>
                </a:stretch>
              </a:blipFill>
            </p:spPr>
            <p:txBody>
              <a:bodyPr/>
              <a:lstStyle/>
              <a:p>
                <a:r>
                  <a:rPr lang="en-US">
                    <a:noFill/>
                  </a:rPr>
                  <a:t> </a:t>
                </a:r>
              </a:p>
            </p:txBody>
          </p:sp>
        </mc:Fallback>
      </mc:AlternateContent>
      <p:cxnSp>
        <p:nvCxnSpPr>
          <p:cNvPr id="30" name="Straight Arrow Connector 29">
            <a:extLst>
              <a:ext uri="{FF2B5EF4-FFF2-40B4-BE49-F238E27FC236}">
                <a16:creationId xmlns:a16="http://schemas.microsoft.com/office/drawing/2014/main" id="{FE7363FB-991B-A9A6-7582-47F82826EBD4}"/>
              </a:ext>
            </a:extLst>
          </p:cNvPr>
          <p:cNvCxnSpPr>
            <a:cxnSpLocks/>
          </p:cNvCxnSpPr>
          <p:nvPr/>
        </p:nvCxnSpPr>
        <p:spPr>
          <a:xfrm flipH="1" flipV="1">
            <a:off x="6690314" y="1366363"/>
            <a:ext cx="135345" cy="1587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96E06C11-286C-0823-31D4-77E65D056E8D}"/>
              </a:ext>
            </a:extLst>
          </p:cNvPr>
          <p:cNvSpPr/>
          <p:nvPr/>
        </p:nvSpPr>
        <p:spPr>
          <a:xfrm>
            <a:off x="5173642" y="2321003"/>
            <a:ext cx="2460956" cy="2184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直線接點 3">
            <a:extLst>
              <a:ext uri="{FF2B5EF4-FFF2-40B4-BE49-F238E27FC236}">
                <a16:creationId xmlns:a16="http://schemas.microsoft.com/office/drawing/2014/main" id="{7A0CCFF6-2901-2537-2A6F-5B48AFE99CEA}"/>
              </a:ext>
            </a:extLst>
          </p:cNvPr>
          <p:cNvCxnSpPr>
            <a:cxnSpLocks/>
          </p:cNvCxnSpPr>
          <p:nvPr/>
        </p:nvCxnSpPr>
        <p:spPr>
          <a:xfrm>
            <a:off x="5389216" y="2848658"/>
            <a:ext cx="812800" cy="711200"/>
          </a:xfrm>
          <a:prstGeom prst="line">
            <a:avLst/>
          </a:prstGeom>
          <a:ln w="222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3" name="直線接點 4">
            <a:extLst>
              <a:ext uri="{FF2B5EF4-FFF2-40B4-BE49-F238E27FC236}">
                <a16:creationId xmlns:a16="http://schemas.microsoft.com/office/drawing/2014/main" id="{254D9270-6C39-37ED-4564-284063C8730E}"/>
              </a:ext>
            </a:extLst>
          </p:cNvPr>
          <p:cNvCxnSpPr>
            <a:cxnSpLocks/>
          </p:cNvCxnSpPr>
          <p:nvPr/>
        </p:nvCxnSpPr>
        <p:spPr>
          <a:xfrm rot="10800000" flipV="1">
            <a:off x="5469838" y="3559859"/>
            <a:ext cx="731837" cy="646112"/>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4" name="直線接點 7">
            <a:extLst>
              <a:ext uri="{FF2B5EF4-FFF2-40B4-BE49-F238E27FC236}">
                <a16:creationId xmlns:a16="http://schemas.microsoft.com/office/drawing/2014/main" id="{2991BA32-AB9A-28CE-C72B-8DCB82500FF0}"/>
              </a:ext>
            </a:extLst>
          </p:cNvPr>
          <p:cNvCxnSpPr>
            <a:cxnSpLocks/>
          </p:cNvCxnSpPr>
          <p:nvPr/>
        </p:nvCxnSpPr>
        <p:spPr>
          <a:xfrm flipH="1">
            <a:off x="6215961" y="3575734"/>
            <a:ext cx="1203593" cy="0"/>
          </a:xfrm>
          <a:prstGeom prst="line">
            <a:avLst/>
          </a:prstGeom>
          <a:ln>
            <a:solidFill>
              <a:schemeClr val="tx1"/>
            </a:solidFill>
            <a:prstDash val="lgDash"/>
            <a:tailEnd type="none"/>
          </a:ln>
        </p:spPr>
        <p:style>
          <a:lnRef idx="1">
            <a:schemeClr val="accent1"/>
          </a:lnRef>
          <a:fillRef idx="0">
            <a:schemeClr val="accent1"/>
          </a:fillRef>
          <a:effectRef idx="0">
            <a:schemeClr val="accent1"/>
          </a:effectRef>
          <a:fontRef idx="minor">
            <a:schemeClr val="tx1"/>
          </a:fontRef>
        </p:style>
      </p:cxnSp>
      <p:cxnSp>
        <p:nvCxnSpPr>
          <p:cNvPr id="35" name="直線單箭頭接點 8">
            <a:extLst>
              <a:ext uri="{FF2B5EF4-FFF2-40B4-BE49-F238E27FC236}">
                <a16:creationId xmlns:a16="http://schemas.microsoft.com/office/drawing/2014/main" id="{BFDA5D51-E17D-6B13-42AB-226057015B91}"/>
              </a:ext>
            </a:extLst>
          </p:cNvPr>
          <p:cNvCxnSpPr>
            <a:cxnSpLocks/>
          </p:cNvCxnSpPr>
          <p:nvPr/>
        </p:nvCxnSpPr>
        <p:spPr>
          <a:xfrm rot="10800000">
            <a:off x="5665441" y="3094721"/>
            <a:ext cx="217488" cy="188912"/>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直線單箭頭接點 9">
            <a:extLst>
              <a:ext uri="{FF2B5EF4-FFF2-40B4-BE49-F238E27FC236}">
                <a16:creationId xmlns:a16="http://schemas.microsoft.com/office/drawing/2014/main" id="{D6C221F2-1E95-D514-EAB6-92D88F1A98A8}"/>
              </a:ext>
            </a:extLst>
          </p:cNvPr>
          <p:cNvCxnSpPr>
            <a:cxnSpLocks/>
          </p:cNvCxnSpPr>
          <p:nvPr/>
        </p:nvCxnSpPr>
        <p:spPr>
          <a:xfrm flipV="1">
            <a:off x="5818904" y="3761172"/>
            <a:ext cx="147480" cy="121743"/>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7" name="矩形 6">
                <a:extLst>
                  <a:ext uri="{FF2B5EF4-FFF2-40B4-BE49-F238E27FC236}">
                    <a16:creationId xmlns:a16="http://schemas.microsoft.com/office/drawing/2014/main" id="{3D8B65CE-FC38-E216-2922-F8AC9449BDE3}"/>
                  </a:ext>
                </a:extLst>
              </p:cNvPr>
              <p:cNvSpPr/>
              <p:nvPr/>
            </p:nvSpPr>
            <p:spPr>
              <a:xfrm>
                <a:off x="6702963" y="3142034"/>
                <a:ext cx="622222" cy="369332"/>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zh-TW" i="1" smtClean="0">
                              <a:latin typeface="Cambria Math" panose="02040503050406030204" pitchFamily="18" charset="0"/>
                              <a:ea typeface="新細明體" charset="0"/>
                            </a:rPr>
                          </m:ctrlPr>
                        </m:sSupPr>
                        <m:e>
                          <m:r>
                            <a:rPr lang="en-US" altLang="zh-TW" i="1">
                              <a:latin typeface="Cambria Math"/>
                              <a:ea typeface="新細明體" charset="0"/>
                            </a:rPr>
                            <m:t>𝑊</m:t>
                          </m:r>
                        </m:e>
                        <m:sup>
                          <m:r>
                            <a:rPr lang="en-US" altLang="zh-TW" b="0" i="1" smtClean="0">
                              <a:latin typeface="Cambria Math" panose="02040503050406030204" pitchFamily="18" charset="0"/>
                              <a:ea typeface="新細明體" charset="0"/>
                            </a:rPr>
                            <m:t>−</m:t>
                          </m:r>
                        </m:sup>
                      </m:sSup>
                    </m:oMath>
                  </m:oMathPara>
                </a14:m>
                <a:endParaRPr lang="zh-TW" altLang="en-US" dirty="0"/>
              </a:p>
            </p:txBody>
          </p:sp>
        </mc:Choice>
        <mc:Fallback xmlns="">
          <p:sp>
            <p:nvSpPr>
              <p:cNvPr id="37" name="矩形 6">
                <a:extLst>
                  <a:ext uri="{FF2B5EF4-FFF2-40B4-BE49-F238E27FC236}">
                    <a16:creationId xmlns:a16="http://schemas.microsoft.com/office/drawing/2014/main" id="{3D8B65CE-FC38-E216-2922-F8AC9449BDE3}"/>
                  </a:ext>
                </a:extLst>
              </p:cNvPr>
              <p:cNvSpPr>
                <a:spLocks noRot="1" noChangeAspect="1" noMove="1" noResize="1" noEditPoints="1" noAdjustHandles="1" noChangeArrowheads="1" noChangeShapeType="1" noTextEdit="1"/>
              </p:cNvSpPr>
              <p:nvPr/>
            </p:nvSpPr>
            <p:spPr>
              <a:xfrm>
                <a:off x="6702963" y="3142034"/>
                <a:ext cx="622222" cy="369332"/>
              </a:xfrm>
              <a:prstGeom prst="rect">
                <a:avLst/>
              </a:prstGeom>
              <a:blipFill>
                <a:blip r:embed="rId2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142D721D-BDE1-2CDE-20FB-05CA56C3FB14}"/>
                  </a:ext>
                </a:extLst>
              </p:cNvPr>
              <p:cNvSpPr txBox="1"/>
              <p:nvPr/>
            </p:nvSpPr>
            <p:spPr>
              <a:xfrm>
                <a:off x="5371140" y="2472696"/>
                <a:ext cx="217489" cy="276999"/>
              </a:xfrm>
              <a:prstGeom prst="rect">
                <a:avLst/>
              </a:prstGeom>
              <a:solidFill>
                <a:schemeClr val="bg1"/>
              </a:solidFill>
            </p:spPr>
            <p:txBody>
              <a:bodyPr wrap="square" lIns="0" tIns="0" rIns="0" bIns="0" rtlCol="0">
                <a:spAutoFit/>
              </a:bodyPr>
              <a:lstStyle/>
              <a:p>
                <a:pPr eaLnBrk="0" hangingPunct="0">
                  <a:defRPr/>
                </a:pPr>
                <a14:m>
                  <m:oMathPara xmlns:m="http://schemas.openxmlformats.org/officeDocument/2006/math">
                    <m:oMathParaPr>
                      <m:jc m:val="centerGroup"/>
                    </m:oMathParaPr>
                    <m:oMath xmlns:m="http://schemas.openxmlformats.org/officeDocument/2006/math">
                      <m:r>
                        <a:rPr lang="en-US" altLang="zh-TW" b="0" i="1" dirty="0" smtClean="0">
                          <a:latin typeface="Cambria Math" panose="02040503050406030204" pitchFamily="18" charset="0"/>
                          <a:cs typeface="Times New Roman" pitchFamily="18" charset="0"/>
                        </a:rPr>
                        <m:t>𝑑</m:t>
                      </m:r>
                    </m:oMath>
                  </m:oMathPara>
                </a14:m>
                <a:endParaRPr lang="en-US" altLang="zh-TW" i="1" dirty="0"/>
              </a:p>
            </p:txBody>
          </p:sp>
        </mc:Choice>
        <mc:Fallback xmlns="">
          <p:sp>
            <p:nvSpPr>
              <p:cNvPr id="38" name="TextBox 37">
                <a:extLst>
                  <a:ext uri="{FF2B5EF4-FFF2-40B4-BE49-F238E27FC236}">
                    <a16:creationId xmlns:a16="http://schemas.microsoft.com/office/drawing/2014/main" id="{142D721D-BDE1-2CDE-20FB-05CA56C3FB14}"/>
                  </a:ext>
                </a:extLst>
              </p:cNvPr>
              <p:cNvSpPr txBox="1">
                <a:spLocks noRot="1" noChangeAspect="1" noMove="1" noResize="1" noEditPoints="1" noAdjustHandles="1" noChangeArrowheads="1" noChangeShapeType="1" noTextEdit="1"/>
              </p:cNvSpPr>
              <p:nvPr/>
            </p:nvSpPr>
            <p:spPr>
              <a:xfrm>
                <a:off x="5371140" y="2472696"/>
                <a:ext cx="217489" cy="276999"/>
              </a:xfrm>
              <a:prstGeom prst="rect">
                <a:avLst/>
              </a:prstGeom>
              <a:blipFill>
                <a:blip r:embed="rId25"/>
                <a:stretch>
                  <a:fillRect l="-15789" r="-15789" b="-13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E55998AD-E9F8-D65E-9129-F4BFC9885ABE}"/>
                  </a:ext>
                </a:extLst>
              </p:cNvPr>
              <p:cNvSpPr txBox="1"/>
              <p:nvPr/>
            </p:nvSpPr>
            <p:spPr>
              <a:xfrm>
                <a:off x="5377863" y="3739959"/>
                <a:ext cx="217489" cy="276999"/>
              </a:xfrm>
              <a:prstGeom prst="rect">
                <a:avLst/>
              </a:prstGeom>
              <a:solidFill>
                <a:schemeClr val="bg1"/>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𝑢</m:t>
                      </m:r>
                    </m:oMath>
                  </m:oMathPara>
                </a14:m>
                <a:endParaRPr lang="en-TW" dirty="0"/>
              </a:p>
            </p:txBody>
          </p:sp>
        </mc:Choice>
        <mc:Fallback xmlns="">
          <p:sp>
            <p:nvSpPr>
              <p:cNvPr id="39" name="TextBox 38">
                <a:extLst>
                  <a:ext uri="{FF2B5EF4-FFF2-40B4-BE49-F238E27FC236}">
                    <a16:creationId xmlns:a16="http://schemas.microsoft.com/office/drawing/2014/main" id="{E55998AD-E9F8-D65E-9129-F4BFC9885ABE}"/>
                  </a:ext>
                </a:extLst>
              </p:cNvPr>
              <p:cNvSpPr txBox="1">
                <a:spLocks noRot="1" noChangeAspect="1" noMove="1" noResize="1" noEditPoints="1" noAdjustHandles="1" noChangeArrowheads="1" noChangeShapeType="1" noTextEdit="1"/>
              </p:cNvSpPr>
              <p:nvPr/>
            </p:nvSpPr>
            <p:spPr>
              <a:xfrm>
                <a:off x="5377863" y="3739959"/>
                <a:ext cx="217489" cy="276999"/>
              </a:xfrm>
              <a:prstGeom prst="rect">
                <a:avLst/>
              </a:prstGeom>
              <a:blipFill>
                <a:blip r:embed="rId26"/>
                <a:stretch>
                  <a:fillRect l="-11111" r="-5556" b="-4348"/>
                </a:stretch>
              </a:blipFill>
            </p:spPr>
            <p:txBody>
              <a:bodyPr/>
              <a:lstStyle/>
              <a:p>
                <a:r>
                  <a:rPr lang="en-US">
                    <a:noFill/>
                  </a:rPr>
                  <a:t> </a:t>
                </a:r>
              </a:p>
            </p:txBody>
          </p:sp>
        </mc:Fallback>
      </mc:AlternateContent>
      <p:cxnSp>
        <p:nvCxnSpPr>
          <p:cNvPr id="40" name="Straight Arrow Connector 39">
            <a:extLst>
              <a:ext uri="{FF2B5EF4-FFF2-40B4-BE49-F238E27FC236}">
                <a16:creationId xmlns:a16="http://schemas.microsoft.com/office/drawing/2014/main" id="{B344FA06-F8DE-3F0C-BBA7-868051D78FED}"/>
              </a:ext>
            </a:extLst>
          </p:cNvPr>
          <p:cNvCxnSpPr>
            <a:cxnSpLocks/>
          </p:cNvCxnSpPr>
          <p:nvPr/>
        </p:nvCxnSpPr>
        <p:spPr>
          <a:xfrm flipH="1">
            <a:off x="6690314" y="3575734"/>
            <a:ext cx="10987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D05084BB-AD3B-8A83-3692-3C6F34D10840}"/>
              </a:ext>
            </a:extLst>
          </p:cNvPr>
          <p:cNvSpPr/>
          <p:nvPr/>
        </p:nvSpPr>
        <p:spPr>
          <a:xfrm>
            <a:off x="5160993" y="4368537"/>
            <a:ext cx="2460956" cy="19266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直線接點 3">
            <a:extLst>
              <a:ext uri="{FF2B5EF4-FFF2-40B4-BE49-F238E27FC236}">
                <a16:creationId xmlns:a16="http://schemas.microsoft.com/office/drawing/2014/main" id="{0108C5AF-9DC7-A8FF-0E02-D127414AE7D1}"/>
              </a:ext>
            </a:extLst>
          </p:cNvPr>
          <p:cNvCxnSpPr>
            <a:cxnSpLocks/>
          </p:cNvCxnSpPr>
          <p:nvPr/>
        </p:nvCxnSpPr>
        <p:spPr>
          <a:xfrm>
            <a:off x="5376567" y="4896191"/>
            <a:ext cx="812800" cy="711200"/>
          </a:xfrm>
          <a:prstGeom prst="line">
            <a:avLst/>
          </a:prstGeom>
          <a:ln w="222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3" name="直線接點 4">
            <a:extLst>
              <a:ext uri="{FF2B5EF4-FFF2-40B4-BE49-F238E27FC236}">
                <a16:creationId xmlns:a16="http://schemas.microsoft.com/office/drawing/2014/main" id="{D845125D-9348-B630-18DE-D359D7CB8993}"/>
              </a:ext>
            </a:extLst>
          </p:cNvPr>
          <p:cNvCxnSpPr>
            <a:cxnSpLocks/>
          </p:cNvCxnSpPr>
          <p:nvPr/>
        </p:nvCxnSpPr>
        <p:spPr>
          <a:xfrm rot="10800000" flipV="1">
            <a:off x="5457189" y="5607392"/>
            <a:ext cx="731837" cy="646112"/>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4" name="直線接點 7">
            <a:extLst>
              <a:ext uri="{FF2B5EF4-FFF2-40B4-BE49-F238E27FC236}">
                <a16:creationId xmlns:a16="http://schemas.microsoft.com/office/drawing/2014/main" id="{EB7149EF-CB9F-9F43-C8D1-80E6C1E6ABF4}"/>
              </a:ext>
            </a:extLst>
          </p:cNvPr>
          <p:cNvCxnSpPr>
            <a:cxnSpLocks/>
          </p:cNvCxnSpPr>
          <p:nvPr/>
        </p:nvCxnSpPr>
        <p:spPr>
          <a:xfrm flipH="1">
            <a:off x="6203312" y="5623267"/>
            <a:ext cx="1203593" cy="0"/>
          </a:xfrm>
          <a:prstGeom prst="line">
            <a:avLst/>
          </a:prstGeom>
          <a:ln>
            <a:solidFill>
              <a:schemeClr val="tx1"/>
            </a:solidFill>
            <a:prstDash val="lgDash"/>
            <a:tailEnd type="none"/>
          </a:ln>
        </p:spPr>
        <p:style>
          <a:lnRef idx="1">
            <a:schemeClr val="accent1"/>
          </a:lnRef>
          <a:fillRef idx="0">
            <a:schemeClr val="accent1"/>
          </a:fillRef>
          <a:effectRef idx="0">
            <a:schemeClr val="accent1"/>
          </a:effectRef>
          <a:fontRef idx="minor">
            <a:schemeClr val="tx1"/>
          </a:fontRef>
        </p:style>
      </p:cxnSp>
      <p:cxnSp>
        <p:nvCxnSpPr>
          <p:cNvPr id="45" name="直線單箭頭接點 8">
            <a:extLst>
              <a:ext uri="{FF2B5EF4-FFF2-40B4-BE49-F238E27FC236}">
                <a16:creationId xmlns:a16="http://schemas.microsoft.com/office/drawing/2014/main" id="{9AABE592-92AD-C314-826A-4A44FE106AF6}"/>
              </a:ext>
            </a:extLst>
          </p:cNvPr>
          <p:cNvCxnSpPr>
            <a:cxnSpLocks/>
          </p:cNvCxnSpPr>
          <p:nvPr/>
        </p:nvCxnSpPr>
        <p:spPr>
          <a:xfrm rot="10800000">
            <a:off x="5652792" y="5142254"/>
            <a:ext cx="217488" cy="188912"/>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直線單箭頭接點 9">
            <a:extLst>
              <a:ext uri="{FF2B5EF4-FFF2-40B4-BE49-F238E27FC236}">
                <a16:creationId xmlns:a16="http://schemas.microsoft.com/office/drawing/2014/main" id="{15CEF1B8-2F8E-CED9-E684-25AC59384026}"/>
              </a:ext>
            </a:extLst>
          </p:cNvPr>
          <p:cNvCxnSpPr>
            <a:cxnSpLocks/>
          </p:cNvCxnSpPr>
          <p:nvPr/>
        </p:nvCxnSpPr>
        <p:spPr>
          <a:xfrm flipV="1">
            <a:off x="5806255" y="5808705"/>
            <a:ext cx="147480" cy="121743"/>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7" name="矩形 6">
                <a:extLst>
                  <a:ext uri="{FF2B5EF4-FFF2-40B4-BE49-F238E27FC236}">
                    <a16:creationId xmlns:a16="http://schemas.microsoft.com/office/drawing/2014/main" id="{EA17B23D-F1CE-FAF4-CF12-6B6F4E4B0407}"/>
                  </a:ext>
                </a:extLst>
              </p:cNvPr>
              <p:cNvSpPr/>
              <p:nvPr/>
            </p:nvSpPr>
            <p:spPr>
              <a:xfrm>
                <a:off x="6690314" y="5189567"/>
                <a:ext cx="598177" cy="369332"/>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zh-TW" i="1" smtClean="0">
                              <a:latin typeface="Cambria Math" panose="02040503050406030204" pitchFamily="18" charset="0"/>
                              <a:ea typeface="新細明體" charset="0"/>
                            </a:rPr>
                          </m:ctrlPr>
                        </m:sSupPr>
                        <m:e>
                          <m:r>
                            <a:rPr lang="en-US" altLang="zh-TW" i="1">
                              <a:latin typeface="Cambria Math"/>
                              <a:ea typeface="新細明體" charset="0"/>
                            </a:rPr>
                            <m:t>𝑊</m:t>
                          </m:r>
                        </m:e>
                        <m:sup>
                          <m:r>
                            <a:rPr lang="en-US" altLang="zh-TW" b="0" i="1" smtClean="0">
                              <a:latin typeface="Cambria Math" panose="02040503050406030204" pitchFamily="18" charset="0"/>
                              <a:ea typeface="新細明體" charset="0"/>
                            </a:rPr>
                            <m:t>3</m:t>
                          </m:r>
                        </m:sup>
                      </m:sSup>
                    </m:oMath>
                  </m:oMathPara>
                </a14:m>
                <a:endParaRPr lang="zh-TW" altLang="en-US" dirty="0"/>
              </a:p>
            </p:txBody>
          </p:sp>
        </mc:Choice>
        <mc:Fallback xmlns="">
          <p:sp>
            <p:nvSpPr>
              <p:cNvPr id="47" name="矩形 6">
                <a:extLst>
                  <a:ext uri="{FF2B5EF4-FFF2-40B4-BE49-F238E27FC236}">
                    <a16:creationId xmlns:a16="http://schemas.microsoft.com/office/drawing/2014/main" id="{EA17B23D-F1CE-FAF4-CF12-6B6F4E4B0407}"/>
                  </a:ext>
                </a:extLst>
              </p:cNvPr>
              <p:cNvSpPr>
                <a:spLocks noRot="1" noChangeAspect="1" noMove="1" noResize="1" noEditPoints="1" noAdjustHandles="1" noChangeArrowheads="1" noChangeShapeType="1" noTextEdit="1"/>
              </p:cNvSpPr>
              <p:nvPr/>
            </p:nvSpPr>
            <p:spPr>
              <a:xfrm>
                <a:off x="6690314" y="5189567"/>
                <a:ext cx="598177" cy="369332"/>
              </a:xfrm>
              <a:prstGeom prst="rect">
                <a:avLst/>
              </a:prstGeom>
              <a:blipFill>
                <a:blip r:embed="rId2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4CC3187E-D955-77DB-1BFF-6ED5957B46F1}"/>
                  </a:ext>
                </a:extLst>
              </p:cNvPr>
              <p:cNvSpPr txBox="1"/>
              <p:nvPr/>
            </p:nvSpPr>
            <p:spPr>
              <a:xfrm>
                <a:off x="5348443" y="4520229"/>
                <a:ext cx="217489" cy="276999"/>
              </a:xfrm>
              <a:prstGeom prst="rect">
                <a:avLst/>
              </a:prstGeom>
              <a:solidFill>
                <a:schemeClr val="bg1"/>
              </a:solidFill>
            </p:spPr>
            <p:txBody>
              <a:bodyPr wrap="square" lIns="0" tIns="0" rIns="0" bIns="0" rtlCol="0">
                <a:spAutoFit/>
              </a:bodyPr>
              <a:lstStyle/>
              <a:p>
                <a:pPr eaLnBrk="0" hangingPunct="0">
                  <a:defRPr/>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rPr>
                        <m:t>𝑓</m:t>
                      </m:r>
                    </m:oMath>
                  </m:oMathPara>
                </a14:m>
                <a:endParaRPr lang="en-US" altLang="zh-TW" i="1" dirty="0"/>
              </a:p>
            </p:txBody>
          </p:sp>
        </mc:Choice>
        <mc:Fallback xmlns="">
          <p:sp>
            <p:nvSpPr>
              <p:cNvPr id="48" name="TextBox 47">
                <a:extLst>
                  <a:ext uri="{FF2B5EF4-FFF2-40B4-BE49-F238E27FC236}">
                    <a16:creationId xmlns:a16="http://schemas.microsoft.com/office/drawing/2014/main" id="{4CC3187E-D955-77DB-1BFF-6ED5957B46F1}"/>
                  </a:ext>
                </a:extLst>
              </p:cNvPr>
              <p:cNvSpPr txBox="1">
                <a:spLocks noRot="1" noChangeAspect="1" noMove="1" noResize="1" noEditPoints="1" noAdjustHandles="1" noChangeArrowheads="1" noChangeShapeType="1" noTextEdit="1"/>
              </p:cNvSpPr>
              <p:nvPr/>
            </p:nvSpPr>
            <p:spPr>
              <a:xfrm>
                <a:off x="5348443" y="4520229"/>
                <a:ext cx="217489" cy="276999"/>
              </a:xfrm>
              <a:prstGeom prst="rect">
                <a:avLst/>
              </a:prstGeom>
              <a:blipFill>
                <a:blip r:embed="rId28"/>
                <a:stretch>
                  <a:fillRect l="-26316" r="-26316" b="-409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6C9C6922-3ED8-FA55-CE67-731E79B7C022}"/>
                  </a:ext>
                </a:extLst>
              </p:cNvPr>
              <p:cNvSpPr txBox="1"/>
              <p:nvPr/>
            </p:nvSpPr>
            <p:spPr>
              <a:xfrm>
                <a:off x="5365214" y="5787492"/>
                <a:ext cx="217489" cy="276999"/>
              </a:xfrm>
              <a:prstGeom prst="rect">
                <a:avLst/>
              </a:prstGeom>
              <a:solidFill>
                <a:schemeClr val="bg1"/>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𝑓</m:t>
                      </m:r>
                    </m:oMath>
                  </m:oMathPara>
                </a14:m>
                <a:endParaRPr lang="en-TW" dirty="0"/>
              </a:p>
            </p:txBody>
          </p:sp>
        </mc:Choice>
        <mc:Fallback xmlns="">
          <p:sp>
            <p:nvSpPr>
              <p:cNvPr id="49" name="TextBox 48">
                <a:extLst>
                  <a:ext uri="{FF2B5EF4-FFF2-40B4-BE49-F238E27FC236}">
                    <a16:creationId xmlns:a16="http://schemas.microsoft.com/office/drawing/2014/main" id="{6C9C6922-3ED8-FA55-CE67-731E79B7C022}"/>
                  </a:ext>
                </a:extLst>
              </p:cNvPr>
              <p:cNvSpPr txBox="1">
                <a:spLocks noRot="1" noChangeAspect="1" noMove="1" noResize="1" noEditPoints="1" noAdjustHandles="1" noChangeArrowheads="1" noChangeShapeType="1" noTextEdit="1"/>
              </p:cNvSpPr>
              <p:nvPr/>
            </p:nvSpPr>
            <p:spPr>
              <a:xfrm>
                <a:off x="5365214" y="5787492"/>
                <a:ext cx="217489" cy="276999"/>
              </a:xfrm>
              <a:prstGeom prst="rect">
                <a:avLst/>
              </a:prstGeom>
              <a:blipFill>
                <a:blip r:embed="rId29"/>
                <a:stretch>
                  <a:fillRect l="-27778" r="-27778" b="-39130"/>
                </a:stretch>
              </a:blipFill>
            </p:spPr>
            <p:txBody>
              <a:bodyPr/>
              <a:lstStyle/>
              <a:p>
                <a:r>
                  <a:rPr lang="en-US">
                    <a:noFill/>
                  </a:rPr>
                  <a:t> </a:t>
                </a:r>
              </a:p>
            </p:txBody>
          </p:sp>
        </mc:Fallback>
      </mc:AlternateContent>
      <p:cxnSp>
        <p:nvCxnSpPr>
          <p:cNvPr id="50" name="Straight Arrow Connector 49">
            <a:extLst>
              <a:ext uri="{FF2B5EF4-FFF2-40B4-BE49-F238E27FC236}">
                <a16:creationId xmlns:a16="http://schemas.microsoft.com/office/drawing/2014/main" id="{5B96B116-A332-140E-C0DF-BD807F2EF168}"/>
              </a:ext>
            </a:extLst>
          </p:cNvPr>
          <p:cNvCxnSpPr>
            <a:cxnSpLocks/>
          </p:cNvCxnSpPr>
          <p:nvPr/>
        </p:nvCxnSpPr>
        <p:spPr>
          <a:xfrm flipH="1">
            <a:off x="6690314" y="5623267"/>
            <a:ext cx="97227"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99E6F827-A16F-02B2-ADA1-27AF8EDC2249}"/>
              </a:ext>
            </a:extLst>
          </p:cNvPr>
          <p:cNvSpPr/>
          <p:nvPr/>
        </p:nvSpPr>
        <p:spPr>
          <a:xfrm>
            <a:off x="1458234" y="772294"/>
            <a:ext cx="2855069" cy="1809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直線接點 7">
            <a:extLst>
              <a:ext uri="{FF2B5EF4-FFF2-40B4-BE49-F238E27FC236}">
                <a16:creationId xmlns:a16="http://schemas.microsoft.com/office/drawing/2014/main" id="{8FF5F7F2-7FA2-C29E-48DF-7EA700081A37}"/>
              </a:ext>
            </a:extLst>
          </p:cNvPr>
          <p:cNvCxnSpPr>
            <a:cxnSpLocks/>
          </p:cNvCxnSpPr>
          <p:nvPr/>
        </p:nvCxnSpPr>
        <p:spPr>
          <a:xfrm flipH="1">
            <a:off x="1675723" y="1788619"/>
            <a:ext cx="1209089" cy="0"/>
          </a:xfrm>
          <a:prstGeom prst="line">
            <a:avLst/>
          </a:prstGeom>
          <a:ln>
            <a:solidFill>
              <a:schemeClr val="tx1"/>
            </a:solidFill>
            <a:prstDash val="lgDash"/>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 name="矩形 6">
                <a:extLst>
                  <a:ext uri="{FF2B5EF4-FFF2-40B4-BE49-F238E27FC236}">
                    <a16:creationId xmlns:a16="http://schemas.microsoft.com/office/drawing/2014/main" id="{E502218C-B948-49DB-7177-39CE0E82E7F5}"/>
                  </a:ext>
                </a:extLst>
              </p:cNvPr>
              <p:cNvSpPr/>
              <p:nvPr/>
            </p:nvSpPr>
            <p:spPr>
              <a:xfrm>
                <a:off x="2149253" y="1384283"/>
                <a:ext cx="565475" cy="378245"/>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zh-TW" i="1" smtClean="0">
                              <a:latin typeface="Cambria Math" panose="02040503050406030204" pitchFamily="18" charset="0"/>
                              <a:ea typeface="新細明體" charset="0"/>
                            </a:rPr>
                          </m:ctrlPr>
                        </m:sSupPr>
                        <m:e>
                          <m:r>
                            <a:rPr lang="en-US" altLang="zh-TW" i="1">
                              <a:latin typeface="Cambria Math"/>
                              <a:ea typeface="新細明體" charset="0"/>
                            </a:rPr>
                            <m:t>𝑊</m:t>
                          </m:r>
                        </m:e>
                        <m:sup>
                          <m:r>
                            <a:rPr lang="en-US" altLang="zh-TW" b="0" i="1" smtClean="0">
                              <a:latin typeface="Cambria Math" panose="02040503050406030204" pitchFamily="18" charset="0"/>
                              <a:ea typeface="新細明體" charset="0"/>
                            </a:rPr>
                            <m:t>𝑖</m:t>
                          </m:r>
                        </m:sup>
                      </m:sSup>
                    </m:oMath>
                  </m:oMathPara>
                </a14:m>
                <a:endParaRPr lang="zh-TW" altLang="en-US" dirty="0"/>
              </a:p>
            </p:txBody>
          </p:sp>
        </mc:Choice>
        <mc:Fallback xmlns="">
          <p:sp>
            <p:nvSpPr>
              <p:cNvPr id="9" name="矩形 6">
                <a:extLst>
                  <a:ext uri="{FF2B5EF4-FFF2-40B4-BE49-F238E27FC236}">
                    <a16:creationId xmlns:a16="http://schemas.microsoft.com/office/drawing/2014/main" id="{E502218C-B948-49DB-7177-39CE0E82E7F5}"/>
                  </a:ext>
                </a:extLst>
              </p:cNvPr>
              <p:cNvSpPr>
                <a:spLocks noRot="1" noChangeAspect="1" noMove="1" noResize="1" noEditPoints="1" noAdjustHandles="1" noChangeArrowheads="1" noChangeShapeType="1" noTextEdit="1"/>
              </p:cNvSpPr>
              <p:nvPr/>
            </p:nvSpPr>
            <p:spPr>
              <a:xfrm>
                <a:off x="2149253" y="1384283"/>
                <a:ext cx="565475" cy="378245"/>
              </a:xfrm>
              <a:prstGeom prst="rect">
                <a:avLst/>
              </a:prstGeom>
              <a:blipFill>
                <a:blip r:embed="rId30"/>
                <a:stretch>
                  <a:fillRect/>
                </a:stretch>
              </a:blipFill>
            </p:spPr>
            <p:txBody>
              <a:bodyPr/>
              <a:lstStyle/>
              <a:p>
                <a:r>
                  <a:rPr lang="en-US">
                    <a:noFill/>
                  </a:rPr>
                  <a:t> </a:t>
                </a:r>
              </a:p>
            </p:txBody>
          </p:sp>
        </mc:Fallback>
      </mc:AlternateContent>
      <p:cxnSp>
        <p:nvCxnSpPr>
          <p:cNvPr id="10" name="直線接點 3">
            <a:extLst>
              <a:ext uri="{FF2B5EF4-FFF2-40B4-BE49-F238E27FC236}">
                <a16:creationId xmlns:a16="http://schemas.microsoft.com/office/drawing/2014/main" id="{E96D8FDF-FDAD-2D1F-8387-13C317E097F4}"/>
              </a:ext>
            </a:extLst>
          </p:cNvPr>
          <p:cNvCxnSpPr>
            <a:cxnSpLocks/>
          </p:cNvCxnSpPr>
          <p:nvPr/>
        </p:nvCxnSpPr>
        <p:spPr>
          <a:xfrm>
            <a:off x="2884812" y="1788619"/>
            <a:ext cx="812800" cy="711200"/>
          </a:xfrm>
          <a:prstGeom prst="line">
            <a:avLst/>
          </a:prstGeom>
          <a:ln w="222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1" name="直線單箭頭接點 8">
            <a:extLst>
              <a:ext uri="{FF2B5EF4-FFF2-40B4-BE49-F238E27FC236}">
                <a16:creationId xmlns:a16="http://schemas.microsoft.com/office/drawing/2014/main" id="{464E9A1B-174B-0D7D-C553-853B8B5A6D6C}"/>
              </a:ext>
            </a:extLst>
          </p:cNvPr>
          <p:cNvCxnSpPr>
            <a:cxnSpLocks/>
          </p:cNvCxnSpPr>
          <p:nvPr/>
        </p:nvCxnSpPr>
        <p:spPr>
          <a:xfrm rot="10800000">
            <a:off x="3161037" y="2034682"/>
            <a:ext cx="217488" cy="188912"/>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直線接點 4">
            <a:extLst>
              <a:ext uri="{FF2B5EF4-FFF2-40B4-BE49-F238E27FC236}">
                <a16:creationId xmlns:a16="http://schemas.microsoft.com/office/drawing/2014/main" id="{E5993ECC-D0B3-6015-5D5E-0D294FB7F21B}"/>
              </a:ext>
            </a:extLst>
          </p:cNvPr>
          <p:cNvCxnSpPr>
            <a:cxnSpLocks/>
          </p:cNvCxnSpPr>
          <p:nvPr/>
        </p:nvCxnSpPr>
        <p:spPr>
          <a:xfrm rot="10800000" flipV="1">
            <a:off x="2884812" y="1142507"/>
            <a:ext cx="731837" cy="646112"/>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3" name="直線單箭頭接點 9">
            <a:extLst>
              <a:ext uri="{FF2B5EF4-FFF2-40B4-BE49-F238E27FC236}">
                <a16:creationId xmlns:a16="http://schemas.microsoft.com/office/drawing/2014/main" id="{14CF7C1C-0FB6-C3EC-90B7-D0F860E130B6}"/>
              </a:ext>
            </a:extLst>
          </p:cNvPr>
          <p:cNvCxnSpPr>
            <a:cxnSpLocks/>
          </p:cNvCxnSpPr>
          <p:nvPr/>
        </p:nvCxnSpPr>
        <p:spPr>
          <a:xfrm flipV="1">
            <a:off x="3233878" y="1343820"/>
            <a:ext cx="147480" cy="121743"/>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2DE9DE6B-7D48-5093-EC4D-FE9A0A16ED05}"/>
              </a:ext>
            </a:extLst>
          </p:cNvPr>
          <p:cNvCxnSpPr/>
          <p:nvPr/>
        </p:nvCxnSpPr>
        <p:spPr>
          <a:xfrm>
            <a:off x="2170597" y="1779551"/>
            <a:ext cx="144647" cy="1587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5" name="矩形 32">
                <a:extLst>
                  <a:ext uri="{FF2B5EF4-FFF2-40B4-BE49-F238E27FC236}">
                    <a16:creationId xmlns:a16="http://schemas.microsoft.com/office/drawing/2014/main" id="{DE0AD466-D229-6D46-3C63-7A34E2B591CE}"/>
                  </a:ext>
                </a:extLst>
              </p:cNvPr>
              <p:cNvSpPr/>
              <p:nvPr/>
            </p:nvSpPr>
            <p:spPr>
              <a:xfrm>
                <a:off x="3658941" y="872737"/>
                <a:ext cx="454212" cy="415883"/>
              </a:xfrm>
              <a:prstGeom prst="rect">
                <a:avLst/>
              </a:prstGeom>
              <a:solidFill>
                <a:schemeClr val="bg1"/>
              </a:solidFill>
            </p:spPr>
            <p:txBody>
              <a:bodyPr wrap="square" lIns="0" tIns="0" rIns="0" bIns="0">
                <a:spAutoFit/>
              </a:bodyPr>
              <a:lstStyle/>
              <a:p>
                <a:pPr/>
                <a14:m>
                  <m:oMathPara xmlns:m="http://schemas.openxmlformats.org/officeDocument/2006/math">
                    <m:oMathParaPr>
                      <m:jc m:val="centerGroup"/>
                    </m:oMathParaPr>
                    <m:oMath xmlns:m="http://schemas.openxmlformats.org/officeDocument/2006/math">
                      <m:d>
                        <m:dPr>
                          <m:ctrlPr>
                            <a:rPr lang="en-US" altLang="zh-TW" i="1" smtClean="0">
                              <a:latin typeface="Cambria Math" panose="02040503050406030204" pitchFamily="18" charset="0"/>
                              <a:cs typeface="Times New Roman" pitchFamily="18" charset="0"/>
                            </a:rPr>
                          </m:ctrlPr>
                        </m:dPr>
                        <m:e>
                          <m:m>
                            <m:mPr>
                              <m:mcs>
                                <m:mc>
                                  <m:mcPr>
                                    <m:count m:val="1"/>
                                    <m:mcJc m:val="center"/>
                                  </m:mcPr>
                                </m:mc>
                              </m:mcs>
                              <m:ctrlPr>
                                <a:rPr lang="en-US" altLang="zh-TW" i="1">
                                  <a:latin typeface="Cambria Math" panose="02040503050406030204" pitchFamily="18" charset="0"/>
                                  <a:cs typeface="Times New Roman" pitchFamily="18" charset="0"/>
                                </a:rPr>
                              </m:ctrlPr>
                            </m:mPr>
                            <m:mr>
                              <m:e>
                                <m:r>
                                  <a:rPr lang="en-US" altLang="zh-TW" b="0" i="1" smtClean="0">
                                    <a:latin typeface="Cambria Math" panose="02040503050406030204" pitchFamily="18" charset="0"/>
                                    <a:cs typeface="Times New Roman" pitchFamily="18" charset="0"/>
                                  </a:rPr>
                                  <m:t>𝑢</m:t>
                                </m:r>
                              </m:e>
                            </m:mr>
                            <m:mr>
                              <m:e>
                                <m:r>
                                  <a:rPr lang="en-US" altLang="zh-TW" b="0" i="1" smtClean="0">
                                    <a:latin typeface="Cambria Math" panose="02040503050406030204" pitchFamily="18" charset="0"/>
                                    <a:cs typeface="Times New Roman" pitchFamily="18" charset="0"/>
                                  </a:rPr>
                                  <m:t>𝑑</m:t>
                                </m:r>
                              </m:e>
                            </m:mr>
                          </m:m>
                        </m:e>
                      </m:d>
                    </m:oMath>
                  </m:oMathPara>
                </a14:m>
                <a:endParaRPr lang="zh-TW" altLang="en-US" dirty="0"/>
              </a:p>
            </p:txBody>
          </p:sp>
        </mc:Choice>
        <mc:Fallback xmlns="">
          <p:sp>
            <p:nvSpPr>
              <p:cNvPr id="55" name="矩形 32">
                <a:extLst>
                  <a:ext uri="{FF2B5EF4-FFF2-40B4-BE49-F238E27FC236}">
                    <a16:creationId xmlns:a16="http://schemas.microsoft.com/office/drawing/2014/main" id="{DE0AD466-D229-6D46-3C63-7A34E2B591CE}"/>
                  </a:ext>
                </a:extLst>
              </p:cNvPr>
              <p:cNvSpPr>
                <a:spLocks noRot="1" noChangeAspect="1" noMove="1" noResize="1" noEditPoints="1" noAdjustHandles="1" noChangeArrowheads="1" noChangeShapeType="1" noTextEdit="1"/>
              </p:cNvSpPr>
              <p:nvPr/>
            </p:nvSpPr>
            <p:spPr>
              <a:xfrm>
                <a:off x="3658941" y="872737"/>
                <a:ext cx="454212" cy="415883"/>
              </a:xfrm>
              <a:prstGeom prst="rect">
                <a:avLst/>
              </a:prstGeom>
              <a:blipFill>
                <a:blip r:embed="rId31"/>
                <a:stretch>
                  <a:fillRect b="-2058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6" name="矩形 37">
                <a:extLst>
                  <a:ext uri="{FF2B5EF4-FFF2-40B4-BE49-F238E27FC236}">
                    <a16:creationId xmlns:a16="http://schemas.microsoft.com/office/drawing/2014/main" id="{939829FC-994F-2E57-E96B-F778CFAA701C}"/>
                  </a:ext>
                </a:extLst>
              </p:cNvPr>
              <p:cNvSpPr/>
              <p:nvPr/>
            </p:nvSpPr>
            <p:spPr>
              <a:xfrm>
                <a:off x="3697612" y="2146423"/>
                <a:ext cx="454212" cy="415883"/>
              </a:xfrm>
              <a:prstGeom prst="rect">
                <a:avLst/>
              </a:prstGeom>
              <a:solidFill>
                <a:schemeClr val="bg1"/>
              </a:solidFill>
            </p:spPr>
            <p:txBody>
              <a:bodyPr wrap="square" lIns="0" tIns="0" rIns="0" bIns="0">
                <a:spAutoFit/>
              </a:bodyPr>
              <a:lstStyle/>
              <a:p>
                <a:pPr/>
                <a14:m>
                  <m:oMathPara xmlns:m="http://schemas.openxmlformats.org/officeDocument/2006/math">
                    <m:oMathParaPr>
                      <m:jc m:val="centerGroup"/>
                    </m:oMathParaPr>
                    <m:oMath xmlns:m="http://schemas.openxmlformats.org/officeDocument/2006/math">
                      <m:d>
                        <m:dPr>
                          <m:ctrlPr>
                            <a:rPr lang="en-US" altLang="zh-TW" i="1" smtClean="0">
                              <a:latin typeface="Cambria Math" panose="02040503050406030204" pitchFamily="18" charset="0"/>
                              <a:cs typeface="Times New Roman" pitchFamily="18" charset="0"/>
                            </a:rPr>
                          </m:ctrlPr>
                        </m:dPr>
                        <m:e>
                          <m:m>
                            <m:mPr>
                              <m:mcs>
                                <m:mc>
                                  <m:mcPr>
                                    <m:count m:val="1"/>
                                    <m:mcJc m:val="center"/>
                                  </m:mcPr>
                                </m:mc>
                              </m:mcs>
                              <m:ctrlPr>
                                <a:rPr lang="en-US" altLang="zh-TW" i="1">
                                  <a:latin typeface="Cambria Math" panose="02040503050406030204" pitchFamily="18" charset="0"/>
                                  <a:cs typeface="Times New Roman" pitchFamily="18" charset="0"/>
                                </a:rPr>
                              </m:ctrlPr>
                            </m:mPr>
                            <m:mr>
                              <m:e>
                                <m:r>
                                  <a:rPr lang="en-US" altLang="zh-TW" b="0" i="1" smtClean="0">
                                    <a:latin typeface="Cambria Math" panose="02040503050406030204" pitchFamily="18" charset="0"/>
                                    <a:cs typeface="Times New Roman" pitchFamily="18" charset="0"/>
                                  </a:rPr>
                                  <m:t>𝑢</m:t>
                                </m:r>
                              </m:e>
                            </m:mr>
                            <m:mr>
                              <m:e>
                                <m:r>
                                  <a:rPr lang="en-US" altLang="zh-TW" b="0" i="1" smtClean="0">
                                    <a:latin typeface="Cambria Math" panose="02040503050406030204" pitchFamily="18" charset="0"/>
                                    <a:cs typeface="Times New Roman" pitchFamily="18" charset="0"/>
                                  </a:rPr>
                                  <m:t>𝑑</m:t>
                                </m:r>
                              </m:e>
                            </m:mr>
                          </m:m>
                        </m:e>
                      </m:d>
                    </m:oMath>
                  </m:oMathPara>
                </a14:m>
                <a:endParaRPr lang="zh-TW" altLang="en-US" dirty="0"/>
              </a:p>
            </p:txBody>
          </p:sp>
        </mc:Choice>
        <mc:Fallback xmlns="">
          <p:sp>
            <p:nvSpPr>
              <p:cNvPr id="56" name="矩形 37">
                <a:extLst>
                  <a:ext uri="{FF2B5EF4-FFF2-40B4-BE49-F238E27FC236}">
                    <a16:creationId xmlns:a16="http://schemas.microsoft.com/office/drawing/2014/main" id="{939829FC-994F-2E57-E96B-F778CFAA701C}"/>
                  </a:ext>
                </a:extLst>
              </p:cNvPr>
              <p:cNvSpPr>
                <a:spLocks noRot="1" noChangeAspect="1" noMove="1" noResize="1" noEditPoints="1" noAdjustHandles="1" noChangeArrowheads="1" noChangeShapeType="1" noTextEdit="1"/>
              </p:cNvSpPr>
              <p:nvPr/>
            </p:nvSpPr>
            <p:spPr>
              <a:xfrm>
                <a:off x="3697612" y="2146423"/>
                <a:ext cx="454212" cy="415883"/>
              </a:xfrm>
              <a:prstGeom prst="rect">
                <a:avLst/>
              </a:prstGeom>
              <a:blipFill>
                <a:blip r:embed="rId32"/>
                <a:stretch>
                  <a:fillRect b="-235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矩形 3">
                <a:extLst>
                  <a:ext uri="{FF2B5EF4-FFF2-40B4-BE49-F238E27FC236}">
                    <a16:creationId xmlns:a16="http://schemas.microsoft.com/office/drawing/2014/main" id="{E80EBEBF-E144-DEED-D086-EF82CA61DACE}"/>
                  </a:ext>
                </a:extLst>
              </p:cNvPr>
              <p:cNvSpPr/>
              <p:nvPr/>
            </p:nvSpPr>
            <p:spPr>
              <a:xfrm>
                <a:off x="3095454" y="1627786"/>
                <a:ext cx="367040" cy="276999"/>
              </a:xfrm>
              <a:prstGeom prst="rect">
                <a:avLst/>
              </a:prstGeom>
              <a:solidFill>
                <a:schemeClr val="bg1"/>
              </a:solidFill>
            </p:spPr>
            <p:txBody>
              <a:bodyPr wrap="square" lIns="0" tIns="0" rIns="0" bIns="0" anchor="ctr" anchorCtr="0">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cs typeface="Times New Roman" pitchFamily="18" charset="0"/>
                            </a:rPr>
                          </m:ctrlPr>
                        </m:sSubPr>
                        <m:e>
                          <m:r>
                            <a:rPr lang="en-US" altLang="zh-TW" i="1" smtClean="0">
                              <a:latin typeface="Cambria Math" panose="02040503050406030204" pitchFamily="18" charset="0"/>
                              <a:ea typeface="Cambria Math" panose="02040503050406030204" pitchFamily="18" charset="0"/>
                              <a:cs typeface="Times New Roman" pitchFamily="18" charset="0"/>
                            </a:rPr>
                            <m:t>𝜏</m:t>
                          </m:r>
                        </m:e>
                        <m:sub>
                          <m:r>
                            <a:rPr lang="en-US" altLang="zh-TW" b="0" i="1" smtClean="0">
                              <a:latin typeface="Cambria Math"/>
                              <a:cs typeface="Times New Roman" pitchFamily="18" charset="0"/>
                            </a:rPr>
                            <m:t>𝑖</m:t>
                          </m:r>
                        </m:sub>
                      </m:sSub>
                    </m:oMath>
                  </m:oMathPara>
                </a14:m>
                <a:endParaRPr lang="zh-TW" altLang="en-US" dirty="0"/>
              </a:p>
            </p:txBody>
          </p:sp>
        </mc:Choice>
        <mc:Fallback xmlns="">
          <p:sp>
            <p:nvSpPr>
              <p:cNvPr id="57" name="矩形 3">
                <a:extLst>
                  <a:ext uri="{FF2B5EF4-FFF2-40B4-BE49-F238E27FC236}">
                    <a16:creationId xmlns:a16="http://schemas.microsoft.com/office/drawing/2014/main" id="{E80EBEBF-E144-DEED-D086-EF82CA61DACE}"/>
                  </a:ext>
                </a:extLst>
              </p:cNvPr>
              <p:cNvSpPr>
                <a:spLocks noRot="1" noChangeAspect="1" noMove="1" noResize="1" noEditPoints="1" noAdjustHandles="1" noChangeArrowheads="1" noChangeShapeType="1" noTextEdit="1"/>
              </p:cNvSpPr>
              <p:nvPr/>
            </p:nvSpPr>
            <p:spPr>
              <a:xfrm>
                <a:off x="3095454" y="1627786"/>
                <a:ext cx="367040" cy="276999"/>
              </a:xfrm>
              <a:prstGeom prst="rect">
                <a:avLst/>
              </a:prstGeom>
              <a:blipFill>
                <a:blip r:embed="rId33"/>
                <a:stretch>
                  <a:fillRect b="-22727"/>
                </a:stretch>
              </a:blipFill>
            </p:spPr>
            <p:txBody>
              <a:bodyPr/>
              <a:lstStyle/>
              <a:p>
                <a:r>
                  <a:rPr lang="en-US">
                    <a:noFill/>
                  </a:rPr>
                  <a:t> </a:t>
                </a:r>
              </a:p>
            </p:txBody>
          </p:sp>
        </mc:Fallback>
      </mc:AlternateContent>
    </p:spTree>
    <p:extLst>
      <p:ext uri="{BB962C8B-B14F-4D97-AF65-F5344CB8AC3E}">
        <p14:creationId xmlns:p14="http://schemas.microsoft.com/office/powerpoint/2010/main" val="12366186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21" name="Picture 7" descr="particle4"/>
          <p:cNvPicPr>
            <a:picLocks noChangeAspect="1" noChangeArrowheads="1"/>
          </p:cNvPicPr>
          <p:nvPr/>
        </p:nvPicPr>
        <p:blipFill>
          <a:blip r:embed="rId2">
            <a:extLst>
              <a:ext uri="{28A0092B-C50C-407E-A947-70E740481C1C}">
                <a14:useLocalDpi xmlns:a14="http://schemas.microsoft.com/office/drawing/2010/main" val="0"/>
              </a:ext>
            </a:extLst>
          </a:blip>
          <a:srcRect l="20676" t="30598" r="30690" b="42520"/>
          <a:stretch>
            <a:fillRect/>
          </a:stretch>
        </p:blipFill>
        <p:spPr bwMode="auto">
          <a:xfrm>
            <a:off x="3307494" y="4172499"/>
            <a:ext cx="1604963" cy="108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0422" name="Picture 7" descr="particle4"/>
          <p:cNvPicPr>
            <a:picLocks noChangeAspect="1" noChangeArrowheads="1"/>
          </p:cNvPicPr>
          <p:nvPr/>
        </p:nvPicPr>
        <p:blipFill>
          <a:blip r:embed="rId2">
            <a:extLst>
              <a:ext uri="{28A0092B-C50C-407E-A947-70E740481C1C}">
                <a14:useLocalDpi xmlns:a14="http://schemas.microsoft.com/office/drawing/2010/main" val="0"/>
              </a:ext>
            </a:extLst>
          </a:blip>
          <a:srcRect l="21344" t="56854" r="31073" b="15326"/>
          <a:stretch>
            <a:fillRect/>
          </a:stretch>
        </p:blipFill>
        <p:spPr bwMode="auto">
          <a:xfrm>
            <a:off x="5252182" y="4156624"/>
            <a:ext cx="1538287" cy="110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弧形向右箭號 27"/>
          <p:cNvSpPr/>
          <p:nvPr/>
        </p:nvSpPr>
        <p:spPr>
          <a:xfrm>
            <a:off x="2104043" y="4311783"/>
            <a:ext cx="682625" cy="85725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chemeClr val="tx1"/>
              </a:solidFill>
            </a:endParaRPr>
          </a:p>
        </p:txBody>
      </p:sp>
      <p:sp>
        <p:nvSpPr>
          <p:cNvPr id="230424" name="Oval 7"/>
          <p:cNvSpPr>
            <a:spLocks noChangeArrowheads="1"/>
          </p:cNvSpPr>
          <p:nvPr/>
        </p:nvSpPr>
        <p:spPr bwMode="auto">
          <a:xfrm>
            <a:off x="1319150" y="4416974"/>
            <a:ext cx="668338" cy="639762"/>
          </a:xfrm>
          <a:prstGeom prst="ellipse">
            <a:avLst/>
          </a:prstGeom>
          <a:solidFill>
            <a:srgbClr val="FF0000"/>
          </a:solidFill>
          <a:ln w="9525">
            <a:solidFill>
              <a:schemeClr val="tx1"/>
            </a:solidFill>
            <a:round/>
            <a:headEnd/>
            <a:tailEnd/>
          </a:ln>
        </p:spPr>
        <p:txBody>
          <a:bodyPr wrap="none" anchor="ct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en-US" altLang="zh-TW" sz="2000">
                <a:latin typeface="Tahoma" pitchFamily="34" charset="0"/>
              </a:rPr>
              <a:t>W</a:t>
            </a:r>
            <a:r>
              <a:rPr lang="en-US" altLang="zh-TW" sz="2800" baseline="30000">
                <a:latin typeface="Tahoma" pitchFamily="34" charset="0"/>
              </a:rPr>
              <a:t>+</a:t>
            </a:r>
            <a:endParaRPr lang="zh-TW" altLang="en-US" sz="2800" baseline="30000">
              <a:latin typeface="Tahoma" pitchFamily="34" charset="0"/>
            </a:endParaRPr>
          </a:p>
        </p:txBody>
      </p:sp>
      <p:cxnSp>
        <p:nvCxnSpPr>
          <p:cNvPr id="31" name="直線單箭頭接點 30"/>
          <p:cNvCxnSpPr/>
          <p:nvPr/>
        </p:nvCxnSpPr>
        <p:spPr>
          <a:xfrm flipH="1">
            <a:off x="840519" y="4751936"/>
            <a:ext cx="8128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4" name="文字方塊 33"/>
              <p:cNvSpPr txBox="1"/>
              <p:nvPr/>
            </p:nvSpPr>
            <p:spPr>
              <a:xfrm>
                <a:off x="724015" y="3636277"/>
                <a:ext cx="7921544" cy="369332"/>
              </a:xfrm>
              <a:prstGeom prst="rect">
                <a:avLst/>
              </a:prstGeom>
              <a:noFill/>
            </p:spPr>
            <p:txBody>
              <a:bodyPr wrap="square">
                <a:spAutoFit/>
              </a:bodyPr>
              <a:lstStyle/>
              <a:p>
                <a:pPr>
                  <a:defRPr/>
                </a:pPr>
                <a:r>
                  <a:rPr lang="zh-TW" altLang="en-US" dirty="0">
                    <a:latin typeface="Tahoma" charset="0"/>
                    <a:ea typeface="新細明體" charset="0"/>
                    <a:cs typeface="新細明體" charset="0"/>
                  </a:rPr>
                  <a:t>放出</a:t>
                </a:r>
                <a14:m>
                  <m:oMath xmlns:m="http://schemas.openxmlformats.org/officeDocument/2006/math">
                    <m:sSup>
                      <m:sSupPr>
                        <m:ctrlPr>
                          <a:rPr lang="en-US" altLang="zh-TW" i="1" dirty="0" smtClean="0">
                            <a:latin typeface="Cambria Math" panose="02040503050406030204" pitchFamily="18" charset="0"/>
                            <a:ea typeface="新細明體" charset="0"/>
                          </a:rPr>
                        </m:ctrlPr>
                      </m:sSupPr>
                      <m:e>
                        <m:r>
                          <a:rPr lang="en-US" altLang="zh-TW" b="0" i="1" dirty="0" smtClean="0">
                            <a:latin typeface="Cambria Math"/>
                            <a:ea typeface="新細明體" charset="0"/>
                          </a:rPr>
                          <m:t>𝑊</m:t>
                        </m:r>
                      </m:e>
                      <m:sup>
                        <m:r>
                          <a:rPr lang="en-US" altLang="zh-TW" b="0" i="1" dirty="0" smtClean="0">
                            <a:latin typeface="Cambria Math"/>
                            <a:ea typeface="新細明體" charset="0"/>
                          </a:rPr>
                          <m:t>+</m:t>
                        </m:r>
                      </m:sup>
                    </m:sSup>
                  </m:oMath>
                </a14:m>
                <a:r>
                  <a:rPr lang="zh-TW" altLang="en-US" dirty="0">
                    <a:latin typeface="Tahoma" charset="0"/>
                    <a:ea typeface="新細明體" charset="0"/>
                    <a:cs typeface="新細明體" charset="0"/>
                  </a:rPr>
                  <a:t>（或吸收</a:t>
                </a:r>
                <a14:m>
                  <m:oMath xmlns:m="http://schemas.openxmlformats.org/officeDocument/2006/math">
                    <m:sSup>
                      <m:sSupPr>
                        <m:ctrlPr>
                          <a:rPr lang="en-US" altLang="zh-TW" i="1" dirty="0">
                            <a:latin typeface="Cambria Math" panose="02040503050406030204" pitchFamily="18" charset="0"/>
                            <a:ea typeface="新細明體" charset="0"/>
                          </a:rPr>
                        </m:ctrlPr>
                      </m:sSupPr>
                      <m:e>
                        <m:r>
                          <a:rPr lang="en-US" altLang="zh-TW" i="1" dirty="0">
                            <a:latin typeface="Cambria Math"/>
                            <a:ea typeface="新細明體" charset="0"/>
                          </a:rPr>
                          <m:t>𝑊</m:t>
                        </m:r>
                      </m:e>
                      <m:sup>
                        <m:r>
                          <a:rPr lang="en-US" altLang="zh-TW" b="0" i="1" dirty="0" smtClean="0">
                            <a:latin typeface="Cambria Math"/>
                            <a:ea typeface="新細明體" charset="0"/>
                          </a:rPr>
                          <m:t>−</m:t>
                        </m:r>
                      </m:sup>
                    </m:sSup>
                  </m:oMath>
                </a14:m>
                <a:r>
                  <a:rPr lang="zh-TW" altLang="en-US" dirty="0">
                    <a:latin typeface="Tahoma" charset="0"/>
                    <a:ea typeface="新細明體" charset="0"/>
                    <a:cs typeface="新細明體" charset="0"/>
                  </a:rPr>
                  <a:t>）後，</a:t>
                </a:r>
                <a:r>
                  <a:rPr lang="en-US" altLang="zh-TW" dirty="0">
                    <a:latin typeface="Times New Roman" panose="02020603050405020304" pitchFamily="18" charset="0"/>
                    <a:cs typeface="Times New Roman" panose="02020603050405020304" pitchFamily="18" charset="0"/>
                  </a:rPr>
                  <a:t> </a:t>
                </a:r>
                <a:r>
                  <a:rPr lang="en-US" altLang="zh-TW" dirty="0">
                    <a:latin typeface="Cambria Math" panose="02040503050406030204" pitchFamily="18" charset="0"/>
                    <a:ea typeface="Cambria Math" panose="02040503050406030204" pitchFamily="18" charset="0"/>
                    <a:cs typeface="Times New Roman" panose="02020603050405020304" pitchFamily="18" charset="0"/>
                  </a:rPr>
                  <a:t>Weak </a:t>
                </a:r>
                <a14:m>
                  <m:oMath xmlns:m="http://schemas.openxmlformats.org/officeDocument/2006/math">
                    <m:r>
                      <a:rPr lang="en-US" altLang="zh-TW" i="1" dirty="0">
                        <a:latin typeface="Cambria Math"/>
                        <a:ea typeface="Cambria Math" panose="02040503050406030204" pitchFamily="18" charset="0"/>
                        <a:cs typeface="Times New Roman" panose="02020603050405020304" pitchFamily="18" charset="0"/>
                      </a:rPr>
                      <m:t>𝑆𝑈</m:t>
                    </m:r>
                  </m:oMath>
                </a14:m>
                <a:r>
                  <a:rPr lang="en-US" altLang="zh-TW" dirty="0">
                    <a:latin typeface="Cambria Math" panose="02040503050406030204" pitchFamily="18" charset="0"/>
                    <a:ea typeface="Cambria Math" panose="02040503050406030204" pitchFamily="18" charset="0"/>
                    <a:cs typeface="Times New Roman" panose="02020603050405020304" pitchFamily="18" charset="0"/>
                  </a:rPr>
                  <a:t>(2)</a:t>
                </a:r>
                <a:r>
                  <a:rPr lang="zh-TW" altLang="en-US" dirty="0">
                    <a:latin typeface="Times New Roman" panose="02020603050405020304" pitchFamily="18" charset="0"/>
                    <a:cs typeface="Times New Roman" panose="02020603050405020304" pitchFamily="18" charset="0"/>
                  </a:rPr>
                  <a:t>雙重態</a:t>
                </a:r>
                <a:r>
                  <a:rPr lang="zh-TW" altLang="en-US" dirty="0">
                    <a:latin typeface="Tahoma" charset="0"/>
                    <a:ea typeface="新細明體" charset="0"/>
                    <a:cs typeface="新細明體" charset="0"/>
                  </a:rPr>
                  <a:t>粒子可以由上方降到下方！</a:t>
                </a:r>
              </a:p>
            </p:txBody>
          </p:sp>
        </mc:Choice>
        <mc:Fallback xmlns="">
          <p:sp>
            <p:nvSpPr>
              <p:cNvPr id="34" name="文字方塊 33"/>
              <p:cNvSpPr txBox="1">
                <a:spLocks noRot="1" noChangeAspect="1" noMove="1" noResize="1" noEditPoints="1" noAdjustHandles="1" noChangeArrowheads="1" noChangeShapeType="1" noTextEdit="1"/>
              </p:cNvSpPr>
              <p:nvPr/>
            </p:nvSpPr>
            <p:spPr>
              <a:xfrm>
                <a:off x="724015" y="3636277"/>
                <a:ext cx="7921544" cy="369332"/>
              </a:xfrm>
              <a:prstGeom prst="rect">
                <a:avLst/>
              </a:prstGeom>
              <a:blipFill>
                <a:blip r:embed="rId3"/>
                <a:stretch>
                  <a:fillRect l="-801" t="-6667" b="-26667"/>
                </a:stretch>
              </a:blipFill>
            </p:spPr>
            <p:txBody>
              <a:bodyPr/>
              <a:lstStyle/>
              <a:p>
                <a:r>
                  <a:rPr lang="en-US">
                    <a:noFill/>
                  </a:rPr>
                  <a:t> </a:t>
                </a:r>
              </a:p>
            </p:txBody>
          </p:sp>
        </mc:Fallback>
      </mc:AlternateContent>
      <p:sp>
        <p:nvSpPr>
          <p:cNvPr id="230435"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fld id="{6C871CE9-44D1-41D9-A19E-B7FF6A4CEADA}" type="slidenum">
              <a:rPr kumimoji="0" lang="zh-TW" altLang="en-US" sz="1400">
                <a:latin typeface="Tahoma" pitchFamily="34" charset="0"/>
              </a:rPr>
              <a:pPr eaLnBrk="1" hangingPunct="1">
                <a:spcBef>
                  <a:spcPct val="0"/>
                </a:spcBef>
                <a:buClrTx/>
                <a:buSzTx/>
                <a:buFontTx/>
                <a:buNone/>
              </a:pPr>
              <a:t>37</a:t>
            </a:fld>
            <a:endParaRPr kumimoji="0" lang="en-US" altLang="zh-TW" sz="1400">
              <a:latin typeface="Tahoma" pitchFamily="34" charset="0"/>
            </a:endParaRPr>
          </a:p>
        </p:txBody>
      </p:sp>
      <p:pic>
        <p:nvPicPr>
          <p:cNvPr id="40" name="Picture 7" descr="particle4"/>
          <p:cNvPicPr>
            <a:picLocks noChangeAspect="1" noChangeArrowheads="1"/>
          </p:cNvPicPr>
          <p:nvPr/>
        </p:nvPicPr>
        <p:blipFill>
          <a:blip r:embed="rId2">
            <a:extLst>
              <a:ext uri="{28A0092B-C50C-407E-A947-70E740481C1C}">
                <a14:useLocalDpi xmlns:a14="http://schemas.microsoft.com/office/drawing/2010/main" val="0"/>
              </a:ext>
            </a:extLst>
          </a:blip>
          <a:srcRect l="20676" t="30598" r="30690" b="42520"/>
          <a:stretch>
            <a:fillRect/>
          </a:stretch>
        </p:blipFill>
        <p:spPr bwMode="auto">
          <a:xfrm>
            <a:off x="3306760" y="2420378"/>
            <a:ext cx="1604963" cy="108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7" descr="particle4"/>
          <p:cNvPicPr>
            <a:picLocks noChangeAspect="1" noChangeArrowheads="1"/>
          </p:cNvPicPr>
          <p:nvPr/>
        </p:nvPicPr>
        <p:blipFill>
          <a:blip r:embed="rId2">
            <a:extLst>
              <a:ext uri="{28A0092B-C50C-407E-A947-70E740481C1C}">
                <a14:useLocalDpi xmlns:a14="http://schemas.microsoft.com/office/drawing/2010/main" val="0"/>
              </a:ext>
            </a:extLst>
          </a:blip>
          <a:srcRect l="21344" t="56854" r="31073" b="15326"/>
          <a:stretch>
            <a:fillRect/>
          </a:stretch>
        </p:blipFill>
        <p:spPr bwMode="auto">
          <a:xfrm>
            <a:off x="5251448" y="2404503"/>
            <a:ext cx="1538287" cy="110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弧形向右箭號 41"/>
          <p:cNvSpPr/>
          <p:nvPr/>
        </p:nvSpPr>
        <p:spPr>
          <a:xfrm flipV="1">
            <a:off x="2105631" y="2477528"/>
            <a:ext cx="681037" cy="898525"/>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chemeClr val="tx1"/>
              </a:solidFill>
            </a:endParaRPr>
          </a:p>
        </p:txBody>
      </p:sp>
      <mc:AlternateContent xmlns:mc="http://schemas.openxmlformats.org/markup-compatibility/2006" xmlns:a14="http://schemas.microsoft.com/office/drawing/2010/main">
        <mc:Choice Requires="a14">
          <p:sp>
            <p:nvSpPr>
              <p:cNvPr id="43" name="Oval 7"/>
              <p:cNvSpPr>
                <a:spLocks noChangeArrowheads="1"/>
              </p:cNvSpPr>
              <p:nvPr/>
            </p:nvSpPr>
            <p:spPr bwMode="auto">
              <a:xfrm>
                <a:off x="1319150" y="2679934"/>
                <a:ext cx="668338" cy="639762"/>
              </a:xfrm>
              <a:prstGeom prst="ellipse">
                <a:avLst/>
              </a:prstGeom>
              <a:solidFill>
                <a:srgbClr val="FF0000"/>
              </a:solidFill>
              <a:ln w="9525">
                <a:solidFill>
                  <a:schemeClr val="tx1"/>
                </a:solidFill>
                <a:round/>
                <a:headEnd/>
                <a:tailEnd/>
              </a:ln>
            </p:spPr>
            <p:txBody>
              <a:bodyPr wrap="none" anchor="ct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14:m>
                  <m:oMathPara xmlns:m="http://schemas.openxmlformats.org/officeDocument/2006/math">
                    <m:oMathParaPr>
                      <m:jc m:val="centerGroup"/>
                    </m:oMathParaPr>
                    <m:oMath xmlns:m="http://schemas.openxmlformats.org/officeDocument/2006/math">
                      <m:sSup>
                        <m:sSupPr>
                          <m:ctrlPr>
                            <a:rPr lang="en-US" altLang="zh-TW" sz="2000" i="1" dirty="0" smtClean="0">
                              <a:latin typeface="Cambria Math" panose="02040503050406030204" pitchFamily="18" charset="0"/>
                            </a:rPr>
                          </m:ctrlPr>
                        </m:sSupPr>
                        <m:e>
                          <m:r>
                            <a:rPr lang="en-US" altLang="zh-TW" sz="2000" b="0" i="1" dirty="0" smtClean="0">
                              <a:latin typeface="Cambria Math"/>
                            </a:rPr>
                            <m:t>𝑊</m:t>
                          </m:r>
                        </m:e>
                        <m:sup>
                          <m:r>
                            <a:rPr lang="en-US" altLang="zh-TW" sz="2000" b="0" i="1" dirty="0" smtClean="0">
                              <a:latin typeface="Cambria Math"/>
                            </a:rPr>
                            <m:t>−</m:t>
                          </m:r>
                        </m:sup>
                      </m:sSup>
                    </m:oMath>
                  </m:oMathPara>
                </a14:m>
                <a:endParaRPr lang="zh-TW" altLang="en-US" sz="3600" baseline="30000" dirty="0">
                  <a:latin typeface="Tahoma" pitchFamily="34" charset="0"/>
                </a:endParaRPr>
              </a:p>
            </p:txBody>
          </p:sp>
        </mc:Choice>
        <mc:Fallback xmlns="">
          <p:sp>
            <p:nvSpPr>
              <p:cNvPr id="43" name="Oval 7"/>
              <p:cNvSpPr>
                <a:spLocks noRot="1" noChangeAspect="1" noMove="1" noResize="1" noEditPoints="1" noAdjustHandles="1" noChangeArrowheads="1" noChangeShapeType="1" noTextEdit="1"/>
              </p:cNvSpPr>
              <p:nvPr/>
            </p:nvSpPr>
            <p:spPr bwMode="auto">
              <a:xfrm>
                <a:off x="1319150" y="2679934"/>
                <a:ext cx="668338" cy="639762"/>
              </a:xfrm>
              <a:prstGeom prst="ellipse">
                <a:avLst/>
              </a:prstGeom>
              <a:blipFill>
                <a:blip r:embed="rId4"/>
                <a:stretch>
                  <a:fillRect/>
                </a:stretch>
              </a:blipFill>
              <a:ln w="9525">
                <a:solidFill>
                  <a:schemeClr val="tx1"/>
                </a:solidFill>
                <a:round/>
                <a:headEnd/>
                <a:tailEnd/>
              </a:ln>
            </p:spPr>
            <p:txBody>
              <a:bodyPr/>
              <a:lstStyle/>
              <a:p>
                <a:r>
                  <a:rPr lang="en-US">
                    <a:noFill/>
                  </a:rPr>
                  <a:t> </a:t>
                </a:r>
              </a:p>
            </p:txBody>
          </p:sp>
        </mc:Fallback>
      </mc:AlternateContent>
      <p:cxnSp>
        <p:nvCxnSpPr>
          <p:cNvPr id="44" name="直線單箭頭接點 43"/>
          <p:cNvCxnSpPr/>
          <p:nvPr/>
        </p:nvCxnSpPr>
        <p:spPr>
          <a:xfrm flipH="1">
            <a:off x="839785" y="2999815"/>
            <a:ext cx="8128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8" name="文字方塊 47"/>
          <p:cNvSpPr txBox="1"/>
          <p:nvPr/>
        </p:nvSpPr>
        <p:spPr>
          <a:xfrm>
            <a:off x="840519" y="1885131"/>
            <a:ext cx="7462962" cy="369332"/>
          </a:xfrm>
          <a:prstGeom prst="rect">
            <a:avLst/>
          </a:prstGeom>
          <a:noFill/>
        </p:spPr>
        <p:txBody>
          <a:bodyPr wrap="square">
            <a:spAutoFit/>
          </a:bodyPr>
          <a:lstStyle/>
          <a:p>
            <a:pPr>
              <a:defRPr/>
            </a:pPr>
            <a:r>
              <a:rPr lang="en-US" altLang="zh-TW" dirty="0">
                <a:latin typeface="Times New Roman" panose="02020603050405020304" pitchFamily="18" charset="0"/>
                <a:ea typeface="新細明體" charset="0"/>
                <a:cs typeface="Times New Roman" panose="02020603050405020304" pitchFamily="18" charset="0"/>
              </a:rPr>
              <a:t>Quarks and Leptons respectively form three pairs of doublets.</a:t>
            </a:r>
            <a:endParaRPr lang="zh-TW" altLang="en-US" dirty="0">
              <a:latin typeface="Times New Roman" panose="02020603050405020304" pitchFamily="18" charset="0"/>
              <a:ea typeface="新細明體"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63B7B898-FB19-3D53-5D2F-83DFDD755B2D}"/>
                  </a:ext>
                </a:extLst>
              </p:cNvPr>
              <p:cNvSpPr txBox="1"/>
              <p:nvPr/>
            </p:nvSpPr>
            <p:spPr>
              <a:xfrm>
                <a:off x="839785" y="1387337"/>
                <a:ext cx="4813161"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What are the doublets of electroweak </a:t>
                </a:r>
                <a14:m>
                  <m:oMath xmlns:m="http://schemas.openxmlformats.org/officeDocument/2006/math">
                    <m:r>
                      <a:rPr lang="en-US" i="1">
                        <a:latin typeface="Cambria Math" panose="02040503050406030204" pitchFamily="18" charset="0"/>
                        <a:cs typeface="Times New Roman" panose="02020603050405020304" pitchFamily="18" charset="0"/>
                      </a:rPr>
                      <m:t>𝑆𝑈</m:t>
                    </m:r>
                    <m:r>
                      <a:rPr lang="en-US" i="1">
                        <a:latin typeface="Cambria Math" panose="02040503050406030204" pitchFamily="18" charset="0"/>
                        <a:cs typeface="Times New Roman" panose="02020603050405020304" pitchFamily="18" charset="0"/>
                      </a:rPr>
                      <m:t>(2)</m:t>
                    </m:r>
                  </m:oMath>
                </a14:m>
                <a:r>
                  <a:rPr lang="en-US" dirty="0">
                    <a:latin typeface="Times New Roman" panose="02020603050405020304" pitchFamily="18" charset="0"/>
                    <a:cs typeface="Times New Roman" panose="02020603050405020304" pitchFamily="18" charset="0"/>
                  </a:rPr>
                  <a:t>? </a:t>
                </a:r>
              </a:p>
            </p:txBody>
          </p:sp>
        </mc:Choice>
        <mc:Fallback xmlns="">
          <p:sp>
            <p:nvSpPr>
              <p:cNvPr id="2" name="TextBox 1">
                <a:extLst>
                  <a:ext uri="{FF2B5EF4-FFF2-40B4-BE49-F238E27FC236}">
                    <a16:creationId xmlns:a16="http://schemas.microsoft.com/office/drawing/2014/main" id="{63B7B898-FB19-3D53-5D2F-83DFDD755B2D}"/>
                  </a:ext>
                </a:extLst>
              </p:cNvPr>
              <p:cNvSpPr txBox="1">
                <a:spLocks noRot="1" noChangeAspect="1" noMove="1" noResize="1" noEditPoints="1" noAdjustHandles="1" noChangeArrowheads="1" noChangeShapeType="1" noTextEdit="1"/>
              </p:cNvSpPr>
              <p:nvPr/>
            </p:nvSpPr>
            <p:spPr>
              <a:xfrm>
                <a:off x="839785" y="1387337"/>
                <a:ext cx="4813161" cy="369332"/>
              </a:xfrm>
              <a:prstGeom prst="rect">
                <a:avLst/>
              </a:prstGeom>
              <a:blipFill>
                <a:blip r:embed="rId6"/>
                <a:stretch>
                  <a:fillRect l="-1319" t="-6667"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A0E1D7C7-0B2D-71A8-B032-8FCB95532311}"/>
                  </a:ext>
                </a:extLst>
              </p:cNvPr>
              <p:cNvSpPr txBox="1"/>
              <p:nvPr/>
            </p:nvSpPr>
            <p:spPr>
              <a:xfrm>
                <a:off x="786087" y="889543"/>
                <a:ext cx="7576457"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Weak interaction is a </a:t>
                </a:r>
                <a14:m>
                  <m:oMath xmlns:m="http://schemas.openxmlformats.org/officeDocument/2006/math">
                    <m:r>
                      <a:rPr lang="en-US" i="1">
                        <a:latin typeface="Cambria Math" panose="02040503050406030204" pitchFamily="18" charset="0"/>
                        <a:cs typeface="Times New Roman" panose="02020603050405020304" pitchFamily="18" charset="0"/>
                      </a:rPr>
                      <m:t>𝑆𝑈</m:t>
                    </m:r>
                    <m:r>
                      <a:rPr lang="en-US" i="1">
                        <a:latin typeface="Cambria Math" panose="02040503050406030204" pitchFamily="18" charset="0"/>
                        <a:cs typeface="Times New Roman" panose="02020603050405020304" pitchFamily="18" charset="0"/>
                      </a:rPr>
                      <m:t>(2)</m:t>
                    </m:r>
                  </m:oMath>
                </a14:m>
                <a:r>
                  <a:rPr lang="en-US" dirty="0">
                    <a:latin typeface="Times New Roman" panose="02020603050405020304" pitchFamily="18" charset="0"/>
                    <a:cs typeface="Times New Roman" panose="02020603050405020304" pitchFamily="18" charset="0"/>
                  </a:rPr>
                  <a:t> (called weak </a:t>
                </a:r>
                <a14:m>
                  <m:oMath xmlns:m="http://schemas.openxmlformats.org/officeDocument/2006/math">
                    <m:r>
                      <a:rPr lang="en-US" i="1">
                        <a:latin typeface="Cambria Math" panose="02040503050406030204" pitchFamily="18" charset="0"/>
                        <a:cs typeface="Times New Roman" panose="02020603050405020304" pitchFamily="18" charset="0"/>
                      </a:rPr>
                      <m:t>𝑆𝑈</m:t>
                    </m:r>
                    <m:r>
                      <a:rPr lang="en-US" i="1">
                        <a:latin typeface="Cambria Math" panose="02040503050406030204" pitchFamily="18" charset="0"/>
                        <a:cs typeface="Times New Roman" panose="02020603050405020304" pitchFamily="18" charset="0"/>
                      </a:rPr>
                      <m:t>(2)</m:t>
                    </m:r>
                  </m:oMath>
                </a14:m>
                <a:r>
                  <a:rPr lang="en-US" dirty="0">
                    <a:latin typeface="Times New Roman" panose="02020603050405020304" pitchFamily="18" charset="0"/>
                    <a:cs typeface="Times New Roman" panose="02020603050405020304" pitchFamily="18" charset="0"/>
                  </a:rPr>
                  <a:t>) gauge theory.</a:t>
                </a:r>
              </a:p>
            </p:txBody>
          </p:sp>
        </mc:Choice>
        <mc:Fallback xmlns="">
          <p:sp>
            <p:nvSpPr>
              <p:cNvPr id="3" name="TextBox 2">
                <a:extLst>
                  <a:ext uri="{FF2B5EF4-FFF2-40B4-BE49-F238E27FC236}">
                    <a16:creationId xmlns:a16="http://schemas.microsoft.com/office/drawing/2014/main" id="{A0E1D7C7-0B2D-71A8-B032-8FCB95532311}"/>
                  </a:ext>
                </a:extLst>
              </p:cNvPr>
              <p:cNvSpPr txBox="1">
                <a:spLocks noRot="1" noChangeAspect="1" noMove="1" noResize="1" noEditPoints="1" noAdjustHandles="1" noChangeArrowheads="1" noChangeShapeType="1" noTextEdit="1"/>
              </p:cNvSpPr>
              <p:nvPr/>
            </p:nvSpPr>
            <p:spPr>
              <a:xfrm>
                <a:off x="786087" y="889543"/>
                <a:ext cx="7576457" cy="369332"/>
              </a:xfrm>
              <a:prstGeom prst="rect">
                <a:avLst/>
              </a:prstGeom>
              <a:blipFill>
                <a:blip r:embed="rId7"/>
                <a:stretch>
                  <a:fillRect l="-502" t="-10000" b="-2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矩形 21">
                <a:extLst>
                  <a:ext uri="{FF2B5EF4-FFF2-40B4-BE49-F238E27FC236}">
                    <a16:creationId xmlns:a16="http://schemas.microsoft.com/office/drawing/2014/main" id="{9DB28829-4105-4984-FB32-50618237617C}"/>
                  </a:ext>
                </a:extLst>
              </p:cNvPr>
              <p:cNvSpPr/>
              <p:nvPr/>
            </p:nvSpPr>
            <p:spPr>
              <a:xfrm>
                <a:off x="863156" y="5422818"/>
                <a:ext cx="1569468" cy="534185"/>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d>
                        <m:dPr>
                          <m:ctrlPr>
                            <a:rPr lang="en-US" altLang="zh-TW" i="1" smtClean="0">
                              <a:latin typeface="Cambria Math" panose="02040503050406030204" pitchFamily="18" charset="0"/>
                              <a:cs typeface="Times New Roman" pitchFamily="18" charset="0"/>
                            </a:rPr>
                          </m:ctrlPr>
                        </m:dPr>
                        <m:e>
                          <m:m>
                            <m:mPr>
                              <m:mcs>
                                <m:mc>
                                  <m:mcPr>
                                    <m:count m:val="1"/>
                                    <m:mcJc m:val="center"/>
                                  </m:mcPr>
                                </m:mc>
                              </m:mcs>
                              <m:ctrlPr>
                                <a:rPr lang="en-US" altLang="zh-TW" i="1">
                                  <a:latin typeface="Cambria Math" panose="02040503050406030204" pitchFamily="18" charset="0"/>
                                  <a:cs typeface="Times New Roman" pitchFamily="18" charset="0"/>
                                </a:rPr>
                              </m:ctrlPr>
                            </m:mPr>
                            <m:mr>
                              <m:e>
                                <m:r>
                                  <m:rPr>
                                    <m:brk m:alnAt="7"/>
                                  </m:rPr>
                                  <a:rPr lang="en-US" altLang="zh-TW" i="1">
                                    <a:latin typeface="Cambria Math"/>
                                    <a:cs typeface="Times New Roman" pitchFamily="18" charset="0"/>
                                  </a:rPr>
                                  <m:t>𝑢</m:t>
                                </m:r>
                              </m:e>
                            </m:mr>
                            <m:mr>
                              <m:e>
                                <m:r>
                                  <a:rPr lang="en-US" altLang="zh-TW" i="1">
                                    <a:latin typeface="Cambria Math"/>
                                    <a:cs typeface="Times New Roman" pitchFamily="18" charset="0"/>
                                  </a:rPr>
                                  <m:t>𝑑</m:t>
                                </m:r>
                              </m:e>
                            </m:mr>
                          </m:m>
                        </m:e>
                      </m:d>
                      <m:r>
                        <a:rPr lang="en-US" altLang="zh-TW" b="0" i="1" smtClean="0">
                          <a:latin typeface="Cambria Math" panose="02040503050406030204" pitchFamily="18" charset="0"/>
                          <a:cs typeface="Times New Roman" pitchFamily="18" charset="0"/>
                        </a:rPr>
                        <m:t>,</m:t>
                      </m:r>
                      <m:d>
                        <m:dPr>
                          <m:ctrlPr>
                            <a:rPr lang="en-US" altLang="zh-TW" i="1">
                              <a:latin typeface="Cambria Math" panose="02040503050406030204" pitchFamily="18" charset="0"/>
                              <a:cs typeface="Times New Roman" pitchFamily="18" charset="0"/>
                            </a:rPr>
                          </m:ctrlPr>
                        </m:dPr>
                        <m:e>
                          <m:m>
                            <m:mPr>
                              <m:mcs>
                                <m:mc>
                                  <m:mcPr>
                                    <m:count m:val="1"/>
                                    <m:mcJc m:val="center"/>
                                  </m:mcPr>
                                </m:mc>
                              </m:mcs>
                              <m:ctrlPr>
                                <a:rPr lang="en-US" altLang="zh-TW" i="1">
                                  <a:latin typeface="Cambria Math" panose="02040503050406030204" pitchFamily="18" charset="0"/>
                                  <a:cs typeface="Times New Roman" pitchFamily="18" charset="0"/>
                                </a:rPr>
                              </m:ctrlPr>
                            </m:mPr>
                            <m:mr>
                              <m:e>
                                <m:r>
                                  <m:rPr>
                                    <m:brk m:alnAt="7"/>
                                  </m:rPr>
                                  <a:rPr lang="en-US" altLang="zh-TW" b="0" i="1" smtClean="0">
                                    <a:latin typeface="Cambria Math" panose="02040503050406030204" pitchFamily="18" charset="0"/>
                                    <a:cs typeface="Times New Roman" pitchFamily="18" charset="0"/>
                                  </a:rPr>
                                  <m:t>𝑐</m:t>
                                </m:r>
                              </m:e>
                            </m:mr>
                            <m:mr>
                              <m:e>
                                <m:r>
                                  <a:rPr lang="en-US" altLang="zh-TW" b="0" i="1" smtClean="0">
                                    <a:latin typeface="Cambria Math" panose="02040503050406030204" pitchFamily="18" charset="0"/>
                                    <a:cs typeface="Times New Roman" pitchFamily="18" charset="0"/>
                                  </a:rPr>
                                  <m:t>𝑠</m:t>
                                </m:r>
                              </m:e>
                            </m:mr>
                          </m:m>
                        </m:e>
                      </m:d>
                      <m:r>
                        <a:rPr lang="en-US" altLang="zh-TW" i="1">
                          <a:latin typeface="Cambria Math" panose="02040503050406030204" pitchFamily="18" charset="0"/>
                          <a:cs typeface="Times New Roman" pitchFamily="18" charset="0"/>
                        </a:rPr>
                        <m:t>,</m:t>
                      </m:r>
                      <m:d>
                        <m:dPr>
                          <m:ctrlPr>
                            <a:rPr lang="en-US" altLang="zh-TW" i="1">
                              <a:latin typeface="Cambria Math" panose="02040503050406030204" pitchFamily="18" charset="0"/>
                              <a:cs typeface="Times New Roman" pitchFamily="18" charset="0"/>
                            </a:rPr>
                          </m:ctrlPr>
                        </m:dPr>
                        <m:e>
                          <m:m>
                            <m:mPr>
                              <m:mcs>
                                <m:mc>
                                  <m:mcPr>
                                    <m:count m:val="1"/>
                                    <m:mcJc m:val="center"/>
                                  </m:mcPr>
                                </m:mc>
                              </m:mcs>
                              <m:ctrlPr>
                                <a:rPr lang="en-US" altLang="zh-TW" i="1">
                                  <a:latin typeface="Cambria Math" panose="02040503050406030204" pitchFamily="18" charset="0"/>
                                  <a:cs typeface="Times New Roman" pitchFamily="18" charset="0"/>
                                </a:rPr>
                              </m:ctrlPr>
                            </m:mPr>
                            <m:mr>
                              <m:e>
                                <m:r>
                                  <m:rPr>
                                    <m:brk m:alnAt="7"/>
                                  </m:rPr>
                                  <a:rPr lang="en-US" altLang="zh-TW" b="0" i="1" smtClean="0">
                                    <a:latin typeface="Cambria Math" panose="02040503050406030204" pitchFamily="18" charset="0"/>
                                    <a:cs typeface="Times New Roman" pitchFamily="18" charset="0"/>
                                  </a:rPr>
                                  <m:t>𝑡</m:t>
                                </m:r>
                              </m:e>
                            </m:mr>
                            <m:mr>
                              <m:e>
                                <m:r>
                                  <a:rPr lang="en-US" altLang="zh-TW" b="0" i="1" smtClean="0">
                                    <a:latin typeface="Cambria Math" panose="02040503050406030204" pitchFamily="18" charset="0"/>
                                    <a:cs typeface="Times New Roman" pitchFamily="18" charset="0"/>
                                  </a:rPr>
                                  <m:t>𝑏</m:t>
                                </m:r>
                              </m:e>
                            </m:mr>
                          </m:m>
                        </m:e>
                      </m:d>
                    </m:oMath>
                  </m:oMathPara>
                </a14:m>
                <a:endParaRPr lang="en-US" altLang="zh-TW" dirty="0">
                  <a:cs typeface="Times New Roman" pitchFamily="18" charset="0"/>
                </a:endParaRPr>
              </a:p>
            </p:txBody>
          </p:sp>
        </mc:Choice>
        <mc:Fallback xmlns="">
          <p:sp>
            <p:nvSpPr>
              <p:cNvPr id="4" name="矩形 21">
                <a:extLst>
                  <a:ext uri="{FF2B5EF4-FFF2-40B4-BE49-F238E27FC236}">
                    <a16:creationId xmlns:a16="http://schemas.microsoft.com/office/drawing/2014/main" id="{9DB28829-4105-4984-FB32-50618237617C}"/>
                  </a:ext>
                </a:extLst>
              </p:cNvPr>
              <p:cNvSpPr>
                <a:spLocks noRot="1" noChangeAspect="1" noMove="1" noResize="1" noEditPoints="1" noAdjustHandles="1" noChangeArrowheads="1" noChangeShapeType="1" noTextEdit="1"/>
              </p:cNvSpPr>
              <p:nvPr/>
            </p:nvSpPr>
            <p:spPr>
              <a:xfrm>
                <a:off x="863156" y="5422818"/>
                <a:ext cx="1569468" cy="534185"/>
              </a:xfrm>
              <a:prstGeom prst="rect">
                <a:avLst/>
              </a:prstGeom>
              <a:blipFill>
                <a:blip r:embed="rId8"/>
                <a:stretch>
                  <a:fillRect b="-952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矩形 21">
                <a:extLst>
                  <a:ext uri="{FF2B5EF4-FFF2-40B4-BE49-F238E27FC236}">
                    <a16:creationId xmlns:a16="http://schemas.microsoft.com/office/drawing/2014/main" id="{56399C51-A340-A5AE-2FA3-6760827E7BD6}"/>
                  </a:ext>
                </a:extLst>
              </p:cNvPr>
              <p:cNvSpPr/>
              <p:nvPr/>
            </p:nvSpPr>
            <p:spPr>
              <a:xfrm>
                <a:off x="3297530" y="5422817"/>
                <a:ext cx="1826589" cy="551561"/>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d>
                        <m:dPr>
                          <m:ctrlPr>
                            <a:rPr lang="en-US" altLang="zh-TW" i="1">
                              <a:latin typeface="Cambria Math" panose="02040503050406030204" pitchFamily="18" charset="0"/>
                              <a:cs typeface="Times New Roman" pitchFamily="18" charset="0"/>
                            </a:rPr>
                          </m:ctrlPr>
                        </m:dPr>
                        <m:e>
                          <m:m>
                            <m:mPr>
                              <m:mcs>
                                <m:mc>
                                  <m:mcPr>
                                    <m:count m:val="1"/>
                                    <m:mcJc m:val="center"/>
                                  </m:mcPr>
                                </m:mc>
                              </m:mcs>
                              <m:ctrlPr>
                                <a:rPr lang="en-US" altLang="zh-TW" i="1">
                                  <a:latin typeface="Cambria Math" panose="02040503050406030204" pitchFamily="18" charset="0"/>
                                  <a:cs typeface="Times New Roman" pitchFamily="18" charset="0"/>
                                </a:rPr>
                              </m:ctrlPr>
                            </m:mPr>
                            <m:mr>
                              <m:e>
                                <m:sSub>
                                  <m:sSubPr>
                                    <m:ctrlPr>
                                      <a:rPr lang="en-US" altLang="zh-TW" i="1">
                                        <a:latin typeface="Cambria Math" panose="02040503050406030204" pitchFamily="18" charset="0"/>
                                        <a:cs typeface="Times New Roman" pitchFamily="18" charset="0"/>
                                      </a:rPr>
                                    </m:ctrlPr>
                                  </m:sSubPr>
                                  <m:e>
                                    <m:r>
                                      <a:rPr lang="zh-TW" altLang="en-US" i="1">
                                        <a:latin typeface="Cambria Math"/>
                                        <a:cs typeface="Times New Roman" pitchFamily="18" charset="0"/>
                                      </a:rPr>
                                      <m:t>𝜈</m:t>
                                    </m:r>
                                  </m:e>
                                  <m:sub>
                                    <m:r>
                                      <a:rPr lang="en-US" altLang="zh-TW" i="1">
                                        <a:latin typeface="Cambria Math"/>
                                        <a:cs typeface="Times New Roman" pitchFamily="18" charset="0"/>
                                      </a:rPr>
                                      <m:t>𝑒</m:t>
                                    </m:r>
                                  </m:sub>
                                </m:sSub>
                              </m:e>
                            </m:mr>
                            <m:mr>
                              <m:e>
                                <m:r>
                                  <a:rPr lang="en-US" altLang="zh-TW" i="1">
                                    <a:latin typeface="Cambria Math"/>
                                    <a:cs typeface="Times New Roman" pitchFamily="18" charset="0"/>
                                  </a:rPr>
                                  <m:t>𝑒</m:t>
                                </m:r>
                              </m:e>
                            </m:mr>
                          </m:m>
                        </m:e>
                      </m:d>
                      <m:r>
                        <a:rPr lang="en-US" altLang="zh-TW" i="1">
                          <a:latin typeface="Cambria Math" panose="02040503050406030204" pitchFamily="18" charset="0"/>
                          <a:cs typeface="Times New Roman" pitchFamily="18" charset="0"/>
                        </a:rPr>
                        <m:t>,</m:t>
                      </m:r>
                      <m:d>
                        <m:dPr>
                          <m:ctrlPr>
                            <a:rPr lang="en-US" altLang="zh-TW" i="1">
                              <a:latin typeface="Cambria Math" panose="02040503050406030204" pitchFamily="18" charset="0"/>
                              <a:cs typeface="Times New Roman" pitchFamily="18" charset="0"/>
                            </a:rPr>
                          </m:ctrlPr>
                        </m:dPr>
                        <m:e>
                          <m:m>
                            <m:mPr>
                              <m:mcs>
                                <m:mc>
                                  <m:mcPr>
                                    <m:count m:val="1"/>
                                    <m:mcJc m:val="center"/>
                                  </m:mcPr>
                                </m:mc>
                              </m:mcs>
                              <m:ctrlPr>
                                <a:rPr lang="en-US" altLang="zh-TW" i="1">
                                  <a:latin typeface="Cambria Math" panose="02040503050406030204" pitchFamily="18" charset="0"/>
                                  <a:cs typeface="Times New Roman" pitchFamily="18" charset="0"/>
                                </a:rPr>
                              </m:ctrlPr>
                            </m:mPr>
                            <m:mr>
                              <m:e>
                                <m:sSub>
                                  <m:sSubPr>
                                    <m:ctrlPr>
                                      <a:rPr lang="en-US" altLang="zh-TW" i="1">
                                        <a:latin typeface="Cambria Math" panose="02040503050406030204" pitchFamily="18" charset="0"/>
                                        <a:cs typeface="Times New Roman" pitchFamily="18" charset="0"/>
                                      </a:rPr>
                                    </m:ctrlPr>
                                  </m:sSubPr>
                                  <m:e>
                                    <m:r>
                                      <a:rPr lang="zh-TW" altLang="en-US" i="1">
                                        <a:latin typeface="Cambria Math"/>
                                        <a:cs typeface="Times New Roman" pitchFamily="18" charset="0"/>
                                      </a:rPr>
                                      <m:t>𝜈</m:t>
                                    </m:r>
                                  </m:e>
                                  <m:sub>
                                    <m:r>
                                      <a:rPr lang="zh-TW" altLang="en-US" i="1">
                                        <a:latin typeface="Cambria Math" panose="02040503050406030204" pitchFamily="18" charset="0"/>
                                        <a:cs typeface="Times New Roman" pitchFamily="18" charset="0"/>
                                      </a:rPr>
                                      <m:t>𝜇</m:t>
                                    </m:r>
                                  </m:sub>
                                </m:sSub>
                              </m:e>
                            </m:mr>
                            <m:mr>
                              <m:e>
                                <m:r>
                                  <a:rPr lang="en-US" altLang="zh-TW" i="1">
                                    <a:latin typeface="Cambria Math" panose="02040503050406030204" pitchFamily="18" charset="0"/>
                                    <a:ea typeface="Cambria Math" panose="02040503050406030204" pitchFamily="18" charset="0"/>
                                    <a:cs typeface="Times New Roman" pitchFamily="18" charset="0"/>
                                  </a:rPr>
                                  <m:t>𝜇</m:t>
                                </m:r>
                              </m:e>
                            </m:mr>
                          </m:m>
                        </m:e>
                      </m:d>
                      <m:r>
                        <a:rPr lang="en-US" altLang="zh-TW" b="0" i="1" smtClean="0">
                          <a:latin typeface="Cambria Math" panose="02040503050406030204" pitchFamily="18" charset="0"/>
                          <a:cs typeface="Times New Roman" pitchFamily="18" charset="0"/>
                        </a:rPr>
                        <m:t>,</m:t>
                      </m:r>
                      <m:d>
                        <m:dPr>
                          <m:ctrlPr>
                            <a:rPr lang="en-US" altLang="zh-TW" i="1">
                              <a:latin typeface="Cambria Math" panose="02040503050406030204" pitchFamily="18" charset="0"/>
                              <a:cs typeface="Times New Roman" pitchFamily="18" charset="0"/>
                            </a:rPr>
                          </m:ctrlPr>
                        </m:dPr>
                        <m:e>
                          <m:m>
                            <m:mPr>
                              <m:mcs>
                                <m:mc>
                                  <m:mcPr>
                                    <m:count m:val="1"/>
                                    <m:mcJc m:val="center"/>
                                  </m:mcPr>
                                </m:mc>
                              </m:mcs>
                              <m:ctrlPr>
                                <a:rPr lang="en-US" altLang="zh-TW" i="1">
                                  <a:latin typeface="Cambria Math" panose="02040503050406030204" pitchFamily="18" charset="0"/>
                                  <a:cs typeface="Times New Roman" pitchFamily="18" charset="0"/>
                                </a:rPr>
                              </m:ctrlPr>
                            </m:mPr>
                            <m:mr>
                              <m:e>
                                <m:sSub>
                                  <m:sSubPr>
                                    <m:ctrlPr>
                                      <a:rPr lang="en-US" altLang="zh-TW" i="1">
                                        <a:latin typeface="Cambria Math" panose="02040503050406030204" pitchFamily="18" charset="0"/>
                                        <a:cs typeface="Times New Roman" pitchFamily="18" charset="0"/>
                                      </a:rPr>
                                    </m:ctrlPr>
                                  </m:sSubPr>
                                  <m:e>
                                    <m:r>
                                      <a:rPr lang="zh-TW" altLang="en-US" i="1">
                                        <a:latin typeface="Cambria Math"/>
                                        <a:cs typeface="Times New Roman" pitchFamily="18" charset="0"/>
                                      </a:rPr>
                                      <m:t>𝜈</m:t>
                                    </m:r>
                                  </m:e>
                                  <m:sub>
                                    <m:r>
                                      <a:rPr lang="zh-TW" altLang="en-US" i="1" smtClean="0">
                                        <a:latin typeface="Cambria Math" panose="02040503050406030204" pitchFamily="18" charset="0"/>
                                        <a:cs typeface="Times New Roman" pitchFamily="18" charset="0"/>
                                      </a:rPr>
                                      <m:t>𝜏</m:t>
                                    </m:r>
                                  </m:sub>
                                </m:sSub>
                              </m:e>
                            </m:mr>
                            <m:mr>
                              <m:e>
                                <m:r>
                                  <a:rPr lang="en-US" altLang="zh-TW" i="1" smtClean="0">
                                    <a:latin typeface="Cambria Math" panose="02040503050406030204" pitchFamily="18" charset="0"/>
                                    <a:ea typeface="Cambria Math" panose="02040503050406030204" pitchFamily="18" charset="0"/>
                                    <a:cs typeface="Times New Roman" pitchFamily="18" charset="0"/>
                                  </a:rPr>
                                  <m:t>𝜏</m:t>
                                </m:r>
                              </m:e>
                            </m:mr>
                          </m:m>
                        </m:e>
                      </m:d>
                    </m:oMath>
                  </m:oMathPara>
                </a14:m>
                <a:endParaRPr lang="en-US" altLang="zh-TW" dirty="0">
                  <a:cs typeface="Times New Roman" pitchFamily="18" charset="0"/>
                </a:endParaRPr>
              </a:p>
            </p:txBody>
          </p:sp>
        </mc:Choice>
        <mc:Fallback xmlns="">
          <p:sp>
            <p:nvSpPr>
              <p:cNvPr id="5" name="矩形 21">
                <a:extLst>
                  <a:ext uri="{FF2B5EF4-FFF2-40B4-BE49-F238E27FC236}">
                    <a16:creationId xmlns:a16="http://schemas.microsoft.com/office/drawing/2014/main" id="{56399C51-A340-A5AE-2FA3-6760827E7BD6}"/>
                  </a:ext>
                </a:extLst>
              </p:cNvPr>
              <p:cNvSpPr>
                <a:spLocks noRot="1" noChangeAspect="1" noMove="1" noResize="1" noEditPoints="1" noAdjustHandles="1" noChangeArrowheads="1" noChangeShapeType="1" noTextEdit="1"/>
              </p:cNvSpPr>
              <p:nvPr/>
            </p:nvSpPr>
            <p:spPr>
              <a:xfrm>
                <a:off x="3297530" y="5422817"/>
                <a:ext cx="1826589" cy="551561"/>
              </a:xfrm>
              <a:prstGeom prst="rect">
                <a:avLst/>
              </a:prstGeom>
              <a:blipFill>
                <a:blip r:embed="rId9"/>
                <a:stretch>
                  <a:fillRect b="-4545"/>
                </a:stretch>
              </a:blipFill>
            </p:spPr>
            <p:txBody>
              <a:bodyPr/>
              <a:lstStyle/>
              <a:p>
                <a:r>
                  <a:rPr lang="en-US">
                    <a:noFill/>
                  </a:rPr>
                  <a:t> </a:t>
                </a:r>
              </a:p>
            </p:txBody>
          </p:sp>
        </mc:Fallback>
      </mc:AlternateContent>
    </p:spTree>
    <p:extLst>
      <p:ext uri="{BB962C8B-B14F-4D97-AF65-F5344CB8AC3E}">
        <p14:creationId xmlns:p14="http://schemas.microsoft.com/office/powerpoint/2010/main" val="25454285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文字方塊 1"/>
          <p:cNvSpPr txBox="1">
            <a:spLocks noChangeArrowheads="1"/>
          </p:cNvSpPr>
          <p:nvPr/>
        </p:nvSpPr>
        <p:spPr bwMode="auto">
          <a:xfrm>
            <a:off x="3893378" y="2061409"/>
            <a:ext cx="204114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latin typeface="Tahoma" pitchFamily="34" charset="0"/>
              </a:rPr>
              <a:t>電弱統一</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12FB89FA-0532-A867-FBA8-2DC098D401F4}"/>
                  </a:ext>
                </a:extLst>
              </p:cNvPr>
              <p:cNvSpPr txBox="1"/>
              <p:nvPr/>
            </p:nvSpPr>
            <p:spPr>
              <a:xfrm>
                <a:off x="1703501" y="2791624"/>
                <a:ext cx="6420898"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What is the triplet of electroweak </a:t>
                </a:r>
                <a14:m>
                  <m:oMath xmlns:m="http://schemas.openxmlformats.org/officeDocument/2006/math">
                    <m:r>
                      <a:rPr lang="en-US" i="1">
                        <a:latin typeface="Cambria Math" panose="02040503050406030204" pitchFamily="18" charset="0"/>
                        <a:cs typeface="Times New Roman" panose="02020603050405020304" pitchFamily="18" charset="0"/>
                      </a:rPr>
                      <m:t>𝑆𝑈</m:t>
                    </m:r>
                    <m:r>
                      <a:rPr lang="en-US" i="1">
                        <a:latin typeface="Cambria Math" panose="02040503050406030204" pitchFamily="18" charset="0"/>
                        <a:cs typeface="Times New Roman" panose="02020603050405020304" pitchFamily="18" charset="0"/>
                      </a:rPr>
                      <m:t>(2)</m:t>
                    </m:r>
                  </m:oMath>
                </a14:m>
                <a:r>
                  <a:rPr lang="en-US" dirty="0">
                    <a:latin typeface="Times New Roman" panose="02020603050405020304" pitchFamily="18" charset="0"/>
                    <a:cs typeface="Times New Roman" panose="02020603050405020304" pitchFamily="18" charset="0"/>
                  </a:rPr>
                  <a:t> gauge bosons?</a:t>
                </a:r>
              </a:p>
            </p:txBody>
          </p:sp>
        </mc:Choice>
        <mc:Fallback xmlns="">
          <p:sp>
            <p:nvSpPr>
              <p:cNvPr id="2" name="TextBox 1">
                <a:extLst>
                  <a:ext uri="{FF2B5EF4-FFF2-40B4-BE49-F238E27FC236}">
                    <a16:creationId xmlns:a16="http://schemas.microsoft.com/office/drawing/2014/main" id="{12FB89FA-0532-A867-FBA8-2DC098D401F4}"/>
                  </a:ext>
                </a:extLst>
              </p:cNvPr>
              <p:cNvSpPr txBox="1">
                <a:spLocks noRot="1" noChangeAspect="1" noMove="1" noResize="1" noEditPoints="1" noAdjustHandles="1" noChangeArrowheads="1" noChangeShapeType="1" noTextEdit="1"/>
              </p:cNvSpPr>
              <p:nvPr/>
            </p:nvSpPr>
            <p:spPr>
              <a:xfrm>
                <a:off x="1703501" y="2791624"/>
                <a:ext cx="6420898" cy="369332"/>
              </a:xfrm>
              <a:prstGeom prst="rect">
                <a:avLst/>
              </a:prstGeom>
              <a:blipFill>
                <a:blip r:embed="rId2"/>
                <a:stretch>
                  <a:fillRect l="-592" t="-6452" b="-193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矩形 5">
                <a:extLst>
                  <a:ext uri="{FF2B5EF4-FFF2-40B4-BE49-F238E27FC236}">
                    <a16:creationId xmlns:a16="http://schemas.microsoft.com/office/drawing/2014/main" id="{D7AF5355-085E-F77F-A970-B79D44AB548A}"/>
                  </a:ext>
                </a:extLst>
              </p:cNvPr>
              <p:cNvSpPr/>
              <p:nvPr/>
            </p:nvSpPr>
            <p:spPr>
              <a:xfrm>
                <a:off x="3427441" y="3429000"/>
                <a:ext cx="1929246" cy="369332"/>
              </a:xfrm>
              <a:prstGeom prst="rect">
                <a:avLst/>
              </a:prstGeom>
              <a:solidFill>
                <a:srgbClr val="FFFB7B"/>
              </a:solidFill>
            </p:spPr>
            <p:txBody>
              <a:bodyPr wrap="none">
                <a:spAutoFit/>
              </a:bodyPr>
              <a:lstStyle/>
              <a:p>
                <a:pPr/>
                <a14:m>
                  <m:oMathPara xmlns:m="http://schemas.openxmlformats.org/officeDocument/2006/math">
                    <m:oMathParaPr>
                      <m:jc m:val="centerGroup"/>
                    </m:oMathParaPr>
                    <m:oMath xmlns:m="http://schemas.openxmlformats.org/officeDocument/2006/math">
                      <m:d>
                        <m:dPr>
                          <m:ctrlPr>
                            <a:rPr lang="en-US" altLang="zh-TW" i="1" smtClean="0">
                              <a:latin typeface="Cambria Math" panose="02040503050406030204" pitchFamily="18" charset="0"/>
                              <a:cs typeface="Times New Roman" pitchFamily="18" charset="0"/>
                            </a:rPr>
                          </m:ctrlPr>
                        </m:dPr>
                        <m:e>
                          <m:m>
                            <m:mPr>
                              <m:mcs>
                                <m:mc>
                                  <m:mcPr>
                                    <m:count m:val="3"/>
                                    <m:mcJc m:val="center"/>
                                  </m:mcPr>
                                </m:mc>
                              </m:mcs>
                              <m:ctrlPr>
                                <a:rPr lang="en-US" altLang="zh-TW" i="1">
                                  <a:latin typeface="Cambria Math" panose="02040503050406030204" pitchFamily="18" charset="0"/>
                                  <a:cs typeface="Times New Roman" pitchFamily="18" charset="0"/>
                                </a:rPr>
                              </m:ctrlPr>
                            </m:mPr>
                            <m:mr>
                              <m:e>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𝑊</m:t>
                                    </m:r>
                                  </m:e>
                                  <m:sup>
                                    <m:r>
                                      <a:rPr lang="en-US" altLang="zh-TW" b="0" i="1" smtClean="0">
                                        <a:latin typeface="Cambria Math"/>
                                        <a:cs typeface="Times New Roman" pitchFamily="18" charset="0"/>
                                      </a:rPr>
                                      <m:t>1</m:t>
                                    </m:r>
                                  </m:sup>
                                </m:sSup>
                              </m:e>
                              <m:e>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𝑊</m:t>
                                    </m:r>
                                  </m:e>
                                  <m:sup>
                                    <m:r>
                                      <a:rPr lang="en-US" altLang="zh-TW" b="0" i="1" smtClean="0">
                                        <a:latin typeface="Cambria Math"/>
                                        <a:cs typeface="Times New Roman" pitchFamily="18" charset="0"/>
                                      </a:rPr>
                                      <m:t>2</m:t>
                                    </m:r>
                                  </m:sup>
                                </m:sSup>
                              </m:e>
                              <m:e>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𝑊</m:t>
                                    </m:r>
                                  </m:e>
                                  <m:sup>
                                    <m:r>
                                      <a:rPr lang="en-US" altLang="zh-TW" b="0" i="1" smtClean="0">
                                        <a:latin typeface="Cambria Math"/>
                                        <a:cs typeface="Times New Roman" pitchFamily="18" charset="0"/>
                                      </a:rPr>
                                      <m:t>3</m:t>
                                    </m:r>
                                  </m:sup>
                                </m:sSup>
                              </m:e>
                            </m:mr>
                          </m:m>
                        </m:e>
                      </m:d>
                    </m:oMath>
                  </m:oMathPara>
                </a14:m>
                <a:endParaRPr lang="zh-TW" altLang="en-US" dirty="0"/>
              </a:p>
            </p:txBody>
          </p:sp>
        </mc:Choice>
        <mc:Fallback xmlns="">
          <p:sp>
            <p:nvSpPr>
              <p:cNvPr id="3" name="矩形 5">
                <a:extLst>
                  <a:ext uri="{FF2B5EF4-FFF2-40B4-BE49-F238E27FC236}">
                    <a16:creationId xmlns:a16="http://schemas.microsoft.com/office/drawing/2014/main" id="{D7AF5355-085E-F77F-A970-B79D44AB548A}"/>
                  </a:ext>
                </a:extLst>
              </p:cNvPr>
              <p:cNvSpPr>
                <a:spLocks noRot="1" noChangeAspect="1" noMove="1" noResize="1" noEditPoints="1" noAdjustHandles="1" noChangeArrowheads="1" noChangeShapeType="1" noTextEdit="1"/>
              </p:cNvSpPr>
              <p:nvPr/>
            </p:nvSpPr>
            <p:spPr>
              <a:xfrm>
                <a:off x="3427441" y="3429000"/>
                <a:ext cx="1929246" cy="369332"/>
              </a:xfrm>
              <a:prstGeom prst="rect">
                <a:avLst/>
              </a:prstGeom>
              <a:blipFill>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3098809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186" name="Picture 7" descr="particle4"/>
          <p:cNvPicPr>
            <a:picLocks noGrp="1" noChangeAspect="1" noChangeArrowheads="1"/>
          </p:cNvPicPr>
          <p:nvPr>
            <p:ph type="clipArt" sz="half" idx="4294967295"/>
          </p:nvPr>
        </p:nvPicPr>
        <p:blipFill>
          <a:blip r:embed="rId2">
            <a:extLst>
              <a:ext uri="{28A0092B-C50C-407E-A947-70E740481C1C}">
                <a14:useLocalDpi xmlns:a14="http://schemas.microsoft.com/office/drawing/2010/main" val="0"/>
              </a:ext>
            </a:extLst>
          </a:blip>
          <a:srcRect/>
          <a:stretch>
            <a:fillRect/>
          </a:stretch>
        </p:blipFill>
        <p:spPr>
          <a:xfrm>
            <a:off x="1536816" y="1133475"/>
            <a:ext cx="3238383" cy="3968275"/>
          </a:xfrm>
        </p:spPr>
      </p:pic>
      <p:sp>
        <p:nvSpPr>
          <p:cNvPr id="3" name="橢圓 2"/>
          <p:cNvSpPr/>
          <p:nvPr/>
        </p:nvSpPr>
        <p:spPr>
          <a:xfrm>
            <a:off x="3635259" y="3816350"/>
            <a:ext cx="885825" cy="9001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21189"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fld id="{24FA8ED4-034D-4CBA-AFE9-097EF7D6F20E}" type="slidenum">
              <a:rPr kumimoji="0" lang="zh-TW" altLang="en-US" sz="1400">
                <a:latin typeface="Tahoma" pitchFamily="34" charset="0"/>
              </a:rPr>
              <a:pPr eaLnBrk="1" hangingPunct="1">
                <a:spcBef>
                  <a:spcPct val="0"/>
                </a:spcBef>
                <a:buClrTx/>
                <a:buSzTx/>
                <a:buFontTx/>
                <a:buNone/>
              </a:pPr>
              <a:t>39</a:t>
            </a:fld>
            <a:endParaRPr kumimoji="0" lang="en-US" altLang="zh-TW" sz="1400">
              <a:latin typeface="Tahoma" pitchFamily="34" charset="0"/>
            </a:endParaRPr>
          </a:p>
        </p:txBody>
      </p:sp>
      <p:sp>
        <p:nvSpPr>
          <p:cNvPr id="2" name="矩形 84">
            <a:extLst>
              <a:ext uri="{FF2B5EF4-FFF2-40B4-BE49-F238E27FC236}">
                <a16:creationId xmlns:a16="http://schemas.microsoft.com/office/drawing/2014/main" id="{9E0F886F-031C-D157-AF5C-39962BC2E42F}"/>
              </a:ext>
            </a:extLst>
          </p:cNvPr>
          <p:cNvSpPr/>
          <p:nvPr/>
        </p:nvSpPr>
        <p:spPr>
          <a:xfrm>
            <a:off x="5192596" y="1182687"/>
            <a:ext cx="2554288" cy="40274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zh-TW" altLang="en-US"/>
          </a:p>
        </p:txBody>
      </p:sp>
      <p:sp>
        <p:nvSpPr>
          <p:cNvPr id="4" name="Line 15">
            <a:extLst>
              <a:ext uri="{FF2B5EF4-FFF2-40B4-BE49-F238E27FC236}">
                <a16:creationId xmlns:a16="http://schemas.microsoft.com/office/drawing/2014/main" id="{558F70EC-78AE-34AD-2535-1A5DA054AB4A}"/>
              </a:ext>
            </a:extLst>
          </p:cNvPr>
          <p:cNvSpPr>
            <a:spLocks noChangeShapeType="1"/>
          </p:cNvSpPr>
          <p:nvPr/>
        </p:nvSpPr>
        <p:spPr bwMode="auto">
          <a:xfrm flipV="1">
            <a:off x="5386271" y="4129087"/>
            <a:ext cx="260350" cy="838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5" name="Line 17">
            <a:extLst>
              <a:ext uri="{FF2B5EF4-FFF2-40B4-BE49-F238E27FC236}">
                <a16:creationId xmlns:a16="http://schemas.microsoft.com/office/drawing/2014/main" id="{44281530-F552-640F-09EC-BA901CA39C20}"/>
              </a:ext>
            </a:extLst>
          </p:cNvPr>
          <p:cNvSpPr>
            <a:spLocks noChangeShapeType="1"/>
          </p:cNvSpPr>
          <p:nvPr/>
        </p:nvSpPr>
        <p:spPr bwMode="auto">
          <a:xfrm flipV="1">
            <a:off x="5641859" y="3452812"/>
            <a:ext cx="206375" cy="7048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6" name="Line 18">
            <a:extLst>
              <a:ext uri="{FF2B5EF4-FFF2-40B4-BE49-F238E27FC236}">
                <a16:creationId xmlns:a16="http://schemas.microsoft.com/office/drawing/2014/main" id="{4BA6CC13-A8BC-FF75-6701-612D2A00B3FC}"/>
              </a:ext>
            </a:extLst>
          </p:cNvPr>
          <p:cNvSpPr>
            <a:spLocks noChangeShapeType="1"/>
          </p:cNvSpPr>
          <p:nvPr/>
        </p:nvSpPr>
        <p:spPr bwMode="auto">
          <a:xfrm>
            <a:off x="5840296" y="3446462"/>
            <a:ext cx="995363" cy="635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 name="Line 19">
            <a:extLst>
              <a:ext uri="{FF2B5EF4-FFF2-40B4-BE49-F238E27FC236}">
                <a16:creationId xmlns:a16="http://schemas.microsoft.com/office/drawing/2014/main" id="{4819CE1E-AFE0-7E5D-88E3-45FA081B26D5}"/>
              </a:ext>
            </a:extLst>
          </p:cNvPr>
          <p:cNvSpPr>
            <a:spLocks noChangeShapeType="1"/>
          </p:cNvSpPr>
          <p:nvPr/>
        </p:nvSpPr>
        <p:spPr bwMode="auto">
          <a:xfrm flipV="1">
            <a:off x="5848234" y="2528887"/>
            <a:ext cx="31750" cy="9493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8" name="Line 20">
            <a:extLst>
              <a:ext uri="{FF2B5EF4-FFF2-40B4-BE49-F238E27FC236}">
                <a16:creationId xmlns:a16="http://schemas.microsoft.com/office/drawing/2014/main" id="{07A58917-1B59-F37B-960B-D673E8D4AC35}"/>
              </a:ext>
            </a:extLst>
          </p:cNvPr>
          <p:cNvSpPr>
            <a:spLocks noChangeShapeType="1"/>
          </p:cNvSpPr>
          <p:nvPr/>
        </p:nvSpPr>
        <p:spPr bwMode="auto">
          <a:xfrm flipV="1">
            <a:off x="5876809" y="1616074"/>
            <a:ext cx="15875" cy="9286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9" name="Line 21">
            <a:extLst>
              <a:ext uri="{FF2B5EF4-FFF2-40B4-BE49-F238E27FC236}">
                <a16:creationId xmlns:a16="http://schemas.microsoft.com/office/drawing/2014/main" id="{2E214959-42D4-4859-70FF-213F66224FDF}"/>
              </a:ext>
            </a:extLst>
          </p:cNvPr>
          <p:cNvSpPr>
            <a:spLocks noChangeShapeType="1"/>
          </p:cNvSpPr>
          <p:nvPr/>
        </p:nvSpPr>
        <p:spPr bwMode="auto">
          <a:xfrm flipH="1" flipV="1">
            <a:off x="6575309" y="2410618"/>
            <a:ext cx="285750" cy="105489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0" name="Line 22">
            <a:extLst>
              <a:ext uri="{FF2B5EF4-FFF2-40B4-BE49-F238E27FC236}">
                <a16:creationId xmlns:a16="http://schemas.microsoft.com/office/drawing/2014/main" id="{FBCC29A8-3BD6-4294-2DDF-B7F7828AA616}"/>
              </a:ext>
            </a:extLst>
          </p:cNvPr>
          <p:cNvSpPr>
            <a:spLocks noChangeShapeType="1"/>
          </p:cNvSpPr>
          <p:nvPr/>
        </p:nvSpPr>
        <p:spPr bwMode="auto">
          <a:xfrm flipH="1" flipV="1">
            <a:off x="6339565" y="1611313"/>
            <a:ext cx="260350" cy="8858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1" name="Line 23">
            <a:extLst>
              <a:ext uri="{FF2B5EF4-FFF2-40B4-BE49-F238E27FC236}">
                <a16:creationId xmlns:a16="http://schemas.microsoft.com/office/drawing/2014/main" id="{75660F84-D427-3AC9-58E6-0F19ABBFFD9C}"/>
              </a:ext>
            </a:extLst>
          </p:cNvPr>
          <p:cNvSpPr>
            <a:spLocks noChangeShapeType="1"/>
          </p:cNvSpPr>
          <p:nvPr/>
        </p:nvSpPr>
        <p:spPr bwMode="auto">
          <a:xfrm flipH="1">
            <a:off x="7142046" y="1658936"/>
            <a:ext cx="247650" cy="8556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2" name="Line 24">
            <a:extLst>
              <a:ext uri="{FF2B5EF4-FFF2-40B4-BE49-F238E27FC236}">
                <a16:creationId xmlns:a16="http://schemas.microsoft.com/office/drawing/2014/main" id="{91130D1C-069D-3FEC-CF66-A871554B06C1}"/>
              </a:ext>
            </a:extLst>
          </p:cNvPr>
          <p:cNvSpPr>
            <a:spLocks noChangeShapeType="1"/>
          </p:cNvSpPr>
          <p:nvPr/>
        </p:nvSpPr>
        <p:spPr bwMode="auto">
          <a:xfrm flipV="1">
            <a:off x="6861059" y="2499914"/>
            <a:ext cx="280987" cy="96559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mc:AlternateContent xmlns:mc="http://schemas.openxmlformats.org/markup-compatibility/2006" xmlns:a14="http://schemas.microsoft.com/office/drawing/2010/main">
        <mc:Choice Requires="a14">
          <p:sp>
            <p:nvSpPr>
              <p:cNvPr id="13" name="Text Box 25">
                <a:extLst>
                  <a:ext uri="{FF2B5EF4-FFF2-40B4-BE49-F238E27FC236}">
                    <a16:creationId xmlns:a16="http://schemas.microsoft.com/office/drawing/2014/main" id="{83E96603-D520-40BF-B761-DC8697ADB5FC}"/>
                  </a:ext>
                </a:extLst>
              </p:cNvPr>
              <p:cNvSpPr txBox="1">
                <a:spLocks noChangeArrowheads="1"/>
              </p:cNvSpPr>
              <p:nvPr/>
            </p:nvSpPr>
            <p:spPr bwMode="auto">
              <a:xfrm>
                <a:off x="5533909" y="4716462"/>
                <a:ext cx="334962"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50000"/>
                  </a:spcBef>
                  <a:buClrTx/>
                  <a:buSzTx/>
                  <a:buFontTx/>
                  <a:buNone/>
                </a:pPr>
                <a14:m>
                  <m:oMathPara xmlns:m="http://schemas.openxmlformats.org/officeDocument/2006/math">
                    <m:oMathParaPr>
                      <m:jc m:val="centerGroup"/>
                    </m:oMathParaPr>
                    <m:oMath xmlns:m="http://schemas.openxmlformats.org/officeDocument/2006/math">
                      <m:r>
                        <a:rPr lang="en-US" altLang="zh-TW" sz="1800" b="0" i="1" smtClean="0">
                          <a:latin typeface="Cambria Math"/>
                        </a:rPr>
                        <m:t>𝑑</m:t>
                      </m:r>
                    </m:oMath>
                  </m:oMathPara>
                </a14:m>
                <a:endParaRPr lang="en-US" altLang="zh-TW" sz="1800" dirty="0">
                  <a:latin typeface="Tahoma" pitchFamily="34" charset="0"/>
                </a:endParaRPr>
              </a:p>
            </p:txBody>
          </p:sp>
        </mc:Choice>
        <mc:Fallback xmlns="">
          <p:sp>
            <p:nvSpPr>
              <p:cNvPr id="13" name="Text Box 25">
                <a:extLst>
                  <a:ext uri="{FF2B5EF4-FFF2-40B4-BE49-F238E27FC236}">
                    <a16:creationId xmlns:a16="http://schemas.microsoft.com/office/drawing/2014/main" id="{83E96603-D520-40BF-B761-DC8697ADB5FC}"/>
                  </a:ext>
                </a:extLst>
              </p:cNvPr>
              <p:cNvSpPr txBox="1">
                <a:spLocks noRot="1" noChangeAspect="1" noMove="1" noResize="1" noEditPoints="1" noAdjustHandles="1" noChangeArrowheads="1" noChangeShapeType="1" noTextEdit="1"/>
              </p:cNvSpPr>
              <p:nvPr/>
            </p:nvSpPr>
            <p:spPr bwMode="auto">
              <a:xfrm>
                <a:off x="5533909" y="4716462"/>
                <a:ext cx="334962" cy="369332"/>
              </a:xfrm>
              <a:prstGeom prst="rect">
                <a:avLst/>
              </a:prstGeom>
              <a:blipFill>
                <a:blip r:embed="rId3"/>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 Box 26">
                <a:extLst>
                  <a:ext uri="{FF2B5EF4-FFF2-40B4-BE49-F238E27FC236}">
                    <a16:creationId xmlns:a16="http://schemas.microsoft.com/office/drawing/2014/main" id="{6689EC42-5C47-BE85-5B2F-AEDD7FCC0C04}"/>
                  </a:ext>
                </a:extLst>
              </p:cNvPr>
              <p:cNvSpPr txBox="1">
                <a:spLocks noChangeArrowheads="1"/>
              </p:cNvSpPr>
              <p:nvPr/>
            </p:nvSpPr>
            <p:spPr bwMode="auto">
              <a:xfrm>
                <a:off x="5719646" y="1208087"/>
                <a:ext cx="420688" cy="36671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50000"/>
                  </a:spcBef>
                  <a:buClrTx/>
                  <a:buSzTx/>
                  <a:buFontTx/>
                  <a:buNone/>
                </a:pPr>
                <a14:m>
                  <m:oMathPara xmlns:m="http://schemas.openxmlformats.org/officeDocument/2006/math">
                    <m:oMathParaPr>
                      <m:jc m:val="centerGroup"/>
                    </m:oMathParaPr>
                    <m:oMath xmlns:m="http://schemas.openxmlformats.org/officeDocument/2006/math">
                      <m:r>
                        <a:rPr lang="en-US" altLang="zh-TW" sz="1800" b="0" i="1" dirty="0" smtClean="0">
                          <a:latin typeface="Cambria Math"/>
                        </a:rPr>
                        <m:t>𝑢</m:t>
                      </m:r>
                    </m:oMath>
                  </m:oMathPara>
                </a14:m>
                <a:endParaRPr lang="en-US" altLang="zh-TW" sz="1800" dirty="0">
                  <a:latin typeface="Tahoma" pitchFamily="34" charset="0"/>
                </a:endParaRPr>
              </a:p>
            </p:txBody>
          </p:sp>
        </mc:Choice>
        <mc:Fallback xmlns="">
          <p:sp>
            <p:nvSpPr>
              <p:cNvPr id="14" name="Text Box 26">
                <a:extLst>
                  <a:ext uri="{FF2B5EF4-FFF2-40B4-BE49-F238E27FC236}">
                    <a16:creationId xmlns:a16="http://schemas.microsoft.com/office/drawing/2014/main" id="{6689EC42-5C47-BE85-5B2F-AEDD7FCC0C04}"/>
                  </a:ext>
                </a:extLst>
              </p:cNvPr>
              <p:cNvSpPr txBox="1">
                <a:spLocks noRot="1" noChangeAspect="1" noMove="1" noResize="1" noEditPoints="1" noAdjustHandles="1" noChangeArrowheads="1" noChangeShapeType="1" noTextEdit="1"/>
              </p:cNvSpPr>
              <p:nvPr/>
            </p:nvSpPr>
            <p:spPr bwMode="auto">
              <a:xfrm>
                <a:off x="5719646" y="1208087"/>
                <a:ext cx="420688" cy="366713"/>
              </a:xfrm>
              <a:prstGeom prst="rect">
                <a:avLst/>
              </a:prstGeom>
              <a:blipFill>
                <a:blip r:embed="rId4"/>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 Box 27">
                <a:extLst>
                  <a:ext uri="{FF2B5EF4-FFF2-40B4-BE49-F238E27FC236}">
                    <a16:creationId xmlns:a16="http://schemas.microsoft.com/office/drawing/2014/main" id="{13B67A11-66AA-152D-2486-8A6CEF19E18E}"/>
                  </a:ext>
                </a:extLst>
              </p:cNvPr>
              <p:cNvSpPr txBox="1">
                <a:spLocks noChangeArrowheads="1"/>
              </p:cNvSpPr>
              <p:nvPr/>
            </p:nvSpPr>
            <p:spPr bwMode="auto">
              <a:xfrm>
                <a:off x="6211771" y="1209675"/>
                <a:ext cx="450850" cy="36671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50000"/>
                  </a:spcBef>
                  <a:buClrTx/>
                  <a:buSzTx/>
                  <a:buFontTx/>
                  <a:buNone/>
                </a:pPr>
                <a14:m>
                  <m:oMathPara xmlns:m="http://schemas.openxmlformats.org/officeDocument/2006/math">
                    <m:oMathParaPr>
                      <m:jc m:val="centerGroup"/>
                    </m:oMathParaPr>
                    <m:oMath xmlns:m="http://schemas.openxmlformats.org/officeDocument/2006/math">
                      <m:r>
                        <a:rPr lang="en-US" altLang="zh-TW" sz="1800" i="1" dirty="0" smtClean="0">
                          <a:latin typeface="Cambria Math"/>
                        </a:rPr>
                        <m:t>𝑒</m:t>
                      </m:r>
                    </m:oMath>
                  </m:oMathPara>
                </a14:m>
                <a:endParaRPr lang="en-US" altLang="zh-TW" sz="1800" dirty="0">
                  <a:latin typeface="Tahoma" pitchFamily="34" charset="0"/>
                </a:endParaRPr>
              </a:p>
            </p:txBody>
          </p:sp>
        </mc:Choice>
        <mc:Fallback xmlns="">
          <p:sp>
            <p:nvSpPr>
              <p:cNvPr id="15" name="Text Box 27">
                <a:extLst>
                  <a:ext uri="{FF2B5EF4-FFF2-40B4-BE49-F238E27FC236}">
                    <a16:creationId xmlns:a16="http://schemas.microsoft.com/office/drawing/2014/main" id="{13B67A11-66AA-152D-2486-8A6CEF19E18E}"/>
                  </a:ext>
                </a:extLst>
              </p:cNvPr>
              <p:cNvSpPr txBox="1">
                <a:spLocks noRot="1" noChangeAspect="1" noMove="1" noResize="1" noEditPoints="1" noAdjustHandles="1" noChangeArrowheads="1" noChangeShapeType="1" noTextEdit="1"/>
              </p:cNvSpPr>
              <p:nvPr/>
            </p:nvSpPr>
            <p:spPr bwMode="auto">
              <a:xfrm>
                <a:off x="6211771" y="1209675"/>
                <a:ext cx="450850" cy="366712"/>
              </a:xfrm>
              <a:prstGeom prst="rect">
                <a:avLst/>
              </a:prstGeom>
              <a:blipFill>
                <a:blip r:embed="rId5"/>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矩形 19">
                <a:extLst>
                  <a:ext uri="{FF2B5EF4-FFF2-40B4-BE49-F238E27FC236}">
                    <a16:creationId xmlns:a16="http://schemas.microsoft.com/office/drawing/2014/main" id="{BC8040FB-127A-0EC9-972F-55E7D540B71B}"/>
                  </a:ext>
                </a:extLst>
              </p:cNvPr>
              <p:cNvSpPr>
                <a:spLocks noChangeArrowheads="1"/>
              </p:cNvSpPr>
              <p:nvPr/>
            </p:nvSpPr>
            <p:spPr bwMode="auto">
              <a:xfrm>
                <a:off x="6126046" y="3495675"/>
                <a:ext cx="622222"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p>
                <a:pPr>
                  <a:defRPr/>
                </a:pPr>
                <a14:m>
                  <m:oMath xmlns:m="http://schemas.openxmlformats.org/officeDocument/2006/math">
                    <m:sSup>
                      <m:sSupPr>
                        <m:ctrlPr>
                          <a:rPr lang="en-US" altLang="zh-TW" i="1" smtClean="0">
                            <a:latin typeface="Cambria Math" panose="02040503050406030204" pitchFamily="18" charset="0"/>
                            <a:ea typeface="新細明體" charset="0"/>
                          </a:rPr>
                        </m:ctrlPr>
                      </m:sSupPr>
                      <m:e>
                        <m:r>
                          <a:rPr lang="en-US" altLang="zh-TW" b="0" i="1" smtClean="0">
                            <a:latin typeface="Cambria Math"/>
                            <a:ea typeface="新細明體" charset="0"/>
                          </a:rPr>
                          <m:t>𝑊</m:t>
                        </m:r>
                      </m:e>
                      <m:sup>
                        <m:r>
                          <a:rPr lang="en-US" altLang="zh-TW" b="0" i="1" smtClean="0">
                            <a:latin typeface="Cambria Math"/>
                            <a:ea typeface="新細明體" charset="0"/>
                          </a:rPr>
                          <m:t>−</m:t>
                        </m:r>
                      </m:sup>
                    </m:sSup>
                  </m:oMath>
                </a14:m>
                <a:r>
                  <a:rPr lang="zh-TW" altLang="en-US" dirty="0">
                    <a:latin typeface="Tahoma" charset="0"/>
                    <a:ea typeface="新細明體" charset="0"/>
                    <a:cs typeface="新細明體" charset="0"/>
                  </a:rPr>
                  <a:t> </a:t>
                </a:r>
              </a:p>
            </p:txBody>
          </p:sp>
        </mc:Choice>
        <mc:Fallback xmlns="">
          <p:sp>
            <p:nvSpPr>
              <p:cNvPr id="16" name="矩形 19">
                <a:extLst>
                  <a:ext uri="{FF2B5EF4-FFF2-40B4-BE49-F238E27FC236}">
                    <a16:creationId xmlns:a16="http://schemas.microsoft.com/office/drawing/2014/main" id="{BC8040FB-127A-0EC9-972F-55E7D540B71B}"/>
                  </a:ext>
                </a:extLst>
              </p:cNvPr>
              <p:cNvSpPr>
                <a:spLocks noRot="1" noChangeAspect="1" noMove="1" noResize="1" noEditPoints="1" noAdjustHandles="1" noChangeArrowheads="1" noChangeShapeType="1" noTextEdit="1"/>
              </p:cNvSpPr>
              <p:nvPr/>
            </p:nvSpPr>
            <p:spPr bwMode="auto">
              <a:xfrm>
                <a:off x="6126046" y="3495675"/>
                <a:ext cx="622222" cy="369332"/>
              </a:xfrm>
              <a:prstGeom prst="rect">
                <a:avLst/>
              </a:prstGeom>
              <a:blipFill>
                <a:blip r:embed="rId6"/>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cxnSp>
        <p:nvCxnSpPr>
          <p:cNvPr id="17" name="直線單箭頭接點 98">
            <a:extLst>
              <a:ext uri="{FF2B5EF4-FFF2-40B4-BE49-F238E27FC236}">
                <a16:creationId xmlns:a16="http://schemas.microsoft.com/office/drawing/2014/main" id="{6A9033B1-099F-7DF4-2191-9929A84BC1B4}"/>
              </a:ext>
            </a:extLst>
          </p:cNvPr>
          <p:cNvCxnSpPr/>
          <p:nvPr/>
        </p:nvCxnSpPr>
        <p:spPr>
          <a:xfrm flipV="1">
            <a:off x="6040299" y="3865562"/>
            <a:ext cx="703305" cy="1211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 name="Text Box 28">
                <a:extLst>
                  <a:ext uri="{FF2B5EF4-FFF2-40B4-BE49-F238E27FC236}">
                    <a16:creationId xmlns:a16="http://schemas.microsoft.com/office/drawing/2014/main" id="{80E16B23-77D1-D3B7-C999-5131FB5924B4}"/>
                  </a:ext>
                </a:extLst>
              </p:cNvPr>
              <p:cNvSpPr txBox="1">
                <a:spLocks noChangeArrowheads="1"/>
              </p:cNvSpPr>
              <p:nvPr/>
            </p:nvSpPr>
            <p:spPr bwMode="auto">
              <a:xfrm>
                <a:off x="7172208" y="1209675"/>
                <a:ext cx="434975"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50000"/>
                  </a:spcBef>
                  <a:buClrTx/>
                  <a:buSzTx/>
                  <a:buFontTx/>
                  <a:buNone/>
                </a:pPr>
                <a14:m>
                  <m:oMathPara xmlns:m="http://schemas.openxmlformats.org/officeDocument/2006/math">
                    <m:oMathParaPr>
                      <m:jc m:val="centerGroup"/>
                    </m:oMathParaPr>
                    <m:oMath xmlns:m="http://schemas.openxmlformats.org/officeDocument/2006/math">
                      <m:sSub>
                        <m:sSubPr>
                          <m:ctrlPr>
                            <a:rPr lang="el-GR" altLang="zh-TW" sz="1800" i="1" dirty="0" smtClean="0">
                              <a:latin typeface="Cambria Math" panose="02040503050406030204" pitchFamily="18" charset="0"/>
                              <a:cs typeface="Tahoma" pitchFamily="34" charset="0"/>
                            </a:rPr>
                          </m:ctrlPr>
                        </m:sSubPr>
                        <m:e>
                          <m:acc>
                            <m:accPr>
                              <m:chr m:val="̅"/>
                              <m:ctrlPr>
                                <a:rPr lang="el-GR" altLang="zh-TW" sz="1800" i="1" dirty="0">
                                  <a:latin typeface="Cambria Math" panose="02040503050406030204" pitchFamily="18" charset="0"/>
                                  <a:cs typeface="Tahoma" pitchFamily="34" charset="0"/>
                                </a:rPr>
                              </m:ctrlPr>
                            </m:accPr>
                            <m:e>
                              <m:r>
                                <a:rPr lang="el-GR" altLang="zh-TW" sz="1800" i="1" dirty="0">
                                  <a:latin typeface="Cambria Math"/>
                                  <a:cs typeface="Tahoma" pitchFamily="34" charset="0"/>
                                </a:rPr>
                                <m:t>𝜈</m:t>
                              </m:r>
                            </m:e>
                          </m:acc>
                        </m:e>
                        <m:sub>
                          <m:r>
                            <a:rPr lang="en-US" altLang="zh-TW" sz="1800" b="0" i="1" dirty="0" smtClean="0">
                              <a:latin typeface="Cambria Math"/>
                              <a:cs typeface="Tahoma" pitchFamily="34" charset="0"/>
                            </a:rPr>
                            <m:t>𝑒</m:t>
                          </m:r>
                        </m:sub>
                      </m:sSub>
                    </m:oMath>
                  </m:oMathPara>
                </a14:m>
                <a:endParaRPr lang="el-GR" altLang="zh-TW" sz="1800" dirty="0">
                  <a:cs typeface="Tahoma" pitchFamily="34" charset="0"/>
                </a:endParaRPr>
              </a:p>
            </p:txBody>
          </p:sp>
        </mc:Choice>
        <mc:Fallback xmlns="">
          <p:sp>
            <p:nvSpPr>
              <p:cNvPr id="18" name="Text Box 28">
                <a:extLst>
                  <a:ext uri="{FF2B5EF4-FFF2-40B4-BE49-F238E27FC236}">
                    <a16:creationId xmlns:a16="http://schemas.microsoft.com/office/drawing/2014/main" id="{80E16B23-77D1-D3B7-C999-5131FB5924B4}"/>
                  </a:ext>
                </a:extLst>
              </p:cNvPr>
              <p:cNvSpPr txBox="1">
                <a:spLocks noRot="1" noChangeAspect="1" noMove="1" noResize="1" noEditPoints="1" noAdjustHandles="1" noChangeArrowheads="1" noChangeShapeType="1" noTextEdit="1"/>
              </p:cNvSpPr>
              <p:nvPr/>
            </p:nvSpPr>
            <p:spPr bwMode="auto">
              <a:xfrm>
                <a:off x="7172208" y="1209675"/>
                <a:ext cx="434975" cy="369332"/>
              </a:xfrm>
              <a:prstGeom prst="rect">
                <a:avLst/>
              </a:prstGeom>
              <a:blipFill>
                <a:blip r:embed="rId7"/>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 Box 4">
                <a:extLst>
                  <a:ext uri="{FF2B5EF4-FFF2-40B4-BE49-F238E27FC236}">
                    <a16:creationId xmlns:a16="http://schemas.microsoft.com/office/drawing/2014/main" id="{BE47E87F-0D8C-2A60-A99F-432050A7349F}"/>
                  </a:ext>
                </a:extLst>
              </p:cNvPr>
              <p:cNvSpPr txBox="1">
                <a:spLocks noChangeArrowheads="1"/>
              </p:cNvSpPr>
              <p:nvPr/>
            </p:nvSpPr>
            <p:spPr bwMode="auto">
              <a:xfrm>
                <a:off x="6974564" y="1882165"/>
                <a:ext cx="249019" cy="349066"/>
              </a:xfrm>
              <a:prstGeom prst="rect">
                <a:avLst/>
              </a:prstGeom>
              <a:solidFill>
                <a:schemeClr val="bg1"/>
              </a:solidFill>
              <a:ln w="9525">
                <a:noFill/>
                <a:miter lim="800000"/>
                <a:headEnd/>
                <a:tailEnd/>
              </a:ln>
            </p:spPr>
            <p:txBody>
              <a:bodyPr lIns="0" tIns="0" rIns="0" bIns="0"/>
              <a:lstStyle/>
              <a:p>
                <a:pPr eaLnBrk="0" hangingPunct="0">
                  <a:defRPr/>
                </a:pPr>
                <a14:m>
                  <m:oMathPara xmlns:m="http://schemas.openxmlformats.org/officeDocument/2006/math">
                    <m:oMathParaPr>
                      <m:jc m:val="centerGroup"/>
                    </m:oMathParaPr>
                    <m:oMath xmlns:m="http://schemas.openxmlformats.org/officeDocument/2006/math">
                      <m:r>
                        <a:rPr lang="en-US" altLang="zh-TW" sz="2000" i="1" dirty="0" smtClean="0">
                          <a:latin typeface="Cambria Math"/>
                          <a:cs typeface="Times New Roman" pitchFamily="18" charset="0"/>
                        </a:rPr>
                        <m:t>𝜈</m:t>
                      </m:r>
                      <m:r>
                        <a:rPr lang="en-US" altLang="zh-TW" sz="2000" i="1" baseline="-30000" dirty="0" err="1">
                          <a:latin typeface="Cambria Math"/>
                          <a:cs typeface="Times New Roman" pitchFamily="18" charset="0"/>
                        </a:rPr>
                        <m:t>𝑒</m:t>
                      </m:r>
                    </m:oMath>
                  </m:oMathPara>
                </a14:m>
                <a:endParaRPr lang="en-US" altLang="zh-TW" sz="2000" i="1" dirty="0"/>
              </a:p>
            </p:txBody>
          </p:sp>
        </mc:Choice>
        <mc:Fallback xmlns="">
          <p:sp>
            <p:nvSpPr>
              <p:cNvPr id="19" name="Text Box 4">
                <a:extLst>
                  <a:ext uri="{FF2B5EF4-FFF2-40B4-BE49-F238E27FC236}">
                    <a16:creationId xmlns:a16="http://schemas.microsoft.com/office/drawing/2014/main" id="{BE47E87F-0D8C-2A60-A99F-432050A7349F}"/>
                  </a:ext>
                </a:extLst>
              </p:cNvPr>
              <p:cNvSpPr txBox="1">
                <a:spLocks noRot="1" noChangeAspect="1" noMove="1" noResize="1" noEditPoints="1" noAdjustHandles="1" noChangeArrowheads="1" noChangeShapeType="1" noTextEdit="1"/>
              </p:cNvSpPr>
              <p:nvPr/>
            </p:nvSpPr>
            <p:spPr bwMode="auto">
              <a:xfrm>
                <a:off x="6974564" y="1882165"/>
                <a:ext cx="249019" cy="349066"/>
              </a:xfrm>
              <a:prstGeom prst="rect">
                <a:avLst/>
              </a:prstGeom>
              <a:blipFill>
                <a:blip r:embed="rId8"/>
                <a:stretch>
                  <a:fillRect l="-20000" r="-10000" b="-3571"/>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FE6219C6-3C4C-BBC9-ED6A-D659851BD591}"/>
                  </a:ext>
                </a:extLst>
              </p:cNvPr>
              <p:cNvSpPr txBox="1"/>
              <p:nvPr/>
            </p:nvSpPr>
            <p:spPr>
              <a:xfrm>
                <a:off x="1888550" y="5356224"/>
                <a:ext cx="5731450" cy="372731"/>
              </a:xfrm>
              <a:prstGeom prst="rect">
                <a:avLst/>
              </a:prstGeom>
              <a:noFill/>
            </p:spPr>
            <p:txBody>
              <a:bodyPr wrap="square" rtlCol="0">
                <a:spAutoFit/>
              </a:bodyPr>
              <a:lstStyle/>
              <a:p>
                <a:pPr algn="l"/>
                <a14:m>
                  <m:oMath xmlns:m="http://schemas.openxmlformats.org/officeDocument/2006/math">
                    <m:sSup>
                      <m:sSupPr>
                        <m:ctrlPr>
                          <a:rPr lang="en-US" i="1" smtClean="0">
                            <a:latin typeface="Cambria Math" panose="02040503050406030204" pitchFamily="18" charset="0"/>
                            <a:cs typeface="Times New Roman" panose="02020603050405020304" pitchFamily="18" charset="0"/>
                          </a:rPr>
                        </m:ctrlPr>
                      </m:sSupPr>
                      <m:e>
                        <m:r>
                          <a:rPr lang="en-US" b="0" i="1" smtClean="0">
                            <a:latin typeface="Cambria Math" panose="02040503050406030204" pitchFamily="18" charset="0"/>
                            <a:cs typeface="Times New Roman" panose="02020603050405020304" pitchFamily="18" charset="0"/>
                          </a:rPr>
                          <m:t>𝑊</m:t>
                        </m:r>
                      </m:e>
                      <m:sup>
                        <m:r>
                          <a:rPr lang="en-US" i="1" smtClean="0">
                            <a:latin typeface="Cambria Math" panose="02040503050406030204" pitchFamily="18" charset="0"/>
                            <a:ea typeface="Cambria Math" panose="02040503050406030204" pitchFamily="18" charset="0"/>
                            <a:cs typeface="Times New Roman" panose="02020603050405020304" pitchFamily="18" charset="0"/>
                          </a:rPr>
                          <m:t>±</m:t>
                        </m:r>
                      </m:sup>
                    </m:sSup>
                  </m:oMath>
                </a14:m>
                <a:r>
                  <a:rPr lang="en-US" dirty="0">
                    <a:latin typeface="Times New Roman" panose="02020603050405020304" pitchFamily="18" charset="0"/>
                    <a:cs typeface="Times New Roman" panose="02020603050405020304" pitchFamily="18" charset="0"/>
                  </a:rPr>
                  <a:t> bosons are the mediation particles of weak interaction.</a:t>
                </a:r>
              </a:p>
            </p:txBody>
          </p:sp>
        </mc:Choice>
        <mc:Fallback xmlns="">
          <p:sp>
            <p:nvSpPr>
              <p:cNvPr id="20" name="TextBox 19">
                <a:extLst>
                  <a:ext uri="{FF2B5EF4-FFF2-40B4-BE49-F238E27FC236}">
                    <a16:creationId xmlns:a16="http://schemas.microsoft.com/office/drawing/2014/main" id="{FE6219C6-3C4C-BBC9-ED6A-D659851BD591}"/>
                  </a:ext>
                </a:extLst>
              </p:cNvPr>
              <p:cNvSpPr txBox="1">
                <a:spLocks noRot="1" noChangeAspect="1" noMove="1" noResize="1" noEditPoints="1" noAdjustHandles="1" noChangeArrowheads="1" noChangeShapeType="1" noTextEdit="1"/>
              </p:cNvSpPr>
              <p:nvPr/>
            </p:nvSpPr>
            <p:spPr>
              <a:xfrm>
                <a:off x="1888550" y="5356224"/>
                <a:ext cx="5731450" cy="372731"/>
              </a:xfrm>
              <a:prstGeom prst="rect">
                <a:avLst/>
              </a:prstGeom>
              <a:blipFill>
                <a:blip r:embed="rId9"/>
                <a:stretch>
                  <a:fillRect t="-3226" b="-22581"/>
                </a:stretch>
              </a:blipFill>
            </p:spPr>
            <p:txBody>
              <a:bodyPr/>
              <a:lstStyle/>
              <a:p>
                <a:r>
                  <a:rPr lang="en-US">
                    <a:noFill/>
                  </a:rPr>
                  <a:t> </a:t>
                </a:r>
              </a:p>
            </p:txBody>
          </p:sp>
        </mc:Fallback>
      </mc:AlternateContent>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a:xfrm>
            <a:off x="5387591" y="6158430"/>
            <a:ext cx="2133600" cy="365125"/>
          </a:xfrm>
        </p:spPr>
        <p:txBody>
          <a:bodyPr/>
          <a:lstStyle/>
          <a:p>
            <a:pPr>
              <a:defRPr/>
            </a:pPr>
            <a:fld id="{695731E7-05E2-4B34-A808-C068F5CA7571}" type="slidenum">
              <a:rPr lang="zh-TW" altLang="en-US" smtClean="0"/>
              <a:pPr>
                <a:defRPr/>
              </a:pPr>
              <a:t>4</a:t>
            </a:fld>
            <a:endParaRPr lang="en-US" altLang="zh-TW"/>
          </a:p>
        </p:txBody>
      </p:sp>
      <p:pic>
        <p:nvPicPr>
          <p:cNvPr id="2826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0765" y="1245693"/>
            <a:ext cx="3808613" cy="4319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3" name="文字方塊 2"/>
              <p:cNvSpPr txBox="1"/>
              <p:nvPr/>
            </p:nvSpPr>
            <p:spPr>
              <a:xfrm>
                <a:off x="495295" y="300931"/>
                <a:ext cx="5595682" cy="369332"/>
              </a:xfrm>
              <a:prstGeom prst="rect">
                <a:avLst/>
              </a:prstGeom>
              <a:noFill/>
            </p:spPr>
            <p:txBody>
              <a:bodyPr wrap="square" rtlCol="0">
                <a:spAutoFit/>
              </a:bodyPr>
              <a:lstStyle/>
              <a:p>
                <a:r>
                  <a:rPr lang="zh-TW" altLang="en-US" dirty="0"/>
                  <a:t>新的基本粒子</a:t>
                </a:r>
                <a14:m>
                  <m:oMath xmlns:m="http://schemas.openxmlformats.org/officeDocument/2006/math">
                    <m:r>
                      <a:rPr lang="zh-TW" altLang="en-US" i="1">
                        <a:latin typeface="Cambria Math" panose="02040503050406030204" pitchFamily="18" charset="0"/>
                      </a:rPr>
                      <m:t>𝜋</m:t>
                    </m:r>
                  </m:oMath>
                </a14:m>
                <a:r>
                  <a:rPr lang="zh-TW" altLang="en-US" dirty="0"/>
                  <a:t>會衰變，衰變產物</a:t>
                </a:r>
                <a:r>
                  <a:rPr lang="zh-CN" altLang="en-US" dirty="0"/>
                  <a:t>主要就</a:t>
                </a:r>
                <a:r>
                  <a:rPr lang="zh-TW" altLang="en-US" dirty="0"/>
                  <a:t>是邈子</a:t>
                </a:r>
                <a14:m>
                  <m:oMath xmlns:m="http://schemas.openxmlformats.org/officeDocument/2006/math">
                    <m:r>
                      <a:rPr lang="zh-TW" altLang="en-US" i="1" smtClean="0">
                        <a:latin typeface="Cambria Math" panose="02040503050406030204" pitchFamily="18" charset="0"/>
                      </a:rPr>
                      <m:t>𝜇</m:t>
                    </m:r>
                  </m:oMath>
                </a14:m>
                <a:r>
                  <a:rPr lang="zh-TW" altLang="en-US" dirty="0"/>
                  <a:t>。</a:t>
                </a:r>
              </a:p>
            </p:txBody>
          </p:sp>
        </mc:Choice>
        <mc:Fallback xmlns="">
          <p:sp>
            <p:nvSpPr>
              <p:cNvPr id="3" name="文字方塊 2"/>
              <p:cNvSpPr txBox="1">
                <a:spLocks noRot="1" noChangeAspect="1" noMove="1" noResize="1" noEditPoints="1" noAdjustHandles="1" noChangeArrowheads="1" noChangeShapeType="1" noTextEdit="1"/>
              </p:cNvSpPr>
              <p:nvPr/>
            </p:nvSpPr>
            <p:spPr>
              <a:xfrm>
                <a:off x="495295" y="300931"/>
                <a:ext cx="5595682" cy="369332"/>
              </a:xfrm>
              <a:prstGeom prst="rect">
                <a:avLst/>
              </a:prstGeom>
              <a:blipFill>
                <a:blip r:embed="rId3"/>
                <a:stretch>
                  <a:fillRect l="-679" t="-6667" b="-2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文字方塊 3"/>
              <p:cNvSpPr txBox="1"/>
              <p:nvPr/>
            </p:nvSpPr>
            <p:spPr>
              <a:xfrm>
                <a:off x="495294" y="702995"/>
                <a:ext cx="8206579" cy="369332"/>
              </a:xfrm>
              <a:prstGeom prst="rect">
                <a:avLst/>
              </a:prstGeom>
              <a:noFill/>
            </p:spPr>
            <p:txBody>
              <a:bodyPr wrap="square" rtlCol="0">
                <a:spAutoFit/>
              </a:bodyPr>
              <a:lstStyle/>
              <a:p>
                <a:r>
                  <a:rPr lang="zh-TW" altLang="en-US" dirty="0"/>
                  <a:t>在地面已幾乎看不到</a:t>
                </a:r>
                <a14:m>
                  <m:oMath xmlns:m="http://schemas.openxmlformats.org/officeDocument/2006/math">
                    <m:r>
                      <a:rPr lang="zh-TW" altLang="en-US" i="1" smtClean="0">
                        <a:latin typeface="Cambria Math" panose="02040503050406030204" pitchFamily="18" charset="0"/>
                      </a:rPr>
                      <m:t>𝜋</m:t>
                    </m:r>
                  </m:oMath>
                </a14:m>
                <a:r>
                  <a:rPr lang="zh-TW" altLang="en-US" dirty="0">
                    <a:latin typeface="+mn-lt"/>
                  </a:rPr>
                  <a:t> </a:t>
                </a:r>
                <a:r>
                  <a:rPr lang="en-US" altLang="zh-TW" dirty="0">
                    <a:latin typeface="Times New Roman" panose="02020603050405020304" pitchFamily="18" charset="0"/>
                    <a:cs typeface="Times New Roman" panose="02020603050405020304" pitchFamily="18" charset="0"/>
                  </a:rPr>
                  <a:t>Pion</a:t>
                </a:r>
                <a:r>
                  <a:rPr lang="zh-TW" altLang="en-US" dirty="0">
                    <a:latin typeface="+mn-lt"/>
                  </a:rPr>
                  <a:t>，但</a:t>
                </a:r>
                <a:r>
                  <a:rPr lang="zh-TW" altLang="en-US" dirty="0"/>
                  <a:t>邈子可以飛行到達地面，速度都是近光速等級。</a:t>
                </a:r>
              </a:p>
            </p:txBody>
          </p:sp>
        </mc:Choice>
        <mc:Fallback xmlns="">
          <p:sp>
            <p:nvSpPr>
              <p:cNvPr id="4" name="文字方塊 3"/>
              <p:cNvSpPr txBox="1">
                <a:spLocks noRot="1" noChangeAspect="1" noMove="1" noResize="1" noEditPoints="1" noAdjustHandles="1" noChangeArrowheads="1" noChangeShapeType="1" noTextEdit="1"/>
              </p:cNvSpPr>
              <p:nvPr/>
            </p:nvSpPr>
            <p:spPr>
              <a:xfrm>
                <a:off x="495294" y="702995"/>
                <a:ext cx="8206579" cy="369332"/>
              </a:xfrm>
              <a:prstGeom prst="rect">
                <a:avLst/>
              </a:prstGeom>
              <a:blipFill>
                <a:blip r:embed="rId4"/>
                <a:stretch>
                  <a:fillRect l="-464" t="-6667" b="-23333"/>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8B0E001D-304A-E8B9-4449-D263A7A221DA}"/>
              </a:ext>
            </a:extLst>
          </p:cNvPr>
          <p:cNvSpPr txBox="1"/>
          <p:nvPr/>
        </p:nvSpPr>
        <p:spPr>
          <a:xfrm>
            <a:off x="333582" y="3077183"/>
            <a:ext cx="4257817" cy="1279412"/>
          </a:xfrm>
          <a:prstGeom prst="rect">
            <a:avLst/>
          </a:prstGeom>
          <a:noFill/>
          <a:ln>
            <a:solidFill>
              <a:srgbClr val="FF0000"/>
            </a:solidFill>
          </a:ln>
        </p:spPr>
        <p:txBody>
          <a:bodyPr wrap="square" rtlCol="0">
            <a:spAutoFit/>
          </a:bodyPr>
          <a:lstStyle/>
          <a:p>
            <a:endParaRPr lang="en-US" dirty="0"/>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218EC2C1-0A3D-59BE-806F-43FB5A7A31DE}"/>
                  </a:ext>
                </a:extLst>
              </p:cNvPr>
              <p:cNvSpPr txBox="1"/>
              <p:nvPr/>
            </p:nvSpPr>
            <p:spPr>
              <a:xfrm>
                <a:off x="4527969" y="4426585"/>
                <a:ext cx="4698859" cy="369332"/>
              </a:xfrm>
              <a:prstGeom prst="rect">
                <a:avLst/>
              </a:prstGeom>
              <a:noFill/>
            </p:spPr>
            <p:txBody>
              <a:bodyPr wrap="square" rtlCol="0">
                <a:spAutoFit/>
              </a:bodyPr>
              <a:lstStyle/>
              <a:p>
                <a:r>
                  <a:rPr lang="zh-TW" altLang="en-US" dirty="0"/>
                  <a:t>邈子</a:t>
                </a:r>
                <a14:m>
                  <m:oMath xmlns:m="http://schemas.openxmlformats.org/officeDocument/2006/math">
                    <m:r>
                      <a:rPr lang="zh-TW" altLang="en-US" i="1" smtClean="0">
                        <a:latin typeface="Cambria Math" panose="02040503050406030204" pitchFamily="18" charset="0"/>
                      </a:rPr>
                      <m:t>𝜇</m:t>
                    </m:r>
                  </m:oMath>
                </a14:m>
                <a:r>
                  <a:rPr lang="en-US" dirty="0" err="1"/>
                  <a:t>壽命也只有百萬分之一秒衰變為電子</a:t>
                </a:r>
                <a:r>
                  <a:rPr lang="en-US" dirty="0"/>
                  <a:t>。</a:t>
                </a:r>
              </a:p>
            </p:txBody>
          </p:sp>
        </mc:Choice>
        <mc:Fallback xmlns="">
          <p:sp>
            <p:nvSpPr>
              <p:cNvPr id="6" name="TextBox 5">
                <a:extLst>
                  <a:ext uri="{FF2B5EF4-FFF2-40B4-BE49-F238E27FC236}">
                    <a16:creationId xmlns:a16="http://schemas.microsoft.com/office/drawing/2014/main" id="{218EC2C1-0A3D-59BE-806F-43FB5A7A31DE}"/>
                  </a:ext>
                </a:extLst>
              </p:cNvPr>
              <p:cNvSpPr txBox="1">
                <a:spLocks noRot="1" noChangeAspect="1" noMove="1" noResize="1" noEditPoints="1" noAdjustHandles="1" noChangeArrowheads="1" noChangeShapeType="1" noTextEdit="1"/>
              </p:cNvSpPr>
              <p:nvPr/>
            </p:nvSpPr>
            <p:spPr>
              <a:xfrm>
                <a:off x="4527969" y="4426585"/>
                <a:ext cx="4698859" cy="369332"/>
              </a:xfrm>
              <a:prstGeom prst="rect">
                <a:avLst/>
              </a:prstGeom>
              <a:blipFill>
                <a:blip r:embed="rId5"/>
                <a:stretch>
                  <a:fillRect l="-1078" t="-6667" r="-270" b="-23333"/>
                </a:stretch>
              </a:blipFill>
            </p:spPr>
            <p:txBody>
              <a:bodyPr/>
              <a:lstStyle/>
              <a:p>
                <a:r>
                  <a:rPr lang="en-US">
                    <a:noFill/>
                  </a:rPr>
                  <a:t> </a:t>
                </a:r>
              </a:p>
            </p:txBody>
          </p:sp>
        </mc:Fallback>
      </mc:AlternateContent>
      <p:pic>
        <p:nvPicPr>
          <p:cNvPr id="7" name="Picture 2" descr="undefined">
            <a:extLst>
              <a:ext uri="{FF2B5EF4-FFF2-40B4-BE49-F238E27FC236}">
                <a16:creationId xmlns:a16="http://schemas.microsoft.com/office/drawing/2014/main" id="{FA50B98B-8A9F-1EC7-E5EB-CCBF574C0A4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32888" y="1245693"/>
            <a:ext cx="2716178" cy="320422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22841D78-18BB-9DA8-EC24-30E9A4C9D2D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40" t="28497" r="340" b="62072"/>
          <a:stretch/>
        </p:blipFill>
        <p:spPr bwMode="auto">
          <a:xfrm>
            <a:off x="563026" y="5627663"/>
            <a:ext cx="5427423" cy="885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descr="Muon | The Particle Zoo">
            <a:extLst>
              <a:ext uri="{FF2B5EF4-FFF2-40B4-BE49-F238E27FC236}">
                <a16:creationId xmlns:a16="http://schemas.microsoft.com/office/drawing/2014/main" id="{AC3834CC-6378-607F-150A-CCAE850970C2}"/>
              </a:ext>
            </a:extLst>
          </p:cNvPr>
          <p:cNvPicPr>
            <a:picLocks noChangeAspect="1"/>
          </p:cNvPicPr>
          <p:nvPr/>
        </p:nvPicPr>
        <p:blipFill>
          <a:blip r:embed="rId8"/>
          <a:stretch>
            <a:fillRect/>
          </a:stretch>
        </p:blipFill>
        <p:spPr>
          <a:xfrm>
            <a:off x="4572000" y="4848393"/>
            <a:ext cx="1675632" cy="1675632"/>
          </a:xfrm>
          <a:prstGeom prst="rect">
            <a:avLst/>
          </a:prstGeom>
        </p:spPr>
      </p:pic>
      <p:pic>
        <p:nvPicPr>
          <p:cNvPr id="11" name="Picture 10" descr="Electron | The Particle Zoo">
            <a:extLst>
              <a:ext uri="{FF2B5EF4-FFF2-40B4-BE49-F238E27FC236}">
                <a16:creationId xmlns:a16="http://schemas.microsoft.com/office/drawing/2014/main" id="{EA781BE9-A1AC-8442-6DC2-24D8AC9371AB}"/>
              </a:ext>
            </a:extLst>
          </p:cNvPr>
          <p:cNvPicPr>
            <a:picLocks noChangeAspect="1"/>
          </p:cNvPicPr>
          <p:nvPr/>
        </p:nvPicPr>
        <p:blipFill>
          <a:blip r:embed="rId9"/>
          <a:stretch>
            <a:fillRect/>
          </a:stretch>
        </p:blipFill>
        <p:spPr>
          <a:xfrm>
            <a:off x="6464554" y="4867580"/>
            <a:ext cx="1645441" cy="1645441"/>
          </a:xfrm>
          <a:prstGeom prst="rect">
            <a:avLst/>
          </a:prstGeom>
        </p:spPr>
      </p:pic>
    </p:spTree>
    <p:extLst>
      <p:ext uri="{BB962C8B-B14F-4D97-AF65-F5344CB8AC3E}">
        <p14:creationId xmlns:p14="http://schemas.microsoft.com/office/powerpoint/2010/main" val="18368506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EE0280-A4D4-BCF1-ECC8-7C70358110AB}"/>
              </a:ext>
            </a:extLst>
          </p:cNvPr>
          <p:cNvPicPr>
            <a:picLocks noChangeAspect="1"/>
          </p:cNvPicPr>
          <p:nvPr/>
        </p:nvPicPr>
        <p:blipFill>
          <a:blip r:embed="rId2"/>
          <a:stretch>
            <a:fillRect/>
          </a:stretch>
        </p:blipFill>
        <p:spPr>
          <a:xfrm>
            <a:off x="463040" y="1957182"/>
            <a:ext cx="4912556" cy="2943635"/>
          </a:xfrm>
          <a:prstGeom prst="rect">
            <a:avLst/>
          </a:prstGeom>
        </p:spPr>
      </p:pic>
      <p:pic>
        <p:nvPicPr>
          <p:cNvPr id="3" name="Picture 5" descr="http://www.particlezoo.net/individual_pages/info/W-boson.jpg">
            <a:extLst>
              <a:ext uri="{FF2B5EF4-FFF2-40B4-BE49-F238E27FC236}">
                <a16:creationId xmlns:a16="http://schemas.microsoft.com/office/drawing/2014/main" id="{1DC48CBD-3A93-E8B2-E9FC-DAB5625745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1290" y="1957182"/>
            <a:ext cx="2856993" cy="2856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0C7EA8D4-EAA6-8876-CA8C-AE4A7EAF2D14}"/>
              </a:ext>
            </a:extLst>
          </p:cNvPr>
          <p:cNvSpPr/>
          <p:nvPr/>
        </p:nvSpPr>
        <p:spPr>
          <a:xfrm>
            <a:off x="1115122" y="2386361"/>
            <a:ext cx="2698595" cy="34568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25990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234500" name="Picture 4" descr="http://www2.slac.stanford.edu/vvc/theory/mathfigs/f-betadecay.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1400" y="1357313"/>
            <a:ext cx="3506788" cy="184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4501" name="Picture 8" descr="http://www-d0.fnal.gov/public/pubs/w_mass/wdeca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375" y="2489200"/>
            <a:ext cx="4062413" cy="303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弧形向右箭號 5"/>
          <p:cNvSpPr/>
          <p:nvPr/>
        </p:nvSpPr>
        <p:spPr>
          <a:xfrm rot="2971896">
            <a:off x="5392738" y="1111250"/>
            <a:ext cx="741362" cy="1931988"/>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chemeClr val="tx1"/>
              </a:solidFill>
            </a:endParaRPr>
          </a:p>
        </p:txBody>
      </p:sp>
      <p:sp>
        <p:nvSpPr>
          <p:cNvPr id="234503" name="文字方塊 6"/>
          <p:cNvSpPr txBox="1">
            <a:spLocks noChangeArrowheads="1"/>
          </p:cNvSpPr>
          <p:nvPr/>
        </p:nvSpPr>
        <p:spPr bwMode="auto">
          <a:xfrm>
            <a:off x="1939925" y="731838"/>
            <a:ext cx="46878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en-US" altLang="zh-TW" sz="1800" i="1"/>
              <a:t>W</a:t>
            </a:r>
            <a:r>
              <a:rPr lang="en-US" altLang="zh-TW" sz="1800">
                <a:latin typeface="Tahoma" pitchFamily="34" charset="0"/>
              </a:rPr>
              <a:t> </a:t>
            </a:r>
            <a:r>
              <a:rPr lang="zh-TW" altLang="en-US" sz="1800">
                <a:latin typeface="Tahoma" pitchFamily="34" charset="0"/>
              </a:rPr>
              <a:t>粒子可以由質子與反質子的碰撞來產生</a:t>
            </a:r>
          </a:p>
        </p:txBody>
      </p:sp>
      <p:sp>
        <p:nvSpPr>
          <p:cNvPr id="234504" name="文字方塊 7"/>
          <p:cNvSpPr txBox="1">
            <a:spLocks noChangeArrowheads="1"/>
          </p:cNvSpPr>
          <p:nvPr/>
        </p:nvSpPr>
        <p:spPr bwMode="auto">
          <a:xfrm>
            <a:off x="4851400" y="3336925"/>
            <a:ext cx="33972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a:cs typeface="Times New Roman" pitchFamily="18" charset="0"/>
              </a:rPr>
              <a:t>往後的外線扭成往前的外線後，就變成反粒子！</a:t>
            </a:r>
          </a:p>
        </p:txBody>
      </p:sp>
      <p:sp>
        <p:nvSpPr>
          <p:cNvPr id="234505" name="文字方塊 8"/>
          <p:cNvSpPr txBox="1">
            <a:spLocks noChangeArrowheads="1"/>
          </p:cNvSpPr>
          <p:nvPr/>
        </p:nvSpPr>
        <p:spPr bwMode="auto">
          <a:xfrm>
            <a:off x="2943225" y="6181725"/>
            <a:ext cx="36290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a:cs typeface="Times New Roman" pitchFamily="18" charset="0"/>
              </a:rPr>
              <a:t>高速飛出的電子是</a:t>
            </a:r>
            <a:r>
              <a:rPr lang="en-US" altLang="zh-TW" sz="1800" i="1">
                <a:cs typeface="Times New Roman" pitchFamily="18" charset="0"/>
              </a:rPr>
              <a:t>W</a:t>
            </a:r>
            <a:r>
              <a:rPr lang="zh-TW" altLang="en-US" sz="1800" i="1">
                <a:cs typeface="Times New Roman" pitchFamily="18" charset="0"/>
              </a:rPr>
              <a:t> </a:t>
            </a:r>
            <a:r>
              <a:rPr lang="zh-TW" altLang="en-US" sz="1800">
                <a:cs typeface="Times New Roman" pitchFamily="18" charset="0"/>
              </a:rPr>
              <a:t>的主要跡象</a:t>
            </a:r>
          </a:p>
        </p:txBody>
      </p:sp>
      <p:sp>
        <p:nvSpPr>
          <p:cNvPr id="234506"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fld id="{5EF11821-30BF-4E3F-9E77-95E0BEFF9972}" type="slidenum">
              <a:rPr kumimoji="0" lang="zh-TW" altLang="en-US" sz="1400">
                <a:latin typeface="Tahoma" pitchFamily="34" charset="0"/>
              </a:rPr>
              <a:pPr eaLnBrk="1" hangingPunct="1">
                <a:spcBef>
                  <a:spcPct val="0"/>
                </a:spcBef>
                <a:buClrTx/>
                <a:buSzTx/>
                <a:buFontTx/>
                <a:buNone/>
              </a:pPr>
              <a:t>41</a:t>
            </a:fld>
            <a:endParaRPr kumimoji="0" lang="en-US" altLang="zh-TW" sz="1400">
              <a:latin typeface="Tahoma" pitchFamily="34" charset="0"/>
            </a:endParaRPr>
          </a:p>
        </p:txBody>
      </p:sp>
      <mc:AlternateContent xmlns:mc="http://schemas.openxmlformats.org/markup-compatibility/2006" xmlns:a14="http://schemas.microsoft.com/office/drawing/2010/main">
        <mc:Choice Requires="a14">
          <p:sp>
            <p:nvSpPr>
              <p:cNvPr id="11" name="文字方塊 10">
                <a:extLst>
                  <a:ext uri="{FF2B5EF4-FFF2-40B4-BE49-F238E27FC236}">
                    <a16:creationId xmlns:a16="http://schemas.microsoft.com/office/drawing/2014/main" id="{81BFE096-B5A4-2441-907A-2253FE665733}"/>
                  </a:ext>
                </a:extLst>
              </p:cNvPr>
              <p:cNvSpPr txBox="1"/>
              <p:nvPr/>
            </p:nvSpPr>
            <p:spPr>
              <a:xfrm>
                <a:off x="4958797" y="4162109"/>
                <a:ext cx="2369303" cy="276999"/>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TW" b="0" i="1" smtClean="0">
                          <a:latin typeface="Cambria Math" panose="02040503050406030204" pitchFamily="18" charset="0"/>
                          <a:ea typeface="Cambria Math" panose="02040503050406030204" pitchFamily="18" charset="0"/>
                        </a:rPr>
                        <m:t>𝑑</m:t>
                      </m:r>
                      <m:r>
                        <a:rPr kumimoji="1" lang="en-US" altLang="zh-TW" b="0" i="1" smtClean="0">
                          <a:latin typeface="Cambria Math" panose="02040503050406030204" pitchFamily="18" charset="0"/>
                          <a:ea typeface="Cambria Math" panose="02040503050406030204" pitchFamily="18" charset="0"/>
                        </a:rPr>
                        <m:t>+</m:t>
                      </m:r>
                      <m:acc>
                        <m:accPr>
                          <m:chr m:val="̅"/>
                          <m:ctrlPr>
                            <a:rPr kumimoji="1" lang="en-US" altLang="zh-TW" b="0" i="1" smtClean="0">
                              <a:latin typeface="Cambria Math" panose="02040503050406030204" pitchFamily="18" charset="0"/>
                              <a:ea typeface="Cambria Math" panose="02040503050406030204" pitchFamily="18" charset="0"/>
                            </a:rPr>
                          </m:ctrlPr>
                        </m:accPr>
                        <m:e>
                          <m:r>
                            <a:rPr kumimoji="1" lang="en-US" altLang="zh-TW" b="0" i="1" smtClean="0">
                              <a:latin typeface="Cambria Math" panose="02040503050406030204" pitchFamily="18" charset="0"/>
                              <a:ea typeface="Cambria Math" panose="02040503050406030204" pitchFamily="18" charset="0"/>
                            </a:rPr>
                            <m:t>𝑢</m:t>
                          </m:r>
                        </m:e>
                      </m:acc>
                      <m:r>
                        <a:rPr kumimoji="1" lang="en-US" altLang="zh-TW" i="1" smtClean="0">
                          <a:latin typeface="Cambria Math" panose="02040503050406030204" pitchFamily="18" charset="0"/>
                          <a:ea typeface="Cambria Math" panose="02040503050406030204" pitchFamily="18" charset="0"/>
                        </a:rPr>
                        <m:t>→</m:t>
                      </m:r>
                      <m:sSup>
                        <m:sSupPr>
                          <m:ctrlPr>
                            <a:rPr kumimoji="1" lang="en-US" altLang="zh-TW" i="1" smtClean="0">
                              <a:latin typeface="Cambria Math" panose="02040503050406030204" pitchFamily="18" charset="0"/>
                              <a:ea typeface="Cambria Math" panose="02040503050406030204" pitchFamily="18" charset="0"/>
                            </a:rPr>
                          </m:ctrlPr>
                        </m:sSupPr>
                        <m:e>
                          <m:r>
                            <a:rPr kumimoji="1" lang="en-US" altLang="zh-TW" b="0" i="1" smtClean="0">
                              <a:latin typeface="Cambria Math" panose="02040503050406030204" pitchFamily="18" charset="0"/>
                              <a:ea typeface="Cambria Math" panose="02040503050406030204" pitchFamily="18" charset="0"/>
                            </a:rPr>
                            <m:t>𝑊</m:t>
                          </m:r>
                        </m:e>
                        <m:sup>
                          <m:r>
                            <a:rPr kumimoji="1" lang="en-US" altLang="zh-TW" b="0" i="1" smtClean="0">
                              <a:latin typeface="Cambria Math" panose="02040503050406030204" pitchFamily="18" charset="0"/>
                              <a:ea typeface="Cambria Math" panose="02040503050406030204" pitchFamily="18" charset="0"/>
                            </a:rPr>
                            <m:t>−</m:t>
                          </m:r>
                        </m:sup>
                      </m:sSup>
                      <m:r>
                        <a:rPr kumimoji="1" lang="en-US" altLang="zh-TW" i="1" smtClean="0">
                          <a:latin typeface="Cambria Math" panose="02040503050406030204" pitchFamily="18" charset="0"/>
                          <a:ea typeface="Cambria Math" panose="02040503050406030204" pitchFamily="18" charset="0"/>
                        </a:rPr>
                        <m:t>→</m:t>
                      </m:r>
                      <m:sSup>
                        <m:sSupPr>
                          <m:ctrlPr>
                            <a:rPr lang="zh-TW" altLang="en-US" i="1" dirty="0" smtClean="0">
                              <a:latin typeface="Cambria Math" panose="02040503050406030204" pitchFamily="18" charset="0"/>
                            </a:rPr>
                          </m:ctrlPr>
                        </m:sSupPr>
                        <m:e>
                          <m:r>
                            <a:rPr lang="en-US" altLang="zh-TW" b="0" i="1" dirty="0" smtClean="0">
                              <a:latin typeface="Cambria Math" panose="02040503050406030204" pitchFamily="18" charset="0"/>
                            </a:rPr>
                            <m:t>𝑒</m:t>
                          </m:r>
                        </m:e>
                        <m:sup>
                          <m:r>
                            <a:rPr lang="en-US" altLang="zh-TW" b="0" i="1" dirty="0" smtClean="0">
                              <a:latin typeface="Cambria Math" panose="02040503050406030204" pitchFamily="18" charset="0"/>
                            </a:rPr>
                            <m:t>−</m:t>
                          </m:r>
                        </m:sup>
                      </m:sSup>
                      <m:r>
                        <a:rPr lang="en-US" altLang="zh-TW" i="1">
                          <a:latin typeface="Cambria Math" panose="02040503050406030204" pitchFamily="18" charset="0"/>
                          <a:ea typeface="Cambria Math" panose="02040503050406030204" pitchFamily="18" charset="0"/>
                        </a:rPr>
                        <m:t>+</m:t>
                      </m:r>
                      <m:sSub>
                        <m:sSubPr>
                          <m:ctrlPr>
                            <a:rPr lang="en-US" altLang="zh-TW" i="1">
                              <a:latin typeface="Cambria Math" panose="02040503050406030204" pitchFamily="18" charset="0"/>
                              <a:ea typeface="Cambria Math" panose="02040503050406030204" pitchFamily="18" charset="0"/>
                            </a:rPr>
                          </m:ctrlPr>
                        </m:sSubPr>
                        <m:e>
                          <m:acc>
                            <m:accPr>
                              <m:chr m:val="̅"/>
                              <m:ctrlPr>
                                <a:rPr lang="en-US" altLang="zh-TW" i="1">
                                  <a:latin typeface="Cambria Math" panose="02040503050406030204" pitchFamily="18" charset="0"/>
                                  <a:ea typeface="Cambria Math" panose="02040503050406030204" pitchFamily="18" charset="0"/>
                                </a:rPr>
                              </m:ctrlPr>
                            </m:accPr>
                            <m:e>
                              <m:r>
                                <a:rPr lang="en-US" altLang="zh-TW" i="1">
                                  <a:latin typeface="Cambria Math" panose="02040503050406030204" pitchFamily="18" charset="0"/>
                                  <a:ea typeface="Cambria Math" panose="02040503050406030204" pitchFamily="18" charset="0"/>
                                </a:rPr>
                                <m:t>𝜈</m:t>
                              </m:r>
                            </m:e>
                          </m:acc>
                        </m:e>
                        <m:sub>
                          <m:r>
                            <a:rPr lang="en-US" altLang="zh-TW" b="0" i="1" smtClean="0">
                              <a:latin typeface="Cambria Math" panose="02040503050406030204" pitchFamily="18" charset="0"/>
                              <a:ea typeface="Cambria Math" panose="02040503050406030204" pitchFamily="18" charset="0"/>
                            </a:rPr>
                            <m:t>𝑒</m:t>
                          </m:r>
                        </m:sub>
                      </m:sSub>
                    </m:oMath>
                  </m:oMathPara>
                </a14:m>
                <a:endParaRPr kumimoji="1" lang="zh-TW" altLang="en-US" dirty="0">
                  <a:latin typeface="+mn-lt"/>
                </a:endParaRPr>
              </a:p>
            </p:txBody>
          </p:sp>
        </mc:Choice>
        <mc:Fallback xmlns="">
          <p:sp>
            <p:nvSpPr>
              <p:cNvPr id="11" name="文字方塊 10">
                <a:extLst>
                  <a:ext uri="{FF2B5EF4-FFF2-40B4-BE49-F238E27FC236}">
                    <a16:creationId xmlns:a16="http://schemas.microsoft.com/office/drawing/2014/main" id="{81BFE096-B5A4-2441-907A-2253FE665733}"/>
                  </a:ext>
                </a:extLst>
              </p:cNvPr>
              <p:cNvSpPr txBox="1">
                <a:spLocks noRot="1" noChangeAspect="1" noMove="1" noResize="1" noEditPoints="1" noAdjustHandles="1" noChangeArrowheads="1" noChangeShapeType="1" noTextEdit="1"/>
              </p:cNvSpPr>
              <p:nvPr/>
            </p:nvSpPr>
            <p:spPr>
              <a:xfrm>
                <a:off x="4958797" y="4162109"/>
                <a:ext cx="2369303" cy="276999"/>
              </a:xfrm>
              <a:prstGeom prst="rect">
                <a:avLst/>
              </a:prstGeom>
              <a:blipFill>
                <a:blip r:embed="rId4"/>
                <a:stretch>
                  <a:fillRect l="-1596" b="-4348"/>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2" name="文字方塊 11">
                <a:extLst>
                  <a:ext uri="{FF2B5EF4-FFF2-40B4-BE49-F238E27FC236}">
                    <a16:creationId xmlns:a16="http://schemas.microsoft.com/office/drawing/2014/main" id="{804E7A16-C7D1-EA4E-9BD2-5789C49DA7F8}"/>
                  </a:ext>
                </a:extLst>
              </p:cNvPr>
              <p:cNvSpPr txBox="1"/>
              <p:nvPr/>
            </p:nvSpPr>
            <p:spPr>
              <a:xfrm>
                <a:off x="2943225" y="5799370"/>
                <a:ext cx="4147546" cy="276999"/>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TW" b="0" i="1" smtClean="0">
                          <a:latin typeface="Cambria Math" panose="02040503050406030204" pitchFamily="18" charset="0"/>
                          <a:ea typeface="Cambria Math" panose="02040503050406030204" pitchFamily="18" charset="0"/>
                        </a:rPr>
                        <m:t>𝑝</m:t>
                      </m:r>
                      <m:r>
                        <a:rPr kumimoji="1" lang="en-US" altLang="zh-TW" b="0" i="1" smtClean="0">
                          <a:latin typeface="Cambria Math" panose="02040503050406030204" pitchFamily="18" charset="0"/>
                          <a:ea typeface="Cambria Math" panose="02040503050406030204" pitchFamily="18" charset="0"/>
                        </a:rPr>
                        <m:t>+</m:t>
                      </m:r>
                      <m:acc>
                        <m:accPr>
                          <m:chr m:val="̅"/>
                          <m:ctrlPr>
                            <a:rPr kumimoji="1" lang="en-US" altLang="zh-TW" b="0" i="1" smtClean="0">
                              <a:latin typeface="Cambria Math" panose="02040503050406030204" pitchFamily="18" charset="0"/>
                              <a:ea typeface="Cambria Math" panose="02040503050406030204" pitchFamily="18" charset="0"/>
                            </a:rPr>
                          </m:ctrlPr>
                        </m:accPr>
                        <m:e>
                          <m:r>
                            <a:rPr kumimoji="1" lang="en-US" altLang="zh-TW" b="0" i="1" smtClean="0">
                              <a:latin typeface="Cambria Math" panose="02040503050406030204" pitchFamily="18" charset="0"/>
                              <a:ea typeface="Cambria Math" panose="02040503050406030204" pitchFamily="18" charset="0"/>
                            </a:rPr>
                            <m:t>𝑝</m:t>
                          </m:r>
                        </m:e>
                      </m:acc>
                      <m:r>
                        <a:rPr kumimoji="1" lang="en-US" altLang="zh-TW" i="1" smtClean="0">
                          <a:latin typeface="Cambria Math" panose="02040503050406030204" pitchFamily="18" charset="0"/>
                          <a:ea typeface="Cambria Math" panose="02040503050406030204" pitchFamily="18" charset="0"/>
                        </a:rPr>
                        <m:t>→</m:t>
                      </m:r>
                      <m:sSup>
                        <m:sSupPr>
                          <m:ctrlPr>
                            <a:rPr kumimoji="1" lang="en-US" altLang="zh-TW" i="1" smtClean="0">
                              <a:latin typeface="Cambria Math" panose="02040503050406030204" pitchFamily="18" charset="0"/>
                              <a:ea typeface="Cambria Math" panose="02040503050406030204" pitchFamily="18" charset="0"/>
                            </a:rPr>
                          </m:ctrlPr>
                        </m:sSupPr>
                        <m:e>
                          <m:r>
                            <a:rPr kumimoji="1" lang="en-US" altLang="zh-TW" b="0" i="1" smtClean="0">
                              <a:latin typeface="Cambria Math" panose="02040503050406030204" pitchFamily="18" charset="0"/>
                              <a:ea typeface="Cambria Math" panose="02040503050406030204" pitchFamily="18" charset="0"/>
                            </a:rPr>
                            <m:t>𝑊</m:t>
                          </m:r>
                        </m:e>
                        <m:sup>
                          <m:r>
                            <a:rPr kumimoji="1" lang="en-US" altLang="zh-TW" b="0" i="1" smtClean="0">
                              <a:latin typeface="Cambria Math" panose="02040503050406030204" pitchFamily="18" charset="0"/>
                              <a:ea typeface="Cambria Math" panose="02040503050406030204" pitchFamily="18" charset="0"/>
                            </a:rPr>
                            <m:t>−</m:t>
                          </m:r>
                        </m:sup>
                      </m:sSup>
                      <m:r>
                        <a:rPr kumimoji="1" lang="en-US" altLang="zh-TW" b="0" i="1" smtClean="0">
                          <a:latin typeface="Cambria Math" panose="02040503050406030204" pitchFamily="18" charset="0"/>
                          <a:ea typeface="Cambria Math" panose="02040503050406030204" pitchFamily="18" charset="0"/>
                        </a:rPr>
                        <m:t>+</m:t>
                      </m:r>
                      <m:r>
                        <m:rPr>
                          <m:sty m:val="p"/>
                        </m:rPr>
                        <a:rPr kumimoji="1" lang="en-US" altLang="zh-TW" b="0" i="0" smtClean="0">
                          <a:latin typeface="Cambria Math" panose="02040503050406030204" pitchFamily="18" charset="0"/>
                          <a:ea typeface="Cambria Math" panose="02040503050406030204" pitchFamily="18" charset="0"/>
                        </a:rPr>
                        <m:t>other</m:t>
                      </m:r>
                      <m:r>
                        <a:rPr kumimoji="1" lang="en-US" altLang="zh-TW" i="1" smtClean="0">
                          <a:latin typeface="Cambria Math" panose="02040503050406030204" pitchFamily="18" charset="0"/>
                          <a:ea typeface="Cambria Math" panose="02040503050406030204" pitchFamily="18" charset="0"/>
                        </a:rPr>
                        <m:t>→</m:t>
                      </m:r>
                      <m:sSup>
                        <m:sSupPr>
                          <m:ctrlPr>
                            <a:rPr lang="zh-TW" altLang="en-US" i="1" dirty="0" smtClean="0">
                              <a:latin typeface="Cambria Math" panose="02040503050406030204" pitchFamily="18" charset="0"/>
                            </a:rPr>
                          </m:ctrlPr>
                        </m:sSupPr>
                        <m:e>
                          <m:r>
                            <a:rPr lang="en-US" altLang="zh-TW" b="0" i="1" dirty="0" smtClean="0">
                              <a:latin typeface="Cambria Math" panose="02040503050406030204" pitchFamily="18" charset="0"/>
                            </a:rPr>
                            <m:t>𝑒</m:t>
                          </m:r>
                        </m:e>
                        <m:sup>
                          <m:r>
                            <a:rPr lang="en-US" altLang="zh-TW" b="0" i="1" dirty="0" smtClean="0">
                              <a:latin typeface="Cambria Math" panose="02040503050406030204" pitchFamily="18" charset="0"/>
                            </a:rPr>
                            <m:t>−</m:t>
                          </m:r>
                        </m:sup>
                      </m:sSup>
                      <m:r>
                        <a:rPr lang="en-US" altLang="zh-TW" i="1">
                          <a:latin typeface="Cambria Math" panose="02040503050406030204" pitchFamily="18" charset="0"/>
                          <a:ea typeface="Cambria Math" panose="02040503050406030204" pitchFamily="18" charset="0"/>
                        </a:rPr>
                        <m:t>+</m:t>
                      </m:r>
                      <m:sSub>
                        <m:sSubPr>
                          <m:ctrlPr>
                            <a:rPr lang="en-US" altLang="zh-TW" i="1">
                              <a:latin typeface="Cambria Math" panose="02040503050406030204" pitchFamily="18" charset="0"/>
                              <a:ea typeface="Cambria Math" panose="02040503050406030204" pitchFamily="18" charset="0"/>
                            </a:rPr>
                          </m:ctrlPr>
                        </m:sSubPr>
                        <m:e>
                          <m:acc>
                            <m:accPr>
                              <m:chr m:val="̅"/>
                              <m:ctrlPr>
                                <a:rPr lang="en-US" altLang="zh-TW" i="1">
                                  <a:latin typeface="Cambria Math" panose="02040503050406030204" pitchFamily="18" charset="0"/>
                                  <a:ea typeface="Cambria Math" panose="02040503050406030204" pitchFamily="18" charset="0"/>
                                </a:rPr>
                              </m:ctrlPr>
                            </m:accPr>
                            <m:e>
                              <m:r>
                                <a:rPr lang="en-US" altLang="zh-TW" i="1">
                                  <a:latin typeface="Cambria Math" panose="02040503050406030204" pitchFamily="18" charset="0"/>
                                  <a:ea typeface="Cambria Math" panose="02040503050406030204" pitchFamily="18" charset="0"/>
                                </a:rPr>
                                <m:t>𝜈</m:t>
                              </m:r>
                            </m:e>
                          </m:acc>
                        </m:e>
                        <m:sub>
                          <m:r>
                            <a:rPr lang="en-US" altLang="zh-TW" b="0" i="1" smtClean="0">
                              <a:latin typeface="Cambria Math" panose="02040503050406030204" pitchFamily="18" charset="0"/>
                              <a:ea typeface="Cambria Math" panose="02040503050406030204" pitchFamily="18" charset="0"/>
                            </a:rPr>
                            <m:t>𝑒</m:t>
                          </m:r>
                        </m:sub>
                      </m:sSub>
                      <m:r>
                        <a:rPr lang="en-US" altLang="zh-TW" b="0" i="1" smtClean="0">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m:t>
                      </m:r>
                      <m:r>
                        <m:rPr>
                          <m:sty m:val="p"/>
                        </m:rPr>
                        <a:rPr lang="en-US" altLang="zh-TW">
                          <a:latin typeface="Cambria Math" panose="02040503050406030204" pitchFamily="18" charset="0"/>
                          <a:ea typeface="Cambria Math" panose="02040503050406030204" pitchFamily="18" charset="0"/>
                        </a:rPr>
                        <m:t>other</m:t>
                      </m:r>
                    </m:oMath>
                  </m:oMathPara>
                </a14:m>
                <a:endParaRPr kumimoji="1" lang="zh-TW" altLang="en-US" dirty="0">
                  <a:latin typeface="+mn-lt"/>
                </a:endParaRPr>
              </a:p>
            </p:txBody>
          </p:sp>
        </mc:Choice>
        <mc:Fallback xmlns="">
          <p:sp>
            <p:nvSpPr>
              <p:cNvPr id="12" name="文字方塊 11">
                <a:extLst>
                  <a:ext uri="{FF2B5EF4-FFF2-40B4-BE49-F238E27FC236}">
                    <a16:creationId xmlns:a16="http://schemas.microsoft.com/office/drawing/2014/main" id="{804E7A16-C7D1-EA4E-9BD2-5789C49DA7F8}"/>
                  </a:ext>
                </a:extLst>
              </p:cNvPr>
              <p:cNvSpPr txBox="1">
                <a:spLocks noRot="1" noChangeAspect="1" noMove="1" noResize="1" noEditPoints="1" noAdjustHandles="1" noChangeArrowheads="1" noChangeShapeType="1" noTextEdit="1"/>
              </p:cNvSpPr>
              <p:nvPr/>
            </p:nvSpPr>
            <p:spPr>
              <a:xfrm>
                <a:off x="2943225" y="5799370"/>
                <a:ext cx="4147546" cy="276999"/>
              </a:xfrm>
              <a:prstGeom prst="rect">
                <a:avLst/>
              </a:prstGeom>
              <a:blipFill>
                <a:blip r:embed="rId5"/>
                <a:stretch>
                  <a:fillRect l="-917" r="-917" b="-27273"/>
                </a:stretch>
              </a:blipFill>
            </p:spPr>
            <p:txBody>
              <a:bodyPr/>
              <a:lstStyle/>
              <a:p>
                <a:r>
                  <a:rPr lang="zh-TW" altLang="en-US">
                    <a:noFill/>
                  </a:rPr>
                  <a:t> </a:t>
                </a:r>
              </a:p>
            </p:txBody>
          </p:sp>
        </mc:Fallback>
      </mc:AlternateContent>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235522" name="Picture 2" descr="http://www.particlephysics.ac.uk/news/picture-of-the-week/picture-archive/fifteen-years-of-w-particles/98012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4687" y="758826"/>
            <a:ext cx="7620000"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23" name="文字方塊 2"/>
          <p:cNvSpPr txBox="1">
            <a:spLocks noChangeArrowheads="1"/>
          </p:cNvSpPr>
          <p:nvPr/>
        </p:nvSpPr>
        <p:spPr bwMode="auto">
          <a:xfrm>
            <a:off x="1016000" y="5661025"/>
            <a:ext cx="69373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en-US" altLang="zh-TW" sz="1800"/>
              <a:t>The first observation of W boson at P</a:t>
            </a:r>
            <a:r>
              <a:rPr lang="en-US" altLang="zh-TW" sz="1800" u="sng"/>
              <a:t>P</a:t>
            </a:r>
            <a:r>
              <a:rPr lang="en-US" altLang="zh-TW" sz="1800"/>
              <a:t> collider, UA1, CERN 1983</a:t>
            </a:r>
            <a:endParaRPr lang="zh-TW" altLang="en-US" sz="1800"/>
          </a:p>
        </p:txBody>
      </p:sp>
      <p:sp>
        <p:nvSpPr>
          <p:cNvPr id="235524"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fld id="{339148B9-2ED8-4C4C-BB87-CAA4574143F6}" type="slidenum">
              <a:rPr kumimoji="0" lang="zh-TW" altLang="en-US" sz="1400">
                <a:latin typeface="Tahoma" pitchFamily="34" charset="0"/>
              </a:rPr>
              <a:pPr eaLnBrk="1" hangingPunct="1">
                <a:spcBef>
                  <a:spcPct val="0"/>
                </a:spcBef>
                <a:buClrTx/>
                <a:buSzTx/>
                <a:buFontTx/>
                <a:buNone/>
              </a:pPr>
              <a:t>42</a:t>
            </a:fld>
            <a:endParaRPr kumimoji="0" lang="en-US" altLang="zh-TW" sz="1400">
              <a:latin typeface="Tahoma" pitchFamily="34"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236546" name="圖片 3" descr="snap.jpg"/>
          <p:cNvPicPr>
            <a:picLocks noChangeAspect="1"/>
          </p:cNvPicPr>
          <p:nvPr/>
        </p:nvPicPr>
        <p:blipFill>
          <a:blip r:embed="rId2">
            <a:extLst>
              <a:ext uri="{28A0092B-C50C-407E-A947-70E740481C1C}">
                <a14:useLocalDpi xmlns:a14="http://schemas.microsoft.com/office/drawing/2010/main" val="0"/>
              </a:ext>
            </a:extLst>
          </a:blip>
          <a:srcRect l="9048" t="22398" r="43333" b="3665"/>
          <a:stretch>
            <a:fillRect/>
          </a:stretch>
        </p:blipFill>
        <p:spPr bwMode="auto">
          <a:xfrm>
            <a:off x="1219200" y="784225"/>
            <a:ext cx="5348288" cy="531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6547" name="Picture 2" descr="http://www.agoramagazine.it/agora/local/cache-vignettes/L245xH250/rubbia-68d8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5375" y="3041650"/>
            <a:ext cx="2333625"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6548" name="Picture 4" descr="http://www.tfd.chalmers.se/~valeri/Mars/rubbia.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32663" y="3208338"/>
            <a:ext cx="1622425"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6549"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fld id="{AEE6815D-4E81-4036-B0DF-C32AE7969327}" type="slidenum">
              <a:rPr kumimoji="0" lang="zh-TW" altLang="en-US" sz="1400">
                <a:latin typeface="Tahoma" pitchFamily="34" charset="0"/>
              </a:rPr>
              <a:pPr eaLnBrk="1" hangingPunct="1">
                <a:spcBef>
                  <a:spcPct val="0"/>
                </a:spcBef>
                <a:buClrTx/>
                <a:buSzTx/>
                <a:buFontTx/>
                <a:buNone/>
              </a:pPr>
              <a:t>43</a:t>
            </a:fld>
            <a:endParaRPr kumimoji="0" lang="en-US" altLang="zh-TW" sz="1400">
              <a:latin typeface="Tahoma" pitchFamily="34"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237570" name="Picture 4" descr="cern_jur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975" y="514350"/>
            <a:ext cx="8526463" cy="582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7571" name="Text Box 5"/>
          <p:cNvSpPr txBox="1">
            <a:spLocks noChangeArrowheads="1"/>
          </p:cNvSpPr>
          <p:nvPr/>
        </p:nvSpPr>
        <p:spPr bwMode="auto">
          <a:xfrm>
            <a:off x="4122738" y="6297613"/>
            <a:ext cx="7985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50000"/>
              </a:spcBef>
              <a:buClrTx/>
              <a:buSzTx/>
              <a:buFontTx/>
              <a:buNone/>
            </a:pPr>
            <a:r>
              <a:rPr lang="en-US" altLang="zh-TW" sz="1800">
                <a:solidFill>
                  <a:srgbClr val="FF0000"/>
                </a:solidFill>
                <a:latin typeface="Tahoma" pitchFamily="34" charset="0"/>
              </a:rPr>
              <a:t>CERN</a:t>
            </a:r>
          </a:p>
        </p:txBody>
      </p:sp>
      <p:sp>
        <p:nvSpPr>
          <p:cNvPr id="237572"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fld id="{526744A4-D345-443D-A20C-A279EAFF8749}" type="slidenum">
              <a:rPr kumimoji="0" lang="zh-TW" altLang="en-US" sz="1400">
                <a:latin typeface="Tahoma" pitchFamily="34" charset="0"/>
              </a:rPr>
              <a:pPr eaLnBrk="1" hangingPunct="1">
                <a:spcBef>
                  <a:spcPct val="0"/>
                </a:spcBef>
                <a:buClrTx/>
                <a:buSzTx/>
                <a:buFontTx/>
                <a:buNone/>
              </a:pPr>
              <a:t>44</a:t>
            </a:fld>
            <a:endParaRPr kumimoji="0" lang="en-US" altLang="zh-TW" sz="1400">
              <a:latin typeface="Tahoma" pitchFamily="34"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238594" name="Picture 4" descr="logoCER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18300" y="5427663"/>
            <a:ext cx="94615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8595" name="Picture 5" descr="lhcdipo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2588" y="4397375"/>
            <a:ext cx="920750" cy="87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7092" name="文字方塊 4"/>
          <p:cNvSpPr txBox="1">
            <a:spLocks noChangeArrowheads="1"/>
          </p:cNvSpPr>
          <p:nvPr/>
        </p:nvSpPr>
        <p:spPr bwMode="auto">
          <a:xfrm>
            <a:off x="5892800" y="2787650"/>
            <a:ext cx="3251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Tahoma" charset="0"/>
                <a:ea typeface="新細明體" charset="0"/>
                <a:cs typeface="新細明體" charset="0"/>
              </a:defRPr>
            </a:lvl1pPr>
            <a:lvl2pPr marL="742950" indent="-285750" eaLnBrk="0" hangingPunct="0">
              <a:defRPr kumimoji="1">
                <a:solidFill>
                  <a:schemeClr val="tx1"/>
                </a:solidFill>
                <a:latin typeface="Tahoma" charset="0"/>
                <a:ea typeface="新細明體" charset="0"/>
              </a:defRPr>
            </a:lvl2pPr>
            <a:lvl3pPr marL="1143000" indent="-228600" eaLnBrk="0" hangingPunct="0">
              <a:defRPr kumimoji="1">
                <a:solidFill>
                  <a:schemeClr val="tx1"/>
                </a:solidFill>
                <a:latin typeface="Tahoma" charset="0"/>
                <a:ea typeface="新細明體" charset="0"/>
              </a:defRPr>
            </a:lvl3pPr>
            <a:lvl4pPr marL="1600200" indent="-228600" eaLnBrk="0" hangingPunct="0">
              <a:defRPr kumimoji="1">
                <a:solidFill>
                  <a:schemeClr val="tx1"/>
                </a:solidFill>
                <a:latin typeface="Tahoma" charset="0"/>
                <a:ea typeface="新細明體" charset="0"/>
              </a:defRPr>
            </a:lvl4pPr>
            <a:lvl5pPr marL="2057400" indent="-228600" eaLnBrk="0" hangingPunct="0">
              <a:defRPr kumimoji="1">
                <a:solidFill>
                  <a:schemeClr val="tx1"/>
                </a:solidFill>
                <a:latin typeface="Tahoma" charset="0"/>
                <a:ea typeface="新細明體" charset="0"/>
              </a:defRPr>
            </a:lvl5pPr>
            <a:lvl6pPr marL="2514600" indent="-228600" eaLnBrk="0" fontAlgn="base" hangingPunct="0">
              <a:spcBef>
                <a:spcPct val="0"/>
              </a:spcBef>
              <a:spcAft>
                <a:spcPct val="0"/>
              </a:spcAft>
              <a:defRPr kumimoji="1">
                <a:solidFill>
                  <a:schemeClr val="tx1"/>
                </a:solidFill>
                <a:latin typeface="Tahoma" charset="0"/>
                <a:ea typeface="新細明體" charset="0"/>
              </a:defRPr>
            </a:lvl6pPr>
            <a:lvl7pPr marL="2971800" indent="-228600" eaLnBrk="0" fontAlgn="base" hangingPunct="0">
              <a:spcBef>
                <a:spcPct val="0"/>
              </a:spcBef>
              <a:spcAft>
                <a:spcPct val="0"/>
              </a:spcAft>
              <a:defRPr kumimoji="1">
                <a:solidFill>
                  <a:schemeClr val="tx1"/>
                </a:solidFill>
                <a:latin typeface="Tahoma" charset="0"/>
                <a:ea typeface="新細明體" charset="0"/>
              </a:defRPr>
            </a:lvl7pPr>
            <a:lvl8pPr marL="3429000" indent="-228600" eaLnBrk="0" fontAlgn="base" hangingPunct="0">
              <a:spcBef>
                <a:spcPct val="0"/>
              </a:spcBef>
              <a:spcAft>
                <a:spcPct val="0"/>
              </a:spcAft>
              <a:defRPr kumimoji="1">
                <a:solidFill>
                  <a:schemeClr val="tx1"/>
                </a:solidFill>
                <a:latin typeface="Tahoma" charset="0"/>
                <a:ea typeface="新細明體" charset="0"/>
              </a:defRPr>
            </a:lvl8pPr>
            <a:lvl9pPr marL="3886200" indent="-228600" eaLnBrk="0" fontAlgn="base" hangingPunct="0">
              <a:spcBef>
                <a:spcPct val="0"/>
              </a:spcBef>
              <a:spcAft>
                <a:spcPct val="0"/>
              </a:spcAft>
              <a:defRPr kumimoji="1">
                <a:solidFill>
                  <a:schemeClr val="tx1"/>
                </a:solidFill>
                <a:latin typeface="Tahoma" charset="0"/>
                <a:ea typeface="新細明體" charset="0"/>
              </a:defRPr>
            </a:lvl9pPr>
          </a:lstStyle>
          <a:p>
            <a:pPr eaLnBrk="1" hangingPunct="1">
              <a:defRPr/>
            </a:pPr>
            <a:r>
              <a:rPr lang="en-US" altLang="zh-TW" dirty="0">
                <a:latin typeface="+mn-lt"/>
              </a:rPr>
              <a:t>W</a:t>
            </a:r>
            <a:r>
              <a:rPr lang="zh-TW" altLang="en-US" dirty="0">
                <a:latin typeface="+mn-lt"/>
              </a:rPr>
              <a:t> 在 </a:t>
            </a:r>
            <a:r>
              <a:rPr lang="en-US" altLang="zh-TW" dirty="0">
                <a:latin typeface="+mn-lt"/>
              </a:rPr>
              <a:t>SPS</a:t>
            </a:r>
            <a:r>
              <a:rPr lang="zh-TW" altLang="en-US" dirty="0">
                <a:latin typeface="+mn-lt"/>
              </a:rPr>
              <a:t> </a:t>
            </a:r>
            <a:r>
              <a:rPr lang="zh-TW" altLang="en-US" dirty="0"/>
              <a:t>找到！</a:t>
            </a:r>
          </a:p>
        </p:txBody>
      </p:sp>
      <p:pic>
        <p:nvPicPr>
          <p:cNvPr id="238597" name="Picture 2" descr="http://mediaarchive.cern.ch/MediaArchive/Photo/Public/2006/0606052/0606052/0606052-A4-at-144-dpi.jpg"/>
          <p:cNvPicPr>
            <a:picLocks noChangeAspect="1" noChangeArrowheads="1"/>
          </p:cNvPicPr>
          <p:nvPr/>
        </p:nvPicPr>
        <p:blipFill>
          <a:blip r:embed="rId4">
            <a:extLst>
              <a:ext uri="{28A0092B-C50C-407E-A947-70E740481C1C}">
                <a14:useLocalDpi xmlns:a14="http://schemas.microsoft.com/office/drawing/2010/main" val="0"/>
              </a:ext>
            </a:extLst>
          </a:blip>
          <a:srcRect b="12186"/>
          <a:stretch>
            <a:fillRect/>
          </a:stretch>
        </p:blipFill>
        <p:spPr bwMode="auto">
          <a:xfrm>
            <a:off x="833438" y="3265488"/>
            <a:ext cx="4641850" cy="329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8598" name="Picture 2" descr="http://www.google.com/url?source=imglanding&amp;ct=img&amp;q=http://boinc.equn.com/lhc/images/AccelPlan.gif&amp;sa=X&amp;ei=uxlhUO3IIofnmAX85oFg&amp;ved=0CAwQ8wc4LQ&amp;usg=AFQjCNHANRsitbDiiyF_TAktEvptDFEBA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6613" y="188913"/>
            <a:ext cx="4983162"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8599"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fld id="{4CB16931-6E65-417E-8B98-E42A5F8E3BA2}" type="slidenum">
              <a:rPr kumimoji="0" lang="zh-TW" altLang="en-US" sz="1400">
                <a:latin typeface="Tahoma" pitchFamily="34" charset="0"/>
              </a:rPr>
              <a:pPr eaLnBrk="1" hangingPunct="1">
                <a:spcBef>
                  <a:spcPct val="0"/>
                </a:spcBef>
                <a:buClrTx/>
                <a:buSzTx/>
                <a:buFontTx/>
                <a:buNone/>
              </a:pPr>
              <a:t>45</a:t>
            </a:fld>
            <a:endParaRPr kumimoji="0" lang="en-US" altLang="zh-TW" sz="1400">
              <a:latin typeface="Tahoma" pitchFamily="34"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文字方塊 5"/>
          <p:cNvSpPr txBox="1">
            <a:spLocks noChangeArrowheads="1"/>
          </p:cNvSpPr>
          <p:nvPr/>
        </p:nvSpPr>
        <p:spPr bwMode="auto">
          <a:xfrm>
            <a:off x="1501737" y="5666963"/>
            <a:ext cx="65754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cs typeface="Times New Roman" pitchFamily="18" charset="0"/>
              </a:rPr>
              <a:t>弱作用與電磁作用可不可以統一？</a:t>
            </a:r>
          </a:p>
        </p:txBody>
      </p:sp>
      <p:pic>
        <p:nvPicPr>
          <p:cNvPr id="4915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57144" y="1804832"/>
            <a:ext cx="2609850"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9157" name="Object 8"/>
          <p:cNvGraphicFramePr>
            <a:graphicFrameLocks noChangeAspect="1"/>
          </p:cNvGraphicFramePr>
          <p:nvPr>
            <p:extLst>
              <p:ext uri="{D42A27DB-BD31-4B8C-83A1-F6EECF244321}">
                <p14:modId xmlns:p14="http://schemas.microsoft.com/office/powerpoint/2010/main" val="219935191"/>
              </p:ext>
            </p:extLst>
          </p:nvPr>
        </p:nvGraphicFramePr>
        <p:xfrm>
          <a:off x="6465168" y="1997879"/>
          <a:ext cx="417513" cy="271463"/>
        </p:xfrm>
        <a:graphic>
          <a:graphicData uri="http://schemas.openxmlformats.org/presentationml/2006/ole">
            <mc:AlternateContent xmlns:mc="http://schemas.openxmlformats.org/markup-compatibility/2006">
              <mc:Choice xmlns:v="urn:schemas-microsoft-com:vml" Requires="v">
                <p:oleObj name="方程式" r:id="rId3" imgW="253780" imgH="164957" progId="Equation.3">
                  <p:embed/>
                </p:oleObj>
              </mc:Choice>
              <mc:Fallback>
                <p:oleObj name="方程式" r:id="rId3" imgW="253780" imgH="164957"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5168" y="1997879"/>
                        <a:ext cx="417513" cy="271463"/>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49158" name="Object 9"/>
          <p:cNvGraphicFramePr>
            <a:graphicFrameLocks noChangeAspect="1"/>
          </p:cNvGraphicFramePr>
          <p:nvPr>
            <p:extLst>
              <p:ext uri="{D42A27DB-BD31-4B8C-83A1-F6EECF244321}">
                <p14:modId xmlns:p14="http://schemas.microsoft.com/office/powerpoint/2010/main" val="2470866454"/>
              </p:ext>
            </p:extLst>
          </p:nvPr>
        </p:nvGraphicFramePr>
        <p:xfrm>
          <a:off x="6465169" y="3103407"/>
          <a:ext cx="417512" cy="271463"/>
        </p:xfrm>
        <a:graphic>
          <a:graphicData uri="http://schemas.openxmlformats.org/presentationml/2006/ole">
            <mc:AlternateContent xmlns:mc="http://schemas.openxmlformats.org/markup-compatibility/2006">
              <mc:Choice xmlns:v="urn:schemas-microsoft-com:vml" Requires="v">
                <p:oleObj name="方程式" r:id="rId3" imgW="253780" imgH="164957" progId="Equation.3">
                  <p:embed/>
                </p:oleObj>
              </mc:Choice>
              <mc:Fallback>
                <p:oleObj name="方程式" r:id="rId3" imgW="253780" imgH="164957"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5169" y="3103407"/>
                        <a:ext cx="417512" cy="271463"/>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49159" name="文字方塊 1"/>
          <p:cNvSpPr txBox="1">
            <a:spLocks noChangeArrowheads="1"/>
          </p:cNvSpPr>
          <p:nvPr/>
        </p:nvSpPr>
        <p:spPr bwMode="auto">
          <a:xfrm>
            <a:off x="1511262" y="3882276"/>
            <a:ext cx="73263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a:latin typeface="Tahoma" pitchFamily="34" charset="0"/>
              </a:rPr>
              <a:t>弱作用與電磁作用的結構非常類似，都可簡化為由少量的交點來描述。</a:t>
            </a:r>
          </a:p>
        </p:txBody>
      </p:sp>
      <p:sp>
        <p:nvSpPr>
          <p:cNvPr id="49160" name="矩形 2"/>
          <p:cNvSpPr>
            <a:spLocks noChangeArrowheads="1"/>
          </p:cNvSpPr>
          <p:nvPr/>
        </p:nvSpPr>
        <p:spPr bwMode="auto">
          <a:xfrm>
            <a:off x="1501737" y="4245003"/>
            <a:ext cx="65659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cs typeface="Times New Roman" pitchFamily="18" charset="0"/>
              </a:rPr>
              <a:t>兩者都是由自旋為一的波色子來媒介。</a:t>
            </a:r>
            <a:endParaRPr lang="zh-TW" altLang="en-US" sz="1800" dirty="0">
              <a:latin typeface="Tahoma" pitchFamily="34" charset="0"/>
              <a:cs typeface="Times New Roman" pitchFamily="18" charset="0"/>
            </a:endParaRPr>
          </a:p>
        </p:txBody>
      </p:sp>
      <mc:AlternateContent xmlns:mc="http://schemas.openxmlformats.org/markup-compatibility/2006" xmlns:a14="http://schemas.microsoft.com/office/drawing/2010/main">
        <mc:Choice Requires="a14">
          <p:sp>
            <p:nvSpPr>
              <p:cNvPr id="4" name="文字方塊 3"/>
              <p:cNvSpPr txBox="1"/>
              <p:nvPr/>
            </p:nvSpPr>
            <p:spPr>
              <a:xfrm>
                <a:off x="1501737" y="4621926"/>
                <a:ext cx="6223000" cy="369887"/>
              </a:xfrm>
              <a:prstGeom prst="rect">
                <a:avLst/>
              </a:prstGeom>
              <a:noFill/>
            </p:spPr>
            <p:txBody>
              <a:bodyPr>
                <a:spAutoFit/>
              </a:bodyPr>
              <a:lstStyle/>
              <a:p>
                <a:pPr>
                  <a:defRPr/>
                </a:pPr>
                <a:r>
                  <a:rPr lang="en-US" altLang="zh-TW" dirty="0">
                    <a:latin typeface="Times New Roman" panose="02020603050405020304" pitchFamily="18" charset="0"/>
                    <a:cs typeface="Times New Roman" panose="02020603050405020304" pitchFamily="18" charset="0"/>
                  </a:rPr>
                  <a:t>Could the charge neutral </a:t>
                </a:r>
                <a14:m>
                  <m:oMath xmlns:m="http://schemas.openxmlformats.org/officeDocument/2006/math">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𝑊</m:t>
                        </m:r>
                      </m:e>
                      <m:sup>
                        <m:r>
                          <a:rPr lang="en-US" altLang="zh-TW" i="1">
                            <a:latin typeface="Cambria Math"/>
                            <a:cs typeface="Times New Roman" pitchFamily="18" charset="0"/>
                          </a:rPr>
                          <m:t>3</m:t>
                        </m:r>
                      </m:sup>
                    </m:sSup>
                  </m:oMath>
                </a14:m>
                <a:r>
                  <a:rPr lang="en-US" altLang="zh-TW" dirty="0">
                    <a:latin typeface="Times New Roman" panose="02020603050405020304" pitchFamily="18" charset="0"/>
                    <a:ea typeface="新細明體" charset="0"/>
                    <a:cs typeface="Times New Roman" panose="02020603050405020304" pitchFamily="18" charset="0"/>
                  </a:rPr>
                  <a:t> be photon</a:t>
                </a:r>
                <a:r>
                  <a:rPr lang="en-US" altLang="zh-TW" dirty="0">
                    <a:latin typeface="Tahoma" charset="0"/>
                    <a:ea typeface="新細明體" charset="0"/>
                    <a:cs typeface="新細明體" charset="0"/>
                  </a:rPr>
                  <a:t>?</a:t>
                </a:r>
                <a:endParaRPr lang="zh-TW" altLang="en-US" dirty="0">
                  <a:latin typeface="Tahoma" charset="0"/>
                  <a:ea typeface="新細明體" charset="0"/>
                  <a:cs typeface="新細明體" charset="0"/>
                </a:endParaRPr>
              </a:p>
            </p:txBody>
          </p:sp>
        </mc:Choice>
        <mc:Fallback xmlns="">
          <p:sp>
            <p:nvSpPr>
              <p:cNvPr id="4" name="文字方塊 3"/>
              <p:cNvSpPr txBox="1">
                <a:spLocks noRot="1" noChangeAspect="1" noMove="1" noResize="1" noEditPoints="1" noAdjustHandles="1" noChangeArrowheads="1" noChangeShapeType="1" noTextEdit="1"/>
              </p:cNvSpPr>
              <p:nvPr/>
            </p:nvSpPr>
            <p:spPr>
              <a:xfrm>
                <a:off x="1501737" y="4621926"/>
                <a:ext cx="6223000" cy="369887"/>
              </a:xfrm>
              <a:prstGeom prst="rect">
                <a:avLst/>
              </a:prstGeom>
              <a:blipFill>
                <a:blip r:embed="rId5"/>
                <a:stretch>
                  <a:fillRect l="-815" t="-9677" b="-193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F9C7CDB4-F943-A898-0DEE-D50F0AAF0CDD}"/>
                  </a:ext>
                </a:extLst>
              </p:cNvPr>
              <p:cNvSpPr txBox="1"/>
              <p:nvPr/>
            </p:nvSpPr>
            <p:spPr>
              <a:xfrm>
                <a:off x="1511785" y="807293"/>
                <a:ext cx="4506131"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What is the </a:t>
                </a:r>
                <a:r>
                  <a:rPr lang="en-US" altLang="zh-TW" dirty="0">
                    <a:latin typeface="Times New Roman" panose="02020603050405020304" pitchFamily="18" charset="0"/>
                    <a:cs typeface="Times New Roman" panose="02020603050405020304" pitchFamily="18" charset="0"/>
                  </a:rPr>
                  <a:t>charge neutral </a:t>
                </a:r>
                <a14:m>
                  <m:oMath xmlns:m="http://schemas.openxmlformats.org/officeDocument/2006/math">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𝑊</m:t>
                        </m:r>
                      </m:e>
                      <m:sup>
                        <m:r>
                          <a:rPr lang="en-US" altLang="zh-TW" i="1">
                            <a:latin typeface="Cambria Math"/>
                            <a:cs typeface="Times New Roman" pitchFamily="18" charset="0"/>
                          </a:rPr>
                          <m:t>3</m:t>
                        </m:r>
                      </m:sup>
                    </m:sSup>
                  </m:oMath>
                </a14:m>
                <a:r>
                  <a:rPr lang="en-US" dirty="0">
                    <a:latin typeface="Times New Roman" panose="02020603050405020304" pitchFamily="18" charset="0"/>
                    <a:cs typeface="Times New Roman" panose="02020603050405020304" pitchFamily="18" charset="0"/>
                  </a:rPr>
                  <a:t> boson? </a:t>
                </a:r>
              </a:p>
            </p:txBody>
          </p:sp>
        </mc:Choice>
        <mc:Fallback xmlns="">
          <p:sp>
            <p:nvSpPr>
              <p:cNvPr id="3" name="TextBox 2">
                <a:extLst>
                  <a:ext uri="{FF2B5EF4-FFF2-40B4-BE49-F238E27FC236}">
                    <a16:creationId xmlns:a16="http://schemas.microsoft.com/office/drawing/2014/main" id="{F9C7CDB4-F943-A898-0DEE-D50F0AAF0CDD}"/>
                  </a:ext>
                </a:extLst>
              </p:cNvPr>
              <p:cNvSpPr txBox="1">
                <a:spLocks noRot="1" noChangeAspect="1" noMove="1" noResize="1" noEditPoints="1" noAdjustHandles="1" noChangeArrowheads="1" noChangeShapeType="1" noTextEdit="1"/>
              </p:cNvSpPr>
              <p:nvPr/>
            </p:nvSpPr>
            <p:spPr>
              <a:xfrm>
                <a:off x="1511785" y="807293"/>
                <a:ext cx="4506131" cy="369332"/>
              </a:xfrm>
              <a:prstGeom prst="rect">
                <a:avLst/>
              </a:prstGeom>
              <a:blipFill>
                <a:blip r:embed="rId6"/>
                <a:stretch>
                  <a:fillRect l="-1127" t="-6667" b="-23333"/>
                </a:stretch>
              </a:blipFill>
            </p:spPr>
            <p:txBody>
              <a:bodyPr/>
              <a:lstStyle/>
              <a:p>
                <a:r>
                  <a:rPr lang="en-US">
                    <a:noFill/>
                  </a:rPr>
                  <a:t> </a:t>
                </a:r>
              </a:p>
            </p:txBody>
          </p:sp>
        </mc:Fallback>
      </mc:AlternateContent>
      <p:graphicFrame>
        <p:nvGraphicFramePr>
          <p:cNvPr id="5" name="物件 4">
            <a:extLst>
              <a:ext uri="{FF2B5EF4-FFF2-40B4-BE49-F238E27FC236}">
                <a16:creationId xmlns:a16="http://schemas.microsoft.com/office/drawing/2014/main" id="{E2CD5428-259D-DA53-1B33-849A139F91FB}"/>
              </a:ext>
            </a:extLst>
          </p:cNvPr>
          <p:cNvGraphicFramePr>
            <a:graphicFrameLocks noChangeAspect="1"/>
          </p:cNvGraphicFramePr>
          <p:nvPr>
            <p:extLst>
              <p:ext uri="{D42A27DB-BD31-4B8C-83A1-F6EECF244321}">
                <p14:modId xmlns:p14="http://schemas.microsoft.com/office/powerpoint/2010/main" val="801520072"/>
              </p:ext>
            </p:extLst>
          </p:nvPr>
        </p:nvGraphicFramePr>
        <p:xfrm>
          <a:off x="2354515" y="3329424"/>
          <a:ext cx="415925" cy="368300"/>
        </p:xfrm>
        <a:graphic>
          <a:graphicData uri="http://schemas.openxmlformats.org/presentationml/2006/ole">
            <mc:AlternateContent xmlns:mc="http://schemas.openxmlformats.org/markup-compatibility/2006">
              <mc:Choice xmlns:v="urn:schemas-microsoft-com:vml" Requires="v">
                <p:oleObj name="方程式" r:id="rId7" imgW="228600" imgH="203040" progId="Equation.3">
                  <p:embed/>
                </p:oleObj>
              </mc:Choice>
              <mc:Fallback>
                <p:oleObj name="方程式" r:id="rId7" imgW="228600" imgH="203040" progId="Equation.3">
                  <p:embed/>
                  <p:pic>
                    <p:nvPicPr>
                      <p:cNvPr id="5" name="物件 4"/>
                      <p:cNvPicPr>
                        <a:picLocks noChangeAspect="1" noChangeArrowheads="1"/>
                      </p:cNvPicPr>
                      <p:nvPr/>
                    </p:nvPicPr>
                    <p:blipFill>
                      <a:blip r:embed="rId8"/>
                      <a:srcRect/>
                      <a:stretch>
                        <a:fillRect/>
                      </a:stretch>
                    </p:blipFill>
                    <p:spPr bwMode="auto">
                      <a:xfrm>
                        <a:off x="2354515" y="3329424"/>
                        <a:ext cx="415925"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Rectangle 6">
            <a:extLst>
              <a:ext uri="{FF2B5EF4-FFF2-40B4-BE49-F238E27FC236}">
                <a16:creationId xmlns:a16="http://schemas.microsoft.com/office/drawing/2014/main" id="{8DA166C8-84E5-2608-282F-29A1FE9AF482}"/>
              </a:ext>
            </a:extLst>
          </p:cNvPr>
          <p:cNvSpPr/>
          <p:nvPr/>
        </p:nvSpPr>
        <p:spPr>
          <a:xfrm>
            <a:off x="478979" y="1771114"/>
            <a:ext cx="2460956" cy="1952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直線接點 3">
            <a:extLst>
              <a:ext uri="{FF2B5EF4-FFF2-40B4-BE49-F238E27FC236}">
                <a16:creationId xmlns:a16="http://schemas.microsoft.com/office/drawing/2014/main" id="{54F24E16-187E-03BD-395C-E501FE29E6A3}"/>
              </a:ext>
            </a:extLst>
          </p:cNvPr>
          <p:cNvCxnSpPr>
            <a:cxnSpLocks/>
          </p:cNvCxnSpPr>
          <p:nvPr/>
        </p:nvCxnSpPr>
        <p:spPr>
          <a:xfrm>
            <a:off x="694553" y="2067267"/>
            <a:ext cx="812800" cy="711200"/>
          </a:xfrm>
          <a:prstGeom prst="line">
            <a:avLst/>
          </a:prstGeom>
          <a:ln w="222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9" name="直線接點 4">
            <a:extLst>
              <a:ext uri="{FF2B5EF4-FFF2-40B4-BE49-F238E27FC236}">
                <a16:creationId xmlns:a16="http://schemas.microsoft.com/office/drawing/2014/main" id="{E4490A6E-577A-8618-D686-9A19ADEE3D76}"/>
              </a:ext>
            </a:extLst>
          </p:cNvPr>
          <p:cNvCxnSpPr>
            <a:cxnSpLocks/>
          </p:cNvCxnSpPr>
          <p:nvPr/>
        </p:nvCxnSpPr>
        <p:spPr>
          <a:xfrm rot="10800000" flipV="1">
            <a:off x="775175" y="2778468"/>
            <a:ext cx="731837" cy="646112"/>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2" name="直線接點 7">
            <a:extLst>
              <a:ext uri="{FF2B5EF4-FFF2-40B4-BE49-F238E27FC236}">
                <a16:creationId xmlns:a16="http://schemas.microsoft.com/office/drawing/2014/main" id="{975ECE2C-F286-F718-8016-DCA24B2408B3}"/>
              </a:ext>
            </a:extLst>
          </p:cNvPr>
          <p:cNvCxnSpPr>
            <a:cxnSpLocks/>
          </p:cNvCxnSpPr>
          <p:nvPr/>
        </p:nvCxnSpPr>
        <p:spPr>
          <a:xfrm flipH="1">
            <a:off x="1521298" y="2794343"/>
            <a:ext cx="1203593" cy="0"/>
          </a:xfrm>
          <a:prstGeom prst="line">
            <a:avLst/>
          </a:prstGeom>
          <a:ln>
            <a:solidFill>
              <a:schemeClr val="tx1"/>
            </a:solidFill>
            <a:prstDash val="lgDash"/>
            <a:tailEnd type="none"/>
          </a:ln>
        </p:spPr>
        <p:style>
          <a:lnRef idx="1">
            <a:schemeClr val="accent1"/>
          </a:lnRef>
          <a:fillRef idx="0">
            <a:schemeClr val="accent1"/>
          </a:fillRef>
          <a:effectRef idx="0">
            <a:schemeClr val="accent1"/>
          </a:effectRef>
          <a:fontRef idx="minor">
            <a:schemeClr val="tx1"/>
          </a:fontRef>
        </p:style>
      </p:cxnSp>
      <p:cxnSp>
        <p:nvCxnSpPr>
          <p:cNvPr id="13" name="直線單箭頭接點 8">
            <a:extLst>
              <a:ext uri="{FF2B5EF4-FFF2-40B4-BE49-F238E27FC236}">
                <a16:creationId xmlns:a16="http://schemas.microsoft.com/office/drawing/2014/main" id="{EE4BBBB4-AE00-DF9C-8746-2C3C93CF2712}"/>
              </a:ext>
            </a:extLst>
          </p:cNvPr>
          <p:cNvCxnSpPr>
            <a:cxnSpLocks/>
          </p:cNvCxnSpPr>
          <p:nvPr/>
        </p:nvCxnSpPr>
        <p:spPr>
          <a:xfrm rot="10800000">
            <a:off x="970778" y="2313330"/>
            <a:ext cx="217488" cy="188912"/>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線單箭頭接點 9">
            <a:extLst>
              <a:ext uri="{FF2B5EF4-FFF2-40B4-BE49-F238E27FC236}">
                <a16:creationId xmlns:a16="http://schemas.microsoft.com/office/drawing/2014/main" id="{619859FB-AA59-AEE1-2B52-F6AD98ED17E1}"/>
              </a:ext>
            </a:extLst>
          </p:cNvPr>
          <p:cNvCxnSpPr>
            <a:cxnSpLocks/>
          </p:cNvCxnSpPr>
          <p:nvPr/>
        </p:nvCxnSpPr>
        <p:spPr>
          <a:xfrm flipV="1">
            <a:off x="1124241" y="2979781"/>
            <a:ext cx="147480" cy="121743"/>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 name="矩形 6">
                <a:extLst>
                  <a:ext uri="{FF2B5EF4-FFF2-40B4-BE49-F238E27FC236}">
                    <a16:creationId xmlns:a16="http://schemas.microsoft.com/office/drawing/2014/main" id="{BD5E457D-6CB0-0983-511D-7AA576245FC1}"/>
                  </a:ext>
                </a:extLst>
              </p:cNvPr>
              <p:cNvSpPr/>
              <p:nvPr/>
            </p:nvSpPr>
            <p:spPr>
              <a:xfrm>
                <a:off x="2008300" y="2360643"/>
                <a:ext cx="622222" cy="369332"/>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zh-TW" i="1" smtClean="0">
                              <a:latin typeface="Cambria Math" panose="02040503050406030204" pitchFamily="18" charset="0"/>
                              <a:ea typeface="新細明體" charset="0"/>
                            </a:rPr>
                          </m:ctrlPr>
                        </m:sSupPr>
                        <m:e>
                          <m:r>
                            <a:rPr lang="en-US" altLang="zh-TW" i="1">
                              <a:latin typeface="Cambria Math"/>
                              <a:ea typeface="新細明體" charset="0"/>
                            </a:rPr>
                            <m:t>𝑊</m:t>
                          </m:r>
                        </m:e>
                        <m:sup>
                          <m:r>
                            <a:rPr lang="en-US" altLang="zh-TW" b="0" i="1" smtClean="0">
                              <a:latin typeface="Cambria Math" panose="02040503050406030204" pitchFamily="18" charset="0"/>
                              <a:ea typeface="新細明體" charset="0"/>
                            </a:rPr>
                            <m:t>+</m:t>
                          </m:r>
                        </m:sup>
                      </m:sSup>
                    </m:oMath>
                  </m:oMathPara>
                </a14:m>
                <a:endParaRPr lang="zh-TW" altLang="en-US" dirty="0"/>
              </a:p>
            </p:txBody>
          </p:sp>
        </mc:Choice>
        <mc:Fallback xmlns="">
          <p:sp>
            <p:nvSpPr>
              <p:cNvPr id="15" name="矩形 6">
                <a:extLst>
                  <a:ext uri="{FF2B5EF4-FFF2-40B4-BE49-F238E27FC236}">
                    <a16:creationId xmlns:a16="http://schemas.microsoft.com/office/drawing/2014/main" id="{BD5E457D-6CB0-0983-511D-7AA576245FC1}"/>
                  </a:ext>
                </a:extLst>
              </p:cNvPr>
              <p:cNvSpPr>
                <a:spLocks noRot="1" noChangeAspect="1" noMove="1" noResize="1" noEditPoints="1" noAdjustHandles="1" noChangeArrowheads="1" noChangeShapeType="1" noTextEdit="1"/>
              </p:cNvSpPr>
              <p:nvPr/>
            </p:nvSpPr>
            <p:spPr>
              <a:xfrm>
                <a:off x="2008300" y="2360643"/>
                <a:ext cx="622222" cy="369332"/>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2E536783-D9B5-EADB-9B49-514B958214A6}"/>
                  </a:ext>
                </a:extLst>
              </p:cNvPr>
              <p:cNvSpPr txBox="1"/>
              <p:nvPr/>
            </p:nvSpPr>
            <p:spPr>
              <a:xfrm>
                <a:off x="791944" y="1804832"/>
                <a:ext cx="217489" cy="276999"/>
              </a:xfrm>
              <a:prstGeom prst="rect">
                <a:avLst/>
              </a:prstGeom>
              <a:solidFill>
                <a:schemeClr val="bg1"/>
              </a:solidFill>
            </p:spPr>
            <p:txBody>
              <a:bodyPr wrap="square" lIns="0" tIns="0" rIns="0" bIns="0" rtlCol="0">
                <a:spAutoFit/>
              </a:bodyPr>
              <a:lstStyle/>
              <a:p>
                <a:pPr eaLnBrk="0" hangingPunct="0">
                  <a:defRPr/>
                </a:pPr>
                <a14:m>
                  <m:oMathPara xmlns:m="http://schemas.openxmlformats.org/officeDocument/2006/math">
                    <m:oMathParaPr>
                      <m:jc m:val="centerGroup"/>
                    </m:oMathParaPr>
                    <m:oMath xmlns:m="http://schemas.openxmlformats.org/officeDocument/2006/math">
                      <m:r>
                        <a:rPr lang="en-US" altLang="zh-TW" b="0" i="1" dirty="0" smtClean="0">
                          <a:latin typeface="Cambria Math" panose="02040503050406030204" pitchFamily="18" charset="0"/>
                          <a:cs typeface="Times New Roman" pitchFamily="18" charset="0"/>
                        </a:rPr>
                        <m:t>𝑑</m:t>
                      </m:r>
                    </m:oMath>
                  </m:oMathPara>
                </a14:m>
                <a:endParaRPr lang="en-US" altLang="zh-TW" i="1" dirty="0"/>
              </a:p>
            </p:txBody>
          </p:sp>
        </mc:Choice>
        <mc:Fallback xmlns="">
          <p:sp>
            <p:nvSpPr>
              <p:cNvPr id="16" name="TextBox 15">
                <a:extLst>
                  <a:ext uri="{FF2B5EF4-FFF2-40B4-BE49-F238E27FC236}">
                    <a16:creationId xmlns:a16="http://schemas.microsoft.com/office/drawing/2014/main" id="{2E536783-D9B5-EADB-9B49-514B958214A6}"/>
                  </a:ext>
                </a:extLst>
              </p:cNvPr>
              <p:cNvSpPr txBox="1">
                <a:spLocks noRot="1" noChangeAspect="1" noMove="1" noResize="1" noEditPoints="1" noAdjustHandles="1" noChangeArrowheads="1" noChangeShapeType="1" noTextEdit="1"/>
              </p:cNvSpPr>
              <p:nvPr/>
            </p:nvSpPr>
            <p:spPr>
              <a:xfrm>
                <a:off x="791944" y="1804832"/>
                <a:ext cx="217489" cy="276999"/>
              </a:xfrm>
              <a:prstGeom prst="rect">
                <a:avLst/>
              </a:prstGeom>
              <a:blipFill>
                <a:blip r:embed="rId10"/>
                <a:stretch>
                  <a:fillRect l="-22222" r="-16667" b="-13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96FA4B58-9D1A-8279-A301-E9F2816DD240}"/>
                  </a:ext>
                </a:extLst>
              </p:cNvPr>
              <p:cNvSpPr txBox="1"/>
              <p:nvPr/>
            </p:nvSpPr>
            <p:spPr>
              <a:xfrm>
                <a:off x="683200" y="2958568"/>
                <a:ext cx="217489" cy="276999"/>
              </a:xfrm>
              <a:prstGeom prst="rect">
                <a:avLst/>
              </a:prstGeom>
              <a:solidFill>
                <a:schemeClr val="bg1"/>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𝑢</m:t>
                      </m:r>
                    </m:oMath>
                  </m:oMathPara>
                </a14:m>
                <a:endParaRPr lang="en-TW" dirty="0"/>
              </a:p>
            </p:txBody>
          </p:sp>
        </mc:Choice>
        <mc:Fallback xmlns="">
          <p:sp>
            <p:nvSpPr>
              <p:cNvPr id="17" name="TextBox 16">
                <a:extLst>
                  <a:ext uri="{FF2B5EF4-FFF2-40B4-BE49-F238E27FC236}">
                    <a16:creationId xmlns:a16="http://schemas.microsoft.com/office/drawing/2014/main" id="{96FA4B58-9D1A-8279-A301-E9F2816DD240}"/>
                  </a:ext>
                </a:extLst>
              </p:cNvPr>
              <p:cNvSpPr txBox="1">
                <a:spLocks noRot="1" noChangeAspect="1" noMove="1" noResize="1" noEditPoints="1" noAdjustHandles="1" noChangeArrowheads="1" noChangeShapeType="1" noTextEdit="1"/>
              </p:cNvSpPr>
              <p:nvPr/>
            </p:nvSpPr>
            <p:spPr>
              <a:xfrm>
                <a:off x="683200" y="2958568"/>
                <a:ext cx="217489" cy="276999"/>
              </a:xfrm>
              <a:prstGeom prst="rect">
                <a:avLst/>
              </a:prstGeom>
              <a:blipFill>
                <a:blip r:embed="rId11"/>
                <a:stretch>
                  <a:fillRect l="-5263" b="-4348"/>
                </a:stretch>
              </a:blipFill>
            </p:spPr>
            <p:txBody>
              <a:bodyPr/>
              <a:lstStyle/>
              <a:p>
                <a:r>
                  <a:rPr lang="en-US">
                    <a:noFill/>
                  </a:rPr>
                  <a:t> </a:t>
                </a:r>
              </a:p>
            </p:txBody>
          </p:sp>
        </mc:Fallback>
      </mc:AlternateContent>
      <p:cxnSp>
        <p:nvCxnSpPr>
          <p:cNvPr id="18" name="Straight Arrow Connector 17">
            <a:extLst>
              <a:ext uri="{FF2B5EF4-FFF2-40B4-BE49-F238E27FC236}">
                <a16:creationId xmlns:a16="http://schemas.microsoft.com/office/drawing/2014/main" id="{080FA329-B6F0-242B-F0F7-878218B04F29}"/>
              </a:ext>
            </a:extLst>
          </p:cNvPr>
          <p:cNvCxnSpPr>
            <a:cxnSpLocks/>
          </p:cNvCxnSpPr>
          <p:nvPr/>
        </p:nvCxnSpPr>
        <p:spPr>
          <a:xfrm>
            <a:off x="2105527" y="2794343"/>
            <a:ext cx="8345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4320C345-96E5-EEE3-3D98-3EE179C9FDEB}"/>
              </a:ext>
            </a:extLst>
          </p:cNvPr>
          <p:cNvSpPr/>
          <p:nvPr/>
        </p:nvSpPr>
        <p:spPr>
          <a:xfrm>
            <a:off x="3144156" y="1784474"/>
            <a:ext cx="2460956" cy="1919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直線接點 3">
            <a:extLst>
              <a:ext uri="{FF2B5EF4-FFF2-40B4-BE49-F238E27FC236}">
                <a16:creationId xmlns:a16="http://schemas.microsoft.com/office/drawing/2014/main" id="{BB1483E9-E882-D601-F2BC-1DBDA18D23CD}"/>
              </a:ext>
            </a:extLst>
          </p:cNvPr>
          <p:cNvCxnSpPr>
            <a:cxnSpLocks/>
          </p:cNvCxnSpPr>
          <p:nvPr/>
        </p:nvCxnSpPr>
        <p:spPr>
          <a:xfrm>
            <a:off x="3359730" y="2160437"/>
            <a:ext cx="812800" cy="711200"/>
          </a:xfrm>
          <a:prstGeom prst="line">
            <a:avLst/>
          </a:prstGeom>
          <a:ln w="222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1" name="直線接點 4">
            <a:extLst>
              <a:ext uri="{FF2B5EF4-FFF2-40B4-BE49-F238E27FC236}">
                <a16:creationId xmlns:a16="http://schemas.microsoft.com/office/drawing/2014/main" id="{229A5714-851D-29F4-086C-95EA033621FE}"/>
              </a:ext>
            </a:extLst>
          </p:cNvPr>
          <p:cNvCxnSpPr>
            <a:cxnSpLocks/>
          </p:cNvCxnSpPr>
          <p:nvPr/>
        </p:nvCxnSpPr>
        <p:spPr>
          <a:xfrm rot="10800000" flipV="1">
            <a:off x="3440352" y="2871638"/>
            <a:ext cx="731837" cy="646112"/>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2" name="直線接點 7">
            <a:extLst>
              <a:ext uri="{FF2B5EF4-FFF2-40B4-BE49-F238E27FC236}">
                <a16:creationId xmlns:a16="http://schemas.microsoft.com/office/drawing/2014/main" id="{5E2AB4E5-AFD4-A684-6C39-C790D3DCD00F}"/>
              </a:ext>
            </a:extLst>
          </p:cNvPr>
          <p:cNvCxnSpPr>
            <a:cxnSpLocks/>
          </p:cNvCxnSpPr>
          <p:nvPr/>
        </p:nvCxnSpPr>
        <p:spPr>
          <a:xfrm flipH="1">
            <a:off x="4186475" y="2887513"/>
            <a:ext cx="1203593" cy="0"/>
          </a:xfrm>
          <a:prstGeom prst="line">
            <a:avLst/>
          </a:prstGeom>
          <a:ln>
            <a:solidFill>
              <a:schemeClr val="tx1"/>
            </a:solidFill>
            <a:prstDash val="lgDash"/>
            <a:tailEnd type="none"/>
          </a:ln>
        </p:spPr>
        <p:style>
          <a:lnRef idx="1">
            <a:schemeClr val="accent1"/>
          </a:lnRef>
          <a:fillRef idx="0">
            <a:schemeClr val="accent1"/>
          </a:fillRef>
          <a:effectRef idx="0">
            <a:schemeClr val="accent1"/>
          </a:effectRef>
          <a:fontRef idx="minor">
            <a:schemeClr val="tx1"/>
          </a:fontRef>
        </p:style>
      </p:cxnSp>
      <p:cxnSp>
        <p:nvCxnSpPr>
          <p:cNvPr id="23" name="直線單箭頭接點 8">
            <a:extLst>
              <a:ext uri="{FF2B5EF4-FFF2-40B4-BE49-F238E27FC236}">
                <a16:creationId xmlns:a16="http://schemas.microsoft.com/office/drawing/2014/main" id="{121B072C-03C5-43F7-B429-571F2D91E92E}"/>
              </a:ext>
            </a:extLst>
          </p:cNvPr>
          <p:cNvCxnSpPr>
            <a:cxnSpLocks/>
          </p:cNvCxnSpPr>
          <p:nvPr/>
        </p:nvCxnSpPr>
        <p:spPr>
          <a:xfrm rot="10800000">
            <a:off x="3635955" y="2406500"/>
            <a:ext cx="217488" cy="188912"/>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線單箭頭接點 9">
            <a:extLst>
              <a:ext uri="{FF2B5EF4-FFF2-40B4-BE49-F238E27FC236}">
                <a16:creationId xmlns:a16="http://schemas.microsoft.com/office/drawing/2014/main" id="{868FC33E-F09B-F7F9-1462-FF9445964C72}"/>
              </a:ext>
            </a:extLst>
          </p:cNvPr>
          <p:cNvCxnSpPr>
            <a:cxnSpLocks/>
          </p:cNvCxnSpPr>
          <p:nvPr/>
        </p:nvCxnSpPr>
        <p:spPr>
          <a:xfrm flipV="1">
            <a:off x="3789418" y="3072951"/>
            <a:ext cx="147480" cy="121743"/>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5" name="矩形 6">
                <a:extLst>
                  <a:ext uri="{FF2B5EF4-FFF2-40B4-BE49-F238E27FC236}">
                    <a16:creationId xmlns:a16="http://schemas.microsoft.com/office/drawing/2014/main" id="{FE9678FF-F13C-2A05-93BA-B4B675FEFF89}"/>
                  </a:ext>
                </a:extLst>
              </p:cNvPr>
              <p:cNvSpPr/>
              <p:nvPr/>
            </p:nvSpPr>
            <p:spPr>
              <a:xfrm>
                <a:off x="4673477" y="2453813"/>
                <a:ext cx="598177" cy="369332"/>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zh-TW" i="1" smtClean="0">
                              <a:latin typeface="Cambria Math" panose="02040503050406030204" pitchFamily="18" charset="0"/>
                              <a:ea typeface="新細明體" charset="0"/>
                            </a:rPr>
                          </m:ctrlPr>
                        </m:sSupPr>
                        <m:e>
                          <m:r>
                            <a:rPr lang="en-US" altLang="zh-TW" i="1">
                              <a:latin typeface="Cambria Math"/>
                              <a:ea typeface="新細明體" charset="0"/>
                            </a:rPr>
                            <m:t>𝑊</m:t>
                          </m:r>
                        </m:e>
                        <m:sup>
                          <m:r>
                            <a:rPr lang="en-US" altLang="zh-TW" b="0" i="1" smtClean="0">
                              <a:latin typeface="Cambria Math" panose="02040503050406030204" pitchFamily="18" charset="0"/>
                              <a:ea typeface="新細明體" charset="0"/>
                            </a:rPr>
                            <m:t>3</m:t>
                          </m:r>
                        </m:sup>
                      </m:sSup>
                    </m:oMath>
                  </m:oMathPara>
                </a14:m>
                <a:endParaRPr lang="zh-TW" altLang="en-US" dirty="0"/>
              </a:p>
            </p:txBody>
          </p:sp>
        </mc:Choice>
        <mc:Fallback xmlns="">
          <p:sp>
            <p:nvSpPr>
              <p:cNvPr id="25" name="矩形 6">
                <a:extLst>
                  <a:ext uri="{FF2B5EF4-FFF2-40B4-BE49-F238E27FC236}">
                    <a16:creationId xmlns:a16="http://schemas.microsoft.com/office/drawing/2014/main" id="{FE9678FF-F13C-2A05-93BA-B4B675FEFF89}"/>
                  </a:ext>
                </a:extLst>
              </p:cNvPr>
              <p:cNvSpPr>
                <a:spLocks noRot="1" noChangeAspect="1" noMove="1" noResize="1" noEditPoints="1" noAdjustHandles="1" noChangeArrowheads="1" noChangeShapeType="1" noTextEdit="1"/>
              </p:cNvSpPr>
              <p:nvPr/>
            </p:nvSpPr>
            <p:spPr>
              <a:xfrm>
                <a:off x="4673477" y="2453813"/>
                <a:ext cx="598177" cy="369332"/>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84E911A3-1219-35DA-28A5-D7BECB43F156}"/>
                  </a:ext>
                </a:extLst>
              </p:cNvPr>
              <p:cNvSpPr txBox="1"/>
              <p:nvPr/>
            </p:nvSpPr>
            <p:spPr>
              <a:xfrm>
                <a:off x="3331606" y="1784475"/>
                <a:ext cx="217489" cy="276999"/>
              </a:xfrm>
              <a:prstGeom prst="rect">
                <a:avLst/>
              </a:prstGeom>
              <a:solidFill>
                <a:schemeClr val="bg1"/>
              </a:solidFill>
            </p:spPr>
            <p:txBody>
              <a:bodyPr wrap="square" lIns="0" tIns="0" rIns="0" bIns="0" rtlCol="0">
                <a:spAutoFit/>
              </a:bodyPr>
              <a:lstStyle/>
              <a:p>
                <a:pPr eaLnBrk="0" hangingPunct="0">
                  <a:defRPr/>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rPr>
                        <m:t>𝑓</m:t>
                      </m:r>
                    </m:oMath>
                  </m:oMathPara>
                </a14:m>
                <a:endParaRPr lang="en-US" altLang="zh-TW" i="1" dirty="0"/>
              </a:p>
            </p:txBody>
          </p:sp>
        </mc:Choice>
        <mc:Fallback xmlns="">
          <p:sp>
            <p:nvSpPr>
              <p:cNvPr id="26" name="TextBox 25">
                <a:extLst>
                  <a:ext uri="{FF2B5EF4-FFF2-40B4-BE49-F238E27FC236}">
                    <a16:creationId xmlns:a16="http://schemas.microsoft.com/office/drawing/2014/main" id="{84E911A3-1219-35DA-28A5-D7BECB43F156}"/>
                  </a:ext>
                </a:extLst>
              </p:cNvPr>
              <p:cNvSpPr txBox="1">
                <a:spLocks noRot="1" noChangeAspect="1" noMove="1" noResize="1" noEditPoints="1" noAdjustHandles="1" noChangeArrowheads="1" noChangeShapeType="1" noTextEdit="1"/>
              </p:cNvSpPr>
              <p:nvPr/>
            </p:nvSpPr>
            <p:spPr>
              <a:xfrm>
                <a:off x="3331606" y="1784475"/>
                <a:ext cx="217489" cy="276999"/>
              </a:xfrm>
              <a:prstGeom prst="rect">
                <a:avLst/>
              </a:prstGeom>
              <a:blipFill>
                <a:blip r:embed="rId13"/>
                <a:stretch>
                  <a:fillRect l="-33333" r="-27778" b="-391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2D994522-BF34-F267-F532-3174E7DE5FA5}"/>
                  </a:ext>
                </a:extLst>
              </p:cNvPr>
              <p:cNvSpPr txBox="1"/>
              <p:nvPr/>
            </p:nvSpPr>
            <p:spPr>
              <a:xfrm>
                <a:off x="3348377" y="3051738"/>
                <a:ext cx="217489" cy="276999"/>
              </a:xfrm>
              <a:prstGeom prst="rect">
                <a:avLst/>
              </a:prstGeom>
              <a:solidFill>
                <a:schemeClr val="bg1"/>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𝑓</m:t>
                      </m:r>
                    </m:oMath>
                  </m:oMathPara>
                </a14:m>
                <a:endParaRPr lang="en-TW" dirty="0"/>
              </a:p>
            </p:txBody>
          </p:sp>
        </mc:Choice>
        <mc:Fallback xmlns="">
          <p:sp>
            <p:nvSpPr>
              <p:cNvPr id="27" name="TextBox 26">
                <a:extLst>
                  <a:ext uri="{FF2B5EF4-FFF2-40B4-BE49-F238E27FC236}">
                    <a16:creationId xmlns:a16="http://schemas.microsoft.com/office/drawing/2014/main" id="{2D994522-BF34-F267-F532-3174E7DE5FA5}"/>
                  </a:ext>
                </a:extLst>
              </p:cNvPr>
              <p:cNvSpPr txBox="1">
                <a:spLocks noRot="1" noChangeAspect="1" noMove="1" noResize="1" noEditPoints="1" noAdjustHandles="1" noChangeArrowheads="1" noChangeShapeType="1" noTextEdit="1"/>
              </p:cNvSpPr>
              <p:nvPr/>
            </p:nvSpPr>
            <p:spPr>
              <a:xfrm>
                <a:off x="3348377" y="3051738"/>
                <a:ext cx="217489" cy="276999"/>
              </a:xfrm>
              <a:prstGeom prst="rect">
                <a:avLst/>
              </a:prstGeom>
              <a:blipFill>
                <a:blip r:embed="rId14"/>
                <a:stretch>
                  <a:fillRect l="-27778" r="-27778" b="-39130"/>
                </a:stretch>
              </a:blipFill>
            </p:spPr>
            <p:txBody>
              <a:bodyPr/>
              <a:lstStyle/>
              <a:p>
                <a:r>
                  <a:rPr lang="en-US">
                    <a:noFill/>
                  </a:rPr>
                  <a:t> </a:t>
                </a:r>
              </a:p>
            </p:txBody>
          </p:sp>
        </mc:Fallback>
      </mc:AlternateContent>
      <p:cxnSp>
        <p:nvCxnSpPr>
          <p:cNvPr id="28" name="Straight Arrow Connector 27">
            <a:extLst>
              <a:ext uri="{FF2B5EF4-FFF2-40B4-BE49-F238E27FC236}">
                <a16:creationId xmlns:a16="http://schemas.microsoft.com/office/drawing/2014/main" id="{38153E56-60B0-D959-CE4B-E22D568337F6}"/>
              </a:ext>
            </a:extLst>
          </p:cNvPr>
          <p:cNvCxnSpPr/>
          <p:nvPr/>
        </p:nvCxnSpPr>
        <p:spPr>
          <a:xfrm>
            <a:off x="4770704" y="2887513"/>
            <a:ext cx="8345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84FE671B-A13E-8989-FCFC-D4C8F1CAEE0B}"/>
              </a:ext>
            </a:extLst>
          </p:cNvPr>
          <p:cNvSpPr txBox="1"/>
          <p:nvPr/>
        </p:nvSpPr>
        <p:spPr>
          <a:xfrm>
            <a:off x="1521297" y="1176625"/>
            <a:ext cx="6276223" cy="369332"/>
          </a:xfrm>
          <a:prstGeom prst="rect">
            <a:avLst/>
          </a:prstGeom>
          <a:noFill/>
        </p:spPr>
        <p:txBody>
          <a:bodyPr wrap="square">
            <a:spAutoFit/>
          </a:bodyPr>
          <a:lstStyle/>
          <a:p>
            <a:r>
              <a:rPr lang="en-US" altLang="zh-TW" dirty="0">
                <a:latin typeface="Times New Roman" panose="02020603050405020304" pitchFamily="18" charset="0"/>
                <a:cs typeface="Times New Roman" panose="02020603050405020304" pitchFamily="18" charset="0"/>
              </a:rPr>
              <a:t>Charge neutral weak interaction was observed only in 1973. </a:t>
            </a:r>
            <a:endParaRPr lang="en-US" dirty="0"/>
          </a:p>
        </p:txBody>
      </p:sp>
    </p:spTree>
    <p:extLst>
      <p:ext uri="{BB962C8B-B14F-4D97-AF65-F5344CB8AC3E}">
        <p14:creationId xmlns:p14="http://schemas.microsoft.com/office/powerpoint/2010/main" val="1387105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9159"/>
                                        </p:tgtEl>
                                        <p:attrNameLst>
                                          <p:attrName>style.visibility</p:attrName>
                                        </p:attrNameLst>
                                      </p:cBhvr>
                                      <p:to>
                                        <p:strVal val="visible"/>
                                      </p:to>
                                    </p:set>
                                    <p:anim calcmode="lin" valueType="num">
                                      <p:cBhvr additive="base">
                                        <p:cTn id="7" dur="500" fill="hold"/>
                                        <p:tgtEl>
                                          <p:spTgt spid="49159"/>
                                        </p:tgtEl>
                                        <p:attrNameLst>
                                          <p:attrName>ppt_x</p:attrName>
                                        </p:attrNameLst>
                                      </p:cBhvr>
                                      <p:tavLst>
                                        <p:tav tm="0">
                                          <p:val>
                                            <p:strVal val="#ppt_x"/>
                                          </p:val>
                                        </p:tav>
                                        <p:tav tm="100000">
                                          <p:val>
                                            <p:strVal val="#ppt_x"/>
                                          </p:val>
                                        </p:tav>
                                      </p:tavLst>
                                    </p:anim>
                                    <p:anim calcmode="lin" valueType="num">
                                      <p:cBhvr additive="base">
                                        <p:cTn id="8" dur="500" fill="hold"/>
                                        <p:tgtEl>
                                          <p:spTgt spid="4915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9160"/>
                                        </p:tgtEl>
                                        <p:attrNameLst>
                                          <p:attrName>style.visibility</p:attrName>
                                        </p:attrNameLst>
                                      </p:cBhvr>
                                      <p:to>
                                        <p:strVal val="visible"/>
                                      </p:to>
                                    </p:set>
                                    <p:anim calcmode="lin" valueType="num">
                                      <p:cBhvr additive="base">
                                        <p:cTn id="11" dur="500" fill="hold"/>
                                        <p:tgtEl>
                                          <p:spTgt spid="49160"/>
                                        </p:tgtEl>
                                        <p:attrNameLst>
                                          <p:attrName>ppt_x</p:attrName>
                                        </p:attrNameLst>
                                      </p:cBhvr>
                                      <p:tavLst>
                                        <p:tav tm="0">
                                          <p:val>
                                            <p:strVal val="#ppt_x"/>
                                          </p:val>
                                        </p:tav>
                                        <p:tav tm="100000">
                                          <p:val>
                                            <p:strVal val="#ppt_x"/>
                                          </p:val>
                                        </p:tav>
                                      </p:tavLst>
                                    </p:anim>
                                    <p:anim calcmode="lin" valueType="num">
                                      <p:cBhvr additive="base">
                                        <p:cTn id="12" dur="500" fill="hold"/>
                                        <p:tgtEl>
                                          <p:spTgt spid="4916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49154"/>
                                        </p:tgtEl>
                                        <p:attrNameLst>
                                          <p:attrName>style.visibility</p:attrName>
                                        </p:attrNameLst>
                                      </p:cBhvr>
                                      <p:to>
                                        <p:strVal val="visible"/>
                                      </p:to>
                                    </p:set>
                                    <p:anim calcmode="lin" valueType="num">
                                      <p:cBhvr additive="base">
                                        <p:cTn id="21" dur="500" fill="hold"/>
                                        <p:tgtEl>
                                          <p:spTgt spid="49154"/>
                                        </p:tgtEl>
                                        <p:attrNameLst>
                                          <p:attrName>ppt_x</p:attrName>
                                        </p:attrNameLst>
                                      </p:cBhvr>
                                      <p:tavLst>
                                        <p:tav tm="0">
                                          <p:val>
                                            <p:strVal val="#ppt_x"/>
                                          </p:val>
                                        </p:tav>
                                        <p:tav tm="100000">
                                          <p:val>
                                            <p:strVal val="#ppt_x"/>
                                          </p:val>
                                        </p:tav>
                                      </p:tavLst>
                                    </p:anim>
                                    <p:anim calcmode="lin" valueType="num">
                                      <p:cBhvr additive="base">
                                        <p:cTn id="22" dur="500" fill="hold"/>
                                        <p:tgtEl>
                                          <p:spTgt spid="491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4" grpId="0"/>
      <p:bldP spid="49159" grpId="0"/>
      <p:bldP spid="49160" grpId="0"/>
      <p:bldP spid="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5"/>
          <p:cNvSpPr txBox="1">
            <a:spLocks noChangeArrowheads="1"/>
          </p:cNvSpPr>
          <p:nvPr/>
        </p:nvSpPr>
        <p:spPr bwMode="auto">
          <a:xfrm>
            <a:off x="3017386" y="705461"/>
            <a:ext cx="32400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50000"/>
              </a:spcBef>
              <a:buClrTx/>
              <a:buSzTx/>
              <a:buFontTx/>
              <a:buNone/>
            </a:pPr>
            <a:r>
              <a:rPr lang="zh-TW" altLang="en-US" sz="1800" dirty="0">
                <a:solidFill>
                  <a:srgbClr val="FF0000"/>
                </a:solidFill>
              </a:rPr>
              <a:t>磁場變化產生感應電場！</a:t>
            </a:r>
          </a:p>
        </p:txBody>
      </p:sp>
      <p:pic>
        <p:nvPicPr>
          <p:cNvPr id="50179" name="Picture 4" descr="D:\Downloads\Data\Knight\Media\Chapter34\Images\34_UnnumTbl_p1042_2-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5843" y="583571"/>
            <a:ext cx="1849118" cy="177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0" name="文字方塊 1"/>
          <p:cNvSpPr txBox="1">
            <a:spLocks noChangeArrowheads="1"/>
          </p:cNvSpPr>
          <p:nvPr/>
        </p:nvSpPr>
        <p:spPr bwMode="auto">
          <a:xfrm>
            <a:off x="3003098" y="1162661"/>
            <a:ext cx="391770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a:cs typeface="Times New Roman" pitchFamily="18" charset="0"/>
              </a:rPr>
              <a:t>磁力與電力是內在地聯繫在一起，</a:t>
            </a:r>
          </a:p>
        </p:txBody>
      </p:sp>
      <p:sp>
        <p:nvSpPr>
          <p:cNvPr id="50181" name="文字方塊 2"/>
          <p:cNvSpPr txBox="1">
            <a:spLocks noChangeArrowheads="1"/>
          </p:cNvSpPr>
          <p:nvPr/>
        </p:nvSpPr>
        <p:spPr bwMode="auto">
          <a:xfrm>
            <a:off x="3003098" y="1619861"/>
            <a:ext cx="35004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a:cs typeface="Times New Roman" pitchFamily="18" charset="0"/>
              </a:rPr>
              <a:t>必須以統一的電磁力來對待。</a:t>
            </a:r>
          </a:p>
        </p:txBody>
      </p:sp>
      <p:pic>
        <p:nvPicPr>
          <p:cNvPr id="2" name="Picture 5" descr="weak">
            <a:extLst>
              <a:ext uri="{FF2B5EF4-FFF2-40B4-BE49-F238E27FC236}">
                <a16:creationId xmlns:a16="http://schemas.microsoft.com/office/drawing/2014/main" id="{F01335D7-0C7C-C3FB-32DF-5D347314BB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1218" y="2740081"/>
            <a:ext cx="1571625"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6" descr="emag">
            <a:extLst>
              <a:ext uri="{FF2B5EF4-FFF2-40B4-BE49-F238E27FC236}">
                <a16:creationId xmlns:a16="http://schemas.microsoft.com/office/drawing/2014/main" id="{57844FD4-6636-CDD2-97DA-644B8AE566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5843" y="2890894"/>
            <a:ext cx="1905000" cy="177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descr="eweak">
            <a:extLst>
              <a:ext uri="{FF2B5EF4-FFF2-40B4-BE49-F238E27FC236}">
                <a16:creationId xmlns:a16="http://schemas.microsoft.com/office/drawing/2014/main" id="{E472F466-535C-F183-5428-2546674677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19393" y="2325069"/>
            <a:ext cx="1529411" cy="2738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1">
            <a:extLst>
              <a:ext uri="{FF2B5EF4-FFF2-40B4-BE49-F238E27FC236}">
                <a16:creationId xmlns:a16="http://schemas.microsoft.com/office/drawing/2014/main" id="{34A4BB39-22A6-5F66-582C-4B9AD8FB6A72}"/>
              </a:ext>
            </a:extLst>
          </p:cNvPr>
          <p:cNvSpPr txBox="1">
            <a:spLocks noChangeArrowheads="1"/>
          </p:cNvSpPr>
          <p:nvPr/>
        </p:nvSpPr>
        <p:spPr bwMode="auto">
          <a:xfrm>
            <a:off x="1102300" y="5295290"/>
            <a:ext cx="51228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50000"/>
              </a:spcBef>
              <a:buClrTx/>
              <a:buSzTx/>
              <a:buFontTx/>
              <a:buNone/>
            </a:pPr>
            <a:r>
              <a:rPr lang="zh-TW" altLang="en-US" sz="1800"/>
              <a:t>或許電磁力與弱作用力也是同一個力的兩個面向</a:t>
            </a:r>
            <a:endParaRPr lang="en-US" altLang="zh-TW" sz="1800"/>
          </a:p>
        </p:txBody>
      </p:sp>
      <p:sp>
        <p:nvSpPr>
          <p:cNvPr id="6" name="文字方塊 3">
            <a:extLst>
              <a:ext uri="{FF2B5EF4-FFF2-40B4-BE49-F238E27FC236}">
                <a16:creationId xmlns:a16="http://schemas.microsoft.com/office/drawing/2014/main" id="{07AAE7E7-6640-C800-5DB0-400191D2ADC1}"/>
              </a:ext>
            </a:extLst>
          </p:cNvPr>
          <p:cNvSpPr txBox="1">
            <a:spLocks noChangeArrowheads="1"/>
          </p:cNvSpPr>
          <p:nvPr/>
        </p:nvSpPr>
        <p:spPr bwMode="auto">
          <a:xfrm>
            <a:off x="1092503" y="5782652"/>
            <a:ext cx="6478701"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cs typeface="Times New Roman" pitchFamily="18" charset="0"/>
              </a:rPr>
              <a:t>電磁作用與弱作用或許可以統一成為電弱交互作用</a:t>
            </a:r>
            <a:r>
              <a:rPr lang="en-US" altLang="zh-TW" sz="1800" dirty="0">
                <a:cs typeface="Times New Roman" pitchFamily="18" charset="0"/>
              </a:rPr>
              <a:t>Electroweak</a:t>
            </a:r>
            <a:r>
              <a:rPr lang="zh-TW" altLang="en-US" sz="1800" dirty="0">
                <a:cs typeface="Times New Roman" pitchFamily="18" charset="0"/>
              </a:rPr>
              <a:t>。</a:t>
            </a:r>
          </a:p>
        </p:txBody>
      </p:sp>
      <p:sp>
        <p:nvSpPr>
          <p:cNvPr id="7" name="向右箭號 5">
            <a:extLst>
              <a:ext uri="{FF2B5EF4-FFF2-40B4-BE49-F238E27FC236}">
                <a16:creationId xmlns:a16="http://schemas.microsoft.com/office/drawing/2014/main" id="{C081428D-56EF-505F-CBA5-BD2B287801E2}"/>
              </a:ext>
            </a:extLst>
          </p:cNvPr>
          <p:cNvSpPr>
            <a:spLocks noChangeArrowheads="1"/>
          </p:cNvSpPr>
          <p:nvPr/>
        </p:nvSpPr>
        <p:spPr bwMode="auto">
          <a:xfrm>
            <a:off x="5192243" y="3600506"/>
            <a:ext cx="1081088" cy="392113"/>
          </a:xfrm>
          <a:prstGeom prst="rightArrow">
            <a:avLst>
              <a:gd name="adj1" fmla="val 50000"/>
              <a:gd name="adj2" fmla="val 49998"/>
            </a:avLst>
          </a:prstGeom>
          <a:gradFill rotWithShape="1">
            <a:gsLst>
              <a:gs pos="0">
                <a:srgbClr val="00FFB6"/>
              </a:gs>
              <a:gs pos="20000">
                <a:srgbClr val="00FEB2"/>
              </a:gs>
              <a:gs pos="100000">
                <a:srgbClr val="00C287"/>
              </a:gs>
            </a:gsLst>
            <a:lin ang="5400000"/>
          </a:gradFill>
          <a:ln w="9525">
            <a:solidFill>
              <a:srgbClr val="00E4A7"/>
            </a:solidFill>
            <a:miter lim="800000"/>
            <a:headEnd/>
            <a:tailEnd/>
          </a:ln>
          <a:effectLst>
            <a:outerShdw blurRad="40000" dist="23000" dir="5400000" rotWithShape="0">
              <a:srgbClr val="808080">
                <a:alpha val="34998"/>
              </a:srgbClr>
            </a:outerShdw>
          </a:effectLst>
        </p:spPr>
        <p:txBody>
          <a:bodyPr anchor="ctr"/>
          <a:lstStyle/>
          <a:p>
            <a:pPr algn="ctr">
              <a:defRPr/>
            </a:pPr>
            <a:endParaRPr lang="zh-TW" altLang="en-US">
              <a:solidFill>
                <a:schemeClr val="lt1"/>
              </a:solidFill>
              <a:latin typeface="+mn-lt"/>
              <a:ea typeface="+mn-ea"/>
            </a:endParaRPr>
          </a:p>
        </p:txBody>
      </p:sp>
    </p:spTree>
    <p:extLst>
      <p:ext uri="{BB962C8B-B14F-4D97-AF65-F5344CB8AC3E}">
        <p14:creationId xmlns:p14="http://schemas.microsoft.com/office/powerpoint/2010/main" val="1877541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2" descr="higgs5.jpg"/>
          <p:cNvPicPr>
            <a:picLocks noChangeAspect="1"/>
          </p:cNvPicPr>
          <p:nvPr/>
        </p:nvPicPr>
        <p:blipFill rotWithShape="1">
          <a:blip r:embed="rId2">
            <a:extLst>
              <a:ext uri="{28A0092B-C50C-407E-A947-70E740481C1C}">
                <a14:useLocalDpi xmlns:a14="http://schemas.microsoft.com/office/drawing/2010/main" val="0"/>
              </a:ext>
            </a:extLst>
          </a:blip>
          <a:srcRect l="5964" t="16931" r="21613" b="40240"/>
          <a:stretch/>
        </p:blipFill>
        <p:spPr bwMode="auto">
          <a:xfrm>
            <a:off x="1365435" y="621552"/>
            <a:ext cx="7007600" cy="6115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p:cNvSpPr/>
          <p:nvPr/>
        </p:nvSpPr>
        <p:spPr>
          <a:xfrm>
            <a:off x="1428376" y="2247153"/>
            <a:ext cx="3962400" cy="1168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9530651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549" y="152926"/>
            <a:ext cx="8215313" cy="5300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圖片 1" descr="glashow3.jpg"/>
          <p:cNvPicPr>
            <a:picLocks noChangeAspect="1"/>
          </p:cNvPicPr>
          <p:nvPr/>
        </p:nvPicPr>
        <p:blipFill rotWithShape="1">
          <a:blip r:embed="rId3">
            <a:extLst>
              <a:ext uri="{28A0092B-C50C-407E-A947-70E740481C1C}">
                <a14:useLocalDpi xmlns:a14="http://schemas.microsoft.com/office/drawing/2010/main" val="0"/>
              </a:ext>
            </a:extLst>
          </a:blip>
          <a:srcRect l="6982" t="59316" r="6004" b="32972"/>
          <a:stretch/>
        </p:blipFill>
        <p:spPr bwMode="auto">
          <a:xfrm>
            <a:off x="358294" y="5545687"/>
            <a:ext cx="8580357" cy="1170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a:extLst>
              <a:ext uri="{FF2B5EF4-FFF2-40B4-BE49-F238E27FC236}">
                <a16:creationId xmlns:a16="http://schemas.microsoft.com/office/drawing/2014/main" id="{D03B3B6B-223D-EE44-AAEA-0BF6334F872C}"/>
              </a:ext>
            </a:extLst>
          </p:cNvPr>
          <p:cNvSpPr/>
          <p:nvPr/>
        </p:nvSpPr>
        <p:spPr>
          <a:xfrm>
            <a:off x="463549" y="5545687"/>
            <a:ext cx="8326883" cy="117087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4" name="Rectangle 3">
            <a:extLst>
              <a:ext uri="{FF2B5EF4-FFF2-40B4-BE49-F238E27FC236}">
                <a16:creationId xmlns:a16="http://schemas.microsoft.com/office/drawing/2014/main" id="{26CF8995-EDD8-5B70-5B7B-31F4BE6871D3}"/>
              </a:ext>
            </a:extLst>
          </p:cNvPr>
          <p:cNvSpPr/>
          <p:nvPr/>
        </p:nvSpPr>
        <p:spPr>
          <a:xfrm>
            <a:off x="758283" y="2743200"/>
            <a:ext cx="7627434" cy="105936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43188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695731E7-05E2-4B34-A808-C068F5CA7571}" type="slidenum">
              <a:rPr lang="zh-TW" altLang="en-US" smtClean="0"/>
              <a:pPr>
                <a:defRPr/>
              </a:pPr>
              <a:t>5</a:t>
            </a:fld>
            <a:endParaRPr lang="en-US" altLang="zh-TW"/>
          </a:p>
        </p:txBody>
      </p:sp>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6816" y="1062406"/>
            <a:ext cx="1794335" cy="872920"/>
          </a:xfrm>
          <a:prstGeom prst="rect">
            <a:avLst/>
          </a:prstGeom>
        </p:spPr>
      </p:pic>
      <p:pic>
        <p:nvPicPr>
          <p:cNvPr id="4" name="圖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6816" y="2022893"/>
            <a:ext cx="2160000" cy="2276757"/>
          </a:xfrm>
          <a:prstGeom prst="rect">
            <a:avLst/>
          </a:prstGeom>
        </p:spPr>
      </p:pic>
      <p:pic>
        <p:nvPicPr>
          <p:cNvPr id="5" name="圖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6816" y="4455197"/>
            <a:ext cx="2621650" cy="1740329"/>
          </a:xfrm>
          <a:prstGeom prst="rect">
            <a:avLst/>
          </a:prstGeom>
        </p:spPr>
      </p:pic>
      <p:sp>
        <p:nvSpPr>
          <p:cNvPr id="6" name="矩形 5"/>
          <p:cNvSpPr/>
          <p:nvPr/>
        </p:nvSpPr>
        <p:spPr>
          <a:xfrm>
            <a:off x="3738466" y="1062406"/>
            <a:ext cx="2236510" cy="369332"/>
          </a:xfrm>
          <a:prstGeom prst="rect">
            <a:avLst/>
          </a:prstGeom>
        </p:spPr>
        <p:txBody>
          <a:bodyPr wrap="none">
            <a:spAutoFit/>
          </a:bodyPr>
          <a:lstStyle/>
          <a:p>
            <a:r>
              <a:rPr lang="en-US" altLang="zh-TW" dirty="0">
                <a:latin typeface="Times New Roman" panose="02020603050405020304" pitchFamily="18" charset="0"/>
                <a:cs typeface="Times New Roman" panose="02020603050405020304" pitchFamily="18" charset="0"/>
              </a:rPr>
              <a:t>Emulsion photograph </a:t>
            </a:r>
            <a:endParaRPr lang="zh-TW" altLang="en-US" dirty="0">
              <a:latin typeface="Times New Roman" panose="02020603050405020304" pitchFamily="18" charset="0"/>
              <a:cs typeface="Times New Roman" panose="02020603050405020304" pitchFamily="18" charset="0"/>
            </a:endParaRPr>
          </a:p>
        </p:txBody>
      </p:sp>
      <p:sp>
        <p:nvSpPr>
          <p:cNvPr id="7" name="文字方塊 6"/>
          <p:cNvSpPr txBox="1"/>
          <p:nvPr/>
        </p:nvSpPr>
        <p:spPr>
          <a:xfrm>
            <a:off x="3738466" y="1467512"/>
            <a:ext cx="4951444" cy="369332"/>
          </a:xfrm>
          <a:prstGeom prst="rect">
            <a:avLst/>
          </a:prstGeom>
          <a:noFill/>
        </p:spPr>
        <p:txBody>
          <a:bodyPr wrap="square" rtlCol="0">
            <a:spAutoFit/>
          </a:bodyPr>
          <a:lstStyle/>
          <a:p>
            <a:r>
              <a:rPr lang="zh-TW" altLang="en-US" dirty="0"/>
              <a:t>物理學家開始使用相片膠捲軟片來觀測。</a:t>
            </a:r>
          </a:p>
        </p:txBody>
      </p:sp>
      <p:sp>
        <p:nvSpPr>
          <p:cNvPr id="8" name="文字方塊 7"/>
          <p:cNvSpPr txBox="1"/>
          <p:nvPr/>
        </p:nvSpPr>
        <p:spPr>
          <a:xfrm>
            <a:off x="3738466" y="1935326"/>
            <a:ext cx="4428930" cy="369332"/>
          </a:xfrm>
          <a:prstGeom prst="rect">
            <a:avLst/>
          </a:prstGeom>
          <a:noFill/>
        </p:spPr>
        <p:txBody>
          <a:bodyPr wrap="square" rtlCol="0">
            <a:spAutoFit/>
          </a:bodyPr>
          <a:lstStyle/>
          <a:p>
            <a:r>
              <a:rPr lang="zh-TW" altLang="en-US" dirty="0"/>
              <a:t>更容易攜帶到高空或高山進行實驗。</a:t>
            </a:r>
          </a:p>
        </p:txBody>
      </p:sp>
      <p:pic>
        <p:nvPicPr>
          <p:cNvPr id="286722"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32330" b="35637"/>
          <a:stretch/>
        </p:blipFill>
        <p:spPr bwMode="auto">
          <a:xfrm>
            <a:off x="3904221" y="3303034"/>
            <a:ext cx="1905000" cy="2892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65672"/>
          <a:stretch/>
        </p:blipFill>
        <p:spPr bwMode="auto">
          <a:xfrm>
            <a:off x="5974976" y="3303034"/>
            <a:ext cx="1777653" cy="2892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33542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7" descr="ewea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5171" y="4476638"/>
            <a:ext cx="1103165" cy="1976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53251" name="Text Box 11"/>
              <p:cNvSpPr txBox="1">
                <a:spLocks noChangeArrowheads="1"/>
              </p:cNvSpPr>
              <p:nvPr/>
            </p:nvSpPr>
            <p:spPr bwMode="auto">
              <a:xfrm>
                <a:off x="929194" y="614579"/>
                <a:ext cx="7432193"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50000"/>
                  </a:spcBef>
                  <a:buClrTx/>
                  <a:buSzTx/>
                  <a:buFontTx/>
                  <a:buNone/>
                </a:pPr>
                <a:r>
                  <a:rPr lang="en-US" altLang="zh-TW" sz="1800" dirty="0">
                    <a:cs typeface="Times New Roman" panose="02020603050405020304" pitchFamily="18" charset="0"/>
                  </a:rPr>
                  <a:t>Schwinger </a:t>
                </a:r>
                <a:r>
                  <a:rPr lang="zh-TW" altLang="en-US" sz="1800" dirty="0">
                    <a:cs typeface="Times New Roman" panose="02020603050405020304" pitchFamily="18" charset="0"/>
                  </a:rPr>
                  <a:t>的</a:t>
                </a:r>
                <a:r>
                  <a:rPr lang="en-US" altLang="zh-TW" sz="1800" dirty="0">
                    <a:cs typeface="Times New Roman" panose="02020603050405020304" pitchFamily="18" charset="0"/>
                  </a:rPr>
                  <a:t> iso-triplet vector field </a:t>
                </a:r>
                <a:r>
                  <a:rPr lang="zh-TW" altLang="en-US" sz="1800" dirty="0">
                    <a:cs typeface="Times New Roman" panose="02020603050405020304" pitchFamily="18" charset="0"/>
                  </a:rPr>
                  <a:t>就雷同</a:t>
                </a:r>
                <a:r>
                  <a:rPr lang="en-US" altLang="zh-TW" sz="1800" dirty="0">
                    <a:solidFill>
                      <a:schemeClr val="tx1"/>
                    </a:solidFill>
                    <a:cs typeface="Times New Roman" panose="02020603050405020304" pitchFamily="18" charset="0"/>
                  </a:rPr>
                  <a:t>Weak </a:t>
                </a:r>
                <a14:m>
                  <m:oMath xmlns:m="http://schemas.openxmlformats.org/officeDocument/2006/math">
                    <m:r>
                      <a:rPr lang="en-US" altLang="zh-TW" sz="1800" i="1" dirty="0" smtClean="0">
                        <a:solidFill>
                          <a:schemeClr val="tx1"/>
                        </a:solidFill>
                        <a:latin typeface="Cambria Math" panose="02040503050406030204" pitchFamily="18" charset="0"/>
                        <a:cs typeface="Times New Roman" panose="02020603050405020304" pitchFamily="18" charset="0"/>
                      </a:rPr>
                      <m:t>𝑆𝑈</m:t>
                    </m:r>
                    <m:r>
                      <a:rPr lang="en-US" altLang="zh-TW" sz="1800" i="1" dirty="0" smtClean="0">
                        <a:solidFill>
                          <a:schemeClr val="tx1"/>
                        </a:solidFill>
                        <a:latin typeface="Cambria Math" panose="02040503050406030204" pitchFamily="18" charset="0"/>
                        <a:cs typeface="Times New Roman" panose="02020603050405020304" pitchFamily="18" charset="0"/>
                      </a:rPr>
                      <m:t>(2)</m:t>
                    </m:r>
                  </m:oMath>
                </a14:m>
                <a:r>
                  <a:rPr lang="zh-TW" altLang="en-US" sz="1800" dirty="0">
                    <a:solidFill>
                      <a:schemeClr val="tx1"/>
                    </a:solidFill>
                    <a:cs typeface="Times New Roman" panose="02020603050405020304" pitchFamily="18" charset="0"/>
                  </a:rPr>
                  <a:t> </a:t>
                </a:r>
                <a:r>
                  <a:rPr lang="en-US" altLang="zh-TW" sz="1800" dirty="0">
                    <a:solidFill>
                      <a:schemeClr val="tx1"/>
                    </a:solidFill>
                    <a:cs typeface="Times New Roman" panose="02020603050405020304" pitchFamily="18" charset="0"/>
                  </a:rPr>
                  <a:t>gauge theory</a:t>
                </a:r>
                <a:r>
                  <a:rPr lang="zh-TW" altLang="en-US" sz="1800" dirty="0">
                    <a:solidFill>
                      <a:schemeClr val="tx1"/>
                    </a:solidFill>
                    <a:cs typeface="Times New Roman" panose="02020603050405020304" pitchFamily="18" charset="0"/>
                  </a:rPr>
                  <a:t> </a:t>
                </a:r>
                <a:r>
                  <a:rPr lang="en-US" altLang="zh-TW" sz="1800" dirty="0">
                    <a:solidFill>
                      <a:schemeClr val="tx1"/>
                    </a:solidFill>
                    <a:cs typeface="Times New Roman" panose="02020603050405020304" pitchFamily="18" charset="0"/>
                  </a:rPr>
                  <a:t>1957</a:t>
                </a:r>
                <a:endParaRPr lang="en-US" altLang="zh-TW" sz="2400" b="1" dirty="0">
                  <a:solidFill>
                    <a:schemeClr val="folHlink"/>
                  </a:solidFill>
                  <a:cs typeface="Times New Roman" panose="02020603050405020304" pitchFamily="18" charset="0"/>
                </a:endParaRPr>
              </a:p>
            </p:txBody>
          </p:sp>
        </mc:Choice>
        <mc:Fallback xmlns="">
          <p:sp>
            <p:nvSpPr>
              <p:cNvPr id="53251" name="Text Box 11"/>
              <p:cNvSpPr txBox="1">
                <a:spLocks noRot="1" noChangeAspect="1" noMove="1" noResize="1" noEditPoints="1" noAdjustHandles="1" noChangeArrowheads="1" noChangeShapeType="1" noTextEdit="1"/>
              </p:cNvSpPr>
              <p:nvPr/>
            </p:nvSpPr>
            <p:spPr bwMode="auto">
              <a:xfrm>
                <a:off x="929194" y="614579"/>
                <a:ext cx="7432193" cy="369332"/>
              </a:xfrm>
              <a:prstGeom prst="rect">
                <a:avLst/>
              </a:prstGeom>
              <a:blipFill>
                <a:blip r:embed="rId3"/>
                <a:stretch>
                  <a:fillRect l="-511" t="-6667" b="-20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pic>
        <p:nvPicPr>
          <p:cNvPr id="53258" name="Picture 15" descr="http://www.google.com/url?source=imglanding&amp;ct=img&amp;q=http://upload.wikimedia.org/wikipedia/commons/thumb/3/3c/Schwinger.jpg/180px-Schwinger.jpg&amp;sa=X&amp;ei=Jv1sUIDlB4ramAWrhYDYAg&amp;ved=0CAwQ8wc&amp;usg=AFQjCNEMgBxQm3ZDMlCLBsF6u8a8ZNMccQ"/>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392" y="1194794"/>
            <a:ext cx="2135170" cy="3025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9" name="Picture 17" descr="http://cph-theory.persiangig.com/90.11.26-t5.JPG"/>
          <p:cNvPicPr>
            <a:picLocks noChangeAspect="1" noChangeArrowheads="1"/>
          </p:cNvPicPr>
          <p:nvPr/>
        </p:nvPicPr>
        <p:blipFill>
          <a:blip r:embed="rId5">
            <a:extLst>
              <a:ext uri="{28A0092B-C50C-407E-A947-70E740481C1C}">
                <a14:useLocalDpi xmlns:a14="http://schemas.microsoft.com/office/drawing/2010/main" val="0"/>
              </a:ext>
            </a:extLst>
          </a:blip>
          <a:srcRect r="34280"/>
          <a:stretch>
            <a:fillRect/>
          </a:stretch>
        </p:blipFill>
        <p:spPr bwMode="auto">
          <a:xfrm>
            <a:off x="3342367" y="3702718"/>
            <a:ext cx="1871302" cy="662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53260" name="文字方塊 17"/>
              <p:cNvSpPr txBox="1">
                <a:spLocks noChangeArrowheads="1"/>
              </p:cNvSpPr>
              <p:nvPr/>
            </p:nvSpPr>
            <p:spPr bwMode="auto">
              <a:xfrm>
                <a:off x="3311250" y="4690739"/>
                <a:ext cx="3318651"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cs typeface="Times New Roman" pitchFamily="18" charset="0"/>
                  </a:rPr>
                  <a:t>他主張電中性的</a:t>
                </a:r>
                <a14:m>
                  <m:oMath xmlns:m="http://schemas.openxmlformats.org/officeDocument/2006/math">
                    <m:sSup>
                      <m:sSupPr>
                        <m:ctrlPr>
                          <a:rPr lang="en-US" altLang="zh-TW" sz="1800" i="1">
                            <a:latin typeface="Cambria Math" panose="02040503050406030204" pitchFamily="18" charset="0"/>
                            <a:cs typeface="Times New Roman" pitchFamily="18" charset="0"/>
                          </a:rPr>
                        </m:ctrlPr>
                      </m:sSupPr>
                      <m:e>
                        <m:r>
                          <a:rPr lang="en-US" altLang="zh-TW" sz="1800" i="1">
                            <a:latin typeface="Cambria Math"/>
                            <a:cs typeface="Times New Roman" pitchFamily="18" charset="0"/>
                          </a:rPr>
                          <m:t>𝑊</m:t>
                        </m:r>
                      </m:e>
                      <m:sup>
                        <m:r>
                          <a:rPr lang="en-US" altLang="zh-TW" sz="1800" b="0" i="1" smtClean="0">
                            <a:latin typeface="Cambria Math" panose="02040503050406030204" pitchFamily="18" charset="0"/>
                            <a:cs typeface="Times New Roman" pitchFamily="18" charset="0"/>
                          </a:rPr>
                          <m:t>3</m:t>
                        </m:r>
                      </m:sup>
                    </m:sSup>
                  </m:oMath>
                </a14:m>
                <a:r>
                  <a:rPr lang="zh-TW" altLang="en-US" sz="1800" dirty="0">
                    <a:cs typeface="Times New Roman" pitchFamily="18" charset="0"/>
                  </a:rPr>
                  <a:t>就是光子！</a:t>
                </a:r>
              </a:p>
            </p:txBody>
          </p:sp>
        </mc:Choice>
        <mc:Fallback xmlns="">
          <p:sp>
            <p:nvSpPr>
              <p:cNvPr id="53260" name="文字方塊 17"/>
              <p:cNvSpPr txBox="1">
                <a:spLocks noRot="1" noChangeAspect="1" noMove="1" noResize="1" noEditPoints="1" noAdjustHandles="1" noChangeArrowheads="1" noChangeShapeType="1" noTextEdit="1"/>
              </p:cNvSpPr>
              <p:nvPr/>
            </p:nvSpPr>
            <p:spPr bwMode="auto">
              <a:xfrm>
                <a:off x="3311250" y="4690739"/>
                <a:ext cx="3318651" cy="369332"/>
              </a:xfrm>
              <a:prstGeom prst="rect">
                <a:avLst/>
              </a:prstGeom>
              <a:blipFill>
                <a:blip r:embed="rId6"/>
                <a:stretch>
                  <a:fillRect l="-1521"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pic>
        <p:nvPicPr>
          <p:cNvPr id="53261" name="Picture 17" descr="http://cph-theory.persiangig.com/90.11.26-t5.JPG"/>
          <p:cNvPicPr>
            <a:picLocks noChangeAspect="1" noChangeArrowheads="1"/>
          </p:cNvPicPr>
          <p:nvPr/>
        </p:nvPicPr>
        <p:blipFill>
          <a:blip r:embed="rId5">
            <a:extLst>
              <a:ext uri="{28A0092B-C50C-407E-A947-70E740481C1C}">
                <a14:useLocalDpi xmlns:a14="http://schemas.microsoft.com/office/drawing/2010/main" val="0"/>
              </a:ext>
            </a:extLst>
          </a:blip>
          <a:srcRect l="43330" r="34280"/>
          <a:stretch>
            <a:fillRect/>
          </a:stretch>
        </p:blipFill>
        <p:spPr bwMode="auto">
          <a:xfrm>
            <a:off x="3371621" y="5324978"/>
            <a:ext cx="586219" cy="609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2" name="Picture 2" descr="http://www.quantumdiaries.org/wp-content/uploads/2011/11/W3BtoZgam1-1024x290.png"/>
          <p:cNvPicPr>
            <a:picLocks noChangeAspect="1" noChangeArrowheads="1"/>
          </p:cNvPicPr>
          <p:nvPr/>
        </p:nvPicPr>
        <p:blipFill>
          <a:blip r:embed="rId7">
            <a:extLst>
              <a:ext uri="{28A0092B-C50C-407E-A947-70E740481C1C}">
                <a14:useLocalDpi xmlns:a14="http://schemas.microsoft.com/office/drawing/2010/main" val="0"/>
              </a:ext>
            </a:extLst>
          </a:blip>
          <a:srcRect l="79900" t="14316" b="25684"/>
          <a:stretch>
            <a:fillRect/>
          </a:stretch>
        </p:blipFill>
        <p:spPr bwMode="auto">
          <a:xfrm>
            <a:off x="4920224" y="5309009"/>
            <a:ext cx="862013"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左-右雙向箭號 21"/>
          <p:cNvSpPr/>
          <p:nvPr/>
        </p:nvSpPr>
        <p:spPr>
          <a:xfrm>
            <a:off x="4231249" y="5528084"/>
            <a:ext cx="493713" cy="2032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pic>
        <p:nvPicPr>
          <p:cNvPr id="18"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50982" y="2833936"/>
            <a:ext cx="2386974" cy="1716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9" name="Object 8"/>
          <p:cNvGraphicFramePr>
            <a:graphicFrameLocks noChangeAspect="1"/>
          </p:cNvGraphicFramePr>
          <p:nvPr>
            <p:extLst>
              <p:ext uri="{D42A27DB-BD31-4B8C-83A1-F6EECF244321}">
                <p14:modId xmlns:p14="http://schemas.microsoft.com/office/powerpoint/2010/main" val="512724923"/>
              </p:ext>
            </p:extLst>
          </p:nvPr>
        </p:nvGraphicFramePr>
        <p:xfrm>
          <a:off x="6403242" y="3000651"/>
          <a:ext cx="417513" cy="271463"/>
        </p:xfrm>
        <a:graphic>
          <a:graphicData uri="http://schemas.openxmlformats.org/presentationml/2006/ole">
            <mc:AlternateContent xmlns:mc="http://schemas.openxmlformats.org/markup-compatibility/2006">
              <mc:Choice xmlns:v="urn:schemas-microsoft-com:vml" Requires="v">
                <p:oleObj name="方程式" r:id="rId9" imgW="253780" imgH="164957" progId="Equation.3">
                  <p:embed/>
                </p:oleObj>
              </mc:Choice>
              <mc:Fallback>
                <p:oleObj name="方程式" r:id="rId9" imgW="253780" imgH="164957"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03242" y="3000651"/>
                        <a:ext cx="417513" cy="271463"/>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20" name="Object 9"/>
          <p:cNvGraphicFramePr>
            <a:graphicFrameLocks noChangeAspect="1"/>
          </p:cNvGraphicFramePr>
          <p:nvPr>
            <p:extLst>
              <p:ext uri="{D42A27DB-BD31-4B8C-83A1-F6EECF244321}">
                <p14:modId xmlns:p14="http://schemas.microsoft.com/office/powerpoint/2010/main" val="509854478"/>
              </p:ext>
            </p:extLst>
          </p:nvPr>
        </p:nvGraphicFramePr>
        <p:xfrm>
          <a:off x="6459007" y="3972268"/>
          <a:ext cx="417512" cy="271463"/>
        </p:xfrm>
        <a:graphic>
          <a:graphicData uri="http://schemas.openxmlformats.org/presentationml/2006/ole">
            <mc:AlternateContent xmlns:mc="http://schemas.openxmlformats.org/markup-compatibility/2006">
              <mc:Choice xmlns:v="urn:schemas-microsoft-com:vml" Requires="v">
                <p:oleObj name="方程式" r:id="rId9" imgW="253780" imgH="164957" progId="Equation.3">
                  <p:embed/>
                </p:oleObj>
              </mc:Choice>
              <mc:Fallback>
                <p:oleObj name="方程式" r:id="rId9" imgW="253780" imgH="164957"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59007" y="3972268"/>
                        <a:ext cx="417512" cy="271463"/>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26" name="矩形 25"/>
          <p:cNvSpPr/>
          <p:nvPr/>
        </p:nvSpPr>
        <p:spPr>
          <a:xfrm>
            <a:off x="5727897" y="1185453"/>
            <a:ext cx="2384942" cy="1597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27" name="矩形 26"/>
              <p:cNvSpPr/>
              <p:nvPr/>
            </p:nvSpPr>
            <p:spPr>
              <a:xfrm>
                <a:off x="6629901" y="1420485"/>
                <a:ext cx="203929" cy="276999"/>
              </a:xfrm>
              <a:prstGeom prst="rect">
                <a:avLst/>
              </a:prstGeom>
              <a:solidFill>
                <a:schemeClr val="bg1"/>
              </a:solidFill>
            </p:spPr>
            <p:txBody>
              <a:bodyPr wrap="square" lIns="0" tIns="0" rIns="0" bIns="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cs typeface="Times New Roman" pitchFamily="18" charset="0"/>
                        </a:rPr>
                        <m:t>𝑒</m:t>
                      </m:r>
                    </m:oMath>
                  </m:oMathPara>
                </a14:m>
                <a:endParaRPr lang="zh-TW" altLang="en-US" dirty="0"/>
              </a:p>
            </p:txBody>
          </p:sp>
        </mc:Choice>
        <mc:Fallback xmlns="">
          <p:sp>
            <p:nvSpPr>
              <p:cNvPr id="27" name="矩形 26"/>
              <p:cNvSpPr>
                <a:spLocks noRot="1" noChangeAspect="1" noMove="1" noResize="1" noEditPoints="1" noAdjustHandles="1" noChangeArrowheads="1" noChangeShapeType="1" noTextEdit="1"/>
              </p:cNvSpPr>
              <p:nvPr/>
            </p:nvSpPr>
            <p:spPr>
              <a:xfrm>
                <a:off x="6629901" y="1420485"/>
                <a:ext cx="203929" cy="276999"/>
              </a:xfrm>
              <a:prstGeom prst="rect">
                <a:avLst/>
              </a:prstGeom>
              <a:blipFill>
                <a:blip r:embed="rId12"/>
                <a:stretch>
                  <a:fillRect l="-11765" r="-5882" b="-4348"/>
                </a:stretch>
              </a:blipFill>
            </p:spPr>
            <p:txBody>
              <a:bodyPr/>
              <a:lstStyle/>
              <a:p>
                <a:r>
                  <a:rPr lang="en-US">
                    <a:noFill/>
                  </a:rPr>
                  <a:t> </a:t>
                </a:r>
              </a:p>
            </p:txBody>
          </p:sp>
        </mc:Fallback>
      </mc:AlternateContent>
      <p:pic>
        <p:nvPicPr>
          <p:cNvPr id="28" name="Picture 4"/>
          <p:cNvPicPr>
            <a:picLocks noChangeAspect="1" noChangeArrowheads="1"/>
          </p:cNvPicPr>
          <p:nvPr/>
        </p:nvPicPr>
        <p:blipFill rotWithShape="1">
          <a:blip r:embed="rId13">
            <a:extLst>
              <a:ext uri="{28A0092B-C50C-407E-A947-70E740481C1C}">
                <a14:useLocalDpi xmlns:a14="http://schemas.microsoft.com/office/drawing/2010/main" val="0"/>
              </a:ext>
            </a:extLst>
          </a:blip>
          <a:srcRect r="24127"/>
          <a:stretch/>
        </p:blipFill>
        <p:spPr bwMode="auto">
          <a:xfrm>
            <a:off x="5727897" y="1185453"/>
            <a:ext cx="2020335" cy="159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9" name="矩形 28"/>
              <p:cNvSpPr/>
              <p:nvPr/>
            </p:nvSpPr>
            <p:spPr>
              <a:xfrm>
                <a:off x="6969278" y="1564208"/>
                <a:ext cx="501519" cy="276999"/>
              </a:xfrm>
              <a:prstGeom prst="rect">
                <a:avLst/>
              </a:prstGeom>
              <a:solidFill>
                <a:schemeClr val="bg1"/>
              </a:solidFill>
            </p:spPr>
            <p:txBody>
              <a:bodyPr wrap="square" lIns="0" tIns="0" rIns="0" bIns="0">
                <a:spAutoFit/>
              </a:bodyPr>
              <a:lstStyle/>
              <a:p>
                <a:pPr/>
                <a14:m>
                  <m:oMathPara xmlns:m="http://schemas.openxmlformats.org/officeDocument/2006/math">
                    <m:oMathParaPr>
                      <m:jc m:val="centerGroup"/>
                    </m:oMathParaPr>
                    <m:oMath xmlns:m="http://schemas.openxmlformats.org/officeDocument/2006/math">
                      <m:sSup>
                        <m:sSupPr>
                          <m:ctrlPr>
                            <a:rPr lang="en-US" altLang="zh-TW" i="1" smtClean="0">
                              <a:latin typeface="Cambria Math" panose="02040503050406030204" pitchFamily="18" charset="0"/>
                              <a:cs typeface="Times New Roman" pitchFamily="18" charset="0"/>
                            </a:rPr>
                          </m:ctrlPr>
                        </m:sSupPr>
                        <m:e>
                          <m:r>
                            <a:rPr lang="en-US" altLang="zh-TW" i="1">
                              <a:latin typeface="Cambria Math"/>
                              <a:cs typeface="Times New Roman" pitchFamily="18" charset="0"/>
                            </a:rPr>
                            <m:t>𝑊</m:t>
                          </m:r>
                        </m:e>
                        <m:sup>
                          <m:r>
                            <a:rPr lang="en-US" altLang="zh-TW" b="0" i="1" smtClean="0">
                              <a:latin typeface="Cambria Math"/>
                              <a:cs typeface="Times New Roman" pitchFamily="18" charset="0"/>
                            </a:rPr>
                            <m:t>3</m:t>
                          </m:r>
                        </m:sup>
                      </m:sSup>
                    </m:oMath>
                  </m:oMathPara>
                </a14:m>
                <a:endParaRPr lang="zh-TW" altLang="en-US" dirty="0"/>
              </a:p>
            </p:txBody>
          </p:sp>
        </mc:Choice>
        <mc:Fallback xmlns="">
          <p:sp>
            <p:nvSpPr>
              <p:cNvPr id="29" name="矩形 28"/>
              <p:cNvSpPr>
                <a:spLocks noRot="1" noChangeAspect="1" noMove="1" noResize="1" noEditPoints="1" noAdjustHandles="1" noChangeArrowheads="1" noChangeShapeType="1" noTextEdit="1"/>
              </p:cNvSpPr>
              <p:nvPr/>
            </p:nvSpPr>
            <p:spPr>
              <a:xfrm>
                <a:off x="6969278" y="1564208"/>
                <a:ext cx="501519" cy="276999"/>
              </a:xfrm>
              <a:prstGeom prst="rect">
                <a:avLst/>
              </a:prstGeom>
              <a:blipFill>
                <a:blip r:embed="rId14"/>
                <a:stretch>
                  <a:fillRect t="-4545" b="-13636"/>
                </a:stretch>
              </a:blipFill>
            </p:spPr>
            <p:txBody>
              <a:bodyPr/>
              <a:lstStyle/>
              <a:p>
                <a:r>
                  <a:rPr lang="en-US">
                    <a:noFill/>
                  </a:rPr>
                  <a:t> </a:t>
                </a:r>
              </a:p>
            </p:txBody>
          </p:sp>
        </mc:Fallback>
      </mc:AlternateContent>
      <p:cxnSp>
        <p:nvCxnSpPr>
          <p:cNvPr id="30" name="直線單箭頭接點 29"/>
          <p:cNvCxnSpPr/>
          <p:nvPr/>
        </p:nvCxnSpPr>
        <p:spPr>
          <a:xfrm flipH="1">
            <a:off x="7333791" y="1833184"/>
            <a:ext cx="256559"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矩形 30"/>
              <p:cNvSpPr/>
              <p:nvPr/>
            </p:nvSpPr>
            <p:spPr>
              <a:xfrm>
                <a:off x="6189147" y="2432916"/>
                <a:ext cx="203929" cy="276999"/>
              </a:xfrm>
              <a:prstGeom prst="rect">
                <a:avLst/>
              </a:prstGeom>
              <a:solidFill>
                <a:schemeClr val="bg1"/>
              </a:solidFill>
            </p:spPr>
            <p:txBody>
              <a:bodyPr wrap="square" lIns="0" tIns="0" rIns="0" bIns="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cs typeface="Times New Roman" pitchFamily="18" charset="0"/>
                        </a:rPr>
                        <m:t>𝑒</m:t>
                      </m:r>
                      <m:r>
                        <a:rPr lang="en-US" altLang="zh-TW" b="0" i="1" smtClean="0">
                          <a:latin typeface="Cambria Math"/>
                          <a:cs typeface="Times New Roman" pitchFamily="18" charset="0"/>
                        </a:rPr>
                        <m:t>,</m:t>
                      </m:r>
                      <m:r>
                        <a:rPr lang="en-US" altLang="zh-TW" b="0" i="1" smtClean="0">
                          <a:latin typeface="Cambria Math"/>
                          <a:cs typeface="Times New Roman" pitchFamily="18" charset="0"/>
                        </a:rPr>
                        <m:t>𝑞</m:t>
                      </m:r>
                    </m:oMath>
                  </m:oMathPara>
                </a14:m>
                <a:endParaRPr lang="zh-TW" altLang="en-US" dirty="0"/>
              </a:p>
            </p:txBody>
          </p:sp>
        </mc:Choice>
        <mc:Fallback xmlns="">
          <p:sp>
            <p:nvSpPr>
              <p:cNvPr id="31" name="矩形 30"/>
              <p:cNvSpPr>
                <a:spLocks noRot="1" noChangeAspect="1" noMove="1" noResize="1" noEditPoints="1" noAdjustHandles="1" noChangeArrowheads="1" noChangeShapeType="1" noTextEdit="1"/>
              </p:cNvSpPr>
              <p:nvPr/>
            </p:nvSpPr>
            <p:spPr>
              <a:xfrm>
                <a:off x="6189147" y="2432916"/>
                <a:ext cx="203929" cy="276999"/>
              </a:xfrm>
              <a:prstGeom prst="rect">
                <a:avLst/>
              </a:prstGeom>
              <a:blipFill>
                <a:blip r:embed="rId15"/>
                <a:stretch>
                  <a:fillRect l="-29412" r="-94118" b="-304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矩形 31"/>
              <p:cNvSpPr/>
              <p:nvPr/>
            </p:nvSpPr>
            <p:spPr>
              <a:xfrm>
                <a:off x="6350394" y="1293170"/>
                <a:ext cx="203929" cy="276999"/>
              </a:xfrm>
              <a:prstGeom prst="rect">
                <a:avLst/>
              </a:prstGeom>
              <a:solidFill>
                <a:schemeClr val="bg1"/>
              </a:solidFill>
            </p:spPr>
            <p:txBody>
              <a:bodyPr wrap="square" lIns="0" tIns="0" rIns="0" bIns="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cs typeface="Times New Roman" pitchFamily="18" charset="0"/>
                        </a:rPr>
                        <m:t>𝑒</m:t>
                      </m:r>
                      <m:r>
                        <a:rPr lang="en-US" altLang="zh-TW" b="0" i="1" smtClean="0">
                          <a:latin typeface="Cambria Math"/>
                          <a:cs typeface="Times New Roman" pitchFamily="18" charset="0"/>
                        </a:rPr>
                        <m:t>,</m:t>
                      </m:r>
                      <m:r>
                        <a:rPr lang="en-US" altLang="zh-TW" b="0" i="1" smtClean="0">
                          <a:latin typeface="Cambria Math"/>
                          <a:cs typeface="Times New Roman" pitchFamily="18" charset="0"/>
                        </a:rPr>
                        <m:t>𝑞</m:t>
                      </m:r>
                    </m:oMath>
                  </m:oMathPara>
                </a14:m>
                <a:endParaRPr lang="zh-TW" altLang="en-US" dirty="0"/>
              </a:p>
            </p:txBody>
          </p:sp>
        </mc:Choice>
        <mc:Fallback xmlns="">
          <p:sp>
            <p:nvSpPr>
              <p:cNvPr id="32" name="矩形 31"/>
              <p:cNvSpPr>
                <a:spLocks noRot="1" noChangeAspect="1" noMove="1" noResize="1" noEditPoints="1" noAdjustHandles="1" noChangeArrowheads="1" noChangeShapeType="1" noTextEdit="1"/>
              </p:cNvSpPr>
              <p:nvPr/>
            </p:nvSpPr>
            <p:spPr>
              <a:xfrm>
                <a:off x="6350394" y="1293170"/>
                <a:ext cx="203929" cy="276999"/>
              </a:xfrm>
              <a:prstGeom prst="rect">
                <a:avLst/>
              </a:prstGeom>
              <a:blipFill>
                <a:blip r:embed="rId16"/>
                <a:stretch>
                  <a:fillRect l="-31250" r="-106250" b="-304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矩形 1">
                <a:extLst>
                  <a:ext uri="{FF2B5EF4-FFF2-40B4-BE49-F238E27FC236}">
                    <a16:creationId xmlns:a16="http://schemas.microsoft.com/office/drawing/2014/main" id="{BC63C0CD-31A3-4247-9882-DDA927DB1A8C}"/>
                  </a:ext>
                </a:extLst>
              </p:cNvPr>
              <p:cNvSpPr/>
              <p:nvPr/>
            </p:nvSpPr>
            <p:spPr>
              <a:xfrm>
                <a:off x="3311250" y="3175651"/>
                <a:ext cx="2039981" cy="369332"/>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d>
                        <m:dPr>
                          <m:ctrlPr>
                            <a:rPr lang="en-US" altLang="zh-TW" i="1" smtClean="0">
                              <a:latin typeface="Cambria Math" panose="02040503050406030204" pitchFamily="18" charset="0"/>
                              <a:cs typeface="Times New Roman" pitchFamily="18" charset="0"/>
                            </a:rPr>
                          </m:ctrlPr>
                        </m:dPr>
                        <m:e>
                          <m:m>
                            <m:mPr>
                              <m:mcs>
                                <m:mc>
                                  <m:mcPr>
                                    <m:count m:val="3"/>
                                    <m:mcJc m:val="center"/>
                                  </m:mcPr>
                                </m:mc>
                              </m:mcs>
                              <m:ctrlPr>
                                <a:rPr lang="en-US" altLang="zh-TW" i="1">
                                  <a:latin typeface="Cambria Math" panose="02040503050406030204" pitchFamily="18" charset="0"/>
                                  <a:cs typeface="Times New Roman" pitchFamily="18" charset="0"/>
                                </a:rPr>
                              </m:ctrlPr>
                            </m:mPr>
                            <m:mr>
                              <m:e>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𝑊</m:t>
                                    </m:r>
                                  </m:e>
                                  <m:sup>
                                    <m:r>
                                      <a:rPr lang="en-US" altLang="zh-TW" i="1">
                                        <a:latin typeface="Cambria Math"/>
                                        <a:cs typeface="Times New Roman" pitchFamily="18" charset="0"/>
                                      </a:rPr>
                                      <m:t>+</m:t>
                                    </m:r>
                                  </m:sup>
                                </m:sSup>
                              </m:e>
                              <m:e>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𝑊</m:t>
                                    </m:r>
                                  </m:e>
                                  <m:sup>
                                    <m:r>
                                      <a:rPr lang="en-US" altLang="zh-TW" b="0" i="1" smtClean="0">
                                        <a:latin typeface="Cambria Math" panose="02040503050406030204" pitchFamily="18" charset="0"/>
                                        <a:cs typeface="Times New Roman" pitchFamily="18" charset="0"/>
                                      </a:rPr>
                                      <m:t>3</m:t>
                                    </m:r>
                                  </m:sup>
                                </m:sSup>
                              </m:e>
                              <m:e>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𝑊</m:t>
                                    </m:r>
                                  </m:e>
                                  <m:sup>
                                    <m:r>
                                      <a:rPr lang="en-US" altLang="zh-TW" i="1">
                                        <a:latin typeface="Cambria Math"/>
                                        <a:cs typeface="Times New Roman" pitchFamily="18" charset="0"/>
                                      </a:rPr>
                                      <m:t>−</m:t>
                                    </m:r>
                                  </m:sup>
                                </m:sSup>
                              </m:e>
                            </m:mr>
                          </m:m>
                        </m:e>
                      </m:d>
                    </m:oMath>
                  </m:oMathPara>
                </a14:m>
                <a:endParaRPr lang="zh-TW" altLang="en-US" dirty="0"/>
              </a:p>
            </p:txBody>
          </p:sp>
        </mc:Choice>
        <mc:Fallback xmlns="">
          <p:sp>
            <p:nvSpPr>
              <p:cNvPr id="2" name="矩形 1">
                <a:extLst>
                  <a:ext uri="{FF2B5EF4-FFF2-40B4-BE49-F238E27FC236}">
                    <a16:creationId xmlns:a16="http://schemas.microsoft.com/office/drawing/2014/main" id="{BC63C0CD-31A3-4247-9882-DDA927DB1A8C}"/>
                  </a:ext>
                </a:extLst>
              </p:cNvPr>
              <p:cNvSpPr>
                <a:spLocks noRot="1" noChangeAspect="1" noMove="1" noResize="1" noEditPoints="1" noAdjustHandles="1" noChangeArrowheads="1" noChangeShapeType="1" noTextEdit="1"/>
              </p:cNvSpPr>
              <p:nvPr/>
            </p:nvSpPr>
            <p:spPr>
              <a:xfrm>
                <a:off x="3311250" y="3175651"/>
                <a:ext cx="2039981" cy="369332"/>
              </a:xfrm>
              <a:prstGeom prst="rect">
                <a:avLst/>
              </a:prstGeom>
              <a:blipFill>
                <a:blip r:embed="rId17"/>
                <a:stretch>
                  <a:fillRect b="-3333"/>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BCDE3DC1-0855-4943-EC52-799BF419E8CB}"/>
              </a:ext>
            </a:extLst>
          </p:cNvPr>
          <p:cNvSpPr txBox="1"/>
          <p:nvPr/>
        </p:nvSpPr>
        <p:spPr>
          <a:xfrm>
            <a:off x="3247527" y="2000413"/>
            <a:ext cx="1954404" cy="369332"/>
          </a:xfrm>
          <a:prstGeom prst="rect">
            <a:avLst/>
          </a:prstGeom>
          <a:noFill/>
        </p:spPr>
        <p:txBody>
          <a:bodyPr wrap="square">
            <a:spAutoFit/>
          </a:bodyPr>
          <a:lstStyle/>
          <a:p>
            <a:r>
              <a:rPr lang="zh-TW" altLang="en-US" sz="1800" dirty="0">
                <a:cs typeface="Times New Roman" panose="02020603050405020304" pitchFamily="18" charset="0"/>
              </a:rPr>
              <a:t>統一的電弱理論</a:t>
            </a:r>
            <a:endParaRPr lang="en-US" dirty="0"/>
          </a:p>
        </p:txBody>
      </p:sp>
    </p:spTree>
    <p:extLst>
      <p:ext uri="{BB962C8B-B14F-4D97-AF65-F5344CB8AC3E}">
        <p14:creationId xmlns:p14="http://schemas.microsoft.com/office/powerpoint/2010/main" val="323282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25"/>
          <p:cNvSpPr/>
          <p:nvPr/>
        </p:nvSpPr>
        <p:spPr>
          <a:xfrm>
            <a:off x="4764437" y="3232833"/>
            <a:ext cx="2384942" cy="1597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8" name="矩形 7"/>
              <p:cNvSpPr/>
              <p:nvPr/>
            </p:nvSpPr>
            <p:spPr>
              <a:xfrm>
                <a:off x="1493511" y="2279923"/>
                <a:ext cx="5207195" cy="618631"/>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altLang="zh-TW" i="1" smtClean="0">
                              <a:latin typeface="Cambria Math" panose="02040503050406030204" pitchFamily="18" charset="0"/>
                              <a:cs typeface="Times New Roman" pitchFamily="18" charset="0"/>
                            </a:rPr>
                          </m:ctrlPr>
                        </m:fPr>
                        <m:num>
                          <m:r>
                            <a:rPr lang="en-US" altLang="zh-TW" b="0" i="1" smtClean="0">
                              <a:latin typeface="Cambria Math"/>
                              <a:cs typeface="Times New Roman" pitchFamily="18" charset="0"/>
                            </a:rPr>
                            <m:t>𝑔</m:t>
                          </m:r>
                        </m:num>
                        <m:den>
                          <m:r>
                            <a:rPr lang="en-US" altLang="zh-TW" i="1">
                              <a:latin typeface="Cambria Math"/>
                              <a:cs typeface="Times New Roman" pitchFamily="18" charset="0"/>
                            </a:rPr>
                            <m:t>2</m:t>
                          </m:r>
                        </m:den>
                      </m:f>
                      <m:d>
                        <m:dPr>
                          <m:ctrlPr>
                            <a:rPr lang="en-US" altLang="zh-TW" i="1" smtClean="0">
                              <a:latin typeface="Cambria Math" panose="02040503050406030204" pitchFamily="18" charset="0"/>
                              <a:cs typeface="Times New Roman" pitchFamily="18" charset="0"/>
                            </a:rPr>
                          </m:ctrlPr>
                        </m:dPr>
                        <m:e>
                          <m:m>
                            <m:mPr>
                              <m:mcs>
                                <m:mc>
                                  <m:mcPr>
                                    <m:count m:val="2"/>
                                    <m:mcJc m:val="center"/>
                                  </m:mcPr>
                                </m:mc>
                              </m:mcs>
                              <m:ctrlPr>
                                <a:rPr lang="en-US" altLang="zh-TW" i="1">
                                  <a:latin typeface="Cambria Math" panose="02040503050406030204" pitchFamily="18" charset="0"/>
                                  <a:cs typeface="Times New Roman" pitchFamily="18" charset="0"/>
                                </a:rPr>
                              </m:ctrlPr>
                            </m:mPr>
                            <m:mr>
                              <m:e>
                                <m:sSub>
                                  <m:sSubPr>
                                    <m:ctrlPr>
                                      <a:rPr lang="en-US" altLang="zh-TW" i="1">
                                        <a:latin typeface="Cambria Math" panose="02040503050406030204" pitchFamily="18" charset="0"/>
                                        <a:cs typeface="Times New Roman" pitchFamily="18" charset="0"/>
                                      </a:rPr>
                                    </m:ctrlPr>
                                  </m:sSubPr>
                                  <m:e>
                                    <m:acc>
                                      <m:accPr>
                                        <m:chr m:val="̅"/>
                                        <m:ctrlPr>
                                          <a:rPr lang="en-US" altLang="zh-TW" i="1">
                                            <a:latin typeface="Cambria Math" panose="02040503050406030204" pitchFamily="18" charset="0"/>
                                            <a:cs typeface="Times New Roman" pitchFamily="18" charset="0"/>
                                          </a:rPr>
                                        </m:ctrlPr>
                                      </m:accPr>
                                      <m:e>
                                        <m:r>
                                          <a:rPr lang="zh-TW" altLang="en-US" i="1">
                                            <a:latin typeface="Cambria Math"/>
                                            <a:cs typeface="Times New Roman" pitchFamily="18" charset="0"/>
                                          </a:rPr>
                                          <m:t>𝜈</m:t>
                                        </m:r>
                                      </m:e>
                                    </m:acc>
                                  </m:e>
                                  <m:sub>
                                    <m:r>
                                      <a:rPr lang="en-US" altLang="zh-TW" i="1">
                                        <a:latin typeface="Cambria Math"/>
                                        <a:cs typeface="Times New Roman" pitchFamily="18" charset="0"/>
                                      </a:rPr>
                                      <m:t>𝑒</m:t>
                                    </m:r>
                                  </m:sub>
                                </m:sSub>
                              </m:e>
                              <m:e>
                                <m:acc>
                                  <m:accPr>
                                    <m:chr m:val="̅"/>
                                    <m:ctrlPr>
                                      <a:rPr lang="en-US" altLang="zh-TW" i="1">
                                        <a:latin typeface="Cambria Math" panose="02040503050406030204" pitchFamily="18" charset="0"/>
                                        <a:cs typeface="Times New Roman" pitchFamily="18" charset="0"/>
                                      </a:rPr>
                                    </m:ctrlPr>
                                  </m:accPr>
                                  <m:e>
                                    <m:r>
                                      <a:rPr lang="en-US" altLang="zh-TW" i="1">
                                        <a:latin typeface="Cambria Math"/>
                                        <a:cs typeface="Times New Roman" pitchFamily="18" charset="0"/>
                                      </a:rPr>
                                      <m:t>𝑒</m:t>
                                    </m:r>
                                  </m:e>
                                </m:acc>
                              </m:e>
                            </m:mr>
                          </m:m>
                        </m:e>
                      </m:d>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𝑊</m:t>
                          </m:r>
                        </m:e>
                        <m:sup>
                          <m:r>
                            <a:rPr lang="en-US" altLang="zh-TW" b="0" i="1" smtClean="0">
                              <a:latin typeface="Cambria Math"/>
                              <a:cs typeface="Times New Roman" pitchFamily="18" charset="0"/>
                            </a:rPr>
                            <m:t>3</m:t>
                          </m:r>
                        </m:sup>
                      </m:sSup>
                      <m:d>
                        <m:dPr>
                          <m:ctrlPr>
                            <a:rPr lang="en-US" altLang="zh-TW" i="1" smtClean="0">
                              <a:latin typeface="Cambria Math" panose="02040503050406030204" pitchFamily="18" charset="0"/>
                              <a:cs typeface="Times New Roman" pitchFamily="18" charset="0"/>
                            </a:rPr>
                          </m:ctrlPr>
                        </m:dPr>
                        <m:e>
                          <m:m>
                            <m:mPr>
                              <m:mcs>
                                <m:mc>
                                  <m:mcPr>
                                    <m:count m:val="2"/>
                                    <m:mcJc m:val="center"/>
                                  </m:mcPr>
                                </m:mc>
                              </m:mcs>
                              <m:ctrlPr>
                                <a:rPr lang="en-US" altLang="zh-TW" i="1" smtClean="0">
                                  <a:latin typeface="Cambria Math" panose="02040503050406030204" pitchFamily="18" charset="0"/>
                                  <a:cs typeface="Times New Roman" pitchFamily="18" charset="0"/>
                                </a:rPr>
                              </m:ctrlPr>
                            </m:mPr>
                            <m:mr>
                              <m:e>
                                <m:r>
                                  <m:rPr>
                                    <m:brk m:alnAt="7"/>
                                  </m:rPr>
                                  <a:rPr lang="en-US" altLang="zh-TW" b="0" i="1" smtClean="0">
                                    <a:latin typeface="Cambria Math"/>
                                    <a:cs typeface="Times New Roman" pitchFamily="18" charset="0"/>
                                  </a:rPr>
                                  <m:t>1</m:t>
                                </m:r>
                              </m:e>
                              <m:e>
                                <m:r>
                                  <a:rPr lang="en-US" altLang="zh-TW" b="0" i="1" smtClean="0">
                                    <a:latin typeface="Cambria Math"/>
                                    <a:cs typeface="Times New Roman" pitchFamily="18" charset="0"/>
                                  </a:rPr>
                                  <m:t>0</m:t>
                                </m:r>
                              </m:e>
                            </m:mr>
                            <m:mr>
                              <m:e>
                                <m:r>
                                  <a:rPr lang="en-US" altLang="zh-TW" b="0" i="1" smtClean="0">
                                    <a:latin typeface="Cambria Math"/>
                                    <a:cs typeface="Times New Roman" pitchFamily="18" charset="0"/>
                                  </a:rPr>
                                  <m:t>0</m:t>
                                </m:r>
                              </m:e>
                              <m:e>
                                <m:r>
                                  <a:rPr lang="en-US" altLang="zh-TW" b="0" i="1" smtClean="0">
                                    <a:latin typeface="Cambria Math"/>
                                    <a:cs typeface="Times New Roman" pitchFamily="18" charset="0"/>
                                  </a:rPr>
                                  <m:t>−1</m:t>
                                </m:r>
                              </m:e>
                            </m:mr>
                          </m:m>
                        </m:e>
                      </m:d>
                      <m:d>
                        <m:dPr>
                          <m:ctrlPr>
                            <a:rPr lang="en-US" altLang="zh-TW" i="1">
                              <a:latin typeface="Cambria Math" panose="02040503050406030204" pitchFamily="18" charset="0"/>
                              <a:cs typeface="Times New Roman" pitchFamily="18" charset="0"/>
                            </a:rPr>
                          </m:ctrlPr>
                        </m:dPr>
                        <m:e>
                          <m:m>
                            <m:mPr>
                              <m:mcs>
                                <m:mc>
                                  <m:mcPr>
                                    <m:count m:val="1"/>
                                    <m:mcJc m:val="center"/>
                                  </m:mcPr>
                                </m:mc>
                              </m:mcs>
                              <m:ctrlPr>
                                <a:rPr lang="en-US" altLang="zh-TW" i="1">
                                  <a:latin typeface="Cambria Math" panose="02040503050406030204" pitchFamily="18" charset="0"/>
                                  <a:cs typeface="Times New Roman" pitchFamily="18" charset="0"/>
                                </a:rPr>
                              </m:ctrlPr>
                            </m:mPr>
                            <m:mr>
                              <m:e>
                                <m:sSub>
                                  <m:sSubPr>
                                    <m:ctrlPr>
                                      <a:rPr lang="en-US" altLang="zh-TW" i="1">
                                        <a:latin typeface="Cambria Math" panose="02040503050406030204" pitchFamily="18" charset="0"/>
                                        <a:cs typeface="Times New Roman" pitchFamily="18" charset="0"/>
                                      </a:rPr>
                                    </m:ctrlPr>
                                  </m:sSubPr>
                                  <m:e>
                                    <m:r>
                                      <a:rPr lang="zh-TW" altLang="en-US" i="1">
                                        <a:latin typeface="Cambria Math"/>
                                        <a:cs typeface="Times New Roman" pitchFamily="18" charset="0"/>
                                      </a:rPr>
                                      <m:t>𝜈</m:t>
                                    </m:r>
                                  </m:e>
                                  <m:sub>
                                    <m:r>
                                      <a:rPr lang="en-US" altLang="zh-TW" i="1">
                                        <a:latin typeface="Cambria Math"/>
                                        <a:cs typeface="Times New Roman" pitchFamily="18" charset="0"/>
                                      </a:rPr>
                                      <m:t>𝑒</m:t>
                                    </m:r>
                                  </m:sub>
                                </m:sSub>
                              </m:e>
                            </m:mr>
                            <m:mr>
                              <m:e>
                                <m:r>
                                  <a:rPr lang="en-US" altLang="zh-TW" i="1">
                                    <a:latin typeface="Cambria Math"/>
                                    <a:cs typeface="Times New Roman" pitchFamily="18" charset="0"/>
                                  </a:rPr>
                                  <m:t>𝑒</m:t>
                                </m:r>
                              </m:e>
                            </m:mr>
                          </m:m>
                        </m:e>
                      </m:d>
                      <m:r>
                        <a:rPr lang="en-US" altLang="zh-TW" b="0" i="1" smtClean="0">
                          <a:latin typeface="Cambria Math"/>
                          <a:cs typeface="Times New Roman" pitchFamily="18" charset="0"/>
                        </a:rPr>
                        <m:t>=</m:t>
                      </m:r>
                      <m:f>
                        <m:fPr>
                          <m:ctrlPr>
                            <a:rPr lang="en-US" altLang="zh-TW" i="1">
                              <a:latin typeface="Cambria Math" panose="02040503050406030204" pitchFamily="18" charset="0"/>
                              <a:cs typeface="Times New Roman" pitchFamily="18" charset="0"/>
                            </a:rPr>
                          </m:ctrlPr>
                        </m:fPr>
                        <m:num>
                          <m:r>
                            <a:rPr lang="en-US" altLang="zh-TW" b="0" i="1" smtClean="0">
                              <a:latin typeface="Cambria Math"/>
                              <a:cs typeface="Times New Roman" pitchFamily="18" charset="0"/>
                            </a:rPr>
                            <m:t>𝑔</m:t>
                          </m:r>
                        </m:num>
                        <m:den>
                          <m:r>
                            <a:rPr lang="en-US" altLang="zh-TW" i="1">
                              <a:latin typeface="Cambria Math"/>
                              <a:cs typeface="Times New Roman" pitchFamily="18" charset="0"/>
                            </a:rPr>
                            <m:t>2</m:t>
                          </m:r>
                        </m:den>
                      </m:f>
                      <m:sSub>
                        <m:sSubPr>
                          <m:ctrlPr>
                            <a:rPr lang="en-US" altLang="zh-TW" i="1">
                              <a:latin typeface="Cambria Math" panose="02040503050406030204" pitchFamily="18" charset="0"/>
                              <a:cs typeface="Times New Roman" pitchFamily="18" charset="0"/>
                            </a:rPr>
                          </m:ctrlPr>
                        </m:sSubPr>
                        <m:e>
                          <m:acc>
                            <m:accPr>
                              <m:chr m:val="̅"/>
                              <m:ctrlPr>
                                <a:rPr lang="en-US" altLang="zh-TW" i="1">
                                  <a:latin typeface="Cambria Math" panose="02040503050406030204" pitchFamily="18" charset="0"/>
                                  <a:cs typeface="Times New Roman" pitchFamily="18" charset="0"/>
                                </a:rPr>
                              </m:ctrlPr>
                            </m:accPr>
                            <m:e>
                              <m:r>
                                <a:rPr lang="zh-TW" altLang="en-US" i="1">
                                  <a:latin typeface="Cambria Math"/>
                                  <a:cs typeface="Times New Roman" pitchFamily="18" charset="0"/>
                                </a:rPr>
                                <m:t>𝜈</m:t>
                              </m:r>
                            </m:e>
                          </m:acc>
                        </m:e>
                        <m:sub>
                          <m:r>
                            <a:rPr lang="en-US" altLang="zh-TW" i="1">
                              <a:latin typeface="Cambria Math"/>
                              <a:cs typeface="Times New Roman" pitchFamily="18" charset="0"/>
                            </a:rPr>
                            <m:t>𝑒</m:t>
                          </m:r>
                        </m:sub>
                      </m:sSub>
                      <m:sSub>
                        <m:sSubPr>
                          <m:ctrlPr>
                            <a:rPr lang="en-US" altLang="zh-TW" i="1" smtClean="0">
                              <a:latin typeface="Cambria Math" panose="02040503050406030204" pitchFamily="18" charset="0"/>
                              <a:cs typeface="Times New Roman" pitchFamily="18" charset="0"/>
                            </a:rPr>
                          </m:ctrlPr>
                        </m:sSubPr>
                        <m:e>
                          <m:r>
                            <a:rPr lang="zh-TW" altLang="en-US" i="1" smtClean="0">
                              <a:latin typeface="Cambria Math"/>
                              <a:cs typeface="Times New Roman" pitchFamily="18" charset="0"/>
                            </a:rPr>
                            <m:t>𝜈</m:t>
                          </m:r>
                        </m:e>
                        <m:sub>
                          <m:r>
                            <a:rPr lang="en-US" altLang="zh-TW" b="0" i="1" smtClean="0">
                              <a:latin typeface="Cambria Math"/>
                              <a:cs typeface="Times New Roman" pitchFamily="18" charset="0"/>
                            </a:rPr>
                            <m:t>𝑒</m:t>
                          </m:r>
                        </m:sub>
                      </m:sSub>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𝑊</m:t>
                          </m:r>
                        </m:e>
                        <m:sup>
                          <m:r>
                            <a:rPr lang="en-US" altLang="zh-TW" b="0" i="1" smtClean="0">
                              <a:latin typeface="Cambria Math"/>
                              <a:cs typeface="Times New Roman" pitchFamily="18" charset="0"/>
                            </a:rPr>
                            <m:t>3</m:t>
                          </m:r>
                        </m:sup>
                      </m:sSup>
                      <m:r>
                        <a:rPr lang="en-US" altLang="zh-TW" b="0" i="0" smtClean="0">
                          <a:latin typeface="Cambria Math"/>
                          <a:cs typeface="Times New Roman" pitchFamily="18" charset="0"/>
                        </a:rPr>
                        <m:t>−</m:t>
                      </m:r>
                      <m:f>
                        <m:fPr>
                          <m:ctrlPr>
                            <a:rPr lang="en-US" altLang="zh-TW" i="1">
                              <a:latin typeface="Cambria Math" panose="02040503050406030204" pitchFamily="18" charset="0"/>
                              <a:cs typeface="Times New Roman" pitchFamily="18" charset="0"/>
                            </a:rPr>
                          </m:ctrlPr>
                        </m:fPr>
                        <m:num>
                          <m:r>
                            <a:rPr lang="en-US" altLang="zh-TW" i="1">
                              <a:latin typeface="Cambria Math"/>
                              <a:cs typeface="Times New Roman" pitchFamily="18" charset="0"/>
                            </a:rPr>
                            <m:t>1</m:t>
                          </m:r>
                        </m:num>
                        <m:den>
                          <m:r>
                            <a:rPr lang="en-US" altLang="zh-TW" i="1">
                              <a:latin typeface="Cambria Math"/>
                              <a:cs typeface="Times New Roman" pitchFamily="18" charset="0"/>
                            </a:rPr>
                            <m:t>2</m:t>
                          </m:r>
                        </m:den>
                      </m:f>
                      <m:acc>
                        <m:accPr>
                          <m:chr m:val="̅"/>
                          <m:ctrlPr>
                            <a:rPr lang="en-US" altLang="zh-TW" b="0" i="1" smtClean="0">
                              <a:latin typeface="Cambria Math" panose="02040503050406030204" pitchFamily="18" charset="0"/>
                              <a:cs typeface="Times New Roman" pitchFamily="18" charset="0"/>
                            </a:rPr>
                          </m:ctrlPr>
                        </m:accPr>
                        <m:e>
                          <m:r>
                            <a:rPr lang="en-US" altLang="zh-TW" b="0" i="1" smtClean="0">
                              <a:latin typeface="Cambria Math"/>
                              <a:cs typeface="Times New Roman" pitchFamily="18" charset="0"/>
                            </a:rPr>
                            <m:t>𝑒</m:t>
                          </m:r>
                        </m:e>
                      </m:acc>
                      <m:r>
                        <a:rPr lang="en-US" altLang="zh-TW" i="1">
                          <a:latin typeface="Cambria Math"/>
                          <a:cs typeface="Times New Roman" pitchFamily="18" charset="0"/>
                        </a:rPr>
                        <m:t>𝑒</m:t>
                      </m:r>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𝑊</m:t>
                          </m:r>
                        </m:e>
                        <m:sup>
                          <m:r>
                            <a:rPr lang="en-US" altLang="zh-TW" b="0" i="1" smtClean="0">
                              <a:latin typeface="Cambria Math"/>
                              <a:cs typeface="Times New Roman" pitchFamily="18" charset="0"/>
                            </a:rPr>
                            <m:t>3</m:t>
                          </m:r>
                        </m:sup>
                      </m:sSup>
                    </m:oMath>
                  </m:oMathPara>
                </a14:m>
                <a:endParaRPr lang="en-US" altLang="zh-TW" dirty="0">
                  <a:cs typeface="Times New Roman" pitchFamily="18" charset="0"/>
                </a:endParaRPr>
              </a:p>
            </p:txBody>
          </p:sp>
        </mc:Choice>
        <mc:Fallback xmlns="">
          <p:sp>
            <p:nvSpPr>
              <p:cNvPr id="8" name="矩形 7"/>
              <p:cNvSpPr>
                <a:spLocks noRot="1" noChangeAspect="1" noMove="1" noResize="1" noEditPoints="1" noAdjustHandles="1" noChangeArrowheads="1" noChangeShapeType="1" noTextEdit="1"/>
              </p:cNvSpPr>
              <p:nvPr/>
            </p:nvSpPr>
            <p:spPr>
              <a:xfrm>
                <a:off x="1493511" y="2279923"/>
                <a:ext cx="5207195" cy="618631"/>
              </a:xfrm>
              <a:prstGeom prst="rect">
                <a:avLst/>
              </a:prstGeom>
              <a:blipFill rotWithShape="1">
                <a:blip r:embed="rId2"/>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1" name="矩形 10"/>
              <p:cNvSpPr/>
              <p:nvPr/>
            </p:nvSpPr>
            <p:spPr>
              <a:xfrm>
                <a:off x="1487148" y="1566837"/>
                <a:ext cx="6852984" cy="369332"/>
              </a:xfrm>
              <a:prstGeom prst="rect">
                <a:avLst/>
              </a:prstGeom>
            </p:spPr>
            <p:txBody>
              <a:bodyPr wrap="square">
                <a:spAutoFit/>
              </a:bodyPr>
              <a:lstStyle/>
              <a:p>
                <a14:m>
                  <m:oMath xmlns:m="http://schemas.openxmlformats.org/officeDocument/2006/math">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𝑊</m:t>
                        </m:r>
                      </m:e>
                      <m:sup>
                        <m:r>
                          <a:rPr lang="en-US" altLang="zh-TW" i="1">
                            <a:latin typeface="Cambria Math" panose="02040503050406030204" pitchFamily="18" charset="0"/>
                            <a:cs typeface="Times New Roman" pitchFamily="18" charset="0"/>
                          </a:rPr>
                          <m:t>3</m:t>
                        </m:r>
                      </m:sup>
                    </m:sSup>
                  </m:oMath>
                </a14:m>
                <a:r>
                  <a:rPr lang="zh-TW" altLang="en-US" dirty="0"/>
                  <a:t>與微中子的交互作用是光子沒有的！</a:t>
                </a:r>
              </a:p>
            </p:txBody>
          </p:sp>
        </mc:Choice>
        <mc:Fallback xmlns="">
          <p:sp>
            <p:nvSpPr>
              <p:cNvPr id="11" name="矩形 10"/>
              <p:cNvSpPr>
                <a:spLocks noRot="1" noChangeAspect="1" noMove="1" noResize="1" noEditPoints="1" noAdjustHandles="1" noChangeArrowheads="1" noChangeShapeType="1" noTextEdit="1"/>
              </p:cNvSpPr>
              <p:nvPr/>
            </p:nvSpPr>
            <p:spPr>
              <a:xfrm>
                <a:off x="1487148" y="1566837"/>
                <a:ext cx="6852984" cy="369332"/>
              </a:xfrm>
              <a:prstGeom prst="rect">
                <a:avLst/>
              </a:prstGeom>
              <a:blipFill>
                <a:blip r:embed="rId3"/>
                <a:stretch>
                  <a:fillRect t="-6667" b="-23333"/>
                </a:stretch>
              </a:blipFill>
            </p:spPr>
            <p:txBody>
              <a:bodyPr/>
              <a:lstStyle/>
              <a:p>
                <a:r>
                  <a:rPr lang="en-US">
                    <a:noFill/>
                  </a:rPr>
                  <a:t> </a:t>
                </a:r>
              </a:p>
            </p:txBody>
          </p:sp>
        </mc:Fallback>
      </mc:AlternateContent>
      <p:sp>
        <p:nvSpPr>
          <p:cNvPr id="20" name="矩形 19"/>
          <p:cNvSpPr/>
          <p:nvPr/>
        </p:nvSpPr>
        <p:spPr>
          <a:xfrm>
            <a:off x="1493511" y="3227610"/>
            <a:ext cx="2384942" cy="1597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1"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r="24127"/>
          <a:stretch/>
        </p:blipFill>
        <p:spPr bwMode="auto">
          <a:xfrm>
            <a:off x="1493511" y="3227610"/>
            <a:ext cx="2020335" cy="159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2" name="矩形 21"/>
              <p:cNvSpPr/>
              <p:nvPr/>
            </p:nvSpPr>
            <p:spPr>
              <a:xfrm>
                <a:off x="2734892" y="3606365"/>
                <a:ext cx="501519" cy="276999"/>
              </a:xfrm>
              <a:prstGeom prst="rect">
                <a:avLst/>
              </a:prstGeom>
              <a:solidFill>
                <a:schemeClr val="bg1"/>
              </a:solidFill>
            </p:spPr>
            <p:txBody>
              <a:bodyPr wrap="square" lIns="0" tIns="0" rIns="0" bIns="0">
                <a:spAutoFit/>
              </a:bodyPr>
              <a:lstStyle/>
              <a:p>
                <a:pPr/>
                <a14:m>
                  <m:oMathPara xmlns:m="http://schemas.openxmlformats.org/officeDocument/2006/math">
                    <m:oMathParaPr>
                      <m:jc m:val="centerGroup"/>
                    </m:oMathParaPr>
                    <m:oMath xmlns:m="http://schemas.openxmlformats.org/officeDocument/2006/math">
                      <m:sSup>
                        <m:sSupPr>
                          <m:ctrlPr>
                            <a:rPr lang="en-US" altLang="zh-TW" i="1" smtClean="0">
                              <a:latin typeface="Cambria Math" panose="02040503050406030204" pitchFamily="18" charset="0"/>
                              <a:cs typeface="Times New Roman" pitchFamily="18" charset="0"/>
                            </a:rPr>
                          </m:ctrlPr>
                        </m:sSupPr>
                        <m:e>
                          <m:r>
                            <a:rPr lang="en-US" altLang="zh-TW" i="1">
                              <a:latin typeface="Cambria Math"/>
                              <a:cs typeface="Times New Roman" pitchFamily="18" charset="0"/>
                            </a:rPr>
                            <m:t>𝑊</m:t>
                          </m:r>
                        </m:e>
                        <m:sup>
                          <m:r>
                            <a:rPr lang="en-US" altLang="zh-TW" b="0" i="1" smtClean="0">
                              <a:latin typeface="Cambria Math" panose="02040503050406030204" pitchFamily="18" charset="0"/>
                              <a:cs typeface="Times New Roman" pitchFamily="18" charset="0"/>
                            </a:rPr>
                            <m:t>3</m:t>
                          </m:r>
                        </m:sup>
                      </m:sSup>
                    </m:oMath>
                  </m:oMathPara>
                </a14:m>
                <a:endParaRPr lang="zh-TW" altLang="en-US" dirty="0"/>
              </a:p>
            </p:txBody>
          </p:sp>
        </mc:Choice>
        <mc:Fallback xmlns="">
          <p:sp>
            <p:nvSpPr>
              <p:cNvPr id="22" name="矩形 21"/>
              <p:cNvSpPr>
                <a:spLocks noRot="1" noChangeAspect="1" noMove="1" noResize="1" noEditPoints="1" noAdjustHandles="1" noChangeArrowheads="1" noChangeShapeType="1" noTextEdit="1"/>
              </p:cNvSpPr>
              <p:nvPr/>
            </p:nvSpPr>
            <p:spPr>
              <a:xfrm>
                <a:off x="2734892" y="3606365"/>
                <a:ext cx="501519" cy="276999"/>
              </a:xfrm>
              <a:prstGeom prst="rect">
                <a:avLst/>
              </a:prstGeom>
              <a:blipFill>
                <a:blip r:embed="rId5"/>
                <a:stretch>
                  <a:fillRect t="-4545" b="-13636"/>
                </a:stretch>
              </a:blipFill>
            </p:spPr>
            <p:txBody>
              <a:bodyPr/>
              <a:lstStyle/>
              <a:p>
                <a:r>
                  <a:rPr lang="en-US">
                    <a:noFill/>
                  </a:rPr>
                  <a:t> </a:t>
                </a:r>
              </a:p>
            </p:txBody>
          </p:sp>
        </mc:Fallback>
      </mc:AlternateContent>
      <p:cxnSp>
        <p:nvCxnSpPr>
          <p:cNvPr id="23" name="直線單箭頭接點 22"/>
          <p:cNvCxnSpPr/>
          <p:nvPr/>
        </p:nvCxnSpPr>
        <p:spPr>
          <a:xfrm flipH="1">
            <a:off x="3099405" y="3875341"/>
            <a:ext cx="256559"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 name="矩形 23"/>
              <p:cNvSpPr/>
              <p:nvPr/>
            </p:nvSpPr>
            <p:spPr>
              <a:xfrm>
                <a:off x="5666441" y="3467865"/>
                <a:ext cx="203929" cy="276999"/>
              </a:xfrm>
              <a:prstGeom prst="rect">
                <a:avLst/>
              </a:prstGeom>
              <a:solidFill>
                <a:schemeClr val="bg1"/>
              </a:solidFill>
            </p:spPr>
            <p:txBody>
              <a:bodyPr wrap="square" lIns="0" tIns="0" rIns="0" bIns="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cs typeface="Times New Roman" pitchFamily="18" charset="0"/>
                        </a:rPr>
                        <m:t>𝑒</m:t>
                      </m:r>
                    </m:oMath>
                  </m:oMathPara>
                </a14:m>
                <a:endParaRPr lang="zh-TW" altLang="en-US" dirty="0"/>
              </a:p>
            </p:txBody>
          </p:sp>
        </mc:Choice>
        <mc:Fallback xmlns="">
          <p:sp>
            <p:nvSpPr>
              <p:cNvPr id="24" name="矩形 23"/>
              <p:cNvSpPr>
                <a:spLocks noRot="1" noChangeAspect="1" noMove="1" noResize="1" noEditPoints="1" noAdjustHandles="1" noChangeArrowheads="1" noChangeShapeType="1" noTextEdit="1"/>
              </p:cNvSpPr>
              <p:nvPr/>
            </p:nvSpPr>
            <p:spPr>
              <a:xfrm>
                <a:off x="5666441" y="3467865"/>
                <a:ext cx="203929" cy="276999"/>
              </a:xfrm>
              <a:prstGeom prst="rect">
                <a:avLst/>
              </a:prstGeom>
              <a:blipFill rotWithShape="1">
                <a:blip r:embed="rId8"/>
                <a:stretch>
                  <a:fillRect l="-9091" r="-9091" b="-2222"/>
                </a:stretch>
              </a:blipFill>
            </p:spPr>
            <p:txBody>
              <a:bodyPr/>
              <a:lstStyle/>
              <a:p>
                <a:r>
                  <a:rPr lang="zh-TW" altLang="en-US">
                    <a:noFill/>
                  </a:rPr>
                  <a:t> </a:t>
                </a:r>
              </a:p>
            </p:txBody>
          </p:sp>
        </mc:Fallback>
      </mc:AlternateContent>
      <p:pic>
        <p:nvPicPr>
          <p:cNvPr id="27"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r="24127"/>
          <a:stretch/>
        </p:blipFill>
        <p:spPr bwMode="auto">
          <a:xfrm>
            <a:off x="4764437" y="3232833"/>
            <a:ext cx="2020335" cy="159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5" name="矩形 24"/>
              <p:cNvSpPr/>
              <p:nvPr/>
            </p:nvSpPr>
            <p:spPr>
              <a:xfrm>
                <a:off x="2056725" y="3329366"/>
                <a:ext cx="338790" cy="276999"/>
              </a:xfrm>
              <a:prstGeom prst="rect">
                <a:avLst/>
              </a:prstGeom>
              <a:solidFill>
                <a:schemeClr val="bg1"/>
              </a:solidFill>
            </p:spPr>
            <p:txBody>
              <a:bodyPr wrap="square" lIns="0" tIns="0" rIns="0" bIns="0">
                <a:spAutoFit/>
              </a:bodyPr>
              <a:lstStyle/>
              <a:p>
                <a:pPr/>
                <a14:m>
                  <m:oMathPara xmlns:m="http://schemas.openxmlformats.org/officeDocument/2006/math">
                    <m:oMathParaPr>
                      <m:jc m:val="centerGroup"/>
                    </m:oMathParaPr>
                    <m:oMath xmlns:m="http://schemas.openxmlformats.org/officeDocument/2006/math">
                      <m:sSub>
                        <m:sSubPr>
                          <m:ctrlPr>
                            <a:rPr lang="en-US" altLang="zh-TW" i="1" dirty="0" smtClean="0">
                              <a:latin typeface="Cambria Math" panose="02040503050406030204" pitchFamily="18" charset="0"/>
                              <a:cs typeface="Times New Roman" pitchFamily="18" charset="0"/>
                            </a:rPr>
                          </m:ctrlPr>
                        </m:sSubPr>
                        <m:e>
                          <m:r>
                            <a:rPr lang="zh-TW" altLang="en-US" i="1" dirty="0" smtClean="0">
                              <a:latin typeface="Cambria Math"/>
                              <a:cs typeface="Times New Roman" pitchFamily="18" charset="0"/>
                            </a:rPr>
                            <m:t>𝜈</m:t>
                          </m:r>
                        </m:e>
                        <m:sub>
                          <m:r>
                            <a:rPr lang="en-US" altLang="zh-TW" b="0" i="1" dirty="0" smtClean="0">
                              <a:latin typeface="Cambria Math"/>
                              <a:cs typeface="Times New Roman" pitchFamily="18" charset="0"/>
                            </a:rPr>
                            <m:t>𝑒</m:t>
                          </m:r>
                        </m:sub>
                      </m:sSub>
                    </m:oMath>
                  </m:oMathPara>
                </a14:m>
                <a:endParaRPr lang="zh-TW" altLang="en-US" dirty="0"/>
              </a:p>
            </p:txBody>
          </p:sp>
        </mc:Choice>
        <mc:Fallback xmlns="">
          <p:sp>
            <p:nvSpPr>
              <p:cNvPr id="25" name="矩形 24"/>
              <p:cNvSpPr>
                <a:spLocks noRot="1" noChangeAspect="1" noMove="1" noResize="1" noEditPoints="1" noAdjustHandles="1" noChangeArrowheads="1" noChangeShapeType="1" noTextEdit="1"/>
              </p:cNvSpPr>
              <p:nvPr/>
            </p:nvSpPr>
            <p:spPr>
              <a:xfrm>
                <a:off x="2056725" y="3329366"/>
                <a:ext cx="338790" cy="276999"/>
              </a:xfrm>
              <a:prstGeom prst="rect">
                <a:avLst/>
              </a:prstGeom>
              <a:blipFill rotWithShape="1">
                <a:blip r:embed="rId9"/>
                <a:stretch>
                  <a:fillRect b="-15217"/>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8" name="矩形 27"/>
              <p:cNvSpPr/>
              <p:nvPr/>
            </p:nvSpPr>
            <p:spPr>
              <a:xfrm>
                <a:off x="6005818" y="3611588"/>
                <a:ext cx="501519" cy="276999"/>
              </a:xfrm>
              <a:prstGeom prst="rect">
                <a:avLst/>
              </a:prstGeom>
              <a:solidFill>
                <a:schemeClr val="bg1"/>
              </a:solidFill>
            </p:spPr>
            <p:txBody>
              <a:bodyPr wrap="square" lIns="0" tIns="0" rIns="0" bIns="0">
                <a:spAutoFit/>
              </a:bodyPr>
              <a:lstStyle/>
              <a:p>
                <a:pPr/>
                <a14:m>
                  <m:oMathPara xmlns:m="http://schemas.openxmlformats.org/officeDocument/2006/math">
                    <m:oMathParaPr>
                      <m:jc m:val="centerGroup"/>
                    </m:oMathParaPr>
                    <m:oMath xmlns:m="http://schemas.openxmlformats.org/officeDocument/2006/math">
                      <m:sSup>
                        <m:sSupPr>
                          <m:ctrlPr>
                            <a:rPr lang="en-US" altLang="zh-TW" i="1" smtClean="0">
                              <a:latin typeface="Cambria Math" panose="02040503050406030204" pitchFamily="18" charset="0"/>
                              <a:cs typeface="Times New Roman" pitchFamily="18" charset="0"/>
                            </a:rPr>
                          </m:ctrlPr>
                        </m:sSupPr>
                        <m:e>
                          <m:r>
                            <a:rPr lang="en-US" altLang="zh-TW" i="1">
                              <a:latin typeface="Cambria Math"/>
                              <a:cs typeface="Times New Roman" pitchFamily="18" charset="0"/>
                            </a:rPr>
                            <m:t>𝑊</m:t>
                          </m:r>
                        </m:e>
                        <m:sup>
                          <m:r>
                            <a:rPr lang="en-US" altLang="zh-TW" b="0" i="1" smtClean="0">
                              <a:latin typeface="Cambria Math" panose="02040503050406030204" pitchFamily="18" charset="0"/>
                              <a:cs typeface="Times New Roman" pitchFamily="18" charset="0"/>
                            </a:rPr>
                            <m:t>3</m:t>
                          </m:r>
                        </m:sup>
                      </m:sSup>
                    </m:oMath>
                  </m:oMathPara>
                </a14:m>
                <a:endParaRPr lang="zh-TW" altLang="en-US" dirty="0"/>
              </a:p>
            </p:txBody>
          </p:sp>
        </mc:Choice>
        <mc:Fallback xmlns="">
          <p:sp>
            <p:nvSpPr>
              <p:cNvPr id="28" name="矩形 27"/>
              <p:cNvSpPr>
                <a:spLocks noRot="1" noChangeAspect="1" noMove="1" noResize="1" noEditPoints="1" noAdjustHandles="1" noChangeArrowheads="1" noChangeShapeType="1" noTextEdit="1"/>
              </p:cNvSpPr>
              <p:nvPr/>
            </p:nvSpPr>
            <p:spPr>
              <a:xfrm>
                <a:off x="6005818" y="3611588"/>
                <a:ext cx="501519" cy="276999"/>
              </a:xfrm>
              <a:prstGeom prst="rect">
                <a:avLst/>
              </a:prstGeom>
              <a:blipFill>
                <a:blip r:embed="rId10"/>
                <a:stretch>
                  <a:fillRect b="-8696"/>
                </a:stretch>
              </a:blipFill>
            </p:spPr>
            <p:txBody>
              <a:bodyPr/>
              <a:lstStyle/>
              <a:p>
                <a:r>
                  <a:rPr lang="en-US">
                    <a:noFill/>
                  </a:rPr>
                  <a:t> </a:t>
                </a:r>
              </a:p>
            </p:txBody>
          </p:sp>
        </mc:Fallback>
      </mc:AlternateContent>
      <p:cxnSp>
        <p:nvCxnSpPr>
          <p:cNvPr id="29" name="直線單箭頭接點 28"/>
          <p:cNvCxnSpPr/>
          <p:nvPr/>
        </p:nvCxnSpPr>
        <p:spPr>
          <a:xfrm flipH="1">
            <a:off x="6370331" y="3880564"/>
            <a:ext cx="256559"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0" name="矩形 29"/>
              <p:cNvSpPr/>
              <p:nvPr/>
            </p:nvSpPr>
            <p:spPr>
              <a:xfrm>
                <a:off x="5225687" y="4480296"/>
                <a:ext cx="203929" cy="276999"/>
              </a:xfrm>
              <a:prstGeom prst="rect">
                <a:avLst/>
              </a:prstGeom>
              <a:solidFill>
                <a:schemeClr val="bg1"/>
              </a:solidFill>
            </p:spPr>
            <p:txBody>
              <a:bodyPr wrap="square" lIns="0" tIns="0" rIns="0" bIns="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cs typeface="Times New Roman" pitchFamily="18" charset="0"/>
                        </a:rPr>
                        <m:t>𝑒</m:t>
                      </m:r>
                    </m:oMath>
                  </m:oMathPara>
                </a14:m>
                <a:endParaRPr lang="zh-TW" altLang="en-US" dirty="0"/>
              </a:p>
            </p:txBody>
          </p:sp>
        </mc:Choice>
        <mc:Fallback xmlns="">
          <p:sp>
            <p:nvSpPr>
              <p:cNvPr id="30" name="矩形 29"/>
              <p:cNvSpPr>
                <a:spLocks noRot="1" noChangeAspect="1" noMove="1" noResize="1" noEditPoints="1" noAdjustHandles="1" noChangeArrowheads="1" noChangeShapeType="1" noTextEdit="1"/>
              </p:cNvSpPr>
              <p:nvPr/>
            </p:nvSpPr>
            <p:spPr>
              <a:xfrm>
                <a:off x="5225687" y="4480296"/>
                <a:ext cx="203929" cy="276999"/>
              </a:xfrm>
              <a:prstGeom prst="rect">
                <a:avLst/>
              </a:prstGeom>
              <a:blipFill rotWithShape="1">
                <a:blip r:embed="rId11"/>
                <a:stretch>
                  <a:fillRect l="-5882" r="-8824" b="-2222"/>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1" name="矩形 30"/>
              <p:cNvSpPr/>
              <p:nvPr/>
            </p:nvSpPr>
            <p:spPr>
              <a:xfrm>
                <a:off x="1887330" y="4482152"/>
                <a:ext cx="338790" cy="276999"/>
              </a:xfrm>
              <a:prstGeom prst="rect">
                <a:avLst/>
              </a:prstGeom>
              <a:solidFill>
                <a:schemeClr val="bg1"/>
              </a:solidFill>
            </p:spPr>
            <p:txBody>
              <a:bodyPr wrap="square" lIns="0" tIns="0" rIns="0" bIns="0">
                <a:spAutoFit/>
              </a:bodyPr>
              <a:lstStyle/>
              <a:p>
                <a:pPr/>
                <a14:m>
                  <m:oMathPara xmlns:m="http://schemas.openxmlformats.org/officeDocument/2006/math">
                    <m:oMathParaPr>
                      <m:jc m:val="centerGroup"/>
                    </m:oMathParaPr>
                    <m:oMath xmlns:m="http://schemas.openxmlformats.org/officeDocument/2006/math">
                      <m:sSub>
                        <m:sSubPr>
                          <m:ctrlPr>
                            <a:rPr lang="en-US" altLang="zh-TW" i="1" dirty="0" smtClean="0">
                              <a:latin typeface="Cambria Math" panose="02040503050406030204" pitchFamily="18" charset="0"/>
                              <a:cs typeface="Times New Roman" pitchFamily="18" charset="0"/>
                            </a:rPr>
                          </m:ctrlPr>
                        </m:sSubPr>
                        <m:e>
                          <m:r>
                            <a:rPr lang="zh-TW" altLang="en-US" i="1" dirty="0" smtClean="0">
                              <a:latin typeface="Cambria Math"/>
                              <a:cs typeface="Times New Roman" pitchFamily="18" charset="0"/>
                            </a:rPr>
                            <m:t>𝜈</m:t>
                          </m:r>
                        </m:e>
                        <m:sub>
                          <m:r>
                            <a:rPr lang="en-US" altLang="zh-TW" b="0" i="1" dirty="0" smtClean="0">
                              <a:latin typeface="Cambria Math"/>
                              <a:cs typeface="Times New Roman" pitchFamily="18" charset="0"/>
                            </a:rPr>
                            <m:t>𝑒</m:t>
                          </m:r>
                        </m:sub>
                      </m:sSub>
                    </m:oMath>
                  </m:oMathPara>
                </a14:m>
                <a:endParaRPr lang="zh-TW" altLang="en-US" dirty="0"/>
              </a:p>
            </p:txBody>
          </p:sp>
        </mc:Choice>
        <mc:Fallback xmlns="">
          <p:sp>
            <p:nvSpPr>
              <p:cNvPr id="31" name="矩形 30"/>
              <p:cNvSpPr>
                <a:spLocks noRot="1" noChangeAspect="1" noMove="1" noResize="1" noEditPoints="1" noAdjustHandles="1" noChangeArrowheads="1" noChangeShapeType="1" noTextEdit="1"/>
              </p:cNvSpPr>
              <p:nvPr/>
            </p:nvSpPr>
            <p:spPr>
              <a:xfrm>
                <a:off x="1887330" y="4482152"/>
                <a:ext cx="338790" cy="276999"/>
              </a:xfrm>
              <a:prstGeom prst="rect">
                <a:avLst/>
              </a:prstGeom>
              <a:blipFill rotWithShape="1">
                <a:blip r:embed="rId12"/>
                <a:stretch>
                  <a:fillRect b="-15217"/>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8" name="矩形 37"/>
              <p:cNvSpPr/>
              <p:nvPr/>
            </p:nvSpPr>
            <p:spPr>
              <a:xfrm>
                <a:off x="5386934" y="3340550"/>
                <a:ext cx="203929" cy="276999"/>
              </a:xfrm>
              <a:prstGeom prst="rect">
                <a:avLst/>
              </a:prstGeom>
              <a:solidFill>
                <a:schemeClr val="bg1"/>
              </a:solidFill>
            </p:spPr>
            <p:txBody>
              <a:bodyPr wrap="square" lIns="0" tIns="0" rIns="0" bIns="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cs typeface="Times New Roman" pitchFamily="18" charset="0"/>
                        </a:rPr>
                        <m:t>𝑒</m:t>
                      </m:r>
                    </m:oMath>
                  </m:oMathPara>
                </a14:m>
                <a:endParaRPr lang="zh-TW" altLang="en-US" dirty="0"/>
              </a:p>
            </p:txBody>
          </p:sp>
        </mc:Choice>
        <mc:Fallback xmlns="">
          <p:sp>
            <p:nvSpPr>
              <p:cNvPr id="38" name="矩形 37"/>
              <p:cNvSpPr>
                <a:spLocks noRot="1" noChangeAspect="1" noMove="1" noResize="1" noEditPoints="1" noAdjustHandles="1" noChangeArrowheads="1" noChangeShapeType="1" noTextEdit="1"/>
              </p:cNvSpPr>
              <p:nvPr/>
            </p:nvSpPr>
            <p:spPr>
              <a:xfrm>
                <a:off x="5386934" y="3340550"/>
                <a:ext cx="203929" cy="276999"/>
              </a:xfrm>
              <a:prstGeom prst="rect">
                <a:avLst/>
              </a:prstGeom>
              <a:blipFill rotWithShape="1">
                <a:blip r:embed="rId13"/>
                <a:stretch>
                  <a:fillRect l="-9091" r="-9091" b="-2222"/>
                </a:stretch>
              </a:blipFill>
            </p:spPr>
            <p:txBody>
              <a:bodyPr/>
              <a:lstStyle/>
              <a:p>
                <a:r>
                  <a:rPr lang="zh-TW" altLang="en-US">
                    <a:noFill/>
                  </a:rPr>
                  <a:t> </a:t>
                </a:r>
              </a:p>
            </p:txBody>
          </p:sp>
        </mc:Fallback>
      </mc:AlternateContent>
      <p:sp>
        <p:nvSpPr>
          <p:cNvPr id="37" name="文字方塊 22"/>
          <p:cNvSpPr txBox="1">
            <a:spLocks noChangeArrowheads="1"/>
          </p:cNvSpPr>
          <p:nvPr/>
        </p:nvSpPr>
        <p:spPr bwMode="auto">
          <a:xfrm>
            <a:off x="1449769" y="1155771"/>
            <a:ext cx="30194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cs typeface="Times New Roman" pitchFamily="18" charset="0"/>
              </a:rPr>
              <a:t>可惜，</a:t>
            </a:r>
            <a:r>
              <a:rPr lang="en-US" altLang="zh-TW" sz="1800" dirty="0">
                <a:cs typeface="Times New Roman" pitchFamily="18" charset="0"/>
              </a:rPr>
              <a:t>It doesn’t work!</a:t>
            </a:r>
            <a:endParaRPr lang="zh-TW" altLang="en-US" sz="1800" dirty="0">
              <a:cs typeface="Times New Roman" pitchFamily="18" charset="0"/>
            </a:endParaRPr>
          </a:p>
        </p:txBody>
      </p:sp>
    </p:spTree>
    <p:extLst>
      <p:ext uri="{BB962C8B-B14F-4D97-AF65-F5344CB8AC3E}">
        <p14:creationId xmlns:p14="http://schemas.microsoft.com/office/powerpoint/2010/main" val="187012777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圖片 1" descr="glashow3.jpg"/>
          <p:cNvPicPr>
            <a:picLocks noChangeAspect="1"/>
          </p:cNvPicPr>
          <p:nvPr/>
        </p:nvPicPr>
        <p:blipFill rotWithShape="1">
          <a:blip r:embed="rId2">
            <a:extLst>
              <a:ext uri="{28A0092B-C50C-407E-A947-70E740481C1C}">
                <a14:useLocalDpi xmlns:a14="http://schemas.microsoft.com/office/drawing/2010/main" val="0"/>
              </a:ext>
            </a:extLst>
          </a:blip>
          <a:srcRect l="6982" t="15237" r="6004" b="15964"/>
          <a:stretch>
            <a:fillRect/>
          </a:stretch>
        </p:blipFill>
        <p:spPr bwMode="auto">
          <a:xfrm>
            <a:off x="2846182" y="144725"/>
            <a:ext cx="5254625" cy="6396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5" name="Picture 8" descr="glash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5853" y="144726"/>
            <a:ext cx="1530873" cy="2166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676737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7" descr="ewea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5270" y="4067672"/>
            <a:ext cx="1340155" cy="2400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3" name="Picture 8" descr="glash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405" y="4067673"/>
            <a:ext cx="1673604" cy="2368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56324" name="Text Box 11"/>
              <p:cNvSpPr txBox="1">
                <a:spLocks noChangeArrowheads="1"/>
              </p:cNvSpPr>
              <p:nvPr/>
            </p:nvSpPr>
            <p:spPr bwMode="auto">
              <a:xfrm>
                <a:off x="974625" y="3072501"/>
                <a:ext cx="5764311"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50000"/>
                  </a:spcBef>
                  <a:buClrTx/>
                  <a:buSzTx/>
                  <a:buFontTx/>
                  <a:buNone/>
                </a:pPr>
                <a:r>
                  <a:rPr lang="en-US" altLang="zh-TW" sz="1800" dirty="0">
                    <a:cs typeface="Times New Roman" panose="02020603050405020304" pitchFamily="18" charset="0"/>
                  </a:rPr>
                  <a:t>Glashow </a:t>
                </a:r>
                <a:r>
                  <a:rPr lang="zh-TW" altLang="en-US" sz="1800" dirty="0">
                    <a:latin typeface="+mn-lt"/>
                  </a:rPr>
                  <a:t>建議電弱理論是一個</a:t>
                </a:r>
                <a:r>
                  <a:rPr lang="en-US" altLang="zh-TW" sz="1800" dirty="0">
                    <a:latin typeface="+mn-lt"/>
                  </a:rPr>
                  <a:t> </a:t>
                </a:r>
                <a14:m>
                  <m:oMath xmlns:m="http://schemas.openxmlformats.org/officeDocument/2006/math">
                    <m:r>
                      <a:rPr lang="en-US" altLang="zh-TW" sz="1800" i="1" dirty="0" smtClean="0">
                        <a:solidFill>
                          <a:srgbClr val="FF0000"/>
                        </a:solidFill>
                        <a:latin typeface="Cambria Math" panose="02040503050406030204" pitchFamily="18" charset="0"/>
                        <a:cs typeface="Times New Roman" panose="02020603050405020304" pitchFamily="18" charset="0"/>
                      </a:rPr>
                      <m:t>𝑆𝑈</m:t>
                    </m:r>
                    <m:r>
                      <a:rPr lang="en-US" altLang="zh-TW" sz="1800" i="1" dirty="0" smtClean="0">
                        <a:solidFill>
                          <a:srgbClr val="FF0000"/>
                        </a:solidFill>
                        <a:latin typeface="Cambria Math" panose="02040503050406030204" pitchFamily="18" charset="0"/>
                        <a:cs typeface="Times New Roman" panose="02020603050405020304" pitchFamily="18" charset="0"/>
                      </a:rPr>
                      <m:t>(2) × </m:t>
                    </m:r>
                    <m:r>
                      <a:rPr lang="en-US" altLang="zh-TW" sz="1800" i="1" dirty="0" smtClean="0">
                        <a:solidFill>
                          <a:srgbClr val="FF0000"/>
                        </a:solidFill>
                        <a:latin typeface="Cambria Math" panose="02040503050406030204" pitchFamily="18" charset="0"/>
                        <a:cs typeface="Times New Roman" panose="02020603050405020304" pitchFamily="18" charset="0"/>
                      </a:rPr>
                      <m:t>𝑈</m:t>
                    </m:r>
                    <m:r>
                      <a:rPr lang="en-US" altLang="zh-TW" sz="1800" i="1" dirty="0" smtClean="0">
                        <a:solidFill>
                          <a:srgbClr val="FF0000"/>
                        </a:solidFill>
                        <a:latin typeface="Cambria Math" panose="02040503050406030204" pitchFamily="18" charset="0"/>
                        <a:cs typeface="Times New Roman" panose="02020603050405020304" pitchFamily="18" charset="0"/>
                      </a:rPr>
                      <m:t>(1) </m:t>
                    </m:r>
                  </m:oMath>
                </a14:m>
                <a:r>
                  <a:rPr lang="en-US" altLang="zh-TW" sz="1800" dirty="0">
                    <a:solidFill>
                      <a:srgbClr val="FF0000"/>
                    </a:solidFill>
                    <a:cs typeface="Times New Roman" panose="02020603050405020304" pitchFamily="18" charset="0"/>
                  </a:rPr>
                  <a:t>gauge theory</a:t>
                </a:r>
                <a:r>
                  <a:rPr lang="en-US" altLang="zh-TW" sz="1800" dirty="0">
                    <a:latin typeface="Tahoma" pitchFamily="34" charset="0"/>
                  </a:rPr>
                  <a:t>. </a:t>
                </a:r>
                <a:endParaRPr lang="en-US" altLang="zh-TW" sz="2400" b="1" dirty="0">
                  <a:solidFill>
                    <a:schemeClr val="folHlink"/>
                  </a:solidFill>
                </a:endParaRPr>
              </a:p>
            </p:txBody>
          </p:sp>
        </mc:Choice>
        <mc:Fallback xmlns="">
          <p:sp>
            <p:nvSpPr>
              <p:cNvPr id="56324" name="Text Box 11"/>
              <p:cNvSpPr txBox="1">
                <a:spLocks noRot="1" noChangeAspect="1" noMove="1" noResize="1" noEditPoints="1" noAdjustHandles="1" noChangeArrowheads="1" noChangeShapeType="1" noTextEdit="1"/>
              </p:cNvSpPr>
              <p:nvPr/>
            </p:nvSpPr>
            <p:spPr bwMode="auto">
              <a:xfrm>
                <a:off x="974625" y="3072501"/>
                <a:ext cx="5764311" cy="369332"/>
              </a:xfrm>
              <a:prstGeom prst="rect">
                <a:avLst/>
              </a:prstGeom>
              <a:blipFill>
                <a:blip r:embed="rId4"/>
                <a:stretch>
                  <a:fillRect l="-879" t="-10000" r="-3077" b="-20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sp>
        <p:nvSpPr>
          <p:cNvPr id="10" name="向下箭號 9"/>
          <p:cNvSpPr/>
          <p:nvPr/>
        </p:nvSpPr>
        <p:spPr>
          <a:xfrm rot="1437593">
            <a:off x="4743163" y="3945208"/>
            <a:ext cx="223837" cy="982662"/>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1" name="向下箭號 10"/>
          <p:cNvSpPr/>
          <p:nvPr/>
        </p:nvSpPr>
        <p:spPr>
          <a:xfrm rot="19667391" flipH="1">
            <a:off x="6425913" y="3872183"/>
            <a:ext cx="242887" cy="1062037"/>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mc:AlternateContent xmlns:mc="http://schemas.openxmlformats.org/markup-compatibility/2006" xmlns:a14="http://schemas.microsoft.com/office/drawing/2010/main">
        <mc:Choice Requires="a14">
          <p:sp>
            <p:nvSpPr>
              <p:cNvPr id="56328" name="文字方塊 11"/>
              <p:cNvSpPr txBox="1">
                <a:spLocks noChangeArrowheads="1"/>
              </p:cNvSpPr>
              <p:nvPr/>
            </p:nvSpPr>
            <p:spPr bwMode="auto">
              <a:xfrm>
                <a:off x="3795425" y="4931045"/>
                <a:ext cx="2424113" cy="36988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en-US" altLang="zh-TW" sz="1800" dirty="0">
                    <a:solidFill>
                      <a:srgbClr val="FF0000"/>
                    </a:solidFill>
                    <a:cs typeface="Times New Roman" pitchFamily="18" charset="0"/>
                  </a:rPr>
                  <a:t>Gauged Weak </a:t>
                </a:r>
                <a14:m>
                  <m:oMath xmlns:m="http://schemas.openxmlformats.org/officeDocument/2006/math">
                    <m:r>
                      <a:rPr lang="en-US" altLang="zh-TW" sz="1800" i="1" dirty="0" smtClean="0">
                        <a:solidFill>
                          <a:srgbClr val="FF0000"/>
                        </a:solidFill>
                        <a:latin typeface="Cambria Math" panose="02040503050406030204" pitchFamily="18" charset="0"/>
                        <a:cs typeface="Times New Roman" pitchFamily="18" charset="0"/>
                      </a:rPr>
                      <m:t>𝑆𝑈</m:t>
                    </m:r>
                    <m:r>
                      <a:rPr lang="en-US" altLang="zh-TW" sz="1800" i="1" dirty="0" smtClean="0">
                        <a:solidFill>
                          <a:srgbClr val="FF0000"/>
                        </a:solidFill>
                        <a:latin typeface="Cambria Math" panose="02040503050406030204" pitchFamily="18" charset="0"/>
                        <a:cs typeface="Times New Roman" pitchFamily="18" charset="0"/>
                      </a:rPr>
                      <m:t>(2)</m:t>
                    </m:r>
                  </m:oMath>
                </a14:m>
                <a:endParaRPr lang="zh-TW" altLang="en-US" sz="1800" dirty="0">
                  <a:solidFill>
                    <a:srgbClr val="FF0000"/>
                  </a:solidFill>
                  <a:cs typeface="Times New Roman" pitchFamily="18" charset="0"/>
                </a:endParaRPr>
              </a:p>
            </p:txBody>
          </p:sp>
        </mc:Choice>
        <mc:Fallback xmlns="">
          <p:sp>
            <p:nvSpPr>
              <p:cNvPr id="56328" name="文字方塊 11"/>
              <p:cNvSpPr txBox="1">
                <a:spLocks noRot="1" noChangeAspect="1" noMove="1" noResize="1" noEditPoints="1" noAdjustHandles="1" noChangeArrowheads="1" noChangeShapeType="1" noTextEdit="1"/>
              </p:cNvSpPr>
              <p:nvPr/>
            </p:nvSpPr>
            <p:spPr bwMode="auto">
              <a:xfrm>
                <a:off x="3795425" y="4931045"/>
                <a:ext cx="2424113" cy="369888"/>
              </a:xfrm>
              <a:prstGeom prst="rect">
                <a:avLst/>
              </a:prstGeom>
              <a:blipFill>
                <a:blip r:embed="rId5"/>
                <a:stretch>
                  <a:fillRect l="-2083"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2" name="文字方塊 11"/>
              <p:cNvSpPr txBox="1">
                <a:spLocks noChangeArrowheads="1"/>
              </p:cNvSpPr>
              <p:nvPr/>
            </p:nvSpPr>
            <p:spPr bwMode="auto">
              <a:xfrm>
                <a:off x="6613552" y="4898161"/>
                <a:ext cx="1738601" cy="36988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en-US" altLang="zh-TW" sz="1800" dirty="0">
                    <a:solidFill>
                      <a:srgbClr val="FF0000"/>
                    </a:solidFill>
                    <a:cs typeface="Times New Roman" pitchFamily="18" charset="0"/>
                  </a:rPr>
                  <a:t>Gauged </a:t>
                </a:r>
                <a14:m>
                  <m:oMath xmlns:m="http://schemas.openxmlformats.org/officeDocument/2006/math">
                    <m:r>
                      <a:rPr lang="en-US" altLang="zh-TW" sz="1800" i="1" dirty="0" smtClean="0">
                        <a:solidFill>
                          <a:srgbClr val="FF0000"/>
                        </a:solidFill>
                        <a:latin typeface="Cambria Math" panose="02040503050406030204" pitchFamily="18" charset="0"/>
                        <a:cs typeface="Times New Roman" pitchFamily="18" charset="0"/>
                      </a:rPr>
                      <m:t>𝑈</m:t>
                    </m:r>
                    <m:r>
                      <a:rPr lang="en-US" altLang="zh-TW" sz="1800" i="1" dirty="0" smtClean="0">
                        <a:solidFill>
                          <a:srgbClr val="FF0000"/>
                        </a:solidFill>
                        <a:latin typeface="Cambria Math" panose="02040503050406030204" pitchFamily="18" charset="0"/>
                        <a:cs typeface="Times New Roman" pitchFamily="18" charset="0"/>
                      </a:rPr>
                      <m:t>(1)</m:t>
                    </m:r>
                  </m:oMath>
                </a14:m>
                <a:endParaRPr lang="zh-TW" altLang="en-US" sz="1800" dirty="0">
                  <a:solidFill>
                    <a:srgbClr val="FF0000"/>
                  </a:solidFill>
                  <a:cs typeface="Times New Roman" pitchFamily="18" charset="0"/>
                </a:endParaRPr>
              </a:p>
            </p:txBody>
          </p:sp>
        </mc:Choice>
        <mc:Fallback xmlns="">
          <p:sp>
            <p:nvSpPr>
              <p:cNvPr id="12" name="文字方塊 11"/>
              <p:cNvSpPr txBox="1">
                <a:spLocks noRot="1" noChangeAspect="1" noMove="1" noResize="1" noEditPoints="1" noAdjustHandles="1" noChangeArrowheads="1" noChangeShapeType="1" noTextEdit="1"/>
              </p:cNvSpPr>
              <p:nvPr/>
            </p:nvSpPr>
            <p:spPr bwMode="auto">
              <a:xfrm>
                <a:off x="6613552" y="4898161"/>
                <a:ext cx="1738601" cy="369888"/>
              </a:xfrm>
              <a:prstGeom prst="rect">
                <a:avLst/>
              </a:prstGeom>
              <a:blipFill>
                <a:blip r:embed="rId6"/>
                <a:stretch>
                  <a:fillRect l="-2899"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矩形 13"/>
              <p:cNvSpPr/>
              <p:nvPr/>
            </p:nvSpPr>
            <p:spPr>
              <a:xfrm>
                <a:off x="4311939" y="5314866"/>
                <a:ext cx="1023238" cy="369332"/>
              </a:xfrm>
              <a:prstGeom prst="rect">
                <a:avLst/>
              </a:prstGeom>
              <a:solidFill>
                <a:srgbClr val="FFFF00"/>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cs typeface="Times New Roman" pitchFamily="18" charset="0"/>
                            </a:rPr>
                          </m:ctrlPr>
                        </m:sSubPr>
                        <m:e>
                          <m:r>
                            <a:rPr lang="en-US" altLang="zh-TW" i="1" smtClean="0">
                              <a:latin typeface="Cambria Math" panose="02040503050406030204" pitchFamily="18" charset="0"/>
                              <a:ea typeface="Cambria Math" panose="02040503050406030204" pitchFamily="18" charset="0"/>
                              <a:cs typeface="Times New Roman" pitchFamily="18" charset="0"/>
                            </a:rPr>
                            <m:t>𝛼</m:t>
                          </m:r>
                        </m:e>
                        <m:sub>
                          <m:r>
                            <a:rPr lang="en-US" altLang="zh-TW" i="1">
                              <a:latin typeface="Cambria Math"/>
                              <a:cs typeface="Times New Roman" pitchFamily="18" charset="0"/>
                            </a:rPr>
                            <m:t>1</m:t>
                          </m:r>
                        </m:sub>
                      </m:sSub>
                      <m:r>
                        <a:rPr lang="en-US" altLang="zh-TW" b="0" i="1" smtClean="0">
                          <a:latin typeface="Cambria Math"/>
                          <a:cs typeface="Times New Roman" pitchFamily="18" charset="0"/>
                        </a:rPr>
                        <m:t>,</m:t>
                      </m:r>
                      <m:sSub>
                        <m:sSubPr>
                          <m:ctrlPr>
                            <a:rPr lang="en-US" altLang="zh-TW" i="1">
                              <a:latin typeface="Cambria Math" panose="02040503050406030204" pitchFamily="18" charset="0"/>
                              <a:cs typeface="Times New Roman" pitchFamily="18" charset="0"/>
                            </a:rPr>
                          </m:ctrlPr>
                        </m:sSubPr>
                        <m:e>
                          <m:r>
                            <a:rPr lang="en-US" altLang="zh-TW" i="1" smtClean="0">
                              <a:latin typeface="Cambria Math" panose="02040503050406030204" pitchFamily="18" charset="0"/>
                              <a:ea typeface="Cambria Math" panose="02040503050406030204" pitchFamily="18" charset="0"/>
                              <a:cs typeface="Times New Roman" pitchFamily="18" charset="0"/>
                            </a:rPr>
                            <m:t>𝛼</m:t>
                          </m:r>
                        </m:e>
                        <m:sub>
                          <m:r>
                            <a:rPr lang="en-US" altLang="zh-TW" b="0" i="1" smtClean="0">
                              <a:latin typeface="Cambria Math"/>
                              <a:cs typeface="Times New Roman" pitchFamily="18" charset="0"/>
                            </a:rPr>
                            <m:t>2</m:t>
                          </m:r>
                        </m:sub>
                      </m:sSub>
                      <m:r>
                        <a:rPr lang="en-US" altLang="zh-TW" b="0" i="1" smtClean="0">
                          <a:latin typeface="Cambria Math"/>
                          <a:cs typeface="Times New Roman" pitchFamily="18" charset="0"/>
                        </a:rPr>
                        <m:t>,</m:t>
                      </m:r>
                      <m:sSub>
                        <m:sSubPr>
                          <m:ctrlPr>
                            <a:rPr lang="en-US" altLang="zh-TW" i="1">
                              <a:latin typeface="Cambria Math" panose="02040503050406030204" pitchFamily="18" charset="0"/>
                              <a:cs typeface="Times New Roman" pitchFamily="18" charset="0"/>
                            </a:rPr>
                          </m:ctrlPr>
                        </m:sSubPr>
                        <m:e>
                          <m:r>
                            <a:rPr lang="en-US" altLang="zh-TW" i="1" smtClean="0">
                              <a:latin typeface="Cambria Math" panose="02040503050406030204" pitchFamily="18" charset="0"/>
                              <a:ea typeface="Cambria Math" panose="02040503050406030204" pitchFamily="18" charset="0"/>
                              <a:cs typeface="Times New Roman" pitchFamily="18" charset="0"/>
                            </a:rPr>
                            <m:t>𝛼</m:t>
                          </m:r>
                        </m:e>
                        <m:sub>
                          <m:r>
                            <a:rPr lang="en-US" altLang="zh-TW" b="0" i="1" smtClean="0">
                              <a:latin typeface="Cambria Math"/>
                              <a:cs typeface="Times New Roman" pitchFamily="18" charset="0"/>
                            </a:rPr>
                            <m:t>3</m:t>
                          </m:r>
                        </m:sub>
                      </m:sSub>
                    </m:oMath>
                  </m:oMathPara>
                </a14:m>
                <a:endParaRPr lang="zh-TW" altLang="en-US" dirty="0"/>
              </a:p>
            </p:txBody>
          </p:sp>
        </mc:Choice>
        <mc:Fallback xmlns="">
          <p:sp>
            <p:nvSpPr>
              <p:cNvPr id="14" name="矩形 13"/>
              <p:cNvSpPr>
                <a:spLocks noRot="1" noChangeAspect="1" noMove="1" noResize="1" noEditPoints="1" noAdjustHandles="1" noChangeArrowheads="1" noChangeShapeType="1" noTextEdit="1"/>
              </p:cNvSpPr>
              <p:nvPr/>
            </p:nvSpPr>
            <p:spPr>
              <a:xfrm>
                <a:off x="4311939" y="5314866"/>
                <a:ext cx="1023238" cy="369332"/>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矩形 14"/>
              <p:cNvSpPr/>
              <p:nvPr/>
            </p:nvSpPr>
            <p:spPr>
              <a:xfrm>
                <a:off x="6999793" y="5314866"/>
                <a:ext cx="297098" cy="369332"/>
              </a:xfrm>
              <a:prstGeom prst="rect">
                <a:avLst/>
              </a:prstGeom>
              <a:solidFill>
                <a:srgbClr val="FFFF00"/>
              </a:solidFill>
            </p:spPr>
            <p:txBody>
              <a:bodyPr wrap="square">
                <a:spAutoFit/>
              </a:bodyPr>
              <a:lstStyle/>
              <a:p>
                <a:pPr/>
                <a14:m>
                  <m:oMathPara xmlns:m="http://schemas.openxmlformats.org/officeDocument/2006/math">
                    <m:oMathParaPr>
                      <m:jc m:val="centerGroup"/>
                    </m:oMathParaPr>
                    <m:oMath xmlns:m="http://schemas.openxmlformats.org/officeDocument/2006/math">
                      <m:r>
                        <a:rPr lang="zh-TW" altLang="en-US" i="1" smtClean="0">
                          <a:latin typeface="Cambria Math"/>
                        </a:rPr>
                        <m:t>𝜃</m:t>
                      </m:r>
                    </m:oMath>
                  </m:oMathPara>
                </a14:m>
                <a:endParaRPr lang="zh-TW" altLang="en-US" dirty="0"/>
              </a:p>
            </p:txBody>
          </p:sp>
        </mc:Choice>
        <mc:Fallback xmlns="">
          <p:sp>
            <p:nvSpPr>
              <p:cNvPr id="15" name="矩形 14"/>
              <p:cNvSpPr>
                <a:spLocks noRot="1" noChangeAspect="1" noMove="1" noResize="1" noEditPoints="1" noAdjustHandles="1" noChangeArrowheads="1" noChangeShapeType="1" noTextEdit="1"/>
              </p:cNvSpPr>
              <p:nvPr/>
            </p:nvSpPr>
            <p:spPr>
              <a:xfrm>
                <a:off x="6999793" y="5314866"/>
                <a:ext cx="297098" cy="369332"/>
              </a:xfrm>
              <a:prstGeom prst="rect">
                <a:avLst/>
              </a:prstGeom>
              <a:blipFill>
                <a:blip r:embed="rId8"/>
                <a:stretch>
                  <a:fillRect/>
                </a:stretch>
              </a:blipFill>
            </p:spPr>
            <p:txBody>
              <a:bodyPr/>
              <a:lstStyle/>
              <a:p>
                <a:r>
                  <a:rPr lang="en-US">
                    <a:noFill/>
                  </a:rPr>
                  <a:t> </a:t>
                </a:r>
              </a:p>
            </p:txBody>
          </p:sp>
        </mc:Fallback>
      </mc:AlternateContent>
      <p:sp>
        <p:nvSpPr>
          <p:cNvPr id="13" name="矩形 12"/>
          <p:cNvSpPr/>
          <p:nvPr/>
        </p:nvSpPr>
        <p:spPr>
          <a:xfrm>
            <a:off x="974625" y="276293"/>
            <a:ext cx="6705600" cy="26630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pic>
        <p:nvPicPr>
          <p:cNvPr id="16" name="圖片 1" descr="tset.jpg"/>
          <p:cNvPicPr>
            <a:picLocks noChangeAspect="1"/>
          </p:cNvPicPr>
          <p:nvPr/>
        </p:nvPicPr>
        <p:blipFill>
          <a:blip r:embed="rId9">
            <a:extLst>
              <a:ext uri="{28A0092B-C50C-407E-A947-70E740481C1C}">
                <a14:useLocalDpi xmlns:a14="http://schemas.microsoft.com/office/drawing/2010/main" val="0"/>
              </a:ext>
            </a:extLst>
          </a:blip>
          <a:srcRect l="5821" t="47195" r="8363" b="32698"/>
          <a:stretch>
            <a:fillRect/>
          </a:stretch>
        </p:blipFill>
        <p:spPr bwMode="auto">
          <a:xfrm rot="120000">
            <a:off x="1013114" y="503995"/>
            <a:ext cx="6597650" cy="232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974623" y="276293"/>
            <a:ext cx="6705602" cy="4802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矩形 16"/>
          <p:cNvSpPr/>
          <p:nvPr/>
        </p:nvSpPr>
        <p:spPr>
          <a:xfrm>
            <a:off x="974625" y="2793518"/>
            <a:ext cx="6705602" cy="1458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矩形 17"/>
          <p:cNvSpPr/>
          <p:nvPr/>
        </p:nvSpPr>
        <p:spPr>
          <a:xfrm>
            <a:off x="974625" y="276293"/>
            <a:ext cx="259368" cy="2590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3" name="矩形 2">
                <a:extLst>
                  <a:ext uri="{FF2B5EF4-FFF2-40B4-BE49-F238E27FC236}">
                    <a16:creationId xmlns:a16="http://schemas.microsoft.com/office/drawing/2014/main" id="{D3C642ED-C7F1-C04D-B7D1-CF228E50DBA2}"/>
                  </a:ext>
                </a:extLst>
              </p:cNvPr>
              <p:cNvSpPr/>
              <p:nvPr/>
            </p:nvSpPr>
            <p:spPr>
              <a:xfrm>
                <a:off x="4999649" y="3507298"/>
                <a:ext cx="1613903" cy="369332"/>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i="1" dirty="0" smtClean="0">
                          <a:solidFill>
                            <a:schemeClr val="tx1"/>
                          </a:solidFill>
                          <a:latin typeface="Cambria Math" panose="02040503050406030204" pitchFamily="18" charset="0"/>
                          <a:cs typeface="Times New Roman" panose="02020603050405020304" pitchFamily="18" charset="0"/>
                        </a:rPr>
                        <m:t>𝑆𝑈</m:t>
                      </m:r>
                      <m:r>
                        <a:rPr lang="en-US" altLang="zh-TW" i="1" dirty="0" smtClean="0">
                          <a:solidFill>
                            <a:schemeClr val="tx1"/>
                          </a:solidFill>
                          <a:latin typeface="Cambria Math" panose="02040503050406030204" pitchFamily="18" charset="0"/>
                          <a:cs typeface="Times New Roman" panose="02020603050405020304" pitchFamily="18" charset="0"/>
                        </a:rPr>
                        <m:t>(2) × </m:t>
                      </m:r>
                      <m:r>
                        <a:rPr lang="en-US" altLang="zh-TW" i="1" dirty="0">
                          <a:solidFill>
                            <a:schemeClr val="tx1"/>
                          </a:solidFill>
                          <a:latin typeface="Cambria Math" panose="02040503050406030204" pitchFamily="18" charset="0"/>
                          <a:cs typeface="Times New Roman" panose="02020603050405020304" pitchFamily="18" charset="0"/>
                        </a:rPr>
                        <m:t>𝑈</m:t>
                      </m:r>
                      <m:r>
                        <a:rPr lang="en-US" altLang="zh-TW" i="1" dirty="0">
                          <a:solidFill>
                            <a:schemeClr val="tx1"/>
                          </a:solidFill>
                          <a:latin typeface="Cambria Math" panose="02040503050406030204" pitchFamily="18" charset="0"/>
                          <a:cs typeface="Times New Roman" panose="02020603050405020304" pitchFamily="18" charset="0"/>
                        </a:rPr>
                        <m:t>(1)</m:t>
                      </m:r>
                    </m:oMath>
                  </m:oMathPara>
                </a14:m>
                <a:endParaRPr lang="zh-TW" altLang="en-US" dirty="0">
                  <a:solidFill>
                    <a:schemeClr val="tx1"/>
                  </a:solidFill>
                </a:endParaRPr>
              </a:p>
            </p:txBody>
          </p:sp>
        </mc:Choice>
        <mc:Fallback xmlns="">
          <p:sp>
            <p:nvSpPr>
              <p:cNvPr id="3" name="矩形 2">
                <a:extLst>
                  <a:ext uri="{FF2B5EF4-FFF2-40B4-BE49-F238E27FC236}">
                    <a16:creationId xmlns:a16="http://schemas.microsoft.com/office/drawing/2014/main" id="{D3C642ED-C7F1-C04D-B7D1-CF228E50DBA2}"/>
                  </a:ext>
                </a:extLst>
              </p:cNvPr>
              <p:cNvSpPr>
                <a:spLocks noRot="1" noChangeAspect="1" noMove="1" noResize="1" noEditPoints="1" noAdjustHandles="1" noChangeArrowheads="1" noChangeShapeType="1" noTextEdit="1"/>
              </p:cNvSpPr>
              <p:nvPr/>
            </p:nvSpPr>
            <p:spPr>
              <a:xfrm>
                <a:off x="4999649" y="3507298"/>
                <a:ext cx="1613903" cy="369332"/>
              </a:xfrm>
              <a:prstGeom prst="rect">
                <a:avLst/>
              </a:prstGeom>
              <a:blipFill>
                <a:blip r:embed="rId10"/>
                <a:stretch>
                  <a:fillRect b="-20690"/>
                </a:stretch>
              </a:blipFill>
            </p:spPr>
            <p:txBody>
              <a:bodyPr/>
              <a:lstStyle/>
              <a:p>
                <a:r>
                  <a:rPr lang="zh-TW" altLang="en-US">
                    <a:noFill/>
                  </a:rPr>
                  <a:t> </a:t>
                </a:r>
              </a:p>
            </p:txBody>
          </p:sp>
        </mc:Fallback>
      </mc:AlternateContent>
      <p:sp>
        <p:nvSpPr>
          <p:cNvPr id="4" name="矩形 3">
            <a:extLst>
              <a:ext uri="{FF2B5EF4-FFF2-40B4-BE49-F238E27FC236}">
                <a16:creationId xmlns:a16="http://schemas.microsoft.com/office/drawing/2014/main" id="{5353E107-8AE7-424A-ABE5-20FE3B2C4264}"/>
              </a:ext>
            </a:extLst>
          </p:cNvPr>
          <p:cNvSpPr/>
          <p:nvPr/>
        </p:nvSpPr>
        <p:spPr>
          <a:xfrm>
            <a:off x="1121664" y="1097280"/>
            <a:ext cx="6175227" cy="7437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5" name="TextBox 4">
            <a:extLst>
              <a:ext uri="{FF2B5EF4-FFF2-40B4-BE49-F238E27FC236}">
                <a16:creationId xmlns:a16="http://schemas.microsoft.com/office/drawing/2014/main" id="{BFDDD7F0-AF25-D955-A796-537903D38FC3}"/>
              </a:ext>
            </a:extLst>
          </p:cNvPr>
          <p:cNvSpPr txBox="1"/>
          <p:nvPr/>
        </p:nvSpPr>
        <p:spPr>
          <a:xfrm>
            <a:off x="4209277" y="5760720"/>
            <a:ext cx="1657978" cy="369332"/>
          </a:xfrm>
          <a:prstGeom prst="rect">
            <a:avLst/>
          </a:prstGeom>
          <a:noFill/>
        </p:spPr>
        <p:txBody>
          <a:bodyPr wrap="square" rtlCol="0">
            <a:spAutoFit/>
          </a:bodyPr>
          <a:lstStyle/>
          <a:p>
            <a:pPr algn="l"/>
            <a:r>
              <a:rPr lang="en-US" dirty="0" err="1">
                <a:latin typeface="Times New Roman" panose="02020603050405020304" pitchFamily="18" charset="0"/>
                <a:cs typeface="Times New Roman" panose="02020603050405020304" pitchFamily="18" charset="0"/>
              </a:rPr>
              <a:t>三個規範子</a:t>
            </a:r>
            <a:endParaRPr lang="en-US"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BC900108-24D4-374A-DFE7-4D769314C3DD}"/>
              </a:ext>
            </a:extLst>
          </p:cNvPr>
          <p:cNvSpPr txBox="1"/>
          <p:nvPr/>
        </p:nvSpPr>
        <p:spPr>
          <a:xfrm>
            <a:off x="6613552" y="5731015"/>
            <a:ext cx="1657978" cy="369332"/>
          </a:xfrm>
          <a:prstGeom prst="rect">
            <a:avLst/>
          </a:prstGeom>
          <a:noFill/>
        </p:spPr>
        <p:txBody>
          <a:bodyPr wrap="square" rtlCol="0">
            <a:spAutoFit/>
          </a:bodyPr>
          <a:lstStyle/>
          <a:p>
            <a:pPr algn="l"/>
            <a:r>
              <a:rPr lang="en-US" dirty="0" err="1">
                <a:latin typeface="Times New Roman" panose="02020603050405020304" pitchFamily="18" charset="0"/>
                <a:cs typeface="Times New Roman" panose="02020603050405020304" pitchFamily="18" charset="0"/>
              </a:rPr>
              <a:t>一個規範子</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244776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1" name="Picture 7" descr="particle4"/>
          <p:cNvPicPr>
            <a:picLocks noChangeAspect="1" noChangeArrowheads="1"/>
          </p:cNvPicPr>
          <p:nvPr/>
        </p:nvPicPr>
        <p:blipFill>
          <a:blip r:embed="rId2">
            <a:extLst>
              <a:ext uri="{28A0092B-C50C-407E-A947-70E740481C1C}">
                <a14:useLocalDpi xmlns:a14="http://schemas.microsoft.com/office/drawing/2010/main" val="0"/>
              </a:ext>
            </a:extLst>
          </a:blip>
          <a:srcRect l="20676" t="30598" r="30690" b="42520"/>
          <a:stretch>
            <a:fillRect/>
          </a:stretch>
        </p:blipFill>
        <p:spPr bwMode="auto">
          <a:xfrm>
            <a:off x="1578928" y="1470487"/>
            <a:ext cx="1604963" cy="108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2" name="Picture 7" descr="particle4"/>
          <p:cNvPicPr>
            <a:picLocks noChangeAspect="1" noChangeArrowheads="1"/>
          </p:cNvPicPr>
          <p:nvPr/>
        </p:nvPicPr>
        <p:blipFill>
          <a:blip r:embed="rId2">
            <a:extLst>
              <a:ext uri="{28A0092B-C50C-407E-A947-70E740481C1C}">
                <a14:useLocalDpi xmlns:a14="http://schemas.microsoft.com/office/drawing/2010/main" val="0"/>
              </a:ext>
            </a:extLst>
          </a:blip>
          <a:srcRect l="21344" t="56854" r="31073" b="15326"/>
          <a:stretch>
            <a:fillRect/>
          </a:stretch>
        </p:blipFill>
        <p:spPr bwMode="auto">
          <a:xfrm>
            <a:off x="1567961" y="2906070"/>
            <a:ext cx="1538287" cy="110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9" name="文字方塊 2"/>
          <p:cNvSpPr txBox="1">
            <a:spLocks noChangeArrowheads="1"/>
          </p:cNvSpPr>
          <p:nvPr/>
        </p:nvSpPr>
        <p:spPr bwMode="auto">
          <a:xfrm>
            <a:off x="838012" y="4235407"/>
            <a:ext cx="77644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cs typeface="Times New Roman" pitchFamily="18" charset="0"/>
              </a:rPr>
              <a:t>對應於每一個連續變數，必須引進一個自旋為</a:t>
            </a:r>
            <a:r>
              <a:rPr lang="en-US" altLang="zh-TW" sz="1800" dirty="0">
                <a:cs typeface="Times New Roman" pitchFamily="18" charset="0"/>
              </a:rPr>
              <a:t>1</a:t>
            </a:r>
            <a:r>
              <a:rPr lang="zh-TW" altLang="en-US" sz="1800" dirty="0">
                <a:cs typeface="Times New Roman" pitchFamily="18" charset="0"/>
              </a:rPr>
              <a:t>的規範波色子 </a:t>
            </a:r>
            <a:r>
              <a:rPr lang="en-US" altLang="zh-TW" sz="1800" dirty="0">
                <a:cs typeface="Times New Roman" pitchFamily="18" charset="0"/>
              </a:rPr>
              <a:t>Gauge Boson!</a:t>
            </a:r>
            <a:endParaRPr lang="zh-TW" altLang="en-US" sz="1800" dirty="0">
              <a:cs typeface="Times New Roman" pitchFamily="18" charset="0"/>
            </a:endParaRPr>
          </a:p>
        </p:txBody>
      </p:sp>
      <p:pic>
        <p:nvPicPr>
          <p:cNvPr id="58380" name="Picture 17" descr="http://cph-theory.persiangig.com/90.11.26-t5.JPG"/>
          <p:cNvPicPr>
            <a:picLocks noChangeAspect="1" noChangeArrowheads="1"/>
          </p:cNvPicPr>
          <p:nvPr/>
        </p:nvPicPr>
        <p:blipFill>
          <a:blip r:embed="rId3">
            <a:extLst>
              <a:ext uri="{28A0092B-C50C-407E-A947-70E740481C1C}">
                <a14:useLocalDpi xmlns:a14="http://schemas.microsoft.com/office/drawing/2010/main" val="0"/>
              </a:ext>
            </a:extLst>
          </a:blip>
          <a:srcRect l="75650" t="1723"/>
          <a:stretch>
            <a:fillRect/>
          </a:stretch>
        </p:blipFill>
        <p:spPr bwMode="auto">
          <a:xfrm>
            <a:off x="3846513" y="5132157"/>
            <a:ext cx="1144587" cy="107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 name="文字方塊 1"/>
              <p:cNvSpPr txBox="1"/>
              <p:nvPr/>
            </p:nvSpPr>
            <p:spPr>
              <a:xfrm>
                <a:off x="869950" y="857719"/>
                <a:ext cx="7843975" cy="369332"/>
              </a:xfrm>
              <a:prstGeom prst="rect">
                <a:avLst/>
              </a:prstGeom>
              <a:noFill/>
            </p:spPr>
            <p:txBody>
              <a:bodyPr wrap="square" rtlCol="0">
                <a:spAutoFit/>
              </a:bodyPr>
              <a:lstStyle/>
              <a:p>
                <a:r>
                  <a:rPr lang="zh-TW" altLang="en-US" dirty="0"/>
                  <a:t>這是一個精心設計的</a:t>
                </a:r>
                <a14:m>
                  <m:oMath xmlns:m="http://schemas.openxmlformats.org/officeDocument/2006/math">
                    <m:r>
                      <a:rPr lang="en-US" altLang="zh-TW" i="1" dirty="0" smtClean="0">
                        <a:latin typeface="Cambria Math"/>
                      </a:rPr>
                      <m:t>𝑈</m:t>
                    </m:r>
                    <m:r>
                      <a:rPr lang="en-US" altLang="zh-TW" i="1" dirty="0" smtClean="0">
                        <a:latin typeface="Cambria Math"/>
                      </a:rPr>
                      <m:t>(1)</m:t>
                    </m:r>
                  </m:oMath>
                </a14:m>
                <a:r>
                  <a:rPr lang="zh-TW" altLang="en-US" dirty="0"/>
                  <a:t>：夸克與輕子以不同的</a:t>
                </a:r>
                <a14:m>
                  <m:oMath xmlns:m="http://schemas.openxmlformats.org/officeDocument/2006/math">
                    <m:r>
                      <a:rPr lang="en-US" altLang="zh-TW" i="1">
                        <a:latin typeface="Cambria Math" panose="02040503050406030204" pitchFamily="18" charset="0"/>
                        <a:ea typeface="Cambria Math"/>
                      </a:rPr>
                      <m:t>𝑌</m:t>
                    </m:r>
                  </m:oMath>
                </a14:m>
                <a:r>
                  <a:rPr lang="en-US" altLang="zh-TW" dirty="0"/>
                  <a:t> (</a:t>
                </a:r>
                <a:r>
                  <a:rPr lang="en-US" altLang="zh-TW" dirty="0">
                    <a:latin typeface="Times New Roman" panose="02020603050405020304" pitchFamily="18" charset="0"/>
                    <a:cs typeface="Times New Roman" panose="02020603050405020304" pitchFamily="18" charset="0"/>
                  </a:rPr>
                  <a:t>Hypercharge) </a:t>
                </a:r>
                <a:r>
                  <a:rPr lang="zh-TW" altLang="en-US" dirty="0">
                    <a:latin typeface="Times New Roman" panose="02020603050405020304" pitchFamily="18" charset="0"/>
                    <a:cs typeface="Times New Roman" panose="02020603050405020304" pitchFamily="18" charset="0"/>
                  </a:rPr>
                  <a:t>作</a:t>
                </a:r>
                <a:r>
                  <a:rPr lang="en-US" altLang="zh-TW" dirty="0">
                    <a:latin typeface="Times New Roman" panose="02020603050405020304" pitchFamily="18" charset="0"/>
                    <a:cs typeface="Times New Roman" panose="02020603050405020304" pitchFamily="18" charset="0"/>
                  </a:rPr>
                  <a:t>phase</a:t>
                </a:r>
                <a:r>
                  <a:rPr lang="zh-TW" altLang="en-US" dirty="0"/>
                  <a:t>變化</a:t>
                </a:r>
              </a:p>
            </p:txBody>
          </p:sp>
        </mc:Choice>
        <mc:Fallback xmlns="">
          <p:sp>
            <p:nvSpPr>
              <p:cNvPr id="2" name="文字方塊 1"/>
              <p:cNvSpPr txBox="1">
                <a:spLocks noRot="1" noChangeAspect="1" noMove="1" noResize="1" noEditPoints="1" noAdjustHandles="1" noChangeArrowheads="1" noChangeShapeType="1" noTextEdit="1"/>
              </p:cNvSpPr>
              <p:nvPr/>
            </p:nvSpPr>
            <p:spPr>
              <a:xfrm>
                <a:off x="869950" y="857719"/>
                <a:ext cx="7843975" cy="369332"/>
              </a:xfrm>
              <a:prstGeom prst="rect">
                <a:avLst/>
              </a:prstGeom>
              <a:blipFill>
                <a:blip r:embed="rId4"/>
                <a:stretch>
                  <a:fillRect l="-647" t="-10000" r="-485" b="-2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矩形 2"/>
              <p:cNvSpPr/>
              <p:nvPr/>
            </p:nvSpPr>
            <p:spPr>
              <a:xfrm>
                <a:off x="869950" y="4695123"/>
                <a:ext cx="4494530" cy="369332"/>
              </a:xfrm>
              <a:prstGeom prst="rect">
                <a:avLst/>
              </a:prstGeom>
            </p:spPr>
            <p:txBody>
              <a:bodyPr wrap="square">
                <a:spAutoFit/>
              </a:bodyPr>
              <a:lstStyle/>
              <a:p>
                <a:r>
                  <a:rPr lang="en-US" altLang="zh-TW" dirty="0">
                    <a:latin typeface="Times New Roman" panose="02020603050405020304" pitchFamily="18" charset="0"/>
                    <a:cs typeface="Times New Roman" panose="02020603050405020304" pitchFamily="18" charset="0"/>
                  </a:rPr>
                  <a:t>Gauged </a:t>
                </a:r>
                <a14:m>
                  <m:oMath xmlns:m="http://schemas.openxmlformats.org/officeDocument/2006/math">
                    <m:r>
                      <a:rPr lang="en-US" altLang="zh-TW" i="1" dirty="0" smtClean="0">
                        <a:latin typeface="Cambria Math" panose="02040503050406030204" pitchFamily="18" charset="0"/>
                        <a:cs typeface="Times New Roman" panose="02020603050405020304" pitchFamily="18" charset="0"/>
                      </a:rPr>
                      <m:t>𝑈</m:t>
                    </m:r>
                    <m:r>
                      <a:rPr lang="en-US" altLang="zh-TW" i="1" dirty="0" smtClean="0">
                        <a:latin typeface="Cambria Math" panose="02040503050406030204" pitchFamily="18" charset="0"/>
                        <a:cs typeface="Times New Roman" panose="02020603050405020304" pitchFamily="18" charset="0"/>
                      </a:rPr>
                      <m:t>(1)</m:t>
                    </m:r>
                  </m:oMath>
                </a14:m>
                <a:r>
                  <a:rPr lang="zh-TW" altLang="en-US" dirty="0">
                    <a:latin typeface="Times New Roman" panose="02020603050405020304" pitchFamily="18" charset="0"/>
                    <a:cs typeface="Times New Roman" panose="02020603050405020304" pitchFamily="18" charset="0"/>
                  </a:rPr>
                  <a:t> 也有一個規範波色子 </a:t>
                </a:r>
                <a14:m>
                  <m:oMath xmlns:m="http://schemas.openxmlformats.org/officeDocument/2006/math">
                    <m:r>
                      <a:rPr lang="en-US" altLang="zh-TW" i="1" dirty="0" smtClean="0">
                        <a:latin typeface="Cambria Math" panose="02040503050406030204" pitchFamily="18" charset="0"/>
                        <a:cs typeface="Times New Roman" panose="02020603050405020304" pitchFamily="18" charset="0"/>
                      </a:rPr>
                      <m:t>𝐵</m:t>
                    </m:r>
                  </m:oMath>
                </a14:m>
                <a:r>
                  <a:rPr lang="zh-TW" altLang="en-US" dirty="0">
                    <a:latin typeface="Times New Roman" panose="02020603050405020304" pitchFamily="18" charset="0"/>
                    <a:cs typeface="Times New Roman" panose="02020603050405020304" pitchFamily="18" charset="0"/>
                  </a:rPr>
                  <a:t>。</a:t>
                </a:r>
                <a:endParaRPr lang="en-US" altLang="zh-TW" dirty="0">
                  <a:latin typeface="Times New Roman" panose="02020603050405020304" pitchFamily="18" charset="0"/>
                  <a:cs typeface="Times New Roman" panose="02020603050405020304" pitchFamily="18" charset="0"/>
                </a:endParaRPr>
              </a:p>
            </p:txBody>
          </p:sp>
        </mc:Choice>
        <mc:Fallback xmlns="">
          <p:sp>
            <p:nvSpPr>
              <p:cNvPr id="3" name="矩形 2"/>
              <p:cNvSpPr>
                <a:spLocks noRot="1" noChangeAspect="1" noMove="1" noResize="1" noEditPoints="1" noAdjustHandles="1" noChangeArrowheads="1" noChangeShapeType="1" noTextEdit="1"/>
              </p:cNvSpPr>
              <p:nvPr/>
            </p:nvSpPr>
            <p:spPr>
              <a:xfrm>
                <a:off x="869950" y="4695123"/>
                <a:ext cx="4494530" cy="369332"/>
              </a:xfrm>
              <a:prstGeom prst="rect">
                <a:avLst/>
              </a:prstGeom>
              <a:blipFill>
                <a:blip r:embed="rId5"/>
                <a:stretch>
                  <a:fillRect l="-1130" t="-6667" b="-2000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0" name="文字方塊 9">
                <a:extLst>
                  <a:ext uri="{FF2B5EF4-FFF2-40B4-BE49-F238E27FC236}">
                    <a16:creationId xmlns:a16="http://schemas.microsoft.com/office/drawing/2014/main" id="{B0F425A8-4BBA-2741-B474-F5C5AD88B402}"/>
                  </a:ext>
                </a:extLst>
              </p:cNvPr>
              <p:cNvSpPr txBox="1"/>
              <p:nvPr/>
            </p:nvSpPr>
            <p:spPr>
              <a:xfrm>
                <a:off x="3809069" y="2089571"/>
                <a:ext cx="2169440" cy="495007"/>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altLang="zh-TW" b="0" i="1" smtClean="0">
                              <a:latin typeface="Cambria Math" panose="02040503050406030204" pitchFamily="18" charset="0"/>
                              <a:ea typeface="Cambria Math"/>
                            </a:rPr>
                          </m:ctrlPr>
                        </m:sSupPr>
                        <m:e>
                          <m:r>
                            <a:rPr lang="en-US" altLang="zh-TW" b="0" i="1" smtClean="0">
                              <a:latin typeface="Cambria Math" panose="02040503050406030204" pitchFamily="18" charset="0"/>
                              <a:ea typeface="Cambria Math"/>
                            </a:rPr>
                            <m:t>𝑞</m:t>
                          </m:r>
                        </m:e>
                        <m:sup>
                          <m:r>
                            <a:rPr lang="en-US" altLang="zh-TW" b="0" i="1" smtClean="0">
                              <a:latin typeface="Cambria Math" panose="02040503050406030204" pitchFamily="18" charset="0"/>
                              <a:ea typeface="Cambria Math"/>
                            </a:rPr>
                            <m:t>′</m:t>
                          </m:r>
                        </m:sup>
                      </m:sSup>
                      <m:r>
                        <a:rPr lang="en-US" altLang="zh-TW" b="0" i="1" smtClean="0">
                          <a:latin typeface="Cambria Math" panose="02040503050406030204" pitchFamily="18" charset="0"/>
                          <a:ea typeface="Cambria Math"/>
                        </a:rPr>
                        <m:t>→</m:t>
                      </m:r>
                      <m:sSup>
                        <m:sSupPr>
                          <m:ctrlPr>
                            <a:rPr lang="en-US" altLang="zh-TW" i="1">
                              <a:latin typeface="Cambria Math" panose="02040503050406030204" pitchFamily="18" charset="0"/>
                              <a:ea typeface="Cambria Math"/>
                            </a:rPr>
                          </m:ctrlPr>
                        </m:sSupPr>
                        <m:e>
                          <m:r>
                            <a:rPr lang="en-US" altLang="zh-TW" i="1">
                              <a:latin typeface="Cambria Math"/>
                              <a:ea typeface="Cambria Math"/>
                            </a:rPr>
                            <m:t>𝑒</m:t>
                          </m:r>
                        </m:e>
                        <m:sup>
                          <m:r>
                            <a:rPr lang="en-US" altLang="zh-TW" i="1">
                              <a:latin typeface="Cambria Math"/>
                              <a:ea typeface="Cambria Math"/>
                            </a:rPr>
                            <m:t>𝑖</m:t>
                          </m:r>
                          <m:r>
                            <a:rPr lang="en-US" altLang="zh-TW" b="0" i="1" smtClean="0">
                              <a:latin typeface="Cambria Math" panose="02040503050406030204" pitchFamily="18" charset="0"/>
                              <a:ea typeface="Cambria Math"/>
                            </a:rPr>
                            <m:t>𝑌</m:t>
                          </m:r>
                          <m:r>
                            <a:rPr lang="zh-TW" altLang="en-US" i="1">
                              <a:latin typeface="Cambria Math"/>
                              <a:ea typeface="Cambria Math"/>
                            </a:rPr>
                            <m:t>𝜃</m:t>
                          </m:r>
                        </m:sup>
                      </m:sSup>
                      <m:r>
                        <a:rPr lang="en-US" altLang="zh-TW" i="1">
                          <a:latin typeface="Cambria Math" panose="02040503050406030204" pitchFamily="18" charset="0"/>
                          <a:ea typeface="Cambria Math"/>
                        </a:rPr>
                        <m:t>𝑞</m:t>
                      </m:r>
                      <m:r>
                        <a:rPr lang="en-US" altLang="zh-TW" b="0" i="1" smtClean="0">
                          <a:latin typeface="Cambria Math" panose="02040503050406030204" pitchFamily="18" charset="0"/>
                          <a:ea typeface="Cambria Math"/>
                        </a:rPr>
                        <m:t>=</m:t>
                      </m:r>
                      <m:sSup>
                        <m:sSupPr>
                          <m:ctrlPr>
                            <a:rPr lang="en-US" altLang="zh-TW" i="1" smtClean="0">
                              <a:latin typeface="Cambria Math" panose="02040503050406030204" pitchFamily="18" charset="0"/>
                              <a:ea typeface="Cambria Math"/>
                            </a:rPr>
                          </m:ctrlPr>
                        </m:sSupPr>
                        <m:e>
                          <m:r>
                            <a:rPr lang="en-US" altLang="zh-TW" b="0" i="1" smtClean="0">
                              <a:latin typeface="Cambria Math"/>
                              <a:ea typeface="Cambria Math"/>
                            </a:rPr>
                            <m:t>𝑒</m:t>
                          </m:r>
                        </m:e>
                        <m:sup>
                          <m:r>
                            <a:rPr lang="en-US" altLang="zh-TW" b="0" i="1" smtClean="0">
                              <a:latin typeface="Cambria Math"/>
                              <a:ea typeface="Cambria Math"/>
                            </a:rPr>
                            <m:t>𝑖</m:t>
                          </m:r>
                          <m:f>
                            <m:fPr>
                              <m:ctrlPr>
                                <a:rPr lang="en-US" altLang="zh-TW" b="0" i="1" smtClean="0">
                                  <a:latin typeface="Cambria Math" panose="02040503050406030204" pitchFamily="18" charset="0"/>
                                  <a:ea typeface="Cambria Math"/>
                                </a:rPr>
                              </m:ctrlPr>
                            </m:fPr>
                            <m:num>
                              <m:r>
                                <a:rPr lang="en-US" altLang="zh-TW" b="0" i="1" smtClean="0">
                                  <a:latin typeface="Cambria Math" panose="02040503050406030204" pitchFamily="18" charset="0"/>
                                  <a:ea typeface="Cambria Math"/>
                                </a:rPr>
                                <m:t>1</m:t>
                              </m:r>
                            </m:num>
                            <m:den>
                              <m:r>
                                <a:rPr lang="en-US" altLang="zh-TW" b="0" i="1" smtClean="0">
                                  <a:latin typeface="Cambria Math" panose="02040503050406030204" pitchFamily="18" charset="0"/>
                                  <a:ea typeface="Cambria Math"/>
                                </a:rPr>
                                <m:t>6</m:t>
                              </m:r>
                            </m:den>
                          </m:f>
                          <m:r>
                            <a:rPr lang="zh-TW" altLang="en-US" b="0" i="1" smtClean="0">
                              <a:latin typeface="Cambria Math"/>
                              <a:ea typeface="Cambria Math"/>
                            </a:rPr>
                            <m:t>𝜃</m:t>
                          </m:r>
                        </m:sup>
                      </m:sSup>
                      <m:r>
                        <a:rPr lang="en-US" altLang="zh-TW" b="0" i="1" smtClean="0">
                          <a:latin typeface="Cambria Math" panose="02040503050406030204" pitchFamily="18" charset="0"/>
                          <a:ea typeface="Cambria Math"/>
                        </a:rPr>
                        <m:t>𝑞</m:t>
                      </m:r>
                    </m:oMath>
                  </m:oMathPara>
                </a14:m>
                <a:endParaRPr lang="zh-TW" altLang="en-US" dirty="0"/>
              </a:p>
            </p:txBody>
          </p:sp>
        </mc:Choice>
        <mc:Fallback xmlns="">
          <p:sp>
            <p:nvSpPr>
              <p:cNvPr id="10" name="文字方塊 9">
                <a:extLst>
                  <a:ext uri="{FF2B5EF4-FFF2-40B4-BE49-F238E27FC236}">
                    <a16:creationId xmlns:a16="http://schemas.microsoft.com/office/drawing/2014/main" id="{B0F425A8-4BBA-2741-B474-F5C5AD88B402}"/>
                  </a:ext>
                </a:extLst>
              </p:cNvPr>
              <p:cNvSpPr txBox="1">
                <a:spLocks noRot="1" noChangeAspect="1" noMove="1" noResize="1" noEditPoints="1" noAdjustHandles="1" noChangeArrowheads="1" noChangeShapeType="1" noTextEdit="1"/>
              </p:cNvSpPr>
              <p:nvPr/>
            </p:nvSpPr>
            <p:spPr>
              <a:xfrm>
                <a:off x="3809069" y="2089571"/>
                <a:ext cx="2169440" cy="495007"/>
              </a:xfrm>
              <a:prstGeom prst="rect">
                <a:avLst/>
              </a:prstGeom>
              <a:blipFill>
                <a:blip r:embed="rId6"/>
                <a:stretch>
                  <a:fillRect b="-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文字方塊 10">
                <a:extLst>
                  <a:ext uri="{FF2B5EF4-FFF2-40B4-BE49-F238E27FC236}">
                    <a16:creationId xmlns:a16="http://schemas.microsoft.com/office/drawing/2014/main" id="{2C365A2B-6DDA-2D43-A82E-AC3ED80C8718}"/>
                  </a:ext>
                </a:extLst>
              </p:cNvPr>
              <p:cNvSpPr txBox="1"/>
              <p:nvPr/>
            </p:nvSpPr>
            <p:spPr>
              <a:xfrm>
                <a:off x="3742393" y="3516106"/>
                <a:ext cx="2133533" cy="493277"/>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altLang="zh-TW" b="0" i="1" smtClean="0">
                              <a:latin typeface="Cambria Math" panose="02040503050406030204" pitchFamily="18" charset="0"/>
                              <a:ea typeface="Cambria Math"/>
                            </a:rPr>
                          </m:ctrlPr>
                        </m:sSupPr>
                        <m:e>
                          <m:r>
                            <a:rPr lang="en-US" altLang="zh-TW" b="0" i="1" smtClean="0">
                              <a:latin typeface="Cambria Math" panose="02040503050406030204" pitchFamily="18" charset="0"/>
                              <a:ea typeface="Cambria Math"/>
                            </a:rPr>
                            <m:t>𝑙</m:t>
                          </m:r>
                        </m:e>
                        <m:sup>
                          <m:r>
                            <a:rPr lang="en-US" altLang="zh-TW" b="0" i="1" smtClean="0">
                              <a:latin typeface="Cambria Math" panose="02040503050406030204" pitchFamily="18" charset="0"/>
                              <a:ea typeface="Cambria Math"/>
                            </a:rPr>
                            <m:t>′</m:t>
                          </m:r>
                        </m:sup>
                      </m:sSup>
                      <m:r>
                        <a:rPr lang="en-US" altLang="zh-TW" b="0" i="1" smtClean="0">
                          <a:latin typeface="Cambria Math" panose="02040503050406030204" pitchFamily="18" charset="0"/>
                          <a:ea typeface="Cambria Math"/>
                        </a:rPr>
                        <m:t>→</m:t>
                      </m:r>
                      <m:sSup>
                        <m:sSupPr>
                          <m:ctrlPr>
                            <a:rPr lang="en-US" altLang="zh-TW" i="1">
                              <a:latin typeface="Cambria Math" panose="02040503050406030204" pitchFamily="18" charset="0"/>
                              <a:ea typeface="Cambria Math"/>
                            </a:rPr>
                          </m:ctrlPr>
                        </m:sSupPr>
                        <m:e>
                          <m:r>
                            <a:rPr lang="en-US" altLang="zh-TW" i="1">
                              <a:latin typeface="Cambria Math"/>
                              <a:ea typeface="Cambria Math"/>
                            </a:rPr>
                            <m:t>𝑒</m:t>
                          </m:r>
                        </m:e>
                        <m:sup>
                          <m:r>
                            <a:rPr lang="en-US" altLang="zh-TW" i="1">
                              <a:latin typeface="Cambria Math"/>
                              <a:ea typeface="Cambria Math"/>
                            </a:rPr>
                            <m:t>𝑖</m:t>
                          </m:r>
                          <m:r>
                            <a:rPr lang="en-US" altLang="zh-TW" i="1">
                              <a:latin typeface="Cambria Math" panose="02040503050406030204" pitchFamily="18" charset="0"/>
                              <a:ea typeface="Cambria Math"/>
                            </a:rPr>
                            <m:t>𝑌</m:t>
                          </m:r>
                          <m:r>
                            <a:rPr lang="zh-TW" altLang="en-US" i="1">
                              <a:latin typeface="Cambria Math"/>
                              <a:ea typeface="Cambria Math"/>
                            </a:rPr>
                            <m:t>𝜃</m:t>
                          </m:r>
                        </m:sup>
                      </m:sSup>
                      <m:r>
                        <a:rPr lang="en-US" altLang="zh-TW" b="0" i="1" smtClean="0">
                          <a:latin typeface="Cambria Math" panose="02040503050406030204" pitchFamily="18" charset="0"/>
                          <a:ea typeface="Cambria Math"/>
                        </a:rPr>
                        <m:t>𝑙</m:t>
                      </m:r>
                      <m:r>
                        <a:rPr lang="en-US" altLang="zh-TW" b="0" i="1" smtClean="0">
                          <a:latin typeface="Cambria Math" panose="02040503050406030204" pitchFamily="18" charset="0"/>
                          <a:ea typeface="Cambria Math"/>
                        </a:rPr>
                        <m:t>=</m:t>
                      </m:r>
                      <m:sSup>
                        <m:sSupPr>
                          <m:ctrlPr>
                            <a:rPr lang="en-US" altLang="zh-TW" i="1" smtClean="0">
                              <a:latin typeface="Cambria Math" panose="02040503050406030204" pitchFamily="18" charset="0"/>
                              <a:ea typeface="Cambria Math"/>
                            </a:rPr>
                          </m:ctrlPr>
                        </m:sSupPr>
                        <m:e>
                          <m:r>
                            <a:rPr lang="en-US" altLang="zh-TW" b="0" i="1" smtClean="0">
                              <a:latin typeface="Cambria Math"/>
                              <a:ea typeface="Cambria Math"/>
                            </a:rPr>
                            <m:t>𝑒</m:t>
                          </m:r>
                        </m:e>
                        <m:sup>
                          <m:r>
                            <a:rPr lang="en-US" altLang="zh-TW" b="0" i="1" smtClean="0">
                              <a:latin typeface="Cambria Math" panose="02040503050406030204" pitchFamily="18" charset="0"/>
                              <a:ea typeface="Cambria Math"/>
                            </a:rPr>
                            <m:t>−</m:t>
                          </m:r>
                          <m:r>
                            <a:rPr lang="en-US" altLang="zh-TW" b="0" i="1" smtClean="0">
                              <a:latin typeface="Cambria Math"/>
                              <a:ea typeface="Cambria Math"/>
                            </a:rPr>
                            <m:t>𝑖</m:t>
                          </m:r>
                          <m:f>
                            <m:fPr>
                              <m:ctrlPr>
                                <a:rPr lang="en-US" altLang="zh-TW" b="0" i="1" smtClean="0">
                                  <a:latin typeface="Cambria Math" panose="02040503050406030204" pitchFamily="18" charset="0"/>
                                  <a:ea typeface="Cambria Math"/>
                                </a:rPr>
                              </m:ctrlPr>
                            </m:fPr>
                            <m:num>
                              <m:r>
                                <a:rPr lang="en-US" altLang="zh-TW" b="0" i="1" smtClean="0">
                                  <a:latin typeface="Cambria Math" panose="02040503050406030204" pitchFamily="18" charset="0"/>
                                  <a:ea typeface="Cambria Math"/>
                                </a:rPr>
                                <m:t>1</m:t>
                              </m:r>
                            </m:num>
                            <m:den>
                              <m:r>
                                <a:rPr lang="en-US" altLang="zh-TW" b="0" i="1" smtClean="0">
                                  <a:latin typeface="Cambria Math" panose="02040503050406030204" pitchFamily="18" charset="0"/>
                                  <a:ea typeface="Cambria Math"/>
                                </a:rPr>
                                <m:t>2</m:t>
                              </m:r>
                            </m:den>
                          </m:f>
                          <m:r>
                            <a:rPr lang="zh-TW" altLang="en-US" b="0" i="1" smtClean="0">
                              <a:latin typeface="Cambria Math"/>
                              <a:ea typeface="Cambria Math"/>
                            </a:rPr>
                            <m:t>𝜃</m:t>
                          </m:r>
                        </m:sup>
                      </m:sSup>
                      <m:r>
                        <a:rPr lang="en-US" altLang="zh-TW" b="0" i="1" smtClean="0">
                          <a:latin typeface="Cambria Math" panose="02040503050406030204" pitchFamily="18" charset="0"/>
                          <a:ea typeface="Cambria Math"/>
                        </a:rPr>
                        <m:t>𝑙</m:t>
                      </m:r>
                    </m:oMath>
                  </m:oMathPara>
                </a14:m>
                <a:endParaRPr lang="zh-TW" altLang="en-US" dirty="0"/>
              </a:p>
            </p:txBody>
          </p:sp>
        </mc:Choice>
        <mc:Fallback xmlns="">
          <p:sp>
            <p:nvSpPr>
              <p:cNvPr id="11" name="文字方塊 10">
                <a:extLst>
                  <a:ext uri="{FF2B5EF4-FFF2-40B4-BE49-F238E27FC236}">
                    <a16:creationId xmlns:a16="http://schemas.microsoft.com/office/drawing/2014/main" id="{2C365A2B-6DDA-2D43-A82E-AC3ED80C8718}"/>
                  </a:ext>
                </a:extLst>
              </p:cNvPr>
              <p:cNvSpPr txBox="1">
                <a:spLocks noRot="1" noChangeAspect="1" noMove="1" noResize="1" noEditPoints="1" noAdjustHandles="1" noChangeArrowheads="1" noChangeShapeType="1" noTextEdit="1"/>
              </p:cNvSpPr>
              <p:nvPr/>
            </p:nvSpPr>
            <p:spPr>
              <a:xfrm>
                <a:off x="3742393" y="3516106"/>
                <a:ext cx="2133533" cy="493277"/>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文字方塊 9">
                <a:extLst>
                  <a:ext uri="{FF2B5EF4-FFF2-40B4-BE49-F238E27FC236}">
                    <a16:creationId xmlns:a16="http://schemas.microsoft.com/office/drawing/2014/main" id="{D760C124-5358-4677-1543-9C350407997A}"/>
                  </a:ext>
                </a:extLst>
              </p:cNvPr>
              <p:cNvSpPr txBox="1"/>
              <p:nvPr/>
            </p:nvSpPr>
            <p:spPr>
              <a:xfrm>
                <a:off x="6387035" y="2025592"/>
                <a:ext cx="831510" cy="612732"/>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ea typeface="Cambria Math"/>
                        </a:rPr>
                        <m:t>𝑌</m:t>
                      </m:r>
                      <m:r>
                        <a:rPr lang="en-US" altLang="zh-TW" b="0" i="1" smtClean="0">
                          <a:latin typeface="Cambria Math" panose="02040503050406030204" pitchFamily="18" charset="0"/>
                          <a:ea typeface="Cambria Math"/>
                        </a:rPr>
                        <m:t>=</m:t>
                      </m:r>
                      <m:f>
                        <m:fPr>
                          <m:ctrlPr>
                            <a:rPr lang="en-US" altLang="zh-TW" i="1">
                              <a:latin typeface="Cambria Math" panose="02040503050406030204" pitchFamily="18" charset="0"/>
                              <a:ea typeface="Cambria Math"/>
                            </a:rPr>
                          </m:ctrlPr>
                        </m:fPr>
                        <m:num>
                          <m:r>
                            <a:rPr lang="en-US" altLang="zh-TW" i="1">
                              <a:latin typeface="Cambria Math" panose="02040503050406030204" pitchFamily="18" charset="0"/>
                              <a:ea typeface="Cambria Math"/>
                            </a:rPr>
                            <m:t>1</m:t>
                          </m:r>
                        </m:num>
                        <m:den>
                          <m:r>
                            <a:rPr lang="en-US" altLang="zh-TW" i="1">
                              <a:latin typeface="Cambria Math" panose="02040503050406030204" pitchFamily="18" charset="0"/>
                              <a:ea typeface="Cambria Math"/>
                            </a:rPr>
                            <m:t>6</m:t>
                          </m:r>
                        </m:den>
                      </m:f>
                    </m:oMath>
                  </m:oMathPara>
                </a14:m>
                <a:endParaRPr lang="zh-TW" altLang="en-US" dirty="0"/>
              </a:p>
            </p:txBody>
          </p:sp>
        </mc:Choice>
        <mc:Fallback xmlns="">
          <p:sp>
            <p:nvSpPr>
              <p:cNvPr id="4" name="文字方塊 9">
                <a:extLst>
                  <a:ext uri="{FF2B5EF4-FFF2-40B4-BE49-F238E27FC236}">
                    <a16:creationId xmlns:a16="http://schemas.microsoft.com/office/drawing/2014/main" id="{D760C124-5358-4677-1543-9C350407997A}"/>
                  </a:ext>
                </a:extLst>
              </p:cNvPr>
              <p:cNvSpPr txBox="1">
                <a:spLocks noRot="1" noChangeAspect="1" noMove="1" noResize="1" noEditPoints="1" noAdjustHandles="1" noChangeArrowheads="1" noChangeShapeType="1" noTextEdit="1"/>
              </p:cNvSpPr>
              <p:nvPr/>
            </p:nvSpPr>
            <p:spPr>
              <a:xfrm>
                <a:off x="6387035" y="2025592"/>
                <a:ext cx="831510" cy="612732"/>
              </a:xfrm>
              <a:prstGeom prst="rect">
                <a:avLst/>
              </a:prstGeom>
              <a:blipFill>
                <a:blip r:embed="rId8"/>
                <a:stretch>
                  <a:fillRect b="-40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文字方塊 9">
                <a:extLst>
                  <a:ext uri="{FF2B5EF4-FFF2-40B4-BE49-F238E27FC236}">
                    <a16:creationId xmlns:a16="http://schemas.microsoft.com/office/drawing/2014/main" id="{E8439E39-C310-7C8D-DC77-643EA9010818}"/>
                  </a:ext>
                </a:extLst>
              </p:cNvPr>
              <p:cNvSpPr txBox="1"/>
              <p:nvPr/>
            </p:nvSpPr>
            <p:spPr>
              <a:xfrm>
                <a:off x="6387035" y="3398447"/>
                <a:ext cx="1043106" cy="610936"/>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ea typeface="Cambria Math"/>
                        </a:rPr>
                        <m:t>𝑌</m:t>
                      </m:r>
                      <m:r>
                        <a:rPr lang="en-US" altLang="zh-TW" b="0" i="1" smtClean="0">
                          <a:latin typeface="Cambria Math" panose="02040503050406030204" pitchFamily="18" charset="0"/>
                          <a:ea typeface="Cambria Math"/>
                        </a:rPr>
                        <m:t>=−</m:t>
                      </m:r>
                      <m:f>
                        <m:fPr>
                          <m:ctrlPr>
                            <a:rPr lang="en-US" altLang="zh-TW" i="1">
                              <a:latin typeface="Cambria Math" panose="02040503050406030204" pitchFamily="18" charset="0"/>
                              <a:ea typeface="Cambria Math"/>
                            </a:rPr>
                          </m:ctrlPr>
                        </m:fPr>
                        <m:num>
                          <m:r>
                            <a:rPr lang="en-US" altLang="zh-TW" i="1">
                              <a:latin typeface="Cambria Math" panose="02040503050406030204" pitchFamily="18" charset="0"/>
                              <a:ea typeface="Cambria Math"/>
                            </a:rPr>
                            <m:t>1</m:t>
                          </m:r>
                        </m:num>
                        <m:den>
                          <m:r>
                            <a:rPr lang="en-US" altLang="zh-TW" b="0" i="1" smtClean="0">
                              <a:latin typeface="Cambria Math" panose="02040503050406030204" pitchFamily="18" charset="0"/>
                              <a:ea typeface="Cambria Math"/>
                            </a:rPr>
                            <m:t>2</m:t>
                          </m:r>
                        </m:den>
                      </m:f>
                    </m:oMath>
                  </m:oMathPara>
                </a14:m>
                <a:endParaRPr lang="zh-TW" altLang="en-US" dirty="0"/>
              </a:p>
            </p:txBody>
          </p:sp>
        </mc:Choice>
        <mc:Fallback xmlns="">
          <p:sp>
            <p:nvSpPr>
              <p:cNvPr id="5" name="文字方塊 9">
                <a:extLst>
                  <a:ext uri="{FF2B5EF4-FFF2-40B4-BE49-F238E27FC236}">
                    <a16:creationId xmlns:a16="http://schemas.microsoft.com/office/drawing/2014/main" id="{E8439E39-C310-7C8D-DC77-643EA9010818}"/>
                  </a:ext>
                </a:extLst>
              </p:cNvPr>
              <p:cNvSpPr txBox="1">
                <a:spLocks noRot="1" noChangeAspect="1" noMove="1" noResize="1" noEditPoints="1" noAdjustHandles="1" noChangeArrowheads="1" noChangeShapeType="1" noTextEdit="1"/>
              </p:cNvSpPr>
              <p:nvPr/>
            </p:nvSpPr>
            <p:spPr>
              <a:xfrm>
                <a:off x="6387035" y="3398447"/>
                <a:ext cx="1043106" cy="610936"/>
              </a:xfrm>
              <a:prstGeom prst="rect">
                <a:avLst/>
              </a:prstGeom>
              <a:blipFill>
                <a:blip r:embed="rId9"/>
                <a:stretch>
                  <a:fillRect b="-40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7F7D207D-BC37-156B-C3EB-835814E8701E}"/>
                  </a:ext>
                </a:extLst>
              </p:cNvPr>
              <p:cNvSpPr txBox="1"/>
              <p:nvPr/>
            </p:nvSpPr>
            <p:spPr>
              <a:xfrm>
                <a:off x="6387035" y="1342026"/>
                <a:ext cx="1313848" cy="646331"/>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cs typeface="Times New Roman"/>
                        </a:rPr>
                        <m:t>𝑄</m:t>
                      </m:r>
                      <m:r>
                        <a:rPr lang="en-US" altLang="zh-TW" b="0" i="1" smtClean="0">
                          <a:latin typeface="Cambria Math" panose="02040503050406030204" pitchFamily="18" charset="0"/>
                          <a:cs typeface="Times New Roman"/>
                        </a:rPr>
                        <m:t>=</m:t>
                      </m:r>
                      <m:f>
                        <m:fPr>
                          <m:ctrlPr>
                            <a:rPr lang="zh-TW" altLang="en-US" i="1">
                              <a:latin typeface="Cambria Math" panose="02040503050406030204" pitchFamily="18" charset="0"/>
                              <a:cs typeface="Times New Roman"/>
                            </a:rPr>
                          </m:ctrlPr>
                        </m:fPr>
                        <m:num>
                          <m:sSup>
                            <m:sSupPr>
                              <m:ctrlPr>
                                <a:rPr lang="zh-TW" altLang="en-US" i="1">
                                  <a:latin typeface="Cambria Math" panose="02040503050406030204" pitchFamily="18" charset="0"/>
                                  <a:cs typeface="Times New Roman" pitchFamily="18" charset="0"/>
                                </a:rPr>
                              </m:ctrlPr>
                            </m:sSupPr>
                            <m:e>
                              <m:r>
                                <a:rPr lang="zh-TW" altLang="en-US" i="1">
                                  <a:latin typeface="Cambria Math" panose="02040503050406030204" pitchFamily="18" charset="0"/>
                                  <a:ea typeface="Cambria Math" panose="02040503050406030204" pitchFamily="18" charset="0"/>
                                  <a:cs typeface="Times New Roman" pitchFamily="18" charset="0"/>
                                </a:rPr>
                                <m:t>𝜏</m:t>
                              </m:r>
                            </m:e>
                            <m:sup>
                              <m:r>
                                <a:rPr lang="en-US" altLang="zh-TW" i="1">
                                  <a:latin typeface="Cambria Math" panose="02040503050406030204" pitchFamily="18" charset="0"/>
                                  <a:ea typeface="Cambria Math" panose="02040503050406030204" pitchFamily="18" charset="0"/>
                                  <a:cs typeface="Times New Roman" pitchFamily="18" charset="0"/>
                                </a:rPr>
                                <m:t>3</m:t>
                              </m:r>
                            </m:sup>
                          </m:sSup>
                        </m:num>
                        <m:den>
                          <m:r>
                            <a:rPr lang="en-US" altLang="zh-TW" i="1">
                              <a:latin typeface="Cambria Math" panose="02040503050406030204" pitchFamily="18" charset="0"/>
                              <a:cs typeface="Times New Roman"/>
                            </a:rPr>
                            <m:t>2</m:t>
                          </m:r>
                        </m:den>
                      </m:f>
                      <m:r>
                        <a:rPr lang="en-US" altLang="zh-TW" i="1">
                          <a:latin typeface="Cambria Math" panose="02040503050406030204" pitchFamily="18" charset="0"/>
                          <a:cs typeface="Times New Roman"/>
                        </a:rPr>
                        <m:t>+</m:t>
                      </m:r>
                      <m:r>
                        <a:rPr lang="en-US" altLang="zh-TW" i="1">
                          <a:latin typeface="Cambria Math" panose="02040503050406030204" pitchFamily="18" charset="0"/>
                          <a:cs typeface="Times New Roman"/>
                        </a:rPr>
                        <m:t>𝑌</m:t>
                      </m:r>
                    </m:oMath>
                  </m:oMathPara>
                </a14:m>
                <a:endParaRPr lang="en-US" dirty="0"/>
              </a:p>
            </p:txBody>
          </p:sp>
        </mc:Choice>
        <mc:Fallback xmlns="">
          <p:sp>
            <p:nvSpPr>
              <p:cNvPr id="8" name="TextBox 7">
                <a:extLst>
                  <a:ext uri="{FF2B5EF4-FFF2-40B4-BE49-F238E27FC236}">
                    <a16:creationId xmlns:a16="http://schemas.microsoft.com/office/drawing/2014/main" id="{7F7D207D-BC37-156B-C3EB-835814E8701E}"/>
                  </a:ext>
                </a:extLst>
              </p:cNvPr>
              <p:cNvSpPr txBox="1">
                <a:spLocks noRot="1" noChangeAspect="1" noMove="1" noResize="1" noEditPoints="1" noAdjustHandles="1" noChangeArrowheads="1" noChangeShapeType="1" noTextEdit="1"/>
              </p:cNvSpPr>
              <p:nvPr/>
            </p:nvSpPr>
            <p:spPr>
              <a:xfrm>
                <a:off x="6387035" y="1342026"/>
                <a:ext cx="1313848" cy="646331"/>
              </a:xfrm>
              <a:prstGeom prst="rect">
                <a:avLst/>
              </a:prstGeom>
              <a:blipFill>
                <a:blip r:embed="rId10"/>
                <a:stretch>
                  <a:fillRect b="-3846"/>
                </a:stretch>
              </a:blipFill>
            </p:spPr>
            <p:txBody>
              <a:bodyPr/>
              <a:lstStyle/>
              <a:p>
                <a:r>
                  <a:rPr lang="en-US">
                    <a:noFill/>
                  </a:rPr>
                  <a:t> </a:t>
                </a:r>
              </a:p>
            </p:txBody>
          </p:sp>
        </mc:Fallback>
      </mc:AlternateContent>
    </p:spTree>
    <p:extLst>
      <p:ext uri="{BB962C8B-B14F-4D97-AF65-F5344CB8AC3E}">
        <p14:creationId xmlns:p14="http://schemas.microsoft.com/office/powerpoint/2010/main" val="179408159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7" descr="ewea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9100" y="1089025"/>
            <a:ext cx="1501878" cy="269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19" name="Picture 8" descr="glash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563" y="1089025"/>
            <a:ext cx="1384300" cy="195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0" name="Text Box 11"/>
          <p:cNvSpPr txBox="1">
            <a:spLocks noChangeArrowheads="1"/>
          </p:cNvSpPr>
          <p:nvPr/>
        </p:nvSpPr>
        <p:spPr bwMode="auto">
          <a:xfrm>
            <a:off x="4409321" y="678396"/>
            <a:ext cx="325424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50000"/>
              </a:spcBef>
              <a:buClrTx/>
              <a:buSzTx/>
              <a:buFontTx/>
              <a:buNone/>
            </a:pPr>
            <a:r>
              <a:rPr lang="en-US" altLang="zh-TW" sz="1800" i="1" dirty="0">
                <a:solidFill>
                  <a:srgbClr val="FF0000"/>
                </a:solidFill>
                <a:cs typeface="Times New Roman" panose="02020603050405020304" pitchFamily="18" charset="0"/>
              </a:rPr>
              <a:t>SU</a:t>
            </a:r>
            <a:r>
              <a:rPr lang="en-US" altLang="zh-TW" sz="1800" dirty="0">
                <a:solidFill>
                  <a:srgbClr val="FF0000"/>
                </a:solidFill>
                <a:cs typeface="Times New Roman" panose="02020603050405020304" pitchFamily="18" charset="0"/>
              </a:rPr>
              <a:t>(2)</a:t>
            </a:r>
            <a:r>
              <a:rPr lang="zh-TW" altLang="en-US" sz="1800" dirty="0">
                <a:solidFill>
                  <a:srgbClr val="FF0000"/>
                </a:solidFill>
                <a:cs typeface="Times New Roman" panose="02020603050405020304" pitchFamily="18" charset="0"/>
              </a:rPr>
              <a:t> </a:t>
            </a:r>
            <a:r>
              <a:rPr lang="en-US" altLang="zh-TW" sz="1800" dirty="0">
                <a:solidFill>
                  <a:srgbClr val="FF0000"/>
                </a:solidFill>
                <a:cs typeface="Times New Roman" panose="02020603050405020304" pitchFamily="18" charset="0"/>
              </a:rPr>
              <a:t>×</a:t>
            </a:r>
            <a:r>
              <a:rPr lang="zh-TW" altLang="en-US" sz="1800" dirty="0">
                <a:solidFill>
                  <a:srgbClr val="FF0000"/>
                </a:solidFill>
                <a:cs typeface="Times New Roman" panose="02020603050405020304" pitchFamily="18" charset="0"/>
              </a:rPr>
              <a:t> </a:t>
            </a:r>
            <a:r>
              <a:rPr lang="en-US" altLang="zh-TW" sz="1800" i="1" dirty="0">
                <a:solidFill>
                  <a:srgbClr val="FF0000"/>
                </a:solidFill>
                <a:cs typeface="Times New Roman" panose="02020603050405020304" pitchFamily="18" charset="0"/>
              </a:rPr>
              <a:t>U</a:t>
            </a:r>
            <a:r>
              <a:rPr lang="en-US" altLang="zh-TW" sz="1800" dirty="0">
                <a:solidFill>
                  <a:srgbClr val="FF0000"/>
                </a:solidFill>
                <a:cs typeface="Times New Roman" panose="02020603050405020304" pitchFamily="18" charset="0"/>
              </a:rPr>
              <a:t>(1) gauge theory</a:t>
            </a:r>
            <a:r>
              <a:rPr lang="en-US" altLang="zh-TW" sz="1800" dirty="0">
                <a:cs typeface="Times New Roman" panose="02020603050405020304" pitchFamily="18" charset="0"/>
              </a:rPr>
              <a:t> </a:t>
            </a:r>
            <a:endParaRPr lang="en-US" altLang="zh-TW" sz="2400" b="1" dirty="0">
              <a:solidFill>
                <a:schemeClr val="folHlink"/>
              </a:solidFill>
              <a:cs typeface="Times New Roman" panose="02020603050405020304" pitchFamily="18" charset="0"/>
            </a:endParaRPr>
          </a:p>
        </p:txBody>
      </p:sp>
      <p:sp>
        <p:nvSpPr>
          <p:cNvPr id="60424" name="文字方塊 11"/>
          <p:cNvSpPr txBox="1">
            <a:spLocks noChangeArrowheads="1"/>
          </p:cNvSpPr>
          <p:nvPr/>
        </p:nvSpPr>
        <p:spPr bwMode="auto">
          <a:xfrm>
            <a:off x="3689453" y="2644060"/>
            <a:ext cx="24241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en-US" altLang="zh-TW" sz="1800" dirty="0">
                <a:solidFill>
                  <a:srgbClr val="FF0000"/>
                </a:solidFill>
                <a:cs typeface="Times New Roman" pitchFamily="18" charset="0"/>
              </a:rPr>
              <a:t>Gauged </a:t>
            </a:r>
            <a:r>
              <a:rPr lang="en-US" altLang="zh-TW" sz="1800" dirty="0" err="1">
                <a:solidFill>
                  <a:srgbClr val="FF0000"/>
                </a:solidFill>
                <a:cs typeface="Times New Roman" pitchFamily="18" charset="0"/>
              </a:rPr>
              <a:t>Isospin</a:t>
            </a:r>
            <a:r>
              <a:rPr lang="en-US" altLang="zh-TW" sz="1800" dirty="0">
                <a:solidFill>
                  <a:srgbClr val="FF0000"/>
                </a:solidFill>
                <a:cs typeface="Times New Roman" pitchFamily="18" charset="0"/>
              </a:rPr>
              <a:t> </a:t>
            </a:r>
            <a:r>
              <a:rPr lang="en-US" altLang="zh-TW" sz="1800" i="1" dirty="0">
                <a:solidFill>
                  <a:srgbClr val="FF0000"/>
                </a:solidFill>
                <a:cs typeface="Times New Roman" pitchFamily="18" charset="0"/>
              </a:rPr>
              <a:t>SU</a:t>
            </a:r>
            <a:r>
              <a:rPr lang="en-US" altLang="zh-TW" sz="1800" dirty="0">
                <a:solidFill>
                  <a:srgbClr val="FF0000"/>
                </a:solidFill>
                <a:cs typeface="Times New Roman" pitchFamily="18" charset="0"/>
              </a:rPr>
              <a:t>(2)</a:t>
            </a:r>
            <a:endParaRPr lang="zh-TW" altLang="en-US" sz="1800" dirty="0">
              <a:solidFill>
                <a:srgbClr val="FF0000"/>
              </a:solidFill>
              <a:cs typeface="Times New Roman" pitchFamily="18" charset="0"/>
            </a:endParaRPr>
          </a:p>
        </p:txBody>
      </p:sp>
      <p:pic>
        <p:nvPicPr>
          <p:cNvPr id="60431" name="Picture 17" descr="http://cph-theory.persiangig.com/90.11.26-t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13215" y="5063410"/>
            <a:ext cx="4700588"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6" name="矩形 15"/>
              <p:cNvSpPr/>
              <p:nvPr/>
            </p:nvSpPr>
            <p:spPr>
              <a:xfrm>
                <a:off x="3939483" y="3097746"/>
                <a:ext cx="1011285" cy="369332"/>
              </a:xfrm>
              <a:prstGeom prst="rect">
                <a:avLst/>
              </a:prstGeom>
              <a:solidFill>
                <a:srgbClr val="FFFF00"/>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cs typeface="Times New Roman" pitchFamily="18" charset="0"/>
                            </a:rPr>
                          </m:ctrlPr>
                        </m:sSubPr>
                        <m:e>
                          <m:r>
                            <a:rPr lang="en-US" altLang="zh-TW" i="1" smtClean="0">
                              <a:latin typeface="Cambria Math" panose="02040503050406030204" pitchFamily="18" charset="0"/>
                              <a:ea typeface="Cambria Math" panose="02040503050406030204" pitchFamily="18" charset="0"/>
                              <a:cs typeface="Times New Roman" pitchFamily="18" charset="0"/>
                            </a:rPr>
                            <m:t>𝛼</m:t>
                          </m:r>
                        </m:e>
                        <m:sub>
                          <m:r>
                            <a:rPr lang="en-US" altLang="zh-TW" i="1">
                              <a:latin typeface="Cambria Math"/>
                              <a:cs typeface="Times New Roman" pitchFamily="18" charset="0"/>
                            </a:rPr>
                            <m:t>1</m:t>
                          </m:r>
                        </m:sub>
                      </m:sSub>
                      <m:r>
                        <a:rPr lang="en-US" altLang="zh-TW" b="0" i="1" smtClean="0">
                          <a:latin typeface="Cambria Math"/>
                          <a:cs typeface="Times New Roman" pitchFamily="18" charset="0"/>
                        </a:rPr>
                        <m:t>,</m:t>
                      </m:r>
                      <m:sSub>
                        <m:sSubPr>
                          <m:ctrlPr>
                            <a:rPr lang="en-US" altLang="zh-TW" i="1">
                              <a:latin typeface="Cambria Math" panose="02040503050406030204" pitchFamily="18" charset="0"/>
                              <a:cs typeface="Times New Roman" pitchFamily="18" charset="0"/>
                            </a:rPr>
                          </m:ctrlPr>
                        </m:sSubPr>
                        <m:e>
                          <m:r>
                            <a:rPr lang="en-US" altLang="zh-TW" i="1" smtClean="0">
                              <a:latin typeface="Cambria Math" panose="02040503050406030204" pitchFamily="18" charset="0"/>
                              <a:ea typeface="Cambria Math" panose="02040503050406030204" pitchFamily="18" charset="0"/>
                              <a:cs typeface="Times New Roman" pitchFamily="18" charset="0"/>
                            </a:rPr>
                            <m:t>𝛼</m:t>
                          </m:r>
                        </m:e>
                        <m:sub>
                          <m:r>
                            <a:rPr lang="en-US" altLang="zh-TW" b="0" i="1" smtClean="0">
                              <a:latin typeface="Cambria Math"/>
                              <a:cs typeface="Times New Roman" pitchFamily="18" charset="0"/>
                            </a:rPr>
                            <m:t>2</m:t>
                          </m:r>
                        </m:sub>
                      </m:sSub>
                      <m:r>
                        <a:rPr lang="en-US" altLang="zh-TW" b="0" i="1" smtClean="0">
                          <a:latin typeface="Cambria Math"/>
                          <a:cs typeface="Times New Roman" pitchFamily="18" charset="0"/>
                        </a:rPr>
                        <m:t>,</m:t>
                      </m:r>
                      <m:sSub>
                        <m:sSubPr>
                          <m:ctrlPr>
                            <a:rPr lang="en-US" altLang="zh-TW" i="1">
                              <a:latin typeface="Cambria Math" panose="02040503050406030204" pitchFamily="18" charset="0"/>
                              <a:cs typeface="Times New Roman" pitchFamily="18" charset="0"/>
                            </a:rPr>
                          </m:ctrlPr>
                        </m:sSubPr>
                        <m:e>
                          <m:r>
                            <a:rPr lang="en-US" altLang="zh-TW" i="1" smtClean="0">
                              <a:latin typeface="Cambria Math" panose="02040503050406030204" pitchFamily="18" charset="0"/>
                              <a:ea typeface="Cambria Math" panose="02040503050406030204" pitchFamily="18" charset="0"/>
                              <a:cs typeface="Times New Roman" pitchFamily="18" charset="0"/>
                            </a:rPr>
                            <m:t>𝛼</m:t>
                          </m:r>
                        </m:e>
                        <m:sub>
                          <m:r>
                            <a:rPr lang="en-US" altLang="zh-TW" b="0" i="1" smtClean="0">
                              <a:latin typeface="Cambria Math"/>
                              <a:cs typeface="Times New Roman" pitchFamily="18" charset="0"/>
                            </a:rPr>
                            <m:t>3</m:t>
                          </m:r>
                        </m:sub>
                      </m:sSub>
                    </m:oMath>
                  </m:oMathPara>
                </a14:m>
                <a:endParaRPr lang="zh-TW" altLang="en-US" dirty="0"/>
              </a:p>
            </p:txBody>
          </p:sp>
        </mc:Choice>
        <mc:Fallback xmlns="">
          <p:sp>
            <p:nvSpPr>
              <p:cNvPr id="16" name="矩形 15"/>
              <p:cNvSpPr>
                <a:spLocks noRot="1" noChangeAspect="1" noMove="1" noResize="1" noEditPoints="1" noAdjustHandles="1" noChangeArrowheads="1" noChangeShapeType="1" noTextEdit="1"/>
              </p:cNvSpPr>
              <p:nvPr/>
            </p:nvSpPr>
            <p:spPr>
              <a:xfrm>
                <a:off x="3939483" y="3097746"/>
                <a:ext cx="1011285" cy="369332"/>
              </a:xfrm>
              <a:prstGeom prst="rect">
                <a:avLst/>
              </a:prstGeom>
              <a:blipFill>
                <a:blip r:embed="rId5"/>
                <a:stretch>
                  <a:fillRect r="-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矩形 17"/>
              <p:cNvSpPr/>
              <p:nvPr/>
            </p:nvSpPr>
            <p:spPr>
              <a:xfrm>
                <a:off x="6760967" y="3097746"/>
                <a:ext cx="293520" cy="369332"/>
              </a:xfrm>
              <a:prstGeom prst="rect">
                <a:avLst/>
              </a:prstGeom>
              <a:solidFill>
                <a:srgbClr val="FFFF00"/>
              </a:solidFill>
            </p:spPr>
            <p:txBody>
              <a:bodyPr wrap="square">
                <a:spAutoFit/>
              </a:bodyPr>
              <a:lstStyle/>
              <a:p>
                <a:pPr/>
                <a14:m>
                  <m:oMathPara xmlns:m="http://schemas.openxmlformats.org/officeDocument/2006/math">
                    <m:oMathParaPr>
                      <m:jc m:val="centerGroup"/>
                    </m:oMathParaPr>
                    <m:oMath xmlns:m="http://schemas.openxmlformats.org/officeDocument/2006/math">
                      <m:r>
                        <a:rPr lang="zh-TW" altLang="en-US" i="1" smtClean="0">
                          <a:latin typeface="Cambria Math"/>
                        </a:rPr>
                        <m:t>𝜃</m:t>
                      </m:r>
                    </m:oMath>
                  </m:oMathPara>
                </a14:m>
                <a:endParaRPr lang="zh-TW" altLang="en-US" dirty="0"/>
              </a:p>
            </p:txBody>
          </p:sp>
        </mc:Choice>
        <mc:Fallback xmlns="">
          <p:sp>
            <p:nvSpPr>
              <p:cNvPr id="18" name="矩形 17"/>
              <p:cNvSpPr>
                <a:spLocks noRot="1" noChangeAspect="1" noMove="1" noResize="1" noEditPoints="1" noAdjustHandles="1" noChangeArrowheads="1" noChangeShapeType="1" noTextEdit="1"/>
              </p:cNvSpPr>
              <p:nvPr/>
            </p:nvSpPr>
            <p:spPr>
              <a:xfrm>
                <a:off x="6760967" y="3097746"/>
                <a:ext cx="293520" cy="369332"/>
              </a:xfrm>
              <a:prstGeom prst="rect">
                <a:avLst/>
              </a:prstGeom>
              <a:blipFill>
                <a:blip r:embed="rId6"/>
                <a:stretch>
                  <a:fillRect/>
                </a:stretch>
              </a:blipFill>
            </p:spPr>
            <p:txBody>
              <a:bodyPr/>
              <a:lstStyle/>
              <a:p>
                <a:r>
                  <a:rPr lang="en-US">
                    <a:noFill/>
                  </a:rPr>
                  <a:t> </a:t>
                </a:r>
              </a:p>
            </p:txBody>
          </p:sp>
        </mc:Fallback>
      </mc:AlternateContent>
      <p:sp>
        <p:nvSpPr>
          <p:cNvPr id="19" name="文字方塊 18"/>
          <p:cNvSpPr txBox="1">
            <a:spLocks noChangeArrowheads="1"/>
          </p:cNvSpPr>
          <p:nvPr/>
        </p:nvSpPr>
        <p:spPr bwMode="auto">
          <a:xfrm>
            <a:off x="6375503" y="2644060"/>
            <a:ext cx="144397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en-US" altLang="zh-TW" sz="1800" dirty="0">
                <a:solidFill>
                  <a:srgbClr val="FF0000"/>
                </a:solidFill>
                <a:cs typeface="Times New Roman" pitchFamily="18" charset="0"/>
              </a:rPr>
              <a:t>Gauged </a:t>
            </a:r>
            <a:r>
              <a:rPr lang="en-US" altLang="zh-TW" sz="1800" i="1" dirty="0">
                <a:solidFill>
                  <a:srgbClr val="FF0000"/>
                </a:solidFill>
                <a:cs typeface="Times New Roman" pitchFamily="18" charset="0"/>
              </a:rPr>
              <a:t>U</a:t>
            </a:r>
            <a:r>
              <a:rPr lang="en-US" altLang="zh-TW" sz="1800" dirty="0">
                <a:solidFill>
                  <a:srgbClr val="FF0000"/>
                </a:solidFill>
                <a:cs typeface="Times New Roman" pitchFamily="18" charset="0"/>
              </a:rPr>
              <a:t>(1)</a:t>
            </a:r>
            <a:endParaRPr lang="zh-TW" altLang="en-US" sz="1800" dirty="0">
              <a:solidFill>
                <a:srgbClr val="FF0000"/>
              </a:solidFill>
              <a:cs typeface="Times New Roman" pitchFamily="18" charset="0"/>
            </a:endParaRPr>
          </a:p>
        </p:txBody>
      </p:sp>
      <mc:AlternateContent xmlns:mc="http://schemas.openxmlformats.org/markup-compatibility/2006" xmlns:a14="http://schemas.microsoft.com/office/drawing/2010/main">
        <mc:Choice Requires="a14">
          <p:sp>
            <p:nvSpPr>
              <p:cNvPr id="20" name="矩形 19">
                <a:extLst>
                  <a:ext uri="{FF2B5EF4-FFF2-40B4-BE49-F238E27FC236}">
                    <a16:creationId xmlns:a16="http://schemas.microsoft.com/office/drawing/2014/main" id="{458799FD-94C6-9748-9FD9-852AC629E3D6}"/>
                  </a:ext>
                </a:extLst>
              </p:cNvPr>
              <p:cNvSpPr/>
              <p:nvPr/>
            </p:nvSpPr>
            <p:spPr>
              <a:xfrm>
                <a:off x="3503020" y="4610279"/>
                <a:ext cx="2039981" cy="369332"/>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d>
                        <m:dPr>
                          <m:ctrlPr>
                            <a:rPr lang="en-US" altLang="zh-TW" i="1" smtClean="0">
                              <a:latin typeface="Cambria Math" panose="02040503050406030204" pitchFamily="18" charset="0"/>
                              <a:cs typeface="Times New Roman" pitchFamily="18" charset="0"/>
                            </a:rPr>
                          </m:ctrlPr>
                        </m:dPr>
                        <m:e>
                          <m:m>
                            <m:mPr>
                              <m:mcs>
                                <m:mc>
                                  <m:mcPr>
                                    <m:count m:val="3"/>
                                    <m:mcJc m:val="center"/>
                                  </m:mcPr>
                                </m:mc>
                              </m:mcs>
                              <m:ctrlPr>
                                <a:rPr lang="en-US" altLang="zh-TW" i="1">
                                  <a:latin typeface="Cambria Math" panose="02040503050406030204" pitchFamily="18" charset="0"/>
                                  <a:cs typeface="Times New Roman" pitchFamily="18" charset="0"/>
                                </a:rPr>
                              </m:ctrlPr>
                            </m:mPr>
                            <m:mr>
                              <m:e>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𝑊</m:t>
                                    </m:r>
                                  </m:e>
                                  <m:sup>
                                    <m:r>
                                      <a:rPr lang="en-US" altLang="zh-TW" i="1">
                                        <a:latin typeface="Cambria Math"/>
                                        <a:cs typeface="Times New Roman" pitchFamily="18" charset="0"/>
                                      </a:rPr>
                                      <m:t>+</m:t>
                                    </m:r>
                                  </m:sup>
                                </m:sSup>
                              </m:e>
                              <m:e>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𝑊</m:t>
                                    </m:r>
                                  </m:e>
                                  <m:sup>
                                    <m:r>
                                      <a:rPr lang="en-US" altLang="zh-TW" b="0" i="1" smtClean="0">
                                        <a:latin typeface="Cambria Math" panose="02040503050406030204" pitchFamily="18" charset="0"/>
                                        <a:cs typeface="Times New Roman" pitchFamily="18" charset="0"/>
                                      </a:rPr>
                                      <m:t>3</m:t>
                                    </m:r>
                                  </m:sup>
                                </m:sSup>
                              </m:e>
                              <m:e>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𝑊</m:t>
                                    </m:r>
                                  </m:e>
                                  <m:sup>
                                    <m:r>
                                      <a:rPr lang="en-US" altLang="zh-TW" i="1">
                                        <a:latin typeface="Cambria Math"/>
                                        <a:cs typeface="Times New Roman" pitchFamily="18" charset="0"/>
                                      </a:rPr>
                                      <m:t>−</m:t>
                                    </m:r>
                                  </m:sup>
                                </m:sSup>
                              </m:e>
                            </m:mr>
                          </m:m>
                        </m:e>
                      </m:d>
                    </m:oMath>
                  </m:oMathPara>
                </a14:m>
                <a:endParaRPr lang="zh-TW" altLang="en-US" dirty="0"/>
              </a:p>
            </p:txBody>
          </p:sp>
        </mc:Choice>
        <mc:Fallback xmlns="">
          <p:sp>
            <p:nvSpPr>
              <p:cNvPr id="20" name="矩形 19">
                <a:extLst>
                  <a:ext uri="{FF2B5EF4-FFF2-40B4-BE49-F238E27FC236}">
                    <a16:creationId xmlns:a16="http://schemas.microsoft.com/office/drawing/2014/main" id="{458799FD-94C6-9748-9FD9-852AC629E3D6}"/>
                  </a:ext>
                </a:extLst>
              </p:cNvPr>
              <p:cNvSpPr>
                <a:spLocks noRot="1" noChangeAspect="1" noMove="1" noResize="1" noEditPoints="1" noAdjustHandles="1" noChangeArrowheads="1" noChangeShapeType="1" noTextEdit="1"/>
              </p:cNvSpPr>
              <p:nvPr/>
            </p:nvSpPr>
            <p:spPr>
              <a:xfrm>
                <a:off x="3503020" y="4610279"/>
                <a:ext cx="2039981" cy="369332"/>
              </a:xfrm>
              <a:prstGeom prst="rect">
                <a:avLst/>
              </a:prstGeom>
              <a:blipFill>
                <a:blip r:embed="rId7"/>
                <a:stretch>
                  <a:fillRect b="-32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矩形 20">
                <a:extLst>
                  <a:ext uri="{FF2B5EF4-FFF2-40B4-BE49-F238E27FC236}">
                    <a16:creationId xmlns:a16="http://schemas.microsoft.com/office/drawing/2014/main" id="{97B44825-222F-D943-BED2-A9E8D2585E17}"/>
                  </a:ext>
                </a:extLst>
              </p:cNvPr>
              <p:cNvSpPr/>
              <p:nvPr/>
            </p:nvSpPr>
            <p:spPr>
              <a:xfrm>
                <a:off x="7472839" y="4610279"/>
                <a:ext cx="415307" cy="369332"/>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cs typeface="Times New Roman" pitchFamily="18" charset="0"/>
                        </a:rPr>
                        <m:t>𝐵</m:t>
                      </m:r>
                    </m:oMath>
                  </m:oMathPara>
                </a14:m>
                <a:endParaRPr lang="zh-TW" altLang="en-US" dirty="0"/>
              </a:p>
            </p:txBody>
          </p:sp>
        </mc:Choice>
        <mc:Fallback xmlns="">
          <p:sp>
            <p:nvSpPr>
              <p:cNvPr id="21" name="矩形 20">
                <a:extLst>
                  <a:ext uri="{FF2B5EF4-FFF2-40B4-BE49-F238E27FC236}">
                    <a16:creationId xmlns:a16="http://schemas.microsoft.com/office/drawing/2014/main" id="{97B44825-222F-D943-BED2-A9E8D2585E17}"/>
                  </a:ext>
                </a:extLst>
              </p:cNvPr>
              <p:cNvSpPr>
                <a:spLocks noRot="1" noChangeAspect="1" noMove="1" noResize="1" noEditPoints="1" noAdjustHandles="1" noChangeArrowheads="1" noChangeShapeType="1" noTextEdit="1"/>
              </p:cNvSpPr>
              <p:nvPr/>
            </p:nvSpPr>
            <p:spPr>
              <a:xfrm>
                <a:off x="7472839" y="4610279"/>
                <a:ext cx="415307" cy="36933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矩形 21">
                <a:extLst>
                  <a:ext uri="{FF2B5EF4-FFF2-40B4-BE49-F238E27FC236}">
                    <a16:creationId xmlns:a16="http://schemas.microsoft.com/office/drawing/2014/main" id="{EA9B153E-CF7F-214E-B173-8A0B13AA78F0}"/>
                  </a:ext>
                </a:extLst>
              </p:cNvPr>
              <p:cNvSpPr/>
              <p:nvPr/>
            </p:nvSpPr>
            <p:spPr>
              <a:xfrm>
                <a:off x="4678341" y="1167155"/>
                <a:ext cx="1613903" cy="369332"/>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i="1" dirty="0" smtClean="0">
                          <a:solidFill>
                            <a:schemeClr val="tx1"/>
                          </a:solidFill>
                          <a:latin typeface="Cambria Math" panose="02040503050406030204" pitchFamily="18" charset="0"/>
                          <a:cs typeface="Times New Roman" panose="02020603050405020304" pitchFamily="18" charset="0"/>
                        </a:rPr>
                        <m:t>𝑆𝑈</m:t>
                      </m:r>
                      <m:r>
                        <a:rPr lang="en-US" altLang="zh-TW" i="1" dirty="0" smtClean="0">
                          <a:solidFill>
                            <a:schemeClr val="tx1"/>
                          </a:solidFill>
                          <a:latin typeface="Cambria Math" panose="02040503050406030204" pitchFamily="18" charset="0"/>
                          <a:cs typeface="Times New Roman" panose="02020603050405020304" pitchFamily="18" charset="0"/>
                        </a:rPr>
                        <m:t>(2)</m:t>
                      </m:r>
                      <m:r>
                        <a:rPr lang="zh-TW" altLang="en-US" i="1" dirty="0">
                          <a:solidFill>
                            <a:schemeClr val="tx1"/>
                          </a:solidFill>
                          <a:latin typeface="Cambria Math" panose="02040503050406030204" pitchFamily="18" charset="0"/>
                          <a:cs typeface="Times New Roman" panose="02020603050405020304" pitchFamily="18" charset="0"/>
                        </a:rPr>
                        <m:t> </m:t>
                      </m:r>
                      <m:r>
                        <a:rPr lang="en-US" altLang="zh-TW" i="1" dirty="0">
                          <a:solidFill>
                            <a:schemeClr val="tx1"/>
                          </a:solidFill>
                          <a:latin typeface="Cambria Math" panose="02040503050406030204" pitchFamily="18" charset="0"/>
                          <a:cs typeface="Times New Roman" panose="02020603050405020304" pitchFamily="18" charset="0"/>
                        </a:rPr>
                        <m:t>×</m:t>
                      </m:r>
                      <m:r>
                        <a:rPr lang="zh-TW" altLang="en-US" i="1" dirty="0">
                          <a:solidFill>
                            <a:schemeClr val="tx1"/>
                          </a:solidFill>
                          <a:latin typeface="Cambria Math" panose="02040503050406030204" pitchFamily="18" charset="0"/>
                          <a:cs typeface="Times New Roman" panose="02020603050405020304" pitchFamily="18" charset="0"/>
                        </a:rPr>
                        <m:t> </m:t>
                      </m:r>
                      <m:r>
                        <a:rPr lang="en-US" altLang="zh-TW" i="1" dirty="0">
                          <a:solidFill>
                            <a:schemeClr val="tx1"/>
                          </a:solidFill>
                          <a:latin typeface="Cambria Math" panose="02040503050406030204" pitchFamily="18" charset="0"/>
                          <a:cs typeface="Times New Roman" panose="02020603050405020304" pitchFamily="18" charset="0"/>
                        </a:rPr>
                        <m:t>𝑈</m:t>
                      </m:r>
                      <m:r>
                        <a:rPr lang="en-US" altLang="zh-TW" i="1" dirty="0">
                          <a:solidFill>
                            <a:schemeClr val="tx1"/>
                          </a:solidFill>
                          <a:latin typeface="Cambria Math" panose="02040503050406030204" pitchFamily="18" charset="0"/>
                          <a:cs typeface="Times New Roman" panose="02020603050405020304" pitchFamily="18" charset="0"/>
                        </a:rPr>
                        <m:t>(1)</m:t>
                      </m:r>
                    </m:oMath>
                  </m:oMathPara>
                </a14:m>
                <a:endParaRPr lang="zh-TW" altLang="en-US" dirty="0">
                  <a:solidFill>
                    <a:schemeClr val="tx1"/>
                  </a:solidFill>
                </a:endParaRPr>
              </a:p>
            </p:txBody>
          </p:sp>
        </mc:Choice>
        <mc:Fallback xmlns="">
          <p:sp>
            <p:nvSpPr>
              <p:cNvPr id="22" name="矩形 21">
                <a:extLst>
                  <a:ext uri="{FF2B5EF4-FFF2-40B4-BE49-F238E27FC236}">
                    <a16:creationId xmlns:a16="http://schemas.microsoft.com/office/drawing/2014/main" id="{EA9B153E-CF7F-214E-B173-8A0B13AA78F0}"/>
                  </a:ext>
                </a:extLst>
              </p:cNvPr>
              <p:cNvSpPr>
                <a:spLocks noRot="1" noChangeAspect="1" noMove="1" noResize="1" noEditPoints="1" noAdjustHandles="1" noChangeArrowheads="1" noChangeShapeType="1" noTextEdit="1"/>
              </p:cNvSpPr>
              <p:nvPr/>
            </p:nvSpPr>
            <p:spPr>
              <a:xfrm>
                <a:off x="4678341" y="1167155"/>
                <a:ext cx="1613903" cy="369332"/>
              </a:xfrm>
              <a:prstGeom prst="rect">
                <a:avLst/>
              </a:prstGeom>
              <a:blipFill>
                <a:blip r:embed="rId9"/>
                <a:stretch>
                  <a:fillRect b="-20000"/>
                </a:stretch>
              </a:blipFill>
            </p:spPr>
            <p:txBody>
              <a:bodyPr/>
              <a:lstStyle/>
              <a:p>
                <a:r>
                  <a:rPr lang="en-US">
                    <a:noFill/>
                  </a:rPr>
                  <a:t> </a:t>
                </a:r>
              </a:p>
            </p:txBody>
          </p:sp>
        </mc:Fallback>
      </mc:AlternateContent>
      <p:sp>
        <p:nvSpPr>
          <p:cNvPr id="2" name="向下箭號 9">
            <a:extLst>
              <a:ext uri="{FF2B5EF4-FFF2-40B4-BE49-F238E27FC236}">
                <a16:creationId xmlns:a16="http://schemas.microsoft.com/office/drawing/2014/main" id="{4682C741-B5A9-76DA-A8B7-CDC4BF790CE8}"/>
              </a:ext>
            </a:extLst>
          </p:cNvPr>
          <p:cNvSpPr/>
          <p:nvPr/>
        </p:nvSpPr>
        <p:spPr>
          <a:xfrm rot="1437593">
            <a:off x="4695172" y="1694434"/>
            <a:ext cx="223837" cy="982662"/>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 name="向下箭號 10">
            <a:extLst>
              <a:ext uri="{FF2B5EF4-FFF2-40B4-BE49-F238E27FC236}">
                <a16:creationId xmlns:a16="http://schemas.microsoft.com/office/drawing/2014/main" id="{B84D0487-F53D-3F78-B04A-FCB1CE64F7FC}"/>
              </a:ext>
            </a:extLst>
          </p:cNvPr>
          <p:cNvSpPr/>
          <p:nvPr/>
        </p:nvSpPr>
        <p:spPr>
          <a:xfrm rot="19667391" flipH="1">
            <a:off x="6377922" y="1621409"/>
            <a:ext cx="242887" cy="1062037"/>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 name="向下箭號 9">
            <a:extLst>
              <a:ext uri="{FF2B5EF4-FFF2-40B4-BE49-F238E27FC236}">
                <a16:creationId xmlns:a16="http://schemas.microsoft.com/office/drawing/2014/main" id="{88E5EAEC-2EC7-CE08-2574-DE93038E8CD6}"/>
              </a:ext>
            </a:extLst>
          </p:cNvPr>
          <p:cNvSpPr/>
          <p:nvPr/>
        </p:nvSpPr>
        <p:spPr>
          <a:xfrm rot="1437593">
            <a:off x="3970786" y="3606256"/>
            <a:ext cx="223837" cy="982662"/>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 name="向下箭號 10">
            <a:extLst>
              <a:ext uri="{FF2B5EF4-FFF2-40B4-BE49-F238E27FC236}">
                <a16:creationId xmlns:a16="http://schemas.microsoft.com/office/drawing/2014/main" id="{B78006ED-615D-284A-AF9B-4D749723141D}"/>
              </a:ext>
            </a:extLst>
          </p:cNvPr>
          <p:cNvSpPr/>
          <p:nvPr/>
        </p:nvSpPr>
        <p:spPr>
          <a:xfrm rot="19667391" flipH="1">
            <a:off x="7173250" y="3533884"/>
            <a:ext cx="242887" cy="1062037"/>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extLst>
      <p:ext uri="{BB962C8B-B14F-4D97-AF65-F5344CB8AC3E}">
        <p14:creationId xmlns:p14="http://schemas.microsoft.com/office/powerpoint/2010/main" val="164456693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矩形 1"/>
              <p:cNvSpPr/>
              <p:nvPr/>
            </p:nvSpPr>
            <p:spPr>
              <a:xfrm>
                <a:off x="1438295" y="630300"/>
                <a:ext cx="5610188" cy="1211422"/>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altLang="zh-TW" i="1" smtClean="0">
                              <a:latin typeface="Cambria Math" panose="02040503050406030204" pitchFamily="18" charset="0"/>
                              <a:cs typeface="Times New Roman" pitchFamily="18" charset="0"/>
                            </a:rPr>
                          </m:ctrlPr>
                        </m:sSupPr>
                        <m:e>
                          <m:r>
                            <a:rPr lang="en-US" altLang="zh-TW" i="1">
                              <a:latin typeface="Cambria Math" panose="02040503050406030204" pitchFamily="18" charset="0"/>
                              <a:cs typeface="Times New Roman" pitchFamily="18" charset="0"/>
                            </a:rPr>
                            <m:t>𝑔</m:t>
                          </m:r>
                        </m:e>
                        <m:sup>
                          <m:r>
                            <a:rPr lang="en-US" altLang="zh-TW" i="1">
                              <a:latin typeface="Cambria Math" panose="02040503050406030204" pitchFamily="18" charset="0"/>
                              <a:cs typeface="Times New Roman" pitchFamily="18" charset="0"/>
                            </a:rPr>
                            <m:t>′</m:t>
                          </m:r>
                        </m:sup>
                      </m:sSup>
                      <m:r>
                        <a:rPr lang="en-US" altLang="zh-TW" i="1">
                          <a:latin typeface="Cambria Math" panose="02040503050406030204" pitchFamily="18" charset="0"/>
                          <a:cs typeface="Times New Roman" pitchFamily="18" charset="0"/>
                        </a:rPr>
                        <m:t>𝑌</m:t>
                      </m:r>
                      <m:sSub>
                        <m:sSubPr>
                          <m:ctrlPr>
                            <a:rPr lang="en-US" altLang="zh-TW" i="1">
                              <a:latin typeface="Cambria Math" panose="02040503050406030204" pitchFamily="18" charset="0"/>
                              <a:cs typeface="Times New Roman" pitchFamily="18" charset="0"/>
                            </a:rPr>
                          </m:ctrlPr>
                        </m:sSubPr>
                        <m:e>
                          <m:acc>
                            <m:accPr>
                              <m:chr m:val="̅"/>
                              <m:ctrlPr>
                                <a:rPr lang="en-US" altLang="zh-TW" i="1">
                                  <a:latin typeface="Cambria Math" panose="02040503050406030204" pitchFamily="18" charset="0"/>
                                  <a:cs typeface="Times New Roman" pitchFamily="18" charset="0"/>
                                </a:rPr>
                              </m:ctrlPr>
                            </m:accPr>
                            <m:e>
                              <m:r>
                                <a:rPr lang="zh-TW" altLang="en-US" i="1">
                                  <a:latin typeface="Cambria Math"/>
                                  <a:cs typeface="Times New Roman" pitchFamily="18" charset="0"/>
                                </a:rPr>
                                <m:t>𝜈</m:t>
                              </m:r>
                            </m:e>
                          </m:acc>
                        </m:e>
                        <m:sub>
                          <m:r>
                            <a:rPr lang="en-US" altLang="zh-TW" i="1">
                              <a:latin typeface="Cambria Math"/>
                              <a:cs typeface="Times New Roman" pitchFamily="18" charset="0"/>
                            </a:rPr>
                            <m:t>𝑒</m:t>
                          </m:r>
                        </m:sub>
                      </m:sSub>
                      <m:sSub>
                        <m:sSubPr>
                          <m:ctrlPr>
                            <a:rPr lang="en-US" altLang="zh-TW" i="1">
                              <a:latin typeface="Cambria Math" panose="02040503050406030204" pitchFamily="18" charset="0"/>
                              <a:cs typeface="Times New Roman" pitchFamily="18" charset="0"/>
                            </a:rPr>
                          </m:ctrlPr>
                        </m:sSubPr>
                        <m:e>
                          <m:r>
                            <a:rPr lang="zh-TW" altLang="en-US" i="1">
                              <a:latin typeface="Cambria Math"/>
                              <a:cs typeface="Times New Roman" pitchFamily="18" charset="0"/>
                            </a:rPr>
                            <m:t>𝜈</m:t>
                          </m:r>
                        </m:e>
                        <m:sub>
                          <m:r>
                            <a:rPr lang="en-US" altLang="zh-TW" i="1">
                              <a:latin typeface="Cambria Math"/>
                              <a:cs typeface="Times New Roman" pitchFamily="18" charset="0"/>
                            </a:rPr>
                            <m:t>𝑒</m:t>
                          </m:r>
                        </m:sub>
                      </m:sSub>
                      <m:r>
                        <a:rPr lang="en-US" altLang="zh-TW" b="0" i="1" smtClean="0">
                          <a:latin typeface="Cambria Math" panose="02040503050406030204" pitchFamily="18" charset="0"/>
                          <a:cs typeface="Times New Roman" pitchFamily="18" charset="0"/>
                        </a:rPr>
                        <m:t>𝐵</m:t>
                      </m:r>
                      <m:r>
                        <a:rPr lang="en-US" altLang="zh-TW">
                          <a:latin typeface="Cambria Math"/>
                          <a:cs typeface="Times New Roman" pitchFamily="18" charset="0"/>
                        </a:rPr>
                        <m:t>−</m:t>
                      </m:r>
                      <m:sSup>
                        <m:sSupPr>
                          <m:ctrlPr>
                            <a:rPr lang="en-US" altLang="zh-TW" i="1">
                              <a:latin typeface="Cambria Math" panose="02040503050406030204" pitchFamily="18" charset="0"/>
                              <a:cs typeface="Times New Roman" pitchFamily="18" charset="0"/>
                            </a:rPr>
                          </m:ctrlPr>
                        </m:sSupPr>
                        <m:e>
                          <m:r>
                            <a:rPr lang="en-US" altLang="zh-TW" i="1">
                              <a:latin typeface="Cambria Math" panose="02040503050406030204" pitchFamily="18" charset="0"/>
                              <a:cs typeface="Times New Roman" pitchFamily="18" charset="0"/>
                            </a:rPr>
                            <m:t>𝑔</m:t>
                          </m:r>
                        </m:e>
                        <m:sup>
                          <m:r>
                            <a:rPr lang="en-US" altLang="zh-TW" i="1">
                              <a:latin typeface="Cambria Math" panose="02040503050406030204" pitchFamily="18" charset="0"/>
                              <a:cs typeface="Times New Roman" pitchFamily="18" charset="0"/>
                            </a:rPr>
                            <m:t>′</m:t>
                          </m:r>
                        </m:sup>
                      </m:sSup>
                      <m:r>
                        <a:rPr lang="en-US" altLang="zh-TW" i="1">
                          <a:latin typeface="Cambria Math" panose="02040503050406030204" pitchFamily="18" charset="0"/>
                          <a:cs typeface="Times New Roman" pitchFamily="18" charset="0"/>
                        </a:rPr>
                        <m:t>𝑌</m:t>
                      </m:r>
                      <m:acc>
                        <m:accPr>
                          <m:chr m:val="̅"/>
                          <m:ctrlPr>
                            <a:rPr lang="en-US" altLang="zh-TW" i="1">
                              <a:latin typeface="Cambria Math" panose="02040503050406030204" pitchFamily="18" charset="0"/>
                              <a:cs typeface="Times New Roman" pitchFamily="18" charset="0"/>
                            </a:rPr>
                          </m:ctrlPr>
                        </m:accPr>
                        <m:e>
                          <m:r>
                            <a:rPr lang="en-US" altLang="zh-TW" i="1">
                              <a:latin typeface="Cambria Math"/>
                              <a:cs typeface="Times New Roman" pitchFamily="18" charset="0"/>
                            </a:rPr>
                            <m:t>𝑒</m:t>
                          </m:r>
                        </m:e>
                      </m:acc>
                      <m:r>
                        <a:rPr lang="en-US" altLang="zh-TW" i="1">
                          <a:latin typeface="Cambria Math"/>
                          <a:cs typeface="Times New Roman" pitchFamily="18" charset="0"/>
                        </a:rPr>
                        <m:t>𝑒</m:t>
                      </m:r>
                      <m:r>
                        <a:rPr lang="en-US" altLang="zh-TW" b="0" i="1" smtClean="0">
                          <a:latin typeface="Cambria Math" panose="02040503050406030204" pitchFamily="18" charset="0"/>
                          <a:cs typeface="Times New Roman" pitchFamily="18" charset="0"/>
                        </a:rPr>
                        <m:t>𝐵</m:t>
                      </m:r>
                      <m:r>
                        <a:rPr lang="en-US" altLang="zh-TW" b="0" i="1" smtClean="0">
                          <a:latin typeface="Cambria Math"/>
                          <a:cs typeface="Times New Roman" pitchFamily="18" charset="0"/>
                        </a:rPr>
                        <m:t>=</m:t>
                      </m:r>
                      <m:d>
                        <m:dPr>
                          <m:ctrlPr>
                            <a:rPr lang="en-US" altLang="zh-TW" i="1">
                              <a:latin typeface="Cambria Math" panose="02040503050406030204" pitchFamily="18" charset="0"/>
                              <a:cs typeface="Times New Roman" pitchFamily="18" charset="0"/>
                            </a:rPr>
                          </m:ctrlPr>
                        </m:dPr>
                        <m:e>
                          <m:m>
                            <m:mPr>
                              <m:mcs>
                                <m:mc>
                                  <m:mcPr>
                                    <m:count m:val="2"/>
                                    <m:mcJc m:val="center"/>
                                  </m:mcPr>
                                </m:mc>
                              </m:mcs>
                              <m:ctrlPr>
                                <a:rPr lang="en-US" altLang="zh-TW" i="1">
                                  <a:latin typeface="Cambria Math" panose="02040503050406030204" pitchFamily="18" charset="0"/>
                                  <a:cs typeface="Times New Roman" pitchFamily="18" charset="0"/>
                                </a:rPr>
                              </m:ctrlPr>
                            </m:mPr>
                            <m:mr>
                              <m:e>
                                <m:sSub>
                                  <m:sSubPr>
                                    <m:ctrlPr>
                                      <a:rPr lang="en-US" altLang="zh-TW" i="1">
                                        <a:latin typeface="Cambria Math" panose="02040503050406030204" pitchFamily="18" charset="0"/>
                                        <a:cs typeface="Times New Roman" pitchFamily="18" charset="0"/>
                                      </a:rPr>
                                    </m:ctrlPr>
                                  </m:sSubPr>
                                  <m:e>
                                    <m:acc>
                                      <m:accPr>
                                        <m:chr m:val="̅"/>
                                        <m:ctrlPr>
                                          <a:rPr lang="en-US" altLang="zh-TW" i="1">
                                            <a:latin typeface="Cambria Math" panose="02040503050406030204" pitchFamily="18" charset="0"/>
                                            <a:cs typeface="Times New Roman" pitchFamily="18" charset="0"/>
                                          </a:rPr>
                                        </m:ctrlPr>
                                      </m:accPr>
                                      <m:e>
                                        <m:r>
                                          <a:rPr lang="zh-TW" altLang="en-US" i="1">
                                            <a:latin typeface="Cambria Math"/>
                                            <a:cs typeface="Times New Roman" pitchFamily="18" charset="0"/>
                                          </a:rPr>
                                          <m:t>𝜈</m:t>
                                        </m:r>
                                      </m:e>
                                    </m:acc>
                                  </m:e>
                                  <m:sub>
                                    <m:r>
                                      <a:rPr lang="en-US" altLang="zh-TW" i="1">
                                        <a:latin typeface="Cambria Math"/>
                                        <a:cs typeface="Times New Roman" pitchFamily="18" charset="0"/>
                                      </a:rPr>
                                      <m:t>𝑒</m:t>
                                    </m:r>
                                  </m:sub>
                                </m:sSub>
                              </m:e>
                              <m:e>
                                <m:acc>
                                  <m:accPr>
                                    <m:chr m:val="̅"/>
                                    <m:ctrlPr>
                                      <a:rPr lang="en-US" altLang="zh-TW" i="1">
                                        <a:latin typeface="Cambria Math" panose="02040503050406030204" pitchFamily="18" charset="0"/>
                                        <a:cs typeface="Times New Roman" pitchFamily="18" charset="0"/>
                                      </a:rPr>
                                    </m:ctrlPr>
                                  </m:accPr>
                                  <m:e>
                                    <m:r>
                                      <a:rPr lang="en-US" altLang="zh-TW" i="1">
                                        <a:latin typeface="Cambria Math"/>
                                        <a:cs typeface="Times New Roman" pitchFamily="18" charset="0"/>
                                      </a:rPr>
                                      <m:t>𝑒</m:t>
                                    </m:r>
                                  </m:e>
                                </m:acc>
                              </m:e>
                            </m:mr>
                          </m:m>
                        </m:e>
                      </m:d>
                      <m:d>
                        <m:dPr>
                          <m:ctrlPr>
                            <a:rPr lang="en-US" altLang="zh-TW" i="1">
                              <a:latin typeface="Cambria Math" panose="02040503050406030204" pitchFamily="18" charset="0"/>
                              <a:cs typeface="Times New Roman" pitchFamily="18" charset="0"/>
                            </a:rPr>
                          </m:ctrlPr>
                        </m:dPr>
                        <m:e>
                          <m:m>
                            <m:mPr>
                              <m:mcs>
                                <m:mc>
                                  <m:mcPr>
                                    <m:count m:val="2"/>
                                    <m:mcJc m:val="center"/>
                                  </m:mcPr>
                                </m:mc>
                              </m:mcs>
                              <m:ctrlPr>
                                <a:rPr lang="en-US" altLang="zh-TW" i="1">
                                  <a:latin typeface="Cambria Math" panose="02040503050406030204" pitchFamily="18" charset="0"/>
                                  <a:cs typeface="Times New Roman" pitchFamily="18" charset="0"/>
                                </a:rPr>
                              </m:ctrlPr>
                            </m:mPr>
                            <m:mr>
                              <m:e>
                                <m:r>
                                  <m:rPr>
                                    <m:brk m:alnAt="7"/>
                                  </m:rPr>
                                  <a:rPr lang="en-US" altLang="zh-TW" b="0" i="1" smtClean="0">
                                    <a:latin typeface="Cambria Math"/>
                                    <a:cs typeface="Times New Roman" pitchFamily="18" charset="0"/>
                                  </a:rPr>
                                  <m:t>−</m:t>
                                </m:r>
                                <m:f>
                                  <m:fPr>
                                    <m:ctrlPr>
                                      <a:rPr lang="en-US" altLang="zh-TW" i="1">
                                        <a:latin typeface="Cambria Math" panose="02040503050406030204" pitchFamily="18" charset="0"/>
                                        <a:cs typeface="Times New Roman" pitchFamily="18" charset="0"/>
                                      </a:rPr>
                                    </m:ctrlPr>
                                  </m:fPr>
                                  <m:num>
                                    <m:r>
                                      <a:rPr lang="en-US" altLang="zh-TW" i="1">
                                        <a:latin typeface="Cambria Math"/>
                                        <a:cs typeface="Times New Roman" pitchFamily="18" charset="0"/>
                                      </a:rPr>
                                      <m:t>𝑔</m:t>
                                    </m:r>
                                    <m:r>
                                      <a:rPr lang="en-US" altLang="zh-TW" i="1">
                                        <a:latin typeface="Cambria Math"/>
                                        <a:cs typeface="Times New Roman" pitchFamily="18" charset="0"/>
                                      </a:rPr>
                                      <m:t>′</m:t>
                                    </m:r>
                                  </m:num>
                                  <m:den>
                                    <m:r>
                                      <a:rPr lang="en-US" altLang="zh-TW" i="1">
                                        <a:latin typeface="Cambria Math"/>
                                        <a:cs typeface="Times New Roman" pitchFamily="18" charset="0"/>
                                      </a:rPr>
                                      <m:t>2</m:t>
                                    </m:r>
                                  </m:den>
                                </m:f>
                                <m:r>
                                  <m:rPr>
                                    <m:brk m:alnAt="7"/>
                                  </m:rPr>
                                  <a:rPr lang="en-US" altLang="zh-TW" b="0" i="1" smtClean="0">
                                    <a:latin typeface="Cambria Math"/>
                                    <a:cs typeface="Times New Roman" pitchFamily="18" charset="0"/>
                                  </a:rPr>
                                  <m:t>𝐵</m:t>
                                </m:r>
                              </m:e>
                              <m:e>
                                <m:r>
                                  <a:rPr lang="en-US" altLang="zh-TW" b="0" i="1" smtClean="0">
                                    <a:latin typeface="Cambria Math"/>
                                    <a:cs typeface="Times New Roman" pitchFamily="18" charset="0"/>
                                  </a:rPr>
                                  <m:t>0</m:t>
                                </m:r>
                              </m:e>
                            </m:mr>
                            <m:mr>
                              <m:e>
                                <m:r>
                                  <a:rPr lang="en-US" altLang="zh-TW" b="0" i="1" smtClean="0">
                                    <a:latin typeface="Cambria Math"/>
                                    <a:cs typeface="Times New Roman" pitchFamily="18" charset="0"/>
                                  </a:rPr>
                                  <m:t>0</m:t>
                                </m:r>
                              </m:e>
                              <m:e>
                                <m:r>
                                  <a:rPr lang="en-US" altLang="zh-TW" b="0" i="1" smtClean="0">
                                    <a:latin typeface="Cambria Math"/>
                                    <a:cs typeface="Times New Roman" pitchFamily="18" charset="0"/>
                                  </a:rPr>
                                  <m:t>−</m:t>
                                </m:r>
                                <m:f>
                                  <m:fPr>
                                    <m:ctrlPr>
                                      <a:rPr lang="en-US" altLang="zh-TW" i="1">
                                        <a:latin typeface="Cambria Math" panose="02040503050406030204" pitchFamily="18" charset="0"/>
                                        <a:cs typeface="Times New Roman" pitchFamily="18" charset="0"/>
                                      </a:rPr>
                                    </m:ctrlPr>
                                  </m:fPr>
                                  <m:num>
                                    <m:r>
                                      <a:rPr lang="en-US" altLang="zh-TW" i="1">
                                        <a:latin typeface="Cambria Math"/>
                                        <a:cs typeface="Times New Roman" pitchFamily="18" charset="0"/>
                                      </a:rPr>
                                      <m:t>𝑔</m:t>
                                    </m:r>
                                    <m:r>
                                      <a:rPr lang="en-US" altLang="zh-TW" i="1">
                                        <a:latin typeface="Cambria Math"/>
                                        <a:cs typeface="Times New Roman" pitchFamily="18" charset="0"/>
                                      </a:rPr>
                                      <m:t>′</m:t>
                                    </m:r>
                                  </m:num>
                                  <m:den>
                                    <m:r>
                                      <a:rPr lang="en-US" altLang="zh-TW" i="1">
                                        <a:latin typeface="Cambria Math"/>
                                        <a:cs typeface="Times New Roman" pitchFamily="18" charset="0"/>
                                      </a:rPr>
                                      <m:t>2</m:t>
                                    </m:r>
                                  </m:den>
                                </m:f>
                                <m:r>
                                  <m:rPr>
                                    <m:brk m:alnAt="7"/>
                                  </m:rPr>
                                  <a:rPr lang="en-US" altLang="zh-TW" i="1">
                                    <a:latin typeface="Cambria Math"/>
                                    <a:cs typeface="Times New Roman" pitchFamily="18" charset="0"/>
                                  </a:rPr>
                                  <m:t>𝐵</m:t>
                                </m:r>
                              </m:e>
                            </m:mr>
                          </m:m>
                        </m:e>
                      </m:d>
                      <m:d>
                        <m:dPr>
                          <m:ctrlPr>
                            <a:rPr lang="en-US" altLang="zh-TW" i="1">
                              <a:latin typeface="Cambria Math" panose="02040503050406030204" pitchFamily="18" charset="0"/>
                              <a:cs typeface="Times New Roman" pitchFamily="18" charset="0"/>
                            </a:rPr>
                          </m:ctrlPr>
                        </m:dPr>
                        <m:e>
                          <m:m>
                            <m:mPr>
                              <m:mcs>
                                <m:mc>
                                  <m:mcPr>
                                    <m:count m:val="1"/>
                                    <m:mcJc m:val="center"/>
                                  </m:mcPr>
                                </m:mc>
                              </m:mcs>
                              <m:ctrlPr>
                                <a:rPr lang="en-US" altLang="zh-TW" i="1">
                                  <a:latin typeface="Cambria Math" panose="02040503050406030204" pitchFamily="18" charset="0"/>
                                  <a:cs typeface="Times New Roman" pitchFamily="18" charset="0"/>
                                </a:rPr>
                              </m:ctrlPr>
                            </m:mPr>
                            <m:mr>
                              <m:e>
                                <m:sSub>
                                  <m:sSubPr>
                                    <m:ctrlPr>
                                      <a:rPr lang="en-US" altLang="zh-TW" i="1">
                                        <a:latin typeface="Cambria Math" panose="02040503050406030204" pitchFamily="18" charset="0"/>
                                        <a:cs typeface="Times New Roman" pitchFamily="18" charset="0"/>
                                      </a:rPr>
                                    </m:ctrlPr>
                                  </m:sSubPr>
                                  <m:e>
                                    <m:r>
                                      <a:rPr lang="zh-TW" altLang="en-US" i="1">
                                        <a:latin typeface="Cambria Math"/>
                                        <a:cs typeface="Times New Roman" pitchFamily="18" charset="0"/>
                                      </a:rPr>
                                      <m:t>𝜈</m:t>
                                    </m:r>
                                  </m:e>
                                  <m:sub>
                                    <m:r>
                                      <a:rPr lang="en-US" altLang="zh-TW" i="1">
                                        <a:latin typeface="Cambria Math"/>
                                        <a:cs typeface="Times New Roman" pitchFamily="18" charset="0"/>
                                      </a:rPr>
                                      <m:t>𝑒</m:t>
                                    </m:r>
                                  </m:sub>
                                </m:sSub>
                              </m:e>
                            </m:mr>
                            <m:mr>
                              <m:e>
                                <m:r>
                                  <a:rPr lang="en-US" altLang="zh-TW" i="1">
                                    <a:latin typeface="Cambria Math"/>
                                    <a:cs typeface="Times New Roman" pitchFamily="18" charset="0"/>
                                  </a:rPr>
                                  <m:t>𝑒</m:t>
                                </m:r>
                              </m:e>
                            </m:mr>
                          </m:m>
                        </m:e>
                      </m:d>
                    </m:oMath>
                  </m:oMathPara>
                </a14:m>
                <a:endParaRPr lang="en-US" altLang="zh-TW" dirty="0">
                  <a:cs typeface="Times New Roman" pitchFamily="18" charset="0"/>
                </a:endParaRPr>
              </a:p>
            </p:txBody>
          </p:sp>
        </mc:Choice>
        <mc:Fallback xmlns="">
          <p:sp>
            <p:nvSpPr>
              <p:cNvPr id="2" name="矩形 1"/>
              <p:cNvSpPr>
                <a:spLocks noRot="1" noChangeAspect="1" noMove="1" noResize="1" noEditPoints="1" noAdjustHandles="1" noChangeArrowheads="1" noChangeShapeType="1" noTextEdit="1"/>
              </p:cNvSpPr>
              <p:nvPr/>
            </p:nvSpPr>
            <p:spPr>
              <a:xfrm>
                <a:off x="1438295" y="630300"/>
                <a:ext cx="5610188" cy="1211422"/>
              </a:xfrm>
              <a:prstGeom prst="rect">
                <a:avLst/>
              </a:prstGeom>
              <a:blipFill>
                <a:blip r:embed="rId2"/>
                <a:stretch>
                  <a:fillRect b="-20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文字方塊 2"/>
              <p:cNvSpPr txBox="1"/>
              <p:nvPr/>
            </p:nvSpPr>
            <p:spPr>
              <a:xfrm>
                <a:off x="1438293" y="260077"/>
                <a:ext cx="7494692" cy="369332"/>
              </a:xfrm>
              <a:prstGeom prst="rect">
                <a:avLst/>
              </a:prstGeom>
              <a:noFill/>
            </p:spPr>
            <p:txBody>
              <a:bodyPr wrap="square" rtlCol="0">
                <a:spAutoFit/>
              </a:bodyPr>
              <a:lstStyle/>
              <a:p>
                <a14:m>
                  <m:oMath xmlns:m="http://schemas.openxmlformats.org/officeDocument/2006/math">
                    <m:r>
                      <a:rPr lang="en-US" altLang="zh-TW" i="1" dirty="0" smtClean="0">
                        <a:latin typeface="Cambria Math"/>
                      </a:rPr>
                      <m:t>𝐵</m:t>
                    </m:r>
                  </m:oMath>
                </a14:m>
                <a:r>
                  <a:rPr lang="zh-TW" altLang="en-US" dirty="0"/>
                  <a:t>與</a:t>
                </a:r>
                <a:r>
                  <a:rPr lang="en-US" altLang="zh-TW" dirty="0">
                    <a:latin typeface="Times New Roman" panose="02020603050405020304" pitchFamily="18" charset="0"/>
                    <a:cs typeface="Times New Roman" panose="02020603050405020304" pitchFamily="18" charset="0"/>
                  </a:rPr>
                  <a:t>doublet</a:t>
                </a:r>
                <a:r>
                  <a:rPr lang="zh-TW" altLang="en-US" dirty="0"/>
                  <a:t>的上下粒子作用相同，耦合常數記為</a:t>
                </a:r>
                <a14:m>
                  <m:oMath xmlns:m="http://schemas.openxmlformats.org/officeDocument/2006/math">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𝑔</m:t>
                        </m:r>
                      </m:e>
                      <m:sup>
                        <m:r>
                          <a:rPr lang="en-US" altLang="zh-TW" i="1">
                            <a:latin typeface="Cambria Math"/>
                            <a:cs typeface="Times New Roman" pitchFamily="18" charset="0"/>
                          </a:rPr>
                          <m:t>′</m:t>
                        </m:r>
                      </m:sup>
                    </m:sSup>
                    <m:r>
                      <a:rPr lang="en-US" altLang="zh-TW" b="0" i="1" smtClean="0">
                        <a:latin typeface="Cambria Math" panose="02040503050406030204" pitchFamily="18" charset="0"/>
                        <a:cs typeface="Times New Roman" pitchFamily="18" charset="0"/>
                      </a:rPr>
                      <m:t>𝑌</m:t>
                    </m:r>
                  </m:oMath>
                </a14:m>
                <a:r>
                  <a:rPr lang="zh-TW" altLang="en-US" dirty="0"/>
                  <a:t>，</a:t>
                </a:r>
                <a:r>
                  <a:rPr lang="en-US" altLang="zh-TW" dirty="0">
                    <a:latin typeface="Times New Roman" panose="02020603050405020304" pitchFamily="18" charset="0"/>
                    <a:cs typeface="Times New Roman" panose="02020603050405020304" pitchFamily="18" charset="0"/>
                  </a:rPr>
                  <a:t>vertex</a:t>
                </a:r>
                <a:r>
                  <a:rPr lang="zh-TW" altLang="en-US" dirty="0"/>
                  <a:t>寫成矩陣：</a:t>
                </a:r>
                <a:endParaRPr lang="en-US" altLang="zh-TW" dirty="0"/>
              </a:p>
            </p:txBody>
          </p:sp>
        </mc:Choice>
        <mc:Fallback xmlns="">
          <p:sp>
            <p:nvSpPr>
              <p:cNvPr id="3" name="文字方塊 2"/>
              <p:cNvSpPr txBox="1">
                <a:spLocks noRot="1" noChangeAspect="1" noMove="1" noResize="1" noEditPoints="1" noAdjustHandles="1" noChangeArrowheads="1" noChangeShapeType="1" noTextEdit="1"/>
              </p:cNvSpPr>
              <p:nvPr/>
            </p:nvSpPr>
            <p:spPr>
              <a:xfrm>
                <a:off x="1438293" y="260077"/>
                <a:ext cx="7494692" cy="369332"/>
              </a:xfrm>
              <a:prstGeom prst="rect">
                <a:avLst/>
              </a:prstGeom>
              <a:blipFill>
                <a:blip r:embed="rId3"/>
                <a:stretch>
                  <a:fillRect t="-6667" b="-2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矩形 7">
                <a:extLst>
                  <a:ext uri="{FF2B5EF4-FFF2-40B4-BE49-F238E27FC236}">
                    <a16:creationId xmlns:a16="http://schemas.microsoft.com/office/drawing/2014/main" id="{4CCE9E25-9F57-2538-AFA4-E52967996213}"/>
                  </a:ext>
                </a:extLst>
              </p:cNvPr>
              <p:cNvSpPr/>
              <p:nvPr/>
            </p:nvSpPr>
            <p:spPr>
              <a:xfrm>
                <a:off x="1438293" y="2157844"/>
                <a:ext cx="5610190" cy="1077283"/>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altLang="zh-TW" i="1" smtClean="0">
                              <a:latin typeface="Cambria Math" panose="02040503050406030204" pitchFamily="18" charset="0"/>
                              <a:cs typeface="Times New Roman" pitchFamily="18" charset="0"/>
                            </a:rPr>
                          </m:ctrlPr>
                        </m:fPr>
                        <m:num>
                          <m:r>
                            <a:rPr lang="en-US" altLang="zh-TW" i="1">
                              <a:latin typeface="Cambria Math"/>
                              <a:cs typeface="Times New Roman" pitchFamily="18" charset="0"/>
                            </a:rPr>
                            <m:t>𝑔</m:t>
                          </m:r>
                        </m:num>
                        <m:den>
                          <m:r>
                            <a:rPr lang="en-US" altLang="zh-TW" i="1">
                              <a:latin typeface="Cambria Math"/>
                              <a:cs typeface="Times New Roman" pitchFamily="18" charset="0"/>
                            </a:rPr>
                            <m:t>2</m:t>
                          </m:r>
                        </m:den>
                      </m:f>
                      <m:sSub>
                        <m:sSubPr>
                          <m:ctrlPr>
                            <a:rPr lang="en-US" altLang="zh-TW" i="1">
                              <a:latin typeface="Cambria Math" panose="02040503050406030204" pitchFamily="18" charset="0"/>
                              <a:cs typeface="Times New Roman" pitchFamily="18" charset="0"/>
                            </a:rPr>
                          </m:ctrlPr>
                        </m:sSubPr>
                        <m:e>
                          <m:acc>
                            <m:accPr>
                              <m:chr m:val="̅"/>
                              <m:ctrlPr>
                                <a:rPr lang="en-US" altLang="zh-TW" i="1">
                                  <a:latin typeface="Cambria Math" panose="02040503050406030204" pitchFamily="18" charset="0"/>
                                  <a:cs typeface="Times New Roman" pitchFamily="18" charset="0"/>
                                </a:rPr>
                              </m:ctrlPr>
                            </m:accPr>
                            <m:e>
                              <m:r>
                                <a:rPr lang="zh-TW" altLang="en-US" i="1">
                                  <a:latin typeface="Cambria Math"/>
                                  <a:cs typeface="Times New Roman" pitchFamily="18" charset="0"/>
                                </a:rPr>
                                <m:t>𝜈</m:t>
                              </m:r>
                            </m:e>
                          </m:acc>
                        </m:e>
                        <m:sub>
                          <m:r>
                            <a:rPr lang="en-US" altLang="zh-TW" i="1">
                              <a:latin typeface="Cambria Math"/>
                              <a:cs typeface="Times New Roman" pitchFamily="18" charset="0"/>
                            </a:rPr>
                            <m:t>𝑒</m:t>
                          </m:r>
                        </m:sub>
                      </m:sSub>
                      <m:sSub>
                        <m:sSubPr>
                          <m:ctrlPr>
                            <a:rPr lang="en-US" altLang="zh-TW" i="1">
                              <a:latin typeface="Cambria Math" panose="02040503050406030204" pitchFamily="18" charset="0"/>
                              <a:cs typeface="Times New Roman" pitchFamily="18" charset="0"/>
                            </a:rPr>
                          </m:ctrlPr>
                        </m:sSubPr>
                        <m:e>
                          <m:r>
                            <a:rPr lang="zh-TW" altLang="en-US" i="1">
                              <a:latin typeface="Cambria Math"/>
                              <a:cs typeface="Times New Roman" pitchFamily="18" charset="0"/>
                            </a:rPr>
                            <m:t>𝜈</m:t>
                          </m:r>
                        </m:e>
                        <m:sub>
                          <m:r>
                            <a:rPr lang="en-US" altLang="zh-TW" i="1">
                              <a:latin typeface="Cambria Math"/>
                              <a:cs typeface="Times New Roman" pitchFamily="18" charset="0"/>
                            </a:rPr>
                            <m:t>𝑒</m:t>
                          </m:r>
                        </m:sub>
                      </m:sSub>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𝑊</m:t>
                          </m:r>
                        </m:e>
                        <m:sup>
                          <m:r>
                            <a:rPr lang="en-US" altLang="zh-TW" i="1">
                              <a:latin typeface="Cambria Math"/>
                              <a:cs typeface="Times New Roman" pitchFamily="18" charset="0"/>
                            </a:rPr>
                            <m:t>3</m:t>
                          </m:r>
                        </m:sup>
                      </m:sSup>
                      <m:r>
                        <a:rPr lang="en-US" altLang="zh-TW">
                          <a:latin typeface="Cambria Math"/>
                          <a:cs typeface="Times New Roman" pitchFamily="18" charset="0"/>
                        </a:rPr>
                        <m:t>−</m:t>
                      </m:r>
                      <m:f>
                        <m:fPr>
                          <m:ctrlPr>
                            <a:rPr lang="en-US" altLang="zh-TW" i="1">
                              <a:latin typeface="Cambria Math" panose="02040503050406030204" pitchFamily="18" charset="0"/>
                              <a:cs typeface="Times New Roman" pitchFamily="18" charset="0"/>
                            </a:rPr>
                          </m:ctrlPr>
                        </m:fPr>
                        <m:num>
                          <m:r>
                            <a:rPr lang="en-US" altLang="zh-TW" b="0" i="1" smtClean="0">
                              <a:latin typeface="Cambria Math" panose="02040503050406030204" pitchFamily="18" charset="0"/>
                              <a:cs typeface="Times New Roman" pitchFamily="18" charset="0"/>
                            </a:rPr>
                            <m:t>𝑔</m:t>
                          </m:r>
                        </m:num>
                        <m:den>
                          <m:r>
                            <a:rPr lang="en-US" altLang="zh-TW" i="1">
                              <a:latin typeface="Cambria Math"/>
                              <a:cs typeface="Times New Roman" pitchFamily="18" charset="0"/>
                            </a:rPr>
                            <m:t>2</m:t>
                          </m:r>
                        </m:den>
                      </m:f>
                      <m:acc>
                        <m:accPr>
                          <m:chr m:val="̅"/>
                          <m:ctrlPr>
                            <a:rPr lang="en-US" altLang="zh-TW" i="1">
                              <a:latin typeface="Cambria Math" panose="02040503050406030204" pitchFamily="18" charset="0"/>
                              <a:cs typeface="Times New Roman" pitchFamily="18" charset="0"/>
                            </a:rPr>
                          </m:ctrlPr>
                        </m:accPr>
                        <m:e>
                          <m:r>
                            <a:rPr lang="en-US" altLang="zh-TW" i="1">
                              <a:latin typeface="Cambria Math"/>
                              <a:cs typeface="Times New Roman" pitchFamily="18" charset="0"/>
                            </a:rPr>
                            <m:t>𝑒</m:t>
                          </m:r>
                        </m:e>
                      </m:acc>
                      <m:r>
                        <a:rPr lang="en-US" altLang="zh-TW" i="1">
                          <a:latin typeface="Cambria Math"/>
                          <a:cs typeface="Times New Roman" pitchFamily="18" charset="0"/>
                        </a:rPr>
                        <m:t>𝑒</m:t>
                      </m:r>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𝑊</m:t>
                          </m:r>
                        </m:e>
                        <m:sup>
                          <m:r>
                            <a:rPr lang="en-US" altLang="zh-TW" i="1">
                              <a:latin typeface="Cambria Math"/>
                              <a:cs typeface="Times New Roman" pitchFamily="18" charset="0"/>
                            </a:rPr>
                            <m:t>3</m:t>
                          </m:r>
                        </m:sup>
                      </m:sSup>
                      <m:r>
                        <a:rPr lang="en-US" altLang="zh-TW" b="0" i="1" smtClean="0">
                          <a:latin typeface="Cambria Math" panose="02040503050406030204" pitchFamily="18" charset="0"/>
                          <a:cs typeface="Times New Roman" pitchFamily="18" charset="0"/>
                        </a:rPr>
                        <m:t>=</m:t>
                      </m:r>
                      <m:d>
                        <m:dPr>
                          <m:ctrlPr>
                            <a:rPr lang="en-US" altLang="zh-TW" i="1" smtClean="0">
                              <a:latin typeface="Cambria Math" panose="02040503050406030204" pitchFamily="18" charset="0"/>
                              <a:cs typeface="Times New Roman" pitchFamily="18" charset="0"/>
                            </a:rPr>
                          </m:ctrlPr>
                        </m:dPr>
                        <m:e>
                          <m:m>
                            <m:mPr>
                              <m:mcs>
                                <m:mc>
                                  <m:mcPr>
                                    <m:count m:val="2"/>
                                    <m:mcJc m:val="center"/>
                                  </m:mcPr>
                                </m:mc>
                              </m:mcs>
                              <m:ctrlPr>
                                <a:rPr lang="en-US" altLang="zh-TW" i="1">
                                  <a:latin typeface="Cambria Math" panose="02040503050406030204" pitchFamily="18" charset="0"/>
                                  <a:cs typeface="Times New Roman" pitchFamily="18" charset="0"/>
                                </a:rPr>
                              </m:ctrlPr>
                            </m:mPr>
                            <m:mr>
                              <m:e>
                                <m:sSub>
                                  <m:sSubPr>
                                    <m:ctrlPr>
                                      <a:rPr lang="en-US" altLang="zh-TW" i="1">
                                        <a:latin typeface="Cambria Math" panose="02040503050406030204" pitchFamily="18" charset="0"/>
                                        <a:cs typeface="Times New Roman" pitchFamily="18" charset="0"/>
                                      </a:rPr>
                                    </m:ctrlPr>
                                  </m:sSubPr>
                                  <m:e>
                                    <m:acc>
                                      <m:accPr>
                                        <m:chr m:val="̅"/>
                                        <m:ctrlPr>
                                          <a:rPr lang="en-US" altLang="zh-TW" i="1">
                                            <a:latin typeface="Cambria Math" panose="02040503050406030204" pitchFamily="18" charset="0"/>
                                            <a:cs typeface="Times New Roman" pitchFamily="18" charset="0"/>
                                          </a:rPr>
                                        </m:ctrlPr>
                                      </m:accPr>
                                      <m:e>
                                        <m:r>
                                          <a:rPr lang="zh-TW" altLang="en-US" i="1">
                                            <a:latin typeface="Cambria Math"/>
                                            <a:cs typeface="Times New Roman" pitchFamily="18" charset="0"/>
                                          </a:rPr>
                                          <m:t>𝜈</m:t>
                                        </m:r>
                                      </m:e>
                                    </m:acc>
                                  </m:e>
                                  <m:sub>
                                    <m:r>
                                      <a:rPr lang="en-US" altLang="zh-TW" i="1">
                                        <a:latin typeface="Cambria Math"/>
                                        <a:cs typeface="Times New Roman" pitchFamily="18" charset="0"/>
                                      </a:rPr>
                                      <m:t>𝑒</m:t>
                                    </m:r>
                                  </m:sub>
                                </m:sSub>
                              </m:e>
                              <m:e>
                                <m:acc>
                                  <m:accPr>
                                    <m:chr m:val="̅"/>
                                    <m:ctrlPr>
                                      <a:rPr lang="en-US" altLang="zh-TW" i="1">
                                        <a:latin typeface="Cambria Math" panose="02040503050406030204" pitchFamily="18" charset="0"/>
                                        <a:cs typeface="Times New Roman" pitchFamily="18" charset="0"/>
                                      </a:rPr>
                                    </m:ctrlPr>
                                  </m:accPr>
                                  <m:e>
                                    <m:r>
                                      <a:rPr lang="en-US" altLang="zh-TW" i="1">
                                        <a:latin typeface="Cambria Math"/>
                                        <a:cs typeface="Times New Roman" pitchFamily="18" charset="0"/>
                                      </a:rPr>
                                      <m:t>𝑒</m:t>
                                    </m:r>
                                  </m:e>
                                </m:acc>
                              </m:e>
                            </m:mr>
                          </m:m>
                        </m:e>
                      </m:d>
                      <m:d>
                        <m:dPr>
                          <m:ctrlPr>
                            <a:rPr lang="en-US" altLang="zh-TW" i="1" smtClean="0">
                              <a:latin typeface="Cambria Math" panose="02040503050406030204" pitchFamily="18" charset="0"/>
                              <a:cs typeface="Times New Roman" pitchFamily="18" charset="0"/>
                            </a:rPr>
                          </m:ctrlPr>
                        </m:dPr>
                        <m:e>
                          <m:m>
                            <m:mPr>
                              <m:mcs>
                                <m:mc>
                                  <m:mcPr>
                                    <m:count m:val="2"/>
                                    <m:mcJc m:val="center"/>
                                  </m:mcPr>
                                </m:mc>
                              </m:mcs>
                              <m:ctrlPr>
                                <a:rPr lang="en-US" altLang="zh-TW" i="1" smtClean="0">
                                  <a:latin typeface="Cambria Math" panose="02040503050406030204" pitchFamily="18" charset="0"/>
                                  <a:cs typeface="Times New Roman" pitchFamily="18" charset="0"/>
                                </a:rPr>
                              </m:ctrlPr>
                            </m:mPr>
                            <m:mr>
                              <m:e>
                                <m:sSup>
                                  <m:sSupPr>
                                    <m:ctrlPr>
                                      <a:rPr lang="en-US" altLang="zh-TW" i="1">
                                        <a:latin typeface="Cambria Math" panose="02040503050406030204" pitchFamily="18" charset="0"/>
                                        <a:cs typeface="Times New Roman" pitchFamily="18" charset="0"/>
                                      </a:rPr>
                                    </m:ctrlPr>
                                  </m:sSupPr>
                                  <m:e>
                                    <m:f>
                                      <m:fPr>
                                        <m:ctrlPr>
                                          <a:rPr lang="en-US" altLang="zh-TW" i="1">
                                            <a:latin typeface="Cambria Math" panose="02040503050406030204" pitchFamily="18" charset="0"/>
                                            <a:cs typeface="Times New Roman" pitchFamily="18" charset="0"/>
                                          </a:rPr>
                                        </m:ctrlPr>
                                      </m:fPr>
                                      <m:num>
                                        <m:r>
                                          <a:rPr lang="en-US" altLang="zh-TW" i="1">
                                            <a:latin typeface="Cambria Math"/>
                                            <a:cs typeface="Times New Roman" pitchFamily="18" charset="0"/>
                                          </a:rPr>
                                          <m:t>𝑔</m:t>
                                        </m:r>
                                      </m:num>
                                      <m:den>
                                        <m:r>
                                          <a:rPr lang="en-US" altLang="zh-TW" i="1">
                                            <a:latin typeface="Cambria Math"/>
                                            <a:cs typeface="Times New Roman" pitchFamily="18" charset="0"/>
                                          </a:rPr>
                                          <m:t>2</m:t>
                                        </m:r>
                                      </m:den>
                                    </m:f>
                                    <m:r>
                                      <a:rPr lang="en-US" altLang="zh-TW" i="1">
                                        <a:latin typeface="Cambria Math"/>
                                        <a:cs typeface="Times New Roman" pitchFamily="18" charset="0"/>
                                      </a:rPr>
                                      <m:t>𝑊</m:t>
                                    </m:r>
                                  </m:e>
                                  <m:sup>
                                    <m:r>
                                      <a:rPr lang="en-US" altLang="zh-TW" i="1">
                                        <a:latin typeface="Cambria Math"/>
                                        <a:cs typeface="Times New Roman" pitchFamily="18" charset="0"/>
                                      </a:rPr>
                                      <m:t>3</m:t>
                                    </m:r>
                                  </m:sup>
                                </m:sSup>
                              </m:e>
                              <m:e>
                                <m:r>
                                  <a:rPr lang="en-US" altLang="zh-TW" b="0" i="1" smtClean="0">
                                    <a:latin typeface="Cambria Math"/>
                                    <a:cs typeface="Times New Roman" pitchFamily="18" charset="0"/>
                                  </a:rPr>
                                  <m:t>0</m:t>
                                </m:r>
                              </m:e>
                            </m:mr>
                            <m:mr>
                              <m:e>
                                <m:r>
                                  <a:rPr lang="en-US" altLang="zh-TW" b="0" i="1" smtClean="0">
                                    <a:latin typeface="Cambria Math"/>
                                    <a:cs typeface="Times New Roman" pitchFamily="18" charset="0"/>
                                  </a:rPr>
                                  <m:t>0</m:t>
                                </m:r>
                              </m:e>
                              <m:e>
                                <m:r>
                                  <a:rPr lang="en-US" altLang="zh-TW" b="0" i="1" smtClean="0">
                                    <a:latin typeface="Cambria Math"/>
                                    <a:cs typeface="Times New Roman" pitchFamily="18" charset="0"/>
                                  </a:rPr>
                                  <m:t>−</m:t>
                                </m:r>
                                <m:sSup>
                                  <m:sSupPr>
                                    <m:ctrlPr>
                                      <a:rPr lang="en-US" altLang="zh-TW" i="1">
                                        <a:latin typeface="Cambria Math" panose="02040503050406030204" pitchFamily="18" charset="0"/>
                                        <a:cs typeface="Times New Roman" pitchFamily="18" charset="0"/>
                                      </a:rPr>
                                    </m:ctrlPr>
                                  </m:sSupPr>
                                  <m:e>
                                    <m:f>
                                      <m:fPr>
                                        <m:ctrlPr>
                                          <a:rPr lang="en-US" altLang="zh-TW" i="1">
                                            <a:latin typeface="Cambria Math" panose="02040503050406030204" pitchFamily="18" charset="0"/>
                                            <a:cs typeface="Times New Roman" pitchFamily="18" charset="0"/>
                                          </a:rPr>
                                        </m:ctrlPr>
                                      </m:fPr>
                                      <m:num>
                                        <m:r>
                                          <a:rPr lang="en-US" altLang="zh-TW" i="1">
                                            <a:latin typeface="Cambria Math"/>
                                            <a:cs typeface="Times New Roman" pitchFamily="18" charset="0"/>
                                          </a:rPr>
                                          <m:t>𝑔</m:t>
                                        </m:r>
                                      </m:num>
                                      <m:den>
                                        <m:r>
                                          <a:rPr lang="en-US" altLang="zh-TW" i="1">
                                            <a:latin typeface="Cambria Math"/>
                                            <a:cs typeface="Times New Roman" pitchFamily="18" charset="0"/>
                                          </a:rPr>
                                          <m:t>2</m:t>
                                        </m:r>
                                      </m:den>
                                    </m:f>
                                    <m:r>
                                      <a:rPr lang="en-US" altLang="zh-TW" i="1">
                                        <a:latin typeface="Cambria Math"/>
                                        <a:cs typeface="Times New Roman" pitchFamily="18" charset="0"/>
                                      </a:rPr>
                                      <m:t>𝑊</m:t>
                                    </m:r>
                                  </m:e>
                                  <m:sup>
                                    <m:r>
                                      <a:rPr lang="en-US" altLang="zh-TW" i="1">
                                        <a:latin typeface="Cambria Math"/>
                                        <a:cs typeface="Times New Roman" pitchFamily="18" charset="0"/>
                                      </a:rPr>
                                      <m:t>3</m:t>
                                    </m:r>
                                  </m:sup>
                                </m:sSup>
                              </m:e>
                            </m:mr>
                          </m:m>
                        </m:e>
                      </m:d>
                      <m:d>
                        <m:dPr>
                          <m:ctrlPr>
                            <a:rPr lang="en-US" altLang="zh-TW" i="1">
                              <a:latin typeface="Cambria Math" panose="02040503050406030204" pitchFamily="18" charset="0"/>
                              <a:cs typeface="Times New Roman" pitchFamily="18" charset="0"/>
                            </a:rPr>
                          </m:ctrlPr>
                        </m:dPr>
                        <m:e>
                          <m:m>
                            <m:mPr>
                              <m:mcs>
                                <m:mc>
                                  <m:mcPr>
                                    <m:count m:val="1"/>
                                    <m:mcJc m:val="center"/>
                                  </m:mcPr>
                                </m:mc>
                              </m:mcs>
                              <m:ctrlPr>
                                <a:rPr lang="en-US" altLang="zh-TW" i="1">
                                  <a:latin typeface="Cambria Math" panose="02040503050406030204" pitchFamily="18" charset="0"/>
                                  <a:cs typeface="Times New Roman" pitchFamily="18" charset="0"/>
                                </a:rPr>
                              </m:ctrlPr>
                            </m:mPr>
                            <m:mr>
                              <m:e>
                                <m:sSub>
                                  <m:sSubPr>
                                    <m:ctrlPr>
                                      <a:rPr lang="en-US" altLang="zh-TW" i="1">
                                        <a:latin typeface="Cambria Math" panose="02040503050406030204" pitchFamily="18" charset="0"/>
                                        <a:cs typeface="Times New Roman" pitchFamily="18" charset="0"/>
                                      </a:rPr>
                                    </m:ctrlPr>
                                  </m:sSubPr>
                                  <m:e>
                                    <m:r>
                                      <a:rPr lang="zh-TW" altLang="en-US" i="1">
                                        <a:latin typeface="Cambria Math"/>
                                        <a:cs typeface="Times New Roman" pitchFamily="18" charset="0"/>
                                      </a:rPr>
                                      <m:t>𝜈</m:t>
                                    </m:r>
                                  </m:e>
                                  <m:sub>
                                    <m:r>
                                      <a:rPr lang="en-US" altLang="zh-TW" i="1">
                                        <a:latin typeface="Cambria Math"/>
                                        <a:cs typeface="Times New Roman" pitchFamily="18" charset="0"/>
                                      </a:rPr>
                                      <m:t>𝑒</m:t>
                                    </m:r>
                                  </m:sub>
                                </m:sSub>
                              </m:e>
                            </m:mr>
                            <m:mr>
                              <m:e>
                                <m:r>
                                  <a:rPr lang="en-US" altLang="zh-TW" i="1">
                                    <a:latin typeface="Cambria Math"/>
                                    <a:cs typeface="Times New Roman" pitchFamily="18" charset="0"/>
                                  </a:rPr>
                                  <m:t>𝑒</m:t>
                                </m:r>
                              </m:e>
                            </m:mr>
                          </m:m>
                        </m:e>
                      </m:d>
                    </m:oMath>
                  </m:oMathPara>
                </a14:m>
                <a:endParaRPr lang="en-US" altLang="zh-TW" dirty="0">
                  <a:cs typeface="Times New Roman" pitchFamily="18" charset="0"/>
                </a:endParaRPr>
              </a:p>
            </p:txBody>
          </p:sp>
        </mc:Choice>
        <mc:Fallback xmlns="">
          <p:sp>
            <p:nvSpPr>
              <p:cNvPr id="4" name="矩形 7">
                <a:extLst>
                  <a:ext uri="{FF2B5EF4-FFF2-40B4-BE49-F238E27FC236}">
                    <a16:creationId xmlns:a16="http://schemas.microsoft.com/office/drawing/2014/main" id="{4CCE9E25-9F57-2538-AFA4-E52967996213}"/>
                  </a:ext>
                </a:extLst>
              </p:cNvPr>
              <p:cNvSpPr>
                <a:spLocks noRot="1" noChangeAspect="1" noMove="1" noResize="1" noEditPoints="1" noAdjustHandles="1" noChangeArrowheads="1" noChangeShapeType="1" noTextEdit="1"/>
              </p:cNvSpPr>
              <p:nvPr/>
            </p:nvSpPr>
            <p:spPr>
              <a:xfrm>
                <a:off x="1438293" y="2157844"/>
                <a:ext cx="5610190" cy="1077283"/>
              </a:xfrm>
              <a:prstGeom prst="rect">
                <a:avLst/>
              </a:prstGeom>
              <a:blipFill>
                <a:blip r:embed="rId11"/>
                <a:stretch>
                  <a:fillRect b="-23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矩形 1">
                <a:extLst>
                  <a:ext uri="{FF2B5EF4-FFF2-40B4-BE49-F238E27FC236}">
                    <a16:creationId xmlns:a16="http://schemas.microsoft.com/office/drawing/2014/main" id="{332B5F01-9F5D-90CA-796B-BB4C59BBF5A8}"/>
                  </a:ext>
                </a:extLst>
              </p:cNvPr>
              <p:cNvSpPr/>
              <p:nvPr/>
            </p:nvSpPr>
            <p:spPr>
              <a:xfrm>
                <a:off x="1438293" y="5457224"/>
                <a:ext cx="4705326" cy="1211422"/>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d>
                        <m:dPr>
                          <m:ctrlPr>
                            <a:rPr lang="en-US" altLang="zh-TW" i="1" smtClean="0">
                              <a:latin typeface="Cambria Math" panose="02040503050406030204" pitchFamily="18" charset="0"/>
                              <a:cs typeface="Times New Roman" pitchFamily="18" charset="0"/>
                            </a:rPr>
                          </m:ctrlPr>
                        </m:dPr>
                        <m:e>
                          <m:m>
                            <m:mPr>
                              <m:mcs>
                                <m:mc>
                                  <m:mcPr>
                                    <m:count m:val="2"/>
                                    <m:mcJc m:val="center"/>
                                  </m:mcPr>
                                </m:mc>
                              </m:mcs>
                              <m:ctrlPr>
                                <a:rPr lang="en-US" altLang="zh-TW" i="1">
                                  <a:latin typeface="Cambria Math" panose="02040503050406030204" pitchFamily="18" charset="0"/>
                                  <a:cs typeface="Times New Roman" pitchFamily="18" charset="0"/>
                                </a:rPr>
                              </m:ctrlPr>
                            </m:mPr>
                            <m:mr>
                              <m:e>
                                <m:sSub>
                                  <m:sSubPr>
                                    <m:ctrlPr>
                                      <a:rPr lang="en-US" altLang="zh-TW" i="1">
                                        <a:latin typeface="Cambria Math" panose="02040503050406030204" pitchFamily="18" charset="0"/>
                                        <a:cs typeface="Times New Roman" pitchFamily="18" charset="0"/>
                                      </a:rPr>
                                    </m:ctrlPr>
                                  </m:sSubPr>
                                  <m:e>
                                    <m:acc>
                                      <m:accPr>
                                        <m:chr m:val="̅"/>
                                        <m:ctrlPr>
                                          <a:rPr lang="en-US" altLang="zh-TW" i="1">
                                            <a:latin typeface="Cambria Math" panose="02040503050406030204" pitchFamily="18" charset="0"/>
                                            <a:cs typeface="Times New Roman" pitchFamily="18" charset="0"/>
                                          </a:rPr>
                                        </m:ctrlPr>
                                      </m:accPr>
                                      <m:e>
                                        <m:r>
                                          <a:rPr lang="zh-TW" altLang="en-US" i="1">
                                            <a:latin typeface="Cambria Math"/>
                                            <a:cs typeface="Times New Roman" pitchFamily="18" charset="0"/>
                                          </a:rPr>
                                          <m:t>𝜈</m:t>
                                        </m:r>
                                      </m:e>
                                    </m:acc>
                                  </m:e>
                                  <m:sub>
                                    <m:r>
                                      <a:rPr lang="en-US" altLang="zh-TW" i="1">
                                        <a:latin typeface="Cambria Math"/>
                                        <a:cs typeface="Times New Roman" pitchFamily="18" charset="0"/>
                                      </a:rPr>
                                      <m:t>𝑒</m:t>
                                    </m:r>
                                  </m:sub>
                                </m:sSub>
                              </m:e>
                              <m:e>
                                <m:acc>
                                  <m:accPr>
                                    <m:chr m:val="̅"/>
                                    <m:ctrlPr>
                                      <a:rPr lang="en-US" altLang="zh-TW" i="1">
                                        <a:latin typeface="Cambria Math" panose="02040503050406030204" pitchFamily="18" charset="0"/>
                                        <a:cs typeface="Times New Roman" pitchFamily="18" charset="0"/>
                                      </a:rPr>
                                    </m:ctrlPr>
                                  </m:accPr>
                                  <m:e>
                                    <m:r>
                                      <a:rPr lang="en-US" altLang="zh-TW" i="1">
                                        <a:latin typeface="Cambria Math"/>
                                        <a:cs typeface="Times New Roman" pitchFamily="18" charset="0"/>
                                      </a:rPr>
                                      <m:t>𝑒</m:t>
                                    </m:r>
                                  </m:e>
                                </m:acc>
                              </m:e>
                            </m:mr>
                          </m:m>
                        </m:e>
                      </m:d>
                      <m:d>
                        <m:dPr>
                          <m:ctrlPr>
                            <a:rPr lang="en-US" altLang="zh-TW" i="1">
                              <a:latin typeface="Cambria Math" panose="02040503050406030204" pitchFamily="18" charset="0"/>
                              <a:cs typeface="Times New Roman" pitchFamily="18" charset="0"/>
                            </a:rPr>
                          </m:ctrlPr>
                        </m:dPr>
                        <m:e>
                          <m:m>
                            <m:mPr>
                              <m:mcs>
                                <m:mc>
                                  <m:mcPr>
                                    <m:count m:val="2"/>
                                    <m:mcJc m:val="center"/>
                                  </m:mcPr>
                                </m:mc>
                              </m:mcs>
                              <m:ctrlPr>
                                <a:rPr lang="en-US" altLang="zh-TW" i="1">
                                  <a:latin typeface="Cambria Math" panose="02040503050406030204" pitchFamily="18" charset="0"/>
                                  <a:cs typeface="Times New Roman" pitchFamily="18" charset="0"/>
                                </a:rPr>
                              </m:ctrlPr>
                            </m:mPr>
                            <m:mr>
                              <m:e>
                                <m:f>
                                  <m:fPr>
                                    <m:ctrlPr>
                                      <a:rPr lang="en-US" altLang="zh-TW" i="1" smtClean="0">
                                        <a:latin typeface="Cambria Math" panose="02040503050406030204" pitchFamily="18" charset="0"/>
                                        <a:cs typeface="Times New Roman" pitchFamily="18" charset="0"/>
                                      </a:rPr>
                                    </m:ctrlPr>
                                  </m:fPr>
                                  <m:num>
                                    <m:r>
                                      <a:rPr lang="en-US" altLang="zh-TW" b="0" i="1" smtClean="0">
                                        <a:latin typeface="Cambria Math"/>
                                        <a:cs typeface="Times New Roman" pitchFamily="18" charset="0"/>
                                      </a:rPr>
                                      <m:t>𝑔</m:t>
                                    </m:r>
                                  </m:num>
                                  <m:den>
                                    <m:r>
                                      <m:rPr>
                                        <m:brk m:alnAt="7"/>
                                      </m:rPr>
                                      <a:rPr lang="en-US" altLang="zh-TW" i="1" smtClean="0">
                                        <a:latin typeface="Cambria Math"/>
                                        <a:cs typeface="Times New Roman" pitchFamily="18" charset="0"/>
                                      </a:rPr>
                                      <m:t>2</m:t>
                                    </m:r>
                                  </m:den>
                                </m:f>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𝑊</m:t>
                                    </m:r>
                                  </m:e>
                                  <m:sup>
                                    <m:r>
                                      <a:rPr lang="en-US" altLang="zh-TW" i="1">
                                        <a:latin typeface="Cambria Math"/>
                                        <a:cs typeface="Times New Roman" pitchFamily="18" charset="0"/>
                                      </a:rPr>
                                      <m:t>3</m:t>
                                    </m:r>
                                  </m:sup>
                                </m:sSup>
                                <m:r>
                                  <a:rPr lang="en-US" altLang="zh-TW" b="0" i="1" smtClean="0">
                                    <a:latin typeface="Cambria Math"/>
                                    <a:cs typeface="Times New Roman" pitchFamily="18" charset="0"/>
                                  </a:rPr>
                                  <m:t>−</m:t>
                                </m:r>
                                <m:f>
                                  <m:fPr>
                                    <m:ctrlPr>
                                      <a:rPr lang="en-US" altLang="zh-TW" i="1">
                                        <a:latin typeface="Cambria Math" panose="02040503050406030204" pitchFamily="18" charset="0"/>
                                        <a:cs typeface="Times New Roman" pitchFamily="18" charset="0"/>
                                      </a:rPr>
                                    </m:ctrlPr>
                                  </m:fPr>
                                  <m:num>
                                    <m:r>
                                      <a:rPr lang="en-US" altLang="zh-TW" b="0" i="1" smtClean="0">
                                        <a:latin typeface="Cambria Math"/>
                                        <a:cs typeface="Times New Roman" pitchFamily="18" charset="0"/>
                                      </a:rPr>
                                      <m:t>𝑔</m:t>
                                    </m:r>
                                    <m:r>
                                      <a:rPr lang="en-US" altLang="zh-TW" b="0" i="1" smtClean="0">
                                        <a:latin typeface="Cambria Math"/>
                                        <a:cs typeface="Times New Roman" pitchFamily="18" charset="0"/>
                                      </a:rPr>
                                      <m:t>′</m:t>
                                    </m:r>
                                  </m:num>
                                  <m:den>
                                    <m:r>
                                      <m:rPr>
                                        <m:brk m:alnAt="7"/>
                                      </m:rPr>
                                      <a:rPr lang="en-US" altLang="zh-TW" i="1">
                                        <a:latin typeface="Cambria Math"/>
                                        <a:cs typeface="Times New Roman" pitchFamily="18" charset="0"/>
                                      </a:rPr>
                                      <m:t>2</m:t>
                                    </m:r>
                                  </m:den>
                                </m:f>
                                <m:r>
                                  <m:rPr>
                                    <m:brk m:alnAt="7"/>
                                  </m:rPr>
                                  <a:rPr lang="en-US" altLang="zh-TW" b="0" i="1" smtClean="0">
                                    <a:latin typeface="Cambria Math"/>
                                    <a:cs typeface="Times New Roman" pitchFamily="18" charset="0"/>
                                  </a:rPr>
                                  <m:t>𝐵</m:t>
                                </m:r>
                              </m:e>
                              <m:e>
                                <m:r>
                                  <a:rPr lang="en-US" altLang="zh-TW" b="0" i="1" smtClean="0">
                                    <a:latin typeface="Cambria Math" panose="02040503050406030204" pitchFamily="18" charset="0"/>
                                    <a:cs typeface="Times New Roman" pitchFamily="18" charset="0"/>
                                  </a:rPr>
                                  <m:t>0</m:t>
                                </m:r>
                              </m:e>
                            </m:mr>
                            <m:mr>
                              <m:e>
                                <m:r>
                                  <a:rPr lang="en-US" altLang="zh-TW" b="0" i="1" smtClean="0">
                                    <a:latin typeface="Cambria Math" panose="02040503050406030204" pitchFamily="18" charset="0"/>
                                    <a:cs typeface="Times New Roman" pitchFamily="18" charset="0"/>
                                  </a:rPr>
                                  <m:t>0</m:t>
                                </m:r>
                              </m:e>
                              <m:e>
                                <m:r>
                                  <a:rPr lang="en-US" altLang="zh-TW" b="0" i="1" smtClean="0">
                                    <a:latin typeface="Cambria Math"/>
                                    <a:cs typeface="Times New Roman" pitchFamily="18" charset="0"/>
                                  </a:rPr>
                                  <m:t>−</m:t>
                                </m:r>
                                <m:f>
                                  <m:fPr>
                                    <m:ctrlPr>
                                      <a:rPr lang="en-US" altLang="zh-TW" i="1">
                                        <a:latin typeface="Cambria Math" panose="02040503050406030204" pitchFamily="18" charset="0"/>
                                        <a:cs typeface="Times New Roman" pitchFamily="18" charset="0"/>
                                      </a:rPr>
                                    </m:ctrlPr>
                                  </m:fPr>
                                  <m:num>
                                    <m:r>
                                      <a:rPr lang="en-US" altLang="zh-TW" b="0" i="1" smtClean="0">
                                        <a:latin typeface="Cambria Math"/>
                                        <a:cs typeface="Times New Roman" pitchFamily="18" charset="0"/>
                                      </a:rPr>
                                      <m:t>𝑔</m:t>
                                    </m:r>
                                  </m:num>
                                  <m:den>
                                    <m:r>
                                      <m:rPr>
                                        <m:brk m:alnAt="7"/>
                                      </m:rPr>
                                      <a:rPr lang="en-US" altLang="zh-TW" i="1">
                                        <a:latin typeface="Cambria Math"/>
                                        <a:cs typeface="Times New Roman" pitchFamily="18" charset="0"/>
                                      </a:rPr>
                                      <m:t>2</m:t>
                                    </m:r>
                                  </m:den>
                                </m:f>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𝑊</m:t>
                                    </m:r>
                                  </m:e>
                                  <m:sup>
                                    <m:r>
                                      <a:rPr lang="en-US" altLang="zh-TW" i="1">
                                        <a:latin typeface="Cambria Math"/>
                                        <a:cs typeface="Times New Roman" pitchFamily="18" charset="0"/>
                                      </a:rPr>
                                      <m:t>3</m:t>
                                    </m:r>
                                  </m:sup>
                                </m:sSup>
                                <m:r>
                                  <a:rPr lang="en-US" altLang="zh-TW" b="0" i="1" smtClean="0">
                                    <a:latin typeface="Cambria Math"/>
                                    <a:cs typeface="Times New Roman" pitchFamily="18" charset="0"/>
                                  </a:rPr>
                                  <m:t>−</m:t>
                                </m:r>
                                <m:f>
                                  <m:fPr>
                                    <m:ctrlPr>
                                      <a:rPr lang="en-US" altLang="zh-TW" i="1">
                                        <a:latin typeface="Cambria Math" panose="02040503050406030204" pitchFamily="18" charset="0"/>
                                        <a:cs typeface="Times New Roman" pitchFamily="18" charset="0"/>
                                      </a:rPr>
                                    </m:ctrlPr>
                                  </m:fPr>
                                  <m:num>
                                    <m:r>
                                      <a:rPr lang="en-US" altLang="zh-TW" b="0" i="1" smtClean="0">
                                        <a:latin typeface="Cambria Math"/>
                                        <a:cs typeface="Times New Roman" pitchFamily="18" charset="0"/>
                                      </a:rPr>
                                      <m:t>𝑔</m:t>
                                    </m:r>
                                    <m:r>
                                      <a:rPr lang="en-US" altLang="zh-TW" b="0" i="1" smtClean="0">
                                        <a:latin typeface="Cambria Math"/>
                                        <a:cs typeface="Times New Roman" pitchFamily="18" charset="0"/>
                                      </a:rPr>
                                      <m:t>′</m:t>
                                    </m:r>
                                  </m:num>
                                  <m:den>
                                    <m:r>
                                      <m:rPr>
                                        <m:brk m:alnAt="7"/>
                                      </m:rPr>
                                      <a:rPr lang="en-US" altLang="zh-TW" i="1">
                                        <a:latin typeface="Cambria Math"/>
                                        <a:cs typeface="Times New Roman" pitchFamily="18" charset="0"/>
                                      </a:rPr>
                                      <m:t>2</m:t>
                                    </m:r>
                                  </m:den>
                                </m:f>
                                <m:r>
                                  <m:rPr>
                                    <m:brk m:alnAt="7"/>
                                  </m:rPr>
                                  <a:rPr lang="en-US" altLang="zh-TW" i="1">
                                    <a:latin typeface="Cambria Math"/>
                                    <a:cs typeface="Times New Roman" pitchFamily="18" charset="0"/>
                                  </a:rPr>
                                  <m:t>𝐵</m:t>
                                </m:r>
                              </m:e>
                            </m:mr>
                          </m:m>
                        </m:e>
                      </m:d>
                      <m:d>
                        <m:dPr>
                          <m:ctrlPr>
                            <a:rPr lang="en-US" altLang="zh-TW" i="1">
                              <a:latin typeface="Cambria Math" panose="02040503050406030204" pitchFamily="18" charset="0"/>
                              <a:cs typeface="Times New Roman" pitchFamily="18" charset="0"/>
                            </a:rPr>
                          </m:ctrlPr>
                        </m:dPr>
                        <m:e>
                          <m:m>
                            <m:mPr>
                              <m:mcs>
                                <m:mc>
                                  <m:mcPr>
                                    <m:count m:val="1"/>
                                    <m:mcJc m:val="center"/>
                                  </m:mcPr>
                                </m:mc>
                              </m:mcs>
                              <m:ctrlPr>
                                <a:rPr lang="en-US" altLang="zh-TW" i="1">
                                  <a:latin typeface="Cambria Math" panose="02040503050406030204" pitchFamily="18" charset="0"/>
                                  <a:cs typeface="Times New Roman" pitchFamily="18" charset="0"/>
                                </a:rPr>
                              </m:ctrlPr>
                            </m:mPr>
                            <m:mr>
                              <m:e>
                                <m:sSub>
                                  <m:sSubPr>
                                    <m:ctrlPr>
                                      <a:rPr lang="en-US" altLang="zh-TW" i="1">
                                        <a:latin typeface="Cambria Math" panose="02040503050406030204" pitchFamily="18" charset="0"/>
                                        <a:cs typeface="Times New Roman" pitchFamily="18" charset="0"/>
                                      </a:rPr>
                                    </m:ctrlPr>
                                  </m:sSubPr>
                                  <m:e>
                                    <m:r>
                                      <a:rPr lang="zh-TW" altLang="en-US" i="1">
                                        <a:latin typeface="Cambria Math"/>
                                        <a:cs typeface="Times New Roman" pitchFamily="18" charset="0"/>
                                      </a:rPr>
                                      <m:t>𝜈</m:t>
                                    </m:r>
                                  </m:e>
                                  <m:sub>
                                    <m:r>
                                      <a:rPr lang="en-US" altLang="zh-TW" i="1">
                                        <a:latin typeface="Cambria Math"/>
                                        <a:cs typeface="Times New Roman" pitchFamily="18" charset="0"/>
                                      </a:rPr>
                                      <m:t>𝑒</m:t>
                                    </m:r>
                                  </m:sub>
                                </m:sSub>
                              </m:e>
                            </m:mr>
                            <m:mr>
                              <m:e>
                                <m:r>
                                  <a:rPr lang="en-US" altLang="zh-TW" i="1">
                                    <a:latin typeface="Cambria Math"/>
                                    <a:cs typeface="Times New Roman" pitchFamily="18" charset="0"/>
                                  </a:rPr>
                                  <m:t>𝑒</m:t>
                                </m:r>
                              </m:e>
                            </m:mr>
                          </m:m>
                        </m:e>
                      </m:d>
                    </m:oMath>
                  </m:oMathPara>
                </a14:m>
                <a:endParaRPr lang="en-US" altLang="zh-TW" dirty="0">
                  <a:cs typeface="Times New Roman" pitchFamily="18" charset="0"/>
                </a:endParaRPr>
              </a:p>
            </p:txBody>
          </p:sp>
        </mc:Choice>
        <mc:Fallback xmlns="">
          <p:sp>
            <p:nvSpPr>
              <p:cNvPr id="5" name="矩形 1">
                <a:extLst>
                  <a:ext uri="{FF2B5EF4-FFF2-40B4-BE49-F238E27FC236}">
                    <a16:creationId xmlns:a16="http://schemas.microsoft.com/office/drawing/2014/main" id="{332B5F01-9F5D-90CA-796B-BB4C59BBF5A8}"/>
                  </a:ext>
                </a:extLst>
              </p:cNvPr>
              <p:cNvSpPr>
                <a:spLocks noRot="1" noChangeAspect="1" noMove="1" noResize="1" noEditPoints="1" noAdjustHandles="1" noChangeArrowheads="1" noChangeShapeType="1" noTextEdit="1"/>
              </p:cNvSpPr>
              <p:nvPr/>
            </p:nvSpPr>
            <p:spPr>
              <a:xfrm>
                <a:off x="1438293" y="5457224"/>
                <a:ext cx="4705326" cy="1211422"/>
              </a:xfrm>
              <a:prstGeom prst="rect">
                <a:avLst/>
              </a:prstGeom>
              <a:blipFill>
                <a:blip r:embed="rId12"/>
                <a:stretch>
                  <a:fillRect b="-1031"/>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EE79EB40-C6A8-AF89-0EFB-6D2A3C7A8BD7}"/>
              </a:ext>
            </a:extLst>
          </p:cNvPr>
          <p:cNvSpPr txBox="1"/>
          <p:nvPr/>
        </p:nvSpPr>
        <p:spPr>
          <a:xfrm>
            <a:off x="1438293" y="5073424"/>
            <a:ext cx="7224444" cy="369332"/>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加總，這其實就產生四個interaction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vertices，但讓我們保留矩陣寫法</a:t>
            </a:r>
            <a:r>
              <a:rPr lang="en-US" dirty="0">
                <a:latin typeface="Times New Roman" panose="02020603050405020304" pitchFamily="18" charset="0"/>
                <a:cs typeface="Times New Roman" panose="02020603050405020304" pitchFamily="18" charset="0"/>
              </a:rPr>
              <a:t>：</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31E1F907-4316-5DC7-8902-55AB3C913EAE}"/>
                  </a:ext>
                </a:extLst>
              </p:cNvPr>
              <p:cNvSpPr txBox="1"/>
              <p:nvPr/>
            </p:nvSpPr>
            <p:spPr>
              <a:xfrm>
                <a:off x="1438293" y="1797883"/>
                <a:ext cx="4572000" cy="369332"/>
              </a:xfrm>
              <a:prstGeom prst="rect">
                <a:avLst/>
              </a:prstGeom>
              <a:noFill/>
            </p:spPr>
            <p:txBody>
              <a:bodyPr wrap="square">
                <a:spAutoFit/>
              </a:bodyPr>
              <a:lstStyle/>
              <a:p>
                <a14:m>
                  <m:oMath xmlns:m="http://schemas.openxmlformats.org/officeDocument/2006/math">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𝑊</m:t>
                        </m:r>
                      </m:e>
                      <m:sup>
                        <m:r>
                          <a:rPr lang="en-US" altLang="zh-TW" i="1">
                            <a:latin typeface="Cambria Math"/>
                            <a:cs typeface="Times New Roman" pitchFamily="18" charset="0"/>
                          </a:rPr>
                          <m:t>3</m:t>
                        </m:r>
                      </m:sup>
                    </m:sSup>
                  </m:oMath>
                </a14:m>
                <a:r>
                  <a:rPr lang="zh-TW" altLang="en-US" dirty="0">
                    <a:latin typeface="Times New Roman" panose="02020603050405020304" pitchFamily="18" charset="0"/>
                    <a:cs typeface="Times New Roman" panose="02020603050405020304" pitchFamily="18" charset="0"/>
                  </a:rPr>
                  <a:t>的</a:t>
                </a:r>
                <a:r>
                  <a:rPr lang="en-US" altLang="zh-TW" dirty="0">
                    <a:latin typeface="Times New Roman" panose="02020603050405020304" pitchFamily="18" charset="0"/>
                    <a:cs typeface="Times New Roman" panose="02020603050405020304" pitchFamily="18" charset="0"/>
                  </a:rPr>
                  <a:t>Vertex</a:t>
                </a:r>
                <a:r>
                  <a:rPr lang="zh-TW" altLang="en-US" dirty="0">
                    <a:latin typeface="Times New Roman" panose="02020603050405020304" pitchFamily="18" charset="0"/>
                    <a:cs typeface="Times New Roman" panose="02020603050405020304" pitchFamily="18" charset="0"/>
                  </a:rPr>
                  <a:t>也可以</a:t>
                </a:r>
                <a:r>
                  <a:rPr lang="zh-TW" altLang="en-US" dirty="0"/>
                  <a:t>寫成矩陣：</a:t>
                </a:r>
                <a:endParaRPr lang="en-US" dirty="0"/>
              </a:p>
            </p:txBody>
          </p:sp>
        </mc:Choice>
        <mc:Fallback xmlns="">
          <p:sp>
            <p:nvSpPr>
              <p:cNvPr id="8" name="TextBox 7">
                <a:extLst>
                  <a:ext uri="{FF2B5EF4-FFF2-40B4-BE49-F238E27FC236}">
                    <a16:creationId xmlns:a16="http://schemas.microsoft.com/office/drawing/2014/main" id="{31E1F907-4316-5DC7-8902-55AB3C913EAE}"/>
                  </a:ext>
                </a:extLst>
              </p:cNvPr>
              <p:cNvSpPr txBox="1">
                <a:spLocks noRot="1" noChangeAspect="1" noMove="1" noResize="1" noEditPoints="1" noAdjustHandles="1" noChangeArrowheads="1" noChangeShapeType="1" noTextEdit="1"/>
              </p:cNvSpPr>
              <p:nvPr/>
            </p:nvSpPr>
            <p:spPr>
              <a:xfrm>
                <a:off x="1438293" y="1797883"/>
                <a:ext cx="4572000" cy="369332"/>
              </a:xfrm>
              <a:prstGeom prst="rect">
                <a:avLst/>
              </a:prstGeom>
              <a:blipFill>
                <a:blip r:embed="rId13"/>
                <a:stretch>
                  <a:fillRect t="-6667" b="-23333"/>
                </a:stretch>
              </a:blipFill>
            </p:spPr>
            <p:txBody>
              <a:bodyPr/>
              <a:lstStyle/>
              <a:p>
                <a:r>
                  <a:rPr lang="en-US">
                    <a:noFill/>
                  </a:rPr>
                  <a:t> </a:t>
                </a:r>
              </a:p>
            </p:txBody>
          </p:sp>
        </mc:Fallback>
      </mc:AlternateContent>
      <p:sp>
        <p:nvSpPr>
          <p:cNvPr id="7" name="Rectangle 6">
            <a:extLst>
              <a:ext uri="{FF2B5EF4-FFF2-40B4-BE49-F238E27FC236}">
                <a16:creationId xmlns:a16="http://schemas.microsoft.com/office/drawing/2014/main" id="{8DDC7213-83E3-3E10-AA5A-1822AC549B9C}"/>
              </a:ext>
            </a:extLst>
          </p:cNvPr>
          <p:cNvSpPr/>
          <p:nvPr/>
        </p:nvSpPr>
        <p:spPr>
          <a:xfrm>
            <a:off x="1438293" y="3271111"/>
            <a:ext cx="2763897" cy="18101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直線接點 3">
            <a:extLst>
              <a:ext uri="{FF2B5EF4-FFF2-40B4-BE49-F238E27FC236}">
                <a16:creationId xmlns:a16="http://schemas.microsoft.com/office/drawing/2014/main" id="{9EF8A00E-67CD-3559-D822-71814F0BB1B4}"/>
              </a:ext>
            </a:extLst>
          </p:cNvPr>
          <p:cNvCxnSpPr>
            <a:cxnSpLocks/>
          </p:cNvCxnSpPr>
          <p:nvPr/>
        </p:nvCxnSpPr>
        <p:spPr>
          <a:xfrm>
            <a:off x="1956808" y="3647073"/>
            <a:ext cx="812800" cy="711200"/>
          </a:xfrm>
          <a:prstGeom prst="line">
            <a:avLst/>
          </a:prstGeom>
          <a:ln w="222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4" name="直線接點 4">
            <a:extLst>
              <a:ext uri="{FF2B5EF4-FFF2-40B4-BE49-F238E27FC236}">
                <a16:creationId xmlns:a16="http://schemas.microsoft.com/office/drawing/2014/main" id="{27667F74-3FEC-C8BE-74DC-FD000F60C5EA}"/>
              </a:ext>
            </a:extLst>
          </p:cNvPr>
          <p:cNvCxnSpPr>
            <a:cxnSpLocks/>
          </p:cNvCxnSpPr>
          <p:nvPr/>
        </p:nvCxnSpPr>
        <p:spPr>
          <a:xfrm rot="10800000" flipV="1">
            <a:off x="2037430" y="4358274"/>
            <a:ext cx="731837" cy="646112"/>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6" name="直線接點 7">
            <a:extLst>
              <a:ext uri="{FF2B5EF4-FFF2-40B4-BE49-F238E27FC236}">
                <a16:creationId xmlns:a16="http://schemas.microsoft.com/office/drawing/2014/main" id="{1FEDE64A-B584-8519-70AA-517B8D5E486D}"/>
              </a:ext>
            </a:extLst>
          </p:cNvPr>
          <p:cNvCxnSpPr>
            <a:cxnSpLocks/>
          </p:cNvCxnSpPr>
          <p:nvPr/>
        </p:nvCxnSpPr>
        <p:spPr>
          <a:xfrm flipH="1">
            <a:off x="2783553" y="4374149"/>
            <a:ext cx="1203593" cy="0"/>
          </a:xfrm>
          <a:prstGeom prst="line">
            <a:avLst/>
          </a:prstGeom>
          <a:ln>
            <a:solidFill>
              <a:schemeClr val="tx1"/>
            </a:solidFill>
            <a:prstDash val="lgDash"/>
            <a:tailEnd type="none"/>
          </a:ln>
        </p:spPr>
        <p:style>
          <a:lnRef idx="1">
            <a:schemeClr val="accent1"/>
          </a:lnRef>
          <a:fillRef idx="0">
            <a:schemeClr val="accent1"/>
          </a:fillRef>
          <a:effectRef idx="0">
            <a:schemeClr val="accent1"/>
          </a:effectRef>
          <a:fontRef idx="minor">
            <a:schemeClr val="tx1"/>
          </a:fontRef>
        </p:style>
      </p:cxnSp>
      <p:cxnSp>
        <p:nvCxnSpPr>
          <p:cNvPr id="18" name="直線單箭頭接點 8">
            <a:extLst>
              <a:ext uri="{FF2B5EF4-FFF2-40B4-BE49-F238E27FC236}">
                <a16:creationId xmlns:a16="http://schemas.microsoft.com/office/drawing/2014/main" id="{E0B5D05C-9108-1113-24B8-B697057E4E67}"/>
              </a:ext>
            </a:extLst>
          </p:cNvPr>
          <p:cNvCxnSpPr>
            <a:cxnSpLocks/>
          </p:cNvCxnSpPr>
          <p:nvPr/>
        </p:nvCxnSpPr>
        <p:spPr>
          <a:xfrm rot="10800000">
            <a:off x="2233033" y="3893136"/>
            <a:ext cx="217488" cy="188912"/>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線單箭頭接點 9">
            <a:extLst>
              <a:ext uri="{FF2B5EF4-FFF2-40B4-BE49-F238E27FC236}">
                <a16:creationId xmlns:a16="http://schemas.microsoft.com/office/drawing/2014/main" id="{C29B9877-11E5-0940-882C-F19401E59CA2}"/>
              </a:ext>
            </a:extLst>
          </p:cNvPr>
          <p:cNvCxnSpPr>
            <a:cxnSpLocks/>
          </p:cNvCxnSpPr>
          <p:nvPr/>
        </p:nvCxnSpPr>
        <p:spPr>
          <a:xfrm flipV="1">
            <a:off x="2386496" y="4559587"/>
            <a:ext cx="147480" cy="121743"/>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 name="矩形 6">
                <a:extLst>
                  <a:ext uri="{FF2B5EF4-FFF2-40B4-BE49-F238E27FC236}">
                    <a16:creationId xmlns:a16="http://schemas.microsoft.com/office/drawing/2014/main" id="{C2D27E3B-7833-2844-2E9C-C4F8507C49FD}"/>
                  </a:ext>
                </a:extLst>
              </p:cNvPr>
              <p:cNvSpPr/>
              <p:nvPr/>
            </p:nvSpPr>
            <p:spPr>
              <a:xfrm>
                <a:off x="3270555" y="3940449"/>
                <a:ext cx="415307" cy="369332"/>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panose="02040503050406030204" pitchFamily="18" charset="0"/>
                          <a:ea typeface="新細明體" charset="0"/>
                        </a:rPr>
                        <m:t>𝐵</m:t>
                      </m:r>
                    </m:oMath>
                  </m:oMathPara>
                </a14:m>
                <a:endParaRPr lang="zh-TW" altLang="en-US" dirty="0"/>
              </a:p>
            </p:txBody>
          </p:sp>
        </mc:Choice>
        <mc:Fallback xmlns="">
          <p:sp>
            <p:nvSpPr>
              <p:cNvPr id="22" name="矩形 6">
                <a:extLst>
                  <a:ext uri="{FF2B5EF4-FFF2-40B4-BE49-F238E27FC236}">
                    <a16:creationId xmlns:a16="http://schemas.microsoft.com/office/drawing/2014/main" id="{C2D27E3B-7833-2844-2E9C-C4F8507C49FD}"/>
                  </a:ext>
                </a:extLst>
              </p:cNvPr>
              <p:cNvSpPr>
                <a:spLocks noRot="1" noChangeAspect="1" noMove="1" noResize="1" noEditPoints="1" noAdjustHandles="1" noChangeArrowheads="1" noChangeShapeType="1" noTextEdit="1"/>
              </p:cNvSpPr>
              <p:nvPr/>
            </p:nvSpPr>
            <p:spPr>
              <a:xfrm>
                <a:off x="3270555" y="3940449"/>
                <a:ext cx="415307" cy="369332"/>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EDD28990-7380-24B8-B5D8-A54E44D21ED9}"/>
                  </a:ext>
                </a:extLst>
              </p:cNvPr>
              <p:cNvSpPr txBox="1"/>
              <p:nvPr/>
            </p:nvSpPr>
            <p:spPr>
              <a:xfrm>
                <a:off x="1928684" y="3271111"/>
                <a:ext cx="217489" cy="276999"/>
              </a:xfrm>
              <a:prstGeom prst="rect">
                <a:avLst/>
              </a:prstGeom>
              <a:solidFill>
                <a:schemeClr val="bg1"/>
              </a:solidFill>
            </p:spPr>
            <p:txBody>
              <a:bodyPr wrap="square" lIns="0" tIns="0" rIns="0" bIns="0" rtlCol="0">
                <a:spAutoFit/>
              </a:bodyPr>
              <a:lstStyle/>
              <a:p>
                <a:pPr eaLnBrk="0" hangingPunct="0">
                  <a:defRPr/>
                </a:pPr>
                <a14:m>
                  <m:oMathPara xmlns:m="http://schemas.openxmlformats.org/officeDocument/2006/math">
                    <m:oMathParaPr>
                      <m:jc m:val="centerGroup"/>
                    </m:oMathParaPr>
                    <m:oMath xmlns:m="http://schemas.openxmlformats.org/officeDocument/2006/math">
                      <m:r>
                        <a:rPr lang="en-US" altLang="zh-TW" i="1" dirty="0" smtClean="0">
                          <a:latin typeface="Cambria Math" panose="02040503050406030204" pitchFamily="18" charset="0"/>
                          <a:cs typeface="Times New Roman" pitchFamily="18" charset="0"/>
                        </a:rPr>
                        <m:t>𝑓</m:t>
                      </m:r>
                    </m:oMath>
                  </m:oMathPara>
                </a14:m>
                <a:endParaRPr lang="en-US" altLang="zh-TW" i="1" dirty="0"/>
              </a:p>
            </p:txBody>
          </p:sp>
        </mc:Choice>
        <mc:Fallback xmlns="">
          <p:sp>
            <p:nvSpPr>
              <p:cNvPr id="23" name="TextBox 22">
                <a:extLst>
                  <a:ext uri="{FF2B5EF4-FFF2-40B4-BE49-F238E27FC236}">
                    <a16:creationId xmlns:a16="http://schemas.microsoft.com/office/drawing/2014/main" id="{EDD28990-7380-24B8-B5D8-A54E44D21ED9}"/>
                  </a:ext>
                </a:extLst>
              </p:cNvPr>
              <p:cNvSpPr txBox="1">
                <a:spLocks noRot="1" noChangeAspect="1" noMove="1" noResize="1" noEditPoints="1" noAdjustHandles="1" noChangeArrowheads="1" noChangeShapeType="1" noTextEdit="1"/>
              </p:cNvSpPr>
              <p:nvPr/>
            </p:nvSpPr>
            <p:spPr>
              <a:xfrm>
                <a:off x="1928684" y="3271111"/>
                <a:ext cx="217489" cy="276999"/>
              </a:xfrm>
              <a:prstGeom prst="rect">
                <a:avLst/>
              </a:prstGeom>
              <a:blipFill>
                <a:blip r:embed="rId15"/>
                <a:stretch>
                  <a:fillRect l="-27778" r="-27778" b="-39130"/>
                </a:stretch>
              </a:blipFill>
            </p:spPr>
            <p:txBody>
              <a:bodyPr/>
              <a:lstStyle/>
              <a:p>
                <a:r>
                  <a:rPr lang="en-US">
                    <a:noFill/>
                  </a:rPr>
                  <a:t> </a:t>
                </a:r>
              </a:p>
            </p:txBody>
          </p:sp>
        </mc:Fallback>
      </mc:AlternateContent>
      <p:cxnSp>
        <p:nvCxnSpPr>
          <p:cNvPr id="24" name="Straight Arrow Connector 23">
            <a:extLst>
              <a:ext uri="{FF2B5EF4-FFF2-40B4-BE49-F238E27FC236}">
                <a16:creationId xmlns:a16="http://schemas.microsoft.com/office/drawing/2014/main" id="{D5F35E42-B1FB-2600-2E00-146385B501A8}"/>
              </a:ext>
            </a:extLst>
          </p:cNvPr>
          <p:cNvCxnSpPr>
            <a:cxnSpLocks/>
          </p:cNvCxnSpPr>
          <p:nvPr/>
        </p:nvCxnSpPr>
        <p:spPr>
          <a:xfrm flipH="1">
            <a:off x="3270555" y="4374149"/>
            <a:ext cx="97227"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494C2203-227F-282B-B2F3-9DFE6328DA57}"/>
                  </a:ext>
                </a:extLst>
              </p:cNvPr>
              <p:cNvSpPr txBox="1"/>
              <p:nvPr/>
            </p:nvSpPr>
            <p:spPr>
              <a:xfrm>
                <a:off x="1535683" y="3271111"/>
                <a:ext cx="580910" cy="276999"/>
              </a:xfrm>
              <a:prstGeom prst="rect">
                <a:avLst/>
              </a:prstGeom>
              <a:solidFill>
                <a:schemeClr val="bg1"/>
              </a:solidFill>
            </p:spPr>
            <p:txBody>
              <a:bodyPr wrap="square" lIns="0" tIns="0" rIns="0" bIns="0" rtlCol="0">
                <a:spAutoFit/>
              </a:bodyPr>
              <a:lstStyle/>
              <a:p>
                <a:pPr eaLnBrk="0" hangingPunct="0">
                  <a:defRPr/>
                </a:pPr>
                <a14:m>
                  <m:oMathPara xmlns:m="http://schemas.openxmlformats.org/officeDocument/2006/math">
                    <m:oMathParaPr>
                      <m:jc m:val="centerGroup"/>
                    </m:oMathParaPr>
                    <m:oMath xmlns:m="http://schemas.openxmlformats.org/officeDocument/2006/math">
                      <m:r>
                        <a:rPr lang="en-US" altLang="zh-TW" b="0" i="1" dirty="0" smtClean="0">
                          <a:latin typeface="Cambria Math" panose="02040503050406030204" pitchFamily="18" charset="0"/>
                          <a:cs typeface="Times New Roman" pitchFamily="18" charset="0"/>
                        </a:rPr>
                        <m:t>𝑒</m:t>
                      </m:r>
                      <m:r>
                        <a:rPr lang="en-US" altLang="zh-TW" b="0" i="1" dirty="0" smtClean="0">
                          <a:latin typeface="Cambria Math" panose="02040503050406030204" pitchFamily="18" charset="0"/>
                          <a:cs typeface="Times New Roman" pitchFamily="18" charset="0"/>
                        </a:rPr>
                        <m:t>,</m:t>
                      </m:r>
                      <m:r>
                        <a:rPr lang="en-US" altLang="zh-TW" i="1" dirty="0" smtClean="0">
                          <a:latin typeface="Cambria Math"/>
                          <a:cs typeface="Times New Roman" pitchFamily="18" charset="0"/>
                        </a:rPr>
                        <m:t>𝜈</m:t>
                      </m:r>
                      <m:r>
                        <a:rPr lang="en-US" altLang="zh-TW" b="0" i="1" baseline="-30000" dirty="0" smtClean="0">
                          <a:latin typeface="Cambria Math" panose="02040503050406030204" pitchFamily="18" charset="0"/>
                          <a:cs typeface="Times New Roman" pitchFamily="18" charset="0"/>
                        </a:rPr>
                        <m:t>𝑒</m:t>
                      </m:r>
                    </m:oMath>
                  </m:oMathPara>
                </a14:m>
                <a:endParaRPr lang="en-US" altLang="zh-TW" i="1" dirty="0"/>
              </a:p>
            </p:txBody>
          </p:sp>
        </mc:Choice>
        <mc:Fallback xmlns="">
          <p:sp>
            <p:nvSpPr>
              <p:cNvPr id="25" name="TextBox 24">
                <a:extLst>
                  <a:ext uri="{FF2B5EF4-FFF2-40B4-BE49-F238E27FC236}">
                    <a16:creationId xmlns:a16="http://schemas.microsoft.com/office/drawing/2014/main" id="{494C2203-227F-282B-B2F3-9DFE6328DA57}"/>
                  </a:ext>
                </a:extLst>
              </p:cNvPr>
              <p:cNvSpPr txBox="1">
                <a:spLocks noRot="1" noChangeAspect="1" noMove="1" noResize="1" noEditPoints="1" noAdjustHandles="1" noChangeArrowheads="1" noChangeShapeType="1" noTextEdit="1"/>
              </p:cNvSpPr>
              <p:nvPr/>
            </p:nvSpPr>
            <p:spPr>
              <a:xfrm>
                <a:off x="1535683" y="3271111"/>
                <a:ext cx="580910" cy="276999"/>
              </a:xfrm>
              <a:prstGeom prst="rect">
                <a:avLst/>
              </a:prstGeom>
              <a:blipFill>
                <a:blip r:embed="rId16"/>
                <a:stretch>
                  <a:fillRect b="-13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E592A299-C013-A191-15DC-505C7BC983A3}"/>
                  </a:ext>
                </a:extLst>
              </p:cNvPr>
              <p:cNvSpPr txBox="1"/>
              <p:nvPr/>
            </p:nvSpPr>
            <p:spPr>
              <a:xfrm>
                <a:off x="1536141" y="4595735"/>
                <a:ext cx="580910" cy="276999"/>
              </a:xfrm>
              <a:prstGeom prst="rect">
                <a:avLst/>
              </a:prstGeom>
              <a:solidFill>
                <a:schemeClr val="bg1"/>
              </a:solidFill>
            </p:spPr>
            <p:txBody>
              <a:bodyPr wrap="square" lIns="0" tIns="0" rIns="0" bIns="0" rtlCol="0">
                <a:spAutoFit/>
              </a:bodyPr>
              <a:lstStyle/>
              <a:p>
                <a:pPr eaLnBrk="0" hangingPunct="0">
                  <a:defRPr/>
                </a:pPr>
                <a14:m>
                  <m:oMathPara xmlns:m="http://schemas.openxmlformats.org/officeDocument/2006/math">
                    <m:oMathParaPr>
                      <m:jc m:val="centerGroup"/>
                    </m:oMathParaPr>
                    <m:oMath xmlns:m="http://schemas.openxmlformats.org/officeDocument/2006/math">
                      <m:r>
                        <a:rPr lang="en-US" altLang="zh-TW" b="0" i="1" dirty="0" smtClean="0">
                          <a:latin typeface="Cambria Math" panose="02040503050406030204" pitchFamily="18" charset="0"/>
                          <a:cs typeface="Times New Roman" pitchFamily="18" charset="0"/>
                        </a:rPr>
                        <m:t>𝑒</m:t>
                      </m:r>
                      <m:r>
                        <a:rPr lang="en-US" altLang="zh-TW" b="0" i="1" dirty="0" smtClean="0">
                          <a:latin typeface="Cambria Math" panose="02040503050406030204" pitchFamily="18" charset="0"/>
                          <a:cs typeface="Times New Roman" pitchFamily="18" charset="0"/>
                        </a:rPr>
                        <m:t>,</m:t>
                      </m:r>
                      <m:r>
                        <a:rPr lang="en-US" altLang="zh-TW" i="1" dirty="0" smtClean="0">
                          <a:latin typeface="Cambria Math"/>
                          <a:cs typeface="Times New Roman" pitchFamily="18" charset="0"/>
                        </a:rPr>
                        <m:t>𝜈</m:t>
                      </m:r>
                      <m:r>
                        <a:rPr lang="en-US" altLang="zh-TW" b="0" i="1" baseline="-30000" dirty="0" smtClean="0">
                          <a:latin typeface="Cambria Math" panose="02040503050406030204" pitchFamily="18" charset="0"/>
                          <a:cs typeface="Times New Roman" pitchFamily="18" charset="0"/>
                        </a:rPr>
                        <m:t>𝑒</m:t>
                      </m:r>
                    </m:oMath>
                  </m:oMathPara>
                </a14:m>
                <a:endParaRPr lang="en-US" altLang="zh-TW" i="1" dirty="0"/>
              </a:p>
            </p:txBody>
          </p:sp>
        </mc:Choice>
        <mc:Fallback xmlns="">
          <p:sp>
            <p:nvSpPr>
              <p:cNvPr id="26" name="TextBox 25">
                <a:extLst>
                  <a:ext uri="{FF2B5EF4-FFF2-40B4-BE49-F238E27FC236}">
                    <a16:creationId xmlns:a16="http://schemas.microsoft.com/office/drawing/2014/main" id="{E592A299-C013-A191-15DC-505C7BC983A3}"/>
                  </a:ext>
                </a:extLst>
              </p:cNvPr>
              <p:cNvSpPr txBox="1">
                <a:spLocks noRot="1" noChangeAspect="1" noMove="1" noResize="1" noEditPoints="1" noAdjustHandles="1" noChangeArrowheads="1" noChangeShapeType="1" noTextEdit="1"/>
              </p:cNvSpPr>
              <p:nvPr/>
            </p:nvSpPr>
            <p:spPr>
              <a:xfrm>
                <a:off x="1536141" y="4595735"/>
                <a:ext cx="580910" cy="276999"/>
              </a:xfrm>
              <a:prstGeom prst="rect">
                <a:avLst/>
              </a:prstGeom>
              <a:blipFill>
                <a:blip r:embed="rId17"/>
                <a:stretch>
                  <a:fillRect b="-13043"/>
                </a:stretch>
              </a:blipFill>
            </p:spPr>
            <p:txBody>
              <a:bodyPr/>
              <a:lstStyle/>
              <a:p>
                <a:r>
                  <a:rPr lang="en-US">
                    <a:noFill/>
                  </a:rPr>
                  <a:t> </a:t>
                </a:r>
              </a:p>
            </p:txBody>
          </p:sp>
        </mc:Fallback>
      </mc:AlternateContent>
      <p:sp>
        <p:nvSpPr>
          <p:cNvPr id="27" name="Rectangle 26">
            <a:extLst>
              <a:ext uri="{FF2B5EF4-FFF2-40B4-BE49-F238E27FC236}">
                <a16:creationId xmlns:a16="http://schemas.microsoft.com/office/drawing/2014/main" id="{E5667B5B-47E8-43C1-1779-C66FB18CCB7F}"/>
              </a:ext>
            </a:extLst>
          </p:cNvPr>
          <p:cNvSpPr/>
          <p:nvPr/>
        </p:nvSpPr>
        <p:spPr>
          <a:xfrm>
            <a:off x="4534604" y="3286158"/>
            <a:ext cx="2763897" cy="18101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直線接點 3">
            <a:extLst>
              <a:ext uri="{FF2B5EF4-FFF2-40B4-BE49-F238E27FC236}">
                <a16:creationId xmlns:a16="http://schemas.microsoft.com/office/drawing/2014/main" id="{140D0AC2-99FA-6FA1-32DD-A52E03281E84}"/>
              </a:ext>
            </a:extLst>
          </p:cNvPr>
          <p:cNvCxnSpPr>
            <a:cxnSpLocks/>
          </p:cNvCxnSpPr>
          <p:nvPr/>
        </p:nvCxnSpPr>
        <p:spPr>
          <a:xfrm>
            <a:off x="5053119" y="3662120"/>
            <a:ext cx="812800" cy="711200"/>
          </a:xfrm>
          <a:prstGeom prst="line">
            <a:avLst/>
          </a:prstGeom>
          <a:ln w="222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9" name="直線接點 4">
            <a:extLst>
              <a:ext uri="{FF2B5EF4-FFF2-40B4-BE49-F238E27FC236}">
                <a16:creationId xmlns:a16="http://schemas.microsoft.com/office/drawing/2014/main" id="{1F83E626-3DD9-95A2-CCDF-4B085601192E}"/>
              </a:ext>
            </a:extLst>
          </p:cNvPr>
          <p:cNvCxnSpPr>
            <a:cxnSpLocks/>
          </p:cNvCxnSpPr>
          <p:nvPr/>
        </p:nvCxnSpPr>
        <p:spPr>
          <a:xfrm rot="10800000" flipV="1">
            <a:off x="5133741" y="4373321"/>
            <a:ext cx="731837" cy="646112"/>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0" name="直線接點 7">
            <a:extLst>
              <a:ext uri="{FF2B5EF4-FFF2-40B4-BE49-F238E27FC236}">
                <a16:creationId xmlns:a16="http://schemas.microsoft.com/office/drawing/2014/main" id="{565CA302-606D-7EF4-3B6B-5B2E2FD06FAA}"/>
              </a:ext>
            </a:extLst>
          </p:cNvPr>
          <p:cNvCxnSpPr>
            <a:cxnSpLocks/>
          </p:cNvCxnSpPr>
          <p:nvPr/>
        </p:nvCxnSpPr>
        <p:spPr>
          <a:xfrm flipH="1">
            <a:off x="5879864" y="4389196"/>
            <a:ext cx="1203593" cy="0"/>
          </a:xfrm>
          <a:prstGeom prst="line">
            <a:avLst/>
          </a:prstGeom>
          <a:ln>
            <a:solidFill>
              <a:schemeClr val="tx1"/>
            </a:solidFill>
            <a:prstDash val="lgDash"/>
            <a:tailEnd type="none"/>
          </a:ln>
        </p:spPr>
        <p:style>
          <a:lnRef idx="1">
            <a:schemeClr val="accent1"/>
          </a:lnRef>
          <a:fillRef idx="0">
            <a:schemeClr val="accent1"/>
          </a:fillRef>
          <a:effectRef idx="0">
            <a:schemeClr val="accent1"/>
          </a:effectRef>
          <a:fontRef idx="minor">
            <a:schemeClr val="tx1"/>
          </a:fontRef>
        </p:style>
      </p:cxnSp>
      <p:cxnSp>
        <p:nvCxnSpPr>
          <p:cNvPr id="31" name="直線單箭頭接點 8">
            <a:extLst>
              <a:ext uri="{FF2B5EF4-FFF2-40B4-BE49-F238E27FC236}">
                <a16:creationId xmlns:a16="http://schemas.microsoft.com/office/drawing/2014/main" id="{016E3A3B-0478-B9EE-D7FC-D600735D299E}"/>
              </a:ext>
            </a:extLst>
          </p:cNvPr>
          <p:cNvCxnSpPr>
            <a:cxnSpLocks/>
          </p:cNvCxnSpPr>
          <p:nvPr/>
        </p:nvCxnSpPr>
        <p:spPr>
          <a:xfrm rot="10800000">
            <a:off x="5329344" y="3908183"/>
            <a:ext cx="217488" cy="188912"/>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直線單箭頭接點 9">
            <a:extLst>
              <a:ext uri="{FF2B5EF4-FFF2-40B4-BE49-F238E27FC236}">
                <a16:creationId xmlns:a16="http://schemas.microsoft.com/office/drawing/2014/main" id="{6C184E62-FFBA-C95E-11D5-07EB2C4ED4B3}"/>
              </a:ext>
            </a:extLst>
          </p:cNvPr>
          <p:cNvCxnSpPr>
            <a:cxnSpLocks/>
          </p:cNvCxnSpPr>
          <p:nvPr/>
        </p:nvCxnSpPr>
        <p:spPr>
          <a:xfrm flipV="1">
            <a:off x="5482807" y="4574634"/>
            <a:ext cx="147480" cy="121743"/>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3" name="矩形 6">
                <a:extLst>
                  <a:ext uri="{FF2B5EF4-FFF2-40B4-BE49-F238E27FC236}">
                    <a16:creationId xmlns:a16="http://schemas.microsoft.com/office/drawing/2014/main" id="{3C575200-DDA5-B320-233A-A05EA6CCBC52}"/>
                  </a:ext>
                </a:extLst>
              </p:cNvPr>
              <p:cNvSpPr/>
              <p:nvPr/>
            </p:nvSpPr>
            <p:spPr>
              <a:xfrm>
                <a:off x="6366866" y="3955496"/>
                <a:ext cx="598177" cy="369332"/>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𝑊</m:t>
                          </m:r>
                        </m:e>
                        <m:sup>
                          <m:r>
                            <a:rPr lang="en-US" altLang="zh-TW" i="1">
                              <a:latin typeface="Cambria Math"/>
                              <a:cs typeface="Times New Roman" pitchFamily="18" charset="0"/>
                            </a:rPr>
                            <m:t>3</m:t>
                          </m:r>
                        </m:sup>
                      </m:sSup>
                    </m:oMath>
                  </m:oMathPara>
                </a14:m>
                <a:endParaRPr lang="zh-TW" altLang="en-US" dirty="0"/>
              </a:p>
            </p:txBody>
          </p:sp>
        </mc:Choice>
        <mc:Fallback xmlns="">
          <p:sp>
            <p:nvSpPr>
              <p:cNvPr id="33" name="矩形 6">
                <a:extLst>
                  <a:ext uri="{FF2B5EF4-FFF2-40B4-BE49-F238E27FC236}">
                    <a16:creationId xmlns:a16="http://schemas.microsoft.com/office/drawing/2014/main" id="{3C575200-DDA5-B320-233A-A05EA6CCBC52}"/>
                  </a:ext>
                </a:extLst>
              </p:cNvPr>
              <p:cNvSpPr>
                <a:spLocks noRot="1" noChangeAspect="1" noMove="1" noResize="1" noEditPoints="1" noAdjustHandles="1" noChangeArrowheads="1" noChangeShapeType="1" noTextEdit="1"/>
              </p:cNvSpPr>
              <p:nvPr/>
            </p:nvSpPr>
            <p:spPr>
              <a:xfrm>
                <a:off x="6366866" y="3955496"/>
                <a:ext cx="598177" cy="369332"/>
              </a:xfrm>
              <a:prstGeom prst="rect">
                <a:avLst/>
              </a:prstGeom>
              <a:blipFill>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2777FDDF-F97D-D79E-AF7F-0DFFD368A3AD}"/>
                  </a:ext>
                </a:extLst>
              </p:cNvPr>
              <p:cNvSpPr txBox="1"/>
              <p:nvPr/>
            </p:nvSpPr>
            <p:spPr>
              <a:xfrm>
                <a:off x="5024995" y="3286158"/>
                <a:ext cx="217489" cy="276999"/>
              </a:xfrm>
              <a:prstGeom prst="rect">
                <a:avLst/>
              </a:prstGeom>
              <a:solidFill>
                <a:schemeClr val="bg1"/>
              </a:solidFill>
            </p:spPr>
            <p:txBody>
              <a:bodyPr wrap="square" lIns="0" tIns="0" rIns="0" bIns="0" rtlCol="0">
                <a:spAutoFit/>
              </a:bodyPr>
              <a:lstStyle/>
              <a:p>
                <a:pPr eaLnBrk="0" hangingPunct="0">
                  <a:defRPr/>
                </a:pPr>
                <a14:m>
                  <m:oMathPara xmlns:m="http://schemas.openxmlformats.org/officeDocument/2006/math">
                    <m:oMathParaPr>
                      <m:jc m:val="centerGroup"/>
                    </m:oMathParaPr>
                    <m:oMath xmlns:m="http://schemas.openxmlformats.org/officeDocument/2006/math">
                      <m:r>
                        <a:rPr lang="en-US" altLang="zh-TW" i="1" dirty="0" smtClean="0">
                          <a:latin typeface="Cambria Math" panose="02040503050406030204" pitchFamily="18" charset="0"/>
                          <a:cs typeface="Times New Roman" pitchFamily="18" charset="0"/>
                        </a:rPr>
                        <m:t>𝑓</m:t>
                      </m:r>
                    </m:oMath>
                  </m:oMathPara>
                </a14:m>
                <a:endParaRPr lang="en-US" altLang="zh-TW" i="1" dirty="0"/>
              </a:p>
            </p:txBody>
          </p:sp>
        </mc:Choice>
        <mc:Fallback xmlns="">
          <p:sp>
            <p:nvSpPr>
              <p:cNvPr id="34" name="TextBox 33">
                <a:extLst>
                  <a:ext uri="{FF2B5EF4-FFF2-40B4-BE49-F238E27FC236}">
                    <a16:creationId xmlns:a16="http://schemas.microsoft.com/office/drawing/2014/main" id="{2777FDDF-F97D-D79E-AF7F-0DFFD368A3AD}"/>
                  </a:ext>
                </a:extLst>
              </p:cNvPr>
              <p:cNvSpPr txBox="1">
                <a:spLocks noRot="1" noChangeAspect="1" noMove="1" noResize="1" noEditPoints="1" noAdjustHandles="1" noChangeArrowheads="1" noChangeShapeType="1" noTextEdit="1"/>
              </p:cNvSpPr>
              <p:nvPr/>
            </p:nvSpPr>
            <p:spPr>
              <a:xfrm>
                <a:off x="5024995" y="3286158"/>
                <a:ext cx="217489" cy="276999"/>
              </a:xfrm>
              <a:prstGeom prst="rect">
                <a:avLst/>
              </a:prstGeom>
              <a:blipFill>
                <a:blip r:embed="rId19"/>
                <a:stretch>
                  <a:fillRect l="-27778" r="-27778" b="-39130"/>
                </a:stretch>
              </a:blipFill>
            </p:spPr>
            <p:txBody>
              <a:bodyPr/>
              <a:lstStyle/>
              <a:p>
                <a:r>
                  <a:rPr lang="en-US">
                    <a:noFill/>
                  </a:rPr>
                  <a:t> </a:t>
                </a:r>
              </a:p>
            </p:txBody>
          </p:sp>
        </mc:Fallback>
      </mc:AlternateContent>
      <p:cxnSp>
        <p:nvCxnSpPr>
          <p:cNvPr id="35" name="Straight Arrow Connector 34">
            <a:extLst>
              <a:ext uri="{FF2B5EF4-FFF2-40B4-BE49-F238E27FC236}">
                <a16:creationId xmlns:a16="http://schemas.microsoft.com/office/drawing/2014/main" id="{823A648B-6C84-4EDB-7C1E-456D044C952D}"/>
              </a:ext>
            </a:extLst>
          </p:cNvPr>
          <p:cNvCxnSpPr>
            <a:cxnSpLocks/>
          </p:cNvCxnSpPr>
          <p:nvPr/>
        </p:nvCxnSpPr>
        <p:spPr>
          <a:xfrm flipH="1">
            <a:off x="6366866" y="4389196"/>
            <a:ext cx="97227"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66F994DB-085A-FA0D-24DF-AD4AB2282B11}"/>
                  </a:ext>
                </a:extLst>
              </p:cNvPr>
              <p:cNvSpPr txBox="1"/>
              <p:nvPr/>
            </p:nvSpPr>
            <p:spPr>
              <a:xfrm>
                <a:off x="4631994" y="3286158"/>
                <a:ext cx="580910" cy="276999"/>
              </a:xfrm>
              <a:prstGeom prst="rect">
                <a:avLst/>
              </a:prstGeom>
              <a:solidFill>
                <a:schemeClr val="bg1"/>
              </a:solidFill>
            </p:spPr>
            <p:txBody>
              <a:bodyPr wrap="square" lIns="0" tIns="0" rIns="0" bIns="0" rtlCol="0">
                <a:spAutoFit/>
              </a:bodyPr>
              <a:lstStyle/>
              <a:p>
                <a:pPr eaLnBrk="0" hangingPunct="0">
                  <a:defRPr/>
                </a:pPr>
                <a14:m>
                  <m:oMathPara xmlns:m="http://schemas.openxmlformats.org/officeDocument/2006/math">
                    <m:oMathParaPr>
                      <m:jc m:val="centerGroup"/>
                    </m:oMathParaPr>
                    <m:oMath xmlns:m="http://schemas.openxmlformats.org/officeDocument/2006/math">
                      <m:r>
                        <a:rPr lang="en-US" altLang="zh-TW" b="0" i="1" dirty="0" smtClean="0">
                          <a:latin typeface="Cambria Math" panose="02040503050406030204" pitchFamily="18" charset="0"/>
                          <a:cs typeface="Times New Roman" pitchFamily="18" charset="0"/>
                        </a:rPr>
                        <m:t>𝑒</m:t>
                      </m:r>
                      <m:r>
                        <a:rPr lang="en-US" altLang="zh-TW" b="0" i="1" dirty="0" smtClean="0">
                          <a:latin typeface="Cambria Math" panose="02040503050406030204" pitchFamily="18" charset="0"/>
                          <a:cs typeface="Times New Roman" pitchFamily="18" charset="0"/>
                        </a:rPr>
                        <m:t>,</m:t>
                      </m:r>
                      <m:r>
                        <a:rPr lang="en-US" altLang="zh-TW" i="1" dirty="0" smtClean="0">
                          <a:latin typeface="Cambria Math"/>
                          <a:cs typeface="Times New Roman" pitchFamily="18" charset="0"/>
                        </a:rPr>
                        <m:t>𝜈</m:t>
                      </m:r>
                      <m:r>
                        <a:rPr lang="en-US" altLang="zh-TW" b="0" i="1" baseline="-30000" dirty="0" smtClean="0">
                          <a:latin typeface="Cambria Math" panose="02040503050406030204" pitchFamily="18" charset="0"/>
                          <a:cs typeface="Times New Roman" pitchFamily="18" charset="0"/>
                        </a:rPr>
                        <m:t>𝑒</m:t>
                      </m:r>
                    </m:oMath>
                  </m:oMathPara>
                </a14:m>
                <a:endParaRPr lang="en-US" altLang="zh-TW" i="1" dirty="0"/>
              </a:p>
            </p:txBody>
          </p:sp>
        </mc:Choice>
        <mc:Fallback xmlns="">
          <p:sp>
            <p:nvSpPr>
              <p:cNvPr id="36" name="TextBox 35">
                <a:extLst>
                  <a:ext uri="{FF2B5EF4-FFF2-40B4-BE49-F238E27FC236}">
                    <a16:creationId xmlns:a16="http://schemas.microsoft.com/office/drawing/2014/main" id="{66F994DB-085A-FA0D-24DF-AD4AB2282B11}"/>
                  </a:ext>
                </a:extLst>
              </p:cNvPr>
              <p:cNvSpPr txBox="1">
                <a:spLocks noRot="1" noChangeAspect="1" noMove="1" noResize="1" noEditPoints="1" noAdjustHandles="1" noChangeArrowheads="1" noChangeShapeType="1" noTextEdit="1"/>
              </p:cNvSpPr>
              <p:nvPr/>
            </p:nvSpPr>
            <p:spPr>
              <a:xfrm>
                <a:off x="4631994" y="3286158"/>
                <a:ext cx="580910" cy="276999"/>
              </a:xfrm>
              <a:prstGeom prst="rect">
                <a:avLst/>
              </a:prstGeom>
              <a:blipFill>
                <a:blip r:embed="rId20"/>
                <a:stretch>
                  <a:fillRect b="-173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52194C19-E4D7-8469-DD0E-2147DBCBF97F}"/>
                  </a:ext>
                </a:extLst>
              </p:cNvPr>
              <p:cNvSpPr txBox="1"/>
              <p:nvPr/>
            </p:nvSpPr>
            <p:spPr>
              <a:xfrm>
                <a:off x="4632452" y="4610782"/>
                <a:ext cx="580910" cy="276999"/>
              </a:xfrm>
              <a:prstGeom prst="rect">
                <a:avLst/>
              </a:prstGeom>
              <a:solidFill>
                <a:schemeClr val="bg1"/>
              </a:solidFill>
            </p:spPr>
            <p:txBody>
              <a:bodyPr wrap="square" lIns="0" tIns="0" rIns="0" bIns="0" rtlCol="0">
                <a:spAutoFit/>
              </a:bodyPr>
              <a:lstStyle/>
              <a:p>
                <a:pPr eaLnBrk="0" hangingPunct="0">
                  <a:defRPr/>
                </a:pPr>
                <a14:m>
                  <m:oMathPara xmlns:m="http://schemas.openxmlformats.org/officeDocument/2006/math">
                    <m:oMathParaPr>
                      <m:jc m:val="centerGroup"/>
                    </m:oMathParaPr>
                    <m:oMath xmlns:m="http://schemas.openxmlformats.org/officeDocument/2006/math">
                      <m:r>
                        <a:rPr lang="en-US" altLang="zh-TW" b="0" i="1" dirty="0" smtClean="0">
                          <a:latin typeface="Cambria Math" panose="02040503050406030204" pitchFamily="18" charset="0"/>
                          <a:cs typeface="Times New Roman" pitchFamily="18" charset="0"/>
                        </a:rPr>
                        <m:t>𝑒</m:t>
                      </m:r>
                      <m:r>
                        <a:rPr lang="en-US" altLang="zh-TW" b="0" i="1" dirty="0" smtClean="0">
                          <a:latin typeface="Cambria Math" panose="02040503050406030204" pitchFamily="18" charset="0"/>
                          <a:cs typeface="Times New Roman" pitchFamily="18" charset="0"/>
                        </a:rPr>
                        <m:t>,</m:t>
                      </m:r>
                      <m:r>
                        <a:rPr lang="en-US" altLang="zh-TW" i="1" dirty="0" smtClean="0">
                          <a:latin typeface="Cambria Math"/>
                          <a:cs typeface="Times New Roman" pitchFamily="18" charset="0"/>
                        </a:rPr>
                        <m:t>𝜈</m:t>
                      </m:r>
                      <m:r>
                        <a:rPr lang="en-US" altLang="zh-TW" b="0" i="1" baseline="-30000" dirty="0" smtClean="0">
                          <a:latin typeface="Cambria Math" panose="02040503050406030204" pitchFamily="18" charset="0"/>
                          <a:cs typeface="Times New Roman" pitchFamily="18" charset="0"/>
                        </a:rPr>
                        <m:t>𝑒</m:t>
                      </m:r>
                    </m:oMath>
                  </m:oMathPara>
                </a14:m>
                <a:endParaRPr lang="en-US" altLang="zh-TW" i="1" dirty="0"/>
              </a:p>
            </p:txBody>
          </p:sp>
        </mc:Choice>
        <mc:Fallback xmlns="">
          <p:sp>
            <p:nvSpPr>
              <p:cNvPr id="37" name="TextBox 36">
                <a:extLst>
                  <a:ext uri="{FF2B5EF4-FFF2-40B4-BE49-F238E27FC236}">
                    <a16:creationId xmlns:a16="http://schemas.microsoft.com/office/drawing/2014/main" id="{52194C19-E4D7-8469-DD0E-2147DBCBF97F}"/>
                  </a:ext>
                </a:extLst>
              </p:cNvPr>
              <p:cNvSpPr txBox="1">
                <a:spLocks noRot="1" noChangeAspect="1" noMove="1" noResize="1" noEditPoints="1" noAdjustHandles="1" noChangeArrowheads="1" noChangeShapeType="1" noTextEdit="1"/>
              </p:cNvSpPr>
              <p:nvPr/>
            </p:nvSpPr>
            <p:spPr>
              <a:xfrm>
                <a:off x="4632452" y="4610782"/>
                <a:ext cx="580910" cy="276999"/>
              </a:xfrm>
              <a:prstGeom prst="rect">
                <a:avLst/>
              </a:prstGeom>
              <a:blipFill>
                <a:blip r:embed="rId21"/>
                <a:stretch>
                  <a:fillRect b="-17391"/>
                </a:stretch>
              </a:blipFill>
            </p:spPr>
            <p:txBody>
              <a:bodyPr/>
              <a:lstStyle/>
              <a:p>
                <a:r>
                  <a:rPr lang="en-US">
                    <a:noFill/>
                  </a:rPr>
                  <a:t> </a:t>
                </a:r>
              </a:p>
            </p:txBody>
          </p:sp>
        </mc:Fallback>
      </mc:AlternateContent>
    </p:spTree>
    <p:extLst>
      <p:ext uri="{BB962C8B-B14F-4D97-AF65-F5344CB8AC3E}">
        <p14:creationId xmlns:p14="http://schemas.microsoft.com/office/powerpoint/2010/main" val="3664491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500" fill="hold"/>
                                        <p:tgtEl>
                                          <p:spTgt spid="27"/>
                                        </p:tgtEl>
                                        <p:attrNameLst>
                                          <p:attrName>ppt_x</p:attrName>
                                        </p:attrNameLst>
                                      </p:cBhvr>
                                      <p:tavLst>
                                        <p:tav tm="0">
                                          <p:val>
                                            <p:strVal val="#ppt_x"/>
                                          </p:val>
                                        </p:tav>
                                        <p:tav tm="100000">
                                          <p:val>
                                            <p:strVal val="#ppt_x"/>
                                          </p:val>
                                        </p:tav>
                                      </p:tavLst>
                                    </p:anim>
                                    <p:anim calcmode="lin" valueType="num">
                                      <p:cBhvr additive="base">
                                        <p:cTn id="16" dur="500" fill="hold"/>
                                        <p:tgtEl>
                                          <p:spTgt spid="2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500" fill="hold"/>
                                        <p:tgtEl>
                                          <p:spTgt spid="28"/>
                                        </p:tgtEl>
                                        <p:attrNameLst>
                                          <p:attrName>ppt_x</p:attrName>
                                        </p:attrNameLst>
                                      </p:cBhvr>
                                      <p:tavLst>
                                        <p:tav tm="0">
                                          <p:val>
                                            <p:strVal val="#ppt_x"/>
                                          </p:val>
                                        </p:tav>
                                        <p:tav tm="100000">
                                          <p:val>
                                            <p:strVal val="#ppt_x"/>
                                          </p:val>
                                        </p:tav>
                                      </p:tavLst>
                                    </p:anim>
                                    <p:anim calcmode="lin" valueType="num">
                                      <p:cBhvr additive="base">
                                        <p:cTn id="20" dur="500" fill="hold"/>
                                        <p:tgtEl>
                                          <p:spTgt spid="2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9"/>
                                        </p:tgtEl>
                                        <p:attrNameLst>
                                          <p:attrName>style.visibility</p:attrName>
                                        </p:attrNameLst>
                                      </p:cBhvr>
                                      <p:to>
                                        <p:strVal val="visible"/>
                                      </p:to>
                                    </p:set>
                                    <p:anim calcmode="lin" valueType="num">
                                      <p:cBhvr additive="base">
                                        <p:cTn id="23" dur="500" fill="hold"/>
                                        <p:tgtEl>
                                          <p:spTgt spid="29"/>
                                        </p:tgtEl>
                                        <p:attrNameLst>
                                          <p:attrName>ppt_x</p:attrName>
                                        </p:attrNameLst>
                                      </p:cBhvr>
                                      <p:tavLst>
                                        <p:tav tm="0">
                                          <p:val>
                                            <p:strVal val="#ppt_x"/>
                                          </p:val>
                                        </p:tav>
                                        <p:tav tm="100000">
                                          <p:val>
                                            <p:strVal val="#ppt_x"/>
                                          </p:val>
                                        </p:tav>
                                      </p:tavLst>
                                    </p:anim>
                                    <p:anim calcmode="lin" valueType="num">
                                      <p:cBhvr additive="base">
                                        <p:cTn id="24" dur="500" fill="hold"/>
                                        <p:tgtEl>
                                          <p:spTgt spid="29"/>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additive="base">
                                        <p:cTn id="27" dur="500" fill="hold"/>
                                        <p:tgtEl>
                                          <p:spTgt spid="30"/>
                                        </p:tgtEl>
                                        <p:attrNameLst>
                                          <p:attrName>ppt_x</p:attrName>
                                        </p:attrNameLst>
                                      </p:cBhvr>
                                      <p:tavLst>
                                        <p:tav tm="0">
                                          <p:val>
                                            <p:strVal val="#ppt_x"/>
                                          </p:val>
                                        </p:tav>
                                        <p:tav tm="100000">
                                          <p:val>
                                            <p:strVal val="#ppt_x"/>
                                          </p:val>
                                        </p:tav>
                                      </p:tavLst>
                                    </p:anim>
                                    <p:anim calcmode="lin" valueType="num">
                                      <p:cBhvr additive="base">
                                        <p:cTn id="28" dur="500" fill="hold"/>
                                        <p:tgtEl>
                                          <p:spTgt spid="30"/>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additive="base">
                                        <p:cTn id="31" dur="500" fill="hold"/>
                                        <p:tgtEl>
                                          <p:spTgt spid="31"/>
                                        </p:tgtEl>
                                        <p:attrNameLst>
                                          <p:attrName>ppt_x</p:attrName>
                                        </p:attrNameLst>
                                      </p:cBhvr>
                                      <p:tavLst>
                                        <p:tav tm="0">
                                          <p:val>
                                            <p:strVal val="#ppt_x"/>
                                          </p:val>
                                        </p:tav>
                                        <p:tav tm="100000">
                                          <p:val>
                                            <p:strVal val="#ppt_x"/>
                                          </p:val>
                                        </p:tav>
                                      </p:tavLst>
                                    </p:anim>
                                    <p:anim calcmode="lin" valueType="num">
                                      <p:cBhvr additive="base">
                                        <p:cTn id="32" dur="500" fill="hold"/>
                                        <p:tgtEl>
                                          <p:spTgt spid="31"/>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2"/>
                                        </p:tgtEl>
                                        <p:attrNameLst>
                                          <p:attrName>style.visibility</p:attrName>
                                        </p:attrNameLst>
                                      </p:cBhvr>
                                      <p:to>
                                        <p:strVal val="visible"/>
                                      </p:to>
                                    </p:set>
                                    <p:anim calcmode="lin" valueType="num">
                                      <p:cBhvr additive="base">
                                        <p:cTn id="35" dur="500" fill="hold"/>
                                        <p:tgtEl>
                                          <p:spTgt spid="32"/>
                                        </p:tgtEl>
                                        <p:attrNameLst>
                                          <p:attrName>ppt_x</p:attrName>
                                        </p:attrNameLst>
                                      </p:cBhvr>
                                      <p:tavLst>
                                        <p:tav tm="0">
                                          <p:val>
                                            <p:strVal val="#ppt_x"/>
                                          </p:val>
                                        </p:tav>
                                        <p:tav tm="100000">
                                          <p:val>
                                            <p:strVal val="#ppt_x"/>
                                          </p:val>
                                        </p:tav>
                                      </p:tavLst>
                                    </p:anim>
                                    <p:anim calcmode="lin" valueType="num">
                                      <p:cBhvr additive="base">
                                        <p:cTn id="36" dur="500" fill="hold"/>
                                        <p:tgtEl>
                                          <p:spTgt spid="3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anim calcmode="lin" valueType="num">
                                      <p:cBhvr additive="base">
                                        <p:cTn id="39" dur="500" fill="hold"/>
                                        <p:tgtEl>
                                          <p:spTgt spid="33"/>
                                        </p:tgtEl>
                                        <p:attrNameLst>
                                          <p:attrName>ppt_x</p:attrName>
                                        </p:attrNameLst>
                                      </p:cBhvr>
                                      <p:tavLst>
                                        <p:tav tm="0">
                                          <p:val>
                                            <p:strVal val="#ppt_x"/>
                                          </p:val>
                                        </p:tav>
                                        <p:tav tm="100000">
                                          <p:val>
                                            <p:strVal val="#ppt_x"/>
                                          </p:val>
                                        </p:tav>
                                      </p:tavLst>
                                    </p:anim>
                                    <p:anim calcmode="lin" valueType="num">
                                      <p:cBhvr additive="base">
                                        <p:cTn id="40" dur="500" fill="hold"/>
                                        <p:tgtEl>
                                          <p:spTgt spid="33"/>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34"/>
                                        </p:tgtEl>
                                        <p:attrNameLst>
                                          <p:attrName>style.visibility</p:attrName>
                                        </p:attrNameLst>
                                      </p:cBhvr>
                                      <p:to>
                                        <p:strVal val="visible"/>
                                      </p:to>
                                    </p:set>
                                    <p:anim calcmode="lin" valueType="num">
                                      <p:cBhvr additive="base">
                                        <p:cTn id="43" dur="500" fill="hold"/>
                                        <p:tgtEl>
                                          <p:spTgt spid="34"/>
                                        </p:tgtEl>
                                        <p:attrNameLst>
                                          <p:attrName>ppt_x</p:attrName>
                                        </p:attrNameLst>
                                      </p:cBhvr>
                                      <p:tavLst>
                                        <p:tav tm="0">
                                          <p:val>
                                            <p:strVal val="#ppt_x"/>
                                          </p:val>
                                        </p:tav>
                                        <p:tav tm="100000">
                                          <p:val>
                                            <p:strVal val="#ppt_x"/>
                                          </p:val>
                                        </p:tav>
                                      </p:tavLst>
                                    </p:anim>
                                    <p:anim calcmode="lin" valueType="num">
                                      <p:cBhvr additive="base">
                                        <p:cTn id="44" dur="500" fill="hold"/>
                                        <p:tgtEl>
                                          <p:spTgt spid="34"/>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5"/>
                                        </p:tgtEl>
                                        <p:attrNameLst>
                                          <p:attrName>style.visibility</p:attrName>
                                        </p:attrNameLst>
                                      </p:cBhvr>
                                      <p:to>
                                        <p:strVal val="visible"/>
                                      </p:to>
                                    </p:set>
                                    <p:anim calcmode="lin" valueType="num">
                                      <p:cBhvr additive="base">
                                        <p:cTn id="47" dur="500" fill="hold"/>
                                        <p:tgtEl>
                                          <p:spTgt spid="35"/>
                                        </p:tgtEl>
                                        <p:attrNameLst>
                                          <p:attrName>ppt_x</p:attrName>
                                        </p:attrNameLst>
                                      </p:cBhvr>
                                      <p:tavLst>
                                        <p:tav tm="0">
                                          <p:val>
                                            <p:strVal val="#ppt_x"/>
                                          </p:val>
                                        </p:tav>
                                        <p:tav tm="100000">
                                          <p:val>
                                            <p:strVal val="#ppt_x"/>
                                          </p:val>
                                        </p:tav>
                                      </p:tavLst>
                                    </p:anim>
                                    <p:anim calcmode="lin" valueType="num">
                                      <p:cBhvr additive="base">
                                        <p:cTn id="48" dur="500" fill="hold"/>
                                        <p:tgtEl>
                                          <p:spTgt spid="35"/>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36"/>
                                        </p:tgtEl>
                                        <p:attrNameLst>
                                          <p:attrName>style.visibility</p:attrName>
                                        </p:attrNameLst>
                                      </p:cBhvr>
                                      <p:to>
                                        <p:strVal val="visible"/>
                                      </p:to>
                                    </p:set>
                                    <p:anim calcmode="lin" valueType="num">
                                      <p:cBhvr additive="base">
                                        <p:cTn id="51" dur="500" fill="hold"/>
                                        <p:tgtEl>
                                          <p:spTgt spid="36"/>
                                        </p:tgtEl>
                                        <p:attrNameLst>
                                          <p:attrName>ppt_x</p:attrName>
                                        </p:attrNameLst>
                                      </p:cBhvr>
                                      <p:tavLst>
                                        <p:tav tm="0">
                                          <p:val>
                                            <p:strVal val="#ppt_x"/>
                                          </p:val>
                                        </p:tav>
                                        <p:tav tm="100000">
                                          <p:val>
                                            <p:strVal val="#ppt_x"/>
                                          </p:val>
                                        </p:tav>
                                      </p:tavLst>
                                    </p:anim>
                                    <p:anim calcmode="lin" valueType="num">
                                      <p:cBhvr additive="base">
                                        <p:cTn id="52" dur="500" fill="hold"/>
                                        <p:tgtEl>
                                          <p:spTgt spid="36"/>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37"/>
                                        </p:tgtEl>
                                        <p:attrNameLst>
                                          <p:attrName>style.visibility</p:attrName>
                                        </p:attrNameLst>
                                      </p:cBhvr>
                                      <p:to>
                                        <p:strVal val="visible"/>
                                      </p:to>
                                    </p:set>
                                    <p:anim calcmode="lin" valueType="num">
                                      <p:cBhvr additive="base">
                                        <p:cTn id="55" dur="500" fill="hold"/>
                                        <p:tgtEl>
                                          <p:spTgt spid="37"/>
                                        </p:tgtEl>
                                        <p:attrNameLst>
                                          <p:attrName>ppt_x</p:attrName>
                                        </p:attrNameLst>
                                      </p:cBhvr>
                                      <p:tavLst>
                                        <p:tav tm="0">
                                          <p:val>
                                            <p:strVal val="#ppt_x"/>
                                          </p:val>
                                        </p:tav>
                                        <p:tav tm="100000">
                                          <p:val>
                                            <p:strVal val="#ppt_x"/>
                                          </p:val>
                                        </p:tav>
                                      </p:tavLst>
                                    </p:anim>
                                    <p:anim calcmode="lin" valueType="num">
                                      <p:cBhvr additive="base">
                                        <p:cTn id="56"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5"/>
                                        </p:tgtEl>
                                        <p:attrNameLst>
                                          <p:attrName>style.visibility</p:attrName>
                                        </p:attrNameLst>
                                      </p:cBhvr>
                                      <p:to>
                                        <p:strVal val="visible"/>
                                      </p:to>
                                    </p:set>
                                    <p:anim calcmode="lin" valueType="num">
                                      <p:cBhvr additive="base">
                                        <p:cTn id="61" dur="500" fill="hold"/>
                                        <p:tgtEl>
                                          <p:spTgt spid="5"/>
                                        </p:tgtEl>
                                        <p:attrNameLst>
                                          <p:attrName>ppt_x</p:attrName>
                                        </p:attrNameLst>
                                      </p:cBhvr>
                                      <p:tavLst>
                                        <p:tav tm="0">
                                          <p:val>
                                            <p:strVal val="#ppt_x"/>
                                          </p:val>
                                        </p:tav>
                                        <p:tav tm="100000">
                                          <p:val>
                                            <p:strVal val="#ppt_x"/>
                                          </p:val>
                                        </p:tav>
                                      </p:tavLst>
                                    </p:anim>
                                    <p:anim calcmode="lin" valueType="num">
                                      <p:cBhvr additive="base">
                                        <p:cTn id="62" dur="500" fill="hold"/>
                                        <p:tgtEl>
                                          <p:spTgt spid="5"/>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6"/>
                                        </p:tgtEl>
                                        <p:attrNameLst>
                                          <p:attrName>style.visibility</p:attrName>
                                        </p:attrNameLst>
                                      </p:cBhvr>
                                      <p:to>
                                        <p:strVal val="visible"/>
                                      </p:to>
                                    </p:set>
                                    <p:anim calcmode="lin" valueType="num">
                                      <p:cBhvr additive="base">
                                        <p:cTn id="65" dur="500" fill="hold"/>
                                        <p:tgtEl>
                                          <p:spTgt spid="6"/>
                                        </p:tgtEl>
                                        <p:attrNameLst>
                                          <p:attrName>ppt_x</p:attrName>
                                        </p:attrNameLst>
                                      </p:cBhvr>
                                      <p:tavLst>
                                        <p:tav tm="0">
                                          <p:val>
                                            <p:strVal val="#ppt_x"/>
                                          </p:val>
                                        </p:tav>
                                        <p:tav tm="100000">
                                          <p:val>
                                            <p:strVal val="#ppt_x"/>
                                          </p:val>
                                        </p:tav>
                                      </p:tavLst>
                                    </p:anim>
                                    <p:anim calcmode="lin" valueType="num">
                                      <p:cBhvr additive="base">
                                        <p:cTn id="6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8" grpId="0"/>
      <p:bldP spid="27" grpId="0" animBg="1"/>
      <p:bldP spid="33" grpId="0" animBg="1"/>
      <p:bldP spid="34" grpId="0" animBg="1"/>
      <p:bldP spid="36" grpId="0" animBg="1"/>
      <p:bldP spid="37"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3" descr="tset2.jpg"/>
          <p:cNvPicPr>
            <a:picLocks noChangeAspect="1"/>
          </p:cNvPicPr>
          <p:nvPr/>
        </p:nvPicPr>
        <p:blipFill rotWithShape="1">
          <a:blip r:embed="rId2">
            <a:extLst>
              <a:ext uri="{28A0092B-C50C-407E-A947-70E740481C1C}">
                <a14:useLocalDpi xmlns:a14="http://schemas.microsoft.com/office/drawing/2010/main" val="0"/>
              </a:ext>
            </a:extLst>
          </a:blip>
          <a:srcRect l="11940" t="37038" r="7362" b="50332"/>
          <a:stretch/>
        </p:blipFill>
        <p:spPr bwMode="auto">
          <a:xfrm>
            <a:off x="1023143" y="779927"/>
            <a:ext cx="7097713" cy="1501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http://www.quantumdiaries.org/wp-content/uploads/2011/11/W3BtoZgam1-1024x290.png"/>
          <p:cNvPicPr>
            <a:picLocks noChangeAspect="1" noChangeArrowheads="1"/>
          </p:cNvPicPr>
          <p:nvPr/>
        </p:nvPicPr>
        <p:blipFill rotWithShape="1">
          <a:blip r:embed="rId3">
            <a:extLst>
              <a:ext uri="{28A0092B-C50C-407E-A947-70E740481C1C}">
                <a14:useLocalDpi xmlns:a14="http://schemas.microsoft.com/office/drawing/2010/main" val="0"/>
              </a:ext>
            </a:extLst>
          </a:blip>
          <a:srcRect r="55619"/>
          <a:stretch/>
        </p:blipFill>
        <p:spPr bwMode="auto">
          <a:xfrm>
            <a:off x="1275449" y="3769826"/>
            <a:ext cx="2400393"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5" name="文字方塊 35"/>
              <p:cNvSpPr txBox="1">
                <a:spLocks noChangeArrowheads="1"/>
              </p:cNvSpPr>
              <p:nvPr/>
            </p:nvSpPr>
            <p:spPr bwMode="auto">
              <a:xfrm>
                <a:off x="1082657" y="2619160"/>
                <a:ext cx="5159206"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en-US" altLang="zh-TW" sz="1800" dirty="0">
                    <a:cs typeface="Times New Roman" pitchFamily="18" charset="0"/>
                  </a:rPr>
                  <a:t>Glashow</a:t>
                </a:r>
                <a:r>
                  <a:rPr lang="zh-TW" altLang="en-US" sz="1800" dirty="0">
                    <a:cs typeface="Times New Roman" pitchFamily="18" charset="0"/>
                  </a:rPr>
                  <a:t>提議：光子 </a:t>
                </a:r>
                <a:r>
                  <a:rPr lang="el-GR" altLang="zh-TW" sz="1800" i="1" dirty="0">
                    <a:cs typeface="Times New Roman" pitchFamily="18" charset="0"/>
                  </a:rPr>
                  <a:t>γ</a:t>
                </a:r>
                <a:r>
                  <a:rPr lang="zh-TW" altLang="en-US" sz="1800" i="1" dirty="0">
                    <a:cs typeface="Times New Roman" pitchFamily="18" charset="0"/>
                  </a:rPr>
                  <a:t> </a:t>
                </a:r>
                <a:r>
                  <a:rPr lang="zh-TW" altLang="en-US" sz="1800" dirty="0">
                    <a:cs typeface="Times New Roman" pitchFamily="18" charset="0"/>
                  </a:rPr>
                  <a:t>是 </a:t>
                </a:r>
                <a14:m>
                  <m:oMath xmlns:m="http://schemas.openxmlformats.org/officeDocument/2006/math">
                    <m:r>
                      <a:rPr lang="en-US" altLang="zh-TW" sz="1800" i="1" dirty="0" smtClean="0">
                        <a:latin typeface="Cambria Math" panose="02040503050406030204" pitchFamily="18" charset="0"/>
                        <a:cs typeface="Times New Roman" pitchFamily="18" charset="0"/>
                      </a:rPr>
                      <m:t>𝐵</m:t>
                    </m:r>
                  </m:oMath>
                </a14:m>
                <a:r>
                  <a:rPr lang="zh-TW" altLang="en-US" sz="1800" i="1" dirty="0">
                    <a:cs typeface="Times New Roman" pitchFamily="18" charset="0"/>
                  </a:rPr>
                  <a:t> </a:t>
                </a:r>
                <a:r>
                  <a:rPr lang="zh-TW" altLang="en-US" sz="1800" dirty="0">
                    <a:cs typeface="Times New Roman" pitchFamily="18" charset="0"/>
                  </a:rPr>
                  <a:t>與 </a:t>
                </a:r>
                <a14:m>
                  <m:oMath xmlns:m="http://schemas.openxmlformats.org/officeDocument/2006/math">
                    <m:sSup>
                      <m:sSupPr>
                        <m:ctrlPr>
                          <a:rPr lang="en-US" altLang="zh-TW" sz="1800" i="1">
                            <a:latin typeface="Cambria Math" panose="02040503050406030204" pitchFamily="18" charset="0"/>
                          </a:rPr>
                        </m:ctrlPr>
                      </m:sSupPr>
                      <m:e>
                        <m:r>
                          <a:rPr lang="en-US" altLang="zh-TW" sz="1800" i="1">
                            <a:latin typeface="Cambria Math"/>
                          </a:rPr>
                          <m:t>𝑊</m:t>
                        </m:r>
                      </m:e>
                      <m:sup>
                        <m:r>
                          <a:rPr lang="en-US" altLang="zh-TW" sz="1800" b="0" i="1" smtClean="0">
                            <a:latin typeface="Cambria Math" panose="02040503050406030204" pitchFamily="18" charset="0"/>
                          </a:rPr>
                          <m:t>3</m:t>
                        </m:r>
                      </m:sup>
                    </m:sSup>
                  </m:oMath>
                </a14:m>
                <a:r>
                  <a:rPr lang="zh-TW" altLang="en-US" sz="1800" baseline="30000" dirty="0">
                    <a:cs typeface="Times New Roman" pitchFamily="18" charset="0"/>
                  </a:rPr>
                  <a:t> </a:t>
                </a:r>
                <a:r>
                  <a:rPr lang="zh-TW" altLang="en-US" sz="1800" dirty="0">
                    <a:cs typeface="Times New Roman" pitchFamily="18" charset="0"/>
                  </a:rPr>
                  <a:t>的線性疊加。</a:t>
                </a:r>
              </a:p>
            </p:txBody>
          </p:sp>
        </mc:Choice>
        <mc:Fallback xmlns="">
          <p:sp>
            <p:nvSpPr>
              <p:cNvPr id="5" name="文字方塊 35"/>
              <p:cNvSpPr txBox="1">
                <a:spLocks noRot="1" noChangeAspect="1" noMove="1" noResize="1" noEditPoints="1" noAdjustHandles="1" noChangeArrowheads="1" noChangeShapeType="1" noTextEdit="1"/>
              </p:cNvSpPr>
              <p:nvPr/>
            </p:nvSpPr>
            <p:spPr bwMode="auto">
              <a:xfrm>
                <a:off x="1082657" y="2619160"/>
                <a:ext cx="5159206" cy="369332"/>
              </a:xfrm>
              <a:prstGeom prst="rect">
                <a:avLst/>
              </a:prstGeom>
              <a:blipFill>
                <a:blip r:embed="rId4"/>
                <a:stretch>
                  <a:fillRect l="-983" t="-6667" b="-20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7" name="橢圓 6"/>
          <p:cNvSpPr/>
          <p:nvPr/>
        </p:nvSpPr>
        <p:spPr>
          <a:xfrm>
            <a:off x="1663251" y="4444740"/>
            <a:ext cx="940027" cy="849086"/>
          </a:xfrm>
          <a:prstGeom prst="ellipse">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文字方塊 35"/>
          <p:cNvSpPr txBox="1">
            <a:spLocks noChangeArrowheads="1"/>
          </p:cNvSpPr>
          <p:nvPr/>
        </p:nvSpPr>
        <p:spPr bwMode="auto">
          <a:xfrm>
            <a:off x="1180467" y="4977913"/>
            <a:ext cx="63481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cs typeface="Times New Roman" pitchFamily="18" charset="0"/>
              </a:rPr>
              <a:t>另一個正交的線性疊加是一個尚未觀察到的粒子：</a:t>
            </a:r>
            <a:r>
              <a:rPr lang="en-US" altLang="zh-TW" sz="1800" i="1" dirty="0">
                <a:cs typeface="Times New Roman" pitchFamily="18" charset="0"/>
              </a:rPr>
              <a:t>Z</a:t>
            </a:r>
            <a:r>
              <a:rPr lang="zh-TW" altLang="en-US" sz="1800" i="1" dirty="0">
                <a:cs typeface="Times New Roman" pitchFamily="18" charset="0"/>
              </a:rPr>
              <a:t> </a:t>
            </a:r>
            <a:r>
              <a:rPr lang="zh-TW" altLang="en-US" sz="1800" dirty="0">
                <a:cs typeface="Times New Roman" pitchFamily="18" charset="0"/>
              </a:rPr>
              <a:t>粒子</a:t>
            </a:r>
          </a:p>
        </p:txBody>
      </p:sp>
      <p:pic>
        <p:nvPicPr>
          <p:cNvPr id="9" name="Picture 2" descr="http://www.quantumdiaries.org/wp-content/uploads/2011/11/W3BtoZgam1-1024x290.png"/>
          <p:cNvPicPr>
            <a:picLocks noChangeAspect="1" noChangeArrowheads="1"/>
          </p:cNvPicPr>
          <p:nvPr/>
        </p:nvPicPr>
        <p:blipFill rotWithShape="1">
          <a:blip r:embed="rId3">
            <a:extLst>
              <a:ext uri="{28A0092B-C50C-407E-A947-70E740481C1C}">
                <a14:useLocalDpi xmlns:a14="http://schemas.microsoft.com/office/drawing/2010/main" val="0"/>
              </a:ext>
            </a:extLst>
          </a:blip>
          <a:srcRect l="45983"/>
          <a:stretch/>
        </p:blipFill>
        <p:spPr bwMode="auto">
          <a:xfrm>
            <a:off x="4048749" y="3595668"/>
            <a:ext cx="2649811" cy="1382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矩形 11"/>
          <p:cNvSpPr/>
          <p:nvPr/>
        </p:nvSpPr>
        <p:spPr>
          <a:xfrm>
            <a:off x="1875155" y="1964989"/>
            <a:ext cx="5979059" cy="31671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11" name="矩形 10">
                <a:extLst>
                  <a:ext uri="{FF2B5EF4-FFF2-40B4-BE49-F238E27FC236}">
                    <a16:creationId xmlns:a16="http://schemas.microsoft.com/office/drawing/2014/main" id="{60CEBAA5-8372-1542-BA50-6372EFB91AD3}"/>
                  </a:ext>
                </a:extLst>
              </p:cNvPr>
              <p:cNvSpPr/>
              <p:nvPr/>
            </p:nvSpPr>
            <p:spPr>
              <a:xfrm>
                <a:off x="2772423" y="5515696"/>
                <a:ext cx="2842766" cy="369332"/>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𝑍</m:t>
                      </m:r>
                      <m:r>
                        <a:rPr lang="en-US" altLang="zh-TW" b="0" i="1" smtClean="0">
                          <a:latin typeface="Cambria Math" panose="02040503050406030204" pitchFamily="18" charset="0"/>
                        </a:rPr>
                        <m:t>=</m:t>
                      </m:r>
                      <m:func>
                        <m:funcPr>
                          <m:ctrlPr>
                            <a:rPr lang="en-US" altLang="zh-TW" b="0" i="1" smtClean="0">
                              <a:latin typeface="Cambria Math" panose="02040503050406030204" pitchFamily="18" charset="0"/>
                            </a:rPr>
                          </m:ctrlPr>
                        </m:funcPr>
                        <m:fName>
                          <m:r>
                            <m:rPr>
                              <m:sty m:val="p"/>
                            </m:rPr>
                            <a:rPr lang="en-US" altLang="zh-TW" b="0" i="0" smtClean="0">
                              <a:latin typeface="Cambria Math" panose="02040503050406030204" pitchFamily="18" charset="0"/>
                            </a:rPr>
                            <m:t>cos</m:t>
                          </m:r>
                        </m:fName>
                        <m:e>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ea typeface="Cambria Math" panose="02040503050406030204" pitchFamily="18" charset="0"/>
                                </a:rPr>
                                <m:t>𝜃</m:t>
                              </m:r>
                            </m:e>
                            <m:sub>
                              <m:r>
                                <a:rPr lang="en-US" altLang="zh-TW" b="0" i="1" smtClean="0">
                                  <a:latin typeface="Cambria Math" panose="02040503050406030204" pitchFamily="18" charset="0"/>
                                </a:rPr>
                                <m:t>𝑊</m:t>
                              </m:r>
                            </m:sub>
                          </m:sSub>
                        </m:e>
                      </m:func>
                      <m:sSup>
                        <m:sSupPr>
                          <m:ctrlPr>
                            <a:rPr lang="en-US" altLang="zh-TW" i="1">
                              <a:latin typeface="Cambria Math" panose="02040503050406030204" pitchFamily="18" charset="0"/>
                            </a:rPr>
                          </m:ctrlPr>
                        </m:sSupPr>
                        <m:e>
                          <m:r>
                            <a:rPr lang="en-US" altLang="zh-TW" i="1">
                              <a:latin typeface="Cambria Math"/>
                            </a:rPr>
                            <m:t>𝑊</m:t>
                          </m:r>
                        </m:e>
                        <m:sup>
                          <m:r>
                            <a:rPr lang="en-US" altLang="zh-TW" b="0" i="1" smtClean="0">
                              <a:latin typeface="Cambria Math" panose="02040503050406030204" pitchFamily="18" charset="0"/>
                            </a:rPr>
                            <m:t>3</m:t>
                          </m:r>
                        </m:sup>
                      </m:sSup>
                      <m:r>
                        <a:rPr lang="en-US" altLang="zh-TW" i="1">
                          <a:latin typeface="Cambria Math"/>
                        </a:rPr>
                        <m:t>−</m:t>
                      </m:r>
                      <m:func>
                        <m:funcPr>
                          <m:ctrlPr>
                            <a:rPr lang="en-US" altLang="zh-TW" i="1" smtClean="0">
                              <a:latin typeface="Cambria Math" panose="02040503050406030204" pitchFamily="18" charset="0"/>
                            </a:rPr>
                          </m:ctrlPr>
                        </m:funcPr>
                        <m:fName>
                          <m:r>
                            <m:rPr>
                              <m:sty m:val="p"/>
                            </m:rPr>
                            <a:rPr lang="en-US" altLang="zh-TW" i="0" smtClean="0">
                              <a:latin typeface="Cambria Math" panose="02040503050406030204" pitchFamily="18" charset="0"/>
                            </a:rPr>
                            <m:t>sin</m:t>
                          </m:r>
                        </m:fName>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𝜃</m:t>
                              </m:r>
                            </m:e>
                            <m:sub>
                              <m:r>
                                <a:rPr lang="en-US" altLang="zh-TW" i="1">
                                  <a:latin typeface="Cambria Math" panose="02040503050406030204" pitchFamily="18" charset="0"/>
                                </a:rPr>
                                <m:t>𝑊</m:t>
                              </m:r>
                            </m:sub>
                          </m:sSub>
                        </m:e>
                      </m:func>
                      <m:r>
                        <a:rPr lang="en-US" altLang="zh-TW" b="0" i="1" smtClean="0">
                          <a:latin typeface="Cambria Math" panose="02040503050406030204" pitchFamily="18" charset="0"/>
                        </a:rPr>
                        <m:t>𝐵</m:t>
                      </m:r>
                    </m:oMath>
                  </m:oMathPara>
                </a14:m>
                <a:endParaRPr lang="zh-TW" altLang="en-US" dirty="0"/>
              </a:p>
            </p:txBody>
          </p:sp>
        </mc:Choice>
        <mc:Fallback xmlns="">
          <p:sp>
            <p:nvSpPr>
              <p:cNvPr id="11" name="矩形 10">
                <a:extLst>
                  <a:ext uri="{FF2B5EF4-FFF2-40B4-BE49-F238E27FC236}">
                    <a16:creationId xmlns:a16="http://schemas.microsoft.com/office/drawing/2014/main" id="{60CEBAA5-8372-1542-BA50-6372EFB91AD3}"/>
                  </a:ext>
                </a:extLst>
              </p:cNvPr>
              <p:cNvSpPr>
                <a:spLocks noRot="1" noChangeAspect="1" noMove="1" noResize="1" noEditPoints="1" noAdjustHandles="1" noChangeArrowheads="1" noChangeShapeType="1" noTextEdit="1"/>
              </p:cNvSpPr>
              <p:nvPr/>
            </p:nvSpPr>
            <p:spPr>
              <a:xfrm>
                <a:off x="2772423" y="5515696"/>
                <a:ext cx="2842766" cy="36933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矩形 12">
                <a:extLst>
                  <a:ext uri="{FF2B5EF4-FFF2-40B4-BE49-F238E27FC236}">
                    <a16:creationId xmlns:a16="http://schemas.microsoft.com/office/drawing/2014/main" id="{AA7C67FE-5085-BD4B-BE40-FAA60EA1CA80}"/>
                  </a:ext>
                </a:extLst>
              </p:cNvPr>
              <p:cNvSpPr/>
              <p:nvPr/>
            </p:nvSpPr>
            <p:spPr>
              <a:xfrm>
                <a:off x="2772423" y="3107414"/>
                <a:ext cx="2828916" cy="369332"/>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ea typeface="Cambria Math" panose="02040503050406030204" pitchFamily="18" charset="0"/>
                        </a:rPr>
                        <m:t>𝛾</m:t>
                      </m:r>
                      <m:r>
                        <a:rPr lang="en-US" altLang="zh-TW" b="0" i="1" smtClean="0">
                          <a:latin typeface="Cambria Math" panose="02040503050406030204" pitchFamily="18" charset="0"/>
                        </a:rPr>
                        <m:t>=</m:t>
                      </m:r>
                      <m:func>
                        <m:funcPr>
                          <m:ctrlPr>
                            <a:rPr lang="en-US" altLang="zh-TW" i="1">
                              <a:latin typeface="Cambria Math" panose="02040503050406030204" pitchFamily="18" charset="0"/>
                            </a:rPr>
                          </m:ctrlPr>
                        </m:funcPr>
                        <m:fName>
                          <m:r>
                            <m:rPr>
                              <m:sty m:val="p"/>
                            </m:rPr>
                            <a:rPr lang="en-US" altLang="zh-TW">
                              <a:latin typeface="Cambria Math" panose="02040503050406030204" pitchFamily="18" charset="0"/>
                            </a:rPr>
                            <m:t>sin</m:t>
                          </m:r>
                        </m:fName>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𝜃</m:t>
                              </m:r>
                            </m:e>
                            <m:sub>
                              <m:r>
                                <a:rPr lang="en-US" altLang="zh-TW" i="1">
                                  <a:latin typeface="Cambria Math" panose="02040503050406030204" pitchFamily="18" charset="0"/>
                                </a:rPr>
                                <m:t>𝑊</m:t>
                              </m:r>
                            </m:sub>
                          </m:sSub>
                        </m:e>
                      </m:func>
                      <m:sSup>
                        <m:sSupPr>
                          <m:ctrlPr>
                            <a:rPr lang="en-US" altLang="zh-TW" i="1">
                              <a:latin typeface="Cambria Math" panose="02040503050406030204" pitchFamily="18" charset="0"/>
                            </a:rPr>
                          </m:ctrlPr>
                        </m:sSupPr>
                        <m:e>
                          <m:r>
                            <a:rPr lang="en-US" altLang="zh-TW" i="1">
                              <a:latin typeface="Cambria Math"/>
                            </a:rPr>
                            <m:t>𝑊</m:t>
                          </m:r>
                        </m:e>
                        <m:sup>
                          <m:r>
                            <a:rPr lang="en-US" altLang="zh-TW" b="0" i="1" smtClean="0">
                              <a:latin typeface="Cambria Math" panose="02040503050406030204" pitchFamily="18" charset="0"/>
                            </a:rPr>
                            <m:t>3</m:t>
                          </m:r>
                        </m:sup>
                      </m:sSup>
                      <m:r>
                        <a:rPr lang="en-US" altLang="zh-TW" b="0" i="1" smtClean="0">
                          <a:latin typeface="Cambria Math" panose="02040503050406030204" pitchFamily="18" charset="0"/>
                        </a:rPr>
                        <m:t>+</m:t>
                      </m:r>
                      <m:func>
                        <m:funcPr>
                          <m:ctrlPr>
                            <a:rPr lang="en-US" altLang="zh-TW" i="1">
                              <a:latin typeface="Cambria Math" panose="02040503050406030204" pitchFamily="18" charset="0"/>
                            </a:rPr>
                          </m:ctrlPr>
                        </m:funcPr>
                        <m:fName>
                          <m:r>
                            <m:rPr>
                              <m:sty m:val="p"/>
                            </m:rPr>
                            <a:rPr lang="en-US" altLang="zh-TW">
                              <a:latin typeface="Cambria Math" panose="02040503050406030204" pitchFamily="18" charset="0"/>
                            </a:rPr>
                            <m:t>cos</m:t>
                          </m:r>
                        </m:fName>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𝜃</m:t>
                              </m:r>
                            </m:e>
                            <m:sub>
                              <m:r>
                                <a:rPr lang="en-US" altLang="zh-TW" i="1">
                                  <a:latin typeface="Cambria Math" panose="02040503050406030204" pitchFamily="18" charset="0"/>
                                </a:rPr>
                                <m:t>𝑊</m:t>
                              </m:r>
                            </m:sub>
                          </m:sSub>
                        </m:e>
                      </m:func>
                      <m:r>
                        <a:rPr lang="en-US" altLang="zh-TW" b="0" i="1" smtClean="0">
                          <a:latin typeface="Cambria Math" panose="02040503050406030204" pitchFamily="18" charset="0"/>
                        </a:rPr>
                        <m:t>𝐵</m:t>
                      </m:r>
                    </m:oMath>
                  </m:oMathPara>
                </a14:m>
                <a:endParaRPr lang="zh-TW" altLang="en-US" dirty="0"/>
              </a:p>
            </p:txBody>
          </p:sp>
        </mc:Choice>
        <mc:Fallback xmlns="">
          <p:sp>
            <p:nvSpPr>
              <p:cNvPr id="13" name="矩形 12">
                <a:extLst>
                  <a:ext uri="{FF2B5EF4-FFF2-40B4-BE49-F238E27FC236}">
                    <a16:creationId xmlns:a16="http://schemas.microsoft.com/office/drawing/2014/main" id="{AA7C67FE-5085-BD4B-BE40-FAA60EA1CA80}"/>
                  </a:ext>
                </a:extLst>
              </p:cNvPr>
              <p:cNvSpPr>
                <a:spLocks noRot="1" noChangeAspect="1" noMove="1" noResize="1" noEditPoints="1" noAdjustHandles="1" noChangeArrowheads="1" noChangeShapeType="1" noTextEdit="1"/>
              </p:cNvSpPr>
              <p:nvPr/>
            </p:nvSpPr>
            <p:spPr>
              <a:xfrm>
                <a:off x="2772423" y="3107414"/>
                <a:ext cx="2828916" cy="369332"/>
              </a:xfrm>
              <a:prstGeom prst="rect">
                <a:avLst/>
              </a:prstGeom>
              <a:blipFill>
                <a:blip r:embed="rId6"/>
                <a:stretch>
                  <a:fillRect b="-1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99C5FC24-3D39-51DB-9D6A-EEBEB5F69E1F}"/>
                  </a:ext>
                </a:extLst>
              </p:cNvPr>
              <p:cNvSpPr txBox="1"/>
              <p:nvPr/>
            </p:nvSpPr>
            <p:spPr>
              <a:xfrm>
                <a:off x="5785471" y="3086968"/>
                <a:ext cx="2172897" cy="369332"/>
              </a:xfrm>
              <a:prstGeom prst="rect">
                <a:avLst/>
              </a:prstGeom>
              <a:noFill/>
            </p:spPr>
            <p:txBody>
              <a:bodyPr wrap="square">
                <a:spAutoFit/>
              </a:bodyPr>
              <a:lstStyle/>
              <a:p>
                <a14:m>
                  <m:oMath xmlns:m="http://schemas.openxmlformats.org/officeDocument/2006/math">
                    <m:sSub>
                      <m:sSubPr>
                        <m:ctrlPr>
                          <a:rPr lang="en-US" altLang="zh-TW" i="1" smtClean="0">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𝜃</m:t>
                        </m:r>
                      </m:e>
                      <m:sub>
                        <m:r>
                          <a:rPr lang="en-US" altLang="zh-TW" i="1">
                            <a:latin typeface="Cambria Math" panose="02040503050406030204" pitchFamily="18" charset="0"/>
                          </a:rPr>
                          <m:t>𝑊</m:t>
                        </m:r>
                      </m:sub>
                    </m:sSub>
                  </m:oMath>
                </a14:m>
                <a:r>
                  <a:rPr lang="en-US" altLang="zh-TW" dirty="0">
                    <a:latin typeface="Times New Roman" panose="02020603050405020304" pitchFamily="18" charset="0"/>
                    <a:cs typeface="Times New Roman" panose="02020603050405020304" pitchFamily="18" charset="0"/>
                  </a:rPr>
                  <a:t>:Weinberg Angle</a:t>
                </a:r>
                <a:endParaRPr lang="en-US" dirty="0">
                  <a:latin typeface="Times New Roman" panose="02020603050405020304" pitchFamily="18" charset="0"/>
                  <a:cs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99C5FC24-3D39-51DB-9D6A-EEBEB5F69E1F}"/>
                  </a:ext>
                </a:extLst>
              </p:cNvPr>
              <p:cNvSpPr txBox="1">
                <a:spLocks noRot="1" noChangeAspect="1" noMove="1" noResize="1" noEditPoints="1" noAdjustHandles="1" noChangeArrowheads="1" noChangeShapeType="1" noTextEdit="1"/>
              </p:cNvSpPr>
              <p:nvPr/>
            </p:nvSpPr>
            <p:spPr>
              <a:xfrm>
                <a:off x="5785471" y="3086968"/>
                <a:ext cx="2172897" cy="369332"/>
              </a:xfrm>
              <a:prstGeom prst="rect">
                <a:avLst/>
              </a:prstGeom>
              <a:blipFill>
                <a:blip r:embed="rId7"/>
                <a:stretch>
                  <a:fillRect t="-6452" b="-19355"/>
                </a:stretch>
              </a:blipFill>
            </p:spPr>
            <p:txBody>
              <a:bodyPr/>
              <a:lstStyle/>
              <a:p>
                <a:r>
                  <a:rPr lang="en-US">
                    <a:noFill/>
                  </a:rPr>
                  <a:t> </a:t>
                </a:r>
              </a:p>
            </p:txBody>
          </p:sp>
        </mc:Fallback>
      </mc:AlternateContent>
    </p:spTree>
    <p:extLst>
      <p:ext uri="{BB962C8B-B14F-4D97-AF65-F5344CB8AC3E}">
        <p14:creationId xmlns:p14="http://schemas.microsoft.com/office/powerpoint/2010/main" val="191955877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矩形 1"/>
              <p:cNvSpPr/>
              <p:nvPr/>
            </p:nvSpPr>
            <p:spPr>
              <a:xfrm>
                <a:off x="978649" y="2110686"/>
                <a:ext cx="4705326" cy="1211422"/>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d>
                        <m:dPr>
                          <m:ctrlPr>
                            <a:rPr lang="en-US" altLang="zh-TW" i="1" smtClean="0">
                              <a:latin typeface="Cambria Math" panose="02040503050406030204" pitchFamily="18" charset="0"/>
                              <a:cs typeface="Times New Roman" pitchFamily="18" charset="0"/>
                            </a:rPr>
                          </m:ctrlPr>
                        </m:dPr>
                        <m:e>
                          <m:m>
                            <m:mPr>
                              <m:mcs>
                                <m:mc>
                                  <m:mcPr>
                                    <m:count m:val="2"/>
                                    <m:mcJc m:val="center"/>
                                  </m:mcPr>
                                </m:mc>
                              </m:mcs>
                              <m:ctrlPr>
                                <a:rPr lang="en-US" altLang="zh-TW" i="1">
                                  <a:latin typeface="Cambria Math" panose="02040503050406030204" pitchFamily="18" charset="0"/>
                                  <a:cs typeface="Times New Roman" pitchFamily="18" charset="0"/>
                                </a:rPr>
                              </m:ctrlPr>
                            </m:mPr>
                            <m:mr>
                              <m:e>
                                <m:sSub>
                                  <m:sSubPr>
                                    <m:ctrlPr>
                                      <a:rPr lang="en-US" altLang="zh-TW" i="1">
                                        <a:latin typeface="Cambria Math" panose="02040503050406030204" pitchFamily="18" charset="0"/>
                                        <a:cs typeface="Times New Roman" pitchFamily="18" charset="0"/>
                                      </a:rPr>
                                    </m:ctrlPr>
                                  </m:sSubPr>
                                  <m:e>
                                    <m:acc>
                                      <m:accPr>
                                        <m:chr m:val="̅"/>
                                        <m:ctrlPr>
                                          <a:rPr lang="en-US" altLang="zh-TW" i="1">
                                            <a:latin typeface="Cambria Math" panose="02040503050406030204" pitchFamily="18" charset="0"/>
                                            <a:cs typeface="Times New Roman" pitchFamily="18" charset="0"/>
                                          </a:rPr>
                                        </m:ctrlPr>
                                      </m:accPr>
                                      <m:e>
                                        <m:r>
                                          <a:rPr lang="zh-TW" altLang="en-US" i="1">
                                            <a:latin typeface="Cambria Math"/>
                                            <a:cs typeface="Times New Roman" pitchFamily="18" charset="0"/>
                                          </a:rPr>
                                          <m:t>𝜈</m:t>
                                        </m:r>
                                      </m:e>
                                    </m:acc>
                                  </m:e>
                                  <m:sub>
                                    <m:r>
                                      <a:rPr lang="en-US" altLang="zh-TW" i="1">
                                        <a:latin typeface="Cambria Math"/>
                                        <a:cs typeface="Times New Roman" pitchFamily="18" charset="0"/>
                                      </a:rPr>
                                      <m:t>𝑒</m:t>
                                    </m:r>
                                  </m:sub>
                                </m:sSub>
                              </m:e>
                              <m:e>
                                <m:acc>
                                  <m:accPr>
                                    <m:chr m:val="̅"/>
                                    <m:ctrlPr>
                                      <a:rPr lang="en-US" altLang="zh-TW" i="1">
                                        <a:latin typeface="Cambria Math" panose="02040503050406030204" pitchFamily="18" charset="0"/>
                                        <a:cs typeface="Times New Roman" pitchFamily="18" charset="0"/>
                                      </a:rPr>
                                    </m:ctrlPr>
                                  </m:accPr>
                                  <m:e>
                                    <m:r>
                                      <a:rPr lang="en-US" altLang="zh-TW" i="1">
                                        <a:latin typeface="Cambria Math"/>
                                        <a:cs typeface="Times New Roman" pitchFamily="18" charset="0"/>
                                      </a:rPr>
                                      <m:t>𝑒</m:t>
                                    </m:r>
                                  </m:e>
                                </m:acc>
                              </m:e>
                            </m:mr>
                          </m:m>
                        </m:e>
                      </m:d>
                      <m:d>
                        <m:dPr>
                          <m:ctrlPr>
                            <a:rPr lang="en-US" altLang="zh-TW" i="1">
                              <a:latin typeface="Cambria Math" panose="02040503050406030204" pitchFamily="18" charset="0"/>
                              <a:cs typeface="Times New Roman" pitchFamily="18" charset="0"/>
                            </a:rPr>
                          </m:ctrlPr>
                        </m:dPr>
                        <m:e>
                          <m:m>
                            <m:mPr>
                              <m:mcs>
                                <m:mc>
                                  <m:mcPr>
                                    <m:count m:val="2"/>
                                    <m:mcJc m:val="center"/>
                                  </m:mcPr>
                                </m:mc>
                              </m:mcs>
                              <m:ctrlPr>
                                <a:rPr lang="en-US" altLang="zh-TW" i="1">
                                  <a:latin typeface="Cambria Math" panose="02040503050406030204" pitchFamily="18" charset="0"/>
                                  <a:cs typeface="Times New Roman" pitchFamily="18" charset="0"/>
                                </a:rPr>
                              </m:ctrlPr>
                            </m:mPr>
                            <m:mr>
                              <m:e>
                                <m:f>
                                  <m:fPr>
                                    <m:ctrlPr>
                                      <a:rPr lang="en-US" altLang="zh-TW" i="1" smtClean="0">
                                        <a:latin typeface="Cambria Math" panose="02040503050406030204" pitchFamily="18" charset="0"/>
                                        <a:cs typeface="Times New Roman" pitchFamily="18" charset="0"/>
                                      </a:rPr>
                                    </m:ctrlPr>
                                  </m:fPr>
                                  <m:num>
                                    <m:r>
                                      <a:rPr lang="en-US" altLang="zh-TW" b="0" i="1" smtClean="0">
                                        <a:latin typeface="Cambria Math"/>
                                        <a:cs typeface="Times New Roman" pitchFamily="18" charset="0"/>
                                      </a:rPr>
                                      <m:t>𝑔</m:t>
                                    </m:r>
                                  </m:num>
                                  <m:den>
                                    <m:r>
                                      <m:rPr>
                                        <m:brk m:alnAt="7"/>
                                      </m:rPr>
                                      <a:rPr lang="en-US" altLang="zh-TW" i="1" smtClean="0">
                                        <a:latin typeface="Cambria Math"/>
                                        <a:cs typeface="Times New Roman" pitchFamily="18" charset="0"/>
                                      </a:rPr>
                                      <m:t>2</m:t>
                                    </m:r>
                                  </m:den>
                                </m:f>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𝑊</m:t>
                                    </m:r>
                                  </m:e>
                                  <m:sup>
                                    <m:r>
                                      <a:rPr lang="en-US" altLang="zh-TW" i="1">
                                        <a:latin typeface="Cambria Math"/>
                                        <a:cs typeface="Times New Roman" pitchFamily="18" charset="0"/>
                                      </a:rPr>
                                      <m:t>3</m:t>
                                    </m:r>
                                  </m:sup>
                                </m:sSup>
                                <m:r>
                                  <a:rPr lang="en-US" altLang="zh-TW" b="0" i="1" smtClean="0">
                                    <a:latin typeface="Cambria Math"/>
                                    <a:cs typeface="Times New Roman" pitchFamily="18" charset="0"/>
                                  </a:rPr>
                                  <m:t>−</m:t>
                                </m:r>
                                <m:f>
                                  <m:fPr>
                                    <m:ctrlPr>
                                      <a:rPr lang="en-US" altLang="zh-TW" i="1">
                                        <a:latin typeface="Cambria Math" panose="02040503050406030204" pitchFamily="18" charset="0"/>
                                        <a:cs typeface="Times New Roman" pitchFamily="18" charset="0"/>
                                      </a:rPr>
                                    </m:ctrlPr>
                                  </m:fPr>
                                  <m:num>
                                    <m:r>
                                      <a:rPr lang="en-US" altLang="zh-TW" b="0" i="1" smtClean="0">
                                        <a:latin typeface="Cambria Math"/>
                                        <a:cs typeface="Times New Roman" pitchFamily="18" charset="0"/>
                                      </a:rPr>
                                      <m:t>𝑔</m:t>
                                    </m:r>
                                    <m:r>
                                      <a:rPr lang="en-US" altLang="zh-TW" b="0" i="1" smtClean="0">
                                        <a:latin typeface="Cambria Math"/>
                                        <a:cs typeface="Times New Roman" pitchFamily="18" charset="0"/>
                                      </a:rPr>
                                      <m:t>′</m:t>
                                    </m:r>
                                  </m:num>
                                  <m:den>
                                    <m:r>
                                      <m:rPr>
                                        <m:brk m:alnAt="7"/>
                                      </m:rPr>
                                      <a:rPr lang="en-US" altLang="zh-TW" i="1">
                                        <a:latin typeface="Cambria Math"/>
                                        <a:cs typeface="Times New Roman" pitchFamily="18" charset="0"/>
                                      </a:rPr>
                                      <m:t>2</m:t>
                                    </m:r>
                                  </m:den>
                                </m:f>
                                <m:r>
                                  <m:rPr>
                                    <m:brk m:alnAt="7"/>
                                  </m:rPr>
                                  <a:rPr lang="en-US" altLang="zh-TW" b="0" i="1" smtClean="0">
                                    <a:latin typeface="Cambria Math"/>
                                    <a:cs typeface="Times New Roman" pitchFamily="18" charset="0"/>
                                  </a:rPr>
                                  <m:t>𝐵</m:t>
                                </m:r>
                              </m:e>
                              <m:e>
                                <m:r>
                                  <a:rPr lang="en-US" altLang="zh-TW" b="0" i="1" smtClean="0">
                                    <a:latin typeface="Cambria Math" panose="02040503050406030204" pitchFamily="18" charset="0"/>
                                    <a:cs typeface="Times New Roman" pitchFamily="18" charset="0"/>
                                  </a:rPr>
                                  <m:t>0</m:t>
                                </m:r>
                              </m:e>
                            </m:mr>
                            <m:mr>
                              <m:e>
                                <m:r>
                                  <a:rPr lang="en-US" altLang="zh-TW" b="0" i="1" smtClean="0">
                                    <a:latin typeface="Cambria Math" panose="02040503050406030204" pitchFamily="18" charset="0"/>
                                    <a:cs typeface="Times New Roman" pitchFamily="18" charset="0"/>
                                  </a:rPr>
                                  <m:t>0</m:t>
                                </m:r>
                              </m:e>
                              <m:e>
                                <m:r>
                                  <a:rPr lang="en-US" altLang="zh-TW" b="0" i="1" smtClean="0">
                                    <a:latin typeface="Cambria Math"/>
                                    <a:cs typeface="Times New Roman" pitchFamily="18" charset="0"/>
                                  </a:rPr>
                                  <m:t>−</m:t>
                                </m:r>
                                <m:f>
                                  <m:fPr>
                                    <m:ctrlPr>
                                      <a:rPr lang="en-US" altLang="zh-TW" i="1">
                                        <a:latin typeface="Cambria Math" panose="02040503050406030204" pitchFamily="18" charset="0"/>
                                        <a:cs typeface="Times New Roman" pitchFamily="18" charset="0"/>
                                      </a:rPr>
                                    </m:ctrlPr>
                                  </m:fPr>
                                  <m:num>
                                    <m:r>
                                      <a:rPr lang="en-US" altLang="zh-TW" b="0" i="1" smtClean="0">
                                        <a:latin typeface="Cambria Math"/>
                                        <a:cs typeface="Times New Roman" pitchFamily="18" charset="0"/>
                                      </a:rPr>
                                      <m:t>𝑔</m:t>
                                    </m:r>
                                  </m:num>
                                  <m:den>
                                    <m:r>
                                      <m:rPr>
                                        <m:brk m:alnAt="7"/>
                                      </m:rPr>
                                      <a:rPr lang="en-US" altLang="zh-TW" i="1">
                                        <a:latin typeface="Cambria Math"/>
                                        <a:cs typeface="Times New Roman" pitchFamily="18" charset="0"/>
                                      </a:rPr>
                                      <m:t>2</m:t>
                                    </m:r>
                                  </m:den>
                                </m:f>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𝑊</m:t>
                                    </m:r>
                                  </m:e>
                                  <m:sup>
                                    <m:r>
                                      <a:rPr lang="en-US" altLang="zh-TW" i="1">
                                        <a:latin typeface="Cambria Math"/>
                                        <a:cs typeface="Times New Roman" pitchFamily="18" charset="0"/>
                                      </a:rPr>
                                      <m:t>3</m:t>
                                    </m:r>
                                  </m:sup>
                                </m:sSup>
                                <m:r>
                                  <a:rPr lang="en-US" altLang="zh-TW" b="0" i="1" smtClean="0">
                                    <a:latin typeface="Cambria Math"/>
                                    <a:cs typeface="Times New Roman" pitchFamily="18" charset="0"/>
                                  </a:rPr>
                                  <m:t>−</m:t>
                                </m:r>
                                <m:f>
                                  <m:fPr>
                                    <m:ctrlPr>
                                      <a:rPr lang="en-US" altLang="zh-TW" i="1">
                                        <a:latin typeface="Cambria Math" panose="02040503050406030204" pitchFamily="18" charset="0"/>
                                        <a:cs typeface="Times New Roman" pitchFamily="18" charset="0"/>
                                      </a:rPr>
                                    </m:ctrlPr>
                                  </m:fPr>
                                  <m:num>
                                    <m:r>
                                      <a:rPr lang="en-US" altLang="zh-TW" b="0" i="1" smtClean="0">
                                        <a:latin typeface="Cambria Math"/>
                                        <a:cs typeface="Times New Roman" pitchFamily="18" charset="0"/>
                                      </a:rPr>
                                      <m:t>𝑔</m:t>
                                    </m:r>
                                    <m:r>
                                      <a:rPr lang="en-US" altLang="zh-TW" b="0" i="1" smtClean="0">
                                        <a:latin typeface="Cambria Math"/>
                                        <a:cs typeface="Times New Roman" pitchFamily="18" charset="0"/>
                                      </a:rPr>
                                      <m:t>′</m:t>
                                    </m:r>
                                  </m:num>
                                  <m:den>
                                    <m:r>
                                      <m:rPr>
                                        <m:brk m:alnAt="7"/>
                                      </m:rPr>
                                      <a:rPr lang="en-US" altLang="zh-TW" i="1">
                                        <a:latin typeface="Cambria Math"/>
                                        <a:cs typeface="Times New Roman" pitchFamily="18" charset="0"/>
                                      </a:rPr>
                                      <m:t>2</m:t>
                                    </m:r>
                                  </m:den>
                                </m:f>
                                <m:r>
                                  <m:rPr>
                                    <m:brk m:alnAt="7"/>
                                  </m:rPr>
                                  <a:rPr lang="en-US" altLang="zh-TW" i="1">
                                    <a:latin typeface="Cambria Math"/>
                                    <a:cs typeface="Times New Roman" pitchFamily="18" charset="0"/>
                                  </a:rPr>
                                  <m:t>𝐵</m:t>
                                </m:r>
                              </m:e>
                            </m:mr>
                          </m:m>
                        </m:e>
                      </m:d>
                      <m:d>
                        <m:dPr>
                          <m:ctrlPr>
                            <a:rPr lang="en-US" altLang="zh-TW" i="1">
                              <a:latin typeface="Cambria Math" panose="02040503050406030204" pitchFamily="18" charset="0"/>
                              <a:cs typeface="Times New Roman" pitchFamily="18" charset="0"/>
                            </a:rPr>
                          </m:ctrlPr>
                        </m:dPr>
                        <m:e>
                          <m:m>
                            <m:mPr>
                              <m:mcs>
                                <m:mc>
                                  <m:mcPr>
                                    <m:count m:val="1"/>
                                    <m:mcJc m:val="center"/>
                                  </m:mcPr>
                                </m:mc>
                              </m:mcs>
                              <m:ctrlPr>
                                <a:rPr lang="en-US" altLang="zh-TW" i="1">
                                  <a:latin typeface="Cambria Math" panose="02040503050406030204" pitchFamily="18" charset="0"/>
                                  <a:cs typeface="Times New Roman" pitchFamily="18" charset="0"/>
                                </a:rPr>
                              </m:ctrlPr>
                            </m:mPr>
                            <m:mr>
                              <m:e>
                                <m:sSub>
                                  <m:sSubPr>
                                    <m:ctrlPr>
                                      <a:rPr lang="en-US" altLang="zh-TW" i="1">
                                        <a:latin typeface="Cambria Math" panose="02040503050406030204" pitchFamily="18" charset="0"/>
                                        <a:cs typeface="Times New Roman" pitchFamily="18" charset="0"/>
                                      </a:rPr>
                                    </m:ctrlPr>
                                  </m:sSubPr>
                                  <m:e>
                                    <m:r>
                                      <a:rPr lang="zh-TW" altLang="en-US" i="1">
                                        <a:latin typeface="Cambria Math"/>
                                        <a:cs typeface="Times New Roman" pitchFamily="18" charset="0"/>
                                      </a:rPr>
                                      <m:t>𝜈</m:t>
                                    </m:r>
                                  </m:e>
                                  <m:sub>
                                    <m:r>
                                      <a:rPr lang="en-US" altLang="zh-TW" i="1">
                                        <a:latin typeface="Cambria Math"/>
                                        <a:cs typeface="Times New Roman" pitchFamily="18" charset="0"/>
                                      </a:rPr>
                                      <m:t>𝑒</m:t>
                                    </m:r>
                                  </m:sub>
                                </m:sSub>
                              </m:e>
                            </m:mr>
                            <m:mr>
                              <m:e>
                                <m:r>
                                  <a:rPr lang="en-US" altLang="zh-TW" i="1">
                                    <a:latin typeface="Cambria Math"/>
                                    <a:cs typeface="Times New Roman" pitchFamily="18" charset="0"/>
                                  </a:rPr>
                                  <m:t>𝑒</m:t>
                                </m:r>
                              </m:e>
                            </m:mr>
                          </m:m>
                        </m:e>
                      </m:d>
                    </m:oMath>
                  </m:oMathPara>
                </a14:m>
                <a:endParaRPr lang="en-US" altLang="zh-TW" dirty="0">
                  <a:cs typeface="Times New Roman" pitchFamily="18" charset="0"/>
                </a:endParaRPr>
              </a:p>
            </p:txBody>
          </p:sp>
        </mc:Choice>
        <mc:Fallback xmlns="">
          <p:sp>
            <p:nvSpPr>
              <p:cNvPr id="2" name="矩形 1"/>
              <p:cNvSpPr>
                <a:spLocks noRot="1" noChangeAspect="1" noMove="1" noResize="1" noEditPoints="1" noAdjustHandles="1" noChangeArrowheads="1" noChangeShapeType="1" noTextEdit="1"/>
              </p:cNvSpPr>
              <p:nvPr/>
            </p:nvSpPr>
            <p:spPr>
              <a:xfrm>
                <a:off x="978649" y="2110686"/>
                <a:ext cx="4705326" cy="1211422"/>
              </a:xfrm>
              <a:prstGeom prst="rect">
                <a:avLst/>
              </a:prstGeom>
              <a:blipFill>
                <a:blip r:embed="rId2"/>
                <a:stretch>
                  <a:fillRect b="-2083"/>
                </a:stretch>
              </a:blipFill>
            </p:spPr>
            <p:txBody>
              <a:bodyPr/>
              <a:lstStyle/>
              <a:p>
                <a:r>
                  <a:rPr lang="en-US">
                    <a:noFill/>
                  </a:rPr>
                  <a:t> </a:t>
                </a:r>
              </a:p>
            </p:txBody>
          </p:sp>
        </mc:Fallback>
      </mc:AlternateContent>
      <p:cxnSp>
        <p:nvCxnSpPr>
          <p:cNvPr id="4" name="直線單箭頭接點 3"/>
          <p:cNvCxnSpPr/>
          <p:nvPr/>
        </p:nvCxnSpPr>
        <p:spPr>
          <a:xfrm>
            <a:off x="2690153" y="1708008"/>
            <a:ext cx="1" cy="605215"/>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 name="文字方塊 4"/>
              <p:cNvSpPr txBox="1"/>
              <p:nvPr/>
            </p:nvSpPr>
            <p:spPr>
              <a:xfrm>
                <a:off x="2487191" y="1263914"/>
                <a:ext cx="398699" cy="369332"/>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𝑍</m:t>
                      </m:r>
                    </m:oMath>
                  </m:oMathPara>
                </a14:m>
                <a:endParaRPr lang="zh-TW" altLang="en-US" dirty="0"/>
              </a:p>
            </p:txBody>
          </p:sp>
        </mc:Choice>
        <mc:Fallback xmlns="">
          <p:sp>
            <p:nvSpPr>
              <p:cNvPr id="5" name="文字方塊 4"/>
              <p:cNvSpPr txBox="1">
                <a:spLocks noRot="1" noChangeAspect="1" noMove="1" noResize="1" noEditPoints="1" noAdjustHandles="1" noChangeArrowheads="1" noChangeShapeType="1" noTextEdit="1"/>
              </p:cNvSpPr>
              <p:nvPr/>
            </p:nvSpPr>
            <p:spPr>
              <a:xfrm>
                <a:off x="2487191" y="1263914"/>
                <a:ext cx="398699" cy="369332"/>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文字方塊 5"/>
              <p:cNvSpPr txBox="1"/>
              <p:nvPr/>
            </p:nvSpPr>
            <p:spPr>
              <a:xfrm>
                <a:off x="4043520" y="3654560"/>
                <a:ext cx="818686" cy="369332"/>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𝑍</m:t>
                      </m:r>
                      <m:r>
                        <a:rPr lang="en-US" altLang="zh-TW" b="0" i="0" smtClean="0">
                          <a:latin typeface="Cambria Math"/>
                        </a:rPr>
                        <m:t>+</m:t>
                      </m:r>
                      <m:r>
                        <a:rPr lang="en-US" altLang="zh-TW" b="0" i="1" smtClean="0">
                          <a:latin typeface="Cambria Math"/>
                        </a:rPr>
                        <m:t>𝐴</m:t>
                      </m:r>
                    </m:oMath>
                  </m:oMathPara>
                </a14:m>
                <a:endParaRPr lang="zh-TW" altLang="en-US" i="1" dirty="0"/>
              </a:p>
            </p:txBody>
          </p:sp>
        </mc:Choice>
        <mc:Fallback xmlns="">
          <p:sp>
            <p:nvSpPr>
              <p:cNvPr id="6" name="文字方塊 5"/>
              <p:cNvSpPr txBox="1">
                <a:spLocks noRot="1" noChangeAspect="1" noMove="1" noResize="1" noEditPoints="1" noAdjustHandles="1" noChangeArrowheads="1" noChangeShapeType="1" noTextEdit="1"/>
              </p:cNvSpPr>
              <p:nvPr/>
            </p:nvSpPr>
            <p:spPr>
              <a:xfrm>
                <a:off x="4043520" y="3654560"/>
                <a:ext cx="818686" cy="369332"/>
              </a:xfrm>
              <a:prstGeom prst="rect">
                <a:avLst/>
              </a:prstGeom>
              <a:blipFill>
                <a:blip r:embed="rId4"/>
                <a:stretch>
                  <a:fillRect/>
                </a:stretch>
              </a:blipFill>
            </p:spPr>
            <p:txBody>
              <a:bodyPr/>
              <a:lstStyle/>
              <a:p>
                <a:r>
                  <a:rPr lang="en-US">
                    <a:noFill/>
                  </a:rPr>
                  <a:t> </a:t>
                </a:r>
              </a:p>
            </p:txBody>
          </p:sp>
        </mc:Fallback>
      </mc:AlternateContent>
      <p:cxnSp>
        <p:nvCxnSpPr>
          <p:cNvPr id="8" name="直線單箭頭接點 7"/>
          <p:cNvCxnSpPr/>
          <p:nvPr/>
        </p:nvCxnSpPr>
        <p:spPr>
          <a:xfrm flipV="1">
            <a:off x="4296650" y="3125304"/>
            <a:ext cx="1" cy="485706"/>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矩形 13"/>
              <p:cNvSpPr/>
              <p:nvPr/>
            </p:nvSpPr>
            <p:spPr>
              <a:xfrm>
                <a:off x="978649" y="4248414"/>
                <a:ext cx="3091680" cy="729046"/>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altLang="zh-TW" i="1" smtClean="0">
                              <a:latin typeface="Cambria Math" panose="02040503050406030204" pitchFamily="18" charset="0"/>
                            </a:rPr>
                          </m:ctrlPr>
                        </m:fPr>
                        <m:num>
                          <m:r>
                            <a:rPr lang="en-US" altLang="zh-TW" b="0" i="1" smtClean="0">
                              <a:latin typeface="Cambria Math"/>
                            </a:rPr>
                            <m:t>1</m:t>
                          </m:r>
                        </m:num>
                        <m:den>
                          <m:rad>
                            <m:radPr>
                              <m:degHide m:val="on"/>
                              <m:ctrlPr>
                                <a:rPr lang="en-US" altLang="zh-TW" i="1" smtClean="0">
                                  <a:latin typeface="Cambria Math" panose="02040503050406030204" pitchFamily="18" charset="0"/>
                                </a:rPr>
                              </m:ctrlPr>
                            </m:radPr>
                            <m:deg/>
                            <m:e>
                              <m:sSup>
                                <m:sSupPr>
                                  <m:ctrlPr>
                                    <a:rPr lang="en-US" altLang="zh-TW" i="1">
                                      <a:latin typeface="Cambria Math" panose="02040503050406030204" pitchFamily="18" charset="0"/>
                                    </a:rPr>
                                  </m:ctrlPr>
                                </m:sSupPr>
                                <m:e>
                                  <m:r>
                                    <a:rPr lang="en-US" altLang="zh-TW" i="1">
                                      <a:latin typeface="Cambria Math"/>
                                    </a:rPr>
                                    <m:t>𝑔</m:t>
                                  </m:r>
                                </m:e>
                                <m:sup>
                                  <m:r>
                                    <a:rPr lang="en-US" altLang="zh-TW" i="1">
                                      <a:latin typeface="Cambria Math"/>
                                    </a:rPr>
                                    <m:t>2</m:t>
                                  </m:r>
                                </m:sup>
                              </m:sSup>
                              <m:r>
                                <a:rPr lang="en-US" altLang="zh-TW" i="1">
                                  <a:latin typeface="Cambria Math"/>
                                </a:rPr>
                                <m:t>+</m:t>
                              </m:r>
                              <m:sSup>
                                <m:sSupPr>
                                  <m:ctrlPr>
                                    <a:rPr lang="en-US" altLang="zh-TW" i="1">
                                      <a:latin typeface="Cambria Math" panose="02040503050406030204" pitchFamily="18" charset="0"/>
                                    </a:rPr>
                                  </m:ctrlPr>
                                </m:sSupPr>
                                <m:e>
                                  <m:r>
                                    <a:rPr lang="en-US" altLang="zh-TW" i="1">
                                      <a:latin typeface="Cambria Math"/>
                                    </a:rPr>
                                    <m:t>𝑔</m:t>
                                  </m:r>
                                </m:e>
                                <m:sup>
                                  <m:r>
                                    <a:rPr lang="en-US" altLang="zh-TW" i="1">
                                      <a:latin typeface="Cambria Math"/>
                                    </a:rPr>
                                    <m:t>′2</m:t>
                                  </m:r>
                                </m:sup>
                              </m:sSup>
                            </m:e>
                          </m:rad>
                        </m:den>
                      </m:f>
                      <m:d>
                        <m:dPr>
                          <m:ctrlPr>
                            <a:rPr lang="en-US" altLang="zh-TW" i="1" smtClean="0">
                              <a:latin typeface="Cambria Math" panose="02040503050406030204" pitchFamily="18" charset="0"/>
                            </a:rPr>
                          </m:ctrlPr>
                        </m:dPr>
                        <m:e>
                          <m:r>
                            <a:rPr lang="en-US" altLang="zh-TW" i="1">
                              <a:latin typeface="Cambria Math"/>
                            </a:rPr>
                            <m:t>𝑔</m:t>
                          </m:r>
                          <m:sSup>
                            <m:sSupPr>
                              <m:ctrlPr>
                                <a:rPr lang="en-US" altLang="zh-TW" i="1">
                                  <a:latin typeface="Cambria Math" panose="02040503050406030204" pitchFamily="18" charset="0"/>
                                </a:rPr>
                              </m:ctrlPr>
                            </m:sSupPr>
                            <m:e>
                              <m:r>
                                <a:rPr lang="en-US" altLang="zh-TW" i="1">
                                  <a:latin typeface="Cambria Math"/>
                                </a:rPr>
                                <m:t>𝑊</m:t>
                              </m:r>
                            </m:e>
                            <m:sup>
                              <m:r>
                                <a:rPr lang="en-US" altLang="zh-TW" i="1">
                                  <a:latin typeface="Cambria Math"/>
                                </a:rPr>
                                <m:t>3</m:t>
                              </m:r>
                            </m:sup>
                          </m:sSup>
                          <m:r>
                            <a:rPr lang="en-US" altLang="zh-TW" b="0" i="1" smtClean="0">
                              <a:latin typeface="Cambria Math"/>
                            </a:rPr>
                            <m:t>−</m:t>
                          </m:r>
                          <m:sSup>
                            <m:sSupPr>
                              <m:ctrlPr>
                                <a:rPr lang="en-US" altLang="zh-TW" i="1">
                                  <a:latin typeface="Cambria Math" panose="02040503050406030204" pitchFamily="18" charset="0"/>
                                </a:rPr>
                              </m:ctrlPr>
                            </m:sSupPr>
                            <m:e>
                              <m:r>
                                <a:rPr lang="en-US" altLang="zh-TW" i="1">
                                  <a:latin typeface="Cambria Math"/>
                                </a:rPr>
                                <m:t>𝑔</m:t>
                              </m:r>
                            </m:e>
                            <m:sup>
                              <m:r>
                                <a:rPr lang="en-US" altLang="zh-TW" i="1">
                                  <a:latin typeface="Cambria Math"/>
                                </a:rPr>
                                <m:t>′</m:t>
                              </m:r>
                            </m:sup>
                          </m:sSup>
                          <m:r>
                            <a:rPr lang="en-US" altLang="zh-TW" i="1">
                              <a:latin typeface="Cambria Math"/>
                            </a:rPr>
                            <m:t>𝐵</m:t>
                          </m:r>
                        </m:e>
                      </m:d>
                      <m:r>
                        <a:rPr lang="en-US" altLang="zh-TW" b="0" i="1" smtClean="0">
                          <a:latin typeface="Cambria Math"/>
                          <a:ea typeface="Cambria Math"/>
                        </a:rPr>
                        <m:t>≡</m:t>
                      </m:r>
                      <m:r>
                        <a:rPr lang="en-US" altLang="zh-TW" b="0" i="1" smtClean="0">
                          <a:latin typeface="Cambria Math"/>
                        </a:rPr>
                        <m:t>𝑍</m:t>
                      </m:r>
                    </m:oMath>
                  </m:oMathPara>
                </a14:m>
                <a:endParaRPr lang="zh-TW" altLang="en-US" dirty="0"/>
              </a:p>
            </p:txBody>
          </p:sp>
        </mc:Choice>
        <mc:Fallback xmlns="">
          <p:sp>
            <p:nvSpPr>
              <p:cNvPr id="14" name="矩形 13"/>
              <p:cNvSpPr>
                <a:spLocks noRot="1" noChangeAspect="1" noMove="1" noResize="1" noEditPoints="1" noAdjustHandles="1" noChangeArrowheads="1" noChangeShapeType="1" noTextEdit="1"/>
              </p:cNvSpPr>
              <p:nvPr/>
            </p:nvSpPr>
            <p:spPr>
              <a:xfrm>
                <a:off x="978649" y="4248414"/>
                <a:ext cx="3091680" cy="729046"/>
              </a:xfrm>
              <a:prstGeom prst="rect">
                <a:avLst/>
              </a:prstGeom>
              <a:blipFill>
                <a:blip r:embed="rId5"/>
                <a:stretch>
                  <a:fillRect b="-16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文字方塊 14"/>
              <p:cNvSpPr txBox="1"/>
              <p:nvPr/>
            </p:nvSpPr>
            <p:spPr>
              <a:xfrm>
                <a:off x="978649" y="790346"/>
                <a:ext cx="7570855" cy="369332"/>
              </a:xfrm>
              <a:prstGeom prst="rect">
                <a:avLst/>
              </a:prstGeom>
              <a:noFill/>
            </p:spPr>
            <p:txBody>
              <a:bodyPr wrap="square" rtlCol="0">
                <a:spAutoFit/>
              </a:bodyPr>
              <a:lstStyle/>
              <a:p>
                <a:r>
                  <a:rPr lang="zh-TW" altLang="en-US" dirty="0"/>
                  <a:t>微中子與光子</a:t>
                </a:r>
                <a14:m>
                  <m:oMath xmlns:m="http://schemas.openxmlformats.org/officeDocument/2006/math">
                    <m:r>
                      <a:rPr lang="en-US" altLang="zh-TW" i="1">
                        <a:latin typeface="Cambria Math"/>
                      </a:rPr>
                      <m:t>𝐴</m:t>
                    </m:r>
                  </m:oMath>
                </a14:m>
                <a:r>
                  <a:rPr lang="zh-TW" altLang="en-US" dirty="0"/>
                  <a:t>無交互作用，因此矩陣左上角與微中子作用的是</a:t>
                </a:r>
                <a14:m>
                  <m:oMath xmlns:m="http://schemas.openxmlformats.org/officeDocument/2006/math">
                    <m:r>
                      <a:rPr lang="en-US" altLang="zh-TW" i="1">
                        <a:latin typeface="Cambria Math"/>
                      </a:rPr>
                      <m:t>𝑍</m:t>
                    </m:r>
                  </m:oMath>
                </a14:m>
                <a:r>
                  <a:rPr lang="zh-TW" altLang="en-US" dirty="0"/>
                  <a:t>介子。</a:t>
                </a:r>
              </a:p>
            </p:txBody>
          </p:sp>
        </mc:Choice>
        <mc:Fallback xmlns="">
          <p:sp>
            <p:nvSpPr>
              <p:cNvPr id="15" name="文字方塊 14"/>
              <p:cNvSpPr txBox="1">
                <a:spLocks noRot="1" noChangeAspect="1" noMove="1" noResize="1" noEditPoints="1" noAdjustHandles="1" noChangeArrowheads="1" noChangeShapeType="1" noTextEdit="1"/>
              </p:cNvSpPr>
              <p:nvPr/>
            </p:nvSpPr>
            <p:spPr>
              <a:xfrm>
                <a:off x="978649" y="790346"/>
                <a:ext cx="7570855" cy="369332"/>
              </a:xfrm>
              <a:prstGeom prst="rect">
                <a:avLst/>
              </a:prstGeom>
              <a:blipFill>
                <a:blip r:embed="rId6"/>
                <a:stretch>
                  <a:fillRect l="-839" t="-6667"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矩形 15"/>
              <p:cNvSpPr/>
              <p:nvPr/>
            </p:nvSpPr>
            <p:spPr>
              <a:xfrm>
                <a:off x="1014893" y="5421028"/>
                <a:ext cx="3087705" cy="729046"/>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altLang="zh-TW" i="1" smtClean="0">
                              <a:latin typeface="Cambria Math" panose="02040503050406030204" pitchFamily="18" charset="0"/>
                            </a:rPr>
                          </m:ctrlPr>
                        </m:fPr>
                        <m:num>
                          <m:r>
                            <a:rPr lang="en-US" altLang="zh-TW" b="0" i="1" smtClean="0">
                              <a:latin typeface="Cambria Math"/>
                            </a:rPr>
                            <m:t>1</m:t>
                          </m:r>
                        </m:num>
                        <m:den>
                          <m:rad>
                            <m:radPr>
                              <m:degHide m:val="on"/>
                              <m:ctrlPr>
                                <a:rPr lang="en-US" altLang="zh-TW" i="1" smtClean="0">
                                  <a:latin typeface="Cambria Math" panose="02040503050406030204" pitchFamily="18" charset="0"/>
                                </a:rPr>
                              </m:ctrlPr>
                            </m:radPr>
                            <m:deg/>
                            <m:e>
                              <m:sSup>
                                <m:sSupPr>
                                  <m:ctrlPr>
                                    <a:rPr lang="en-US" altLang="zh-TW" i="1">
                                      <a:latin typeface="Cambria Math" panose="02040503050406030204" pitchFamily="18" charset="0"/>
                                    </a:rPr>
                                  </m:ctrlPr>
                                </m:sSupPr>
                                <m:e>
                                  <m:r>
                                    <a:rPr lang="en-US" altLang="zh-TW" i="1">
                                      <a:latin typeface="Cambria Math"/>
                                    </a:rPr>
                                    <m:t>𝑔</m:t>
                                  </m:r>
                                </m:e>
                                <m:sup>
                                  <m:r>
                                    <a:rPr lang="en-US" altLang="zh-TW" i="1">
                                      <a:latin typeface="Cambria Math"/>
                                    </a:rPr>
                                    <m:t>2</m:t>
                                  </m:r>
                                </m:sup>
                              </m:sSup>
                              <m:r>
                                <a:rPr lang="en-US" altLang="zh-TW" i="1">
                                  <a:latin typeface="Cambria Math"/>
                                </a:rPr>
                                <m:t>+</m:t>
                              </m:r>
                              <m:sSup>
                                <m:sSupPr>
                                  <m:ctrlPr>
                                    <a:rPr lang="en-US" altLang="zh-TW" i="1">
                                      <a:latin typeface="Cambria Math" panose="02040503050406030204" pitchFamily="18" charset="0"/>
                                    </a:rPr>
                                  </m:ctrlPr>
                                </m:sSupPr>
                                <m:e>
                                  <m:r>
                                    <a:rPr lang="en-US" altLang="zh-TW" i="1">
                                      <a:latin typeface="Cambria Math"/>
                                    </a:rPr>
                                    <m:t>𝑔</m:t>
                                  </m:r>
                                </m:e>
                                <m:sup>
                                  <m:r>
                                    <a:rPr lang="en-US" altLang="zh-TW" i="1">
                                      <a:latin typeface="Cambria Math"/>
                                    </a:rPr>
                                    <m:t>′2</m:t>
                                  </m:r>
                                </m:sup>
                              </m:sSup>
                            </m:e>
                          </m:rad>
                        </m:den>
                      </m:f>
                      <m:d>
                        <m:dPr>
                          <m:ctrlPr>
                            <a:rPr lang="en-US" altLang="zh-TW" i="1" smtClean="0">
                              <a:latin typeface="Cambria Math" panose="02040503050406030204" pitchFamily="18" charset="0"/>
                            </a:rPr>
                          </m:ctrlPr>
                        </m:dPr>
                        <m:e>
                          <m:sSup>
                            <m:sSupPr>
                              <m:ctrlPr>
                                <a:rPr lang="en-US" altLang="zh-TW" b="0" i="1" smtClean="0">
                                  <a:latin typeface="Cambria Math" panose="02040503050406030204" pitchFamily="18" charset="0"/>
                                </a:rPr>
                              </m:ctrlPr>
                            </m:sSupPr>
                            <m:e>
                              <m:r>
                                <a:rPr lang="en-US" altLang="zh-TW" b="0" i="1" smtClean="0">
                                  <a:latin typeface="Cambria Math"/>
                                </a:rPr>
                                <m:t>𝑔</m:t>
                              </m:r>
                            </m:e>
                            <m:sup>
                              <m:r>
                                <a:rPr lang="en-US" altLang="zh-TW" b="0" i="1" smtClean="0">
                                  <a:latin typeface="Cambria Math"/>
                                </a:rPr>
                                <m:t>′</m:t>
                              </m:r>
                            </m:sup>
                          </m:sSup>
                          <m:sSup>
                            <m:sSupPr>
                              <m:ctrlPr>
                                <a:rPr lang="en-US" altLang="zh-TW" i="1">
                                  <a:latin typeface="Cambria Math" panose="02040503050406030204" pitchFamily="18" charset="0"/>
                                </a:rPr>
                              </m:ctrlPr>
                            </m:sSupPr>
                            <m:e>
                              <m:r>
                                <a:rPr lang="en-US" altLang="zh-TW" i="1">
                                  <a:latin typeface="Cambria Math"/>
                                </a:rPr>
                                <m:t>𝑊</m:t>
                              </m:r>
                            </m:e>
                            <m:sup>
                              <m:r>
                                <a:rPr lang="en-US" altLang="zh-TW" i="1">
                                  <a:latin typeface="Cambria Math"/>
                                </a:rPr>
                                <m:t>3</m:t>
                              </m:r>
                            </m:sup>
                          </m:sSup>
                          <m:r>
                            <a:rPr lang="en-US" altLang="zh-TW" b="0" i="1" smtClean="0">
                              <a:latin typeface="Cambria Math"/>
                            </a:rPr>
                            <m:t>+</m:t>
                          </m:r>
                          <m:r>
                            <a:rPr lang="en-US" altLang="zh-TW" b="0" i="1" smtClean="0">
                              <a:latin typeface="Cambria Math"/>
                            </a:rPr>
                            <m:t>𝑔𝐵</m:t>
                          </m:r>
                        </m:e>
                      </m:d>
                      <m:r>
                        <a:rPr lang="en-US" altLang="zh-TW" b="0" i="1" smtClean="0">
                          <a:latin typeface="Cambria Math"/>
                          <a:ea typeface="Cambria Math"/>
                        </a:rPr>
                        <m:t>≡</m:t>
                      </m:r>
                      <m:r>
                        <a:rPr lang="en-US" altLang="zh-TW" b="0" i="1" smtClean="0">
                          <a:latin typeface="Cambria Math"/>
                        </a:rPr>
                        <m:t>𝐴</m:t>
                      </m:r>
                    </m:oMath>
                  </m:oMathPara>
                </a14:m>
                <a:endParaRPr lang="zh-TW" altLang="en-US" dirty="0"/>
              </a:p>
            </p:txBody>
          </p:sp>
        </mc:Choice>
        <mc:Fallback xmlns="">
          <p:sp>
            <p:nvSpPr>
              <p:cNvPr id="16" name="矩形 15"/>
              <p:cNvSpPr>
                <a:spLocks noRot="1" noChangeAspect="1" noMove="1" noResize="1" noEditPoints="1" noAdjustHandles="1" noChangeArrowheads="1" noChangeShapeType="1" noTextEdit="1"/>
              </p:cNvSpPr>
              <p:nvPr/>
            </p:nvSpPr>
            <p:spPr>
              <a:xfrm>
                <a:off x="1014893" y="5421028"/>
                <a:ext cx="3087705" cy="729046"/>
              </a:xfrm>
              <a:prstGeom prst="rect">
                <a:avLst/>
              </a:prstGeom>
              <a:blipFill>
                <a:blip r:embed="rId7"/>
                <a:stretch>
                  <a:fillRect b="-16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文字方塊 16"/>
              <p:cNvSpPr txBox="1"/>
              <p:nvPr/>
            </p:nvSpPr>
            <p:spPr>
              <a:xfrm>
                <a:off x="1014893" y="5014578"/>
                <a:ext cx="3997289" cy="369332"/>
              </a:xfrm>
              <a:prstGeom prst="rect">
                <a:avLst/>
              </a:prstGeom>
              <a:noFill/>
            </p:spPr>
            <p:txBody>
              <a:bodyPr wrap="square" rtlCol="0">
                <a:spAutoFit/>
              </a:bodyPr>
              <a:lstStyle/>
              <a:p>
                <a:r>
                  <a:rPr lang="zh-TW" altLang="en-US" dirty="0"/>
                  <a:t>與</a:t>
                </a:r>
                <a14:m>
                  <m:oMath xmlns:m="http://schemas.openxmlformats.org/officeDocument/2006/math">
                    <m:r>
                      <a:rPr lang="en-US" altLang="zh-TW" i="1">
                        <a:latin typeface="Cambria Math"/>
                      </a:rPr>
                      <m:t>𝑍</m:t>
                    </m:r>
                  </m:oMath>
                </a14:m>
                <a:r>
                  <a:rPr lang="zh-TW" altLang="en-US" dirty="0"/>
                  <a:t>介子垂直的線性組合即是光子</a:t>
                </a:r>
                <a14:m>
                  <m:oMath xmlns:m="http://schemas.openxmlformats.org/officeDocument/2006/math">
                    <m:r>
                      <a:rPr lang="en-US" altLang="zh-TW" i="1">
                        <a:latin typeface="Cambria Math"/>
                      </a:rPr>
                      <m:t>𝐴</m:t>
                    </m:r>
                    <m:r>
                      <a:rPr lang="en-US" altLang="zh-TW" i="1">
                        <a:latin typeface="Cambria Math"/>
                      </a:rPr>
                      <m:t> </m:t>
                    </m:r>
                  </m:oMath>
                </a14:m>
                <a:r>
                  <a:rPr lang="zh-TW" altLang="en-US" dirty="0"/>
                  <a:t>。</a:t>
                </a:r>
              </a:p>
            </p:txBody>
          </p:sp>
        </mc:Choice>
        <mc:Fallback xmlns="">
          <p:sp>
            <p:nvSpPr>
              <p:cNvPr id="17" name="文字方塊 16"/>
              <p:cNvSpPr txBox="1">
                <a:spLocks noRot="1" noChangeAspect="1" noMove="1" noResize="1" noEditPoints="1" noAdjustHandles="1" noChangeArrowheads="1" noChangeShapeType="1" noTextEdit="1"/>
              </p:cNvSpPr>
              <p:nvPr/>
            </p:nvSpPr>
            <p:spPr>
              <a:xfrm>
                <a:off x="1014893" y="5014578"/>
                <a:ext cx="3997289" cy="369332"/>
              </a:xfrm>
              <a:prstGeom prst="rect">
                <a:avLst/>
              </a:prstGeom>
              <a:blipFill>
                <a:blip r:embed="rId8"/>
                <a:stretch>
                  <a:fillRect l="-1266" t="-10345" r="-316" b="-24138"/>
                </a:stretch>
              </a:blipFill>
            </p:spPr>
            <p:txBody>
              <a:bodyPr/>
              <a:lstStyle/>
              <a:p>
                <a:r>
                  <a:rPr lang="en-US">
                    <a:noFill/>
                  </a:rPr>
                  <a:t> </a:t>
                </a:r>
              </a:p>
            </p:txBody>
          </p:sp>
        </mc:Fallback>
      </mc:AlternateContent>
      <p:sp>
        <p:nvSpPr>
          <p:cNvPr id="3" name="Rectangle 2">
            <a:extLst>
              <a:ext uri="{FF2B5EF4-FFF2-40B4-BE49-F238E27FC236}">
                <a16:creationId xmlns:a16="http://schemas.microsoft.com/office/drawing/2014/main" id="{B419BD03-C7DF-2A6B-70E9-9DBA9DA46C17}"/>
              </a:ext>
            </a:extLst>
          </p:cNvPr>
          <p:cNvSpPr/>
          <p:nvPr/>
        </p:nvSpPr>
        <p:spPr>
          <a:xfrm>
            <a:off x="5798937" y="1832088"/>
            <a:ext cx="2763897" cy="18101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直線接點 3">
            <a:extLst>
              <a:ext uri="{FF2B5EF4-FFF2-40B4-BE49-F238E27FC236}">
                <a16:creationId xmlns:a16="http://schemas.microsoft.com/office/drawing/2014/main" id="{579E7DC8-0C97-7175-8D05-D199E7B8D247}"/>
              </a:ext>
            </a:extLst>
          </p:cNvPr>
          <p:cNvCxnSpPr>
            <a:cxnSpLocks/>
          </p:cNvCxnSpPr>
          <p:nvPr/>
        </p:nvCxnSpPr>
        <p:spPr>
          <a:xfrm>
            <a:off x="6317452" y="2208050"/>
            <a:ext cx="812800" cy="711200"/>
          </a:xfrm>
          <a:prstGeom prst="line">
            <a:avLst/>
          </a:prstGeom>
          <a:ln w="222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9" name="直線接點 4">
            <a:extLst>
              <a:ext uri="{FF2B5EF4-FFF2-40B4-BE49-F238E27FC236}">
                <a16:creationId xmlns:a16="http://schemas.microsoft.com/office/drawing/2014/main" id="{67CBEA2E-2C63-F176-26CD-598EE248874B}"/>
              </a:ext>
            </a:extLst>
          </p:cNvPr>
          <p:cNvCxnSpPr>
            <a:cxnSpLocks/>
          </p:cNvCxnSpPr>
          <p:nvPr/>
        </p:nvCxnSpPr>
        <p:spPr>
          <a:xfrm rot="10800000" flipV="1">
            <a:off x="6398074" y="2919251"/>
            <a:ext cx="731837" cy="646112"/>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8" name="直線接點 7">
            <a:extLst>
              <a:ext uri="{FF2B5EF4-FFF2-40B4-BE49-F238E27FC236}">
                <a16:creationId xmlns:a16="http://schemas.microsoft.com/office/drawing/2014/main" id="{9CF6994E-FDB2-213D-F045-EE4C26A61C3D}"/>
              </a:ext>
            </a:extLst>
          </p:cNvPr>
          <p:cNvCxnSpPr>
            <a:cxnSpLocks/>
          </p:cNvCxnSpPr>
          <p:nvPr/>
        </p:nvCxnSpPr>
        <p:spPr>
          <a:xfrm flipH="1">
            <a:off x="7144197" y="2935126"/>
            <a:ext cx="1203593" cy="0"/>
          </a:xfrm>
          <a:prstGeom prst="line">
            <a:avLst/>
          </a:prstGeom>
          <a:ln>
            <a:solidFill>
              <a:schemeClr val="tx1"/>
            </a:solidFill>
            <a:prstDash val="lgDash"/>
            <a:tailEnd type="none"/>
          </a:ln>
        </p:spPr>
        <p:style>
          <a:lnRef idx="1">
            <a:schemeClr val="accent1"/>
          </a:lnRef>
          <a:fillRef idx="0">
            <a:schemeClr val="accent1"/>
          </a:fillRef>
          <a:effectRef idx="0">
            <a:schemeClr val="accent1"/>
          </a:effectRef>
          <a:fontRef idx="minor">
            <a:schemeClr val="tx1"/>
          </a:fontRef>
        </p:style>
      </p:cxnSp>
      <p:cxnSp>
        <p:nvCxnSpPr>
          <p:cNvPr id="19" name="直線單箭頭接點 8">
            <a:extLst>
              <a:ext uri="{FF2B5EF4-FFF2-40B4-BE49-F238E27FC236}">
                <a16:creationId xmlns:a16="http://schemas.microsoft.com/office/drawing/2014/main" id="{E4F0160A-B2B6-86A0-4A0C-22AB7D81AB6A}"/>
              </a:ext>
            </a:extLst>
          </p:cNvPr>
          <p:cNvCxnSpPr>
            <a:cxnSpLocks/>
          </p:cNvCxnSpPr>
          <p:nvPr/>
        </p:nvCxnSpPr>
        <p:spPr>
          <a:xfrm rot="10800000">
            <a:off x="6593677" y="2454113"/>
            <a:ext cx="217488" cy="188912"/>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線單箭頭接點 9">
            <a:extLst>
              <a:ext uri="{FF2B5EF4-FFF2-40B4-BE49-F238E27FC236}">
                <a16:creationId xmlns:a16="http://schemas.microsoft.com/office/drawing/2014/main" id="{02D5B9B5-AD9A-7294-86D8-84F0D4D18E5B}"/>
              </a:ext>
            </a:extLst>
          </p:cNvPr>
          <p:cNvCxnSpPr>
            <a:cxnSpLocks/>
          </p:cNvCxnSpPr>
          <p:nvPr/>
        </p:nvCxnSpPr>
        <p:spPr>
          <a:xfrm flipV="1">
            <a:off x="6747140" y="3120564"/>
            <a:ext cx="147480" cy="121743"/>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1" name="矩形 6">
                <a:extLst>
                  <a:ext uri="{FF2B5EF4-FFF2-40B4-BE49-F238E27FC236}">
                    <a16:creationId xmlns:a16="http://schemas.microsoft.com/office/drawing/2014/main" id="{A1CE72B7-715C-2CCC-D329-60011DAE44FF}"/>
                  </a:ext>
                </a:extLst>
              </p:cNvPr>
              <p:cNvSpPr/>
              <p:nvPr/>
            </p:nvSpPr>
            <p:spPr>
              <a:xfrm>
                <a:off x="7631199" y="2501426"/>
                <a:ext cx="398699" cy="369332"/>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ea typeface="新細明體" charset="0"/>
                        </a:rPr>
                        <m:t>𝑍</m:t>
                      </m:r>
                    </m:oMath>
                  </m:oMathPara>
                </a14:m>
                <a:endParaRPr lang="zh-TW" altLang="en-US" dirty="0"/>
              </a:p>
            </p:txBody>
          </p:sp>
        </mc:Choice>
        <mc:Fallback xmlns="">
          <p:sp>
            <p:nvSpPr>
              <p:cNvPr id="21" name="矩形 6">
                <a:extLst>
                  <a:ext uri="{FF2B5EF4-FFF2-40B4-BE49-F238E27FC236}">
                    <a16:creationId xmlns:a16="http://schemas.microsoft.com/office/drawing/2014/main" id="{A1CE72B7-715C-2CCC-D329-60011DAE44FF}"/>
                  </a:ext>
                </a:extLst>
              </p:cNvPr>
              <p:cNvSpPr>
                <a:spLocks noRot="1" noChangeAspect="1" noMove="1" noResize="1" noEditPoints="1" noAdjustHandles="1" noChangeArrowheads="1" noChangeShapeType="1" noTextEdit="1"/>
              </p:cNvSpPr>
              <p:nvPr/>
            </p:nvSpPr>
            <p:spPr>
              <a:xfrm>
                <a:off x="7631199" y="2501426"/>
                <a:ext cx="398699" cy="369332"/>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33EFEA36-48ED-F3B5-433A-A1396A98BFF7}"/>
                  </a:ext>
                </a:extLst>
              </p:cNvPr>
              <p:cNvSpPr txBox="1"/>
              <p:nvPr/>
            </p:nvSpPr>
            <p:spPr>
              <a:xfrm>
                <a:off x="6289328" y="1832088"/>
                <a:ext cx="217489" cy="276999"/>
              </a:xfrm>
              <a:prstGeom prst="rect">
                <a:avLst/>
              </a:prstGeom>
              <a:solidFill>
                <a:schemeClr val="bg1"/>
              </a:solidFill>
            </p:spPr>
            <p:txBody>
              <a:bodyPr wrap="square" lIns="0" tIns="0" rIns="0" bIns="0" rtlCol="0">
                <a:spAutoFit/>
              </a:bodyPr>
              <a:lstStyle/>
              <a:p>
                <a:pPr eaLnBrk="0" hangingPunct="0">
                  <a:defRPr/>
                </a:pPr>
                <a14:m>
                  <m:oMathPara xmlns:m="http://schemas.openxmlformats.org/officeDocument/2006/math">
                    <m:oMathParaPr>
                      <m:jc m:val="centerGroup"/>
                    </m:oMathParaPr>
                    <m:oMath xmlns:m="http://schemas.openxmlformats.org/officeDocument/2006/math">
                      <m:r>
                        <a:rPr lang="en-US" altLang="zh-TW" i="1" dirty="0" smtClean="0">
                          <a:latin typeface="Cambria Math" panose="02040503050406030204" pitchFamily="18" charset="0"/>
                          <a:cs typeface="Times New Roman" pitchFamily="18" charset="0"/>
                        </a:rPr>
                        <m:t>𝑓</m:t>
                      </m:r>
                    </m:oMath>
                  </m:oMathPara>
                </a14:m>
                <a:endParaRPr lang="en-US" altLang="zh-TW" i="1" dirty="0"/>
              </a:p>
            </p:txBody>
          </p:sp>
        </mc:Choice>
        <mc:Fallback xmlns="">
          <p:sp>
            <p:nvSpPr>
              <p:cNvPr id="22" name="TextBox 21">
                <a:extLst>
                  <a:ext uri="{FF2B5EF4-FFF2-40B4-BE49-F238E27FC236}">
                    <a16:creationId xmlns:a16="http://schemas.microsoft.com/office/drawing/2014/main" id="{33EFEA36-48ED-F3B5-433A-A1396A98BFF7}"/>
                  </a:ext>
                </a:extLst>
              </p:cNvPr>
              <p:cNvSpPr txBox="1">
                <a:spLocks noRot="1" noChangeAspect="1" noMove="1" noResize="1" noEditPoints="1" noAdjustHandles="1" noChangeArrowheads="1" noChangeShapeType="1" noTextEdit="1"/>
              </p:cNvSpPr>
              <p:nvPr/>
            </p:nvSpPr>
            <p:spPr>
              <a:xfrm>
                <a:off x="6289328" y="1832088"/>
                <a:ext cx="217489" cy="276999"/>
              </a:xfrm>
              <a:prstGeom prst="rect">
                <a:avLst/>
              </a:prstGeom>
              <a:blipFill>
                <a:blip r:embed="rId10"/>
                <a:stretch>
                  <a:fillRect l="-27778" r="-22222" b="-39130"/>
                </a:stretch>
              </a:blipFill>
            </p:spPr>
            <p:txBody>
              <a:bodyPr/>
              <a:lstStyle/>
              <a:p>
                <a:r>
                  <a:rPr lang="en-US">
                    <a:noFill/>
                  </a:rPr>
                  <a:t> </a:t>
                </a:r>
              </a:p>
            </p:txBody>
          </p:sp>
        </mc:Fallback>
      </mc:AlternateContent>
      <p:cxnSp>
        <p:nvCxnSpPr>
          <p:cNvPr id="23" name="Straight Arrow Connector 22">
            <a:extLst>
              <a:ext uri="{FF2B5EF4-FFF2-40B4-BE49-F238E27FC236}">
                <a16:creationId xmlns:a16="http://schemas.microsoft.com/office/drawing/2014/main" id="{13AF5FDC-3AC7-130A-37EE-D4400949D3E0}"/>
              </a:ext>
            </a:extLst>
          </p:cNvPr>
          <p:cNvCxnSpPr>
            <a:cxnSpLocks/>
          </p:cNvCxnSpPr>
          <p:nvPr/>
        </p:nvCxnSpPr>
        <p:spPr>
          <a:xfrm flipH="1">
            <a:off x="7631199" y="2935126"/>
            <a:ext cx="97227"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FFA53E82-A131-AF25-D74B-3D7317BC94E6}"/>
                  </a:ext>
                </a:extLst>
              </p:cNvPr>
              <p:cNvSpPr txBox="1"/>
              <p:nvPr/>
            </p:nvSpPr>
            <p:spPr>
              <a:xfrm>
                <a:off x="5896327" y="1832088"/>
                <a:ext cx="580910" cy="276999"/>
              </a:xfrm>
              <a:prstGeom prst="rect">
                <a:avLst/>
              </a:prstGeom>
              <a:solidFill>
                <a:schemeClr val="bg1"/>
              </a:solidFill>
            </p:spPr>
            <p:txBody>
              <a:bodyPr wrap="square" lIns="0" tIns="0" rIns="0" bIns="0" rtlCol="0">
                <a:spAutoFit/>
              </a:bodyPr>
              <a:lstStyle/>
              <a:p>
                <a:pPr eaLnBrk="0" hangingPunct="0">
                  <a:defRPr/>
                </a:pPr>
                <a14:m>
                  <m:oMathPara xmlns:m="http://schemas.openxmlformats.org/officeDocument/2006/math">
                    <m:oMathParaPr>
                      <m:jc m:val="centerGroup"/>
                    </m:oMathParaPr>
                    <m:oMath xmlns:m="http://schemas.openxmlformats.org/officeDocument/2006/math">
                      <m:r>
                        <a:rPr lang="en-US" altLang="zh-TW" i="1" dirty="0" smtClean="0">
                          <a:latin typeface="Cambria Math"/>
                          <a:cs typeface="Times New Roman" pitchFamily="18" charset="0"/>
                        </a:rPr>
                        <m:t>𝜈</m:t>
                      </m:r>
                      <m:r>
                        <a:rPr lang="en-US" altLang="zh-TW" b="0" i="1" baseline="-30000" dirty="0" smtClean="0">
                          <a:latin typeface="Cambria Math" panose="02040503050406030204" pitchFamily="18" charset="0"/>
                          <a:cs typeface="Times New Roman" pitchFamily="18" charset="0"/>
                        </a:rPr>
                        <m:t>𝑒</m:t>
                      </m:r>
                    </m:oMath>
                  </m:oMathPara>
                </a14:m>
                <a:endParaRPr lang="en-US" altLang="zh-TW" i="1" dirty="0"/>
              </a:p>
            </p:txBody>
          </p:sp>
        </mc:Choice>
        <mc:Fallback xmlns="">
          <p:sp>
            <p:nvSpPr>
              <p:cNvPr id="24" name="TextBox 23">
                <a:extLst>
                  <a:ext uri="{FF2B5EF4-FFF2-40B4-BE49-F238E27FC236}">
                    <a16:creationId xmlns:a16="http://schemas.microsoft.com/office/drawing/2014/main" id="{FFA53E82-A131-AF25-D74B-3D7317BC94E6}"/>
                  </a:ext>
                </a:extLst>
              </p:cNvPr>
              <p:cNvSpPr txBox="1">
                <a:spLocks noRot="1" noChangeAspect="1" noMove="1" noResize="1" noEditPoints="1" noAdjustHandles="1" noChangeArrowheads="1" noChangeShapeType="1" noTextEdit="1"/>
              </p:cNvSpPr>
              <p:nvPr/>
            </p:nvSpPr>
            <p:spPr>
              <a:xfrm>
                <a:off x="5896327" y="1832088"/>
                <a:ext cx="580910" cy="276999"/>
              </a:xfrm>
              <a:prstGeom prst="rect">
                <a:avLst/>
              </a:prstGeom>
              <a:blipFill>
                <a:blip r:embed="rId11"/>
                <a:stretch>
                  <a:fillRect b="-13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87D40927-7EDF-9701-5B7E-03E4252AE8BD}"/>
                  </a:ext>
                </a:extLst>
              </p:cNvPr>
              <p:cNvSpPr txBox="1"/>
              <p:nvPr/>
            </p:nvSpPr>
            <p:spPr>
              <a:xfrm>
                <a:off x="5896785" y="3156712"/>
                <a:ext cx="580910" cy="276999"/>
              </a:xfrm>
              <a:prstGeom prst="rect">
                <a:avLst/>
              </a:prstGeom>
              <a:solidFill>
                <a:schemeClr val="bg1"/>
              </a:solidFill>
            </p:spPr>
            <p:txBody>
              <a:bodyPr wrap="square" lIns="0" tIns="0" rIns="0" bIns="0" rtlCol="0">
                <a:spAutoFit/>
              </a:bodyPr>
              <a:lstStyle/>
              <a:p>
                <a:pPr eaLnBrk="0" hangingPunct="0">
                  <a:defRPr/>
                </a:pPr>
                <a14:m>
                  <m:oMathPara xmlns:m="http://schemas.openxmlformats.org/officeDocument/2006/math">
                    <m:oMathParaPr>
                      <m:jc m:val="centerGroup"/>
                    </m:oMathParaPr>
                    <m:oMath xmlns:m="http://schemas.openxmlformats.org/officeDocument/2006/math">
                      <m:r>
                        <a:rPr lang="en-US" altLang="zh-TW" i="1" dirty="0" smtClean="0">
                          <a:latin typeface="Cambria Math"/>
                          <a:cs typeface="Times New Roman" pitchFamily="18" charset="0"/>
                        </a:rPr>
                        <m:t>𝜈</m:t>
                      </m:r>
                      <m:r>
                        <a:rPr lang="en-US" altLang="zh-TW" b="0" i="1" baseline="-30000" dirty="0" smtClean="0">
                          <a:latin typeface="Cambria Math" panose="02040503050406030204" pitchFamily="18" charset="0"/>
                          <a:cs typeface="Times New Roman" pitchFamily="18" charset="0"/>
                        </a:rPr>
                        <m:t>𝑒</m:t>
                      </m:r>
                    </m:oMath>
                  </m:oMathPara>
                </a14:m>
                <a:endParaRPr lang="en-US" altLang="zh-TW" i="1" dirty="0"/>
              </a:p>
            </p:txBody>
          </p:sp>
        </mc:Choice>
        <mc:Fallback xmlns="">
          <p:sp>
            <p:nvSpPr>
              <p:cNvPr id="25" name="TextBox 24">
                <a:extLst>
                  <a:ext uri="{FF2B5EF4-FFF2-40B4-BE49-F238E27FC236}">
                    <a16:creationId xmlns:a16="http://schemas.microsoft.com/office/drawing/2014/main" id="{87D40927-7EDF-9701-5B7E-03E4252AE8BD}"/>
                  </a:ext>
                </a:extLst>
              </p:cNvPr>
              <p:cNvSpPr txBox="1">
                <a:spLocks noRot="1" noChangeAspect="1" noMove="1" noResize="1" noEditPoints="1" noAdjustHandles="1" noChangeArrowheads="1" noChangeShapeType="1" noTextEdit="1"/>
              </p:cNvSpPr>
              <p:nvPr/>
            </p:nvSpPr>
            <p:spPr>
              <a:xfrm>
                <a:off x="5896785" y="3156712"/>
                <a:ext cx="580910" cy="276999"/>
              </a:xfrm>
              <a:prstGeom prst="rect">
                <a:avLst/>
              </a:prstGeom>
              <a:blipFill>
                <a:blip r:embed="rId12"/>
                <a:stretch>
                  <a:fillRect b="-13043"/>
                </a:stretch>
              </a:blipFill>
            </p:spPr>
            <p:txBody>
              <a:bodyPr/>
              <a:lstStyle/>
              <a:p>
                <a:r>
                  <a:rPr lang="en-US">
                    <a:noFill/>
                  </a:rPr>
                  <a:t> </a:t>
                </a:r>
              </a:p>
            </p:txBody>
          </p:sp>
        </mc:Fallback>
      </mc:AlternateContent>
    </p:spTree>
    <p:extLst>
      <p:ext uri="{BB962C8B-B14F-4D97-AF65-F5344CB8AC3E}">
        <p14:creationId xmlns:p14="http://schemas.microsoft.com/office/powerpoint/2010/main" val="642872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ppt_x"/>
                                          </p:val>
                                        </p:tav>
                                        <p:tav tm="100000">
                                          <p:val>
                                            <p:strVal val="#ppt_x"/>
                                          </p:val>
                                        </p:tav>
                                      </p:tavLst>
                                    </p:anim>
                                    <p:anim calcmode="lin" valueType="num">
                                      <p:cBhvr additive="base">
                                        <p:cTn id="1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animBg="1"/>
      <p:bldP spid="16" grpId="0" animBg="1"/>
      <p:bldP spid="17" grpId="0"/>
    </p:bld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C5F4DE1B-E125-36B1-246D-CC3F68638BB0}"/>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矩形 1">
                <a:extLst>
                  <a:ext uri="{FF2B5EF4-FFF2-40B4-BE49-F238E27FC236}">
                    <a16:creationId xmlns:a16="http://schemas.microsoft.com/office/drawing/2014/main" id="{02D930D7-4501-3918-622D-98790C6D267C}"/>
                  </a:ext>
                </a:extLst>
              </p:cNvPr>
              <p:cNvSpPr/>
              <p:nvPr/>
            </p:nvSpPr>
            <p:spPr>
              <a:xfrm>
                <a:off x="148361" y="1077278"/>
                <a:ext cx="8705525" cy="1407373"/>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d>
                        <m:dPr>
                          <m:ctrlPr>
                            <a:rPr lang="en-US" altLang="zh-TW" i="1" smtClean="0">
                              <a:latin typeface="Cambria Math" panose="02040503050406030204" pitchFamily="18" charset="0"/>
                              <a:cs typeface="Times New Roman" pitchFamily="18" charset="0"/>
                            </a:rPr>
                          </m:ctrlPr>
                        </m:dPr>
                        <m:e>
                          <m:m>
                            <m:mPr>
                              <m:mcs>
                                <m:mc>
                                  <m:mcPr>
                                    <m:count m:val="2"/>
                                    <m:mcJc m:val="center"/>
                                  </m:mcPr>
                                </m:mc>
                              </m:mcs>
                              <m:ctrlPr>
                                <a:rPr lang="en-US" altLang="zh-TW" i="1">
                                  <a:latin typeface="Cambria Math" panose="02040503050406030204" pitchFamily="18" charset="0"/>
                                  <a:cs typeface="Times New Roman" pitchFamily="18" charset="0"/>
                                </a:rPr>
                              </m:ctrlPr>
                            </m:mPr>
                            <m:mr>
                              <m:e>
                                <m:sSub>
                                  <m:sSubPr>
                                    <m:ctrlPr>
                                      <a:rPr lang="en-US" altLang="zh-TW" i="1">
                                        <a:latin typeface="Cambria Math" panose="02040503050406030204" pitchFamily="18" charset="0"/>
                                        <a:cs typeface="Times New Roman" pitchFamily="18" charset="0"/>
                                      </a:rPr>
                                    </m:ctrlPr>
                                  </m:sSubPr>
                                  <m:e>
                                    <m:acc>
                                      <m:accPr>
                                        <m:chr m:val="̅"/>
                                        <m:ctrlPr>
                                          <a:rPr lang="en-US" altLang="zh-TW" i="1">
                                            <a:latin typeface="Cambria Math" panose="02040503050406030204" pitchFamily="18" charset="0"/>
                                            <a:cs typeface="Times New Roman" pitchFamily="18" charset="0"/>
                                          </a:rPr>
                                        </m:ctrlPr>
                                      </m:accPr>
                                      <m:e>
                                        <m:r>
                                          <a:rPr lang="zh-TW" altLang="en-US" i="1">
                                            <a:latin typeface="Cambria Math"/>
                                            <a:cs typeface="Times New Roman" pitchFamily="18" charset="0"/>
                                          </a:rPr>
                                          <m:t>𝜈</m:t>
                                        </m:r>
                                      </m:e>
                                    </m:acc>
                                  </m:e>
                                  <m:sub>
                                    <m:r>
                                      <a:rPr lang="en-US" altLang="zh-TW" i="1">
                                        <a:latin typeface="Cambria Math"/>
                                        <a:cs typeface="Times New Roman" pitchFamily="18" charset="0"/>
                                      </a:rPr>
                                      <m:t>𝑒</m:t>
                                    </m:r>
                                  </m:sub>
                                </m:sSub>
                              </m:e>
                              <m:e>
                                <m:acc>
                                  <m:accPr>
                                    <m:chr m:val="̅"/>
                                    <m:ctrlPr>
                                      <a:rPr lang="en-US" altLang="zh-TW" i="1">
                                        <a:latin typeface="Cambria Math" panose="02040503050406030204" pitchFamily="18" charset="0"/>
                                        <a:cs typeface="Times New Roman" pitchFamily="18" charset="0"/>
                                      </a:rPr>
                                    </m:ctrlPr>
                                  </m:accPr>
                                  <m:e>
                                    <m:r>
                                      <a:rPr lang="en-US" altLang="zh-TW" i="1">
                                        <a:latin typeface="Cambria Math"/>
                                        <a:cs typeface="Times New Roman" pitchFamily="18" charset="0"/>
                                      </a:rPr>
                                      <m:t>𝑒</m:t>
                                    </m:r>
                                  </m:e>
                                </m:acc>
                              </m:e>
                            </m:mr>
                          </m:m>
                        </m:e>
                      </m:d>
                      <m:d>
                        <m:dPr>
                          <m:ctrlPr>
                            <a:rPr lang="en-US" altLang="zh-TW" i="1" smtClean="0">
                              <a:latin typeface="Cambria Math" panose="02040503050406030204" pitchFamily="18" charset="0"/>
                              <a:cs typeface="Times New Roman" pitchFamily="18" charset="0"/>
                            </a:rPr>
                          </m:ctrlPr>
                        </m:dPr>
                        <m:e>
                          <m:f>
                            <m:fPr>
                              <m:ctrlPr>
                                <a:rPr lang="en-US" altLang="zh-TW" i="1" smtClean="0">
                                  <a:latin typeface="Cambria Math" panose="02040503050406030204" pitchFamily="18" charset="0"/>
                                  <a:cs typeface="Times New Roman" pitchFamily="18" charset="0"/>
                                </a:rPr>
                              </m:ctrlPr>
                            </m:fPr>
                            <m:num>
                              <m:r>
                                <a:rPr lang="en-US" altLang="zh-TW" i="1">
                                  <a:latin typeface="Cambria Math"/>
                                  <a:cs typeface="Times New Roman" pitchFamily="18" charset="0"/>
                                </a:rPr>
                                <m:t>𝑔</m:t>
                              </m:r>
                            </m:num>
                            <m:den>
                              <m:r>
                                <a:rPr lang="en-US" altLang="zh-TW" b="0" i="1" smtClean="0">
                                  <a:latin typeface="Cambria Math"/>
                                  <a:cs typeface="Times New Roman" pitchFamily="18" charset="0"/>
                                </a:rPr>
                                <m:t>2</m:t>
                              </m:r>
                            </m:den>
                          </m:f>
                          <m:nary>
                            <m:naryPr>
                              <m:chr m:val="∑"/>
                              <m:ctrlPr>
                                <a:rPr lang="en-US" altLang="zh-TW" i="1">
                                  <a:latin typeface="Cambria Math" panose="02040503050406030204" pitchFamily="18" charset="0"/>
                                  <a:cs typeface="Times New Roman" pitchFamily="18" charset="0"/>
                                </a:rPr>
                              </m:ctrlPr>
                            </m:naryPr>
                            <m:sub>
                              <m:r>
                                <m:rPr>
                                  <m:brk m:alnAt="23"/>
                                </m:rPr>
                                <a:rPr lang="en-US" altLang="zh-TW" i="1">
                                  <a:latin typeface="Cambria Math"/>
                                  <a:cs typeface="Times New Roman" pitchFamily="18" charset="0"/>
                                </a:rPr>
                                <m:t>𝑖</m:t>
                              </m:r>
                              <m:r>
                                <a:rPr lang="en-US" altLang="zh-TW" i="1">
                                  <a:latin typeface="Cambria Math"/>
                                  <a:cs typeface="Times New Roman" pitchFamily="18" charset="0"/>
                                </a:rPr>
                                <m:t>=1</m:t>
                              </m:r>
                            </m:sub>
                            <m:sup>
                              <m:r>
                                <a:rPr lang="en-US" altLang="zh-TW" i="1">
                                  <a:latin typeface="Cambria Math"/>
                                  <a:cs typeface="Times New Roman" pitchFamily="18" charset="0"/>
                                </a:rPr>
                                <m:t>3</m:t>
                              </m:r>
                            </m:sup>
                            <m:e>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𝑊</m:t>
                                  </m:r>
                                </m:e>
                                <m:sup>
                                  <m:r>
                                    <a:rPr lang="en-US" altLang="zh-TW" i="1">
                                      <a:latin typeface="Cambria Math"/>
                                      <a:cs typeface="Times New Roman" pitchFamily="18" charset="0"/>
                                    </a:rPr>
                                    <m:t>𝑖</m:t>
                                  </m:r>
                                </m:sup>
                              </m:sSup>
                              <m:sSub>
                                <m:sSubPr>
                                  <m:ctrlPr>
                                    <a:rPr lang="en-US" altLang="zh-TW" i="1">
                                      <a:latin typeface="Cambria Math" panose="02040503050406030204" pitchFamily="18" charset="0"/>
                                      <a:cs typeface="Times New Roman" pitchFamily="18" charset="0"/>
                                    </a:rPr>
                                  </m:ctrlPr>
                                </m:sSubPr>
                                <m:e>
                                  <m:r>
                                    <a:rPr lang="zh-TW" altLang="en-US" i="1">
                                      <a:latin typeface="Cambria Math"/>
                                      <a:cs typeface="Times New Roman" pitchFamily="18" charset="0"/>
                                    </a:rPr>
                                    <m:t>𝜎</m:t>
                                  </m:r>
                                </m:e>
                                <m:sub>
                                  <m:r>
                                    <a:rPr lang="en-US" altLang="zh-TW" i="1">
                                      <a:latin typeface="Cambria Math"/>
                                      <a:cs typeface="Times New Roman" pitchFamily="18" charset="0"/>
                                    </a:rPr>
                                    <m:t>𝑖</m:t>
                                  </m:r>
                                </m:sub>
                              </m:sSub>
                            </m:e>
                          </m:nary>
                          <m:r>
                            <a:rPr lang="en-US" altLang="zh-TW" b="0" i="1" smtClean="0">
                              <a:latin typeface="Cambria Math"/>
                              <a:cs typeface="Times New Roman" pitchFamily="18" charset="0"/>
                            </a:rPr>
                            <m:t>−</m:t>
                          </m:r>
                          <m:f>
                            <m:fPr>
                              <m:ctrlPr>
                                <a:rPr lang="en-US" altLang="zh-TW" b="0" i="1" smtClean="0">
                                  <a:latin typeface="Cambria Math" panose="02040503050406030204" pitchFamily="18" charset="0"/>
                                  <a:cs typeface="Times New Roman" pitchFamily="18" charset="0"/>
                                </a:rPr>
                              </m:ctrlPr>
                            </m:fPr>
                            <m:num>
                              <m:r>
                                <a:rPr lang="en-US" altLang="zh-TW" i="1">
                                  <a:latin typeface="Cambria Math"/>
                                  <a:cs typeface="Times New Roman" pitchFamily="18" charset="0"/>
                                </a:rPr>
                                <m:t>𝑔</m:t>
                              </m:r>
                              <m:r>
                                <a:rPr lang="en-US" altLang="zh-TW" i="1">
                                  <a:latin typeface="Cambria Math"/>
                                  <a:cs typeface="Times New Roman" pitchFamily="18" charset="0"/>
                                </a:rPr>
                                <m:t>′</m:t>
                              </m:r>
                            </m:num>
                            <m:den>
                              <m:r>
                                <a:rPr lang="en-US" altLang="zh-TW" b="0" i="1" smtClean="0">
                                  <a:latin typeface="Cambria Math"/>
                                  <a:cs typeface="Times New Roman" pitchFamily="18" charset="0"/>
                                </a:rPr>
                                <m:t>2</m:t>
                              </m:r>
                            </m:den>
                          </m:f>
                          <m:r>
                            <a:rPr lang="en-US" altLang="zh-TW" b="0" i="1" smtClean="0">
                              <a:latin typeface="Cambria Math"/>
                              <a:cs typeface="Times New Roman" pitchFamily="18" charset="0"/>
                            </a:rPr>
                            <m:t>𝐵𝐼</m:t>
                          </m:r>
                        </m:e>
                      </m:d>
                      <m:d>
                        <m:dPr>
                          <m:ctrlPr>
                            <a:rPr lang="en-US" altLang="zh-TW" i="1">
                              <a:latin typeface="Cambria Math" panose="02040503050406030204" pitchFamily="18" charset="0"/>
                              <a:cs typeface="Times New Roman" pitchFamily="18" charset="0"/>
                            </a:rPr>
                          </m:ctrlPr>
                        </m:dPr>
                        <m:e>
                          <m:m>
                            <m:mPr>
                              <m:mcs>
                                <m:mc>
                                  <m:mcPr>
                                    <m:count m:val="1"/>
                                    <m:mcJc m:val="center"/>
                                  </m:mcPr>
                                </m:mc>
                              </m:mcs>
                              <m:ctrlPr>
                                <a:rPr lang="en-US" altLang="zh-TW" i="1">
                                  <a:latin typeface="Cambria Math" panose="02040503050406030204" pitchFamily="18" charset="0"/>
                                  <a:cs typeface="Times New Roman" pitchFamily="18" charset="0"/>
                                </a:rPr>
                              </m:ctrlPr>
                            </m:mPr>
                            <m:mr>
                              <m:e>
                                <m:sSub>
                                  <m:sSubPr>
                                    <m:ctrlPr>
                                      <a:rPr lang="en-US" altLang="zh-TW" i="1">
                                        <a:latin typeface="Cambria Math" panose="02040503050406030204" pitchFamily="18" charset="0"/>
                                        <a:cs typeface="Times New Roman" pitchFamily="18" charset="0"/>
                                      </a:rPr>
                                    </m:ctrlPr>
                                  </m:sSubPr>
                                  <m:e>
                                    <m:r>
                                      <a:rPr lang="zh-TW" altLang="en-US" i="1">
                                        <a:latin typeface="Cambria Math"/>
                                        <a:cs typeface="Times New Roman" pitchFamily="18" charset="0"/>
                                      </a:rPr>
                                      <m:t>𝜈</m:t>
                                    </m:r>
                                  </m:e>
                                  <m:sub>
                                    <m:r>
                                      <a:rPr lang="en-US" altLang="zh-TW" i="1">
                                        <a:latin typeface="Cambria Math"/>
                                        <a:cs typeface="Times New Roman" pitchFamily="18" charset="0"/>
                                      </a:rPr>
                                      <m:t>𝑒</m:t>
                                    </m:r>
                                  </m:sub>
                                </m:sSub>
                              </m:e>
                            </m:mr>
                            <m:mr>
                              <m:e>
                                <m:r>
                                  <a:rPr lang="en-US" altLang="zh-TW" i="1">
                                    <a:latin typeface="Cambria Math"/>
                                    <a:cs typeface="Times New Roman" pitchFamily="18" charset="0"/>
                                  </a:rPr>
                                  <m:t>𝑒</m:t>
                                </m:r>
                              </m:e>
                            </m:mr>
                          </m:m>
                        </m:e>
                      </m:d>
                      <m:r>
                        <a:rPr lang="en-US" altLang="zh-TW" b="0" i="1" smtClean="0">
                          <a:latin typeface="Cambria Math"/>
                          <a:cs typeface="Times New Roman" pitchFamily="18" charset="0"/>
                        </a:rPr>
                        <m:t>=</m:t>
                      </m:r>
                      <m:d>
                        <m:dPr>
                          <m:ctrlPr>
                            <a:rPr lang="en-US" altLang="zh-TW" i="1">
                              <a:latin typeface="Cambria Math" panose="02040503050406030204" pitchFamily="18" charset="0"/>
                              <a:cs typeface="Times New Roman" pitchFamily="18" charset="0"/>
                            </a:rPr>
                          </m:ctrlPr>
                        </m:dPr>
                        <m:e>
                          <m:m>
                            <m:mPr>
                              <m:mcs>
                                <m:mc>
                                  <m:mcPr>
                                    <m:count m:val="2"/>
                                    <m:mcJc m:val="center"/>
                                  </m:mcPr>
                                </m:mc>
                              </m:mcs>
                              <m:ctrlPr>
                                <a:rPr lang="en-US" altLang="zh-TW" i="1">
                                  <a:latin typeface="Cambria Math" panose="02040503050406030204" pitchFamily="18" charset="0"/>
                                  <a:cs typeface="Times New Roman" pitchFamily="18" charset="0"/>
                                </a:rPr>
                              </m:ctrlPr>
                            </m:mPr>
                            <m:mr>
                              <m:e>
                                <m:sSub>
                                  <m:sSubPr>
                                    <m:ctrlPr>
                                      <a:rPr lang="en-US" altLang="zh-TW" i="1">
                                        <a:latin typeface="Cambria Math" panose="02040503050406030204" pitchFamily="18" charset="0"/>
                                        <a:cs typeface="Times New Roman" pitchFamily="18" charset="0"/>
                                      </a:rPr>
                                    </m:ctrlPr>
                                  </m:sSubPr>
                                  <m:e>
                                    <m:acc>
                                      <m:accPr>
                                        <m:chr m:val="̅"/>
                                        <m:ctrlPr>
                                          <a:rPr lang="en-US" altLang="zh-TW" i="1">
                                            <a:latin typeface="Cambria Math" panose="02040503050406030204" pitchFamily="18" charset="0"/>
                                            <a:cs typeface="Times New Roman" pitchFamily="18" charset="0"/>
                                          </a:rPr>
                                        </m:ctrlPr>
                                      </m:accPr>
                                      <m:e>
                                        <m:r>
                                          <a:rPr lang="zh-TW" altLang="en-US" i="1">
                                            <a:latin typeface="Cambria Math"/>
                                            <a:cs typeface="Times New Roman" pitchFamily="18" charset="0"/>
                                          </a:rPr>
                                          <m:t>𝜈</m:t>
                                        </m:r>
                                      </m:e>
                                    </m:acc>
                                  </m:e>
                                  <m:sub>
                                    <m:r>
                                      <a:rPr lang="en-US" altLang="zh-TW" i="1">
                                        <a:latin typeface="Cambria Math"/>
                                        <a:cs typeface="Times New Roman" pitchFamily="18" charset="0"/>
                                      </a:rPr>
                                      <m:t>𝑒</m:t>
                                    </m:r>
                                  </m:sub>
                                </m:sSub>
                              </m:e>
                              <m:e>
                                <m:acc>
                                  <m:accPr>
                                    <m:chr m:val="̅"/>
                                    <m:ctrlPr>
                                      <a:rPr lang="en-US" altLang="zh-TW" i="1">
                                        <a:latin typeface="Cambria Math" panose="02040503050406030204" pitchFamily="18" charset="0"/>
                                        <a:cs typeface="Times New Roman" pitchFamily="18" charset="0"/>
                                      </a:rPr>
                                    </m:ctrlPr>
                                  </m:accPr>
                                  <m:e>
                                    <m:r>
                                      <a:rPr lang="en-US" altLang="zh-TW" i="1">
                                        <a:latin typeface="Cambria Math"/>
                                        <a:cs typeface="Times New Roman" pitchFamily="18" charset="0"/>
                                      </a:rPr>
                                      <m:t>𝑒</m:t>
                                    </m:r>
                                  </m:e>
                                </m:acc>
                              </m:e>
                            </m:mr>
                          </m:m>
                        </m:e>
                      </m:d>
                      <m:d>
                        <m:dPr>
                          <m:ctrlPr>
                            <a:rPr lang="en-US" altLang="zh-TW" i="1">
                              <a:latin typeface="Cambria Math" panose="02040503050406030204" pitchFamily="18" charset="0"/>
                              <a:cs typeface="Times New Roman" pitchFamily="18" charset="0"/>
                            </a:rPr>
                          </m:ctrlPr>
                        </m:dPr>
                        <m:e>
                          <m:m>
                            <m:mPr>
                              <m:mcs>
                                <m:mc>
                                  <m:mcPr>
                                    <m:count m:val="2"/>
                                    <m:mcJc m:val="center"/>
                                  </m:mcPr>
                                </m:mc>
                              </m:mcs>
                              <m:ctrlPr>
                                <a:rPr lang="en-US" altLang="zh-TW" i="1">
                                  <a:latin typeface="Cambria Math" panose="02040503050406030204" pitchFamily="18" charset="0"/>
                                  <a:cs typeface="Times New Roman" pitchFamily="18" charset="0"/>
                                </a:rPr>
                              </m:ctrlPr>
                            </m:mPr>
                            <m:mr>
                              <m:e>
                                <m:f>
                                  <m:fPr>
                                    <m:ctrlPr>
                                      <a:rPr lang="en-US" altLang="zh-TW" i="1" smtClean="0">
                                        <a:latin typeface="Cambria Math" panose="02040503050406030204" pitchFamily="18" charset="0"/>
                                        <a:cs typeface="Times New Roman" pitchFamily="18" charset="0"/>
                                      </a:rPr>
                                    </m:ctrlPr>
                                  </m:fPr>
                                  <m:num>
                                    <m:r>
                                      <a:rPr lang="en-US" altLang="zh-TW" b="0" i="1" smtClean="0">
                                        <a:latin typeface="Cambria Math"/>
                                        <a:cs typeface="Times New Roman" pitchFamily="18" charset="0"/>
                                      </a:rPr>
                                      <m:t>𝑔</m:t>
                                    </m:r>
                                  </m:num>
                                  <m:den>
                                    <m:r>
                                      <m:rPr>
                                        <m:brk m:alnAt="7"/>
                                      </m:rPr>
                                      <a:rPr lang="en-US" altLang="zh-TW" i="1" smtClean="0">
                                        <a:latin typeface="Cambria Math"/>
                                        <a:cs typeface="Times New Roman" pitchFamily="18" charset="0"/>
                                      </a:rPr>
                                      <m:t>2</m:t>
                                    </m:r>
                                  </m:den>
                                </m:f>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𝑊</m:t>
                                    </m:r>
                                  </m:e>
                                  <m:sup>
                                    <m:r>
                                      <a:rPr lang="en-US" altLang="zh-TW" i="1">
                                        <a:latin typeface="Cambria Math"/>
                                        <a:cs typeface="Times New Roman" pitchFamily="18" charset="0"/>
                                      </a:rPr>
                                      <m:t>3</m:t>
                                    </m:r>
                                  </m:sup>
                                </m:sSup>
                                <m:r>
                                  <a:rPr lang="en-US" altLang="zh-TW" b="0" i="1" smtClean="0">
                                    <a:latin typeface="Cambria Math"/>
                                    <a:cs typeface="Times New Roman" pitchFamily="18" charset="0"/>
                                  </a:rPr>
                                  <m:t>−</m:t>
                                </m:r>
                                <m:f>
                                  <m:fPr>
                                    <m:ctrlPr>
                                      <a:rPr lang="en-US" altLang="zh-TW" i="1">
                                        <a:latin typeface="Cambria Math" panose="02040503050406030204" pitchFamily="18" charset="0"/>
                                        <a:cs typeface="Times New Roman" pitchFamily="18" charset="0"/>
                                      </a:rPr>
                                    </m:ctrlPr>
                                  </m:fPr>
                                  <m:num>
                                    <m:r>
                                      <a:rPr lang="en-US" altLang="zh-TW" b="0" i="1" smtClean="0">
                                        <a:latin typeface="Cambria Math"/>
                                        <a:cs typeface="Times New Roman" pitchFamily="18" charset="0"/>
                                      </a:rPr>
                                      <m:t>𝑔</m:t>
                                    </m:r>
                                    <m:r>
                                      <a:rPr lang="en-US" altLang="zh-TW" b="0" i="1" smtClean="0">
                                        <a:latin typeface="Cambria Math"/>
                                        <a:cs typeface="Times New Roman" pitchFamily="18" charset="0"/>
                                      </a:rPr>
                                      <m:t>′</m:t>
                                    </m:r>
                                  </m:num>
                                  <m:den>
                                    <m:r>
                                      <m:rPr>
                                        <m:brk m:alnAt="7"/>
                                      </m:rPr>
                                      <a:rPr lang="en-US" altLang="zh-TW" i="1">
                                        <a:latin typeface="Cambria Math"/>
                                        <a:cs typeface="Times New Roman" pitchFamily="18" charset="0"/>
                                      </a:rPr>
                                      <m:t>2</m:t>
                                    </m:r>
                                  </m:den>
                                </m:f>
                                <m:r>
                                  <m:rPr>
                                    <m:brk m:alnAt="7"/>
                                  </m:rPr>
                                  <a:rPr lang="en-US" altLang="zh-TW" b="0" i="1" smtClean="0">
                                    <a:latin typeface="Cambria Math"/>
                                    <a:cs typeface="Times New Roman" pitchFamily="18" charset="0"/>
                                  </a:rPr>
                                  <m:t>𝐵</m:t>
                                </m:r>
                              </m:e>
                              <m:e>
                                <m:sSup>
                                  <m:sSupPr>
                                    <m:ctrlPr>
                                      <a:rPr lang="en-US" altLang="zh-TW" i="1">
                                        <a:latin typeface="Cambria Math" panose="02040503050406030204" pitchFamily="18" charset="0"/>
                                        <a:cs typeface="Times New Roman" pitchFamily="18" charset="0"/>
                                      </a:rPr>
                                    </m:ctrlPr>
                                  </m:sSupPr>
                                  <m:e>
                                    <m:f>
                                      <m:fPr>
                                        <m:ctrlPr>
                                          <a:rPr lang="en-US" altLang="zh-TW" i="1">
                                            <a:latin typeface="Cambria Math" panose="02040503050406030204" pitchFamily="18" charset="0"/>
                                            <a:cs typeface="Times New Roman" pitchFamily="18" charset="0"/>
                                          </a:rPr>
                                        </m:ctrlPr>
                                      </m:fPr>
                                      <m:num>
                                        <m:r>
                                          <a:rPr lang="en-US" altLang="zh-TW" i="1">
                                            <a:latin typeface="Cambria Math"/>
                                            <a:cs typeface="Times New Roman" pitchFamily="18" charset="0"/>
                                          </a:rPr>
                                          <m:t>1</m:t>
                                        </m:r>
                                      </m:num>
                                      <m:den>
                                        <m:rad>
                                          <m:radPr>
                                            <m:degHide m:val="on"/>
                                            <m:ctrlPr>
                                              <a:rPr lang="en-US" altLang="zh-TW" i="1">
                                                <a:latin typeface="Cambria Math" panose="02040503050406030204" pitchFamily="18" charset="0"/>
                                                <a:cs typeface="Times New Roman" pitchFamily="18" charset="0"/>
                                              </a:rPr>
                                            </m:ctrlPr>
                                          </m:radPr>
                                          <m:deg/>
                                          <m:e>
                                            <m:r>
                                              <a:rPr lang="en-US" altLang="zh-TW" i="1">
                                                <a:latin typeface="Cambria Math"/>
                                                <a:cs typeface="Times New Roman" pitchFamily="18" charset="0"/>
                                              </a:rPr>
                                              <m:t>2</m:t>
                                            </m:r>
                                          </m:e>
                                        </m:rad>
                                      </m:den>
                                    </m:f>
                                    <m:r>
                                      <a:rPr lang="en-US" altLang="zh-TW" i="1">
                                        <a:latin typeface="Cambria Math"/>
                                        <a:cs typeface="Times New Roman" pitchFamily="18" charset="0"/>
                                      </a:rPr>
                                      <m:t>𝑊</m:t>
                                    </m:r>
                                  </m:e>
                                  <m:sup>
                                    <m:r>
                                      <a:rPr lang="en-US" altLang="zh-TW" i="1">
                                        <a:latin typeface="Cambria Math"/>
                                        <a:cs typeface="Times New Roman" pitchFamily="18" charset="0"/>
                                      </a:rPr>
                                      <m:t>+</m:t>
                                    </m:r>
                                  </m:sup>
                                </m:sSup>
                              </m:e>
                            </m:mr>
                            <m:mr>
                              <m:e>
                                <m:sSup>
                                  <m:sSupPr>
                                    <m:ctrlPr>
                                      <a:rPr lang="en-US" altLang="zh-TW" i="1">
                                        <a:latin typeface="Cambria Math" panose="02040503050406030204" pitchFamily="18" charset="0"/>
                                        <a:cs typeface="Times New Roman" pitchFamily="18" charset="0"/>
                                      </a:rPr>
                                    </m:ctrlPr>
                                  </m:sSupPr>
                                  <m:e>
                                    <m:f>
                                      <m:fPr>
                                        <m:ctrlPr>
                                          <a:rPr lang="en-US" altLang="zh-TW" i="1">
                                            <a:latin typeface="Cambria Math" panose="02040503050406030204" pitchFamily="18" charset="0"/>
                                            <a:cs typeface="Times New Roman" pitchFamily="18" charset="0"/>
                                          </a:rPr>
                                        </m:ctrlPr>
                                      </m:fPr>
                                      <m:num>
                                        <m:r>
                                          <a:rPr lang="en-US" altLang="zh-TW" i="1">
                                            <a:latin typeface="Cambria Math"/>
                                            <a:cs typeface="Times New Roman" pitchFamily="18" charset="0"/>
                                          </a:rPr>
                                          <m:t>1</m:t>
                                        </m:r>
                                      </m:num>
                                      <m:den>
                                        <m:rad>
                                          <m:radPr>
                                            <m:degHide m:val="on"/>
                                            <m:ctrlPr>
                                              <a:rPr lang="en-US" altLang="zh-TW" i="1">
                                                <a:latin typeface="Cambria Math" panose="02040503050406030204" pitchFamily="18" charset="0"/>
                                                <a:cs typeface="Times New Roman" pitchFamily="18" charset="0"/>
                                              </a:rPr>
                                            </m:ctrlPr>
                                          </m:radPr>
                                          <m:deg/>
                                          <m:e>
                                            <m:r>
                                              <a:rPr lang="en-US" altLang="zh-TW" i="1">
                                                <a:latin typeface="Cambria Math"/>
                                                <a:cs typeface="Times New Roman" pitchFamily="18" charset="0"/>
                                              </a:rPr>
                                              <m:t>2</m:t>
                                            </m:r>
                                          </m:e>
                                        </m:rad>
                                      </m:den>
                                    </m:f>
                                    <m:r>
                                      <a:rPr lang="en-US" altLang="zh-TW" i="1">
                                        <a:latin typeface="Cambria Math"/>
                                        <a:cs typeface="Times New Roman" pitchFamily="18" charset="0"/>
                                      </a:rPr>
                                      <m:t>𝑊</m:t>
                                    </m:r>
                                  </m:e>
                                  <m:sup>
                                    <m:r>
                                      <a:rPr lang="en-US" altLang="zh-TW" i="1">
                                        <a:latin typeface="Cambria Math"/>
                                        <a:cs typeface="Times New Roman" pitchFamily="18" charset="0"/>
                                      </a:rPr>
                                      <m:t>−</m:t>
                                    </m:r>
                                  </m:sup>
                                </m:sSup>
                              </m:e>
                              <m:e>
                                <m:r>
                                  <a:rPr lang="en-US" altLang="zh-TW" b="0" i="1" smtClean="0">
                                    <a:latin typeface="Cambria Math"/>
                                    <a:cs typeface="Times New Roman" pitchFamily="18" charset="0"/>
                                  </a:rPr>
                                  <m:t>−</m:t>
                                </m:r>
                                <m:f>
                                  <m:fPr>
                                    <m:ctrlPr>
                                      <a:rPr lang="en-US" altLang="zh-TW" i="1">
                                        <a:latin typeface="Cambria Math" panose="02040503050406030204" pitchFamily="18" charset="0"/>
                                        <a:cs typeface="Times New Roman" pitchFamily="18" charset="0"/>
                                      </a:rPr>
                                    </m:ctrlPr>
                                  </m:fPr>
                                  <m:num>
                                    <m:r>
                                      <a:rPr lang="en-US" altLang="zh-TW" b="0" i="1" smtClean="0">
                                        <a:latin typeface="Cambria Math"/>
                                        <a:cs typeface="Times New Roman" pitchFamily="18" charset="0"/>
                                      </a:rPr>
                                      <m:t>𝑔</m:t>
                                    </m:r>
                                  </m:num>
                                  <m:den>
                                    <m:r>
                                      <m:rPr>
                                        <m:brk m:alnAt="7"/>
                                      </m:rPr>
                                      <a:rPr lang="en-US" altLang="zh-TW" i="1">
                                        <a:latin typeface="Cambria Math"/>
                                        <a:cs typeface="Times New Roman" pitchFamily="18" charset="0"/>
                                      </a:rPr>
                                      <m:t>2</m:t>
                                    </m:r>
                                  </m:den>
                                </m:f>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𝑊</m:t>
                                    </m:r>
                                  </m:e>
                                  <m:sup>
                                    <m:r>
                                      <a:rPr lang="en-US" altLang="zh-TW" i="1">
                                        <a:latin typeface="Cambria Math"/>
                                        <a:cs typeface="Times New Roman" pitchFamily="18" charset="0"/>
                                      </a:rPr>
                                      <m:t>3</m:t>
                                    </m:r>
                                  </m:sup>
                                </m:sSup>
                                <m:r>
                                  <a:rPr lang="en-US" altLang="zh-TW" b="0" i="1" smtClean="0">
                                    <a:latin typeface="Cambria Math"/>
                                    <a:cs typeface="Times New Roman" pitchFamily="18" charset="0"/>
                                  </a:rPr>
                                  <m:t>−</m:t>
                                </m:r>
                                <m:f>
                                  <m:fPr>
                                    <m:ctrlPr>
                                      <a:rPr lang="en-US" altLang="zh-TW" i="1">
                                        <a:latin typeface="Cambria Math" panose="02040503050406030204" pitchFamily="18" charset="0"/>
                                        <a:cs typeface="Times New Roman" pitchFamily="18" charset="0"/>
                                      </a:rPr>
                                    </m:ctrlPr>
                                  </m:fPr>
                                  <m:num>
                                    <m:r>
                                      <a:rPr lang="en-US" altLang="zh-TW" b="0" i="1" smtClean="0">
                                        <a:latin typeface="Cambria Math"/>
                                        <a:cs typeface="Times New Roman" pitchFamily="18" charset="0"/>
                                      </a:rPr>
                                      <m:t>𝑔</m:t>
                                    </m:r>
                                    <m:r>
                                      <a:rPr lang="en-US" altLang="zh-TW" b="0" i="1" smtClean="0">
                                        <a:latin typeface="Cambria Math"/>
                                        <a:cs typeface="Times New Roman" pitchFamily="18" charset="0"/>
                                      </a:rPr>
                                      <m:t>′</m:t>
                                    </m:r>
                                  </m:num>
                                  <m:den>
                                    <m:r>
                                      <m:rPr>
                                        <m:brk m:alnAt="7"/>
                                      </m:rPr>
                                      <a:rPr lang="en-US" altLang="zh-TW" i="1">
                                        <a:latin typeface="Cambria Math"/>
                                        <a:cs typeface="Times New Roman" pitchFamily="18" charset="0"/>
                                      </a:rPr>
                                      <m:t>2</m:t>
                                    </m:r>
                                  </m:den>
                                </m:f>
                                <m:r>
                                  <m:rPr>
                                    <m:brk m:alnAt="7"/>
                                  </m:rPr>
                                  <a:rPr lang="en-US" altLang="zh-TW" i="1">
                                    <a:latin typeface="Cambria Math"/>
                                    <a:cs typeface="Times New Roman" pitchFamily="18" charset="0"/>
                                  </a:rPr>
                                  <m:t>𝐵</m:t>
                                </m:r>
                              </m:e>
                            </m:mr>
                          </m:m>
                        </m:e>
                      </m:d>
                      <m:d>
                        <m:dPr>
                          <m:ctrlPr>
                            <a:rPr lang="en-US" altLang="zh-TW" i="1">
                              <a:latin typeface="Cambria Math" panose="02040503050406030204" pitchFamily="18" charset="0"/>
                              <a:cs typeface="Times New Roman" pitchFamily="18" charset="0"/>
                            </a:rPr>
                          </m:ctrlPr>
                        </m:dPr>
                        <m:e>
                          <m:m>
                            <m:mPr>
                              <m:mcs>
                                <m:mc>
                                  <m:mcPr>
                                    <m:count m:val="1"/>
                                    <m:mcJc m:val="center"/>
                                  </m:mcPr>
                                </m:mc>
                              </m:mcs>
                              <m:ctrlPr>
                                <a:rPr lang="en-US" altLang="zh-TW" i="1">
                                  <a:latin typeface="Cambria Math" panose="02040503050406030204" pitchFamily="18" charset="0"/>
                                  <a:cs typeface="Times New Roman" pitchFamily="18" charset="0"/>
                                </a:rPr>
                              </m:ctrlPr>
                            </m:mPr>
                            <m:mr>
                              <m:e>
                                <m:sSub>
                                  <m:sSubPr>
                                    <m:ctrlPr>
                                      <a:rPr lang="en-US" altLang="zh-TW" i="1">
                                        <a:latin typeface="Cambria Math" panose="02040503050406030204" pitchFamily="18" charset="0"/>
                                        <a:cs typeface="Times New Roman" pitchFamily="18" charset="0"/>
                                      </a:rPr>
                                    </m:ctrlPr>
                                  </m:sSubPr>
                                  <m:e>
                                    <m:r>
                                      <a:rPr lang="zh-TW" altLang="en-US" i="1">
                                        <a:latin typeface="Cambria Math"/>
                                        <a:cs typeface="Times New Roman" pitchFamily="18" charset="0"/>
                                      </a:rPr>
                                      <m:t>𝜈</m:t>
                                    </m:r>
                                  </m:e>
                                  <m:sub>
                                    <m:r>
                                      <a:rPr lang="en-US" altLang="zh-TW" i="1">
                                        <a:latin typeface="Cambria Math"/>
                                        <a:cs typeface="Times New Roman" pitchFamily="18" charset="0"/>
                                      </a:rPr>
                                      <m:t>𝑒</m:t>
                                    </m:r>
                                  </m:sub>
                                </m:sSub>
                              </m:e>
                            </m:mr>
                            <m:mr>
                              <m:e>
                                <m:r>
                                  <a:rPr lang="en-US" altLang="zh-TW" i="1">
                                    <a:latin typeface="Cambria Math"/>
                                    <a:cs typeface="Times New Roman" pitchFamily="18" charset="0"/>
                                  </a:rPr>
                                  <m:t>𝑒</m:t>
                                </m:r>
                              </m:e>
                            </m:mr>
                          </m:m>
                        </m:e>
                      </m:d>
                    </m:oMath>
                  </m:oMathPara>
                </a14:m>
                <a:endParaRPr lang="en-US" altLang="zh-TW" dirty="0">
                  <a:cs typeface="Times New Roman" pitchFamily="18" charset="0"/>
                </a:endParaRPr>
              </a:p>
            </p:txBody>
          </p:sp>
        </mc:Choice>
        <mc:Fallback xmlns="">
          <p:sp>
            <p:nvSpPr>
              <p:cNvPr id="2" name="矩形 1">
                <a:extLst>
                  <a:ext uri="{FF2B5EF4-FFF2-40B4-BE49-F238E27FC236}">
                    <a16:creationId xmlns:a16="http://schemas.microsoft.com/office/drawing/2014/main" id="{02D930D7-4501-3918-622D-98790C6D267C}"/>
                  </a:ext>
                </a:extLst>
              </p:cNvPr>
              <p:cNvSpPr>
                <a:spLocks noRot="1" noChangeAspect="1" noMove="1" noResize="1" noEditPoints="1" noAdjustHandles="1" noChangeArrowheads="1" noChangeShapeType="1" noTextEdit="1"/>
              </p:cNvSpPr>
              <p:nvPr/>
            </p:nvSpPr>
            <p:spPr>
              <a:xfrm>
                <a:off x="148361" y="1077278"/>
                <a:ext cx="8705525" cy="1407373"/>
              </a:xfrm>
              <a:prstGeom prst="rect">
                <a:avLst/>
              </a:prstGeom>
              <a:blipFill>
                <a:blip r:embed="rId2"/>
                <a:stretch>
                  <a:fillRect t="-40179" b="-73214"/>
                </a:stretch>
              </a:blipFill>
            </p:spPr>
            <p:txBody>
              <a:bodyPr/>
              <a:lstStyle/>
              <a:p>
                <a:r>
                  <a:rPr lang="en-US">
                    <a:noFill/>
                  </a:rPr>
                  <a:t> </a:t>
                </a:r>
              </a:p>
            </p:txBody>
          </p:sp>
        </mc:Fallback>
      </mc:AlternateContent>
      <p:cxnSp>
        <p:nvCxnSpPr>
          <p:cNvPr id="4" name="直線單箭頭接點 3">
            <a:extLst>
              <a:ext uri="{FF2B5EF4-FFF2-40B4-BE49-F238E27FC236}">
                <a16:creationId xmlns:a16="http://schemas.microsoft.com/office/drawing/2014/main" id="{0DA5BD64-C124-0F98-F1D6-E06DDF3DD2F5}"/>
              </a:ext>
            </a:extLst>
          </p:cNvPr>
          <p:cNvCxnSpPr/>
          <p:nvPr/>
        </p:nvCxnSpPr>
        <p:spPr>
          <a:xfrm>
            <a:off x="5539026" y="688636"/>
            <a:ext cx="1" cy="605215"/>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 name="文字方塊 4">
                <a:extLst>
                  <a:ext uri="{FF2B5EF4-FFF2-40B4-BE49-F238E27FC236}">
                    <a16:creationId xmlns:a16="http://schemas.microsoft.com/office/drawing/2014/main" id="{999C6A88-E517-134C-1F6C-1B34961301E8}"/>
                  </a:ext>
                </a:extLst>
              </p:cNvPr>
              <p:cNvSpPr txBox="1"/>
              <p:nvPr/>
            </p:nvSpPr>
            <p:spPr>
              <a:xfrm>
                <a:off x="5339677" y="241303"/>
                <a:ext cx="398699" cy="369332"/>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𝑍</m:t>
                      </m:r>
                    </m:oMath>
                  </m:oMathPara>
                </a14:m>
                <a:endParaRPr lang="zh-TW" altLang="en-US" dirty="0"/>
              </a:p>
            </p:txBody>
          </p:sp>
        </mc:Choice>
        <mc:Fallback xmlns="">
          <p:sp>
            <p:nvSpPr>
              <p:cNvPr id="5" name="文字方塊 4">
                <a:extLst>
                  <a:ext uri="{FF2B5EF4-FFF2-40B4-BE49-F238E27FC236}">
                    <a16:creationId xmlns:a16="http://schemas.microsoft.com/office/drawing/2014/main" id="{999C6A88-E517-134C-1F6C-1B34961301E8}"/>
                  </a:ext>
                </a:extLst>
              </p:cNvPr>
              <p:cNvSpPr txBox="1">
                <a:spLocks noRot="1" noChangeAspect="1" noMove="1" noResize="1" noEditPoints="1" noAdjustHandles="1" noChangeArrowheads="1" noChangeShapeType="1" noTextEdit="1"/>
              </p:cNvSpPr>
              <p:nvPr/>
            </p:nvSpPr>
            <p:spPr>
              <a:xfrm>
                <a:off x="5339677" y="241303"/>
                <a:ext cx="398699" cy="369332"/>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文字方塊 5">
                <a:extLst>
                  <a:ext uri="{FF2B5EF4-FFF2-40B4-BE49-F238E27FC236}">
                    <a16:creationId xmlns:a16="http://schemas.microsoft.com/office/drawing/2014/main" id="{0D1BD4A0-E84A-5AB1-C8DF-D03C66694572}"/>
                  </a:ext>
                </a:extLst>
              </p:cNvPr>
              <p:cNvSpPr txBox="1"/>
              <p:nvPr/>
            </p:nvSpPr>
            <p:spPr>
              <a:xfrm>
                <a:off x="6840653" y="2854031"/>
                <a:ext cx="818686" cy="369332"/>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𝑍</m:t>
                      </m:r>
                      <m:r>
                        <a:rPr lang="en-US" altLang="zh-TW" b="0" i="0" smtClean="0">
                          <a:latin typeface="Cambria Math"/>
                        </a:rPr>
                        <m:t>+</m:t>
                      </m:r>
                      <m:r>
                        <a:rPr lang="en-US" altLang="zh-TW" b="0" i="1" smtClean="0">
                          <a:latin typeface="Cambria Math"/>
                        </a:rPr>
                        <m:t>𝐴</m:t>
                      </m:r>
                    </m:oMath>
                  </m:oMathPara>
                </a14:m>
                <a:endParaRPr lang="zh-TW" altLang="en-US" i="1" dirty="0"/>
              </a:p>
            </p:txBody>
          </p:sp>
        </mc:Choice>
        <mc:Fallback xmlns="">
          <p:sp>
            <p:nvSpPr>
              <p:cNvPr id="6" name="文字方塊 5">
                <a:extLst>
                  <a:ext uri="{FF2B5EF4-FFF2-40B4-BE49-F238E27FC236}">
                    <a16:creationId xmlns:a16="http://schemas.microsoft.com/office/drawing/2014/main" id="{0D1BD4A0-E84A-5AB1-C8DF-D03C66694572}"/>
                  </a:ext>
                </a:extLst>
              </p:cNvPr>
              <p:cNvSpPr txBox="1">
                <a:spLocks noRot="1" noChangeAspect="1" noMove="1" noResize="1" noEditPoints="1" noAdjustHandles="1" noChangeArrowheads="1" noChangeShapeType="1" noTextEdit="1"/>
              </p:cNvSpPr>
              <p:nvPr/>
            </p:nvSpPr>
            <p:spPr>
              <a:xfrm>
                <a:off x="6840653" y="2854031"/>
                <a:ext cx="818686" cy="369332"/>
              </a:xfrm>
              <a:prstGeom prst="rect">
                <a:avLst/>
              </a:prstGeom>
              <a:blipFill>
                <a:blip r:embed="rId4"/>
                <a:stretch>
                  <a:fillRect/>
                </a:stretch>
              </a:blipFill>
            </p:spPr>
            <p:txBody>
              <a:bodyPr/>
              <a:lstStyle/>
              <a:p>
                <a:r>
                  <a:rPr lang="en-US">
                    <a:noFill/>
                  </a:rPr>
                  <a:t> </a:t>
                </a:r>
              </a:p>
            </p:txBody>
          </p:sp>
        </mc:Fallback>
      </mc:AlternateContent>
      <p:cxnSp>
        <p:nvCxnSpPr>
          <p:cNvPr id="8" name="直線單箭頭接點 7">
            <a:extLst>
              <a:ext uri="{FF2B5EF4-FFF2-40B4-BE49-F238E27FC236}">
                <a16:creationId xmlns:a16="http://schemas.microsoft.com/office/drawing/2014/main" id="{9B9DCA68-349F-AA0F-8AD8-35588A679B92}"/>
              </a:ext>
            </a:extLst>
          </p:cNvPr>
          <p:cNvCxnSpPr/>
          <p:nvPr/>
        </p:nvCxnSpPr>
        <p:spPr>
          <a:xfrm flipV="1">
            <a:off x="7251091" y="2301446"/>
            <a:ext cx="1" cy="485706"/>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6">
            <a:extLst>
              <a:ext uri="{FF2B5EF4-FFF2-40B4-BE49-F238E27FC236}">
                <a16:creationId xmlns:a16="http://schemas.microsoft.com/office/drawing/2014/main" id="{2318B960-94AD-6B43-DCA4-451A9822DA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2745" y="3501893"/>
            <a:ext cx="2322512" cy="167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1" name="矩形 10">
                <a:extLst>
                  <a:ext uri="{FF2B5EF4-FFF2-40B4-BE49-F238E27FC236}">
                    <a16:creationId xmlns:a16="http://schemas.microsoft.com/office/drawing/2014/main" id="{D506B702-7968-C507-CF22-90C88B641A84}"/>
                  </a:ext>
                </a:extLst>
              </p:cNvPr>
              <p:cNvSpPr/>
              <p:nvPr/>
            </p:nvSpPr>
            <p:spPr>
              <a:xfrm>
                <a:off x="1834802" y="3700733"/>
                <a:ext cx="253130" cy="276999"/>
              </a:xfrm>
              <a:prstGeom prst="rect">
                <a:avLst/>
              </a:prstGeom>
              <a:solidFill>
                <a:schemeClr val="bg1"/>
              </a:solidFill>
            </p:spPr>
            <p:txBody>
              <a:bodyPr wrap="square" lIns="0" tIns="0" rIns="0" bIns="0">
                <a:spAutoFit/>
              </a:bodyPr>
              <a:lstStyle/>
              <a:p>
                <a:pPr/>
                <a14:m>
                  <m:oMathPara xmlns:m="http://schemas.openxmlformats.org/officeDocument/2006/math">
                    <m:oMathParaPr>
                      <m:jc m:val="centerGroup"/>
                    </m:oMathParaPr>
                    <m:oMath xmlns:m="http://schemas.openxmlformats.org/officeDocument/2006/math">
                      <m:sSub>
                        <m:sSubPr>
                          <m:ctrlPr>
                            <a:rPr lang="en-US" altLang="zh-TW" i="1">
                              <a:latin typeface="Cambria Math" panose="02040503050406030204" pitchFamily="18" charset="0"/>
                              <a:cs typeface="Times New Roman" pitchFamily="18" charset="0"/>
                            </a:rPr>
                          </m:ctrlPr>
                        </m:sSubPr>
                        <m:e>
                          <m:r>
                            <a:rPr lang="zh-TW" altLang="en-US" i="1">
                              <a:latin typeface="Cambria Math"/>
                              <a:cs typeface="Times New Roman" pitchFamily="18" charset="0"/>
                            </a:rPr>
                            <m:t>𝜈</m:t>
                          </m:r>
                        </m:e>
                        <m:sub>
                          <m:r>
                            <a:rPr lang="en-US" altLang="zh-TW" i="1">
                              <a:latin typeface="Cambria Math"/>
                              <a:cs typeface="Times New Roman" pitchFamily="18" charset="0"/>
                            </a:rPr>
                            <m:t>𝑒</m:t>
                          </m:r>
                        </m:sub>
                      </m:sSub>
                    </m:oMath>
                  </m:oMathPara>
                </a14:m>
                <a:endParaRPr lang="zh-TW" altLang="en-US" dirty="0"/>
              </a:p>
            </p:txBody>
          </p:sp>
        </mc:Choice>
        <mc:Fallback xmlns="">
          <p:sp>
            <p:nvSpPr>
              <p:cNvPr id="11" name="矩形 10">
                <a:extLst>
                  <a:ext uri="{FF2B5EF4-FFF2-40B4-BE49-F238E27FC236}">
                    <a16:creationId xmlns:a16="http://schemas.microsoft.com/office/drawing/2014/main" id="{D506B702-7968-C507-CF22-90C88B641A84}"/>
                  </a:ext>
                </a:extLst>
              </p:cNvPr>
              <p:cNvSpPr>
                <a:spLocks noRot="1" noChangeAspect="1" noMove="1" noResize="1" noEditPoints="1" noAdjustHandles="1" noChangeArrowheads="1" noChangeShapeType="1" noTextEdit="1"/>
              </p:cNvSpPr>
              <p:nvPr/>
            </p:nvSpPr>
            <p:spPr>
              <a:xfrm>
                <a:off x="1834802" y="3700733"/>
                <a:ext cx="253130" cy="276999"/>
              </a:xfrm>
              <a:prstGeom prst="rect">
                <a:avLst/>
              </a:prstGeom>
              <a:blipFill>
                <a:blip r:embed="rId6"/>
                <a:stretch>
                  <a:fillRect l="-14286" b="-13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矩形 11">
                <a:extLst>
                  <a:ext uri="{FF2B5EF4-FFF2-40B4-BE49-F238E27FC236}">
                    <a16:creationId xmlns:a16="http://schemas.microsoft.com/office/drawing/2014/main" id="{672F0869-A7E6-A330-DDFE-7F641FFF3F61}"/>
                  </a:ext>
                </a:extLst>
              </p:cNvPr>
              <p:cNvSpPr/>
              <p:nvPr/>
            </p:nvSpPr>
            <p:spPr>
              <a:xfrm>
                <a:off x="2421784" y="4386438"/>
                <a:ext cx="381680" cy="276999"/>
              </a:xfrm>
              <a:prstGeom prst="rect">
                <a:avLst/>
              </a:prstGeom>
              <a:solidFill>
                <a:schemeClr val="bg1"/>
              </a:solidFill>
            </p:spPr>
            <p:txBody>
              <a:bodyPr wrap="square" lIns="0" tIns="0" rIns="0" bIns="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cs typeface="Times New Roman" pitchFamily="18" charset="0"/>
                        </a:rPr>
                        <m:t>𝑍</m:t>
                      </m:r>
                    </m:oMath>
                  </m:oMathPara>
                </a14:m>
                <a:endParaRPr lang="zh-TW" altLang="en-US" dirty="0"/>
              </a:p>
            </p:txBody>
          </p:sp>
        </mc:Choice>
        <mc:Fallback xmlns="">
          <p:sp>
            <p:nvSpPr>
              <p:cNvPr id="12" name="矩形 11">
                <a:extLst>
                  <a:ext uri="{FF2B5EF4-FFF2-40B4-BE49-F238E27FC236}">
                    <a16:creationId xmlns:a16="http://schemas.microsoft.com/office/drawing/2014/main" id="{672F0869-A7E6-A330-DDFE-7F641FFF3F61}"/>
                  </a:ext>
                </a:extLst>
              </p:cNvPr>
              <p:cNvSpPr>
                <a:spLocks noRot="1" noChangeAspect="1" noMove="1" noResize="1" noEditPoints="1" noAdjustHandles="1" noChangeArrowheads="1" noChangeShapeType="1" noTextEdit="1"/>
              </p:cNvSpPr>
              <p:nvPr/>
            </p:nvSpPr>
            <p:spPr>
              <a:xfrm>
                <a:off x="2421784" y="4386438"/>
                <a:ext cx="381680" cy="276999"/>
              </a:xfrm>
              <a:prstGeom prst="rect">
                <a:avLst/>
              </a:prstGeom>
              <a:blipFill>
                <a:blip r:embed="rId7"/>
                <a:stretch>
                  <a:fillRect b="-86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矩形 12">
                <a:extLst>
                  <a:ext uri="{FF2B5EF4-FFF2-40B4-BE49-F238E27FC236}">
                    <a16:creationId xmlns:a16="http://schemas.microsoft.com/office/drawing/2014/main" id="{9312C850-7B61-4AAD-B961-3CA39473CFE3}"/>
                  </a:ext>
                </a:extLst>
              </p:cNvPr>
              <p:cNvSpPr/>
              <p:nvPr/>
            </p:nvSpPr>
            <p:spPr>
              <a:xfrm>
                <a:off x="1820706" y="4660761"/>
                <a:ext cx="267226" cy="276999"/>
              </a:xfrm>
              <a:prstGeom prst="rect">
                <a:avLst/>
              </a:prstGeom>
              <a:solidFill>
                <a:schemeClr val="bg1"/>
              </a:solidFill>
            </p:spPr>
            <p:txBody>
              <a:bodyPr wrap="square" lIns="0" tIns="0" rIns="0" bIns="0">
                <a:spAutoFit/>
              </a:bodyPr>
              <a:lstStyle/>
              <a:p>
                <a:pPr/>
                <a14:m>
                  <m:oMathPara xmlns:m="http://schemas.openxmlformats.org/officeDocument/2006/math">
                    <m:oMathParaPr>
                      <m:jc m:val="centerGroup"/>
                    </m:oMathParaPr>
                    <m:oMath xmlns:m="http://schemas.openxmlformats.org/officeDocument/2006/math">
                      <m:sSub>
                        <m:sSubPr>
                          <m:ctrlPr>
                            <a:rPr lang="en-US" altLang="zh-TW" i="1">
                              <a:latin typeface="Cambria Math" panose="02040503050406030204" pitchFamily="18" charset="0"/>
                              <a:cs typeface="Times New Roman" pitchFamily="18" charset="0"/>
                            </a:rPr>
                          </m:ctrlPr>
                        </m:sSubPr>
                        <m:e>
                          <m:r>
                            <a:rPr lang="zh-TW" altLang="en-US" i="1">
                              <a:latin typeface="Cambria Math"/>
                              <a:cs typeface="Times New Roman" pitchFamily="18" charset="0"/>
                            </a:rPr>
                            <m:t>𝜈</m:t>
                          </m:r>
                        </m:e>
                        <m:sub>
                          <m:r>
                            <a:rPr lang="en-US" altLang="zh-TW" i="1">
                              <a:latin typeface="Cambria Math"/>
                              <a:cs typeface="Times New Roman" pitchFamily="18" charset="0"/>
                            </a:rPr>
                            <m:t>𝑒</m:t>
                          </m:r>
                        </m:sub>
                      </m:sSub>
                    </m:oMath>
                  </m:oMathPara>
                </a14:m>
                <a:endParaRPr lang="zh-TW" altLang="en-US" dirty="0"/>
              </a:p>
            </p:txBody>
          </p:sp>
        </mc:Choice>
        <mc:Fallback xmlns="">
          <p:sp>
            <p:nvSpPr>
              <p:cNvPr id="13" name="矩形 12">
                <a:extLst>
                  <a:ext uri="{FF2B5EF4-FFF2-40B4-BE49-F238E27FC236}">
                    <a16:creationId xmlns:a16="http://schemas.microsoft.com/office/drawing/2014/main" id="{9312C850-7B61-4AAD-B961-3CA39473CFE3}"/>
                  </a:ext>
                </a:extLst>
              </p:cNvPr>
              <p:cNvSpPr>
                <a:spLocks noRot="1" noChangeAspect="1" noMove="1" noResize="1" noEditPoints="1" noAdjustHandles="1" noChangeArrowheads="1" noChangeShapeType="1" noTextEdit="1"/>
              </p:cNvSpPr>
              <p:nvPr/>
            </p:nvSpPr>
            <p:spPr>
              <a:xfrm>
                <a:off x="1820706" y="4660761"/>
                <a:ext cx="267226" cy="276999"/>
              </a:xfrm>
              <a:prstGeom prst="rect">
                <a:avLst/>
              </a:prstGeom>
              <a:blipFill>
                <a:blip r:embed="rId8"/>
                <a:stretch>
                  <a:fillRect l="-13636" b="-136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文字方塊 8">
                <a:extLst>
                  <a:ext uri="{FF2B5EF4-FFF2-40B4-BE49-F238E27FC236}">
                    <a16:creationId xmlns:a16="http://schemas.microsoft.com/office/drawing/2014/main" id="{9BE8037D-F024-4CEE-78E6-B1E60FE8665D}"/>
                  </a:ext>
                </a:extLst>
              </p:cNvPr>
              <p:cNvSpPr txBox="1"/>
              <p:nvPr/>
            </p:nvSpPr>
            <p:spPr>
              <a:xfrm>
                <a:off x="3943761" y="3501893"/>
                <a:ext cx="2811091" cy="404983"/>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acc>
                            <m:accPr>
                              <m:chr m:val="̅"/>
                              <m:ctrlPr>
                                <a:rPr lang="en-US" altLang="zh-TW" i="1">
                                  <a:latin typeface="Cambria Math" panose="02040503050406030204" pitchFamily="18" charset="0"/>
                                </a:rPr>
                              </m:ctrlPr>
                            </m:accPr>
                            <m:e>
                              <m:r>
                                <a:rPr lang="zh-TW" altLang="en-US" i="1">
                                  <a:latin typeface="Cambria Math"/>
                                </a:rPr>
                                <m:t>𝜈</m:t>
                              </m:r>
                            </m:e>
                          </m:acc>
                        </m:e>
                        <m:sub>
                          <m:r>
                            <a:rPr lang="en-US" altLang="zh-TW" b="0" i="1" smtClean="0">
                              <a:latin typeface="Cambria Math"/>
                            </a:rPr>
                            <m:t>𝑒</m:t>
                          </m:r>
                        </m:sub>
                      </m:sSub>
                      <m:d>
                        <m:dPr>
                          <m:ctrlPr>
                            <a:rPr lang="en-US" altLang="zh-TW" i="1" smtClean="0">
                              <a:latin typeface="Cambria Math" panose="02040503050406030204" pitchFamily="18" charset="0"/>
                            </a:rPr>
                          </m:ctrlPr>
                        </m:dPr>
                        <m:e>
                          <m:r>
                            <a:rPr lang="en-US" altLang="zh-TW" b="0" i="1" smtClean="0">
                              <a:latin typeface="Cambria Math"/>
                            </a:rPr>
                            <m:t>𝑔</m:t>
                          </m:r>
                          <m:sSup>
                            <m:sSupPr>
                              <m:ctrlPr>
                                <a:rPr lang="en-US" altLang="zh-TW" b="0" i="1" smtClean="0">
                                  <a:latin typeface="Cambria Math" panose="02040503050406030204" pitchFamily="18" charset="0"/>
                                </a:rPr>
                              </m:ctrlPr>
                            </m:sSupPr>
                            <m:e>
                              <m:r>
                                <a:rPr lang="en-US" altLang="zh-TW" b="0" i="1" smtClean="0">
                                  <a:latin typeface="Cambria Math"/>
                                </a:rPr>
                                <m:t>𝑊</m:t>
                              </m:r>
                            </m:e>
                            <m:sup>
                              <m:r>
                                <a:rPr lang="en-US" altLang="zh-TW" b="0" i="1" smtClean="0">
                                  <a:latin typeface="Cambria Math"/>
                                </a:rPr>
                                <m:t>3</m:t>
                              </m:r>
                            </m:sup>
                          </m:sSup>
                          <m:r>
                            <a:rPr lang="en-US" altLang="zh-TW" b="0" i="1" smtClean="0">
                              <a:latin typeface="Cambria Math"/>
                            </a:rPr>
                            <m:t>−</m:t>
                          </m:r>
                          <m:sSup>
                            <m:sSupPr>
                              <m:ctrlPr>
                                <a:rPr lang="en-US" altLang="zh-TW" b="0" i="1" smtClean="0">
                                  <a:latin typeface="Cambria Math" panose="02040503050406030204" pitchFamily="18" charset="0"/>
                                </a:rPr>
                              </m:ctrlPr>
                            </m:sSupPr>
                            <m:e>
                              <m:r>
                                <a:rPr lang="en-US" altLang="zh-TW" b="0" i="1" smtClean="0">
                                  <a:latin typeface="Cambria Math"/>
                                </a:rPr>
                                <m:t>𝑔</m:t>
                              </m:r>
                            </m:e>
                            <m:sup>
                              <m:r>
                                <a:rPr lang="en-US" altLang="zh-TW" b="0" i="1" smtClean="0">
                                  <a:latin typeface="Cambria Math"/>
                                </a:rPr>
                                <m:t>′</m:t>
                              </m:r>
                            </m:sup>
                          </m:sSup>
                          <m:r>
                            <a:rPr lang="en-US" altLang="zh-TW" b="0" i="1" smtClean="0">
                              <a:latin typeface="Cambria Math"/>
                            </a:rPr>
                            <m:t>𝐵</m:t>
                          </m:r>
                        </m:e>
                      </m:d>
                      <m:sSub>
                        <m:sSubPr>
                          <m:ctrlPr>
                            <a:rPr lang="en-US" altLang="zh-TW" i="1" smtClean="0">
                              <a:latin typeface="Cambria Math" panose="02040503050406030204" pitchFamily="18" charset="0"/>
                            </a:rPr>
                          </m:ctrlPr>
                        </m:sSubPr>
                        <m:e>
                          <m:r>
                            <a:rPr lang="zh-TW" altLang="en-US" i="1" smtClean="0">
                              <a:latin typeface="Cambria Math"/>
                            </a:rPr>
                            <m:t>𝜈</m:t>
                          </m:r>
                        </m:e>
                        <m:sub>
                          <m:r>
                            <a:rPr lang="en-US" altLang="zh-TW" b="0" i="1" smtClean="0">
                              <a:latin typeface="Cambria Math"/>
                            </a:rPr>
                            <m:t>𝑒</m:t>
                          </m:r>
                        </m:sub>
                      </m:sSub>
                      <m:r>
                        <a:rPr lang="en-US" altLang="zh-TW" i="1">
                          <a:latin typeface="Cambria Math"/>
                          <a:ea typeface="Cambria Math"/>
                        </a:rPr>
                        <m:t>~</m:t>
                      </m:r>
                      <m:sSub>
                        <m:sSubPr>
                          <m:ctrlPr>
                            <a:rPr lang="en-US" altLang="zh-TW" i="1">
                              <a:latin typeface="Cambria Math" panose="02040503050406030204" pitchFamily="18" charset="0"/>
                            </a:rPr>
                          </m:ctrlPr>
                        </m:sSubPr>
                        <m:e>
                          <m:sSub>
                            <m:sSubPr>
                              <m:ctrlPr>
                                <a:rPr lang="en-US" altLang="zh-TW" i="1">
                                  <a:latin typeface="Cambria Math" panose="02040503050406030204" pitchFamily="18" charset="0"/>
                                </a:rPr>
                              </m:ctrlPr>
                            </m:sSubPr>
                            <m:e>
                              <m:acc>
                                <m:accPr>
                                  <m:chr m:val="̅"/>
                                  <m:ctrlPr>
                                    <a:rPr lang="en-US" altLang="zh-TW" i="1">
                                      <a:latin typeface="Cambria Math" panose="02040503050406030204" pitchFamily="18" charset="0"/>
                                    </a:rPr>
                                  </m:ctrlPr>
                                </m:accPr>
                                <m:e>
                                  <m:r>
                                    <a:rPr lang="zh-TW" altLang="en-US" i="1">
                                      <a:latin typeface="Cambria Math"/>
                                    </a:rPr>
                                    <m:t>𝜈</m:t>
                                  </m:r>
                                </m:e>
                              </m:acc>
                            </m:e>
                            <m:sub>
                              <m:r>
                                <a:rPr lang="en-US" altLang="zh-TW" i="1">
                                  <a:latin typeface="Cambria Math"/>
                                </a:rPr>
                                <m:t>𝑒</m:t>
                              </m:r>
                            </m:sub>
                          </m:sSub>
                          <m:r>
                            <a:rPr lang="en-US" altLang="zh-TW" b="0" i="1" smtClean="0">
                              <a:latin typeface="Cambria Math"/>
                            </a:rPr>
                            <m:t>𝑍</m:t>
                          </m:r>
                          <m:r>
                            <a:rPr lang="en-US" altLang="zh-TW" b="0" i="1" smtClean="0">
                              <a:latin typeface="Cambria Math"/>
                            </a:rPr>
                            <m:t> </m:t>
                          </m:r>
                          <m:r>
                            <a:rPr lang="zh-TW" altLang="en-US" i="1">
                              <a:latin typeface="Cambria Math"/>
                            </a:rPr>
                            <m:t>𝜈</m:t>
                          </m:r>
                        </m:e>
                        <m:sub>
                          <m:r>
                            <a:rPr lang="en-US" altLang="zh-TW" i="1">
                              <a:latin typeface="Cambria Math"/>
                            </a:rPr>
                            <m:t>𝑒</m:t>
                          </m:r>
                        </m:sub>
                      </m:sSub>
                    </m:oMath>
                  </m:oMathPara>
                </a14:m>
                <a:endParaRPr lang="zh-TW" altLang="en-US" dirty="0"/>
              </a:p>
            </p:txBody>
          </p:sp>
        </mc:Choice>
        <mc:Fallback xmlns="">
          <p:sp>
            <p:nvSpPr>
              <p:cNvPr id="9" name="文字方塊 8">
                <a:extLst>
                  <a:ext uri="{FF2B5EF4-FFF2-40B4-BE49-F238E27FC236}">
                    <a16:creationId xmlns:a16="http://schemas.microsoft.com/office/drawing/2014/main" id="{9BE8037D-F024-4CEE-78E6-B1E60FE8665D}"/>
                  </a:ext>
                </a:extLst>
              </p:cNvPr>
              <p:cNvSpPr txBox="1">
                <a:spLocks noRot="1" noChangeAspect="1" noMove="1" noResize="1" noEditPoints="1" noAdjustHandles="1" noChangeArrowheads="1" noChangeShapeType="1" noTextEdit="1"/>
              </p:cNvSpPr>
              <p:nvPr/>
            </p:nvSpPr>
            <p:spPr>
              <a:xfrm>
                <a:off x="3943761" y="3501893"/>
                <a:ext cx="2811091" cy="404983"/>
              </a:xfrm>
              <a:prstGeom prst="rect">
                <a:avLst/>
              </a:prstGeom>
              <a:blipFill>
                <a:blip r:embed="rId9"/>
                <a:stretch>
                  <a:fillRect b="-90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矩形 13">
                <a:extLst>
                  <a:ext uri="{FF2B5EF4-FFF2-40B4-BE49-F238E27FC236}">
                    <a16:creationId xmlns:a16="http://schemas.microsoft.com/office/drawing/2014/main" id="{D56D13CA-A721-D7F1-DD3B-BA681740C820}"/>
                  </a:ext>
                </a:extLst>
              </p:cNvPr>
              <p:cNvSpPr/>
              <p:nvPr/>
            </p:nvSpPr>
            <p:spPr>
              <a:xfrm>
                <a:off x="3939786" y="4070214"/>
                <a:ext cx="3091680" cy="729046"/>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altLang="zh-TW" i="1" smtClean="0">
                              <a:latin typeface="Cambria Math" panose="02040503050406030204" pitchFamily="18" charset="0"/>
                            </a:rPr>
                          </m:ctrlPr>
                        </m:fPr>
                        <m:num>
                          <m:r>
                            <a:rPr lang="en-US" altLang="zh-TW" b="0" i="1" smtClean="0">
                              <a:latin typeface="Cambria Math"/>
                            </a:rPr>
                            <m:t>1</m:t>
                          </m:r>
                        </m:num>
                        <m:den>
                          <m:rad>
                            <m:radPr>
                              <m:degHide m:val="on"/>
                              <m:ctrlPr>
                                <a:rPr lang="en-US" altLang="zh-TW" i="1" smtClean="0">
                                  <a:latin typeface="Cambria Math" panose="02040503050406030204" pitchFamily="18" charset="0"/>
                                </a:rPr>
                              </m:ctrlPr>
                            </m:radPr>
                            <m:deg/>
                            <m:e>
                              <m:sSup>
                                <m:sSupPr>
                                  <m:ctrlPr>
                                    <a:rPr lang="en-US" altLang="zh-TW" i="1">
                                      <a:latin typeface="Cambria Math" panose="02040503050406030204" pitchFamily="18" charset="0"/>
                                    </a:rPr>
                                  </m:ctrlPr>
                                </m:sSupPr>
                                <m:e>
                                  <m:r>
                                    <a:rPr lang="en-US" altLang="zh-TW" i="1">
                                      <a:latin typeface="Cambria Math"/>
                                    </a:rPr>
                                    <m:t>𝑔</m:t>
                                  </m:r>
                                </m:e>
                                <m:sup>
                                  <m:r>
                                    <a:rPr lang="en-US" altLang="zh-TW" i="1">
                                      <a:latin typeface="Cambria Math"/>
                                    </a:rPr>
                                    <m:t>2</m:t>
                                  </m:r>
                                </m:sup>
                              </m:sSup>
                              <m:r>
                                <a:rPr lang="en-US" altLang="zh-TW" i="1">
                                  <a:latin typeface="Cambria Math"/>
                                </a:rPr>
                                <m:t>+</m:t>
                              </m:r>
                              <m:sSup>
                                <m:sSupPr>
                                  <m:ctrlPr>
                                    <a:rPr lang="en-US" altLang="zh-TW" i="1">
                                      <a:latin typeface="Cambria Math" panose="02040503050406030204" pitchFamily="18" charset="0"/>
                                    </a:rPr>
                                  </m:ctrlPr>
                                </m:sSupPr>
                                <m:e>
                                  <m:r>
                                    <a:rPr lang="en-US" altLang="zh-TW" i="1">
                                      <a:latin typeface="Cambria Math"/>
                                    </a:rPr>
                                    <m:t>𝑔</m:t>
                                  </m:r>
                                </m:e>
                                <m:sup>
                                  <m:r>
                                    <a:rPr lang="en-US" altLang="zh-TW" i="1">
                                      <a:latin typeface="Cambria Math"/>
                                    </a:rPr>
                                    <m:t>′2</m:t>
                                  </m:r>
                                </m:sup>
                              </m:sSup>
                            </m:e>
                          </m:rad>
                        </m:den>
                      </m:f>
                      <m:d>
                        <m:dPr>
                          <m:ctrlPr>
                            <a:rPr lang="en-US" altLang="zh-TW" i="1" smtClean="0">
                              <a:latin typeface="Cambria Math" panose="02040503050406030204" pitchFamily="18" charset="0"/>
                            </a:rPr>
                          </m:ctrlPr>
                        </m:dPr>
                        <m:e>
                          <m:r>
                            <a:rPr lang="en-US" altLang="zh-TW" i="1">
                              <a:latin typeface="Cambria Math"/>
                            </a:rPr>
                            <m:t>𝑔</m:t>
                          </m:r>
                          <m:sSup>
                            <m:sSupPr>
                              <m:ctrlPr>
                                <a:rPr lang="en-US" altLang="zh-TW" i="1">
                                  <a:latin typeface="Cambria Math" panose="02040503050406030204" pitchFamily="18" charset="0"/>
                                </a:rPr>
                              </m:ctrlPr>
                            </m:sSupPr>
                            <m:e>
                              <m:r>
                                <a:rPr lang="en-US" altLang="zh-TW" i="1">
                                  <a:latin typeface="Cambria Math"/>
                                </a:rPr>
                                <m:t>𝑊</m:t>
                              </m:r>
                            </m:e>
                            <m:sup>
                              <m:r>
                                <a:rPr lang="en-US" altLang="zh-TW" i="1">
                                  <a:latin typeface="Cambria Math"/>
                                </a:rPr>
                                <m:t>3</m:t>
                              </m:r>
                            </m:sup>
                          </m:sSup>
                          <m:r>
                            <a:rPr lang="en-US" altLang="zh-TW" b="0" i="1" smtClean="0">
                              <a:latin typeface="Cambria Math"/>
                            </a:rPr>
                            <m:t>−</m:t>
                          </m:r>
                          <m:sSup>
                            <m:sSupPr>
                              <m:ctrlPr>
                                <a:rPr lang="en-US" altLang="zh-TW" i="1">
                                  <a:latin typeface="Cambria Math" panose="02040503050406030204" pitchFamily="18" charset="0"/>
                                </a:rPr>
                              </m:ctrlPr>
                            </m:sSupPr>
                            <m:e>
                              <m:r>
                                <a:rPr lang="en-US" altLang="zh-TW" i="1">
                                  <a:latin typeface="Cambria Math"/>
                                </a:rPr>
                                <m:t>𝑔</m:t>
                              </m:r>
                            </m:e>
                            <m:sup>
                              <m:r>
                                <a:rPr lang="en-US" altLang="zh-TW" i="1">
                                  <a:latin typeface="Cambria Math"/>
                                </a:rPr>
                                <m:t>′</m:t>
                              </m:r>
                            </m:sup>
                          </m:sSup>
                          <m:r>
                            <a:rPr lang="en-US" altLang="zh-TW" i="1">
                              <a:latin typeface="Cambria Math"/>
                            </a:rPr>
                            <m:t>𝐵</m:t>
                          </m:r>
                        </m:e>
                      </m:d>
                      <m:r>
                        <a:rPr lang="en-US" altLang="zh-TW" b="0" i="1" smtClean="0">
                          <a:latin typeface="Cambria Math"/>
                          <a:ea typeface="Cambria Math"/>
                        </a:rPr>
                        <m:t>≡</m:t>
                      </m:r>
                      <m:r>
                        <a:rPr lang="en-US" altLang="zh-TW" b="0" i="1" smtClean="0">
                          <a:latin typeface="Cambria Math"/>
                        </a:rPr>
                        <m:t>𝑍</m:t>
                      </m:r>
                    </m:oMath>
                  </m:oMathPara>
                </a14:m>
                <a:endParaRPr lang="zh-TW" altLang="en-US" dirty="0"/>
              </a:p>
            </p:txBody>
          </p:sp>
        </mc:Choice>
        <mc:Fallback xmlns="">
          <p:sp>
            <p:nvSpPr>
              <p:cNvPr id="14" name="矩形 13">
                <a:extLst>
                  <a:ext uri="{FF2B5EF4-FFF2-40B4-BE49-F238E27FC236}">
                    <a16:creationId xmlns:a16="http://schemas.microsoft.com/office/drawing/2014/main" id="{D56D13CA-A721-D7F1-DD3B-BA681740C820}"/>
                  </a:ext>
                </a:extLst>
              </p:cNvPr>
              <p:cNvSpPr>
                <a:spLocks noRot="1" noChangeAspect="1" noMove="1" noResize="1" noEditPoints="1" noAdjustHandles="1" noChangeArrowheads="1" noChangeShapeType="1" noTextEdit="1"/>
              </p:cNvSpPr>
              <p:nvPr/>
            </p:nvSpPr>
            <p:spPr>
              <a:xfrm>
                <a:off x="3939786" y="4070214"/>
                <a:ext cx="3091680" cy="729046"/>
              </a:xfrm>
              <a:prstGeom prst="rect">
                <a:avLst/>
              </a:prstGeom>
              <a:blipFill>
                <a:blip r:embed="rId10"/>
                <a:stretch>
                  <a:fillRect b="-34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文字方塊 14">
                <a:extLst>
                  <a:ext uri="{FF2B5EF4-FFF2-40B4-BE49-F238E27FC236}">
                    <a16:creationId xmlns:a16="http://schemas.microsoft.com/office/drawing/2014/main" id="{F7CA7EA4-9092-5528-8509-27B6FEBBAA70}"/>
                  </a:ext>
                </a:extLst>
              </p:cNvPr>
              <p:cNvSpPr txBox="1"/>
              <p:nvPr/>
            </p:nvSpPr>
            <p:spPr>
              <a:xfrm>
                <a:off x="309186" y="2832199"/>
                <a:ext cx="6466584" cy="369332"/>
              </a:xfrm>
              <a:prstGeom prst="rect">
                <a:avLst/>
              </a:prstGeom>
              <a:noFill/>
            </p:spPr>
            <p:txBody>
              <a:bodyPr wrap="square" rtlCol="0">
                <a:spAutoFit/>
              </a:bodyPr>
              <a:lstStyle/>
              <a:p>
                <a:r>
                  <a:rPr lang="zh-TW" altLang="en-US" dirty="0"/>
                  <a:t>微中子與光子</a:t>
                </a:r>
                <a14:m>
                  <m:oMath xmlns:m="http://schemas.openxmlformats.org/officeDocument/2006/math">
                    <m:r>
                      <a:rPr lang="en-US" altLang="zh-TW" i="1">
                        <a:latin typeface="Cambria Math"/>
                      </a:rPr>
                      <m:t>𝐴</m:t>
                    </m:r>
                  </m:oMath>
                </a14:m>
                <a:r>
                  <a:rPr lang="zh-TW" altLang="en-US" dirty="0"/>
                  <a:t>無交互作用，因此與微中子作用的是</a:t>
                </a:r>
                <a14:m>
                  <m:oMath xmlns:m="http://schemas.openxmlformats.org/officeDocument/2006/math">
                    <m:r>
                      <a:rPr lang="en-US" altLang="zh-TW" i="1">
                        <a:latin typeface="Cambria Math"/>
                      </a:rPr>
                      <m:t>𝑍</m:t>
                    </m:r>
                  </m:oMath>
                </a14:m>
                <a:r>
                  <a:rPr lang="zh-TW" altLang="en-US" dirty="0"/>
                  <a:t>介子。</a:t>
                </a:r>
              </a:p>
            </p:txBody>
          </p:sp>
        </mc:Choice>
        <mc:Fallback xmlns="">
          <p:sp>
            <p:nvSpPr>
              <p:cNvPr id="15" name="文字方塊 14">
                <a:extLst>
                  <a:ext uri="{FF2B5EF4-FFF2-40B4-BE49-F238E27FC236}">
                    <a16:creationId xmlns:a16="http://schemas.microsoft.com/office/drawing/2014/main" id="{F7CA7EA4-9092-5528-8509-27B6FEBBAA70}"/>
                  </a:ext>
                </a:extLst>
              </p:cNvPr>
              <p:cNvSpPr txBox="1">
                <a:spLocks noRot="1" noChangeAspect="1" noMove="1" noResize="1" noEditPoints="1" noAdjustHandles="1" noChangeArrowheads="1" noChangeShapeType="1" noTextEdit="1"/>
              </p:cNvSpPr>
              <p:nvPr/>
            </p:nvSpPr>
            <p:spPr>
              <a:xfrm>
                <a:off x="309186" y="2832199"/>
                <a:ext cx="6466584" cy="369332"/>
              </a:xfrm>
              <a:prstGeom prst="rect">
                <a:avLst/>
              </a:prstGeom>
              <a:blipFill>
                <a:blip r:embed="rId11"/>
                <a:stretch>
                  <a:fillRect l="-784" t="-10000"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矩形 15">
                <a:extLst>
                  <a:ext uri="{FF2B5EF4-FFF2-40B4-BE49-F238E27FC236}">
                    <a16:creationId xmlns:a16="http://schemas.microsoft.com/office/drawing/2014/main" id="{0189F358-0D46-81B4-7A31-9F404A25C25F}"/>
                  </a:ext>
                </a:extLst>
              </p:cNvPr>
              <p:cNvSpPr/>
              <p:nvPr/>
            </p:nvSpPr>
            <p:spPr>
              <a:xfrm>
                <a:off x="3995173" y="5755053"/>
                <a:ext cx="3087705" cy="729046"/>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altLang="zh-TW" i="1" smtClean="0">
                              <a:latin typeface="Cambria Math" panose="02040503050406030204" pitchFamily="18" charset="0"/>
                            </a:rPr>
                          </m:ctrlPr>
                        </m:fPr>
                        <m:num>
                          <m:r>
                            <a:rPr lang="en-US" altLang="zh-TW" b="0" i="1" smtClean="0">
                              <a:latin typeface="Cambria Math"/>
                            </a:rPr>
                            <m:t>1</m:t>
                          </m:r>
                        </m:num>
                        <m:den>
                          <m:rad>
                            <m:radPr>
                              <m:degHide m:val="on"/>
                              <m:ctrlPr>
                                <a:rPr lang="en-US" altLang="zh-TW" i="1" smtClean="0">
                                  <a:latin typeface="Cambria Math" panose="02040503050406030204" pitchFamily="18" charset="0"/>
                                </a:rPr>
                              </m:ctrlPr>
                            </m:radPr>
                            <m:deg/>
                            <m:e>
                              <m:sSup>
                                <m:sSupPr>
                                  <m:ctrlPr>
                                    <a:rPr lang="en-US" altLang="zh-TW" i="1">
                                      <a:latin typeface="Cambria Math" panose="02040503050406030204" pitchFamily="18" charset="0"/>
                                    </a:rPr>
                                  </m:ctrlPr>
                                </m:sSupPr>
                                <m:e>
                                  <m:r>
                                    <a:rPr lang="en-US" altLang="zh-TW" i="1">
                                      <a:latin typeface="Cambria Math"/>
                                    </a:rPr>
                                    <m:t>𝑔</m:t>
                                  </m:r>
                                </m:e>
                                <m:sup>
                                  <m:r>
                                    <a:rPr lang="en-US" altLang="zh-TW" i="1">
                                      <a:latin typeface="Cambria Math"/>
                                    </a:rPr>
                                    <m:t>2</m:t>
                                  </m:r>
                                </m:sup>
                              </m:sSup>
                              <m:r>
                                <a:rPr lang="en-US" altLang="zh-TW" i="1">
                                  <a:latin typeface="Cambria Math"/>
                                </a:rPr>
                                <m:t>+</m:t>
                              </m:r>
                              <m:sSup>
                                <m:sSupPr>
                                  <m:ctrlPr>
                                    <a:rPr lang="en-US" altLang="zh-TW" i="1">
                                      <a:latin typeface="Cambria Math" panose="02040503050406030204" pitchFamily="18" charset="0"/>
                                    </a:rPr>
                                  </m:ctrlPr>
                                </m:sSupPr>
                                <m:e>
                                  <m:r>
                                    <a:rPr lang="en-US" altLang="zh-TW" i="1">
                                      <a:latin typeface="Cambria Math"/>
                                    </a:rPr>
                                    <m:t>𝑔</m:t>
                                  </m:r>
                                </m:e>
                                <m:sup>
                                  <m:r>
                                    <a:rPr lang="en-US" altLang="zh-TW" i="1">
                                      <a:latin typeface="Cambria Math"/>
                                    </a:rPr>
                                    <m:t>′2</m:t>
                                  </m:r>
                                </m:sup>
                              </m:sSup>
                            </m:e>
                          </m:rad>
                        </m:den>
                      </m:f>
                      <m:d>
                        <m:dPr>
                          <m:ctrlPr>
                            <a:rPr lang="en-US" altLang="zh-TW" i="1" smtClean="0">
                              <a:latin typeface="Cambria Math" panose="02040503050406030204" pitchFamily="18" charset="0"/>
                            </a:rPr>
                          </m:ctrlPr>
                        </m:dPr>
                        <m:e>
                          <m:sSup>
                            <m:sSupPr>
                              <m:ctrlPr>
                                <a:rPr lang="en-US" altLang="zh-TW" b="0" i="1" smtClean="0">
                                  <a:latin typeface="Cambria Math" panose="02040503050406030204" pitchFamily="18" charset="0"/>
                                </a:rPr>
                              </m:ctrlPr>
                            </m:sSupPr>
                            <m:e>
                              <m:r>
                                <a:rPr lang="en-US" altLang="zh-TW" b="0" i="1" smtClean="0">
                                  <a:latin typeface="Cambria Math"/>
                                </a:rPr>
                                <m:t>𝑔</m:t>
                              </m:r>
                            </m:e>
                            <m:sup>
                              <m:r>
                                <a:rPr lang="en-US" altLang="zh-TW" b="0" i="1" smtClean="0">
                                  <a:latin typeface="Cambria Math"/>
                                </a:rPr>
                                <m:t>′</m:t>
                              </m:r>
                            </m:sup>
                          </m:sSup>
                          <m:sSup>
                            <m:sSupPr>
                              <m:ctrlPr>
                                <a:rPr lang="en-US" altLang="zh-TW" i="1">
                                  <a:latin typeface="Cambria Math" panose="02040503050406030204" pitchFamily="18" charset="0"/>
                                </a:rPr>
                              </m:ctrlPr>
                            </m:sSupPr>
                            <m:e>
                              <m:r>
                                <a:rPr lang="en-US" altLang="zh-TW" i="1">
                                  <a:latin typeface="Cambria Math"/>
                                </a:rPr>
                                <m:t>𝑊</m:t>
                              </m:r>
                            </m:e>
                            <m:sup>
                              <m:r>
                                <a:rPr lang="en-US" altLang="zh-TW" i="1">
                                  <a:latin typeface="Cambria Math"/>
                                </a:rPr>
                                <m:t>3</m:t>
                              </m:r>
                            </m:sup>
                          </m:sSup>
                          <m:r>
                            <a:rPr lang="en-US" altLang="zh-TW" b="0" i="1" smtClean="0">
                              <a:latin typeface="Cambria Math"/>
                            </a:rPr>
                            <m:t>+</m:t>
                          </m:r>
                          <m:r>
                            <a:rPr lang="en-US" altLang="zh-TW" b="0" i="1" smtClean="0">
                              <a:latin typeface="Cambria Math"/>
                            </a:rPr>
                            <m:t>𝑔𝐵</m:t>
                          </m:r>
                        </m:e>
                      </m:d>
                      <m:r>
                        <a:rPr lang="en-US" altLang="zh-TW" b="0" i="1" smtClean="0">
                          <a:latin typeface="Cambria Math"/>
                          <a:ea typeface="Cambria Math"/>
                        </a:rPr>
                        <m:t>≡</m:t>
                      </m:r>
                      <m:r>
                        <a:rPr lang="en-US" altLang="zh-TW" b="0" i="1" smtClean="0">
                          <a:latin typeface="Cambria Math"/>
                        </a:rPr>
                        <m:t>𝐴</m:t>
                      </m:r>
                    </m:oMath>
                  </m:oMathPara>
                </a14:m>
                <a:endParaRPr lang="zh-TW" altLang="en-US" dirty="0"/>
              </a:p>
            </p:txBody>
          </p:sp>
        </mc:Choice>
        <mc:Fallback xmlns="">
          <p:sp>
            <p:nvSpPr>
              <p:cNvPr id="16" name="矩形 15">
                <a:extLst>
                  <a:ext uri="{FF2B5EF4-FFF2-40B4-BE49-F238E27FC236}">
                    <a16:creationId xmlns:a16="http://schemas.microsoft.com/office/drawing/2014/main" id="{0189F358-0D46-81B4-7A31-9F404A25C25F}"/>
                  </a:ext>
                </a:extLst>
              </p:cNvPr>
              <p:cNvSpPr>
                <a:spLocks noRot="1" noChangeAspect="1" noMove="1" noResize="1" noEditPoints="1" noAdjustHandles="1" noChangeArrowheads="1" noChangeShapeType="1" noTextEdit="1"/>
              </p:cNvSpPr>
              <p:nvPr/>
            </p:nvSpPr>
            <p:spPr>
              <a:xfrm>
                <a:off x="3995173" y="5755053"/>
                <a:ext cx="3087705" cy="729046"/>
              </a:xfrm>
              <a:prstGeom prst="rect">
                <a:avLst/>
              </a:prstGeom>
              <a:blipFill>
                <a:blip r:embed="rId12"/>
                <a:stretch>
                  <a:fillRect b="-172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文字方塊 16">
                <a:extLst>
                  <a:ext uri="{FF2B5EF4-FFF2-40B4-BE49-F238E27FC236}">
                    <a16:creationId xmlns:a16="http://schemas.microsoft.com/office/drawing/2014/main" id="{1FD92A37-21F6-508E-222D-DFA84FE8BE26}"/>
                  </a:ext>
                </a:extLst>
              </p:cNvPr>
              <p:cNvSpPr txBox="1"/>
              <p:nvPr/>
            </p:nvSpPr>
            <p:spPr>
              <a:xfrm>
                <a:off x="3995173" y="5339672"/>
                <a:ext cx="3997289" cy="369332"/>
              </a:xfrm>
              <a:prstGeom prst="rect">
                <a:avLst/>
              </a:prstGeom>
              <a:noFill/>
            </p:spPr>
            <p:txBody>
              <a:bodyPr wrap="square" rtlCol="0">
                <a:spAutoFit/>
              </a:bodyPr>
              <a:lstStyle/>
              <a:p>
                <a:r>
                  <a:rPr lang="zh-TW" altLang="en-US" dirty="0"/>
                  <a:t>與</a:t>
                </a:r>
                <a14:m>
                  <m:oMath xmlns:m="http://schemas.openxmlformats.org/officeDocument/2006/math">
                    <m:r>
                      <a:rPr lang="en-US" altLang="zh-TW" i="1">
                        <a:latin typeface="Cambria Math"/>
                      </a:rPr>
                      <m:t>𝑍</m:t>
                    </m:r>
                  </m:oMath>
                </a14:m>
                <a:r>
                  <a:rPr lang="zh-TW" altLang="en-US" dirty="0"/>
                  <a:t>介子垂直的線性組合即是光子</a:t>
                </a:r>
                <a14:m>
                  <m:oMath xmlns:m="http://schemas.openxmlformats.org/officeDocument/2006/math">
                    <m:r>
                      <a:rPr lang="en-US" altLang="zh-TW" i="1">
                        <a:latin typeface="Cambria Math"/>
                      </a:rPr>
                      <m:t>𝐴</m:t>
                    </m:r>
                    <m:r>
                      <a:rPr lang="en-US" altLang="zh-TW" i="1">
                        <a:latin typeface="Cambria Math"/>
                      </a:rPr>
                      <m:t> </m:t>
                    </m:r>
                  </m:oMath>
                </a14:m>
                <a:r>
                  <a:rPr lang="zh-TW" altLang="en-US" dirty="0"/>
                  <a:t>。</a:t>
                </a:r>
              </a:p>
            </p:txBody>
          </p:sp>
        </mc:Choice>
        <mc:Fallback xmlns="">
          <p:sp>
            <p:nvSpPr>
              <p:cNvPr id="17" name="文字方塊 16">
                <a:extLst>
                  <a:ext uri="{FF2B5EF4-FFF2-40B4-BE49-F238E27FC236}">
                    <a16:creationId xmlns:a16="http://schemas.microsoft.com/office/drawing/2014/main" id="{1FD92A37-21F6-508E-222D-DFA84FE8BE26}"/>
                  </a:ext>
                </a:extLst>
              </p:cNvPr>
              <p:cNvSpPr txBox="1">
                <a:spLocks noRot="1" noChangeAspect="1" noMove="1" noResize="1" noEditPoints="1" noAdjustHandles="1" noChangeArrowheads="1" noChangeShapeType="1" noTextEdit="1"/>
              </p:cNvSpPr>
              <p:nvPr/>
            </p:nvSpPr>
            <p:spPr>
              <a:xfrm>
                <a:off x="3995173" y="5339672"/>
                <a:ext cx="3997289" cy="369332"/>
              </a:xfrm>
              <a:prstGeom prst="rect">
                <a:avLst/>
              </a:prstGeom>
              <a:blipFill>
                <a:blip r:embed="rId13"/>
                <a:stretch>
                  <a:fillRect l="-1266" t="-6667" b="-23333"/>
                </a:stretch>
              </a:blipFill>
            </p:spPr>
            <p:txBody>
              <a:bodyPr/>
              <a:lstStyle/>
              <a:p>
                <a:r>
                  <a:rPr lang="en-US">
                    <a:noFill/>
                  </a:rPr>
                  <a:t> </a:t>
                </a:r>
              </a:p>
            </p:txBody>
          </p:sp>
        </mc:Fallback>
      </mc:AlternateContent>
      <p:sp>
        <p:nvSpPr>
          <p:cNvPr id="3" name="文字方塊 2">
            <a:extLst>
              <a:ext uri="{FF2B5EF4-FFF2-40B4-BE49-F238E27FC236}">
                <a16:creationId xmlns:a16="http://schemas.microsoft.com/office/drawing/2014/main" id="{B5D7E2A6-27AA-8222-B9CB-06A862F48716}"/>
              </a:ext>
            </a:extLst>
          </p:cNvPr>
          <p:cNvSpPr txBox="1"/>
          <p:nvPr/>
        </p:nvSpPr>
        <p:spPr>
          <a:xfrm>
            <a:off x="437465" y="621911"/>
            <a:ext cx="3105013" cy="369332"/>
          </a:xfrm>
          <a:prstGeom prst="rect">
            <a:avLst/>
          </a:prstGeom>
          <a:noFill/>
        </p:spPr>
        <p:txBody>
          <a:bodyPr wrap="square" rtlCol="0">
            <a:spAutoFit/>
          </a:bodyPr>
          <a:lstStyle/>
          <a:p>
            <a:r>
              <a:rPr lang="zh-TW" altLang="en-US" dirty="0"/>
              <a:t>將所有的交點疊加：</a:t>
            </a:r>
          </a:p>
        </p:txBody>
      </p:sp>
      <p:sp>
        <p:nvSpPr>
          <p:cNvPr id="7" name="文字方塊 6">
            <a:extLst>
              <a:ext uri="{FF2B5EF4-FFF2-40B4-BE49-F238E27FC236}">
                <a16:creationId xmlns:a16="http://schemas.microsoft.com/office/drawing/2014/main" id="{3A8A98CA-9C92-92EA-C382-A6D901DCB73E}"/>
              </a:ext>
            </a:extLst>
          </p:cNvPr>
          <p:cNvSpPr txBox="1"/>
          <p:nvPr/>
        </p:nvSpPr>
        <p:spPr>
          <a:xfrm>
            <a:off x="437465" y="197353"/>
            <a:ext cx="3431545" cy="369332"/>
          </a:xfrm>
          <a:prstGeom prst="rect">
            <a:avLst/>
          </a:prstGeom>
          <a:noFill/>
        </p:spPr>
        <p:txBody>
          <a:bodyPr wrap="square" rtlCol="0">
            <a:spAutoFit/>
          </a:bodyPr>
          <a:lstStyle/>
          <a:p>
            <a:r>
              <a:rPr lang="zh-TW" altLang="en-US" dirty="0"/>
              <a:t>這個線性疊加可以具體地寫下來：</a:t>
            </a:r>
          </a:p>
        </p:txBody>
      </p:sp>
    </p:spTree>
    <p:extLst>
      <p:ext uri="{BB962C8B-B14F-4D97-AF65-F5344CB8AC3E}">
        <p14:creationId xmlns:p14="http://schemas.microsoft.com/office/powerpoint/2010/main" val="36625238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695731E7-05E2-4B34-A808-C068F5CA7571}" type="slidenum">
              <a:rPr lang="zh-TW" altLang="en-US" smtClean="0"/>
              <a:pPr>
                <a:defRPr/>
              </a:pPr>
              <a:t>6</a:t>
            </a:fld>
            <a:endParaRPr lang="en-US" altLang="zh-TW"/>
          </a:p>
        </p:txBody>
      </p:sp>
      <p:sp>
        <p:nvSpPr>
          <p:cNvPr id="3" name="矩形 2"/>
          <p:cNvSpPr/>
          <p:nvPr/>
        </p:nvSpPr>
        <p:spPr>
          <a:xfrm>
            <a:off x="5726844" y="213851"/>
            <a:ext cx="1356140" cy="369332"/>
          </a:xfrm>
          <a:prstGeom prst="rect">
            <a:avLst/>
          </a:prstGeom>
        </p:spPr>
        <p:txBody>
          <a:bodyPr wrap="none">
            <a:spAutoFit/>
          </a:bodyPr>
          <a:lstStyle/>
          <a:p>
            <a:r>
              <a:rPr lang="en-US" altLang="zh-TW" dirty="0">
                <a:latin typeface="+mn-lt"/>
              </a:rPr>
              <a:t>C. F. Powell</a:t>
            </a:r>
            <a:endParaRPr lang="zh-TW" altLang="en-US" dirty="0">
              <a:latin typeface="+mn-lt"/>
            </a:endParaRPr>
          </a:p>
        </p:txBody>
      </p:sp>
      <p:pic>
        <p:nvPicPr>
          <p:cNvPr id="27955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3792" y="231063"/>
            <a:ext cx="4116386" cy="6454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955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1761" y="583183"/>
            <a:ext cx="1961536" cy="2312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矩形 3"/>
          <p:cNvSpPr/>
          <p:nvPr/>
        </p:nvSpPr>
        <p:spPr>
          <a:xfrm>
            <a:off x="5198807" y="3062010"/>
            <a:ext cx="3723968" cy="3108543"/>
          </a:xfrm>
          <a:prstGeom prst="rect">
            <a:avLst/>
          </a:prstGeom>
        </p:spPr>
        <p:txBody>
          <a:bodyPr wrap="square">
            <a:spAutoFit/>
          </a:bodyPr>
          <a:lstStyle/>
          <a:p>
            <a:r>
              <a:rPr lang="en-US" altLang="zh-TW" sz="1400" dirty="0">
                <a:latin typeface="+mn-lt"/>
              </a:rPr>
              <a:t>Emulsion photograph showing the classic pion-muon- electron (pi-mu-e) decay chain of a charged cosmic ray pion. The pion enters the picture at top left; it soon decays to a muon, which travels down the picture, &amp; a neutrino, which is neutral &amp; so leaves no track. At the bottom of the picture, the muon decays to an electron - the faint track heading to the right - &amp; another neutrino. The muon's track, which is about 0.6 mm long, becomes denser as the muon slows down before decaying. The picture was taken in 1948 by Cecil Powell, the English physicist who pioneered the use of photo- graphic emulsions to record particle tracks.</a:t>
            </a:r>
            <a:endParaRPr lang="zh-TW" altLang="en-US" sz="1400" dirty="0">
              <a:latin typeface="+mn-lt"/>
            </a:endParaRPr>
          </a:p>
        </p:txBody>
      </p:sp>
      <mc:AlternateContent xmlns:mc="http://schemas.openxmlformats.org/markup-compatibility/2006" xmlns:a14="http://schemas.microsoft.com/office/drawing/2010/main">
        <mc:Choice Requires="a14">
          <p:sp>
            <p:nvSpPr>
              <p:cNvPr id="9" name="文字方塊 8">
                <a:extLst>
                  <a:ext uri="{FF2B5EF4-FFF2-40B4-BE49-F238E27FC236}">
                    <a16:creationId xmlns:a16="http://schemas.microsoft.com/office/drawing/2014/main" id="{4EDFEA93-003D-E744-87CD-11E0736C5DCC}"/>
                  </a:ext>
                </a:extLst>
              </p:cNvPr>
              <p:cNvSpPr txBox="1"/>
              <p:nvPr/>
            </p:nvSpPr>
            <p:spPr>
              <a:xfrm>
                <a:off x="2877787" y="5871240"/>
                <a:ext cx="1888209" cy="299313"/>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zh-TW" i="1" smtClean="0">
                              <a:latin typeface="Cambria Math" panose="02040503050406030204" pitchFamily="18" charset="0"/>
                            </a:rPr>
                          </m:ctrlPr>
                        </m:sSupPr>
                        <m:e>
                          <m:r>
                            <a:rPr kumimoji="1" lang="en-US" altLang="zh-TW" i="1" smtClean="0">
                              <a:latin typeface="Cambria Math" panose="02040503050406030204" pitchFamily="18" charset="0"/>
                              <a:ea typeface="Cambria Math" panose="02040503050406030204" pitchFamily="18" charset="0"/>
                            </a:rPr>
                            <m:t>𝜇</m:t>
                          </m:r>
                        </m:e>
                        <m:sup>
                          <m:r>
                            <a:rPr kumimoji="1" lang="en-US" altLang="zh-TW" b="0" i="1" smtClean="0">
                              <a:latin typeface="Cambria Math" panose="02040503050406030204" pitchFamily="18" charset="0"/>
                            </a:rPr>
                            <m:t>−</m:t>
                          </m:r>
                        </m:sup>
                      </m:sSup>
                      <m:r>
                        <a:rPr kumimoji="1" lang="en-US" altLang="zh-TW" i="1" smtClean="0">
                          <a:latin typeface="Cambria Math" panose="02040503050406030204" pitchFamily="18" charset="0"/>
                          <a:ea typeface="Cambria Math" panose="02040503050406030204" pitchFamily="18" charset="0"/>
                        </a:rPr>
                        <m:t>→</m:t>
                      </m:r>
                      <m:sSup>
                        <m:sSupPr>
                          <m:ctrlPr>
                            <a:rPr kumimoji="1" lang="en-US" altLang="zh-TW" i="1" smtClean="0">
                              <a:latin typeface="Cambria Math" panose="02040503050406030204" pitchFamily="18" charset="0"/>
                              <a:ea typeface="Cambria Math" panose="02040503050406030204" pitchFamily="18" charset="0"/>
                            </a:rPr>
                          </m:ctrlPr>
                        </m:sSupPr>
                        <m:e>
                          <m:r>
                            <a:rPr kumimoji="1" lang="en-US" altLang="zh-TW" b="0" i="1" smtClean="0">
                              <a:latin typeface="Cambria Math" panose="02040503050406030204" pitchFamily="18" charset="0"/>
                              <a:ea typeface="Cambria Math" panose="02040503050406030204" pitchFamily="18" charset="0"/>
                            </a:rPr>
                            <m:t>𝑒</m:t>
                          </m:r>
                        </m:e>
                        <m:sup>
                          <m:r>
                            <a:rPr kumimoji="1" lang="en-US" altLang="zh-TW" b="0" i="1" smtClean="0">
                              <a:latin typeface="Cambria Math" panose="02040503050406030204" pitchFamily="18" charset="0"/>
                              <a:ea typeface="Cambria Math" panose="02040503050406030204" pitchFamily="18" charset="0"/>
                            </a:rPr>
                            <m:t>−</m:t>
                          </m:r>
                        </m:sup>
                      </m:sSup>
                      <m:r>
                        <a:rPr lang="en-US" altLang="zh-TW" i="1">
                          <a:latin typeface="Cambria Math" panose="02040503050406030204" pitchFamily="18" charset="0"/>
                          <a:ea typeface="Cambria Math" panose="02040503050406030204" pitchFamily="18" charset="0"/>
                        </a:rPr>
                        <m:t>+</m:t>
                      </m:r>
                      <m:sSub>
                        <m:sSubPr>
                          <m:ctrlPr>
                            <a:rPr lang="en-US" altLang="zh-TW" i="1">
                              <a:latin typeface="Cambria Math" panose="02040503050406030204" pitchFamily="18" charset="0"/>
                              <a:ea typeface="Cambria Math" panose="02040503050406030204" pitchFamily="18" charset="0"/>
                            </a:rPr>
                          </m:ctrlPr>
                        </m:sSubPr>
                        <m:e>
                          <m:acc>
                            <m:accPr>
                              <m:chr m:val="̅"/>
                              <m:ctrlPr>
                                <a:rPr lang="en-US" altLang="zh-TW" i="1">
                                  <a:latin typeface="Cambria Math" panose="02040503050406030204" pitchFamily="18" charset="0"/>
                                  <a:ea typeface="Cambria Math" panose="02040503050406030204" pitchFamily="18" charset="0"/>
                                </a:rPr>
                              </m:ctrlPr>
                            </m:accPr>
                            <m:e>
                              <m:r>
                                <a:rPr lang="en-US" altLang="zh-TW" i="1">
                                  <a:latin typeface="Cambria Math" panose="02040503050406030204" pitchFamily="18" charset="0"/>
                                  <a:ea typeface="Cambria Math" panose="02040503050406030204" pitchFamily="18" charset="0"/>
                                </a:rPr>
                                <m:t>𝜈</m:t>
                              </m:r>
                            </m:e>
                          </m:acc>
                        </m:e>
                        <m:sub>
                          <m:r>
                            <a:rPr lang="en-US" altLang="zh-TW" b="0" i="1" smtClean="0">
                              <a:latin typeface="Cambria Math" panose="02040503050406030204" pitchFamily="18" charset="0"/>
                              <a:ea typeface="Cambria Math" panose="02040503050406030204" pitchFamily="18" charset="0"/>
                            </a:rPr>
                            <m:t>𝑒</m:t>
                          </m:r>
                        </m:sub>
                      </m:sSub>
                      <m:r>
                        <a:rPr lang="en-US" altLang="zh-TW" i="1" smtClean="0">
                          <a:latin typeface="Cambria Math" panose="02040503050406030204" pitchFamily="18" charset="0"/>
                          <a:ea typeface="Cambria Math" panose="02040503050406030204" pitchFamily="18" charset="0"/>
                        </a:rPr>
                        <m:t>+</m:t>
                      </m:r>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𝜈</m:t>
                          </m:r>
                        </m:e>
                        <m:sub>
                          <m:r>
                            <a:rPr lang="en-US" altLang="zh-TW" i="1" smtClean="0">
                              <a:latin typeface="Cambria Math" panose="02040503050406030204" pitchFamily="18" charset="0"/>
                              <a:ea typeface="Cambria Math" panose="02040503050406030204" pitchFamily="18" charset="0"/>
                            </a:rPr>
                            <m:t>𝜇</m:t>
                          </m:r>
                        </m:sub>
                      </m:sSub>
                    </m:oMath>
                  </m:oMathPara>
                </a14:m>
                <a:endParaRPr kumimoji="1" lang="zh-TW" altLang="en-US" dirty="0">
                  <a:latin typeface="+mn-lt"/>
                </a:endParaRPr>
              </a:p>
            </p:txBody>
          </p:sp>
        </mc:Choice>
        <mc:Fallback xmlns="">
          <p:sp>
            <p:nvSpPr>
              <p:cNvPr id="9" name="文字方塊 8">
                <a:extLst>
                  <a:ext uri="{FF2B5EF4-FFF2-40B4-BE49-F238E27FC236}">
                    <a16:creationId xmlns:a16="http://schemas.microsoft.com/office/drawing/2014/main" id="{4EDFEA93-003D-E744-87CD-11E0736C5DCC}"/>
                  </a:ext>
                </a:extLst>
              </p:cNvPr>
              <p:cNvSpPr txBox="1">
                <a:spLocks noRot="1" noChangeAspect="1" noMove="1" noResize="1" noEditPoints="1" noAdjustHandles="1" noChangeArrowheads="1" noChangeShapeType="1" noTextEdit="1"/>
              </p:cNvSpPr>
              <p:nvPr/>
            </p:nvSpPr>
            <p:spPr>
              <a:xfrm>
                <a:off x="2877787" y="5871240"/>
                <a:ext cx="1888209" cy="299313"/>
              </a:xfrm>
              <a:prstGeom prst="rect">
                <a:avLst/>
              </a:prstGeom>
              <a:blipFill>
                <a:blip r:embed="rId4"/>
                <a:stretch>
                  <a:fillRect l="-2013" b="-1600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0" name="文字方塊 9">
                <a:extLst>
                  <a:ext uri="{FF2B5EF4-FFF2-40B4-BE49-F238E27FC236}">
                    <a16:creationId xmlns:a16="http://schemas.microsoft.com/office/drawing/2014/main" id="{82D635B1-ED23-1043-9F39-CCF58B5EF297}"/>
                  </a:ext>
                </a:extLst>
              </p:cNvPr>
              <p:cNvSpPr txBox="1"/>
              <p:nvPr/>
            </p:nvSpPr>
            <p:spPr>
              <a:xfrm>
                <a:off x="3568315" y="248860"/>
                <a:ext cx="1421863" cy="299313"/>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zh-TW" i="1" smtClean="0">
                              <a:latin typeface="Cambria Math" panose="02040503050406030204" pitchFamily="18" charset="0"/>
                            </a:rPr>
                          </m:ctrlPr>
                        </m:sSupPr>
                        <m:e>
                          <m:r>
                            <a:rPr kumimoji="1" lang="en-US" altLang="zh-TW" i="1" smtClean="0">
                              <a:latin typeface="Cambria Math" panose="02040503050406030204" pitchFamily="18" charset="0"/>
                              <a:ea typeface="Cambria Math" panose="02040503050406030204" pitchFamily="18" charset="0"/>
                            </a:rPr>
                            <m:t>𝜋</m:t>
                          </m:r>
                        </m:e>
                        <m:sup>
                          <m:r>
                            <a:rPr kumimoji="1" lang="en-US" altLang="zh-TW" b="0" i="1" smtClean="0">
                              <a:latin typeface="Cambria Math" panose="02040503050406030204" pitchFamily="18" charset="0"/>
                            </a:rPr>
                            <m:t>−</m:t>
                          </m:r>
                        </m:sup>
                      </m:sSup>
                      <m:r>
                        <a:rPr kumimoji="1" lang="en-US" altLang="zh-TW" i="1" smtClean="0">
                          <a:latin typeface="Cambria Math" panose="02040503050406030204" pitchFamily="18" charset="0"/>
                          <a:ea typeface="Cambria Math" panose="02040503050406030204" pitchFamily="18" charset="0"/>
                        </a:rPr>
                        <m:t>→</m:t>
                      </m:r>
                      <m:sSup>
                        <m:sSupPr>
                          <m:ctrlPr>
                            <a:rPr kumimoji="1" lang="en-US" altLang="zh-TW" i="1" smtClean="0">
                              <a:latin typeface="Cambria Math" panose="02040503050406030204" pitchFamily="18" charset="0"/>
                              <a:ea typeface="Cambria Math" panose="02040503050406030204" pitchFamily="18" charset="0"/>
                            </a:rPr>
                          </m:ctrlPr>
                        </m:sSupPr>
                        <m:e>
                          <m:r>
                            <a:rPr kumimoji="1" lang="en-US" altLang="zh-TW" i="1" smtClean="0">
                              <a:latin typeface="Cambria Math" panose="02040503050406030204" pitchFamily="18" charset="0"/>
                              <a:ea typeface="Cambria Math" panose="02040503050406030204" pitchFamily="18" charset="0"/>
                            </a:rPr>
                            <m:t>𝜇</m:t>
                          </m:r>
                        </m:e>
                        <m:sup>
                          <m:r>
                            <a:rPr kumimoji="1" lang="en-US" altLang="zh-TW" b="0" i="1" smtClean="0">
                              <a:latin typeface="Cambria Math" panose="02040503050406030204" pitchFamily="18" charset="0"/>
                              <a:ea typeface="Cambria Math" panose="02040503050406030204" pitchFamily="18" charset="0"/>
                            </a:rPr>
                            <m:t>−</m:t>
                          </m:r>
                        </m:sup>
                      </m:sSup>
                      <m:r>
                        <a:rPr lang="en-US" altLang="zh-TW" i="1">
                          <a:latin typeface="Cambria Math" panose="02040503050406030204" pitchFamily="18" charset="0"/>
                          <a:ea typeface="Cambria Math" panose="02040503050406030204" pitchFamily="18" charset="0"/>
                        </a:rPr>
                        <m:t>+</m:t>
                      </m:r>
                      <m:sSub>
                        <m:sSubPr>
                          <m:ctrlPr>
                            <a:rPr lang="en-US" altLang="zh-TW" i="1">
                              <a:latin typeface="Cambria Math" panose="02040503050406030204" pitchFamily="18" charset="0"/>
                              <a:ea typeface="Cambria Math" panose="02040503050406030204" pitchFamily="18" charset="0"/>
                            </a:rPr>
                          </m:ctrlPr>
                        </m:sSubPr>
                        <m:e>
                          <m:acc>
                            <m:accPr>
                              <m:chr m:val="̅"/>
                              <m:ctrlPr>
                                <a:rPr lang="en-US" altLang="zh-TW" i="1">
                                  <a:latin typeface="Cambria Math" panose="02040503050406030204" pitchFamily="18" charset="0"/>
                                  <a:ea typeface="Cambria Math" panose="02040503050406030204" pitchFamily="18" charset="0"/>
                                </a:rPr>
                              </m:ctrlPr>
                            </m:accPr>
                            <m:e>
                              <m:r>
                                <a:rPr lang="en-US" altLang="zh-TW" i="1">
                                  <a:latin typeface="Cambria Math" panose="02040503050406030204" pitchFamily="18" charset="0"/>
                                  <a:ea typeface="Cambria Math" panose="02040503050406030204" pitchFamily="18" charset="0"/>
                                </a:rPr>
                                <m:t>𝜈</m:t>
                              </m:r>
                            </m:e>
                          </m:acc>
                        </m:e>
                        <m:sub>
                          <m:r>
                            <a:rPr lang="en-US" altLang="zh-TW" i="1" smtClean="0">
                              <a:latin typeface="Cambria Math" panose="02040503050406030204" pitchFamily="18" charset="0"/>
                              <a:ea typeface="Cambria Math" panose="02040503050406030204" pitchFamily="18" charset="0"/>
                            </a:rPr>
                            <m:t>𝜇</m:t>
                          </m:r>
                        </m:sub>
                      </m:sSub>
                    </m:oMath>
                  </m:oMathPara>
                </a14:m>
                <a:endParaRPr kumimoji="1" lang="zh-TW" altLang="en-US" dirty="0">
                  <a:latin typeface="+mn-lt"/>
                </a:endParaRPr>
              </a:p>
            </p:txBody>
          </p:sp>
        </mc:Choice>
        <mc:Fallback xmlns="">
          <p:sp>
            <p:nvSpPr>
              <p:cNvPr id="10" name="文字方塊 9">
                <a:extLst>
                  <a:ext uri="{FF2B5EF4-FFF2-40B4-BE49-F238E27FC236}">
                    <a16:creationId xmlns:a16="http://schemas.microsoft.com/office/drawing/2014/main" id="{82D635B1-ED23-1043-9F39-CCF58B5EF297}"/>
                  </a:ext>
                </a:extLst>
              </p:cNvPr>
              <p:cNvSpPr txBox="1">
                <a:spLocks noRot="1" noChangeAspect="1" noMove="1" noResize="1" noEditPoints="1" noAdjustHandles="1" noChangeArrowheads="1" noChangeShapeType="1" noTextEdit="1"/>
              </p:cNvSpPr>
              <p:nvPr/>
            </p:nvSpPr>
            <p:spPr>
              <a:xfrm>
                <a:off x="3568315" y="248860"/>
                <a:ext cx="1421863" cy="299313"/>
              </a:xfrm>
              <a:prstGeom prst="rect">
                <a:avLst/>
              </a:prstGeom>
              <a:blipFill>
                <a:blip r:embed="rId5"/>
                <a:stretch>
                  <a:fillRect l="-885" b="-20833"/>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178540352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矩形 1"/>
              <p:cNvSpPr/>
              <p:nvPr/>
            </p:nvSpPr>
            <p:spPr>
              <a:xfrm>
                <a:off x="645976" y="876502"/>
                <a:ext cx="3091680" cy="729046"/>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altLang="zh-TW" i="1" smtClean="0">
                              <a:latin typeface="Cambria Math" panose="02040503050406030204" pitchFamily="18" charset="0"/>
                            </a:rPr>
                          </m:ctrlPr>
                        </m:fPr>
                        <m:num>
                          <m:r>
                            <a:rPr lang="en-US" altLang="zh-TW" b="0" i="1" smtClean="0">
                              <a:latin typeface="Cambria Math"/>
                            </a:rPr>
                            <m:t>1</m:t>
                          </m:r>
                        </m:num>
                        <m:den>
                          <m:rad>
                            <m:radPr>
                              <m:degHide m:val="on"/>
                              <m:ctrlPr>
                                <a:rPr lang="en-US" altLang="zh-TW" i="1" smtClean="0">
                                  <a:latin typeface="Cambria Math" panose="02040503050406030204" pitchFamily="18" charset="0"/>
                                </a:rPr>
                              </m:ctrlPr>
                            </m:radPr>
                            <m:deg/>
                            <m:e>
                              <m:sSup>
                                <m:sSupPr>
                                  <m:ctrlPr>
                                    <a:rPr lang="en-US" altLang="zh-TW" i="1">
                                      <a:latin typeface="Cambria Math" panose="02040503050406030204" pitchFamily="18" charset="0"/>
                                    </a:rPr>
                                  </m:ctrlPr>
                                </m:sSupPr>
                                <m:e>
                                  <m:r>
                                    <a:rPr lang="en-US" altLang="zh-TW" i="1">
                                      <a:latin typeface="Cambria Math"/>
                                    </a:rPr>
                                    <m:t>𝑔</m:t>
                                  </m:r>
                                </m:e>
                                <m:sup>
                                  <m:r>
                                    <a:rPr lang="en-US" altLang="zh-TW" i="1">
                                      <a:latin typeface="Cambria Math"/>
                                    </a:rPr>
                                    <m:t>2</m:t>
                                  </m:r>
                                </m:sup>
                              </m:sSup>
                              <m:r>
                                <a:rPr lang="en-US" altLang="zh-TW" i="1">
                                  <a:latin typeface="Cambria Math"/>
                                </a:rPr>
                                <m:t>+</m:t>
                              </m:r>
                              <m:sSup>
                                <m:sSupPr>
                                  <m:ctrlPr>
                                    <a:rPr lang="en-US" altLang="zh-TW" i="1">
                                      <a:latin typeface="Cambria Math" panose="02040503050406030204" pitchFamily="18" charset="0"/>
                                    </a:rPr>
                                  </m:ctrlPr>
                                </m:sSupPr>
                                <m:e>
                                  <m:r>
                                    <a:rPr lang="en-US" altLang="zh-TW" i="1">
                                      <a:latin typeface="Cambria Math"/>
                                    </a:rPr>
                                    <m:t>𝑔</m:t>
                                  </m:r>
                                </m:e>
                                <m:sup>
                                  <m:r>
                                    <a:rPr lang="en-US" altLang="zh-TW" i="1">
                                      <a:latin typeface="Cambria Math"/>
                                    </a:rPr>
                                    <m:t>′2</m:t>
                                  </m:r>
                                </m:sup>
                              </m:sSup>
                            </m:e>
                          </m:rad>
                        </m:den>
                      </m:f>
                      <m:d>
                        <m:dPr>
                          <m:ctrlPr>
                            <a:rPr lang="en-US" altLang="zh-TW" i="1" smtClean="0">
                              <a:latin typeface="Cambria Math" panose="02040503050406030204" pitchFamily="18" charset="0"/>
                            </a:rPr>
                          </m:ctrlPr>
                        </m:dPr>
                        <m:e>
                          <m:r>
                            <a:rPr lang="en-US" altLang="zh-TW" i="1">
                              <a:latin typeface="Cambria Math"/>
                            </a:rPr>
                            <m:t>𝑔</m:t>
                          </m:r>
                          <m:sSup>
                            <m:sSupPr>
                              <m:ctrlPr>
                                <a:rPr lang="en-US" altLang="zh-TW" i="1">
                                  <a:latin typeface="Cambria Math" panose="02040503050406030204" pitchFamily="18" charset="0"/>
                                </a:rPr>
                              </m:ctrlPr>
                            </m:sSupPr>
                            <m:e>
                              <m:r>
                                <a:rPr lang="en-US" altLang="zh-TW" i="1">
                                  <a:latin typeface="Cambria Math"/>
                                </a:rPr>
                                <m:t>𝑊</m:t>
                              </m:r>
                            </m:e>
                            <m:sup>
                              <m:r>
                                <a:rPr lang="en-US" altLang="zh-TW" i="1">
                                  <a:latin typeface="Cambria Math"/>
                                </a:rPr>
                                <m:t>3</m:t>
                              </m:r>
                            </m:sup>
                          </m:sSup>
                          <m:r>
                            <a:rPr lang="en-US" altLang="zh-TW" b="0" i="1" smtClean="0">
                              <a:latin typeface="Cambria Math"/>
                            </a:rPr>
                            <m:t>−</m:t>
                          </m:r>
                          <m:sSup>
                            <m:sSupPr>
                              <m:ctrlPr>
                                <a:rPr lang="en-US" altLang="zh-TW" i="1">
                                  <a:latin typeface="Cambria Math" panose="02040503050406030204" pitchFamily="18" charset="0"/>
                                </a:rPr>
                              </m:ctrlPr>
                            </m:sSupPr>
                            <m:e>
                              <m:r>
                                <a:rPr lang="en-US" altLang="zh-TW" i="1">
                                  <a:latin typeface="Cambria Math"/>
                                </a:rPr>
                                <m:t>𝑔</m:t>
                              </m:r>
                            </m:e>
                            <m:sup>
                              <m:r>
                                <a:rPr lang="en-US" altLang="zh-TW" i="1">
                                  <a:latin typeface="Cambria Math"/>
                                </a:rPr>
                                <m:t>′</m:t>
                              </m:r>
                            </m:sup>
                          </m:sSup>
                          <m:r>
                            <a:rPr lang="en-US" altLang="zh-TW" i="1">
                              <a:latin typeface="Cambria Math"/>
                            </a:rPr>
                            <m:t>𝐵</m:t>
                          </m:r>
                        </m:e>
                      </m:d>
                      <m:r>
                        <a:rPr lang="en-US" altLang="zh-TW" b="0" i="1" smtClean="0">
                          <a:latin typeface="Cambria Math"/>
                          <a:ea typeface="Cambria Math"/>
                        </a:rPr>
                        <m:t>≡</m:t>
                      </m:r>
                      <m:r>
                        <a:rPr lang="en-US" altLang="zh-TW" b="0" i="1" smtClean="0">
                          <a:latin typeface="Cambria Math"/>
                        </a:rPr>
                        <m:t>𝑍</m:t>
                      </m:r>
                    </m:oMath>
                  </m:oMathPara>
                </a14:m>
                <a:endParaRPr lang="zh-TW" altLang="en-US" dirty="0"/>
              </a:p>
            </p:txBody>
          </p:sp>
        </mc:Choice>
        <mc:Fallback xmlns="">
          <p:sp>
            <p:nvSpPr>
              <p:cNvPr id="2" name="矩形 1"/>
              <p:cNvSpPr>
                <a:spLocks noRot="1" noChangeAspect="1" noMove="1" noResize="1" noEditPoints="1" noAdjustHandles="1" noChangeArrowheads="1" noChangeShapeType="1" noTextEdit="1"/>
              </p:cNvSpPr>
              <p:nvPr/>
            </p:nvSpPr>
            <p:spPr>
              <a:xfrm>
                <a:off x="645976" y="876502"/>
                <a:ext cx="3091680" cy="729046"/>
              </a:xfrm>
              <a:prstGeom prst="rect">
                <a:avLst/>
              </a:prstGeom>
              <a:blipFill>
                <a:blip r:embed="rId2"/>
                <a:stretch>
                  <a:fillRect b="-172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矩形 2"/>
              <p:cNvSpPr/>
              <p:nvPr/>
            </p:nvSpPr>
            <p:spPr>
              <a:xfrm>
                <a:off x="645976" y="1724878"/>
                <a:ext cx="3087705" cy="729046"/>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altLang="zh-TW" i="1" smtClean="0">
                              <a:latin typeface="Cambria Math" panose="02040503050406030204" pitchFamily="18" charset="0"/>
                            </a:rPr>
                          </m:ctrlPr>
                        </m:fPr>
                        <m:num>
                          <m:r>
                            <a:rPr lang="en-US" altLang="zh-TW" b="0" i="1" smtClean="0">
                              <a:latin typeface="Cambria Math"/>
                            </a:rPr>
                            <m:t>1</m:t>
                          </m:r>
                        </m:num>
                        <m:den>
                          <m:rad>
                            <m:radPr>
                              <m:degHide m:val="on"/>
                              <m:ctrlPr>
                                <a:rPr lang="en-US" altLang="zh-TW" i="1" smtClean="0">
                                  <a:latin typeface="Cambria Math" panose="02040503050406030204" pitchFamily="18" charset="0"/>
                                </a:rPr>
                              </m:ctrlPr>
                            </m:radPr>
                            <m:deg/>
                            <m:e>
                              <m:sSup>
                                <m:sSupPr>
                                  <m:ctrlPr>
                                    <a:rPr lang="en-US" altLang="zh-TW" i="1">
                                      <a:latin typeface="Cambria Math" panose="02040503050406030204" pitchFamily="18" charset="0"/>
                                    </a:rPr>
                                  </m:ctrlPr>
                                </m:sSupPr>
                                <m:e>
                                  <m:r>
                                    <a:rPr lang="en-US" altLang="zh-TW" i="1">
                                      <a:latin typeface="Cambria Math"/>
                                    </a:rPr>
                                    <m:t>𝑔</m:t>
                                  </m:r>
                                </m:e>
                                <m:sup>
                                  <m:r>
                                    <a:rPr lang="en-US" altLang="zh-TW" i="1">
                                      <a:latin typeface="Cambria Math"/>
                                    </a:rPr>
                                    <m:t>2</m:t>
                                  </m:r>
                                </m:sup>
                              </m:sSup>
                              <m:r>
                                <a:rPr lang="en-US" altLang="zh-TW" i="1">
                                  <a:latin typeface="Cambria Math"/>
                                </a:rPr>
                                <m:t>+</m:t>
                              </m:r>
                              <m:sSup>
                                <m:sSupPr>
                                  <m:ctrlPr>
                                    <a:rPr lang="en-US" altLang="zh-TW" i="1">
                                      <a:latin typeface="Cambria Math" panose="02040503050406030204" pitchFamily="18" charset="0"/>
                                    </a:rPr>
                                  </m:ctrlPr>
                                </m:sSupPr>
                                <m:e>
                                  <m:r>
                                    <a:rPr lang="en-US" altLang="zh-TW" i="1">
                                      <a:latin typeface="Cambria Math"/>
                                    </a:rPr>
                                    <m:t>𝑔</m:t>
                                  </m:r>
                                </m:e>
                                <m:sup>
                                  <m:r>
                                    <a:rPr lang="en-US" altLang="zh-TW" i="1">
                                      <a:latin typeface="Cambria Math"/>
                                    </a:rPr>
                                    <m:t>′2</m:t>
                                  </m:r>
                                </m:sup>
                              </m:sSup>
                            </m:e>
                          </m:rad>
                        </m:den>
                      </m:f>
                      <m:d>
                        <m:dPr>
                          <m:ctrlPr>
                            <a:rPr lang="en-US" altLang="zh-TW" i="1" smtClean="0">
                              <a:latin typeface="Cambria Math" panose="02040503050406030204" pitchFamily="18" charset="0"/>
                            </a:rPr>
                          </m:ctrlPr>
                        </m:dPr>
                        <m:e>
                          <m:sSup>
                            <m:sSupPr>
                              <m:ctrlPr>
                                <a:rPr lang="en-US" altLang="zh-TW" b="0" i="1" smtClean="0">
                                  <a:latin typeface="Cambria Math" panose="02040503050406030204" pitchFamily="18" charset="0"/>
                                </a:rPr>
                              </m:ctrlPr>
                            </m:sSupPr>
                            <m:e>
                              <m:r>
                                <a:rPr lang="en-US" altLang="zh-TW" b="0" i="1" smtClean="0">
                                  <a:latin typeface="Cambria Math"/>
                                </a:rPr>
                                <m:t>𝑔</m:t>
                              </m:r>
                            </m:e>
                            <m:sup>
                              <m:r>
                                <a:rPr lang="en-US" altLang="zh-TW" b="0" i="1" smtClean="0">
                                  <a:latin typeface="Cambria Math"/>
                                </a:rPr>
                                <m:t>′</m:t>
                              </m:r>
                            </m:sup>
                          </m:sSup>
                          <m:sSup>
                            <m:sSupPr>
                              <m:ctrlPr>
                                <a:rPr lang="en-US" altLang="zh-TW" i="1">
                                  <a:latin typeface="Cambria Math" panose="02040503050406030204" pitchFamily="18" charset="0"/>
                                </a:rPr>
                              </m:ctrlPr>
                            </m:sSupPr>
                            <m:e>
                              <m:r>
                                <a:rPr lang="en-US" altLang="zh-TW" i="1">
                                  <a:latin typeface="Cambria Math"/>
                                </a:rPr>
                                <m:t>𝑊</m:t>
                              </m:r>
                            </m:e>
                            <m:sup>
                              <m:r>
                                <a:rPr lang="en-US" altLang="zh-TW" i="1">
                                  <a:latin typeface="Cambria Math"/>
                                </a:rPr>
                                <m:t>3</m:t>
                              </m:r>
                            </m:sup>
                          </m:sSup>
                          <m:r>
                            <a:rPr lang="en-US" altLang="zh-TW" b="0" i="1" smtClean="0">
                              <a:latin typeface="Cambria Math"/>
                            </a:rPr>
                            <m:t>+</m:t>
                          </m:r>
                          <m:r>
                            <a:rPr lang="en-US" altLang="zh-TW" b="0" i="1" smtClean="0">
                              <a:latin typeface="Cambria Math"/>
                            </a:rPr>
                            <m:t>𝑔𝐵</m:t>
                          </m:r>
                        </m:e>
                      </m:d>
                      <m:r>
                        <a:rPr lang="en-US" altLang="zh-TW" b="0" i="1" smtClean="0">
                          <a:latin typeface="Cambria Math"/>
                          <a:ea typeface="Cambria Math"/>
                        </a:rPr>
                        <m:t>≡</m:t>
                      </m:r>
                      <m:r>
                        <a:rPr lang="en-US" altLang="zh-TW" b="0" i="1" smtClean="0">
                          <a:latin typeface="Cambria Math"/>
                        </a:rPr>
                        <m:t>𝐴</m:t>
                      </m:r>
                    </m:oMath>
                  </m:oMathPara>
                </a14:m>
                <a:endParaRPr lang="zh-TW" altLang="en-US" dirty="0"/>
              </a:p>
            </p:txBody>
          </p:sp>
        </mc:Choice>
        <mc:Fallback xmlns="">
          <p:sp>
            <p:nvSpPr>
              <p:cNvPr id="3" name="矩形 2"/>
              <p:cNvSpPr>
                <a:spLocks noRot="1" noChangeAspect="1" noMove="1" noResize="1" noEditPoints="1" noAdjustHandles="1" noChangeArrowheads="1" noChangeShapeType="1" noTextEdit="1"/>
              </p:cNvSpPr>
              <p:nvPr/>
            </p:nvSpPr>
            <p:spPr>
              <a:xfrm>
                <a:off x="645976" y="1724878"/>
                <a:ext cx="3087705" cy="729046"/>
              </a:xfrm>
              <a:prstGeom prst="rect">
                <a:avLst/>
              </a:prstGeom>
              <a:blipFill>
                <a:blip r:embed="rId3"/>
                <a:stretch>
                  <a:fillRect b="-1695"/>
                </a:stretch>
              </a:blipFill>
            </p:spPr>
            <p:txBody>
              <a:bodyPr/>
              <a:lstStyle/>
              <a:p>
                <a:r>
                  <a:rPr lang="en-US">
                    <a:noFill/>
                  </a:rPr>
                  <a:t> </a:t>
                </a:r>
              </a:p>
            </p:txBody>
          </p:sp>
        </mc:Fallback>
      </mc:AlternateContent>
      <p:pic>
        <p:nvPicPr>
          <p:cNvPr id="4" name="Picture 2" descr="http://www.quantumdiaries.org/wp-content/uploads/2011/11/W3BtoZgam1-1024x290.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5983" r="27008"/>
          <a:stretch/>
        </p:blipFill>
        <p:spPr bwMode="auto">
          <a:xfrm>
            <a:off x="4425257" y="709336"/>
            <a:ext cx="1019266" cy="1063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http://www.quantumdiaries.org/wp-content/uploads/2011/11/W3BtoZgam1-1024x290.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2991" r="1"/>
          <a:stretch/>
        </p:blipFill>
        <p:spPr bwMode="auto">
          <a:xfrm>
            <a:off x="4234200" y="1605548"/>
            <a:ext cx="1044488" cy="1089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6" name="矩形 5"/>
              <p:cNvSpPr/>
              <p:nvPr/>
            </p:nvSpPr>
            <p:spPr>
              <a:xfrm>
                <a:off x="798375" y="4506748"/>
                <a:ext cx="6190800" cy="1407373"/>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cs typeface="Times New Roman" pitchFamily="18" charset="0"/>
                        </a:rPr>
                        <m:t>=</m:t>
                      </m:r>
                      <m:d>
                        <m:dPr>
                          <m:ctrlPr>
                            <a:rPr lang="en-US" altLang="zh-TW" i="1">
                              <a:latin typeface="Cambria Math" panose="02040503050406030204" pitchFamily="18" charset="0"/>
                              <a:cs typeface="Times New Roman" pitchFamily="18" charset="0"/>
                            </a:rPr>
                          </m:ctrlPr>
                        </m:dPr>
                        <m:e>
                          <m:m>
                            <m:mPr>
                              <m:mcs>
                                <m:mc>
                                  <m:mcPr>
                                    <m:count m:val="2"/>
                                    <m:mcJc m:val="center"/>
                                  </m:mcPr>
                                </m:mc>
                              </m:mcs>
                              <m:ctrlPr>
                                <a:rPr lang="en-US" altLang="zh-TW" i="1">
                                  <a:latin typeface="Cambria Math" panose="02040503050406030204" pitchFamily="18" charset="0"/>
                                  <a:cs typeface="Times New Roman" pitchFamily="18" charset="0"/>
                                </a:rPr>
                              </m:ctrlPr>
                            </m:mPr>
                            <m:mr>
                              <m:e>
                                <m:sSub>
                                  <m:sSubPr>
                                    <m:ctrlPr>
                                      <a:rPr lang="en-US" altLang="zh-TW" i="1">
                                        <a:latin typeface="Cambria Math" panose="02040503050406030204" pitchFamily="18" charset="0"/>
                                        <a:cs typeface="Times New Roman" pitchFamily="18" charset="0"/>
                                      </a:rPr>
                                    </m:ctrlPr>
                                  </m:sSubPr>
                                  <m:e>
                                    <m:acc>
                                      <m:accPr>
                                        <m:chr m:val="̅"/>
                                        <m:ctrlPr>
                                          <a:rPr lang="en-US" altLang="zh-TW" i="1">
                                            <a:latin typeface="Cambria Math" panose="02040503050406030204" pitchFamily="18" charset="0"/>
                                            <a:cs typeface="Times New Roman" pitchFamily="18" charset="0"/>
                                          </a:rPr>
                                        </m:ctrlPr>
                                      </m:accPr>
                                      <m:e>
                                        <m:r>
                                          <a:rPr lang="zh-TW" altLang="en-US" i="1">
                                            <a:latin typeface="Cambria Math"/>
                                            <a:cs typeface="Times New Roman" pitchFamily="18" charset="0"/>
                                          </a:rPr>
                                          <m:t>𝜈</m:t>
                                        </m:r>
                                      </m:e>
                                    </m:acc>
                                  </m:e>
                                  <m:sub>
                                    <m:r>
                                      <a:rPr lang="en-US" altLang="zh-TW" i="1">
                                        <a:latin typeface="Cambria Math"/>
                                        <a:cs typeface="Times New Roman" pitchFamily="18" charset="0"/>
                                      </a:rPr>
                                      <m:t>𝑒</m:t>
                                    </m:r>
                                  </m:sub>
                                </m:sSub>
                              </m:e>
                              <m:e>
                                <m:acc>
                                  <m:accPr>
                                    <m:chr m:val="̅"/>
                                    <m:ctrlPr>
                                      <a:rPr lang="en-US" altLang="zh-TW" i="1">
                                        <a:latin typeface="Cambria Math" panose="02040503050406030204" pitchFamily="18" charset="0"/>
                                        <a:cs typeface="Times New Roman" pitchFamily="18" charset="0"/>
                                      </a:rPr>
                                    </m:ctrlPr>
                                  </m:accPr>
                                  <m:e>
                                    <m:r>
                                      <a:rPr lang="en-US" altLang="zh-TW" i="1">
                                        <a:latin typeface="Cambria Math"/>
                                        <a:cs typeface="Times New Roman" pitchFamily="18" charset="0"/>
                                      </a:rPr>
                                      <m:t>𝑒</m:t>
                                    </m:r>
                                  </m:e>
                                </m:acc>
                              </m:e>
                            </m:mr>
                          </m:m>
                        </m:e>
                      </m:d>
                      <m:d>
                        <m:dPr>
                          <m:ctrlPr>
                            <a:rPr lang="en-US" altLang="zh-TW" i="1">
                              <a:latin typeface="Cambria Math" panose="02040503050406030204" pitchFamily="18" charset="0"/>
                              <a:cs typeface="Times New Roman" pitchFamily="18" charset="0"/>
                            </a:rPr>
                          </m:ctrlPr>
                        </m:dPr>
                        <m:e>
                          <m:m>
                            <m:mPr>
                              <m:mcs>
                                <m:mc>
                                  <m:mcPr>
                                    <m:count m:val="2"/>
                                    <m:mcJc m:val="center"/>
                                  </m:mcPr>
                                </m:mc>
                              </m:mcs>
                              <m:ctrlPr>
                                <a:rPr lang="en-US" altLang="zh-TW" i="1">
                                  <a:latin typeface="Cambria Math" panose="02040503050406030204" pitchFamily="18" charset="0"/>
                                  <a:cs typeface="Times New Roman" pitchFamily="18" charset="0"/>
                                </a:rPr>
                              </m:ctrlPr>
                            </m:mPr>
                            <m:mr>
                              <m:e>
                                <m:f>
                                  <m:fPr>
                                    <m:ctrlPr>
                                      <a:rPr lang="en-US" altLang="zh-TW" i="1">
                                        <a:latin typeface="Cambria Math" panose="02040503050406030204" pitchFamily="18" charset="0"/>
                                        <a:cs typeface="Times New Roman" pitchFamily="18" charset="0"/>
                                      </a:rPr>
                                    </m:ctrlPr>
                                  </m:fPr>
                                  <m:num>
                                    <m:rad>
                                      <m:radPr>
                                        <m:degHide m:val="on"/>
                                        <m:ctrlPr>
                                          <a:rPr lang="en-US" altLang="zh-TW" i="1">
                                            <a:latin typeface="Cambria Math" panose="02040503050406030204" pitchFamily="18" charset="0"/>
                                          </a:rPr>
                                        </m:ctrlPr>
                                      </m:radPr>
                                      <m:deg/>
                                      <m:e>
                                        <m:sSup>
                                          <m:sSupPr>
                                            <m:ctrlPr>
                                              <a:rPr lang="en-US" altLang="zh-TW" i="1">
                                                <a:latin typeface="Cambria Math" panose="02040503050406030204" pitchFamily="18" charset="0"/>
                                              </a:rPr>
                                            </m:ctrlPr>
                                          </m:sSupPr>
                                          <m:e>
                                            <m:r>
                                              <a:rPr lang="en-US" altLang="zh-TW" i="1">
                                                <a:latin typeface="Cambria Math"/>
                                              </a:rPr>
                                              <m:t>𝑔</m:t>
                                            </m:r>
                                          </m:e>
                                          <m:sup>
                                            <m:r>
                                              <a:rPr lang="en-US" altLang="zh-TW" i="1">
                                                <a:latin typeface="Cambria Math"/>
                                              </a:rPr>
                                              <m:t>2</m:t>
                                            </m:r>
                                          </m:sup>
                                        </m:sSup>
                                        <m:r>
                                          <a:rPr lang="en-US" altLang="zh-TW" i="1">
                                            <a:latin typeface="Cambria Math"/>
                                          </a:rPr>
                                          <m:t>+</m:t>
                                        </m:r>
                                        <m:sSup>
                                          <m:sSupPr>
                                            <m:ctrlPr>
                                              <a:rPr lang="en-US" altLang="zh-TW" i="1">
                                                <a:latin typeface="Cambria Math" panose="02040503050406030204" pitchFamily="18" charset="0"/>
                                              </a:rPr>
                                            </m:ctrlPr>
                                          </m:sSupPr>
                                          <m:e>
                                            <m:r>
                                              <a:rPr lang="en-US" altLang="zh-TW" i="1">
                                                <a:latin typeface="Cambria Math"/>
                                              </a:rPr>
                                              <m:t>𝑔</m:t>
                                            </m:r>
                                          </m:e>
                                          <m:sup>
                                            <m:r>
                                              <a:rPr lang="en-US" altLang="zh-TW" i="1">
                                                <a:latin typeface="Cambria Math"/>
                                              </a:rPr>
                                              <m:t>′2</m:t>
                                            </m:r>
                                          </m:sup>
                                        </m:sSup>
                                      </m:e>
                                    </m:rad>
                                  </m:num>
                                  <m:den>
                                    <m:r>
                                      <m:rPr>
                                        <m:brk m:alnAt="7"/>
                                      </m:rPr>
                                      <a:rPr lang="en-US" altLang="zh-TW" i="1">
                                        <a:latin typeface="Cambria Math"/>
                                        <a:cs typeface="Times New Roman" pitchFamily="18" charset="0"/>
                                      </a:rPr>
                                      <m:t>2</m:t>
                                    </m:r>
                                  </m:den>
                                </m:f>
                                <m:r>
                                  <a:rPr lang="en-US" altLang="zh-TW" b="0" i="1" smtClean="0">
                                    <a:latin typeface="Cambria Math"/>
                                    <a:cs typeface="Times New Roman" pitchFamily="18" charset="0"/>
                                  </a:rPr>
                                  <m:t>𝑍</m:t>
                                </m:r>
                              </m:e>
                              <m:e>
                                <m:r>
                                  <a:rPr lang="en-US" altLang="zh-TW" i="1">
                                    <a:latin typeface="Cambria Math"/>
                                    <a:cs typeface="Times New Roman" pitchFamily="18" charset="0"/>
                                  </a:rPr>
                                  <m:t>0</m:t>
                                </m:r>
                              </m:e>
                            </m:mr>
                            <m:mr>
                              <m:e>
                                <m:r>
                                  <a:rPr lang="en-US" altLang="zh-TW" i="1">
                                    <a:latin typeface="Cambria Math"/>
                                    <a:cs typeface="Times New Roman" pitchFamily="18" charset="0"/>
                                  </a:rPr>
                                  <m:t>0</m:t>
                                </m:r>
                              </m:e>
                              <m:e>
                                <m:f>
                                  <m:fPr>
                                    <m:ctrlPr>
                                      <a:rPr lang="en-US" altLang="zh-TW" i="1">
                                        <a:latin typeface="Cambria Math" panose="02040503050406030204" pitchFamily="18" charset="0"/>
                                        <a:cs typeface="Times New Roman" pitchFamily="18" charset="0"/>
                                      </a:rPr>
                                    </m:ctrlPr>
                                  </m:fPr>
                                  <m:num>
                                    <m:d>
                                      <m:dPr>
                                        <m:ctrlPr>
                                          <a:rPr lang="en-US" altLang="zh-TW" i="1" smtClean="0">
                                            <a:latin typeface="Cambria Math" panose="02040503050406030204" pitchFamily="18" charset="0"/>
                                            <a:cs typeface="Times New Roman" pitchFamily="18" charset="0"/>
                                          </a:rPr>
                                        </m:ctrlPr>
                                      </m:dPr>
                                      <m:e>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𝑔</m:t>
                                            </m:r>
                                            <m:r>
                                              <a:rPr lang="en-US" altLang="zh-TW" i="1">
                                                <a:latin typeface="Cambria Math"/>
                                                <a:cs typeface="Times New Roman" pitchFamily="18" charset="0"/>
                                              </a:rPr>
                                              <m:t>′</m:t>
                                            </m:r>
                                          </m:e>
                                          <m:sup>
                                            <m:r>
                                              <a:rPr lang="en-US" altLang="zh-TW" i="1">
                                                <a:latin typeface="Cambria Math"/>
                                                <a:cs typeface="Times New Roman" pitchFamily="18" charset="0"/>
                                              </a:rPr>
                                              <m:t>2</m:t>
                                            </m:r>
                                          </m:sup>
                                        </m:sSup>
                                        <m:r>
                                          <a:rPr lang="en-US" altLang="zh-TW" i="1">
                                            <a:latin typeface="Cambria Math"/>
                                            <a:cs typeface="Times New Roman" pitchFamily="18" charset="0"/>
                                          </a:rPr>
                                          <m:t>−</m:t>
                                        </m:r>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𝑔</m:t>
                                            </m:r>
                                          </m:e>
                                          <m:sup>
                                            <m:r>
                                              <a:rPr lang="en-US" altLang="zh-TW" i="1">
                                                <a:latin typeface="Cambria Math"/>
                                                <a:cs typeface="Times New Roman" pitchFamily="18" charset="0"/>
                                              </a:rPr>
                                              <m:t>2</m:t>
                                            </m:r>
                                          </m:sup>
                                        </m:sSup>
                                      </m:e>
                                    </m:d>
                                  </m:num>
                                  <m:den>
                                    <m:r>
                                      <a:rPr lang="en-US" altLang="zh-TW" b="0" i="1" smtClean="0">
                                        <a:latin typeface="Cambria Math"/>
                                        <a:cs typeface="Times New Roman" pitchFamily="18" charset="0"/>
                                      </a:rPr>
                                      <m:t>2</m:t>
                                    </m:r>
                                    <m:rad>
                                      <m:radPr>
                                        <m:degHide m:val="on"/>
                                        <m:ctrlPr>
                                          <a:rPr lang="en-US" altLang="zh-TW" i="1">
                                            <a:latin typeface="Cambria Math" panose="02040503050406030204" pitchFamily="18" charset="0"/>
                                          </a:rPr>
                                        </m:ctrlPr>
                                      </m:radPr>
                                      <m:deg/>
                                      <m:e>
                                        <m:sSup>
                                          <m:sSupPr>
                                            <m:ctrlPr>
                                              <a:rPr lang="en-US" altLang="zh-TW" i="1">
                                                <a:latin typeface="Cambria Math" panose="02040503050406030204" pitchFamily="18" charset="0"/>
                                              </a:rPr>
                                            </m:ctrlPr>
                                          </m:sSupPr>
                                          <m:e>
                                            <m:r>
                                              <a:rPr lang="en-US" altLang="zh-TW" i="1">
                                                <a:latin typeface="Cambria Math"/>
                                              </a:rPr>
                                              <m:t>𝑔</m:t>
                                            </m:r>
                                          </m:e>
                                          <m:sup>
                                            <m:r>
                                              <a:rPr lang="en-US" altLang="zh-TW" i="1">
                                                <a:latin typeface="Cambria Math"/>
                                              </a:rPr>
                                              <m:t>2</m:t>
                                            </m:r>
                                          </m:sup>
                                        </m:sSup>
                                        <m:r>
                                          <a:rPr lang="en-US" altLang="zh-TW" i="1">
                                            <a:latin typeface="Cambria Math"/>
                                          </a:rPr>
                                          <m:t>+</m:t>
                                        </m:r>
                                        <m:sSup>
                                          <m:sSupPr>
                                            <m:ctrlPr>
                                              <a:rPr lang="en-US" altLang="zh-TW" i="1">
                                                <a:latin typeface="Cambria Math" panose="02040503050406030204" pitchFamily="18" charset="0"/>
                                              </a:rPr>
                                            </m:ctrlPr>
                                          </m:sSupPr>
                                          <m:e>
                                            <m:r>
                                              <a:rPr lang="en-US" altLang="zh-TW" i="1">
                                                <a:latin typeface="Cambria Math"/>
                                              </a:rPr>
                                              <m:t>𝑔</m:t>
                                            </m:r>
                                          </m:e>
                                          <m:sup>
                                            <m:r>
                                              <a:rPr lang="en-US" altLang="zh-TW" i="1">
                                                <a:latin typeface="Cambria Math"/>
                                              </a:rPr>
                                              <m:t>′2</m:t>
                                            </m:r>
                                          </m:sup>
                                        </m:sSup>
                                      </m:e>
                                    </m:rad>
                                  </m:den>
                                </m:f>
                                <m:r>
                                  <a:rPr lang="en-US" altLang="zh-TW" b="0" i="1" smtClean="0">
                                    <a:latin typeface="Cambria Math"/>
                                    <a:cs typeface="Times New Roman" pitchFamily="18" charset="0"/>
                                  </a:rPr>
                                  <m:t>𝑍</m:t>
                                </m:r>
                                <m:r>
                                  <a:rPr lang="en-US" altLang="zh-TW" b="0" i="1" smtClean="0">
                                    <a:latin typeface="Cambria Math"/>
                                    <a:cs typeface="Times New Roman" pitchFamily="18" charset="0"/>
                                  </a:rPr>
                                  <m:t>+</m:t>
                                </m:r>
                                <m:f>
                                  <m:fPr>
                                    <m:ctrlPr>
                                      <a:rPr lang="en-US" altLang="zh-TW" i="1" smtClean="0">
                                        <a:latin typeface="Cambria Math" panose="02040503050406030204" pitchFamily="18" charset="0"/>
                                        <a:cs typeface="Times New Roman" pitchFamily="18" charset="0"/>
                                      </a:rPr>
                                    </m:ctrlPr>
                                  </m:fPr>
                                  <m:num>
                                    <m:r>
                                      <a:rPr lang="en-US" altLang="zh-TW" b="0" i="1" smtClean="0">
                                        <a:latin typeface="Cambria Math"/>
                                        <a:cs typeface="Times New Roman" pitchFamily="18" charset="0"/>
                                      </a:rPr>
                                      <m:t>𝑔𝑔</m:t>
                                    </m:r>
                                    <m:r>
                                      <a:rPr lang="en-US" altLang="zh-TW" b="0" i="1" smtClean="0">
                                        <a:latin typeface="Cambria Math"/>
                                        <a:cs typeface="Times New Roman" pitchFamily="18" charset="0"/>
                                      </a:rPr>
                                      <m:t>′</m:t>
                                    </m:r>
                                  </m:num>
                                  <m:den>
                                    <m:rad>
                                      <m:radPr>
                                        <m:degHide m:val="on"/>
                                        <m:ctrlPr>
                                          <a:rPr lang="en-US" altLang="zh-TW" i="1">
                                            <a:latin typeface="Cambria Math" panose="02040503050406030204" pitchFamily="18" charset="0"/>
                                          </a:rPr>
                                        </m:ctrlPr>
                                      </m:radPr>
                                      <m:deg/>
                                      <m:e>
                                        <m:sSup>
                                          <m:sSupPr>
                                            <m:ctrlPr>
                                              <a:rPr lang="en-US" altLang="zh-TW" i="1">
                                                <a:latin typeface="Cambria Math" panose="02040503050406030204" pitchFamily="18" charset="0"/>
                                              </a:rPr>
                                            </m:ctrlPr>
                                          </m:sSupPr>
                                          <m:e>
                                            <m:r>
                                              <a:rPr lang="en-US" altLang="zh-TW" i="1">
                                                <a:latin typeface="Cambria Math"/>
                                              </a:rPr>
                                              <m:t>𝑔</m:t>
                                            </m:r>
                                          </m:e>
                                          <m:sup>
                                            <m:r>
                                              <a:rPr lang="en-US" altLang="zh-TW" i="1">
                                                <a:latin typeface="Cambria Math"/>
                                              </a:rPr>
                                              <m:t>2</m:t>
                                            </m:r>
                                          </m:sup>
                                        </m:sSup>
                                        <m:r>
                                          <a:rPr lang="en-US" altLang="zh-TW" i="1">
                                            <a:latin typeface="Cambria Math"/>
                                          </a:rPr>
                                          <m:t>+</m:t>
                                        </m:r>
                                        <m:sSup>
                                          <m:sSupPr>
                                            <m:ctrlPr>
                                              <a:rPr lang="en-US" altLang="zh-TW" i="1">
                                                <a:latin typeface="Cambria Math" panose="02040503050406030204" pitchFamily="18" charset="0"/>
                                              </a:rPr>
                                            </m:ctrlPr>
                                          </m:sSupPr>
                                          <m:e>
                                            <m:r>
                                              <a:rPr lang="en-US" altLang="zh-TW" i="1">
                                                <a:latin typeface="Cambria Math"/>
                                              </a:rPr>
                                              <m:t>𝑔</m:t>
                                            </m:r>
                                          </m:e>
                                          <m:sup>
                                            <m:r>
                                              <a:rPr lang="en-US" altLang="zh-TW" i="1">
                                                <a:latin typeface="Cambria Math"/>
                                              </a:rPr>
                                              <m:t>′2</m:t>
                                            </m:r>
                                          </m:sup>
                                        </m:sSup>
                                      </m:e>
                                    </m:rad>
                                  </m:den>
                                </m:f>
                                <m:r>
                                  <a:rPr lang="en-US" altLang="zh-TW" b="0" i="1" smtClean="0">
                                    <a:latin typeface="Cambria Math"/>
                                    <a:cs typeface="Times New Roman" pitchFamily="18" charset="0"/>
                                  </a:rPr>
                                  <m:t>𝐴</m:t>
                                </m:r>
                              </m:e>
                            </m:mr>
                          </m:m>
                        </m:e>
                      </m:d>
                      <m:d>
                        <m:dPr>
                          <m:ctrlPr>
                            <a:rPr lang="en-US" altLang="zh-TW" i="1">
                              <a:latin typeface="Cambria Math" panose="02040503050406030204" pitchFamily="18" charset="0"/>
                              <a:cs typeface="Times New Roman" pitchFamily="18" charset="0"/>
                            </a:rPr>
                          </m:ctrlPr>
                        </m:dPr>
                        <m:e>
                          <m:m>
                            <m:mPr>
                              <m:mcs>
                                <m:mc>
                                  <m:mcPr>
                                    <m:count m:val="1"/>
                                    <m:mcJc m:val="center"/>
                                  </m:mcPr>
                                </m:mc>
                              </m:mcs>
                              <m:ctrlPr>
                                <a:rPr lang="en-US" altLang="zh-TW" i="1">
                                  <a:latin typeface="Cambria Math" panose="02040503050406030204" pitchFamily="18" charset="0"/>
                                  <a:cs typeface="Times New Roman" pitchFamily="18" charset="0"/>
                                </a:rPr>
                              </m:ctrlPr>
                            </m:mPr>
                            <m:mr>
                              <m:e>
                                <m:sSub>
                                  <m:sSubPr>
                                    <m:ctrlPr>
                                      <a:rPr lang="en-US" altLang="zh-TW" i="1">
                                        <a:latin typeface="Cambria Math" panose="02040503050406030204" pitchFamily="18" charset="0"/>
                                        <a:cs typeface="Times New Roman" pitchFamily="18" charset="0"/>
                                      </a:rPr>
                                    </m:ctrlPr>
                                  </m:sSubPr>
                                  <m:e>
                                    <m:r>
                                      <a:rPr lang="zh-TW" altLang="en-US" i="1">
                                        <a:latin typeface="Cambria Math"/>
                                        <a:cs typeface="Times New Roman" pitchFamily="18" charset="0"/>
                                      </a:rPr>
                                      <m:t>𝜈</m:t>
                                    </m:r>
                                  </m:e>
                                  <m:sub>
                                    <m:r>
                                      <a:rPr lang="en-US" altLang="zh-TW" i="1">
                                        <a:latin typeface="Cambria Math"/>
                                        <a:cs typeface="Times New Roman" pitchFamily="18" charset="0"/>
                                      </a:rPr>
                                      <m:t>𝑒</m:t>
                                    </m:r>
                                  </m:sub>
                                </m:sSub>
                              </m:e>
                            </m:mr>
                            <m:mr>
                              <m:e>
                                <m:r>
                                  <a:rPr lang="en-US" altLang="zh-TW" i="1">
                                    <a:latin typeface="Cambria Math"/>
                                    <a:cs typeface="Times New Roman" pitchFamily="18" charset="0"/>
                                  </a:rPr>
                                  <m:t>𝑒</m:t>
                                </m:r>
                              </m:e>
                            </m:mr>
                          </m:m>
                        </m:e>
                      </m:d>
                    </m:oMath>
                  </m:oMathPara>
                </a14:m>
                <a:endParaRPr lang="en-US" altLang="zh-TW" dirty="0">
                  <a:cs typeface="Times New Roman" pitchFamily="18" charset="0"/>
                </a:endParaRPr>
              </a:p>
            </p:txBody>
          </p:sp>
        </mc:Choice>
        <mc:Fallback xmlns="">
          <p:sp>
            <p:nvSpPr>
              <p:cNvPr id="6" name="矩形 5"/>
              <p:cNvSpPr>
                <a:spLocks noRot="1" noChangeAspect="1" noMove="1" noResize="1" noEditPoints="1" noAdjustHandles="1" noChangeArrowheads="1" noChangeShapeType="1" noTextEdit="1"/>
              </p:cNvSpPr>
              <p:nvPr/>
            </p:nvSpPr>
            <p:spPr>
              <a:xfrm>
                <a:off x="798375" y="4506748"/>
                <a:ext cx="6190800" cy="1407373"/>
              </a:xfrm>
              <a:prstGeom prst="rect">
                <a:avLst/>
              </a:prstGeom>
              <a:blipFill>
                <a:blip r:embed="rId5"/>
                <a:stretch>
                  <a:fillRect b="-89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文字方塊 7"/>
              <p:cNvSpPr txBox="1"/>
              <p:nvPr/>
            </p:nvSpPr>
            <p:spPr>
              <a:xfrm>
                <a:off x="645975" y="2637530"/>
                <a:ext cx="6335525" cy="369332"/>
              </a:xfrm>
              <a:prstGeom prst="rect">
                <a:avLst/>
              </a:prstGeom>
              <a:noFill/>
            </p:spPr>
            <p:txBody>
              <a:bodyPr wrap="square" rtlCol="0">
                <a:spAutoFit/>
              </a:bodyPr>
              <a:lstStyle/>
              <a:p>
                <a14:m>
                  <m:oMath xmlns:m="http://schemas.openxmlformats.org/officeDocument/2006/math">
                    <m:r>
                      <a:rPr lang="en-US" altLang="zh-TW" i="1">
                        <a:latin typeface="Cambria Math"/>
                      </a:rPr>
                      <m:t>𝑍</m:t>
                    </m:r>
                  </m:oMath>
                </a14:m>
                <a:r>
                  <a:rPr lang="zh-TW" altLang="en-US" dirty="0"/>
                  <a:t>與輕子的交互作用就可以由</a:t>
                </a:r>
                <a14:m>
                  <m:oMath xmlns:m="http://schemas.openxmlformats.org/officeDocument/2006/math">
                    <m:sSup>
                      <m:sSupPr>
                        <m:ctrlPr>
                          <a:rPr lang="en-US" altLang="zh-TW" i="1">
                            <a:latin typeface="Cambria Math" panose="02040503050406030204" pitchFamily="18" charset="0"/>
                          </a:rPr>
                        </m:ctrlPr>
                      </m:sSupPr>
                      <m:e>
                        <m:r>
                          <a:rPr lang="en-US" altLang="zh-TW" i="1">
                            <a:latin typeface="Cambria Math"/>
                          </a:rPr>
                          <m:t>𝑊</m:t>
                        </m:r>
                      </m:e>
                      <m:sup>
                        <m:r>
                          <a:rPr lang="en-US" altLang="zh-TW" i="1">
                            <a:latin typeface="Cambria Math"/>
                          </a:rPr>
                          <m:t>3</m:t>
                        </m:r>
                      </m:sup>
                    </m:sSup>
                    <m:r>
                      <a:rPr lang="en-US" altLang="zh-TW" b="0" i="1" smtClean="0">
                        <a:latin typeface="Cambria Math"/>
                      </a:rPr>
                      <m:t>,</m:t>
                    </m:r>
                    <m:r>
                      <a:rPr lang="en-US" altLang="zh-TW" i="1">
                        <a:latin typeface="Cambria Math"/>
                      </a:rPr>
                      <m:t>𝐵</m:t>
                    </m:r>
                  </m:oMath>
                </a14:m>
                <a:r>
                  <a:rPr lang="zh-TW" altLang="en-US" dirty="0"/>
                  <a:t>與輕子的交互作用得出：</a:t>
                </a:r>
              </a:p>
            </p:txBody>
          </p:sp>
        </mc:Choice>
        <mc:Fallback xmlns="">
          <p:sp>
            <p:nvSpPr>
              <p:cNvPr id="8" name="文字方塊 7"/>
              <p:cNvSpPr txBox="1">
                <a:spLocks noRot="1" noChangeAspect="1" noMove="1" noResize="1" noEditPoints="1" noAdjustHandles="1" noChangeArrowheads="1" noChangeShapeType="1" noTextEdit="1"/>
              </p:cNvSpPr>
              <p:nvPr/>
            </p:nvSpPr>
            <p:spPr>
              <a:xfrm>
                <a:off x="645975" y="2637530"/>
                <a:ext cx="6335525" cy="369332"/>
              </a:xfrm>
              <a:prstGeom prst="rect">
                <a:avLst/>
              </a:prstGeom>
              <a:blipFill>
                <a:blip r:embed="rId6"/>
                <a:stretch>
                  <a:fillRect t="-6667" b="-2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矩形 5">
                <a:extLst>
                  <a:ext uri="{FF2B5EF4-FFF2-40B4-BE49-F238E27FC236}">
                    <a16:creationId xmlns:a16="http://schemas.microsoft.com/office/drawing/2014/main" id="{3FB1DD54-BCFE-CAEB-5EFB-5F1E08F9B9A6}"/>
                  </a:ext>
                </a:extLst>
              </p:cNvPr>
              <p:cNvSpPr/>
              <p:nvPr/>
            </p:nvSpPr>
            <p:spPr>
              <a:xfrm>
                <a:off x="798375" y="3159262"/>
                <a:ext cx="4753523" cy="1211422"/>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d>
                        <m:dPr>
                          <m:ctrlPr>
                            <a:rPr lang="en-US" altLang="zh-TW" i="1" smtClean="0">
                              <a:latin typeface="Cambria Math" panose="02040503050406030204" pitchFamily="18" charset="0"/>
                              <a:cs typeface="Times New Roman" pitchFamily="18" charset="0"/>
                            </a:rPr>
                          </m:ctrlPr>
                        </m:dPr>
                        <m:e>
                          <m:m>
                            <m:mPr>
                              <m:mcs>
                                <m:mc>
                                  <m:mcPr>
                                    <m:count m:val="2"/>
                                    <m:mcJc m:val="center"/>
                                  </m:mcPr>
                                </m:mc>
                              </m:mcs>
                              <m:ctrlPr>
                                <a:rPr lang="en-US" altLang="zh-TW" i="1">
                                  <a:latin typeface="Cambria Math" panose="02040503050406030204" pitchFamily="18" charset="0"/>
                                  <a:cs typeface="Times New Roman" pitchFamily="18" charset="0"/>
                                </a:rPr>
                              </m:ctrlPr>
                            </m:mPr>
                            <m:mr>
                              <m:e>
                                <m:sSub>
                                  <m:sSubPr>
                                    <m:ctrlPr>
                                      <a:rPr lang="en-US" altLang="zh-TW" i="1">
                                        <a:latin typeface="Cambria Math" panose="02040503050406030204" pitchFamily="18" charset="0"/>
                                        <a:cs typeface="Times New Roman" pitchFamily="18" charset="0"/>
                                      </a:rPr>
                                    </m:ctrlPr>
                                  </m:sSubPr>
                                  <m:e>
                                    <m:acc>
                                      <m:accPr>
                                        <m:chr m:val="̅"/>
                                        <m:ctrlPr>
                                          <a:rPr lang="en-US" altLang="zh-TW" i="1">
                                            <a:latin typeface="Cambria Math" panose="02040503050406030204" pitchFamily="18" charset="0"/>
                                            <a:cs typeface="Times New Roman" pitchFamily="18" charset="0"/>
                                          </a:rPr>
                                        </m:ctrlPr>
                                      </m:accPr>
                                      <m:e>
                                        <m:r>
                                          <a:rPr lang="zh-TW" altLang="en-US" i="1">
                                            <a:latin typeface="Cambria Math"/>
                                            <a:cs typeface="Times New Roman" pitchFamily="18" charset="0"/>
                                          </a:rPr>
                                          <m:t>𝜈</m:t>
                                        </m:r>
                                      </m:e>
                                    </m:acc>
                                  </m:e>
                                  <m:sub>
                                    <m:r>
                                      <a:rPr lang="en-US" altLang="zh-TW" i="1">
                                        <a:latin typeface="Cambria Math"/>
                                        <a:cs typeface="Times New Roman" pitchFamily="18" charset="0"/>
                                      </a:rPr>
                                      <m:t>𝑒</m:t>
                                    </m:r>
                                  </m:sub>
                                </m:sSub>
                              </m:e>
                              <m:e>
                                <m:acc>
                                  <m:accPr>
                                    <m:chr m:val="̅"/>
                                    <m:ctrlPr>
                                      <a:rPr lang="en-US" altLang="zh-TW" i="1">
                                        <a:latin typeface="Cambria Math" panose="02040503050406030204" pitchFamily="18" charset="0"/>
                                        <a:cs typeface="Times New Roman" pitchFamily="18" charset="0"/>
                                      </a:rPr>
                                    </m:ctrlPr>
                                  </m:accPr>
                                  <m:e>
                                    <m:r>
                                      <a:rPr lang="en-US" altLang="zh-TW" i="1">
                                        <a:latin typeface="Cambria Math"/>
                                        <a:cs typeface="Times New Roman" pitchFamily="18" charset="0"/>
                                      </a:rPr>
                                      <m:t>𝑒</m:t>
                                    </m:r>
                                  </m:e>
                                </m:acc>
                              </m:e>
                            </m:mr>
                          </m:m>
                        </m:e>
                      </m:d>
                      <m:d>
                        <m:dPr>
                          <m:ctrlPr>
                            <a:rPr lang="en-US" altLang="zh-TW" i="1">
                              <a:latin typeface="Cambria Math" panose="02040503050406030204" pitchFamily="18" charset="0"/>
                              <a:cs typeface="Times New Roman" pitchFamily="18" charset="0"/>
                            </a:rPr>
                          </m:ctrlPr>
                        </m:dPr>
                        <m:e>
                          <m:m>
                            <m:mPr>
                              <m:mcs>
                                <m:mc>
                                  <m:mcPr>
                                    <m:count m:val="2"/>
                                    <m:mcJc m:val="center"/>
                                  </m:mcPr>
                                </m:mc>
                              </m:mcs>
                              <m:ctrlPr>
                                <a:rPr lang="en-US" altLang="zh-TW" i="1">
                                  <a:latin typeface="Cambria Math" panose="02040503050406030204" pitchFamily="18" charset="0"/>
                                  <a:cs typeface="Times New Roman" pitchFamily="18" charset="0"/>
                                </a:rPr>
                              </m:ctrlPr>
                            </m:mPr>
                            <m:mr>
                              <m:e>
                                <m:f>
                                  <m:fPr>
                                    <m:ctrlPr>
                                      <a:rPr lang="en-US" altLang="zh-TW" i="1" smtClean="0">
                                        <a:latin typeface="Cambria Math" panose="02040503050406030204" pitchFamily="18" charset="0"/>
                                        <a:cs typeface="Times New Roman" pitchFamily="18" charset="0"/>
                                      </a:rPr>
                                    </m:ctrlPr>
                                  </m:fPr>
                                  <m:num>
                                    <m:r>
                                      <a:rPr lang="en-US" altLang="zh-TW" b="0" i="1" smtClean="0">
                                        <a:latin typeface="Cambria Math"/>
                                        <a:cs typeface="Times New Roman" pitchFamily="18" charset="0"/>
                                      </a:rPr>
                                      <m:t>𝑔</m:t>
                                    </m:r>
                                  </m:num>
                                  <m:den>
                                    <m:r>
                                      <m:rPr>
                                        <m:brk m:alnAt="7"/>
                                      </m:rPr>
                                      <a:rPr lang="en-US" altLang="zh-TW" i="1" smtClean="0">
                                        <a:latin typeface="Cambria Math"/>
                                        <a:cs typeface="Times New Roman" pitchFamily="18" charset="0"/>
                                      </a:rPr>
                                      <m:t>2</m:t>
                                    </m:r>
                                  </m:den>
                                </m:f>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𝑊</m:t>
                                    </m:r>
                                  </m:e>
                                  <m:sup>
                                    <m:r>
                                      <a:rPr lang="en-US" altLang="zh-TW" i="1">
                                        <a:latin typeface="Cambria Math"/>
                                        <a:cs typeface="Times New Roman" pitchFamily="18" charset="0"/>
                                      </a:rPr>
                                      <m:t>3</m:t>
                                    </m:r>
                                  </m:sup>
                                </m:sSup>
                                <m:r>
                                  <m:rPr>
                                    <m:brk m:alnAt="7"/>
                                  </m:rPr>
                                  <a:rPr lang="en-US" altLang="zh-TW" b="0" i="1" smtClean="0">
                                    <a:latin typeface="Cambria Math"/>
                                    <a:cs typeface="Times New Roman" pitchFamily="18" charset="0"/>
                                  </a:rPr>
                                  <m:t>+</m:t>
                                </m:r>
                                <m:f>
                                  <m:fPr>
                                    <m:ctrlPr>
                                      <a:rPr lang="en-US" altLang="zh-TW" i="1">
                                        <a:latin typeface="Cambria Math" panose="02040503050406030204" pitchFamily="18" charset="0"/>
                                        <a:cs typeface="Times New Roman" pitchFamily="18" charset="0"/>
                                      </a:rPr>
                                    </m:ctrlPr>
                                  </m:fPr>
                                  <m:num>
                                    <m:r>
                                      <a:rPr lang="en-US" altLang="zh-TW" b="0" i="1" smtClean="0">
                                        <a:latin typeface="Cambria Math"/>
                                        <a:cs typeface="Times New Roman" pitchFamily="18" charset="0"/>
                                      </a:rPr>
                                      <m:t>𝑔</m:t>
                                    </m:r>
                                    <m:r>
                                      <a:rPr lang="en-US" altLang="zh-TW" b="0" i="1" smtClean="0">
                                        <a:latin typeface="Cambria Math"/>
                                        <a:cs typeface="Times New Roman" pitchFamily="18" charset="0"/>
                                      </a:rPr>
                                      <m:t>′</m:t>
                                    </m:r>
                                  </m:num>
                                  <m:den>
                                    <m:r>
                                      <m:rPr>
                                        <m:brk m:alnAt="7"/>
                                      </m:rPr>
                                      <a:rPr lang="en-US" altLang="zh-TW" i="1">
                                        <a:latin typeface="Cambria Math"/>
                                        <a:cs typeface="Times New Roman" pitchFamily="18" charset="0"/>
                                      </a:rPr>
                                      <m:t>2</m:t>
                                    </m:r>
                                  </m:den>
                                </m:f>
                                <m:r>
                                  <m:rPr>
                                    <m:brk m:alnAt="7"/>
                                  </m:rPr>
                                  <a:rPr lang="en-US" altLang="zh-TW" b="0" i="1" smtClean="0">
                                    <a:latin typeface="Cambria Math"/>
                                    <a:cs typeface="Times New Roman" pitchFamily="18" charset="0"/>
                                  </a:rPr>
                                  <m:t>𝐵</m:t>
                                </m:r>
                              </m:e>
                              <m:e>
                                <m:r>
                                  <a:rPr lang="en-US" altLang="zh-TW" b="0" i="1" smtClean="0">
                                    <a:latin typeface="Cambria Math"/>
                                    <a:cs typeface="Times New Roman" pitchFamily="18" charset="0"/>
                                  </a:rPr>
                                  <m:t>0</m:t>
                                </m:r>
                              </m:e>
                            </m:mr>
                            <m:mr>
                              <m:e>
                                <m:r>
                                  <a:rPr lang="en-US" altLang="zh-TW" b="0" i="1" smtClean="0">
                                    <a:latin typeface="Cambria Math"/>
                                    <a:cs typeface="Times New Roman" pitchFamily="18" charset="0"/>
                                  </a:rPr>
                                  <m:t>0</m:t>
                                </m:r>
                              </m:e>
                              <m:e>
                                <m:r>
                                  <a:rPr lang="en-US" altLang="zh-TW" b="0" i="1" smtClean="0">
                                    <a:latin typeface="Cambria Math"/>
                                    <a:cs typeface="Times New Roman" pitchFamily="18" charset="0"/>
                                  </a:rPr>
                                  <m:t>−</m:t>
                                </m:r>
                                <m:f>
                                  <m:fPr>
                                    <m:ctrlPr>
                                      <a:rPr lang="en-US" altLang="zh-TW" i="1">
                                        <a:latin typeface="Cambria Math" panose="02040503050406030204" pitchFamily="18" charset="0"/>
                                        <a:cs typeface="Times New Roman" pitchFamily="18" charset="0"/>
                                      </a:rPr>
                                    </m:ctrlPr>
                                  </m:fPr>
                                  <m:num>
                                    <m:r>
                                      <a:rPr lang="en-US" altLang="zh-TW" b="0" i="1" smtClean="0">
                                        <a:latin typeface="Cambria Math"/>
                                        <a:cs typeface="Times New Roman" pitchFamily="18" charset="0"/>
                                      </a:rPr>
                                      <m:t>𝑔</m:t>
                                    </m:r>
                                  </m:num>
                                  <m:den>
                                    <m:r>
                                      <m:rPr>
                                        <m:brk m:alnAt="7"/>
                                      </m:rPr>
                                      <a:rPr lang="en-US" altLang="zh-TW" i="1">
                                        <a:latin typeface="Cambria Math"/>
                                        <a:cs typeface="Times New Roman" pitchFamily="18" charset="0"/>
                                      </a:rPr>
                                      <m:t>2</m:t>
                                    </m:r>
                                  </m:den>
                                </m:f>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𝑊</m:t>
                                    </m:r>
                                  </m:e>
                                  <m:sup>
                                    <m:r>
                                      <a:rPr lang="en-US" altLang="zh-TW" i="1">
                                        <a:latin typeface="Cambria Math"/>
                                        <a:cs typeface="Times New Roman" pitchFamily="18" charset="0"/>
                                      </a:rPr>
                                      <m:t>3</m:t>
                                    </m:r>
                                  </m:sup>
                                </m:sSup>
                                <m:r>
                                  <m:rPr>
                                    <m:brk m:alnAt="7"/>
                                  </m:rPr>
                                  <a:rPr lang="en-US" altLang="zh-TW" i="1">
                                    <a:latin typeface="Cambria Math"/>
                                    <a:cs typeface="Times New Roman" pitchFamily="18" charset="0"/>
                                  </a:rPr>
                                  <m:t>+</m:t>
                                </m:r>
                                <m:f>
                                  <m:fPr>
                                    <m:ctrlPr>
                                      <a:rPr lang="en-US" altLang="zh-TW" i="1">
                                        <a:latin typeface="Cambria Math" panose="02040503050406030204" pitchFamily="18" charset="0"/>
                                        <a:cs typeface="Times New Roman" pitchFamily="18" charset="0"/>
                                      </a:rPr>
                                    </m:ctrlPr>
                                  </m:fPr>
                                  <m:num>
                                    <m:r>
                                      <a:rPr lang="en-US" altLang="zh-TW" b="0" i="1" smtClean="0">
                                        <a:latin typeface="Cambria Math"/>
                                        <a:cs typeface="Times New Roman" pitchFamily="18" charset="0"/>
                                      </a:rPr>
                                      <m:t>𝑔</m:t>
                                    </m:r>
                                    <m:r>
                                      <a:rPr lang="en-US" altLang="zh-TW" b="0" i="1" smtClean="0">
                                        <a:latin typeface="Cambria Math"/>
                                        <a:cs typeface="Times New Roman" pitchFamily="18" charset="0"/>
                                      </a:rPr>
                                      <m:t>′</m:t>
                                    </m:r>
                                  </m:num>
                                  <m:den>
                                    <m:r>
                                      <m:rPr>
                                        <m:brk m:alnAt="7"/>
                                      </m:rPr>
                                      <a:rPr lang="en-US" altLang="zh-TW" i="1">
                                        <a:latin typeface="Cambria Math"/>
                                        <a:cs typeface="Times New Roman" pitchFamily="18" charset="0"/>
                                      </a:rPr>
                                      <m:t>2</m:t>
                                    </m:r>
                                  </m:den>
                                </m:f>
                                <m:r>
                                  <m:rPr>
                                    <m:brk m:alnAt="7"/>
                                  </m:rPr>
                                  <a:rPr lang="en-US" altLang="zh-TW" i="1">
                                    <a:latin typeface="Cambria Math"/>
                                    <a:cs typeface="Times New Roman" pitchFamily="18" charset="0"/>
                                  </a:rPr>
                                  <m:t>𝐵</m:t>
                                </m:r>
                              </m:e>
                            </m:mr>
                          </m:m>
                        </m:e>
                      </m:d>
                      <m:d>
                        <m:dPr>
                          <m:ctrlPr>
                            <a:rPr lang="en-US" altLang="zh-TW" i="1">
                              <a:latin typeface="Cambria Math" panose="02040503050406030204" pitchFamily="18" charset="0"/>
                              <a:cs typeface="Times New Roman" pitchFamily="18" charset="0"/>
                            </a:rPr>
                          </m:ctrlPr>
                        </m:dPr>
                        <m:e>
                          <m:m>
                            <m:mPr>
                              <m:mcs>
                                <m:mc>
                                  <m:mcPr>
                                    <m:count m:val="1"/>
                                    <m:mcJc m:val="center"/>
                                  </m:mcPr>
                                </m:mc>
                              </m:mcs>
                              <m:ctrlPr>
                                <a:rPr lang="en-US" altLang="zh-TW" i="1">
                                  <a:latin typeface="Cambria Math" panose="02040503050406030204" pitchFamily="18" charset="0"/>
                                  <a:cs typeface="Times New Roman" pitchFamily="18" charset="0"/>
                                </a:rPr>
                              </m:ctrlPr>
                            </m:mPr>
                            <m:mr>
                              <m:e>
                                <m:sSub>
                                  <m:sSubPr>
                                    <m:ctrlPr>
                                      <a:rPr lang="en-US" altLang="zh-TW" i="1">
                                        <a:latin typeface="Cambria Math" panose="02040503050406030204" pitchFamily="18" charset="0"/>
                                        <a:cs typeface="Times New Roman" pitchFamily="18" charset="0"/>
                                      </a:rPr>
                                    </m:ctrlPr>
                                  </m:sSubPr>
                                  <m:e>
                                    <m:r>
                                      <a:rPr lang="zh-TW" altLang="en-US" i="1">
                                        <a:latin typeface="Cambria Math"/>
                                        <a:cs typeface="Times New Roman" pitchFamily="18" charset="0"/>
                                      </a:rPr>
                                      <m:t>𝜈</m:t>
                                    </m:r>
                                  </m:e>
                                  <m:sub>
                                    <m:r>
                                      <a:rPr lang="en-US" altLang="zh-TW" i="1">
                                        <a:latin typeface="Cambria Math"/>
                                        <a:cs typeface="Times New Roman" pitchFamily="18" charset="0"/>
                                      </a:rPr>
                                      <m:t>𝑒</m:t>
                                    </m:r>
                                  </m:sub>
                                </m:sSub>
                              </m:e>
                            </m:mr>
                            <m:mr>
                              <m:e>
                                <m:r>
                                  <a:rPr lang="en-US" altLang="zh-TW" i="1">
                                    <a:latin typeface="Cambria Math"/>
                                    <a:cs typeface="Times New Roman" pitchFamily="18" charset="0"/>
                                  </a:rPr>
                                  <m:t>𝑒</m:t>
                                </m:r>
                              </m:e>
                            </m:mr>
                          </m:m>
                        </m:e>
                      </m:d>
                    </m:oMath>
                  </m:oMathPara>
                </a14:m>
                <a:endParaRPr lang="en-US" altLang="zh-TW" dirty="0">
                  <a:cs typeface="Times New Roman" pitchFamily="18" charset="0"/>
                </a:endParaRPr>
              </a:p>
            </p:txBody>
          </p:sp>
        </mc:Choice>
        <mc:Fallback xmlns="">
          <p:sp>
            <p:nvSpPr>
              <p:cNvPr id="9" name="矩形 5">
                <a:extLst>
                  <a:ext uri="{FF2B5EF4-FFF2-40B4-BE49-F238E27FC236}">
                    <a16:creationId xmlns:a16="http://schemas.microsoft.com/office/drawing/2014/main" id="{3FB1DD54-BCFE-CAEB-5EFB-5F1E08F9B9A6}"/>
                  </a:ext>
                </a:extLst>
              </p:cNvPr>
              <p:cNvSpPr>
                <a:spLocks noRot="1" noChangeAspect="1" noMove="1" noResize="1" noEditPoints="1" noAdjustHandles="1" noChangeArrowheads="1" noChangeShapeType="1" noTextEdit="1"/>
              </p:cNvSpPr>
              <p:nvPr/>
            </p:nvSpPr>
            <p:spPr>
              <a:xfrm>
                <a:off x="798375" y="3159262"/>
                <a:ext cx="4753523" cy="1211422"/>
              </a:xfrm>
              <a:prstGeom prst="rect">
                <a:avLst/>
              </a:prstGeom>
              <a:blipFill>
                <a:blip r:embed="rId7"/>
                <a:stretch>
                  <a:fillRect b="-103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矩形 1">
                <a:extLst>
                  <a:ext uri="{FF2B5EF4-FFF2-40B4-BE49-F238E27FC236}">
                    <a16:creationId xmlns:a16="http://schemas.microsoft.com/office/drawing/2014/main" id="{F6152B4C-434E-2EBA-FC78-659B11AC6158}"/>
                  </a:ext>
                </a:extLst>
              </p:cNvPr>
              <p:cNvSpPr/>
              <p:nvPr/>
            </p:nvSpPr>
            <p:spPr>
              <a:xfrm>
                <a:off x="5635580" y="876502"/>
                <a:ext cx="3061543" cy="729046"/>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zh-TW" i="1" smtClean="0">
                              <a:latin typeface="Cambria Math" panose="02040503050406030204" pitchFamily="18" charset="0"/>
                            </a:rPr>
                          </m:ctrlPr>
                        </m:sSupPr>
                        <m:e>
                          <m:r>
                            <a:rPr lang="en-US" altLang="zh-TW" i="1">
                              <a:latin typeface="Cambria Math"/>
                            </a:rPr>
                            <m:t>𝑊</m:t>
                          </m:r>
                        </m:e>
                        <m:sup>
                          <m:r>
                            <a:rPr lang="en-US" altLang="zh-TW" i="1">
                              <a:latin typeface="Cambria Math"/>
                            </a:rPr>
                            <m:t>3</m:t>
                          </m:r>
                        </m:sup>
                      </m:sSup>
                      <m:r>
                        <a:rPr lang="en-US" altLang="zh-TW" b="0" i="1" smtClean="0">
                          <a:latin typeface="Cambria Math" panose="02040503050406030204" pitchFamily="18" charset="0"/>
                        </a:rPr>
                        <m:t>=</m:t>
                      </m:r>
                      <m:f>
                        <m:fPr>
                          <m:ctrlPr>
                            <a:rPr lang="en-US" altLang="zh-TW" i="1" smtClean="0">
                              <a:latin typeface="Cambria Math" panose="02040503050406030204" pitchFamily="18" charset="0"/>
                            </a:rPr>
                          </m:ctrlPr>
                        </m:fPr>
                        <m:num>
                          <m:r>
                            <a:rPr lang="en-US" altLang="zh-TW" b="0" i="1" smtClean="0">
                              <a:latin typeface="Cambria Math"/>
                            </a:rPr>
                            <m:t>1</m:t>
                          </m:r>
                        </m:num>
                        <m:den>
                          <m:rad>
                            <m:radPr>
                              <m:degHide m:val="on"/>
                              <m:ctrlPr>
                                <a:rPr lang="en-US" altLang="zh-TW" i="1" smtClean="0">
                                  <a:latin typeface="Cambria Math" panose="02040503050406030204" pitchFamily="18" charset="0"/>
                                </a:rPr>
                              </m:ctrlPr>
                            </m:radPr>
                            <m:deg/>
                            <m:e>
                              <m:sSup>
                                <m:sSupPr>
                                  <m:ctrlPr>
                                    <a:rPr lang="en-US" altLang="zh-TW" i="1">
                                      <a:latin typeface="Cambria Math" panose="02040503050406030204" pitchFamily="18" charset="0"/>
                                    </a:rPr>
                                  </m:ctrlPr>
                                </m:sSupPr>
                                <m:e>
                                  <m:r>
                                    <a:rPr lang="en-US" altLang="zh-TW" i="1">
                                      <a:latin typeface="Cambria Math"/>
                                    </a:rPr>
                                    <m:t>𝑔</m:t>
                                  </m:r>
                                </m:e>
                                <m:sup>
                                  <m:r>
                                    <a:rPr lang="en-US" altLang="zh-TW" i="1">
                                      <a:latin typeface="Cambria Math"/>
                                    </a:rPr>
                                    <m:t>2</m:t>
                                  </m:r>
                                </m:sup>
                              </m:sSup>
                              <m:r>
                                <a:rPr lang="en-US" altLang="zh-TW" i="1">
                                  <a:latin typeface="Cambria Math"/>
                                </a:rPr>
                                <m:t>+</m:t>
                              </m:r>
                              <m:sSup>
                                <m:sSupPr>
                                  <m:ctrlPr>
                                    <a:rPr lang="en-US" altLang="zh-TW" i="1">
                                      <a:latin typeface="Cambria Math" panose="02040503050406030204" pitchFamily="18" charset="0"/>
                                    </a:rPr>
                                  </m:ctrlPr>
                                </m:sSupPr>
                                <m:e>
                                  <m:r>
                                    <a:rPr lang="en-US" altLang="zh-TW" i="1">
                                      <a:latin typeface="Cambria Math"/>
                                    </a:rPr>
                                    <m:t>𝑔</m:t>
                                  </m:r>
                                </m:e>
                                <m:sup>
                                  <m:r>
                                    <a:rPr lang="en-US" altLang="zh-TW" i="1">
                                      <a:latin typeface="Cambria Math"/>
                                    </a:rPr>
                                    <m:t>′2</m:t>
                                  </m:r>
                                </m:sup>
                              </m:sSup>
                            </m:e>
                          </m:rad>
                        </m:den>
                      </m:f>
                      <m:d>
                        <m:dPr>
                          <m:ctrlPr>
                            <a:rPr lang="en-US" altLang="zh-TW" i="1" smtClean="0">
                              <a:latin typeface="Cambria Math" panose="02040503050406030204" pitchFamily="18" charset="0"/>
                            </a:rPr>
                          </m:ctrlPr>
                        </m:dPr>
                        <m:e>
                          <m:r>
                            <a:rPr lang="en-US" altLang="zh-TW" i="1">
                              <a:latin typeface="Cambria Math"/>
                            </a:rPr>
                            <m:t>𝑔</m:t>
                          </m:r>
                          <m:r>
                            <a:rPr lang="en-US" altLang="zh-TW" b="0" i="1" smtClean="0">
                              <a:latin typeface="Cambria Math" panose="02040503050406030204" pitchFamily="18" charset="0"/>
                            </a:rPr>
                            <m:t>𝑍</m:t>
                          </m:r>
                          <m:r>
                            <a:rPr lang="en-US" altLang="zh-TW" b="0" i="1" smtClean="0">
                              <a:latin typeface="Cambria Math" panose="02040503050406030204" pitchFamily="18" charset="0"/>
                            </a:rPr>
                            <m:t>+</m:t>
                          </m:r>
                          <m:sSup>
                            <m:sSupPr>
                              <m:ctrlPr>
                                <a:rPr lang="en-US" altLang="zh-TW" i="1">
                                  <a:latin typeface="Cambria Math" panose="02040503050406030204" pitchFamily="18" charset="0"/>
                                </a:rPr>
                              </m:ctrlPr>
                            </m:sSupPr>
                            <m:e>
                              <m:r>
                                <a:rPr lang="en-US" altLang="zh-TW" i="1">
                                  <a:latin typeface="Cambria Math"/>
                                </a:rPr>
                                <m:t>𝑔</m:t>
                              </m:r>
                            </m:e>
                            <m:sup>
                              <m:r>
                                <a:rPr lang="en-US" altLang="zh-TW" i="1">
                                  <a:latin typeface="Cambria Math"/>
                                </a:rPr>
                                <m:t>′</m:t>
                              </m:r>
                            </m:sup>
                          </m:sSup>
                          <m:r>
                            <a:rPr lang="en-US" altLang="zh-TW" b="0" i="1" smtClean="0">
                              <a:latin typeface="Cambria Math" panose="02040503050406030204" pitchFamily="18" charset="0"/>
                            </a:rPr>
                            <m:t>𝐴</m:t>
                          </m:r>
                        </m:e>
                      </m:d>
                    </m:oMath>
                  </m:oMathPara>
                </a14:m>
                <a:endParaRPr lang="zh-TW" altLang="en-US" dirty="0"/>
              </a:p>
            </p:txBody>
          </p:sp>
        </mc:Choice>
        <mc:Fallback xmlns="">
          <p:sp>
            <p:nvSpPr>
              <p:cNvPr id="10" name="矩形 1">
                <a:extLst>
                  <a:ext uri="{FF2B5EF4-FFF2-40B4-BE49-F238E27FC236}">
                    <a16:creationId xmlns:a16="http://schemas.microsoft.com/office/drawing/2014/main" id="{F6152B4C-434E-2EBA-FC78-659B11AC6158}"/>
                  </a:ext>
                </a:extLst>
              </p:cNvPr>
              <p:cNvSpPr>
                <a:spLocks noRot="1" noChangeAspect="1" noMove="1" noResize="1" noEditPoints="1" noAdjustHandles="1" noChangeArrowheads="1" noChangeShapeType="1" noTextEdit="1"/>
              </p:cNvSpPr>
              <p:nvPr/>
            </p:nvSpPr>
            <p:spPr>
              <a:xfrm>
                <a:off x="5635580" y="876502"/>
                <a:ext cx="3061543" cy="729046"/>
              </a:xfrm>
              <a:prstGeom prst="rect">
                <a:avLst/>
              </a:prstGeom>
              <a:blipFill>
                <a:blip r:embed="rId8"/>
                <a:stretch>
                  <a:fillRect b="-172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矩形 1">
                <a:extLst>
                  <a:ext uri="{FF2B5EF4-FFF2-40B4-BE49-F238E27FC236}">
                    <a16:creationId xmlns:a16="http://schemas.microsoft.com/office/drawing/2014/main" id="{E03C67C6-AE25-EC8F-F8F8-D60415CB8377}"/>
                  </a:ext>
                </a:extLst>
              </p:cNvPr>
              <p:cNvSpPr/>
              <p:nvPr/>
            </p:nvSpPr>
            <p:spPr>
              <a:xfrm>
                <a:off x="5635579" y="1706409"/>
                <a:ext cx="3051797" cy="729046"/>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rPr>
                        <m:t>𝐵</m:t>
                      </m:r>
                      <m:r>
                        <a:rPr lang="en-US" altLang="zh-TW" b="0" i="1" smtClean="0">
                          <a:latin typeface="Cambria Math" panose="02040503050406030204" pitchFamily="18" charset="0"/>
                        </a:rPr>
                        <m:t>=</m:t>
                      </m:r>
                      <m:f>
                        <m:fPr>
                          <m:ctrlPr>
                            <a:rPr lang="en-US" altLang="zh-TW" i="1" smtClean="0">
                              <a:latin typeface="Cambria Math" panose="02040503050406030204" pitchFamily="18" charset="0"/>
                            </a:rPr>
                          </m:ctrlPr>
                        </m:fPr>
                        <m:num>
                          <m:r>
                            <a:rPr lang="en-US" altLang="zh-TW" b="0" i="1" smtClean="0">
                              <a:latin typeface="Cambria Math"/>
                            </a:rPr>
                            <m:t>1</m:t>
                          </m:r>
                        </m:num>
                        <m:den>
                          <m:rad>
                            <m:radPr>
                              <m:degHide m:val="on"/>
                              <m:ctrlPr>
                                <a:rPr lang="en-US" altLang="zh-TW" i="1" smtClean="0">
                                  <a:latin typeface="Cambria Math" panose="02040503050406030204" pitchFamily="18" charset="0"/>
                                </a:rPr>
                              </m:ctrlPr>
                            </m:radPr>
                            <m:deg/>
                            <m:e>
                              <m:sSup>
                                <m:sSupPr>
                                  <m:ctrlPr>
                                    <a:rPr lang="en-US" altLang="zh-TW" i="1">
                                      <a:latin typeface="Cambria Math" panose="02040503050406030204" pitchFamily="18" charset="0"/>
                                    </a:rPr>
                                  </m:ctrlPr>
                                </m:sSupPr>
                                <m:e>
                                  <m:r>
                                    <a:rPr lang="en-US" altLang="zh-TW" i="1">
                                      <a:latin typeface="Cambria Math"/>
                                    </a:rPr>
                                    <m:t>𝑔</m:t>
                                  </m:r>
                                </m:e>
                                <m:sup>
                                  <m:r>
                                    <a:rPr lang="en-US" altLang="zh-TW" i="1">
                                      <a:latin typeface="Cambria Math"/>
                                    </a:rPr>
                                    <m:t>2</m:t>
                                  </m:r>
                                </m:sup>
                              </m:sSup>
                              <m:r>
                                <a:rPr lang="en-US" altLang="zh-TW" i="1">
                                  <a:latin typeface="Cambria Math"/>
                                </a:rPr>
                                <m:t>+</m:t>
                              </m:r>
                              <m:sSup>
                                <m:sSupPr>
                                  <m:ctrlPr>
                                    <a:rPr lang="en-US" altLang="zh-TW" i="1">
                                      <a:latin typeface="Cambria Math" panose="02040503050406030204" pitchFamily="18" charset="0"/>
                                    </a:rPr>
                                  </m:ctrlPr>
                                </m:sSupPr>
                                <m:e>
                                  <m:r>
                                    <a:rPr lang="en-US" altLang="zh-TW" i="1">
                                      <a:latin typeface="Cambria Math"/>
                                    </a:rPr>
                                    <m:t>𝑔</m:t>
                                  </m:r>
                                </m:e>
                                <m:sup>
                                  <m:r>
                                    <a:rPr lang="en-US" altLang="zh-TW" i="1">
                                      <a:latin typeface="Cambria Math"/>
                                    </a:rPr>
                                    <m:t>′2</m:t>
                                  </m:r>
                                </m:sup>
                              </m:sSup>
                            </m:e>
                          </m:rad>
                        </m:den>
                      </m:f>
                      <m:d>
                        <m:dPr>
                          <m:ctrlPr>
                            <a:rPr lang="en-US" altLang="zh-TW" i="1" smtClean="0">
                              <a:latin typeface="Cambria Math" panose="02040503050406030204" pitchFamily="18" charset="0"/>
                            </a:rPr>
                          </m:ctrlPr>
                        </m:dPr>
                        <m:e>
                          <m:r>
                            <a:rPr lang="en-US" altLang="zh-TW" b="0" i="1" smtClean="0">
                              <a:latin typeface="Cambria Math" panose="02040503050406030204" pitchFamily="18" charset="0"/>
                            </a:rPr>
                            <m:t>−</m:t>
                          </m:r>
                          <m:r>
                            <a:rPr lang="en-US" altLang="zh-TW" i="1">
                              <a:latin typeface="Cambria Math"/>
                            </a:rPr>
                            <m:t>𝑔</m:t>
                          </m:r>
                          <m:r>
                            <a:rPr lang="en-US" altLang="zh-TW" b="0" i="1" smtClean="0">
                              <a:latin typeface="Cambria Math" panose="02040503050406030204" pitchFamily="18" charset="0"/>
                            </a:rPr>
                            <m:t>𝑍</m:t>
                          </m:r>
                          <m:r>
                            <a:rPr lang="en-US" altLang="zh-TW" b="0" i="1" smtClean="0">
                              <a:latin typeface="Cambria Math" panose="02040503050406030204" pitchFamily="18" charset="0"/>
                            </a:rPr>
                            <m:t>+</m:t>
                          </m:r>
                          <m:sSup>
                            <m:sSupPr>
                              <m:ctrlPr>
                                <a:rPr lang="en-US" altLang="zh-TW" i="1">
                                  <a:latin typeface="Cambria Math" panose="02040503050406030204" pitchFamily="18" charset="0"/>
                                </a:rPr>
                              </m:ctrlPr>
                            </m:sSupPr>
                            <m:e>
                              <m:r>
                                <a:rPr lang="en-US" altLang="zh-TW" i="1">
                                  <a:latin typeface="Cambria Math"/>
                                </a:rPr>
                                <m:t>𝑔</m:t>
                              </m:r>
                            </m:e>
                            <m:sup>
                              <m:r>
                                <a:rPr lang="en-US" altLang="zh-TW" i="1">
                                  <a:latin typeface="Cambria Math"/>
                                </a:rPr>
                                <m:t>′</m:t>
                              </m:r>
                            </m:sup>
                          </m:sSup>
                          <m:r>
                            <a:rPr lang="en-US" altLang="zh-TW" b="0" i="1" smtClean="0">
                              <a:latin typeface="Cambria Math" panose="02040503050406030204" pitchFamily="18" charset="0"/>
                            </a:rPr>
                            <m:t>𝐴</m:t>
                          </m:r>
                        </m:e>
                      </m:d>
                    </m:oMath>
                  </m:oMathPara>
                </a14:m>
                <a:endParaRPr lang="zh-TW" altLang="en-US" dirty="0"/>
              </a:p>
            </p:txBody>
          </p:sp>
        </mc:Choice>
        <mc:Fallback xmlns="">
          <p:sp>
            <p:nvSpPr>
              <p:cNvPr id="11" name="矩形 1">
                <a:extLst>
                  <a:ext uri="{FF2B5EF4-FFF2-40B4-BE49-F238E27FC236}">
                    <a16:creationId xmlns:a16="http://schemas.microsoft.com/office/drawing/2014/main" id="{E03C67C6-AE25-EC8F-F8F8-D60415CB8377}"/>
                  </a:ext>
                </a:extLst>
              </p:cNvPr>
              <p:cNvSpPr>
                <a:spLocks noRot="1" noChangeAspect="1" noMove="1" noResize="1" noEditPoints="1" noAdjustHandles="1" noChangeArrowheads="1" noChangeShapeType="1" noTextEdit="1"/>
              </p:cNvSpPr>
              <p:nvPr/>
            </p:nvSpPr>
            <p:spPr>
              <a:xfrm>
                <a:off x="5635579" y="1706409"/>
                <a:ext cx="3051797" cy="729046"/>
              </a:xfrm>
              <a:prstGeom prst="rect">
                <a:avLst/>
              </a:prstGeom>
              <a:blipFill>
                <a:blip r:embed="rId9"/>
                <a:stretch>
                  <a:fillRect b="-1724"/>
                </a:stretch>
              </a:blipFill>
            </p:spPr>
            <p:txBody>
              <a:bodyPr/>
              <a:lstStyle/>
              <a:p>
                <a:r>
                  <a:rPr lang="en-US">
                    <a:noFill/>
                  </a:rPr>
                  <a:t> </a:t>
                </a:r>
              </a:p>
            </p:txBody>
          </p:sp>
        </mc:Fallback>
      </mc:AlternateContent>
    </p:spTree>
    <p:extLst>
      <p:ext uri="{BB962C8B-B14F-4D97-AF65-F5344CB8AC3E}">
        <p14:creationId xmlns:p14="http://schemas.microsoft.com/office/powerpoint/2010/main" val="554859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D11872-C2E1-4DEA-3769-49C4E9A550BD}"/>
            </a:ext>
          </a:extLst>
        </p:cNvPr>
        <p:cNvGrpSpPr/>
        <p:nvPr/>
      </p:nvGrpSpPr>
      <p:grpSpPr>
        <a:xfrm>
          <a:off x="0" y="0"/>
          <a:ext cx="0" cy="0"/>
          <a:chOff x="0" y="0"/>
          <a:chExt cx="0" cy="0"/>
        </a:xfrm>
      </p:grpSpPr>
      <p:pic>
        <p:nvPicPr>
          <p:cNvPr id="4" name="Picture 2" descr="http://www.quantumdiaries.org/wp-content/uploads/2011/11/W3BtoZgam1-1024x290.png">
            <a:extLst>
              <a:ext uri="{FF2B5EF4-FFF2-40B4-BE49-F238E27FC236}">
                <a16:creationId xmlns:a16="http://schemas.microsoft.com/office/drawing/2014/main" id="{A354B6E7-5FED-8DDA-6F23-E405830C4FF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5619"/>
          <a:stretch/>
        </p:blipFill>
        <p:spPr bwMode="auto">
          <a:xfrm>
            <a:off x="1413581" y="2387581"/>
            <a:ext cx="2400393"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橢圓 6">
            <a:extLst>
              <a:ext uri="{FF2B5EF4-FFF2-40B4-BE49-F238E27FC236}">
                <a16:creationId xmlns:a16="http://schemas.microsoft.com/office/drawing/2014/main" id="{A6C1425B-88A0-5D7F-1C60-1598524BC173}"/>
              </a:ext>
            </a:extLst>
          </p:cNvPr>
          <p:cNvSpPr/>
          <p:nvPr/>
        </p:nvSpPr>
        <p:spPr>
          <a:xfrm>
            <a:off x="1801383" y="3062495"/>
            <a:ext cx="940027" cy="849086"/>
          </a:xfrm>
          <a:prstGeom prst="ellipse">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9" name="Picture 2" descr="http://www.quantumdiaries.org/wp-content/uploads/2011/11/W3BtoZgam1-1024x290.png">
            <a:extLst>
              <a:ext uri="{FF2B5EF4-FFF2-40B4-BE49-F238E27FC236}">
                <a16:creationId xmlns:a16="http://schemas.microsoft.com/office/drawing/2014/main" id="{F1F7B3D9-4E55-D469-0A96-3E757A6AEC4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5983"/>
          <a:stretch/>
        </p:blipFill>
        <p:spPr bwMode="auto">
          <a:xfrm>
            <a:off x="4186881" y="2213423"/>
            <a:ext cx="2649811" cy="1382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1" name="矩形 10">
                <a:extLst>
                  <a:ext uri="{FF2B5EF4-FFF2-40B4-BE49-F238E27FC236}">
                    <a16:creationId xmlns:a16="http://schemas.microsoft.com/office/drawing/2014/main" id="{646D2CE5-5B6C-DA91-42F5-68220DDA81E8}"/>
                  </a:ext>
                </a:extLst>
              </p:cNvPr>
              <p:cNvSpPr/>
              <p:nvPr/>
            </p:nvSpPr>
            <p:spPr>
              <a:xfrm>
                <a:off x="2758573" y="1683511"/>
                <a:ext cx="2842766" cy="369332"/>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𝑍</m:t>
                      </m:r>
                      <m:r>
                        <a:rPr lang="en-US" altLang="zh-TW" b="0" i="1" smtClean="0">
                          <a:latin typeface="Cambria Math" panose="02040503050406030204" pitchFamily="18" charset="0"/>
                        </a:rPr>
                        <m:t>=</m:t>
                      </m:r>
                      <m:func>
                        <m:funcPr>
                          <m:ctrlPr>
                            <a:rPr lang="en-US" altLang="zh-TW" b="0" i="1" smtClean="0">
                              <a:latin typeface="Cambria Math" panose="02040503050406030204" pitchFamily="18" charset="0"/>
                            </a:rPr>
                          </m:ctrlPr>
                        </m:funcPr>
                        <m:fName>
                          <m:r>
                            <m:rPr>
                              <m:sty m:val="p"/>
                            </m:rPr>
                            <a:rPr lang="en-US" altLang="zh-TW" b="0" i="0" smtClean="0">
                              <a:latin typeface="Cambria Math" panose="02040503050406030204" pitchFamily="18" charset="0"/>
                            </a:rPr>
                            <m:t>cos</m:t>
                          </m:r>
                        </m:fName>
                        <m:e>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ea typeface="Cambria Math" panose="02040503050406030204" pitchFamily="18" charset="0"/>
                                </a:rPr>
                                <m:t>𝜃</m:t>
                              </m:r>
                            </m:e>
                            <m:sub>
                              <m:r>
                                <a:rPr lang="en-US" altLang="zh-TW" b="0" i="1" smtClean="0">
                                  <a:latin typeface="Cambria Math" panose="02040503050406030204" pitchFamily="18" charset="0"/>
                                </a:rPr>
                                <m:t>𝑊</m:t>
                              </m:r>
                            </m:sub>
                          </m:sSub>
                        </m:e>
                      </m:func>
                      <m:sSup>
                        <m:sSupPr>
                          <m:ctrlPr>
                            <a:rPr lang="en-US" altLang="zh-TW" i="1">
                              <a:latin typeface="Cambria Math" panose="02040503050406030204" pitchFamily="18" charset="0"/>
                            </a:rPr>
                          </m:ctrlPr>
                        </m:sSupPr>
                        <m:e>
                          <m:r>
                            <a:rPr lang="en-US" altLang="zh-TW" i="1">
                              <a:latin typeface="Cambria Math"/>
                            </a:rPr>
                            <m:t>𝑊</m:t>
                          </m:r>
                        </m:e>
                        <m:sup>
                          <m:r>
                            <a:rPr lang="en-US" altLang="zh-TW" b="0" i="1" smtClean="0">
                              <a:latin typeface="Cambria Math" panose="02040503050406030204" pitchFamily="18" charset="0"/>
                            </a:rPr>
                            <m:t>3</m:t>
                          </m:r>
                        </m:sup>
                      </m:sSup>
                      <m:r>
                        <a:rPr lang="en-US" altLang="zh-TW" i="1">
                          <a:latin typeface="Cambria Math"/>
                        </a:rPr>
                        <m:t>−</m:t>
                      </m:r>
                      <m:func>
                        <m:funcPr>
                          <m:ctrlPr>
                            <a:rPr lang="en-US" altLang="zh-TW" i="1" smtClean="0">
                              <a:latin typeface="Cambria Math" panose="02040503050406030204" pitchFamily="18" charset="0"/>
                            </a:rPr>
                          </m:ctrlPr>
                        </m:funcPr>
                        <m:fName>
                          <m:r>
                            <m:rPr>
                              <m:sty m:val="p"/>
                            </m:rPr>
                            <a:rPr lang="en-US" altLang="zh-TW" i="0" smtClean="0">
                              <a:latin typeface="Cambria Math" panose="02040503050406030204" pitchFamily="18" charset="0"/>
                            </a:rPr>
                            <m:t>sin</m:t>
                          </m:r>
                        </m:fName>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𝜃</m:t>
                              </m:r>
                            </m:e>
                            <m:sub>
                              <m:r>
                                <a:rPr lang="en-US" altLang="zh-TW" i="1">
                                  <a:latin typeface="Cambria Math" panose="02040503050406030204" pitchFamily="18" charset="0"/>
                                </a:rPr>
                                <m:t>𝑊</m:t>
                              </m:r>
                            </m:sub>
                          </m:sSub>
                        </m:e>
                      </m:func>
                      <m:r>
                        <a:rPr lang="en-US" altLang="zh-TW" b="0" i="1" smtClean="0">
                          <a:latin typeface="Cambria Math" panose="02040503050406030204" pitchFamily="18" charset="0"/>
                        </a:rPr>
                        <m:t>𝐵</m:t>
                      </m:r>
                    </m:oMath>
                  </m:oMathPara>
                </a14:m>
                <a:endParaRPr lang="zh-TW" altLang="en-US" dirty="0"/>
              </a:p>
            </p:txBody>
          </p:sp>
        </mc:Choice>
        <mc:Fallback xmlns="">
          <p:sp>
            <p:nvSpPr>
              <p:cNvPr id="11" name="矩形 10">
                <a:extLst>
                  <a:ext uri="{FF2B5EF4-FFF2-40B4-BE49-F238E27FC236}">
                    <a16:creationId xmlns:a16="http://schemas.microsoft.com/office/drawing/2014/main" id="{646D2CE5-5B6C-DA91-42F5-68220DDA81E8}"/>
                  </a:ext>
                </a:extLst>
              </p:cNvPr>
              <p:cNvSpPr>
                <a:spLocks noRot="1" noChangeAspect="1" noMove="1" noResize="1" noEditPoints="1" noAdjustHandles="1" noChangeArrowheads="1" noChangeShapeType="1" noTextEdit="1"/>
              </p:cNvSpPr>
              <p:nvPr/>
            </p:nvSpPr>
            <p:spPr>
              <a:xfrm>
                <a:off x="2758573" y="1683511"/>
                <a:ext cx="2842766" cy="369332"/>
              </a:xfrm>
              <a:prstGeom prst="rect">
                <a:avLst/>
              </a:prstGeom>
              <a:blipFill>
                <a:blip r:embed="rId3"/>
                <a:stretch>
                  <a:fillRect b="-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矩形 12">
                <a:extLst>
                  <a:ext uri="{FF2B5EF4-FFF2-40B4-BE49-F238E27FC236}">
                    <a16:creationId xmlns:a16="http://schemas.microsoft.com/office/drawing/2014/main" id="{B2521275-72A8-FDDD-E318-B2B45054B31B}"/>
                  </a:ext>
                </a:extLst>
              </p:cNvPr>
              <p:cNvSpPr/>
              <p:nvPr/>
            </p:nvSpPr>
            <p:spPr>
              <a:xfrm>
                <a:off x="2772423" y="1153599"/>
                <a:ext cx="2828916" cy="369332"/>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i="1">
                          <a:latin typeface="Cambria Math"/>
                        </a:rPr>
                        <m:t>𝐴</m:t>
                      </m:r>
                      <m:r>
                        <a:rPr lang="en-US" altLang="zh-TW" b="0" i="1" smtClean="0">
                          <a:latin typeface="Cambria Math" panose="02040503050406030204" pitchFamily="18" charset="0"/>
                        </a:rPr>
                        <m:t>=</m:t>
                      </m:r>
                      <m:func>
                        <m:funcPr>
                          <m:ctrlPr>
                            <a:rPr lang="en-US" altLang="zh-TW" i="1">
                              <a:latin typeface="Cambria Math" panose="02040503050406030204" pitchFamily="18" charset="0"/>
                            </a:rPr>
                          </m:ctrlPr>
                        </m:funcPr>
                        <m:fName>
                          <m:r>
                            <m:rPr>
                              <m:sty m:val="p"/>
                            </m:rPr>
                            <a:rPr lang="en-US" altLang="zh-TW">
                              <a:latin typeface="Cambria Math" panose="02040503050406030204" pitchFamily="18" charset="0"/>
                            </a:rPr>
                            <m:t>sin</m:t>
                          </m:r>
                        </m:fName>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𝜃</m:t>
                              </m:r>
                            </m:e>
                            <m:sub>
                              <m:r>
                                <a:rPr lang="en-US" altLang="zh-TW" i="1">
                                  <a:latin typeface="Cambria Math" panose="02040503050406030204" pitchFamily="18" charset="0"/>
                                </a:rPr>
                                <m:t>𝑊</m:t>
                              </m:r>
                            </m:sub>
                          </m:sSub>
                        </m:e>
                      </m:func>
                      <m:sSup>
                        <m:sSupPr>
                          <m:ctrlPr>
                            <a:rPr lang="en-US" altLang="zh-TW" i="1">
                              <a:latin typeface="Cambria Math" panose="02040503050406030204" pitchFamily="18" charset="0"/>
                            </a:rPr>
                          </m:ctrlPr>
                        </m:sSupPr>
                        <m:e>
                          <m:r>
                            <a:rPr lang="en-US" altLang="zh-TW" i="1">
                              <a:latin typeface="Cambria Math"/>
                            </a:rPr>
                            <m:t>𝑊</m:t>
                          </m:r>
                        </m:e>
                        <m:sup>
                          <m:r>
                            <a:rPr lang="en-US" altLang="zh-TW" b="0" i="1" smtClean="0">
                              <a:latin typeface="Cambria Math" panose="02040503050406030204" pitchFamily="18" charset="0"/>
                            </a:rPr>
                            <m:t>3</m:t>
                          </m:r>
                        </m:sup>
                      </m:sSup>
                      <m:r>
                        <a:rPr lang="en-US" altLang="zh-TW" b="0" i="1" smtClean="0">
                          <a:latin typeface="Cambria Math" panose="02040503050406030204" pitchFamily="18" charset="0"/>
                        </a:rPr>
                        <m:t>+</m:t>
                      </m:r>
                      <m:func>
                        <m:funcPr>
                          <m:ctrlPr>
                            <a:rPr lang="en-US" altLang="zh-TW" i="1">
                              <a:latin typeface="Cambria Math" panose="02040503050406030204" pitchFamily="18" charset="0"/>
                            </a:rPr>
                          </m:ctrlPr>
                        </m:funcPr>
                        <m:fName>
                          <m:r>
                            <m:rPr>
                              <m:sty m:val="p"/>
                            </m:rPr>
                            <a:rPr lang="en-US" altLang="zh-TW">
                              <a:latin typeface="Cambria Math" panose="02040503050406030204" pitchFamily="18" charset="0"/>
                            </a:rPr>
                            <m:t>cos</m:t>
                          </m:r>
                        </m:fName>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𝜃</m:t>
                              </m:r>
                            </m:e>
                            <m:sub>
                              <m:r>
                                <a:rPr lang="en-US" altLang="zh-TW" i="1">
                                  <a:latin typeface="Cambria Math" panose="02040503050406030204" pitchFamily="18" charset="0"/>
                                </a:rPr>
                                <m:t>𝑊</m:t>
                              </m:r>
                            </m:sub>
                          </m:sSub>
                        </m:e>
                      </m:func>
                      <m:r>
                        <a:rPr lang="en-US" altLang="zh-TW" b="0" i="1" smtClean="0">
                          <a:latin typeface="Cambria Math" panose="02040503050406030204" pitchFamily="18" charset="0"/>
                        </a:rPr>
                        <m:t>𝐵</m:t>
                      </m:r>
                    </m:oMath>
                  </m:oMathPara>
                </a14:m>
                <a:endParaRPr lang="zh-TW" altLang="en-US" dirty="0"/>
              </a:p>
            </p:txBody>
          </p:sp>
        </mc:Choice>
        <mc:Fallback xmlns="">
          <p:sp>
            <p:nvSpPr>
              <p:cNvPr id="13" name="矩形 12">
                <a:extLst>
                  <a:ext uri="{FF2B5EF4-FFF2-40B4-BE49-F238E27FC236}">
                    <a16:creationId xmlns:a16="http://schemas.microsoft.com/office/drawing/2014/main" id="{B2521275-72A8-FDDD-E318-B2B45054B31B}"/>
                  </a:ext>
                </a:extLst>
              </p:cNvPr>
              <p:cNvSpPr>
                <a:spLocks noRot="1" noChangeAspect="1" noMove="1" noResize="1" noEditPoints="1" noAdjustHandles="1" noChangeArrowheads="1" noChangeShapeType="1" noTextEdit="1"/>
              </p:cNvSpPr>
              <p:nvPr/>
            </p:nvSpPr>
            <p:spPr>
              <a:xfrm>
                <a:off x="2772423" y="1153599"/>
                <a:ext cx="2828916" cy="36933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5CC3EA48-7FA8-E7F0-8744-5ED3B59DA394}"/>
                  </a:ext>
                </a:extLst>
              </p:cNvPr>
              <p:cNvSpPr txBox="1"/>
              <p:nvPr/>
            </p:nvSpPr>
            <p:spPr>
              <a:xfrm>
                <a:off x="5891349" y="1421797"/>
                <a:ext cx="2172897" cy="369332"/>
              </a:xfrm>
              <a:prstGeom prst="rect">
                <a:avLst/>
              </a:prstGeom>
              <a:noFill/>
            </p:spPr>
            <p:txBody>
              <a:bodyPr wrap="square">
                <a:spAutoFit/>
              </a:bodyPr>
              <a:lstStyle/>
              <a:p>
                <a14:m>
                  <m:oMath xmlns:m="http://schemas.openxmlformats.org/officeDocument/2006/math">
                    <m:sSub>
                      <m:sSubPr>
                        <m:ctrlPr>
                          <a:rPr lang="en-US" altLang="zh-TW" i="1" smtClean="0">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𝜃</m:t>
                        </m:r>
                      </m:e>
                      <m:sub>
                        <m:r>
                          <a:rPr lang="en-US" altLang="zh-TW" i="1">
                            <a:latin typeface="Cambria Math" panose="02040503050406030204" pitchFamily="18" charset="0"/>
                          </a:rPr>
                          <m:t>𝑊</m:t>
                        </m:r>
                      </m:sub>
                    </m:sSub>
                  </m:oMath>
                </a14:m>
                <a:r>
                  <a:rPr lang="en-US" altLang="zh-TW" dirty="0">
                    <a:latin typeface="Times New Roman" panose="02020603050405020304" pitchFamily="18" charset="0"/>
                    <a:cs typeface="Times New Roman" panose="02020603050405020304" pitchFamily="18" charset="0"/>
                  </a:rPr>
                  <a:t>:Weinberg Angle</a:t>
                </a:r>
                <a:endParaRPr lang="en-US" dirty="0">
                  <a:latin typeface="Times New Roman" panose="02020603050405020304" pitchFamily="18" charset="0"/>
                  <a:cs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5CC3EA48-7FA8-E7F0-8744-5ED3B59DA394}"/>
                  </a:ext>
                </a:extLst>
              </p:cNvPr>
              <p:cNvSpPr txBox="1">
                <a:spLocks noRot="1" noChangeAspect="1" noMove="1" noResize="1" noEditPoints="1" noAdjustHandles="1" noChangeArrowheads="1" noChangeShapeType="1" noTextEdit="1"/>
              </p:cNvSpPr>
              <p:nvPr/>
            </p:nvSpPr>
            <p:spPr>
              <a:xfrm>
                <a:off x="5891349" y="1421797"/>
                <a:ext cx="2172897" cy="369332"/>
              </a:xfrm>
              <a:prstGeom prst="rect">
                <a:avLst/>
              </a:prstGeom>
              <a:blipFill>
                <a:blip r:embed="rId5"/>
                <a:stretch>
                  <a:fillRect t="-6452" b="-193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矩形 1">
                <a:extLst>
                  <a:ext uri="{FF2B5EF4-FFF2-40B4-BE49-F238E27FC236}">
                    <a16:creationId xmlns:a16="http://schemas.microsoft.com/office/drawing/2014/main" id="{586E7CE2-235A-7616-ABA3-309BCA9A8941}"/>
                  </a:ext>
                </a:extLst>
              </p:cNvPr>
              <p:cNvSpPr/>
              <p:nvPr/>
            </p:nvSpPr>
            <p:spPr>
              <a:xfrm>
                <a:off x="2803644" y="4326113"/>
                <a:ext cx="3075907" cy="729046"/>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a:rPr>
                        <m:t>𝑍</m:t>
                      </m:r>
                      <m:r>
                        <a:rPr lang="en-US" altLang="zh-TW" b="0" i="1" smtClean="0">
                          <a:latin typeface="Cambria Math" panose="02040503050406030204" pitchFamily="18" charset="0"/>
                        </a:rPr>
                        <m:t>=</m:t>
                      </m:r>
                      <m:f>
                        <m:fPr>
                          <m:ctrlPr>
                            <a:rPr lang="en-US" altLang="zh-TW" i="1" smtClean="0">
                              <a:latin typeface="Cambria Math" panose="02040503050406030204" pitchFamily="18" charset="0"/>
                            </a:rPr>
                          </m:ctrlPr>
                        </m:fPr>
                        <m:num>
                          <m:r>
                            <a:rPr lang="en-US" altLang="zh-TW" b="0" i="1" smtClean="0">
                              <a:latin typeface="Cambria Math"/>
                            </a:rPr>
                            <m:t>1</m:t>
                          </m:r>
                        </m:num>
                        <m:den>
                          <m:rad>
                            <m:radPr>
                              <m:degHide m:val="on"/>
                              <m:ctrlPr>
                                <a:rPr lang="en-US" altLang="zh-TW" i="1" smtClean="0">
                                  <a:latin typeface="Cambria Math" panose="02040503050406030204" pitchFamily="18" charset="0"/>
                                </a:rPr>
                              </m:ctrlPr>
                            </m:radPr>
                            <m:deg/>
                            <m:e>
                              <m:sSup>
                                <m:sSupPr>
                                  <m:ctrlPr>
                                    <a:rPr lang="en-US" altLang="zh-TW" i="1">
                                      <a:latin typeface="Cambria Math" panose="02040503050406030204" pitchFamily="18" charset="0"/>
                                    </a:rPr>
                                  </m:ctrlPr>
                                </m:sSupPr>
                                <m:e>
                                  <m:r>
                                    <a:rPr lang="en-US" altLang="zh-TW" i="1">
                                      <a:latin typeface="Cambria Math"/>
                                    </a:rPr>
                                    <m:t>𝑔</m:t>
                                  </m:r>
                                </m:e>
                                <m:sup>
                                  <m:r>
                                    <a:rPr lang="en-US" altLang="zh-TW" i="1">
                                      <a:latin typeface="Cambria Math"/>
                                    </a:rPr>
                                    <m:t>2</m:t>
                                  </m:r>
                                </m:sup>
                              </m:sSup>
                              <m:r>
                                <a:rPr lang="en-US" altLang="zh-TW" i="1">
                                  <a:latin typeface="Cambria Math"/>
                                </a:rPr>
                                <m:t>+</m:t>
                              </m:r>
                              <m:sSup>
                                <m:sSupPr>
                                  <m:ctrlPr>
                                    <a:rPr lang="en-US" altLang="zh-TW" i="1">
                                      <a:latin typeface="Cambria Math" panose="02040503050406030204" pitchFamily="18" charset="0"/>
                                    </a:rPr>
                                  </m:ctrlPr>
                                </m:sSupPr>
                                <m:e>
                                  <m:r>
                                    <a:rPr lang="en-US" altLang="zh-TW" i="1">
                                      <a:latin typeface="Cambria Math"/>
                                    </a:rPr>
                                    <m:t>𝑔</m:t>
                                  </m:r>
                                </m:e>
                                <m:sup>
                                  <m:r>
                                    <a:rPr lang="en-US" altLang="zh-TW" i="1">
                                      <a:latin typeface="Cambria Math"/>
                                    </a:rPr>
                                    <m:t>′2</m:t>
                                  </m:r>
                                </m:sup>
                              </m:sSup>
                            </m:e>
                          </m:rad>
                        </m:den>
                      </m:f>
                      <m:d>
                        <m:dPr>
                          <m:ctrlPr>
                            <a:rPr lang="en-US" altLang="zh-TW" i="1" smtClean="0">
                              <a:latin typeface="Cambria Math" panose="02040503050406030204" pitchFamily="18" charset="0"/>
                            </a:rPr>
                          </m:ctrlPr>
                        </m:dPr>
                        <m:e>
                          <m:r>
                            <a:rPr lang="en-US" altLang="zh-TW" i="1">
                              <a:latin typeface="Cambria Math"/>
                            </a:rPr>
                            <m:t>𝑔</m:t>
                          </m:r>
                          <m:sSup>
                            <m:sSupPr>
                              <m:ctrlPr>
                                <a:rPr lang="en-US" altLang="zh-TW" i="1">
                                  <a:latin typeface="Cambria Math" panose="02040503050406030204" pitchFamily="18" charset="0"/>
                                </a:rPr>
                              </m:ctrlPr>
                            </m:sSupPr>
                            <m:e>
                              <m:r>
                                <a:rPr lang="en-US" altLang="zh-TW" i="1">
                                  <a:latin typeface="Cambria Math"/>
                                </a:rPr>
                                <m:t>𝑊</m:t>
                              </m:r>
                            </m:e>
                            <m:sup>
                              <m:r>
                                <a:rPr lang="en-US" altLang="zh-TW" i="1">
                                  <a:latin typeface="Cambria Math"/>
                                </a:rPr>
                                <m:t>3</m:t>
                              </m:r>
                            </m:sup>
                          </m:sSup>
                          <m:r>
                            <a:rPr lang="en-US" altLang="zh-TW" b="0" i="1" smtClean="0">
                              <a:latin typeface="Cambria Math"/>
                            </a:rPr>
                            <m:t>−</m:t>
                          </m:r>
                          <m:sSup>
                            <m:sSupPr>
                              <m:ctrlPr>
                                <a:rPr lang="en-US" altLang="zh-TW" i="1">
                                  <a:latin typeface="Cambria Math" panose="02040503050406030204" pitchFamily="18" charset="0"/>
                                </a:rPr>
                              </m:ctrlPr>
                            </m:sSupPr>
                            <m:e>
                              <m:r>
                                <a:rPr lang="en-US" altLang="zh-TW" i="1">
                                  <a:latin typeface="Cambria Math"/>
                                </a:rPr>
                                <m:t>𝑔</m:t>
                              </m:r>
                            </m:e>
                            <m:sup>
                              <m:r>
                                <a:rPr lang="en-US" altLang="zh-TW" i="1">
                                  <a:latin typeface="Cambria Math"/>
                                </a:rPr>
                                <m:t>′</m:t>
                              </m:r>
                            </m:sup>
                          </m:sSup>
                          <m:r>
                            <a:rPr lang="en-US" altLang="zh-TW" i="1">
                              <a:latin typeface="Cambria Math"/>
                            </a:rPr>
                            <m:t>𝐵</m:t>
                          </m:r>
                        </m:e>
                      </m:d>
                    </m:oMath>
                  </m:oMathPara>
                </a14:m>
                <a:endParaRPr lang="zh-TW" altLang="en-US" dirty="0"/>
              </a:p>
            </p:txBody>
          </p:sp>
        </mc:Choice>
        <mc:Fallback xmlns="">
          <p:sp>
            <p:nvSpPr>
              <p:cNvPr id="3" name="矩形 1">
                <a:extLst>
                  <a:ext uri="{FF2B5EF4-FFF2-40B4-BE49-F238E27FC236}">
                    <a16:creationId xmlns:a16="http://schemas.microsoft.com/office/drawing/2014/main" id="{586E7CE2-235A-7616-ABA3-309BCA9A8941}"/>
                  </a:ext>
                </a:extLst>
              </p:cNvPr>
              <p:cNvSpPr>
                <a:spLocks noRot="1" noChangeAspect="1" noMove="1" noResize="1" noEditPoints="1" noAdjustHandles="1" noChangeArrowheads="1" noChangeShapeType="1" noTextEdit="1"/>
              </p:cNvSpPr>
              <p:nvPr/>
            </p:nvSpPr>
            <p:spPr>
              <a:xfrm>
                <a:off x="2803644" y="4326113"/>
                <a:ext cx="3075907" cy="729046"/>
              </a:xfrm>
              <a:prstGeom prst="rect">
                <a:avLst/>
              </a:prstGeom>
              <a:blipFill>
                <a:blip r:embed="rId6"/>
                <a:stretch>
                  <a:fillRect b="-172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矩形 2">
                <a:extLst>
                  <a:ext uri="{FF2B5EF4-FFF2-40B4-BE49-F238E27FC236}">
                    <a16:creationId xmlns:a16="http://schemas.microsoft.com/office/drawing/2014/main" id="{343A298E-682A-78C1-1E1E-0460111B1922}"/>
                  </a:ext>
                </a:extLst>
              </p:cNvPr>
              <p:cNvSpPr/>
              <p:nvPr/>
            </p:nvSpPr>
            <p:spPr>
              <a:xfrm>
                <a:off x="2758573" y="3487038"/>
                <a:ext cx="3076548" cy="729046"/>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a:rPr>
                        <m:t>𝐴</m:t>
                      </m:r>
                      <m:r>
                        <a:rPr lang="en-US" altLang="zh-TW" b="0" i="1" smtClean="0">
                          <a:latin typeface="Cambria Math" panose="02040503050406030204" pitchFamily="18" charset="0"/>
                        </a:rPr>
                        <m:t>=</m:t>
                      </m:r>
                      <m:f>
                        <m:fPr>
                          <m:ctrlPr>
                            <a:rPr lang="en-US" altLang="zh-TW" i="1" smtClean="0">
                              <a:latin typeface="Cambria Math" panose="02040503050406030204" pitchFamily="18" charset="0"/>
                            </a:rPr>
                          </m:ctrlPr>
                        </m:fPr>
                        <m:num>
                          <m:r>
                            <a:rPr lang="en-US" altLang="zh-TW" b="0" i="1" smtClean="0">
                              <a:latin typeface="Cambria Math"/>
                            </a:rPr>
                            <m:t>1</m:t>
                          </m:r>
                        </m:num>
                        <m:den>
                          <m:rad>
                            <m:radPr>
                              <m:degHide m:val="on"/>
                              <m:ctrlPr>
                                <a:rPr lang="en-US" altLang="zh-TW" i="1" smtClean="0">
                                  <a:latin typeface="Cambria Math" panose="02040503050406030204" pitchFamily="18" charset="0"/>
                                </a:rPr>
                              </m:ctrlPr>
                            </m:radPr>
                            <m:deg/>
                            <m:e>
                              <m:sSup>
                                <m:sSupPr>
                                  <m:ctrlPr>
                                    <a:rPr lang="en-US" altLang="zh-TW" i="1">
                                      <a:latin typeface="Cambria Math" panose="02040503050406030204" pitchFamily="18" charset="0"/>
                                    </a:rPr>
                                  </m:ctrlPr>
                                </m:sSupPr>
                                <m:e>
                                  <m:r>
                                    <a:rPr lang="en-US" altLang="zh-TW" i="1">
                                      <a:latin typeface="Cambria Math"/>
                                    </a:rPr>
                                    <m:t>𝑔</m:t>
                                  </m:r>
                                </m:e>
                                <m:sup>
                                  <m:r>
                                    <a:rPr lang="en-US" altLang="zh-TW" i="1">
                                      <a:latin typeface="Cambria Math"/>
                                    </a:rPr>
                                    <m:t>2</m:t>
                                  </m:r>
                                </m:sup>
                              </m:sSup>
                              <m:r>
                                <a:rPr lang="en-US" altLang="zh-TW" i="1">
                                  <a:latin typeface="Cambria Math"/>
                                </a:rPr>
                                <m:t>+</m:t>
                              </m:r>
                              <m:sSup>
                                <m:sSupPr>
                                  <m:ctrlPr>
                                    <a:rPr lang="en-US" altLang="zh-TW" i="1">
                                      <a:latin typeface="Cambria Math" panose="02040503050406030204" pitchFamily="18" charset="0"/>
                                    </a:rPr>
                                  </m:ctrlPr>
                                </m:sSupPr>
                                <m:e>
                                  <m:r>
                                    <a:rPr lang="en-US" altLang="zh-TW" i="1">
                                      <a:latin typeface="Cambria Math"/>
                                    </a:rPr>
                                    <m:t>𝑔</m:t>
                                  </m:r>
                                </m:e>
                                <m:sup>
                                  <m:r>
                                    <a:rPr lang="en-US" altLang="zh-TW" i="1">
                                      <a:latin typeface="Cambria Math"/>
                                    </a:rPr>
                                    <m:t>′2</m:t>
                                  </m:r>
                                </m:sup>
                              </m:sSup>
                            </m:e>
                          </m:rad>
                        </m:den>
                      </m:f>
                      <m:d>
                        <m:dPr>
                          <m:ctrlPr>
                            <a:rPr lang="en-US" altLang="zh-TW" i="1" smtClean="0">
                              <a:latin typeface="Cambria Math" panose="02040503050406030204" pitchFamily="18" charset="0"/>
                            </a:rPr>
                          </m:ctrlPr>
                        </m:dPr>
                        <m:e>
                          <m:sSup>
                            <m:sSupPr>
                              <m:ctrlPr>
                                <a:rPr lang="en-US" altLang="zh-TW" b="0" i="1" smtClean="0">
                                  <a:latin typeface="Cambria Math" panose="02040503050406030204" pitchFamily="18" charset="0"/>
                                </a:rPr>
                              </m:ctrlPr>
                            </m:sSupPr>
                            <m:e>
                              <m:r>
                                <a:rPr lang="en-US" altLang="zh-TW" b="0" i="1" smtClean="0">
                                  <a:latin typeface="Cambria Math"/>
                                </a:rPr>
                                <m:t>𝑔</m:t>
                              </m:r>
                            </m:e>
                            <m:sup>
                              <m:r>
                                <a:rPr lang="en-US" altLang="zh-TW" b="0" i="1" smtClean="0">
                                  <a:latin typeface="Cambria Math"/>
                                </a:rPr>
                                <m:t>′</m:t>
                              </m:r>
                            </m:sup>
                          </m:sSup>
                          <m:sSup>
                            <m:sSupPr>
                              <m:ctrlPr>
                                <a:rPr lang="en-US" altLang="zh-TW" i="1">
                                  <a:latin typeface="Cambria Math" panose="02040503050406030204" pitchFamily="18" charset="0"/>
                                </a:rPr>
                              </m:ctrlPr>
                            </m:sSupPr>
                            <m:e>
                              <m:r>
                                <a:rPr lang="en-US" altLang="zh-TW" i="1">
                                  <a:latin typeface="Cambria Math"/>
                                </a:rPr>
                                <m:t>𝑊</m:t>
                              </m:r>
                            </m:e>
                            <m:sup>
                              <m:r>
                                <a:rPr lang="en-US" altLang="zh-TW" i="1">
                                  <a:latin typeface="Cambria Math"/>
                                </a:rPr>
                                <m:t>3</m:t>
                              </m:r>
                            </m:sup>
                          </m:sSup>
                          <m:r>
                            <a:rPr lang="en-US" altLang="zh-TW" b="0" i="1" smtClean="0">
                              <a:latin typeface="Cambria Math"/>
                            </a:rPr>
                            <m:t>+</m:t>
                          </m:r>
                          <m:r>
                            <a:rPr lang="en-US" altLang="zh-TW" b="0" i="1" smtClean="0">
                              <a:latin typeface="Cambria Math"/>
                            </a:rPr>
                            <m:t>𝑔𝐵</m:t>
                          </m:r>
                        </m:e>
                      </m:d>
                    </m:oMath>
                  </m:oMathPara>
                </a14:m>
                <a:endParaRPr lang="zh-TW" altLang="en-US" dirty="0"/>
              </a:p>
            </p:txBody>
          </p:sp>
        </mc:Choice>
        <mc:Fallback xmlns="">
          <p:sp>
            <p:nvSpPr>
              <p:cNvPr id="10" name="矩形 2">
                <a:extLst>
                  <a:ext uri="{FF2B5EF4-FFF2-40B4-BE49-F238E27FC236}">
                    <a16:creationId xmlns:a16="http://schemas.microsoft.com/office/drawing/2014/main" id="{343A298E-682A-78C1-1E1E-0460111B1922}"/>
                  </a:ext>
                </a:extLst>
              </p:cNvPr>
              <p:cNvSpPr>
                <a:spLocks noRot="1" noChangeAspect="1" noMove="1" noResize="1" noEditPoints="1" noAdjustHandles="1" noChangeArrowheads="1" noChangeShapeType="1" noTextEdit="1"/>
              </p:cNvSpPr>
              <p:nvPr/>
            </p:nvSpPr>
            <p:spPr>
              <a:xfrm>
                <a:off x="2758573" y="3487038"/>
                <a:ext cx="3076548" cy="729046"/>
              </a:xfrm>
              <a:prstGeom prst="rect">
                <a:avLst/>
              </a:prstGeom>
              <a:blipFill>
                <a:blip r:embed="rId7"/>
                <a:stretch>
                  <a:fillRect b="-16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矩形 12">
                <a:extLst>
                  <a:ext uri="{FF2B5EF4-FFF2-40B4-BE49-F238E27FC236}">
                    <a16:creationId xmlns:a16="http://schemas.microsoft.com/office/drawing/2014/main" id="{AB87BF05-5606-AA15-EF21-BC371E768BF9}"/>
                  </a:ext>
                </a:extLst>
              </p:cNvPr>
              <p:cNvSpPr/>
              <p:nvPr/>
            </p:nvSpPr>
            <p:spPr>
              <a:xfrm>
                <a:off x="2803644" y="5329362"/>
                <a:ext cx="2199256" cy="750077"/>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func>
                        <m:funcPr>
                          <m:ctrlPr>
                            <a:rPr lang="en-US" altLang="zh-TW" i="1" smtClean="0">
                              <a:latin typeface="Cambria Math" panose="02040503050406030204" pitchFamily="18" charset="0"/>
                            </a:rPr>
                          </m:ctrlPr>
                        </m:funcPr>
                        <m:fName>
                          <m:r>
                            <m:rPr>
                              <m:sty m:val="p"/>
                            </m:rPr>
                            <a:rPr lang="en-US" altLang="zh-TW">
                              <a:latin typeface="Cambria Math" panose="02040503050406030204" pitchFamily="18" charset="0"/>
                            </a:rPr>
                            <m:t>sin</m:t>
                          </m:r>
                        </m:fName>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𝜃</m:t>
                              </m:r>
                            </m:e>
                            <m:sub>
                              <m:r>
                                <a:rPr lang="en-US" altLang="zh-TW" i="1">
                                  <a:latin typeface="Cambria Math" panose="02040503050406030204" pitchFamily="18" charset="0"/>
                                </a:rPr>
                                <m:t>𝑊</m:t>
                              </m:r>
                            </m:sub>
                          </m:sSub>
                        </m:e>
                      </m:func>
                      <m:r>
                        <a:rPr lang="en-US" altLang="zh-TW" b="0" i="1" smtClean="0">
                          <a:latin typeface="Cambria Math" panose="02040503050406030204" pitchFamily="18" charset="0"/>
                        </a:rPr>
                        <m:t>=</m:t>
                      </m:r>
                      <m:f>
                        <m:fPr>
                          <m:ctrlPr>
                            <a:rPr lang="en-US" altLang="zh-TW" i="1">
                              <a:latin typeface="Cambria Math" panose="02040503050406030204" pitchFamily="18" charset="0"/>
                            </a:rPr>
                          </m:ctrlPr>
                        </m:fPr>
                        <m:num>
                          <m:r>
                            <a:rPr lang="en-US" altLang="zh-TW" b="0" i="1" smtClean="0">
                              <a:latin typeface="Cambria Math" panose="02040503050406030204" pitchFamily="18" charset="0"/>
                            </a:rPr>
                            <m:t>𝑔</m:t>
                          </m:r>
                          <m:r>
                            <a:rPr lang="en-US" altLang="zh-TW" b="0" i="1" smtClean="0">
                              <a:latin typeface="Cambria Math" panose="02040503050406030204" pitchFamily="18" charset="0"/>
                            </a:rPr>
                            <m:t>′</m:t>
                          </m:r>
                        </m:num>
                        <m:den>
                          <m:rad>
                            <m:radPr>
                              <m:degHide m:val="on"/>
                              <m:ctrlPr>
                                <a:rPr lang="en-US" altLang="zh-TW" i="1">
                                  <a:latin typeface="Cambria Math" panose="02040503050406030204" pitchFamily="18" charset="0"/>
                                </a:rPr>
                              </m:ctrlPr>
                            </m:radPr>
                            <m:deg/>
                            <m:e>
                              <m:sSup>
                                <m:sSupPr>
                                  <m:ctrlPr>
                                    <a:rPr lang="en-US" altLang="zh-TW" i="1">
                                      <a:latin typeface="Cambria Math" panose="02040503050406030204" pitchFamily="18" charset="0"/>
                                    </a:rPr>
                                  </m:ctrlPr>
                                </m:sSupPr>
                                <m:e>
                                  <m:r>
                                    <a:rPr lang="en-US" altLang="zh-TW" i="1">
                                      <a:latin typeface="Cambria Math"/>
                                    </a:rPr>
                                    <m:t>𝑔</m:t>
                                  </m:r>
                                </m:e>
                                <m:sup>
                                  <m:r>
                                    <a:rPr lang="en-US" altLang="zh-TW" i="1">
                                      <a:latin typeface="Cambria Math"/>
                                    </a:rPr>
                                    <m:t>2</m:t>
                                  </m:r>
                                </m:sup>
                              </m:sSup>
                              <m:r>
                                <a:rPr lang="en-US" altLang="zh-TW" i="1">
                                  <a:latin typeface="Cambria Math"/>
                                </a:rPr>
                                <m:t>+</m:t>
                              </m:r>
                              <m:sSup>
                                <m:sSupPr>
                                  <m:ctrlPr>
                                    <a:rPr lang="en-US" altLang="zh-TW" i="1">
                                      <a:latin typeface="Cambria Math" panose="02040503050406030204" pitchFamily="18" charset="0"/>
                                    </a:rPr>
                                  </m:ctrlPr>
                                </m:sSupPr>
                                <m:e>
                                  <m:r>
                                    <a:rPr lang="en-US" altLang="zh-TW" i="1">
                                      <a:latin typeface="Cambria Math"/>
                                    </a:rPr>
                                    <m:t>𝑔</m:t>
                                  </m:r>
                                </m:e>
                                <m:sup>
                                  <m:r>
                                    <a:rPr lang="en-US" altLang="zh-TW" i="1">
                                      <a:latin typeface="Cambria Math"/>
                                    </a:rPr>
                                    <m:t>′2</m:t>
                                  </m:r>
                                </m:sup>
                              </m:sSup>
                            </m:e>
                          </m:rad>
                        </m:den>
                      </m:f>
                    </m:oMath>
                  </m:oMathPara>
                </a14:m>
                <a:endParaRPr lang="zh-TW" altLang="en-US" dirty="0"/>
              </a:p>
            </p:txBody>
          </p:sp>
        </mc:Choice>
        <mc:Fallback xmlns="">
          <p:sp>
            <p:nvSpPr>
              <p:cNvPr id="14" name="矩形 12">
                <a:extLst>
                  <a:ext uri="{FF2B5EF4-FFF2-40B4-BE49-F238E27FC236}">
                    <a16:creationId xmlns:a16="http://schemas.microsoft.com/office/drawing/2014/main" id="{AB87BF05-5606-AA15-EF21-BC371E768BF9}"/>
                  </a:ext>
                </a:extLst>
              </p:cNvPr>
              <p:cNvSpPr>
                <a:spLocks noRot="1" noChangeAspect="1" noMove="1" noResize="1" noEditPoints="1" noAdjustHandles="1" noChangeArrowheads="1" noChangeShapeType="1" noTextEdit="1"/>
              </p:cNvSpPr>
              <p:nvPr/>
            </p:nvSpPr>
            <p:spPr>
              <a:xfrm>
                <a:off x="2803644" y="5329362"/>
                <a:ext cx="2199256" cy="750077"/>
              </a:xfrm>
              <a:prstGeom prst="rect">
                <a:avLst/>
              </a:prstGeom>
              <a:blipFill>
                <a:blip r:embed="rId8"/>
                <a:stretch>
                  <a:fillRect b="-3333"/>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B7CC0338-9EDC-D6BA-C95A-CB50A13E74B9}"/>
              </a:ext>
            </a:extLst>
          </p:cNvPr>
          <p:cNvSpPr txBox="1"/>
          <p:nvPr/>
        </p:nvSpPr>
        <p:spPr>
          <a:xfrm>
            <a:off x="1413581" y="539015"/>
            <a:ext cx="4477768"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Two Splendid Results: I. </a:t>
            </a:r>
            <a:r>
              <a:rPr lang="en-US" altLang="zh-TW" dirty="0">
                <a:latin typeface="Times New Roman" panose="02020603050405020304" pitchFamily="18" charset="0"/>
                <a:cs typeface="Times New Roman" panose="02020603050405020304" pitchFamily="18" charset="0"/>
              </a:rPr>
              <a:t>Weinberg Angle</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805797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矩形 5">
                <a:extLst>
                  <a:ext uri="{FF2B5EF4-FFF2-40B4-BE49-F238E27FC236}">
                    <a16:creationId xmlns:a16="http://schemas.microsoft.com/office/drawing/2014/main" id="{399A477D-43D1-7ECA-DCF7-8A3C5C3378D7}"/>
                  </a:ext>
                </a:extLst>
              </p:cNvPr>
              <p:cNvSpPr/>
              <p:nvPr/>
            </p:nvSpPr>
            <p:spPr>
              <a:xfrm>
                <a:off x="697661" y="687851"/>
                <a:ext cx="6190800" cy="1407373"/>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d>
                        <m:dPr>
                          <m:ctrlPr>
                            <a:rPr lang="en-US" altLang="zh-TW" i="1">
                              <a:latin typeface="Cambria Math" panose="02040503050406030204" pitchFamily="18" charset="0"/>
                              <a:cs typeface="Times New Roman" pitchFamily="18" charset="0"/>
                            </a:rPr>
                          </m:ctrlPr>
                        </m:dPr>
                        <m:e>
                          <m:m>
                            <m:mPr>
                              <m:mcs>
                                <m:mc>
                                  <m:mcPr>
                                    <m:count m:val="2"/>
                                    <m:mcJc m:val="center"/>
                                  </m:mcPr>
                                </m:mc>
                              </m:mcs>
                              <m:ctrlPr>
                                <a:rPr lang="en-US" altLang="zh-TW" i="1">
                                  <a:latin typeface="Cambria Math" panose="02040503050406030204" pitchFamily="18" charset="0"/>
                                  <a:cs typeface="Times New Roman" pitchFamily="18" charset="0"/>
                                </a:rPr>
                              </m:ctrlPr>
                            </m:mPr>
                            <m:mr>
                              <m:e>
                                <m:sSub>
                                  <m:sSubPr>
                                    <m:ctrlPr>
                                      <a:rPr lang="en-US" altLang="zh-TW" i="1">
                                        <a:latin typeface="Cambria Math" panose="02040503050406030204" pitchFamily="18" charset="0"/>
                                        <a:cs typeface="Times New Roman" pitchFamily="18" charset="0"/>
                                      </a:rPr>
                                    </m:ctrlPr>
                                  </m:sSubPr>
                                  <m:e>
                                    <m:acc>
                                      <m:accPr>
                                        <m:chr m:val="̅"/>
                                        <m:ctrlPr>
                                          <a:rPr lang="en-US" altLang="zh-TW" i="1">
                                            <a:latin typeface="Cambria Math" panose="02040503050406030204" pitchFamily="18" charset="0"/>
                                            <a:cs typeface="Times New Roman" pitchFamily="18" charset="0"/>
                                          </a:rPr>
                                        </m:ctrlPr>
                                      </m:accPr>
                                      <m:e>
                                        <m:r>
                                          <a:rPr lang="zh-TW" altLang="en-US" i="1">
                                            <a:latin typeface="Cambria Math"/>
                                            <a:cs typeface="Times New Roman" pitchFamily="18" charset="0"/>
                                          </a:rPr>
                                          <m:t>𝜈</m:t>
                                        </m:r>
                                      </m:e>
                                    </m:acc>
                                  </m:e>
                                  <m:sub>
                                    <m:r>
                                      <a:rPr lang="en-US" altLang="zh-TW" i="1">
                                        <a:latin typeface="Cambria Math"/>
                                        <a:cs typeface="Times New Roman" pitchFamily="18" charset="0"/>
                                      </a:rPr>
                                      <m:t>𝑒</m:t>
                                    </m:r>
                                  </m:sub>
                                </m:sSub>
                              </m:e>
                              <m:e>
                                <m:acc>
                                  <m:accPr>
                                    <m:chr m:val="̅"/>
                                    <m:ctrlPr>
                                      <a:rPr lang="en-US" altLang="zh-TW" i="1">
                                        <a:latin typeface="Cambria Math" panose="02040503050406030204" pitchFamily="18" charset="0"/>
                                        <a:cs typeface="Times New Roman" pitchFamily="18" charset="0"/>
                                      </a:rPr>
                                    </m:ctrlPr>
                                  </m:accPr>
                                  <m:e>
                                    <m:r>
                                      <a:rPr lang="en-US" altLang="zh-TW" i="1">
                                        <a:latin typeface="Cambria Math"/>
                                        <a:cs typeface="Times New Roman" pitchFamily="18" charset="0"/>
                                      </a:rPr>
                                      <m:t>𝑒</m:t>
                                    </m:r>
                                  </m:e>
                                </m:acc>
                              </m:e>
                            </m:mr>
                          </m:m>
                        </m:e>
                      </m:d>
                      <m:d>
                        <m:dPr>
                          <m:ctrlPr>
                            <a:rPr lang="en-US" altLang="zh-TW" i="1">
                              <a:latin typeface="Cambria Math" panose="02040503050406030204" pitchFamily="18" charset="0"/>
                              <a:cs typeface="Times New Roman" pitchFamily="18" charset="0"/>
                            </a:rPr>
                          </m:ctrlPr>
                        </m:dPr>
                        <m:e>
                          <m:m>
                            <m:mPr>
                              <m:mcs>
                                <m:mc>
                                  <m:mcPr>
                                    <m:count m:val="2"/>
                                    <m:mcJc m:val="center"/>
                                  </m:mcPr>
                                </m:mc>
                              </m:mcs>
                              <m:ctrlPr>
                                <a:rPr lang="en-US" altLang="zh-TW" i="1">
                                  <a:latin typeface="Cambria Math" panose="02040503050406030204" pitchFamily="18" charset="0"/>
                                  <a:cs typeface="Times New Roman" pitchFamily="18" charset="0"/>
                                </a:rPr>
                              </m:ctrlPr>
                            </m:mPr>
                            <m:mr>
                              <m:e>
                                <m:f>
                                  <m:fPr>
                                    <m:ctrlPr>
                                      <a:rPr lang="en-US" altLang="zh-TW" i="1">
                                        <a:latin typeface="Cambria Math" panose="02040503050406030204" pitchFamily="18" charset="0"/>
                                        <a:cs typeface="Times New Roman" pitchFamily="18" charset="0"/>
                                      </a:rPr>
                                    </m:ctrlPr>
                                  </m:fPr>
                                  <m:num>
                                    <m:rad>
                                      <m:radPr>
                                        <m:degHide m:val="on"/>
                                        <m:ctrlPr>
                                          <a:rPr lang="en-US" altLang="zh-TW" i="1">
                                            <a:latin typeface="Cambria Math" panose="02040503050406030204" pitchFamily="18" charset="0"/>
                                          </a:rPr>
                                        </m:ctrlPr>
                                      </m:radPr>
                                      <m:deg/>
                                      <m:e>
                                        <m:sSup>
                                          <m:sSupPr>
                                            <m:ctrlPr>
                                              <a:rPr lang="en-US" altLang="zh-TW" i="1">
                                                <a:latin typeface="Cambria Math" panose="02040503050406030204" pitchFamily="18" charset="0"/>
                                              </a:rPr>
                                            </m:ctrlPr>
                                          </m:sSupPr>
                                          <m:e>
                                            <m:r>
                                              <a:rPr lang="en-US" altLang="zh-TW" i="1">
                                                <a:latin typeface="Cambria Math"/>
                                              </a:rPr>
                                              <m:t>𝑔</m:t>
                                            </m:r>
                                          </m:e>
                                          <m:sup>
                                            <m:r>
                                              <a:rPr lang="en-US" altLang="zh-TW" i="1">
                                                <a:latin typeface="Cambria Math"/>
                                              </a:rPr>
                                              <m:t>2</m:t>
                                            </m:r>
                                          </m:sup>
                                        </m:sSup>
                                        <m:r>
                                          <a:rPr lang="en-US" altLang="zh-TW" i="1">
                                            <a:latin typeface="Cambria Math"/>
                                          </a:rPr>
                                          <m:t>+</m:t>
                                        </m:r>
                                        <m:sSup>
                                          <m:sSupPr>
                                            <m:ctrlPr>
                                              <a:rPr lang="en-US" altLang="zh-TW" i="1">
                                                <a:latin typeface="Cambria Math" panose="02040503050406030204" pitchFamily="18" charset="0"/>
                                              </a:rPr>
                                            </m:ctrlPr>
                                          </m:sSupPr>
                                          <m:e>
                                            <m:r>
                                              <a:rPr lang="en-US" altLang="zh-TW" i="1">
                                                <a:latin typeface="Cambria Math"/>
                                              </a:rPr>
                                              <m:t>𝑔</m:t>
                                            </m:r>
                                          </m:e>
                                          <m:sup>
                                            <m:r>
                                              <a:rPr lang="en-US" altLang="zh-TW" i="1">
                                                <a:latin typeface="Cambria Math"/>
                                              </a:rPr>
                                              <m:t>′2</m:t>
                                            </m:r>
                                          </m:sup>
                                        </m:sSup>
                                      </m:e>
                                    </m:rad>
                                  </m:num>
                                  <m:den>
                                    <m:r>
                                      <m:rPr>
                                        <m:brk m:alnAt="7"/>
                                      </m:rPr>
                                      <a:rPr lang="en-US" altLang="zh-TW" i="1">
                                        <a:latin typeface="Cambria Math"/>
                                        <a:cs typeface="Times New Roman" pitchFamily="18" charset="0"/>
                                      </a:rPr>
                                      <m:t>2</m:t>
                                    </m:r>
                                  </m:den>
                                </m:f>
                                <m:r>
                                  <a:rPr lang="en-US" altLang="zh-TW" b="0" i="1" smtClean="0">
                                    <a:latin typeface="Cambria Math"/>
                                    <a:cs typeface="Times New Roman" pitchFamily="18" charset="0"/>
                                  </a:rPr>
                                  <m:t>𝑍</m:t>
                                </m:r>
                              </m:e>
                              <m:e>
                                <m:r>
                                  <a:rPr lang="en-US" altLang="zh-TW" i="1">
                                    <a:latin typeface="Cambria Math"/>
                                    <a:cs typeface="Times New Roman" pitchFamily="18" charset="0"/>
                                  </a:rPr>
                                  <m:t>0</m:t>
                                </m:r>
                              </m:e>
                            </m:mr>
                            <m:mr>
                              <m:e>
                                <m:r>
                                  <a:rPr lang="en-US" altLang="zh-TW" i="1">
                                    <a:latin typeface="Cambria Math"/>
                                    <a:cs typeface="Times New Roman" pitchFamily="18" charset="0"/>
                                  </a:rPr>
                                  <m:t>0</m:t>
                                </m:r>
                              </m:e>
                              <m:e>
                                <m:f>
                                  <m:fPr>
                                    <m:ctrlPr>
                                      <a:rPr lang="en-US" altLang="zh-TW" i="1">
                                        <a:latin typeface="Cambria Math" panose="02040503050406030204" pitchFamily="18" charset="0"/>
                                        <a:cs typeface="Times New Roman" pitchFamily="18" charset="0"/>
                                      </a:rPr>
                                    </m:ctrlPr>
                                  </m:fPr>
                                  <m:num>
                                    <m:d>
                                      <m:dPr>
                                        <m:ctrlPr>
                                          <a:rPr lang="en-US" altLang="zh-TW" i="1" smtClean="0">
                                            <a:latin typeface="Cambria Math" panose="02040503050406030204" pitchFamily="18" charset="0"/>
                                            <a:cs typeface="Times New Roman" pitchFamily="18" charset="0"/>
                                          </a:rPr>
                                        </m:ctrlPr>
                                      </m:dPr>
                                      <m:e>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𝑔</m:t>
                                            </m:r>
                                            <m:r>
                                              <a:rPr lang="en-US" altLang="zh-TW" i="1">
                                                <a:latin typeface="Cambria Math"/>
                                                <a:cs typeface="Times New Roman" pitchFamily="18" charset="0"/>
                                              </a:rPr>
                                              <m:t>′</m:t>
                                            </m:r>
                                          </m:e>
                                          <m:sup>
                                            <m:r>
                                              <a:rPr lang="en-US" altLang="zh-TW" i="1">
                                                <a:latin typeface="Cambria Math"/>
                                                <a:cs typeface="Times New Roman" pitchFamily="18" charset="0"/>
                                              </a:rPr>
                                              <m:t>2</m:t>
                                            </m:r>
                                          </m:sup>
                                        </m:sSup>
                                        <m:r>
                                          <a:rPr lang="en-US" altLang="zh-TW" i="1">
                                            <a:latin typeface="Cambria Math"/>
                                            <a:cs typeface="Times New Roman" pitchFamily="18" charset="0"/>
                                          </a:rPr>
                                          <m:t>−</m:t>
                                        </m:r>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𝑔</m:t>
                                            </m:r>
                                          </m:e>
                                          <m:sup>
                                            <m:r>
                                              <a:rPr lang="en-US" altLang="zh-TW" i="1">
                                                <a:latin typeface="Cambria Math"/>
                                                <a:cs typeface="Times New Roman" pitchFamily="18" charset="0"/>
                                              </a:rPr>
                                              <m:t>2</m:t>
                                            </m:r>
                                          </m:sup>
                                        </m:sSup>
                                      </m:e>
                                    </m:d>
                                  </m:num>
                                  <m:den>
                                    <m:r>
                                      <a:rPr lang="en-US" altLang="zh-TW" b="0" i="1" smtClean="0">
                                        <a:latin typeface="Cambria Math"/>
                                        <a:cs typeface="Times New Roman" pitchFamily="18" charset="0"/>
                                      </a:rPr>
                                      <m:t>2</m:t>
                                    </m:r>
                                    <m:rad>
                                      <m:radPr>
                                        <m:degHide m:val="on"/>
                                        <m:ctrlPr>
                                          <a:rPr lang="en-US" altLang="zh-TW" i="1">
                                            <a:latin typeface="Cambria Math" panose="02040503050406030204" pitchFamily="18" charset="0"/>
                                          </a:rPr>
                                        </m:ctrlPr>
                                      </m:radPr>
                                      <m:deg/>
                                      <m:e>
                                        <m:sSup>
                                          <m:sSupPr>
                                            <m:ctrlPr>
                                              <a:rPr lang="en-US" altLang="zh-TW" i="1">
                                                <a:latin typeface="Cambria Math" panose="02040503050406030204" pitchFamily="18" charset="0"/>
                                              </a:rPr>
                                            </m:ctrlPr>
                                          </m:sSupPr>
                                          <m:e>
                                            <m:r>
                                              <a:rPr lang="en-US" altLang="zh-TW" i="1">
                                                <a:latin typeface="Cambria Math"/>
                                              </a:rPr>
                                              <m:t>𝑔</m:t>
                                            </m:r>
                                          </m:e>
                                          <m:sup>
                                            <m:r>
                                              <a:rPr lang="en-US" altLang="zh-TW" i="1">
                                                <a:latin typeface="Cambria Math"/>
                                              </a:rPr>
                                              <m:t>2</m:t>
                                            </m:r>
                                          </m:sup>
                                        </m:sSup>
                                        <m:r>
                                          <a:rPr lang="en-US" altLang="zh-TW" i="1">
                                            <a:latin typeface="Cambria Math"/>
                                          </a:rPr>
                                          <m:t>+</m:t>
                                        </m:r>
                                        <m:sSup>
                                          <m:sSupPr>
                                            <m:ctrlPr>
                                              <a:rPr lang="en-US" altLang="zh-TW" i="1">
                                                <a:latin typeface="Cambria Math" panose="02040503050406030204" pitchFamily="18" charset="0"/>
                                              </a:rPr>
                                            </m:ctrlPr>
                                          </m:sSupPr>
                                          <m:e>
                                            <m:r>
                                              <a:rPr lang="en-US" altLang="zh-TW" i="1">
                                                <a:latin typeface="Cambria Math"/>
                                              </a:rPr>
                                              <m:t>𝑔</m:t>
                                            </m:r>
                                          </m:e>
                                          <m:sup>
                                            <m:r>
                                              <a:rPr lang="en-US" altLang="zh-TW" i="1">
                                                <a:latin typeface="Cambria Math"/>
                                              </a:rPr>
                                              <m:t>′2</m:t>
                                            </m:r>
                                          </m:sup>
                                        </m:sSup>
                                      </m:e>
                                    </m:rad>
                                  </m:den>
                                </m:f>
                                <m:r>
                                  <a:rPr lang="en-US" altLang="zh-TW" b="0" i="1" smtClean="0">
                                    <a:latin typeface="Cambria Math"/>
                                    <a:cs typeface="Times New Roman" pitchFamily="18" charset="0"/>
                                  </a:rPr>
                                  <m:t>𝑍</m:t>
                                </m:r>
                                <m:r>
                                  <a:rPr lang="en-US" altLang="zh-TW" b="0" i="1" smtClean="0">
                                    <a:latin typeface="Cambria Math"/>
                                    <a:cs typeface="Times New Roman" pitchFamily="18" charset="0"/>
                                  </a:rPr>
                                  <m:t>+</m:t>
                                </m:r>
                                <m:f>
                                  <m:fPr>
                                    <m:ctrlPr>
                                      <a:rPr lang="en-US" altLang="zh-TW" i="1" smtClean="0">
                                        <a:latin typeface="Cambria Math" panose="02040503050406030204" pitchFamily="18" charset="0"/>
                                        <a:cs typeface="Times New Roman" pitchFamily="18" charset="0"/>
                                      </a:rPr>
                                    </m:ctrlPr>
                                  </m:fPr>
                                  <m:num>
                                    <m:r>
                                      <a:rPr lang="en-US" altLang="zh-TW" b="0" i="1" smtClean="0">
                                        <a:latin typeface="Cambria Math"/>
                                        <a:cs typeface="Times New Roman" pitchFamily="18" charset="0"/>
                                      </a:rPr>
                                      <m:t>𝑔𝑔</m:t>
                                    </m:r>
                                    <m:r>
                                      <a:rPr lang="en-US" altLang="zh-TW" b="0" i="1" smtClean="0">
                                        <a:latin typeface="Cambria Math"/>
                                        <a:cs typeface="Times New Roman" pitchFamily="18" charset="0"/>
                                      </a:rPr>
                                      <m:t>′</m:t>
                                    </m:r>
                                  </m:num>
                                  <m:den>
                                    <m:rad>
                                      <m:radPr>
                                        <m:degHide m:val="on"/>
                                        <m:ctrlPr>
                                          <a:rPr lang="en-US" altLang="zh-TW" i="1">
                                            <a:latin typeface="Cambria Math" panose="02040503050406030204" pitchFamily="18" charset="0"/>
                                          </a:rPr>
                                        </m:ctrlPr>
                                      </m:radPr>
                                      <m:deg/>
                                      <m:e>
                                        <m:sSup>
                                          <m:sSupPr>
                                            <m:ctrlPr>
                                              <a:rPr lang="en-US" altLang="zh-TW" i="1">
                                                <a:latin typeface="Cambria Math" panose="02040503050406030204" pitchFamily="18" charset="0"/>
                                              </a:rPr>
                                            </m:ctrlPr>
                                          </m:sSupPr>
                                          <m:e>
                                            <m:r>
                                              <a:rPr lang="en-US" altLang="zh-TW" i="1">
                                                <a:latin typeface="Cambria Math"/>
                                              </a:rPr>
                                              <m:t>𝑔</m:t>
                                            </m:r>
                                          </m:e>
                                          <m:sup>
                                            <m:r>
                                              <a:rPr lang="en-US" altLang="zh-TW" i="1">
                                                <a:latin typeface="Cambria Math"/>
                                              </a:rPr>
                                              <m:t>2</m:t>
                                            </m:r>
                                          </m:sup>
                                        </m:sSup>
                                        <m:r>
                                          <a:rPr lang="en-US" altLang="zh-TW" i="1">
                                            <a:latin typeface="Cambria Math"/>
                                          </a:rPr>
                                          <m:t>+</m:t>
                                        </m:r>
                                        <m:sSup>
                                          <m:sSupPr>
                                            <m:ctrlPr>
                                              <a:rPr lang="en-US" altLang="zh-TW" i="1">
                                                <a:latin typeface="Cambria Math" panose="02040503050406030204" pitchFamily="18" charset="0"/>
                                              </a:rPr>
                                            </m:ctrlPr>
                                          </m:sSupPr>
                                          <m:e>
                                            <m:r>
                                              <a:rPr lang="en-US" altLang="zh-TW" i="1">
                                                <a:latin typeface="Cambria Math"/>
                                              </a:rPr>
                                              <m:t>𝑔</m:t>
                                            </m:r>
                                          </m:e>
                                          <m:sup>
                                            <m:r>
                                              <a:rPr lang="en-US" altLang="zh-TW" i="1">
                                                <a:latin typeface="Cambria Math"/>
                                              </a:rPr>
                                              <m:t>′2</m:t>
                                            </m:r>
                                          </m:sup>
                                        </m:sSup>
                                      </m:e>
                                    </m:rad>
                                  </m:den>
                                </m:f>
                                <m:r>
                                  <a:rPr lang="en-US" altLang="zh-TW" b="0" i="1" smtClean="0">
                                    <a:latin typeface="Cambria Math"/>
                                    <a:cs typeface="Times New Roman" pitchFamily="18" charset="0"/>
                                  </a:rPr>
                                  <m:t>𝐴</m:t>
                                </m:r>
                              </m:e>
                            </m:mr>
                          </m:m>
                        </m:e>
                      </m:d>
                      <m:d>
                        <m:dPr>
                          <m:ctrlPr>
                            <a:rPr lang="en-US" altLang="zh-TW" i="1">
                              <a:latin typeface="Cambria Math" panose="02040503050406030204" pitchFamily="18" charset="0"/>
                              <a:cs typeface="Times New Roman" pitchFamily="18" charset="0"/>
                            </a:rPr>
                          </m:ctrlPr>
                        </m:dPr>
                        <m:e>
                          <m:m>
                            <m:mPr>
                              <m:mcs>
                                <m:mc>
                                  <m:mcPr>
                                    <m:count m:val="1"/>
                                    <m:mcJc m:val="center"/>
                                  </m:mcPr>
                                </m:mc>
                              </m:mcs>
                              <m:ctrlPr>
                                <a:rPr lang="en-US" altLang="zh-TW" i="1">
                                  <a:latin typeface="Cambria Math" panose="02040503050406030204" pitchFamily="18" charset="0"/>
                                  <a:cs typeface="Times New Roman" pitchFamily="18" charset="0"/>
                                </a:rPr>
                              </m:ctrlPr>
                            </m:mPr>
                            <m:mr>
                              <m:e>
                                <m:sSub>
                                  <m:sSubPr>
                                    <m:ctrlPr>
                                      <a:rPr lang="en-US" altLang="zh-TW" i="1">
                                        <a:latin typeface="Cambria Math" panose="02040503050406030204" pitchFamily="18" charset="0"/>
                                        <a:cs typeface="Times New Roman" pitchFamily="18" charset="0"/>
                                      </a:rPr>
                                    </m:ctrlPr>
                                  </m:sSubPr>
                                  <m:e>
                                    <m:r>
                                      <a:rPr lang="zh-TW" altLang="en-US" i="1">
                                        <a:latin typeface="Cambria Math"/>
                                        <a:cs typeface="Times New Roman" pitchFamily="18" charset="0"/>
                                      </a:rPr>
                                      <m:t>𝜈</m:t>
                                    </m:r>
                                  </m:e>
                                  <m:sub>
                                    <m:r>
                                      <a:rPr lang="en-US" altLang="zh-TW" i="1">
                                        <a:latin typeface="Cambria Math"/>
                                        <a:cs typeface="Times New Roman" pitchFamily="18" charset="0"/>
                                      </a:rPr>
                                      <m:t>𝑒</m:t>
                                    </m:r>
                                  </m:sub>
                                </m:sSub>
                              </m:e>
                            </m:mr>
                            <m:mr>
                              <m:e>
                                <m:r>
                                  <a:rPr lang="en-US" altLang="zh-TW" i="1">
                                    <a:latin typeface="Cambria Math"/>
                                    <a:cs typeface="Times New Roman" pitchFamily="18" charset="0"/>
                                  </a:rPr>
                                  <m:t>𝑒</m:t>
                                </m:r>
                              </m:e>
                            </m:mr>
                          </m:m>
                        </m:e>
                      </m:d>
                    </m:oMath>
                  </m:oMathPara>
                </a14:m>
                <a:endParaRPr lang="en-US" altLang="zh-TW" dirty="0">
                  <a:cs typeface="Times New Roman" pitchFamily="18" charset="0"/>
                </a:endParaRPr>
              </a:p>
            </p:txBody>
          </p:sp>
        </mc:Choice>
        <mc:Fallback xmlns="">
          <p:sp>
            <p:nvSpPr>
              <p:cNvPr id="2" name="矩形 5">
                <a:extLst>
                  <a:ext uri="{FF2B5EF4-FFF2-40B4-BE49-F238E27FC236}">
                    <a16:creationId xmlns:a16="http://schemas.microsoft.com/office/drawing/2014/main" id="{399A477D-43D1-7ECA-DCF7-8A3C5C3378D7}"/>
                  </a:ext>
                </a:extLst>
              </p:cNvPr>
              <p:cNvSpPr>
                <a:spLocks noRot="1" noChangeAspect="1" noMove="1" noResize="1" noEditPoints="1" noAdjustHandles="1" noChangeArrowheads="1" noChangeShapeType="1" noTextEdit="1"/>
              </p:cNvSpPr>
              <p:nvPr/>
            </p:nvSpPr>
            <p:spPr>
              <a:xfrm>
                <a:off x="697661" y="687851"/>
                <a:ext cx="6190800" cy="1407373"/>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矩形 7">
                <a:extLst>
                  <a:ext uri="{FF2B5EF4-FFF2-40B4-BE49-F238E27FC236}">
                    <a16:creationId xmlns:a16="http://schemas.microsoft.com/office/drawing/2014/main" id="{493255BF-862B-A512-4C67-CE16AC64A090}"/>
                  </a:ext>
                </a:extLst>
              </p:cNvPr>
              <p:cNvSpPr/>
              <p:nvPr/>
            </p:nvSpPr>
            <p:spPr>
              <a:xfrm>
                <a:off x="708207" y="2693654"/>
                <a:ext cx="3514808" cy="750077"/>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altLang="zh-TW" i="1" smtClean="0">
                              <a:latin typeface="Cambria Math" panose="02040503050406030204" pitchFamily="18" charset="0"/>
                              <a:cs typeface="Times New Roman" pitchFamily="18" charset="0"/>
                            </a:rPr>
                          </m:ctrlPr>
                        </m:fPr>
                        <m:num>
                          <m:r>
                            <a:rPr lang="en-US" altLang="zh-TW" i="1">
                              <a:latin typeface="Cambria Math"/>
                              <a:cs typeface="Times New Roman" pitchFamily="18" charset="0"/>
                            </a:rPr>
                            <m:t>𝑔𝑔</m:t>
                          </m:r>
                          <m:r>
                            <a:rPr lang="en-US" altLang="zh-TW" i="1">
                              <a:latin typeface="Cambria Math"/>
                              <a:cs typeface="Times New Roman" pitchFamily="18" charset="0"/>
                            </a:rPr>
                            <m:t>′</m:t>
                          </m:r>
                        </m:num>
                        <m:den>
                          <m:rad>
                            <m:radPr>
                              <m:degHide m:val="on"/>
                              <m:ctrlPr>
                                <a:rPr lang="en-US" altLang="zh-TW" i="1">
                                  <a:latin typeface="Cambria Math" panose="02040503050406030204" pitchFamily="18" charset="0"/>
                                </a:rPr>
                              </m:ctrlPr>
                            </m:radPr>
                            <m:deg/>
                            <m:e>
                              <m:sSup>
                                <m:sSupPr>
                                  <m:ctrlPr>
                                    <a:rPr lang="en-US" altLang="zh-TW" i="1">
                                      <a:latin typeface="Cambria Math" panose="02040503050406030204" pitchFamily="18" charset="0"/>
                                    </a:rPr>
                                  </m:ctrlPr>
                                </m:sSupPr>
                                <m:e>
                                  <m:r>
                                    <a:rPr lang="en-US" altLang="zh-TW" i="1">
                                      <a:latin typeface="Cambria Math"/>
                                    </a:rPr>
                                    <m:t>𝑔</m:t>
                                  </m:r>
                                </m:e>
                                <m:sup>
                                  <m:r>
                                    <a:rPr lang="en-US" altLang="zh-TW" i="1">
                                      <a:latin typeface="Cambria Math"/>
                                    </a:rPr>
                                    <m:t>2</m:t>
                                  </m:r>
                                </m:sup>
                              </m:sSup>
                              <m:r>
                                <a:rPr lang="en-US" altLang="zh-TW" i="1">
                                  <a:latin typeface="Cambria Math"/>
                                </a:rPr>
                                <m:t>+</m:t>
                              </m:r>
                              <m:sSup>
                                <m:sSupPr>
                                  <m:ctrlPr>
                                    <a:rPr lang="en-US" altLang="zh-TW" i="1">
                                      <a:latin typeface="Cambria Math" panose="02040503050406030204" pitchFamily="18" charset="0"/>
                                    </a:rPr>
                                  </m:ctrlPr>
                                </m:sSupPr>
                                <m:e>
                                  <m:r>
                                    <a:rPr lang="en-US" altLang="zh-TW" i="1">
                                      <a:latin typeface="Cambria Math"/>
                                    </a:rPr>
                                    <m:t>𝑔</m:t>
                                  </m:r>
                                </m:e>
                                <m:sup>
                                  <m:r>
                                    <a:rPr lang="en-US" altLang="zh-TW" i="1">
                                      <a:latin typeface="Cambria Math"/>
                                    </a:rPr>
                                    <m:t>′2</m:t>
                                  </m:r>
                                </m:sup>
                              </m:sSup>
                            </m:e>
                          </m:rad>
                        </m:den>
                      </m:f>
                      <m:acc>
                        <m:accPr>
                          <m:chr m:val="̅"/>
                          <m:ctrlPr>
                            <a:rPr lang="en-US" altLang="zh-TW" i="1">
                              <a:latin typeface="Cambria Math" panose="02040503050406030204" pitchFamily="18" charset="0"/>
                              <a:cs typeface="Times New Roman" pitchFamily="18" charset="0"/>
                            </a:rPr>
                          </m:ctrlPr>
                        </m:accPr>
                        <m:e>
                          <m:r>
                            <a:rPr lang="en-US" altLang="zh-TW" i="1">
                              <a:latin typeface="Cambria Math"/>
                              <a:cs typeface="Times New Roman" pitchFamily="18" charset="0"/>
                            </a:rPr>
                            <m:t>𝑒</m:t>
                          </m:r>
                        </m:e>
                      </m:acc>
                      <m:sSup>
                        <m:sSupPr>
                          <m:ctrlPr>
                            <a:rPr lang="en-US" altLang="zh-TW" i="1" smtClean="0">
                              <a:latin typeface="Cambria Math" panose="02040503050406030204" pitchFamily="18" charset="0"/>
                              <a:cs typeface="Times New Roman" pitchFamily="18" charset="0"/>
                            </a:rPr>
                          </m:ctrlPr>
                        </m:sSupPr>
                        <m:e>
                          <m:r>
                            <a:rPr lang="en-US" altLang="zh-TW" i="1" smtClean="0">
                              <a:latin typeface="Cambria Math" panose="02040503050406030204" pitchFamily="18" charset="0"/>
                              <a:ea typeface="Cambria Math" panose="02040503050406030204" pitchFamily="18" charset="0"/>
                              <a:cs typeface="Times New Roman" pitchFamily="18" charset="0"/>
                            </a:rPr>
                            <m:t>𝛾</m:t>
                          </m:r>
                        </m:e>
                        <m:sup>
                          <m:r>
                            <a:rPr lang="en-US" altLang="zh-TW" i="1" smtClean="0">
                              <a:latin typeface="Cambria Math" panose="02040503050406030204" pitchFamily="18" charset="0"/>
                              <a:ea typeface="Cambria Math" panose="02040503050406030204" pitchFamily="18" charset="0"/>
                              <a:cs typeface="Times New Roman" pitchFamily="18" charset="0"/>
                            </a:rPr>
                            <m:t>𝜇</m:t>
                          </m:r>
                        </m:sup>
                      </m:sSup>
                      <m:r>
                        <a:rPr lang="en-US" altLang="zh-TW" i="1">
                          <a:latin typeface="Cambria Math"/>
                          <a:cs typeface="Times New Roman" pitchFamily="18" charset="0"/>
                        </a:rPr>
                        <m:t>𝑒</m:t>
                      </m:r>
                      <m:sSub>
                        <m:sSubPr>
                          <m:ctrlPr>
                            <a:rPr lang="en-US" altLang="zh-TW" i="1" smtClean="0">
                              <a:latin typeface="Cambria Math" panose="02040503050406030204" pitchFamily="18" charset="0"/>
                              <a:cs typeface="Times New Roman" pitchFamily="18" charset="0"/>
                            </a:rPr>
                          </m:ctrlPr>
                        </m:sSubPr>
                        <m:e>
                          <m:r>
                            <a:rPr lang="en-US" altLang="zh-TW" b="0" i="1" smtClean="0">
                              <a:latin typeface="Cambria Math" panose="02040503050406030204" pitchFamily="18" charset="0"/>
                              <a:cs typeface="Times New Roman" pitchFamily="18" charset="0"/>
                            </a:rPr>
                            <m:t>𝐴</m:t>
                          </m:r>
                        </m:e>
                        <m:sub>
                          <m:r>
                            <a:rPr lang="en-US" altLang="zh-TW" i="1" smtClean="0">
                              <a:latin typeface="Cambria Math" panose="02040503050406030204" pitchFamily="18" charset="0"/>
                              <a:ea typeface="Cambria Math" panose="02040503050406030204" pitchFamily="18" charset="0"/>
                              <a:cs typeface="Times New Roman" pitchFamily="18" charset="0"/>
                            </a:rPr>
                            <m:t>𝜇</m:t>
                          </m:r>
                        </m:sub>
                      </m:sSub>
                      <m:r>
                        <a:rPr lang="en-US" altLang="zh-TW" b="0" i="1" smtClean="0">
                          <a:latin typeface="Cambria Math" panose="02040503050406030204" pitchFamily="18" charset="0"/>
                          <a:cs typeface="Times New Roman" pitchFamily="18" charset="0"/>
                        </a:rPr>
                        <m:t>=</m:t>
                      </m:r>
                      <m:sSub>
                        <m:sSubPr>
                          <m:ctrlPr>
                            <a:rPr lang="zh-TW" altLang="en-US" i="1">
                              <a:latin typeface="Cambria Math" panose="02040503050406030204" pitchFamily="18" charset="0"/>
                            </a:rPr>
                          </m:ctrlPr>
                        </m:sSubPr>
                        <m:e>
                          <m:r>
                            <a:rPr lang="en-US" altLang="zh-TW" i="1">
                              <a:latin typeface="Cambria Math" panose="02040503050406030204" pitchFamily="18" charset="0"/>
                            </a:rPr>
                            <m:t>𝑞</m:t>
                          </m:r>
                        </m:e>
                        <m:sub>
                          <m:r>
                            <a:rPr lang="en-US" altLang="zh-TW" i="1">
                              <a:latin typeface="Cambria Math" panose="02040503050406030204" pitchFamily="18" charset="0"/>
                            </a:rPr>
                            <m:t>𝑒</m:t>
                          </m:r>
                        </m:sub>
                      </m:sSub>
                      <m:r>
                        <a:rPr lang="en-US" altLang="zh-TW" i="1" smtClean="0">
                          <a:latin typeface="Cambria Math" panose="02040503050406030204" pitchFamily="18" charset="0"/>
                          <a:ea typeface="Cambria Math" panose="02040503050406030204" pitchFamily="18" charset="0"/>
                        </a:rPr>
                        <m:t>∙</m:t>
                      </m:r>
                      <m:acc>
                        <m:accPr>
                          <m:chr m:val="̅"/>
                          <m:ctrlPr>
                            <a:rPr lang="en-US" altLang="zh-TW" i="1">
                              <a:latin typeface="Cambria Math" panose="02040503050406030204" pitchFamily="18" charset="0"/>
                              <a:cs typeface="Times New Roman" pitchFamily="18" charset="0"/>
                            </a:rPr>
                          </m:ctrlPr>
                        </m:accPr>
                        <m:e>
                          <m:r>
                            <a:rPr lang="en-US" altLang="zh-TW" i="1">
                              <a:latin typeface="Cambria Math"/>
                              <a:cs typeface="Times New Roman" pitchFamily="18" charset="0"/>
                            </a:rPr>
                            <m:t>𝑒</m:t>
                          </m:r>
                        </m:e>
                      </m:acc>
                      <m:sSup>
                        <m:sSupPr>
                          <m:ctrlPr>
                            <a:rPr lang="en-US" altLang="zh-TW" i="1">
                              <a:latin typeface="Cambria Math" panose="02040503050406030204" pitchFamily="18" charset="0"/>
                              <a:cs typeface="Times New Roman" pitchFamily="18" charset="0"/>
                            </a:rPr>
                          </m:ctrlPr>
                        </m:sSupPr>
                        <m:e>
                          <m:r>
                            <a:rPr lang="en-US" altLang="zh-TW" i="1">
                              <a:latin typeface="Cambria Math" panose="02040503050406030204" pitchFamily="18" charset="0"/>
                              <a:ea typeface="Cambria Math" panose="02040503050406030204" pitchFamily="18" charset="0"/>
                              <a:cs typeface="Times New Roman" pitchFamily="18" charset="0"/>
                            </a:rPr>
                            <m:t>𝛾</m:t>
                          </m:r>
                        </m:e>
                        <m:sup>
                          <m:r>
                            <a:rPr lang="en-US" altLang="zh-TW" i="1">
                              <a:latin typeface="Cambria Math" panose="02040503050406030204" pitchFamily="18" charset="0"/>
                              <a:ea typeface="Cambria Math" panose="02040503050406030204" pitchFamily="18" charset="0"/>
                              <a:cs typeface="Times New Roman" pitchFamily="18" charset="0"/>
                            </a:rPr>
                            <m:t>𝜇</m:t>
                          </m:r>
                        </m:sup>
                      </m:sSup>
                      <m:r>
                        <a:rPr lang="en-US" altLang="zh-TW" i="1">
                          <a:latin typeface="Cambria Math"/>
                          <a:cs typeface="Times New Roman" pitchFamily="18" charset="0"/>
                        </a:rPr>
                        <m:t>𝑒</m:t>
                      </m:r>
                      <m:sSub>
                        <m:sSubPr>
                          <m:ctrlPr>
                            <a:rPr lang="en-US" altLang="zh-TW" i="1">
                              <a:latin typeface="Cambria Math" panose="02040503050406030204" pitchFamily="18" charset="0"/>
                              <a:cs typeface="Times New Roman" pitchFamily="18" charset="0"/>
                            </a:rPr>
                          </m:ctrlPr>
                        </m:sSubPr>
                        <m:e>
                          <m:r>
                            <a:rPr lang="en-US" altLang="zh-TW" i="1">
                              <a:latin typeface="Cambria Math" panose="02040503050406030204" pitchFamily="18" charset="0"/>
                              <a:cs typeface="Times New Roman" pitchFamily="18" charset="0"/>
                            </a:rPr>
                            <m:t>𝐴</m:t>
                          </m:r>
                        </m:e>
                        <m:sub>
                          <m:r>
                            <a:rPr lang="en-US" altLang="zh-TW" i="1">
                              <a:latin typeface="Cambria Math" panose="02040503050406030204" pitchFamily="18" charset="0"/>
                              <a:ea typeface="Cambria Math" panose="02040503050406030204" pitchFamily="18" charset="0"/>
                              <a:cs typeface="Times New Roman" pitchFamily="18" charset="0"/>
                            </a:rPr>
                            <m:t>𝜇</m:t>
                          </m:r>
                        </m:sub>
                      </m:sSub>
                    </m:oMath>
                  </m:oMathPara>
                </a14:m>
                <a:endParaRPr lang="en-US" altLang="zh-TW" dirty="0">
                  <a:cs typeface="Times New Roman" pitchFamily="18" charset="0"/>
                </a:endParaRPr>
              </a:p>
            </p:txBody>
          </p:sp>
        </mc:Choice>
        <mc:Fallback xmlns="">
          <p:sp>
            <p:nvSpPr>
              <p:cNvPr id="3" name="矩形 7">
                <a:extLst>
                  <a:ext uri="{FF2B5EF4-FFF2-40B4-BE49-F238E27FC236}">
                    <a16:creationId xmlns:a16="http://schemas.microsoft.com/office/drawing/2014/main" id="{493255BF-862B-A512-4C67-CE16AC64A090}"/>
                  </a:ext>
                </a:extLst>
              </p:cNvPr>
              <p:cNvSpPr>
                <a:spLocks noRot="1" noChangeAspect="1" noMove="1" noResize="1" noEditPoints="1" noAdjustHandles="1" noChangeArrowheads="1" noChangeShapeType="1" noTextEdit="1"/>
              </p:cNvSpPr>
              <p:nvPr/>
            </p:nvSpPr>
            <p:spPr>
              <a:xfrm>
                <a:off x="708207" y="2693654"/>
                <a:ext cx="3514808" cy="750077"/>
              </a:xfrm>
              <a:prstGeom prst="rect">
                <a:avLst/>
              </a:prstGeom>
              <a:blipFill>
                <a:blip r:embed="rId3"/>
                <a:stretch>
                  <a:fillRect b="-1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矩形 7">
                <a:extLst>
                  <a:ext uri="{FF2B5EF4-FFF2-40B4-BE49-F238E27FC236}">
                    <a16:creationId xmlns:a16="http://schemas.microsoft.com/office/drawing/2014/main" id="{A6F43B6D-859C-AF25-3C5D-D1CAEA16F171}"/>
                  </a:ext>
                </a:extLst>
              </p:cNvPr>
              <p:cNvSpPr/>
              <p:nvPr/>
            </p:nvSpPr>
            <p:spPr>
              <a:xfrm>
                <a:off x="697661" y="3666460"/>
                <a:ext cx="4428841" cy="809389"/>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altLang="zh-TW" i="1">
                              <a:latin typeface="Cambria Math" panose="02040503050406030204" pitchFamily="18" charset="0"/>
                              <a:cs typeface="Times New Roman" pitchFamily="18" charset="0"/>
                            </a:rPr>
                          </m:ctrlPr>
                        </m:fPr>
                        <m:num>
                          <m:rad>
                            <m:radPr>
                              <m:degHide m:val="on"/>
                              <m:ctrlPr>
                                <a:rPr lang="en-US" altLang="zh-TW" i="1">
                                  <a:latin typeface="Cambria Math" panose="02040503050406030204" pitchFamily="18" charset="0"/>
                                </a:rPr>
                              </m:ctrlPr>
                            </m:radPr>
                            <m:deg/>
                            <m:e>
                              <m:sSup>
                                <m:sSupPr>
                                  <m:ctrlPr>
                                    <a:rPr lang="en-US" altLang="zh-TW" i="1">
                                      <a:latin typeface="Cambria Math" panose="02040503050406030204" pitchFamily="18" charset="0"/>
                                    </a:rPr>
                                  </m:ctrlPr>
                                </m:sSupPr>
                                <m:e>
                                  <m:r>
                                    <a:rPr lang="en-US" altLang="zh-TW" i="1">
                                      <a:latin typeface="Cambria Math"/>
                                    </a:rPr>
                                    <m:t>𝑔</m:t>
                                  </m:r>
                                </m:e>
                                <m:sup>
                                  <m:r>
                                    <a:rPr lang="en-US" altLang="zh-TW" i="1">
                                      <a:latin typeface="Cambria Math"/>
                                    </a:rPr>
                                    <m:t>2</m:t>
                                  </m:r>
                                </m:sup>
                              </m:sSup>
                              <m:r>
                                <a:rPr lang="en-US" altLang="zh-TW" i="1">
                                  <a:latin typeface="Cambria Math"/>
                                </a:rPr>
                                <m:t>+</m:t>
                              </m:r>
                              <m:sSup>
                                <m:sSupPr>
                                  <m:ctrlPr>
                                    <a:rPr lang="en-US" altLang="zh-TW" i="1">
                                      <a:latin typeface="Cambria Math" panose="02040503050406030204" pitchFamily="18" charset="0"/>
                                    </a:rPr>
                                  </m:ctrlPr>
                                </m:sSupPr>
                                <m:e>
                                  <m:r>
                                    <a:rPr lang="en-US" altLang="zh-TW" i="1">
                                      <a:latin typeface="Cambria Math"/>
                                    </a:rPr>
                                    <m:t>𝑔</m:t>
                                  </m:r>
                                </m:e>
                                <m:sup>
                                  <m:r>
                                    <a:rPr lang="en-US" altLang="zh-TW" i="1">
                                      <a:latin typeface="Cambria Math"/>
                                    </a:rPr>
                                    <m:t>′2</m:t>
                                  </m:r>
                                </m:sup>
                              </m:sSup>
                            </m:e>
                          </m:rad>
                        </m:num>
                        <m:den>
                          <m:r>
                            <m:rPr>
                              <m:brk m:alnAt="7"/>
                            </m:rPr>
                            <a:rPr lang="en-US" altLang="zh-TW" i="1">
                              <a:latin typeface="Cambria Math"/>
                              <a:cs typeface="Times New Roman" pitchFamily="18" charset="0"/>
                            </a:rPr>
                            <m:t>2</m:t>
                          </m:r>
                        </m:den>
                      </m:f>
                      <m:sSub>
                        <m:sSubPr>
                          <m:ctrlPr>
                            <a:rPr lang="en-US" altLang="zh-TW" i="1">
                              <a:latin typeface="Cambria Math" panose="02040503050406030204" pitchFamily="18" charset="0"/>
                              <a:cs typeface="Times New Roman" pitchFamily="18" charset="0"/>
                            </a:rPr>
                          </m:ctrlPr>
                        </m:sSubPr>
                        <m:e>
                          <m:acc>
                            <m:accPr>
                              <m:chr m:val="̅"/>
                              <m:ctrlPr>
                                <a:rPr lang="en-US" altLang="zh-TW" i="1">
                                  <a:latin typeface="Cambria Math" panose="02040503050406030204" pitchFamily="18" charset="0"/>
                                  <a:cs typeface="Times New Roman" pitchFamily="18" charset="0"/>
                                </a:rPr>
                              </m:ctrlPr>
                            </m:accPr>
                            <m:e>
                              <m:r>
                                <a:rPr lang="zh-TW" altLang="en-US" i="1">
                                  <a:latin typeface="Cambria Math"/>
                                  <a:cs typeface="Times New Roman" pitchFamily="18" charset="0"/>
                                </a:rPr>
                                <m:t>𝜈</m:t>
                              </m:r>
                            </m:e>
                          </m:acc>
                        </m:e>
                        <m:sub>
                          <m:r>
                            <a:rPr lang="en-US" altLang="zh-TW" i="1">
                              <a:latin typeface="Cambria Math"/>
                              <a:cs typeface="Times New Roman" pitchFamily="18" charset="0"/>
                            </a:rPr>
                            <m:t>𝑒</m:t>
                          </m:r>
                        </m:sub>
                      </m:sSub>
                      <m:sSup>
                        <m:sSupPr>
                          <m:ctrlPr>
                            <a:rPr lang="en-US" altLang="zh-TW" i="1">
                              <a:latin typeface="Cambria Math" panose="02040503050406030204" pitchFamily="18" charset="0"/>
                              <a:cs typeface="Times New Roman" pitchFamily="18" charset="0"/>
                            </a:rPr>
                          </m:ctrlPr>
                        </m:sSupPr>
                        <m:e>
                          <m:r>
                            <a:rPr lang="en-US" altLang="zh-TW" i="1">
                              <a:latin typeface="Cambria Math" panose="02040503050406030204" pitchFamily="18" charset="0"/>
                              <a:ea typeface="Cambria Math" panose="02040503050406030204" pitchFamily="18" charset="0"/>
                              <a:cs typeface="Times New Roman" pitchFamily="18" charset="0"/>
                            </a:rPr>
                            <m:t>𝛾</m:t>
                          </m:r>
                        </m:e>
                        <m:sup>
                          <m:r>
                            <a:rPr lang="en-US" altLang="zh-TW" i="1">
                              <a:latin typeface="Cambria Math" panose="02040503050406030204" pitchFamily="18" charset="0"/>
                              <a:ea typeface="Cambria Math" panose="02040503050406030204" pitchFamily="18" charset="0"/>
                              <a:cs typeface="Times New Roman" pitchFamily="18" charset="0"/>
                            </a:rPr>
                            <m:t>𝜇</m:t>
                          </m:r>
                        </m:sup>
                      </m:sSup>
                      <m:sSub>
                        <m:sSubPr>
                          <m:ctrlPr>
                            <a:rPr lang="en-US" altLang="zh-TW" i="1">
                              <a:latin typeface="Cambria Math" panose="02040503050406030204" pitchFamily="18" charset="0"/>
                              <a:cs typeface="Times New Roman" pitchFamily="18" charset="0"/>
                            </a:rPr>
                          </m:ctrlPr>
                        </m:sSubPr>
                        <m:e>
                          <m:r>
                            <a:rPr lang="zh-TW" altLang="en-US" i="1">
                              <a:latin typeface="Cambria Math"/>
                              <a:cs typeface="Times New Roman" pitchFamily="18" charset="0"/>
                            </a:rPr>
                            <m:t>𝜈</m:t>
                          </m:r>
                        </m:e>
                        <m:sub>
                          <m:r>
                            <a:rPr lang="en-US" altLang="zh-TW" i="1">
                              <a:latin typeface="Cambria Math"/>
                              <a:cs typeface="Times New Roman" pitchFamily="18" charset="0"/>
                            </a:rPr>
                            <m:t>𝑒</m:t>
                          </m:r>
                        </m:sub>
                      </m:sSub>
                      <m:sSub>
                        <m:sSubPr>
                          <m:ctrlPr>
                            <a:rPr lang="en-US" altLang="zh-TW" i="1">
                              <a:latin typeface="Cambria Math" panose="02040503050406030204" pitchFamily="18" charset="0"/>
                              <a:cs typeface="Times New Roman" pitchFamily="18" charset="0"/>
                            </a:rPr>
                          </m:ctrlPr>
                        </m:sSubPr>
                        <m:e>
                          <m:r>
                            <a:rPr lang="en-US" altLang="zh-TW" b="0" i="1" smtClean="0">
                              <a:latin typeface="Cambria Math" panose="02040503050406030204" pitchFamily="18" charset="0"/>
                              <a:cs typeface="Times New Roman" pitchFamily="18" charset="0"/>
                            </a:rPr>
                            <m:t>𝑍</m:t>
                          </m:r>
                        </m:e>
                        <m:sub>
                          <m:r>
                            <a:rPr lang="en-US" altLang="zh-TW" i="1">
                              <a:latin typeface="Cambria Math" panose="02040503050406030204" pitchFamily="18" charset="0"/>
                              <a:ea typeface="Cambria Math" panose="02040503050406030204" pitchFamily="18" charset="0"/>
                              <a:cs typeface="Times New Roman" pitchFamily="18" charset="0"/>
                            </a:rPr>
                            <m:t>𝜇</m:t>
                          </m:r>
                        </m:sub>
                      </m:sSub>
                      <m:r>
                        <a:rPr lang="en-US" altLang="zh-TW">
                          <a:latin typeface="Cambria Math"/>
                          <a:cs typeface="Times New Roman" pitchFamily="18" charset="0"/>
                        </a:rPr>
                        <m:t>−</m:t>
                      </m:r>
                      <m:f>
                        <m:fPr>
                          <m:ctrlPr>
                            <a:rPr lang="en-US" altLang="zh-TW" i="1">
                              <a:latin typeface="Cambria Math" panose="02040503050406030204" pitchFamily="18" charset="0"/>
                              <a:cs typeface="Times New Roman" pitchFamily="18" charset="0"/>
                            </a:rPr>
                          </m:ctrlPr>
                        </m:fPr>
                        <m:num>
                          <m:d>
                            <m:dPr>
                              <m:ctrlPr>
                                <a:rPr lang="en-US" altLang="zh-TW" i="1">
                                  <a:latin typeface="Cambria Math" panose="02040503050406030204" pitchFamily="18" charset="0"/>
                                  <a:cs typeface="Times New Roman" pitchFamily="18" charset="0"/>
                                </a:rPr>
                              </m:ctrlPr>
                            </m:dPr>
                            <m:e>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𝑔</m:t>
                                  </m:r>
                                  <m:r>
                                    <a:rPr lang="en-US" altLang="zh-TW" i="1">
                                      <a:latin typeface="Cambria Math"/>
                                      <a:cs typeface="Times New Roman" pitchFamily="18" charset="0"/>
                                    </a:rPr>
                                    <m:t>′</m:t>
                                  </m:r>
                                </m:e>
                                <m:sup>
                                  <m:r>
                                    <a:rPr lang="en-US" altLang="zh-TW" i="1">
                                      <a:latin typeface="Cambria Math"/>
                                      <a:cs typeface="Times New Roman" pitchFamily="18" charset="0"/>
                                    </a:rPr>
                                    <m:t>2</m:t>
                                  </m:r>
                                </m:sup>
                              </m:sSup>
                              <m:r>
                                <a:rPr lang="en-US" altLang="zh-TW" i="1">
                                  <a:latin typeface="Cambria Math"/>
                                  <a:cs typeface="Times New Roman" pitchFamily="18" charset="0"/>
                                </a:rPr>
                                <m:t>−</m:t>
                              </m:r>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𝑔</m:t>
                                  </m:r>
                                </m:e>
                                <m:sup>
                                  <m:r>
                                    <a:rPr lang="en-US" altLang="zh-TW" i="1">
                                      <a:latin typeface="Cambria Math"/>
                                      <a:cs typeface="Times New Roman" pitchFamily="18" charset="0"/>
                                    </a:rPr>
                                    <m:t>2</m:t>
                                  </m:r>
                                </m:sup>
                              </m:sSup>
                            </m:e>
                          </m:d>
                        </m:num>
                        <m:den>
                          <m:r>
                            <a:rPr lang="en-US" altLang="zh-TW" i="1">
                              <a:latin typeface="Cambria Math"/>
                              <a:cs typeface="Times New Roman" pitchFamily="18" charset="0"/>
                            </a:rPr>
                            <m:t>2</m:t>
                          </m:r>
                          <m:rad>
                            <m:radPr>
                              <m:degHide m:val="on"/>
                              <m:ctrlPr>
                                <a:rPr lang="en-US" altLang="zh-TW" i="1">
                                  <a:latin typeface="Cambria Math" panose="02040503050406030204" pitchFamily="18" charset="0"/>
                                </a:rPr>
                              </m:ctrlPr>
                            </m:radPr>
                            <m:deg/>
                            <m:e>
                              <m:sSup>
                                <m:sSupPr>
                                  <m:ctrlPr>
                                    <a:rPr lang="en-US" altLang="zh-TW" i="1">
                                      <a:latin typeface="Cambria Math" panose="02040503050406030204" pitchFamily="18" charset="0"/>
                                    </a:rPr>
                                  </m:ctrlPr>
                                </m:sSupPr>
                                <m:e>
                                  <m:r>
                                    <a:rPr lang="en-US" altLang="zh-TW" i="1">
                                      <a:latin typeface="Cambria Math"/>
                                    </a:rPr>
                                    <m:t>𝑔</m:t>
                                  </m:r>
                                </m:e>
                                <m:sup>
                                  <m:r>
                                    <a:rPr lang="en-US" altLang="zh-TW" i="1">
                                      <a:latin typeface="Cambria Math"/>
                                    </a:rPr>
                                    <m:t>2</m:t>
                                  </m:r>
                                </m:sup>
                              </m:sSup>
                              <m:r>
                                <a:rPr lang="en-US" altLang="zh-TW" i="1">
                                  <a:latin typeface="Cambria Math"/>
                                </a:rPr>
                                <m:t>+</m:t>
                              </m:r>
                              <m:sSup>
                                <m:sSupPr>
                                  <m:ctrlPr>
                                    <a:rPr lang="en-US" altLang="zh-TW" i="1">
                                      <a:latin typeface="Cambria Math" panose="02040503050406030204" pitchFamily="18" charset="0"/>
                                    </a:rPr>
                                  </m:ctrlPr>
                                </m:sSupPr>
                                <m:e>
                                  <m:r>
                                    <a:rPr lang="en-US" altLang="zh-TW" i="1">
                                      <a:latin typeface="Cambria Math"/>
                                    </a:rPr>
                                    <m:t>𝑔</m:t>
                                  </m:r>
                                </m:e>
                                <m:sup>
                                  <m:r>
                                    <a:rPr lang="en-US" altLang="zh-TW" i="1">
                                      <a:latin typeface="Cambria Math"/>
                                    </a:rPr>
                                    <m:t>′2</m:t>
                                  </m:r>
                                </m:sup>
                              </m:sSup>
                            </m:e>
                          </m:rad>
                        </m:den>
                      </m:f>
                      <m:acc>
                        <m:accPr>
                          <m:chr m:val="̅"/>
                          <m:ctrlPr>
                            <a:rPr lang="en-US" altLang="zh-TW" i="1">
                              <a:latin typeface="Cambria Math" panose="02040503050406030204" pitchFamily="18" charset="0"/>
                              <a:cs typeface="Times New Roman" pitchFamily="18" charset="0"/>
                            </a:rPr>
                          </m:ctrlPr>
                        </m:accPr>
                        <m:e>
                          <m:r>
                            <a:rPr lang="en-US" altLang="zh-TW" i="1">
                              <a:latin typeface="Cambria Math"/>
                              <a:cs typeface="Times New Roman" pitchFamily="18" charset="0"/>
                            </a:rPr>
                            <m:t>𝑒</m:t>
                          </m:r>
                        </m:e>
                      </m:acc>
                      <m:sSup>
                        <m:sSupPr>
                          <m:ctrlPr>
                            <a:rPr lang="en-US" altLang="zh-TW" i="1">
                              <a:latin typeface="Cambria Math" panose="02040503050406030204" pitchFamily="18" charset="0"/>
                              <a:cs typeface="Times New Roman" pitchFamily="18" charset="0"/>
                            </a:rPr>
                          </m:ctrlPr>
                        </m:sSupPr>
                        <m:e>
                          <m:r>
                            <a:rPr lang="en-US" altLang="zh-TW" i="1">
                              <a:latin typeface="Cambria Math" panose="02040503050406030204" pitchFamily="18" charset="0"/>
                              <a:ea typeface="Cambria Math" panose="02040503050406030204" pitchFamily="18" charset="0"/>
                              <a:cs typeface="Times New Roman" pitchFamily="18" charset="0"/>
                            </a:rPr>
                            <m:t>𝛾</m:t>
                          </m:r>
                        </m:e>
                        <m:sup>
                          <m:r>
                            <a:rPr lang="en-US" altLang="zh-TW" i="1">
                              <a:latin typeface="Cambria Math" panose="02040503050406030204" pitchFamily="18" charset="0"/>
                              <a:ea typeface="Cambria Math" panose="02040503050406030204" pitchFamily="18" charset="0"/>
                              <a:cs typeface="Times New Roman" pitchFamily="18" charset="0"/>
                            </a:rPr>
                            <m:t>𝜇</m:t>
                          </m:r>
                        </m:sup>
                      </m:sSup>
                      <m:r>
                        <a:rPr lang="en-US" altLang="zh-TW" i="1">
                          <a:latin typeface="Cambria Math"/>
                          <a:cs typeface="Times New Roman" pitchFamily="18" charset="0"/>
                        </a:rPr>
                        <m:t>𝑒</m:t>
                      </m:r>
                      <m:sSub>
                        <m:sSubPr>
                          <m:ctrlPr>
                            <a:rPr lang="en-US" altLang="zh-TW" i="1">
                              <a:latin typeface="Cambria Math" panose="02040503050406030204" pitchFamily="18" charset="0"/>
                              <a:cs typeface="Times New Roman" pitchFamily="18" charset="0"/>
                            </a:rPr>
                          </m:ctrlPr>
                        </m:sSubPr>
                        <m:e>
                          <m:r>
                            <a:rPr lang="en-US" altLang="zh-TW" b="0" i="1" smtClean="0">
                              <a:latin typeface="Cambria Math" panose="02040503050406030204" pitchFamily="18" charset="0"/>
                              <a:cs typeface="Times New Roman" pitchFamily="18" charset="0"/>
                            </a:rPr>
                            <m:t>𝑍</m:t>
                          </m:r>
                        </m:e>
                        <m:sub>
                          <m:r>
                            <a:rPr lang="en-US" altLang="zh-TW" i="1">
                              <a:latin typeface="Cambria Math" panose="02040503050406030204" pitchFamily="18" charset="0"/>
                              <a:ea typeface="Cambria Math" panose="02040503050406030204" pitchFamily="18" charset="0"/>
                              <a:cs typeface="Times New Roman" pitchFamily="18" charset="0"/>
                            </a:rPr>
                            <m:t>𝜇</m:t>
                          </m:r>
                        </m:sub>
                      </m:sSub>
                    </m:oMath>
                  </m:oMathPara>
                </a14:m>
                <a:endParaRPr lang="en-US" altLang="zh-TW" dirty="0">
                  <a:cs typeface="Times New Roman" pitchFamily="18" charset="0"/>
                </a:endParaRPr>
              </a:p>
            </p:txBody>
          </p:sp>
        </mc:Choice>
        <mc:Fallback xmlns="">
          <p:sp>
            <p:nvSpPr>
              <p:cNvPr id="4" name="矩形 7">
                <a:extLst>
                  <a:ext uri="{FF2B5EF4-FFF2-40B4-BE49-F238E27FC236}">
                    <a16:creationId xmlns:a16="http://schemas.microsoft.com/office/drawing/2014/main" id="{A6F43B6D-859C-AF25-3C5D-D1CAEA16F171}"/>
                  </a:ext>
                </a:extLst>
              </p:cNvPr>
              <p:cNvSpPr>
                <a:spLocks noRot="1" noChangeAspect="1" noMove="1" noResize="1" noEditPoints="1" noAdjustHandles="1" noChangeArrowheads="1" noChangeShapeType="1" noTextEdit="1"/>
              </p:cNvSpPr>
              <p:nvPr/>
            </p:nvSpPr>
            <p:spPr>
              <a:xfrm>
                <a:off x="697661" y="3666460"/>
                <a:ext cx="4428841" cy="809389"/>
              </a:xfrm>
              <a:prstGeom prst="rect">
                <a:avLst/>
              </a:prstGeom>
              <a:blipFill>
                <a:blip r:embed="rId4"/>
                <a:stretch>
                  <a:fillRect b="-30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矩形 6">
                <a:extLst>
                  <a:ext uri="{FF2B5EF4-FFF2-40B4-BE49-F238E27FC236}">
                    <a16:creationId xmlns:a16="http://schemas.microsoft.com/office/drawing/2014/main" id="{D26EE238-8E7C-80A4-CBFD-14F9DA7E242D}"/>
                  </a:ext>
                </a:extLst>
              </p:cNvPr>
              <p:cNvSpPr/>
              <p:nvPr/>
            </p:nvSpPr>
            <p:spPr>
              <a:xfrm>
                <a:off x="4305517" y="2685336"/>
                <a:ext cx="1727568" cy="750077"/>
              </a:xfrm>
              <a:prstGeom prst="rect">
                <a:avLst/>
              </a:prstGeom>
              <a:solidFill>
                <a:srgbClr val="FFFF00"/>
              </a:solid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altLang="zh-TW" i="1" smtClean="0">
                              <a:latin typeface="Cambria Math" panose="02040503050406030204" pitchFamily="18" charset="0"/>
                              <a:cs typeface="Times New Roman" pitchFamily="18" charset="0"/>
                            </a:rPr>
                          </m:ctrlPr>
                        </m:fPr>
                        <m:num>
                          <m:r>
                            <a:rPr lang="en-US" altLang="zh-TW" i="1">
                              <a:latin typeface="Cambria Math"/>
                              <a:cs typeface="Times New Roman" pitchFamily="18" charset="0"/>
                            </a:rPr>
                            <m:t>𝑔𝑔</m:t>
                          </m:r>
                          <m:r>
                            <a:rPr lang="en-US" altLang="zh-TW" i="1">
                              <a:latin typeface="Cambria Math"/>
                              <a:cs typeface="Times New Roman" pitchFamily="18" charset="0"/>
                            </a:rPr>
                            <m:t>′</m:t>
                          </m:r>
                        </m:num>
                        <m:den>
                          <m:rad>
                            <m:radPr>
                              <m:degHide m:val="on"/>
                              <m:ctrlPr>
                                <a:rPr lang="en-US" altLang="zh-TW" i="1">
                                  <a:latin typeface="Cambria Math" panose="02040503050406030204" pitchFamily="18" charset="0"/>
                                </a:rPr>
                              </m:ctrlPr>
                            </m:radPr>
                            <m:deg/>
                            <m:e>
                              <m:sSup>
                                <m:sSupPr>
                                  <m:ctrlPr>
                                    <a:rPr lang="en-US" altLang="zh-TW" i="1">
                                      <a:latin typeface="Cambria Math" panose="02040503050406030204" pitchFamily="18" charset="0"/>
                                    </a:rPr>
                                  </m:ctrlPr>
                                </m:sSupPr>
                                <m:e>
                                  <m:r>
                                    <a:rPr lang="en-US" altLang="zh-TW" i="1">
                                      <a:latin typeface="Cambria Math"/>
                                    </a:rPr>
                                    <m:t>𝑔</m:t>
                                  </m:r>
                                </m:e>
                                <m:sup>
                                  <m:r>
                                    <a:rPr lang="en-US" altLang="zh-TW" i="1">
                                      <a:latin typeface="Cambria Math"/>
                                    </a:rPr>
                                    <m:t>2</m:t>
                                  </m:r>
                                </m:sup>
                              </m:sSup>
                              <m:r>
                                <a:rPr lang="en-US" altLang="zh-TW" i="1">
                                  <a:latin typeface="Cambria Math"/>
                                </a:rPr>
                                <m:t>+</m:t>
                              </m:r>
                              <m:sSup>
                                <m:sSupPr>
                                  <m:ctrlPr>
                                    <a:rPr lang="en-US" altLang="zh-TW" i="1">
                                      <a:latin typeface="Cambria Math" panose="02040503050406030204" pitchFamily="18" charset="0"/>
                                    </a:rPr>
                                  </m:ctrlPr>
                                </m:sSupPr>
                                <m:e>
                                  <m:r>
                                    <a:rPr lang="en-US" altLang="zh-TW" i="1">
                                      <a:latin typeface="Cambria Math"/>
                                    </a:rPr>
                                    <m:t>𝑔</m:t>
                                  </m:r>
                                </m:e>
                                <m:sup>
                                  <m:r>
                                    <a:rPr lang="en-US" altLang="zh-TW" i="1">
                                      <a:latin typeface="Cambria Math"/>
                                    </a:rPr>
                                    <m:t>′2</m:t>
                                  </m:r>
                                </m:sup>
                              </m:sSup>
                            </m:e>
                          </m:rad>
                        </m:den>
                      </m:f>
                      <m:r>
                        <a:rPr lang="en-US" altLang="zh-TW" b="0" i="0" smtClean="0">
                          <a:latin typeface="Cambria Math"/>
                        </a:rPr>
                        <m:t>=</m:t>
                      </m:r>
                      <m:sSub>
                        <m:sSubPr>
                          <m:ctrlPr>
                            <a:rPr lang="zh-TW" altLang="en-US" b="0" i="1" smtClean="0">
                              <a:latin typeface="Cambria Math" panose="02040503050406030204" pitchFamily="18" charset="0"/>
                            </a:rPr>
                          </m:ctrlPr>
                        </m:sSubPr>
                        <m:e>
                          <m:r>
                            <a:rPr lang="en-US" altLang="zh-TW" b="0" i="1" smtClean="0">
                              <a:latin typeface="Cambria Math" panose="02040503050406030204" pitchFamily="18" charset="0"/>
                            </a:rPr>
                            <m:t>𝑞</m:t>
                          </m:r>
                        </m:e>
                        <m:sub>
                          <m:r>
                            <a:rPr lang="en-US" altLang="zh-TW" b="0" i="1" smtClean="0">
                              <a:latin typeface="Cambria Math" panose="02040503050406030204" pitchFamily="18" charset="0"/>
                            </a:rPr>
                            <m:t>𝑒</m:t>
                          </m:r>
                        </m:sub>
                      </m:sSub>
                    </m:oMath>
                  </m:oMathPara>
                </a14:m>
                <a:endParaRPr lang="zh-TW" altLang="en-US" i="1" dirty="0"/>
              </a:p>
            </p:txBody>
          </p:sp>
        </mc:Choice>
        <mc:Fallback xmlns="">
          <p:sp>
            <p:nvSpPr>
              <p:cNvPr id="5" name="矩形 6">
                <a:extLst>
                  <a:ext uri="{FF2B5EF4-FFF2-40B4-BE49-F238E27FC236}">
                    <a16:creationId xmlns:a16="http://schemas.microsoft.com/office/drawing/2014/main" id="{D26EE238-8E7C-80A4-CBFD-14F9DA7E242D}"/>
                  </a:ext>
                </a:extLst>
              </p:cNvPr>
              <p:cNvSpPr>
                <a:spLocks noRot="1" noChangeAspect="1" noMove="1" noResize="1" noEditPoints="1" noAdjustHandles="1" noChangeArrowheads="1" noChangeShapeType="1" noTextEdit="1"/>
              </p:cNvSpPr>
              <p:nvPr/>
            </p:nvSpPr>
            <p:spPr>
              <a:xfrm>
                <a:off x="4305517" y="2685336"/>
                <a:ext cx="1727568" cy="750077"/>
              </a:xfrm>
              <a:prstGeom prst="rect">
                <a:avLst/>
              </a:prstGeom>
              <a:blipFill>
                <a:blip r:embed="rId5"/>
                <a:stretch>
                  <a:fillRect b="-1667"/>
                </a:stretch>
              </a:blipFill>
            </p:spPr>
            <p:txBody>
              <a:bodyPr/>
              <a:lstStyle/>
              <a:p>
                <a:r>
                  <a:rPr lang="en-US">
                    <a:noFill/>
                  </a:rPr>
                  <a:t> </a:t>
                </a:r>
              </a:p>
            </p:txBody>
          </p:sp>
        </mc:Fallback>
      </mc:AlternateContent>
      <p:pic>
        <p:nvPicPr>
          <p:cNvPr id="6" name="Picture 6">
            <a:extLst>
              <a:ext uri="{FF2B5EF4-FFF2-40B4-BE49-F238E27FC236}">
                <a16:creationId xmlns:a16="http://schemas.microsoft.com/office/drawing/2014/main" id="{D24CA3FE-7763-C43B-637F-76293026906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22539" y="2685337"/>
            <a:ext cx="2386974" cy="1716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26">
            <a:extLst>
              <a:ext uri="{FF2B5EF4-FFF2-40B4-BE49-F238E27FC236}">
                <a16:creationId xmlns:a16="http://schemas.microsoft.com/office/drawing/2014/main" id="{C8AF0E77-245A-C19E-8089-0AAB15AD0087}"/>
              </a:ext>
            </a:extLst>
          </p:cNvPr>
          <p:cNvSpPr txBox="1"/>
          <p:nvPr/>
        </p:nvSpPr>
        <p:spPr>
          <a:xfrm>
            <a:off x="697661" y="318519"/>
            <a:ext cx="7897698" cy="369332"/>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Two Splendid Results: II. Interaction vertices of leptons and neutral gauge bosons</a:t>
            </a:r>
          </a:p>
        </p:txBody>
      </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24A1F260-F9AA-5624-9A07-9A69802929D7}"/>
                  </a:ext>
                </a:extLst>
              </p:cNvPr>
              <p:cNvSpPr txBox="1"/>
              <p:nvPr/>
            </p:nvSpPr>
            <p:spPr>
              <a:xfrm>
                <a:off x="708207" y="2224076"/>
                <a:ext cx="3525354" cy="379527"/>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Now I put back </a:t>
                </a:r>
                <a14:m>
                  <m:oMath xmlns:m="http://schemas.openxmlformats.org/officeDocument/2006/math">
                    <m:sSup>
                      <m:sSupPr>
                        <m:ctrlPr>
                          <a:rPr lang="en-US" b="0" i="1" smtClean="0">
                            <a:latin typeface="Cambria Math" panose="02040503050406030204" pitchFamily="18" charset="0"/>
                            <a:cs typeface="Times New Roman" panose="02020603050405020304" pitchFamily="18" charset="0"/>
                          </a:rPr>
                        </m:ctrlPr>
                      </m:sSupPr>
                      <m:e>
                        <m:sSup>
                          <m:sSupPr>
                            <m:ctrlPr>
                              <a:rPr lang="en-US" i="1" smtClean="0">
                                <a:latin typeface="Cambria Math" panose="02040503050406030204" pitchFamily="18" charset="0"/>
                                <a:cs typeface="Times New Roman" panose="02020603050405020304" pitchFamily="18" charset="0"/>
                              </a:rPr>
                            </m:ctrlPr>
                          </m:sSupPr>
                          <m:e>
                            <m:r>
                              <a:rPr lang="en-US" i="1" smtClean="0">
                                <a:latin typeface="Cambria Math" panose="02040503050406030204" pitchFamily="18" charset="0"/>
                                <a:ea typeface="Cambria Math" panose="02040503050406030204" pitchFamily="18" charset="0"/>
                                <a:cs typeface="Times New Roman" panose="02020603050405020304" pitchFamily="18" charset="0"/>
                              </a:rPr>
                              <m:t>𝛾</m:t>
                            </m:r>
                          </m:e>
                          <m:sup>
                            <m:r>
                              <a:rPr lang="en-US" i="1" smtClean="0">
                                <a:latin typeface="Cambria Math" panose="02040503050406030204" pitchFamily="18" charset="0"/>
                                <a:ea typeface="Cambria Math" panose="02040503050406030204" pitchFamily="18" charset="0"/>
                                <a:cs typeface="Times New Roman" panose="02020603050405020304" pitchFamily="18" charset="0"/>
                              </a:rPr>
                              <m:t>𝜇</m:t>
                            </m:r>
                          </m:sup>
                        </m:sSup>
                      </m:e>
                      <m:sup>
                        <m:r>
                          <a:rPr lang="en-US" b="0" i="1" smtClean="0">
                            <a:latin typeface="Cambria Math" panose="02040503050406030204" pitchFamily="18" charset="0"/>
                            <a:cs typeface="Times New Roman" panose="02020603050405020304" pitchFamily="18" charset="0"/>
                          </a:rPr>
                          <m:t>′</m:t>
                        </m:r>
                      </m:sup>
                    </m:sSup>
                    <m:r>
                      <m:rPr>
                        <m:sty m:val="p"/>
                      </m:rPr>
                      <a:rPr lang="en-US" b="0" i="0" smtClean="0">
                        <a:latin typeface="Cambria Math" panose="02040503050406030204" pitchFamily="18" charset="0"/>
                        <a:cs typeface="Times New Roman" panose="02020603050405020304" pitchFamily="18" charset="0"/>
                      </a:rPr>
                      <m:t>s</m:t>
                    </m:r>
                  </m:oMath>
                </a14:m>
                <a:r>
                  <a:rPr lang="en-US" dirty="0">
                    <a:latin typeface="Times New Roman" panose="02020603050405020304" pitchFamily="18" charset="0"/>
                    <a:cs typeface="Times New Roman" panose="02020603050405020304" pitchFamily="18" charset="0"/>
                  </a:rPr>
                  <a:t> and </a:t>
                </a:r>
                <a14:m>
                  <m:oMath xmlns:m="http://schemas.openxmlformats.org/officeDocument/2006/math">
                    <m:r>
                      <a:rPr lang="en-US" i="1" smtClean="0">
                        <a:latin typeface="Cambria Math" panose="02040503050406030204" pitchFamily="18" charset="0"/>
                        <a:ea typeface="Cambria Math" panose="02040503050406030204" pitchFamily="18" charset="0"/>
                        <a:cs typeface="Times New Roman" panose="02020603050405020304" pitchFamily="18" charset="0"/>
                      </a:rPr>
                      <m:t>𝜇</m:t>
                    </m:r>
                  </m:oMath>
                </a14:m>
                <a:r>
                  <a:rPr lang="en-US" dirty="0">
                    <a:latin typeface="Times New Roman" panose="02020603050405020304" pitchFamily="18" charset="0"/>
                    <a:cs typeface="Times New Roman" panose="02020603050405020304" pitchFamily="18" charset="0"/>
                  </a:rPr>
                  <a:t>’s.</a:t>
                </a:r>
              </a:p>
            </p:txBody>
          </p:sp>
        </mc:Choice>
        <mc:Fallback xmlns="">
          <p:sp>
            <p:nvSpPr>
              <p:cNvPr id="29" name="TextBox 28">
                <a:extLst>
                  <a:ext uri="{FF2B5EF4-FFF2-40B4-BE49-F238E27FC236}">
                    <a16:creationId xmlns:a16="http://schemas.microsoft.com/office/drawing/2014/main" id="{24A1F260-F9AA-5624-9A07-9A69802929D7}"/>
                  </a:ext>
                </a:extLst>
              </p:cNvPr>
              <p:cNvSpPr txBox="1">
                <a:spLocks noRot="1" noChangeAspect="1" noMove="1" noResize="1" noEditPoints="1" noAdjustHandles="1" noChangeArrowheads="1" noChangeShapeType="1" noTextEdit="1"/>
              </p:cNvSpPr>
              <p:nvPr/>
            </p:nvSpPr>
            <p:spPr>
              <a:xfrm>
                <a:off x="708207" y="2224076"/>
                <a:ext cx="3525354" cy="379527"/>
              </a:xfrm>
              <a:prstGeom prst="rect">
                <a:avLst/>
              </a:prstGeom>
              <a:blipFill>
                <a:blip r:embed="rId13"/>
                <a:stretch>
                  <a:fillRect l="-1434" t="-6667" b="-26667"/>
                </a:stretch>
              </a:blipFill>
            </p:spPr>
            <p:txBody>
              <a:bodyPr/>
              <a:lstStyle/>
              <a:p>
                <a:r>
                  <a:rPr lang="en-US">
                    <a:noFill/>
                  </a:rPr>
                  <a:t> </a:t>
                </a:r>
              </a:p>
            </p:txBody>
          </p:sp>
        </mc:Fallback>
      </mc:AlternateContent>
      <p:sp>
        <p:nvSpPr>
          <p:cNvPr id="28" name="Rectangle 27">
            <a:extLst>
              <a:ext uri="{FF2B5EF4-FFF2-40B4-BE49-F238E27FC236}">
                <a16:creationId xmlns:a16="http://schemas.microsoft.com/office/drawing/2014/main" id="{9FF71D7A-06A8-499B-CD62-8FCA1E589E98}"/>
              </a:ext>
            </a:extLst>
          </p:cNvPr>
          <p:cNvSpPr/>
          <p:nvPr/>
        </p:nvSpPr>
        <p:spPr>
          <a:xfrm>
            <a:off x="660505" y="4698578"/>
            <a:ext cx="2763897" cy="18101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直線接點 3">
            <a:extLst>
              <a:ext uri="{FF2B5EF4-FFF2-40B4-BE49-F238E27FC236}">
                <a16:creationId xmlns:a16="http://schemas.microsoft.com/office/drawing/2014/main" id="{C244F396-0136-CF7C-2D64-7B8C53FAF1F3}"/>
              </a:ext>
            </a:extLst>
          </p:cNvPr>
          <p:cNvCxnSpPr>
            <a:cxnSpLocks/>
          </p:cNvCxnSpPr>
          <p:nvPr/>
        </p:nvCxnSpPr>
        <p:spPr>
          <a:xfrm>
            <a:off x="1179020" y="5074540"/>
            <a:ext cx="812800" cy="711200"/>
          </a:xfrm>
          <a:prstGeom prst="line">
            <a:avLst/>
          </a:prstGeom>
          <a:ln w="222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1" name="直線接點 4">
            <a:extLst>
              <a:ext uri="{FF2B5EF4-FFF2-40B4-BE49-F238E27FC236}">
                <a16:creationId xmlns:a16="http://schemas.microsoft.com/office/drawing/2014/main" id="{911FB39F-D920-5E1C-6815-BFBC695CF0D3}"/>
              </a:ext>
            </a:extLst>
          </p:cNvPr>
          <p:cNvCxnSpPr>
            <a:cxnSpLocks/>
          </p:cNvCxnSpPr>
          <p:nvPr/>
        </p:nvCxnSpPr>
        <p:spPr>
          <a:xfrm rot="10800000" flipV="1">
            <a:off x="1259642" y="5785741"/>
            <a:ext cx="731837" cy="646112"/>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2" name="直線接點 7">
            <a:extLst>
              <a:ext uri="{FF2B5EF4-FFF2-40B4-BE49-F238E27FC236}">
                <a16:creationId xmlns:a16="http://schemas.microsoft.com/office/drawing/2014/main" id="{206AA2AE-291E-278B-FD53-499091393184}"/>
              </a:ext>
            </a:extLst>
          </p:cNvPr>
          <p:cNvCxnSpPr>
            <a:cxnSpLocks/>
          </p:cNvCxnSpPr>
          <p:nvPr/>
        </p:nvCxnSpPr>
        <p:spPr>
          <a:xfrm flipH="1">
            <a:off x="2005765" y="5801616"/>
            <a:ext cx="1203593" cy="0"/>
          </a:xfrm>
          <a:prstGeom prst="line">
            <a:avLst/>
          </a:prstGeom>
          <a:ln>
            <a:solidFill>
              <a:schemeClr val="tx1"/>
            </a:solidFill>
            <a:prstDash val="lgDash"/>
            <a:tailEnd type="none"/>
          </a:ln>
        </p:spPr>
        <p:style>
          <a:lnRef idx="1">
            <a:schemeClr val="accent1"/>
          </a:lnRef>
          <a:fillRef idx="0">
            <a:schemeClr val="accent1"/>
          </a:fillRef>
          <a:effectRef idx="0">
            <a:schemeClr val="accent1"/>
          </a:effectRef>
          <a:fontRef idx="minor">
            <a:schemeClr val="tx1"/>
          </a:fontRef>
        </p:style>
      </p:cxnSp>
      <p:cxnSp>
        <p:nvCxnSpPr>
          <p:cNvPr id="33" name="直線單箭頭接點 8">
            <a:extLst>
              <a:ext uri="{FF2B5EF4-FFF2-40B4-BE49-F238E27FC236}">
                <a16:creationId xmlns:a16="http://schemas.microsoft.com/office/drawing/2014/main" id="{FF2934B2-2FD4-AFE1-9A58-48598275F94F}"/>
              </a:ext>
            </a:extLst>
          </p:cNvPr>
          <p:cNvCxnSpPr>
            <a:cxnSpLocks/>
          </p:cNvCxnSpPr>
          <p:nvPr/>
        </p:nvCxnSpPr>
        <p:spPr>
          <a:xfrm rot="10800000">
            <a:off x="1455245" y="5320603"/>
            <a:ext cx="217488" cy="188912"/>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直線單箭頭接點 9">
            <a:extLst>
              <a:ext uri="{FF2B5EF4-FFF2-40B4-BE49-F238E27FC236}">
                <a16:creationId xmlns:a16="http://schemas.microsoft.com/office/drawing/2014/main" id="{D5516E1D-6115-9F37-6AB7-558042B64101}"/>
              </a:ext>
            </a:extLst>
          </p:cNvPr>
          <p:cNvCxnSpPr>
            <a:cxnSpLocks/>
          </p:cNvCxnSpPr>
          <p:nvPr/>
        </p:nvCxnSpPr>
        <p:spPr>
          <a:xfrm flipV="1">
            <a:off x="1608708" y="5987054"/>
            <a:ext cx="147480" cy="121743"/>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5" name="矩形 6">
                <a:extLst>
                  <a:ext uri="{FF2B5EF4-FFF2-40B4-BE49-F238E27FC236}">
                    <a16:creationId xmlns:a16="http://schemas.microsoft.com/office/drawing/2014/main" id="{B91BC4B3-8502-F512-B5EB-4A9F71015F03}"/>
                  </a:ext>
                </a:extLst>
              </p:cNvPr>
              <p:cNvSpPr/>
              <p:nvPr/>
            </p:nvSpPr>
            <p:spPr>
              <a:xfrm>
                <a:off x="2492767" y="5367916"/>
                <a:ext cx="398699" cy="369332"/>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ea typeface="新細明體" charset="0"/>
                        </a:rPr>
                        <m:t>𝑍</m:t>
                      </m:r>
                    </m:oMath>
                  </m:oMathPara>
                </a14:m>
                <a:endParaRPr lang="zh-TW" altLang="en-US" dirty="0"/>
              </a:p>
            </p:txBody>
          </p:sp>
        </mc:Choice>
        <mc:Fallback xmlns="">
          <p:sp>
            <p:nvSpPr>
              <p:cNvPr id="35" name="矩形 6">
                <a:extLst>
                  <a:ext uri="{FF2B5EF4-FFF2-40B4-BE49-F238E27FC236}">
                    <a16:creationId xmlns:a16="http://schemas.microsoft.com/office/drawing/2014/main" id="{B91BC4B3-8502-F512-B5EB-4A9F71015F03}"/>
                  </a:ext>
                </a:extLst>
              </p:cNvPr>
              <p:cNvSpPr>
                <a:spLocks noRot="1" noChangeAspect="1" noMove="1" noResize="1" noEditPoints="1" noAdjustHandles="1" noChangeArrowheads="1" noChangeShapeType="1" noTextEdit="1"/>
              </p:cNvSpPr>
              <p:nvPr/>
            </p:nvSpPr>
            <p:spPr>
              <a:xfrm>
                <a:off x="2492767" y="5367916"/>
                <a:ext cx="398699" cy="369332"/>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42A2AAC8-CFE0-724D-2984-F51AAD37DCFB}"/>
                  </a:ext>
                </a:extLst>
              </p:cNvPr>
              <p:cNvSpPr txBox="1"/>
              <p:nvPr/>
            </p:nvSpPr>
            <p:spPr>
              <a:xfrm>
                <a:off x="1150896" y="4698578"/>
                <a:ext cx="217489" cy="276999"/>
              </a:xfrm>
              <a:prstGeom prst="rect">
                <a:avLst/>
              </a:prstGeom>
              <a:solidFill>
                <a:schemeClr val="bg1"/>
              </a:solidFill>
            </p:spPr>
            <p:txBody>
              <a:bodyPr wrap="square" lIns="0" tIns="0" rIns="0" bIns="0" rtlCol="0">
                <a:spAutoFit/>
              </a:bodyPr>
              <a:lstStyle/>
              <a:p>
                <a:pPr eaLnBrk="0" hangingPunct="0">
                  <a:defRPr/>
                </a:pPr>
                <a14:m>
                  <m:oMathPara xmlns:m="http://schemas.openxmlformats.org/officeDocument/2006/math">
                    <m:oMathParaPr>
                      <m:jc m:val="centerGroup"/>
                    </m:oMathParaPr>
                    <m:oMath xmlns:m="http://schemas.openxmlformats.org/officeDocument/2006/math">
                      <m:r>
                        <a:rPr lang="en-US" altLang="zh-TW" i="1" dirty="0" smtClean="0">
                          <a:latin typeface="Cambria Math" panose="02040503050406030204" pitchFamily="18" charset="0"/>
                          <a:cs typeface="Times New Roman" pitchFamily="18" charset="0"/>
                        </a:rPr>
                        <m:t>𝑓</m:t>
                      </m:r>
                    </m:oMath>
                  </m:oMathPara>
                </a14:m>
                <a:endParaRPr lang="en-US" altLang="zh-TW" i="1" dirty="0"/>
              </a:p>
            </p:txBody>
          </p:sp>
        </mc:Choice>
        <mc:Fallback xmlns="">
          <p:sp>
            <p:nvSpPr>
              <p:cNvPr id="36" name="TextBox 35">
                <a:extLst>
                  <a:ext uri="{FF2B5EF4-FFF2-40B4-BE49-F238E27FC236}">
                    <a16:creationId xmlns:a16="http://schemas.microsoft.com/office/drawing/2014/main" id="{42A2AAC8-CFE0-724D-2984-F51AAD37DCFB}"/>
                  </a:ext>
                </a:extLst>
              </p:cNvPr>
              <p:cNvSpPr txBox="1">
                <a:spLocks noRot="1" noChangeAspect="1" noMove="1" noResize="1" noEditPoints="1" noAdjustHandles="1" noChangeArrowheads="1" noChangeShapeType="1" noTextEdit="1"/>
              </p:cNvSpPr>
              <p:nvPr/>
            </p:nvSpPr>
            <p:spPr>
              <a:xfrm>
                <a:off x="1150896" y="4698578"/>
                <a:ext cx="217489" cy="276999"/>
              </a:xfrm>
              <a:prstGeom prst="rect">
                <a:avLst/>
              </a:prstGeom>
              <a:blipFill>
                <a:blip r:embed="rId15"/>
                <a:stretch>
                  <a:fillRect l="-27778" r="-27778" b="-40909"/>
                </a:stretch>
              </a:blipFill>
            </p:spPr>
            <p:txBody>
              <a:bodyPr/>
              <a:lstStyle/>
              <a:p>
                <a:r>
                  <a:rPr lang="en-US">
                    <a:noFill/>
                  </a:rPr>
                  <a:t> </a:t>
                </a:r>
              </a:p>
            </p:txBody>
          </p:sp>
        </mc:Fallback>
      </mc:AlternateContent>
      <p:cxnSp>
        <p:nvCxnSpPr>
          <p:cNvPr id="37" name="Straight Arrow Connector 36">
            <a:extLst>
              <a:ext uri="{FF2B5EF4-FFF2-40B4-BE49-F238E27FC236}">
                <a16:creationId xmlns:a16="http://schemas.microsoft.com/office/drawing/2014/main" id="{8F8340FE-0F8F-AC8B-9D5C-3776A1C1C194}"/>
              </a:ext>
            </a:extLst>
          </p:cNvPr>
          <p:cNvCxnSpPr>
            <a:cxnSpLocks/>
          </p:cNvCxnSpPr>
          <p:nvPr/>
        </p:nvCxnSpPr>
        <p:spPr>
          <a:xfrm flipH="1">
            <a:off x="2492767" y="5801616"/>
            <a:ext cx="97227"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A2D3FEA8-AA3F-9E9E-AB35-DB2500D3565E}"/>
                  </a:ext>
                </a:extLst>
              </p:cNvPr>
              <p:cNvSpPr txBox="1"/>
              <p:nvPr/>
            </p:nvSpPr>
            <p:spPr>
              <a:xfrm>
                <a:off x="757895" y="4698578"/>
                <a:ext cx="580910" cy="276999"/>
              </a:xfrm>
              <a:prstGeom prst="rect">
                <a:avLst/>
              </a:prstGeom>
              <a:solidFill>
                <a:schemeClr val="bg1"/>
              </a:solidFill>
            </p:spPr>
            <p:txBody>
              <a:bodyPr wrap="square" lIns="0" tIns="0" rIns="0" bIns="0" rtlCol="0">
                <a:spAutoFit/>
              </a:bodyPr>
              <a:lstStyle/>
              <a:p>
                <a:pPr eaLnBrk="0" hangingPunct="0">
                  <a:defRPr/>
                </a:pPr>
                <a14:m>
                  <m:oMathPara xmlns:m="http://schemas.openxmlformats.org/officeDocument/2006/math">
                    <m:oMathParaPr>
                      <m:jc m:val="centerGroup"/>
                    </m:oMathParaPr>
                    <m:oMath xmlns:m="http://schemas.openxmlformats.org/officeDocument/2006/math">
                      <m:r>
                        <a:rPr lang="en-US" altLang="zh-TW" i="1" dirty="0" smtClean="0">
                          <a:latin typeface="Cambria Math"/>
                          <a:cs typeface="Times New Roman" pitchFamily="18" charset="0"/>
                        </a:rPr>
                        <m:t>𝜈</m:t>
                      </m:r>
                      <m:r>
                        <a:rPr lang="en-US" altLang="zh-TW" b="0" i="1" baseline="-30000" dirty="0" smtClean="0">
                          <a:latin typeface="Cambria Math" panose="02040503050406030204" pitchFamily="18" charset="0"/>
                          <a:cs typeface="Times New Roman" pitchFamily="18" charset="0"/>
                        </a:rPr>
                        <m:t>𝑒</m:t>
                      </m:r>
                    </m:oMath>
                  </m:oMathPara>
                </a14:m>
                <a:endParaRPr lang="en-US" altLang="zh-TW" i="1" dirty="0"/>
              </a:p>
            </p:txBody>
          </p:sp>
        </mc:Choice>
        <mc:Fallback xmlns="">
          <p:sp>
            <p:nvSpPr>
              <p:cNvPr id="38" name="TextBox 37">
                <a:extLst>
                  <a:ext uri="{FF2B5EF4-FFF2-40B4-BE49-F238E27FC236}">
                    <a16:creationId xmlns:a16="http://schemas.microsoft.com/office/drawing/2014/main" id="{A2D3FEA8-AA3F-9E9E-AB35-DB2500D3565E}"/>
                  </a:ext>
                </a:extLst>
              </p:cNvPr>
              <p:cNvSpPr txBox="1">
                <a:spLocks noRot="1" noChangeAspect="1" noMove="1" noResize="1" noEditPoints="1" noAdjustHandles="1" noChangeArrowheads="1" noChangeShapeType="1" noTextEdit="1"/>
              </p:cNvSpPr>
              <p:nvPr/>
            </p:nvSpPr>
            <p:spPr>
              <a:xfrm>
                <a:off x="757895" y="4698578"/>
                <a:ext cx="580910" cy="276999"/>
              </a:xfrm>
              <a:prstGeom prst="rect">
                <a:avLst/>
              </a:prstGeom>
              <a:blipFill>
                <a:blip r:embed="rId16"/>
                <a:stretch>
                  <a:fillRect b="-181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77837EA8-6BD6-9D21-59AB-A3C9EA005145}"/>
                  </a:ext>
                </a:extLst>
              </p:cNvPr>
              <p:cNvSpPr txBox="1"/>
              <p:nvPr/>
            </p:nvSpPr>
            <p:spPr>
              <a:xfrm>
                <a:off x="758353" y="6023202"/>
                <a:ext cx="580910" cy="276999"/>
              </a:xfrm>
              <a:prstGeom prst="rect">
                <a:avLst/>
              </a:prstGeom>
              <a:solidFill>
                <a:schemeClr val="bg1"/>
              </a:solidFill>
            </p:spPr>
            <p:txBody>
              <a:bodyPr wrap="square" lIns="0" tIns="0" rIns="0" bIns="0" rtlCol="0">
                <a:spAutoFit/>
              </a:bodyPr>
              <a:lstStyle/>
              <a:p>
                <a:pPr eaLnBrk="0" hangingPunct="0">
                  <a:defRPr/>
                </a:pPr>
                <a14:m>
                  <m:oMathPara xmlns:m="http://schemas.openxmlformats.org/officeDocument/2006/math">
                    <m:oMathParaPr>
                      <m:jc m:val="centerGroup"/>
                    </m:oMathParaPr>
                    <m:oMath xmlns:m="http://schemas.openxmlformats.org/officeDocument/2006/math">
                      <m:r>
                        <a:rPr lang="en-US" altLang="zh-TW" i="1" dirty="0" smtClean="0">
                          <a:latin typeface="Cambria Math"/>
                          <a:cs typeface="Times New Roman" pitchFamily="18" charset="0"/>
                        </a:rPr>
                        <m:t>𝜈</m:t>
                      </m:r>
                      <m:r>
                        <a:rPr lang="en-US" altLang="zh-TW" b="0" i="1" baseline="-30000" dirty="0" smtClean="0">
                          <a:latin typeface="Cambria Math" panose="02040503050406030204" pitchFamily="18" charset="0"/>
                          <a:cs typeface="Times New Roman" pitchFamily="18" charset="0"/>
                        </a:rPr>
                        <m:t>𝑒</m:t>
                      </m:r>
                    </m:oMath>
                  </m:oMathPara>
                </a14:m>
                <a:endParaRPr lang="en-US" altLang="zh-TW" i="1" dirty="0"/>
              </a:p>
            </p:txBody>
          </p:sp>
        </mc:Choice>
        <mc:Fallback xmlns="">
          <p:sp>
            <p:nvSpPr>
              <p:cNvPr id="39" name="TextBox 38">
                <a:extLst>
                  <a:ext uri="{FF2B5EF4-FFF2-40B4-BE49-F238E27FC236}">
                    <a16:creationId xmlns:a16="http://schemas.microsoft.com/office/drawing/2014/main" id="{77837EA8-6BD6-9D21-59AB-A3C9EA005145}"/>
                  </a:ext>
                </a:extLst>
              </p:cNvPr>
              <p:cNvSpPr txBox="1">
                <a:spLocks noRot="1" noChangeAspect="1" noMove="1" noResize="1" noEditPoints="1" noAdjustHandles="1" noChangeArrowheads="1" noChangeShapeType="1" noTextEdit="1"/>
              </p:cNvSpPr>
              <p:nvPr/>
            </p:nvSpPr>
            <p:spPr>
              <a:xfrm>
                <a:off x="758353" y="6023202"/>
                <a:ext cx="580910" cy="276999"/>
              </a:xfrm>
              <a:prstGeom prst="rect">
                <a:avLst/>
              </a:prstGeom>
              <a:blipFill>
                <a:blip r:embed="rId17"/>
                <a:stretch>
                  <a:fillRect b="-18182"/>
                </a:stretch>
              </a:blipFill>
            </p:spPr>
            <p:txBody>
              <a:bodyPr/>
              <a:lstStyle/>
              <a:p>
                <a:r>
                  <a:rPr lang="en-US">
                    <a:noFill/>
                  </a:rPr>
                  <a:t> </a:t>
                </a:r>
              </a:p>
            </p:txBody>
          </p:sp>
        </mc:Fallback>
      </mc:AlternateContent>
      <p:sp>
        <p:nvSpPr>
          <p:cNvPr id="40" name="Rectangle 39">
            <a:extLst>
              <a:ext uri="{FF2B5EF4-FFF2-40B4-BE49-F238E27FC236}">
                <a16:creationId xmlns:a16="http://schemas.microsoft.com/office/drawing/2014/main" id="{EA23E3C0-A0F5-A598-7F37-57FD81D3FA47}"/>
              </a:ext>
            </a:extLst>
          </p:cNvPr>
          <p:cNvSpPr/>
          <p:nvPr/>
        </p:nvSpPr>
        <p:spPr>
          <a:xfrm>
            <a:off x="3911404" y="4724400"/>
            <a:ext cx="2763897" cy="18101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 name="直線接點 3">
            <a:extLst>
              <a:ext uri="{FF2B5EF4-FFF2-40B4-BE49-F238E27FC236}">
                <a16:creationId xmlns:a16="http://schemas.microsoft.com/office/drawing/2014/main" id="{9ECE83AC-D2CA-7FA3-C12E-7AC6646E9B65}"/>
              </a:ext>
            </a:extLst>
          </p:cNvPr>
          <p:cNvCxnSpPr>
            <a:cxnSpLocks/>
          </p:cNvCxnSpPr>
          <p:nvPr/>
        </p:nvCxnSpPr>
        <p:spPr>
          <a:xfrm>
            <a:off x="4429919" y="5100362"/>
            <a:ext cx="812800" cy="711200"/>
          </a:xfrm>
          <a:prstGeom prst="line">
            <a:avLst/>
          </a:prstGeom>
          <a:ln w="222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2" name="直線接點 4">
            <a:extLst>
              <a:ext uri="{FF2B5EF4-FFF2-40B4-BE49-F238E27FC236}">
                <a16:creationId xmlns:a16="http://schemas.microsoft.com/office/drawing/2014/main" id="{F93275D8-0A62-7231-522B-351D992B2E6B}"/>
              </a:ext>
            </a:extLst>
          </p:cNvPr>
          <p:cNvCxnSpPr>
            <a:cxnSpLocks/>
          </p:cNvCxnSpPr>
          <p:nvPr/>
        </p:nvCxnSpPr>
        <p:spPr>
          <a:xfrm rot="10800000" flipV="1">
            <a:off x="4510541" y="5811563"/>
            <a:ext cx="731837" cy="646112"/>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3" name="直線接點 7">
            <a:extLst>
              <a:ext uri="{FF2B5EF4-FFF2-40B4-BE49-F238E27FC236}">
                <a16:creationId xmlns:a16="http://schemas.microsoft.com/office/drawing/2014/main" id="{8A6F53A7-5083-767B-28A4-8D80D038970A}"/>
              </a:ext>
            </a:extLst>
          </p:cNvPr>
          <p:cNvCxnSpPr>
            <a:cxnSpLocks/>
          </p:cNvCxnSpPr>
          <p:nvPr/>
        </p:nvCxnSpPr>
        <p:spPr>
          <a:xfrm flipH="1">
            <a:off x="5256664" y="5827438"/>
            <a:ext cx="1203593" cy="0"/>
          </a:xfrm>
          <a:prstGeom prst="line">
            <a:avLst/>
          </a:prstGeom>
          <a:ln>
            <a:solidFill>
              <a:schemeClr val="tx1"/>
            </a:solidFill>
            <a:prstDash val="lgDash"/>
            <a:tailEnd type="none"/>
          </a:ln>
        </p:spPr>
        <p:style>
          <a:lnRef idx="1">
            <a:schemeClr val="accent1"/>
          </a:lnRef>
          <a:fillRef idx="0">
            <a:schemeClr val="accent1"/>
          </a:fillRef>
          <a:effectRef idx="0">
            <a:schemeClr val="accent1"/>
          </a:effectRef>
          <a:fontRef idx="minor">
            <a:schemeClr val="tx1"/>
          </a:fontRef>
        </p:style>
      </p:cxnSp>
      <p:cxnSp>
        <p:nvCxnSpPr>
          <p:cNvPr id="44" name="直線單箭頭接點 8">
            <a:extLst>
              <a:ext uri="{FF2B5EF4-FFF2-40B4-BE49-F238E27FC236}">
                <a16:creationId xmlns:a16="http://schemas.microsoft.com/office/drawing/2014/main" id="{BADD82D1-3F8D-62DE-915C-50A310877043}"/>
              </a:ext>
            </a:extLst>
          </p:cNvPr>
          <p:cNvCxnSpPr>
            <a:cxnSpLocks/>
          </p:cNvCxnSpPr>
          <p:nvPr/>
        </p:nvCxnSpPr>
        <p:spPr>
          <a:xfrm rot="10800000">
            <a:off x="4706144" y="5346425"/>
            <a:ext cx="217488" cy="188912"/>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直線單箭頭接點 9">
            <a:extLst>
              <a:ext uri="{FF2B5EF4-FFF2-40B4-BE49-F238E27FC236}">
                <a16:creationId xmlns:a16="http://schemas.microsoft.com/office/drawing/2014/main" id="{EAB78630-4454-4507-2822-0F72A691AC29}"/>
              </a:ext>
            </a:extLst>
          </p:cNvPr>
          <p:cNvCxnSpPr>
            <a:cxnSpLocks/>
          </p:cNvCxnSpPr>
          <p:nvPr/>
        </p:nvCxnSpPr>
        <p:spPr>
          <a:xfrm flipV="1">
            <a:off x="4859607" y="6012876"/>
            <a:ext cx="147480" cy="121743"/>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6" name="矩形 6">
                <a:extLst>
                  <a:ext uri="{FF2B5EF4-FFF2-40B4-BE49-F238E27FC236}">
                    <a16:creationId xmlns:a16="http://schemas.microsoft.com/office/drawing/2014/main" id="{B4459128-DF35-90D5-647A-2584FDE857F9}"/>
                  </a:ext>
                </a:extLst>
              </p:cNvPr>
              <p:cNvSpPr/>
              <p:nvPr/>
            </p:nvSpPr>
            <p:spPr>
              <a:xfrm>
                <a:off x="5743666" y="5393738"/>
                <a:ext cx="398699" cy="369332"/>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ea typeface="新細明體" charset="0"/>
                        </a:rPr>
                        <m:t>𝑍</m:t>
                      </m:r>
                    </m:oMath>
                  </m:oMathPara>
                </a14:m>
                <a:endParaRPr lang="zh-TW" altLang="en-US" dirty="0"/>
              </a:p>
            </p:txBody>
          </p:sp>
        </mc:Choice>
        <mc:Fallback xmlns="">
          <p:sp>
            <p:nvSpPr>
              <p:cNvPr id="46" name="矩形 6">
                <a:extLst>
                  <a:ext uri="{FF2B5EF4-FFF2-40B4-BE49-F238E27FC236}">
                    <a16:creationId xmlns:a16="http://schemas.microsoft.com/office/drawing/2014/main" id="{B4459128-DF35-90D5-647A-2584FDE857F9}"/>
                  </a:ext>
                </a:extLst>
              </p:cNvPr>
              <p:cNvSpPr>
                <a:spLocks noRot="1" noChangeAspect="1" noMove="1" noResize="1" noEditPoints="1" noAdjustHandles="1" noChangeArrowheads="1" noChangeShapeType="1" noTextEdit="1"/>
              </p:cNvSpPr>
              <p:nvPr/>
            </p:nvSpPr>
            <p:spPr>
              <a:xfrm>
                <a:off x="5743666" y="5393738"/>
                <a:ext cx="398699" cy="369332"/>
              </a:xfrm>
              <a:prstGeom prst="rect">
                <a:avLst/>
              </a:prstGeom>
              <a:blipFill>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C8E9BAB8-0370-100F-A9E5-2ED44FC4FA85}"/>
                  </a:ext>
                </a:extLst>
              </p:cNvPr>
              <p:cNvSpPr txBox="1"/>
              <p:nvPr/>
            </p:nvSpPr>
            <p:spPr>
              <a:xfrm>
                <a:off x="4401795" y="4724400"/>
                <a:ext cx="217489" cy="276999"/>
              </a:xfrm>
              <a:prstGeom prst="rect">
                <a:avLst/>
              </a:prstGeom>
              <a:solidFill>
                <a:schemeClr val="bg1"/>
              </a:solidFill>
            </p:spPr>
            <p:txBody>
              <a:bodyPr wrap="square" lIns="0" tIns="0" rIns="0" bIns="0" rtlCol="0">
                <a:spAutoFit/>
              </a:bodyPr>
              <a:lstStyle/>
              <a:p>
                <a:pPr eaLnBrk="0" hangingPunct="0">
                  <a:defRPr/>
                </a:pPr>
                <a14:m>
                  <m:oMathPara xmlns:m="http://schemas.openxmlformats.org/officeDocument/2006/math">
                    <m:oMathParaPr>
                      <m:jc m:val="centerGroup"/>
                    </m:oMathParaPr>
                    <m:oMath xmlns:m="http://schemas.openxmlformats.org/officeDocument/2006/math">
                      <m:r>
                        <a:rPr lang="en-US" altLang="zh-TW" i="1" dirty="0" smtClean="0">
                          <a:latin typeface="Cambria Math" panose="02040503050406030204" pitchFamily="18" charset="0"/>
                          <a:cs typeface="Times New Roman" pitchFamily="18" charset="0"/>
                        </a:rPr>
                        <m:t>𝑓</m:t>
                      </m:r>
                    </m:oMath>
                  </m:oMathPara>
                </a14:m>
                <a:endParaRPr lang="en-US" altLang="zh-TW" i="1" dirty="0"/>
              </a:p>
            </p:txBody>
          </p:sp>
        </mc:Choice>
        <mc:Fallback xmlns="">
          <p:sp>
            <p:nvSpPr>
              <p:cNvPr id="47" name="TextBox 46">
                <a:extLst>
                  <a:ext uri="{FF2B5EF4-FFF2-40B4-BE49-F238E27FC236}">
                    <a16:creationId xmlns:a16="http://schemas.microsoft.com/office/drawing/2014/main" id="{C8E9BAB8-0370-100F-A9E5-2ED44FC4FA85}"/>
                  </a:ext>
                </a:extLst>
              </p:cNvPr>
              <p:cNvSpPr txBox="1">
                <a:spLocks noRot="1" noChangeAspect="1" noMove="1" noResize="1" noEditPoints="1" noAdjustHandles="1" noChangeArrowheads="1" noChangeShapeType="1" noTextEdit="1"/>
              </p:cNvSpPr>
              <p:nvPr/>
            </p:nvSpPr>
            <p:spPr>
              <a:xfrm>
                <a:off x="4401795" y="4724400"/>
                <a:ext cx="217489" cy="276999"/>
              </a:xfrm>
              <a:prstGeom prst="rect">
                <a:avLst/>
              </a:prstGeom>
              <a:blipFill>
                <a:blip r:embed="rId19"/>
                <a:stretch>
                  <a:fillRect l="-27778" r="-27778" b="-40909"/>
                </a:stretch>
              </a:blipFill>
            </p:spPr>
            <p:txBody>
              <a:bodyPr/>
              <a:lstStyle/>
              <a:p>
                <a:r>
                  <a:rPr lang="en-US">
                    <a:noFill/>
                  </a:rPr>
                  <a:t> </a:t>
                </a:r>
              </a:p>
            </p:txBody>
          </p:sp>
        </mc:Fallback>
      </mc:AlternateContent>
      <p:cxnSp>
        <p:nvCxnSpPr>
          <p:cNvPr id="48" name="Straight Arrow Connector 47">
            <a:extLst>
              <a:ext uri="{FF2B5EF4-FFF2-40B4-BE49-F238E27FC236}">
                <a16:creationId xmlns:a16="http://schemas.microsoft.com/office/drawing/2014/main" id="{1F2F0ECA-8931-0B44-7E03-74AD7DB891F7}"/>
              </a:ext>
            </a:extLst>
          </p:cNvPr>
          <p:cNvCxnSpPr>
            <a:cxnSpLocks/>
          </p:cNvCxnSpPr>
          <p:nvPr/>
        </p:nvCxnSpPr>
        <p:spPr>
          <a:xfrm flipH="1">
            <a:off x="5743666" y="5827438"/>
            <a:ext cx="97227"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C10FABB5-37A1-9C4E-F3E9-9E89849FB3D5}"/>
                  </a:ext>
                </a:extLst>
              </p:cNvPr>
              <p:cNvSpPr txBox="1"/>
              <p:nvPr/>
            </p:nvSpPr>
            <p:spPr>
              <a:xfrm>
                <a:off x="4008794" y="4724400"/>
                <a:ext cx="580910" cy="276999"/>
              </a:xfrm>
              <a:prstGeom prst="rect">
                <a:avLst/>
              </a:prstGeom>
              <a:solidFill>
                <a:schemeClr val="bg1"/>
              </a:solidFill>
            </p:spPr>
            <p:txBody>
              <a:bodyPr wrap="square" lIns="0" tIns="0" rIns="0" bIns="0" rtlCol="0">
                <a:spAutoFit/>
              </a:bodyPr>
              <a:lstStyle/>
              <a:p>
                <a:pPr eaLnBrk="0" hangingPunct="0">
                  <a:defRPr/>
                </a:pPr>
                <a14:m>
                  <m:oMathPara xmlns:m="http://schemas.openxmlformats.org/officeDocument/2006/math">
                    <m:oMathParaPr>
                      <m:jc m:val="centerGroup"/>
                    </m:oMathParaPr>
                    <m:oMath xmlns:m="http://schemas.openxmlformats.org/officeDocument/2006/math">
                      <m:r>
                        <a:rPr lang="en-US" altLang="zh-TW" i="1" dirty="0" smtClean="0">
                          <a:latin typeface="Cambria Math" panose="02040503050406030204" pitchFamily="18" charset="0"/>
                          <a:cs typeface="Times New Roman" pitchFamily="18" charset="0"/>
                        </a:rPr>
                        <m:t>𝑒</m:t>
                      </m:r>
                    </m:oMath>
                  </m:oMathPara>
                </a14:m>
                <a:endParaRPr lang="en-US" altLang="zh-TW" i="1" dirty="0"/>
              </a:p>
            </p:txBody>
          </p:sp>
        </mc:Choice>
        <mc:Fallback xmlns="">
          <p:sp>
            <p:nvSpPr>
              <p:cNvPr id="49" name="TextBox 48">
                <a:extLst>
                  <a:ext uri="{FF2B5EF4-FFF2-40B4-BE49-F238E27FC236}">
                    <a16:creationId xmlns:a16="http://schemas.microsoft.com/office/drawing/2014/main" id="{C10FABB5-37A1-9C4E-F3E9-9E89849FB3D5}"/>
                  </a:ext>
                </a:extLst>
              </p:cNvPr>
              <p:cNvSpPr txBox="1">
                <a:spLocks noRot="1" noChangeAspect="1" noMove="1" noResize="1" noEditPoints="1" noAdjustHandles="1" noChangeArrowheads="1" noChangeShapeType="1" noTextEdit="1"/>
              </p:cNvSpPr>
              <p:nvPr/>
            </p:nvSpPr>
            <p:spPr>
              <a:xfrm>
                <a:off x="4008794" y="4724400"/>
                <a:ext cx="580910" cy="276999"/>
              </a:xfrm>
              <a:prstGeom prst="rect">
                <a:avLst/>
              </a:prstGeom>
              <a:blipFill>
                <a:blip r:embed="rId20"/>
                <a:stretch>
                  <a:fillRect b="-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79CF4DAC-134C-463E-74BD-5E543D795964}"/>
                  </a:ext>
                </a:extLst>
              </p:cNvPr>
              <p:cNvSpPr txBox="1"/>
              <p:nvPr/>
            </p:nvSpPr>
            <p:spPr>
              <a:xfrm>
                <a:off x="4009252" y="6049024"/>
                <a:ext cx="580910" cy="276999"/>
              </a:xfrm>
              <a:prstGeom prst="rect">
                <a:avLst/>
              </a:prstGeom>
              <a:solidFill>
                <a:schemeClr val="bg1"/>
              </a:solidFill>
            </p:spPr>
            <p:txBody>
              <a:bodyPr wrap="square" lIns="0" tIns="0" rIns="0" bIns="0" rtlCol="0">
                <a:spAutoFit/>
              </a:bodyPr>
              <a:lstStyle/>
              <a:p>
                <a:pPr eaLnBrk="0" hangingPunct="0">
                  <a:defRPr/>
                </a:pPr>
                <a14:m>
                  <m:oMathPara xmlns:m="http://schemas.openxmlformats.org/officeDocument/2006/math">
                    <m:oMathParaPr>
                      <m:jc m:val="centerGroup"/>
                    </m:oMathParaPr>
                    <m:oMath xmlns:m="http://schemas.openxmlformats.org/officeDocument/2006/math">
                      <m:r>
                        <a:rPr lang="en-US" altLang="zh-TW" i="1" dirty="0" smtClean="0">
                          <a:latin typeface="Cambria Math" panose="02040503050406030204" pitchFamily="18" charset="0"/>
                          <a:cs typeface="Times New Roman" pitchFamily="18" charset="0"/>
                        </a:rPr>
                        <m:t>𝑒</m:t>
                      </m:r>
                    </m:oMath>
                  </m:oMathPara>
                </a14:m>
                <a:endParaRPr lang="en-US" altLang="zh-TW" i="1" dirty="0"/>
              </a:p>
            </p:txBody>
          </p:sp>
        </mc:Choice>
        <mc:Fallback xmlns="">
          <p:sp>
            <p:nvSpPr>
              <p:cNvPr id="50" name="TextBox 49">
                <a:extLst>
                  <a:ext uri="{FF2B5EF4-FFF2-40B4-BE49-F238E27FC236}">
                    <a16:creationId xmlns:a16="http://schemas.microsoft.com/office/drawing/2014/main" id="{79CF4DAC-134C-463E-74BD-5E543D795964}"/>
                  </a:ext>
                </a:extLst>
              </p:cNvPr>
              <p:cNvSpPr txBox="1">
                <a:spLocks noRot="1" noChangeAspect="1" noMove="1" noResize="1" noEditPoints="1" noAdjustHandles="1" noChangeArrowheads="1" noChangeShapeType="1" noTextEdit="1"/>
              </p:cNvSpPr>
              <p:nvPr/>
            </p:nvSpPr>
            <p:spPr>
              <a:xfrm>
                <a:off x="4009252" y="6049024"/>
                <a:ext cx="580910" cy="276999"/>
              </a:xfrm>
              <a:prstGeom prst="rect">
                <a:avLst/>
              </a:prstGeom>
              <a:blipFill>
                <a:blip r:embed="rId21"/>
                <a:stretch>
                  <a:fillRect b="-4348"/>
                </a:stretch>
              </a:blipFill>
            </p:spPr>
            <p:txBody>
              <a:bodyPr/>
              <a:lstStyle/>
              <a:p>
                <a:r>
                  <a:rPr lang="en-US">
                    <a:noFill/>
                  </a:rPr>
                  <a:t> </a:t>
                </a:r>
              </a:p>
            </p:txBody>
          </p:sp>
        </mc:Fallback>
      </mc:AlternateContent>
    </p:spTree>
    <p:extLst>
      <p:ext uri="{BB962C8B-B14F-4D97-AF65-F5344CB8AC3E}">
        <p14:creationId xmlns:p14="http://schemas.microsoft.com/office/powerpoint/2010/main" val="261499834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Text Box 4"/>
          <p:cNvSpPr txBox="1">
            <a:spLocks noChangeArrowheads="1"/>
          </p:cNvSpPr>
          <p:nvPr/>
        </p:nvSpPr>
        <p:spPr bwMode="auto">
          <a:xfrm>
            <a:off x="2655369" y="1045019"/>
            <a:ext cx="37855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50000"/>
              </a:spcBef>
              <a:buClrTx/>
              <a:buSzTx/>
              <a:buFontTx/>
              <a:buNone/>
            </a:pPr>
            <a:r>
              <a:rPr lang="en-US" altLang="zh-TW" sz="1800" dirty="0">
                <a:solidFill>
                  <a:srgbClr val="FF0000"/>
                </a:solidFill>
              </a:rPr>
              <a:t>Weak Interaction through Z particle</a:t>
            </a:r>
            <a:endParaRPr lang="zh-TW" altLang="en-US" sz="1800" dirty="0">
              <a:solidFill>
                <a:srgbClr val="FF0000"/>
              </a:solidFill>
            </a:endParaRPr>
          </a:p>
        </p:txBody>
      </p:sp>
      <p:pic>
        <p:nvPicPr>
          <p:cNvPr id="239619" name="Picture 5" descr="4605b"/>
          <p:cNvPicPr>
            <a:picLocks noChangeAspect="1" noChangeArrowheads="1"/>
          </p:cNvPicPr>
          <p:nvPr/>
        </p:nvPicPr>
        <p:blipFill>
          <a:blip r:embed="rId2">
            <a:extLst>
              <a:ext uri="{28A0092B-C50C-407E-A947-70E740481C1C}">
                <a14:useLocalDpi xmlns:a14="http://schemas.microsoft.com/office/drawing/2010/main" val="0"/>
              </a:ext>
            </a:extLst>
          </a:blip>
          <a:srcRect b="11742"/>
          <a:stretch>
            <a:fillRect/>
          </a:stretch>
        </p:blipFill>
        <p:spPr bwMode="auto">
          <a:xfrm>
            <a:off x="2961939" y="1638785"/>
            <a:ext cx="3172413" cy="2944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9140" name="文字方塊 3"/>
          <p:cNvSpPr txBox="1">
            <a:spLocks noChangeArrowheads="1"/>
          </p:cNvSpPr>
          <p:nvPr/>
        </p:nvSpPr>
        <p:spPr bwMode="auto">
          <a:xfrm>
            <a:off x="1341437" y="4662355"/>
            <a:ext cx="6138863" cy="873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Tahoma" charset="0"/>
                <a:ea typeface="新細明體" charset="0"/>
                <a:cs typeface="新細明體" charset="0"/>
              </a:defRPr>
            </a:lvl1pPr>
            <a:lvl2pPr marL="742950" indent="-285750" eaLnBrk="0" hangingPunct="0">
              <a:defRPr kumimoji="1">
                <a:solidFill>
                  <a:schemeClr val="tx1"/>
                </a:solidFill>
                <a:latin typeface="Tahoma" charset="0"/>
                <a:ea typeface="新細明體" charset="0"/>
              </a:defRPr>
            </a:lvl2pPr>
            <a:lvl3pPr marL="1143000" indent="-228600" eaLnBrk="0" hangingPunct="0">
              <a:defRPr kumimoji="1">
                <a:solidFill>
                  <a:schemeClr val="tx1"/>
                </a:solidFill>
                <a:latin typeface="Tahoma" charset="0"/>
                <a:ea typeface="新細明體" charset="0"/>
              </a:defRPr>
            </a:lvl3pPr>
            <a:lvl4pPr marL="1600200" indent="-228600" eaLnBrk="0" hangingPunct="0">
              <a:defRPr kumimoji="1">
                <a:solidFill>
                  <a:schemeClr val="tx1"/>
                </a:solidFill>
                <a:latin typeface="Tahoma" charset="0"/>
                <a:ea typeface="新細明體" charset="0"/>
              </a:defRPr>
            </a:lvl4pPr>
            <a:lvl5pPr marL="2057400" indent="-228600" eaLnBrk="0" hangingPunct="0">
              <a:defRPr kumimoji="1">
                <a:solidFill>
                  <a:schemeClr val="tx1"/>
                </a:solidFill>
                <a:latin typeface="Tahoma" charset="0"/>
                <a:ea typeface="新細明體" charset="0"/>
              </a:defRPr>
            </a:lvl5pPr>
            <a:lvl6pPr marL="2514600" indent="-228600" eaLnBrk="0" fontAlgn="base" hangingPunct="0">
              <a:spcBef>
                <a:spcPct val="0"/>
              </a:spcBef>
              <a:spcAft>
                <a:spcPct val="0"/>
              </a:spcAft>
              <a:defRPr kumimoji="1">
                <a:solidFill>
                  <a:schemeClr val="tx1"/>
                </a:solidFill>
                <a:latin typeface="Tahoma" charset="0"/>
                <a:ea typeface="新細明體" charset="0"/>
              </a:defRPr>
            </a:lvl6pPr>
            <a:lvl7pPr marL="2971800" indent="-228600" eaLnBrk="0" fontAlgn="base" hangingPunct="0">
              <a:spcBef>
                <a:spcPct val="0"/>
              </a:spcBef>
              <a:spcAft>
                <a:spcPct val="0"/>
              </a:spcAft>
              <a:defRPr kumimoji="1">
                <a:solidFill>
                  <a:schemeClr val="tx1"/>
                </a:solidFill>
                <a:latin typeface="Tahoma" charset="0"/>
                <a:ea typeface="新細明體" charset="0"/>
              </a:defRPr>
            </a:lvl7pPr>
            <a:lvl8pPr marL="3429000" indent="-228600" eaLnBrk="0" fontAlgn="base" hangingPunct="0">
              <a:spcBef>
                <a:spcPct val="0"/>
              </a:spcBef>
              <a:spcAft>
                <a:spcPct val="0"/>
              </a:spcAft>
              <a:defRPr kumimoji="1">
                <a:solidFill>
                  <a:schemeClr val="tx1"/>
                </a:solidFill>
                <a:latin typeface="Tahoma" charset="0"/>
                <a:ea typeface="新細明體" charset="0"/>
              </a:defRPr>
            </a:lvl8pPr>
            <a:lvl9pPr marL="3886200" indent="-228600" eaLnBrk="0" fontAlgn="base" hangingPunct="0">
              <a:spcBef>
                <a:spcPct val="0"/>
              </a:spcBef>
              <a:spcAft>
                <a:spcPct val="0"/>
              </a:spcAft>
              <a:defRPr kumimoji="1">
                <a:solidFill>
                  <a:schemeClr val="tx1"/>
                </a:solidFill>
                <a:latin typeface="Tahoma" charset="0"/>
                <a:ea typeface="新細明體" charset="0"/>
              </a:defRPr>
            </a:lvl9pPr>
          </a:lstStyle>
          <a:p>
            <a:pPr eaLnBrk="1" hangingPunct="1">
              <a:lnSpc>
                <a:spcPct val="150000"/>
              </a:lnSpc>
              <a:defRPr/>
            </a:pPr>
            <a:r>
              <a:rPr lang="en-US" altLang="zh-TW" dirty="0">
                <a:latin typeface="Times New Roman" panose="02020603050405020304" pitchFamily="18" charset="0"/>
                <a:cs typeface="Times New Roman" panose="02020603050405020304" pitchFamily="18" charset="0"/>
              </a:rPr>
              <a:t>Beta</a:t>
            </a:r>
            <a:r>
              <a:rPr lang="zh-TW" altLang="en-US" dirty="0">
                <a:latin typeface="Times New Roman" panose="02020603050405020304" pitchFamily="18" charset="0"/>
                <a:cs typeface="Times New Roman" panose="02020603050405020304" pitchFamily="18" charset="0"/>
              </a:rPr>
              <a:t>衰變只需要</a:t>
            </a:r>
            <a:r>
              <a:rPr lang="en-US" altLang="zh-TW" dirty="0">
                <a:latin typeface="Times New Roman" panose="02020603050405020304" pitchFamily="18" charset="0"/>
                <a:cs typeface="Times New Roman" panose="02020603050405020304" pitchFamily="18" charset="0"/>
              </a:rPr>
              <a:t>W</a:t>
            </a:r>
            <a:r>
              <a:rPr lang="zh-TW" altLang="en-US" dirty="0">
                <a:latin typeface="Times New Roman" panose="02020603050405020304" pitchFamily="18" charset="0"/>
                <a:cs typeface="Times New Roman" panose="02020603050405020304" pitchFamily="18" charset="0"/>
              </a:rPr>
              <a:t>即可，</a:t>
            </a:r>
            <a:r>
              <a:rPr lang="en-US" altLang="zh-TW" dirty="0">
                <a:latin typeface="Times New Roman" panose="02020603050405020304" pitchFamily="18" charset="0"/>
                <a:cs typeface="Times New Roman" panose="02020603050405020304" pitchFamily="18" charset="0"/>
              </a:rPr>
              <a:t>Z</a:t>
            </a:r>
            <a:r>
              <a:rPr lang="zh-TW" altLang="en-US" dirty="0">
                <a:latin typeface="+mn-lt"/>
              </a:rPr>
              <a:t>的存在是依據規範對稱的原則在</a:t>
            </a:r>
            <a:r>
              <a:rPr lang="en-US" altLang="zh-TW" dirty="0">
                <a:latin typeface="Times New Roman" panose="02020603050405020304" pitchFamily="18" charset="0"/>
                <a:cs typeface="Times New Roman" panose="02020603050405020304" pitchFamily="18" charset="0"/>
              </a:rPr>
              <a:t>60</a:t>
            </a:r>
            <a:r>
              <a:rPr lang="zh-TW" altLang="en-US" dirty="0">
                <a:latin typeface="Times New Roman" panose="02020603050405020304" pitchFamily="18" charset="0"/>
                <a:cs typeface="Times New Roman" panose="02020603050405020304" pitchFamily="18" charset="0"/>
              </a:rPr>
              <a:t>年代即預測出來，</a:t>
            </a:r>
            <a:r>
              <a:rPr lang="en-US" altLang="zh-TW" dirty="0">
                <a:latin typeface="Times New Roman" panose="02020603050405020304" pitchFamily="18" charset="0"/>
                <a:cs typeface="Times New Roman" panose="02020603050405020304" pitchFamily="18" charset="0"/>
              </a:rPr>
              <a:t>70</a:t>
            </a:r>
            <a:r>
              <a:rPr lang="zh-TW" altLang="en-US" dirty="0">
                <a:latin typeface="Times New Roman" panose="02020603050405020304" pitchFamily="18" charset="0"/>
                <a:cs typeface="Times New Roman" panose="02020603050405020304" pitchFamily="18" charset="0"/>
              </a:rPr>
              <a:t>年代間接證實，</a:t>
            </a:r>
            <a:r>
              <a:rPr lang="en-US" altLang="zh-TW" dirty="0">
                <a:latin typeface="Times New Roman" panose="02020603050405020304" pitchFamily="18" charset="0"/>
                <a:cs typeface="Times New Roman" panose="02020603050405020304" pitchFamily="18" charset="0"/>
              </a:rPr>
              <a:t>80</a:t>
            </a:r>
            <a:r>
              <a:rPr lang="zh-TW" altLang="en-US" dirty="0">
                <a:latin typeface="+mn-lt"/>
              </a:rPr>
              <a:t>年代</a:t>
            </a:r>
            <a:r>
              <a:rPr lang="zh-TW" altLang="en-US" dirty="0"/>
              <a:t>才直接找到。</a:t>
            </a:r>
          </a:p>
        </p:txBody>
      </p:sp>
      <p:pic>
        <p:nvPicPr>
          <p:cNvPr id="239621" name="Picture 4" descr="46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2140" y="1638785"/>
            <a:ext cx="1692275"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9623"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fld id="{1AC5E41A-F3B4-4223-9B58-DDE35FBC1AF8}" type="slidenum">
              <a:rPr kumimoji="0" lang="zh-TW" altLang="en-US" sz="1400">
                <a:latin typeface="Tahoma" pitchFamily="34" charset="0"/>
              </a:rPr>
              <a:pPr eaLnBrk="1" hangingPunct="1">
                <a:spcBef>
                  <a:spcPct val="0"/>
                </a:spcBef>
                <a:buClrTx/>
                <a:buSzTx/>
                <a:buFontTx/>
                <a:buNone/>
              </a:pPr>
              <a:t>63</a:t>
            </a:fld>
            <a:endParaRPr kumimoji="0" lang="en-US" altLang="zh-TW" sz="1400">
              <a:latin typeface="Tahoma" pitchFamily="34" charset="0"/>
            </a:endParaRPr>
          </a:p>
        </p:txBody>
      </p:sp>
      <mc:AlternateContent xmlns:mc="http://schemas.openxmlformats.org/markup-compatibility/2006" xmlns:a14="http://schemas.microsoft.com/office/drawing/2010/main">
        <mc:Choice Requires="a14">
          <p:sp>
            <p:nvSpPr>
              <p:cNvPr id="2" name="文字方塊 1"/>
              <p:cNvSpPr txBox="1"/>
              <p:nvPr/>
            </p:nvSpPr>
            <p:spPr>
              <a:xfrm>
                <a:off x="1341437" y="5576582"/>
                <a:ext cx="7138420" cy="369332"/>
              </a:xfrm>
              <a:prstGeom prst="rect">
                <a:avLst/>
              </a:prstGeom>
              <a:noFill/>
            </p:spPr>
            <p:txBody>
              <a:bodyPr wrap="square" rtlCol="0">
                <a:spAutoFit/>
              </a:bodyPr>
              <a:lstStyle/>
              <a:p>
                <a14:m>
                  <m:oMath xmlns:m="http://schemas.openxmlformats.org/officeDocument/2006/math">
                    <m:sSup>
                      <m:sSupPr>
                        <m:ctrlPr>
                          <a:rPr lang="en-US" altLang="zh-TW" i="1" dirty="0" smtClean="0">
                            <a:latin typeface="Cambria Math" panose="02040503050406030204" pitchFamily="18" charset="0"/>
                          </a:rPr>
                        </m:ctrlPr>
                      </m:sSupPr>
                      <m:e>
                        <m:r>
                          <a:rPr lang="en-US" altLang="zh-TW" i="1" dirty="0">
                            <a:latin typeface="Cambria Math"/>
                          </a:rPr>
                          <m:t>𝑍</m:t>
                        </m:r>
                      </m:e>
                      <m:sup>
                        <m:r>
                          <a:rPr lang="en-US" altLang="zh-TW" i="1" dirty="0">
                            <a:latin typeface="Cambria Math"/>
                          </a:rPr>
                          <m:t>0</m:t>
                        </m:r>
                      </m:sup>
                    </m:sSup>
                  </m:oMath>
                </a14:m>
                <a:r>
                  <a:rPr lang="zh-TW" altLang="en-US" dirty="0"/>
                  <a:t>與光子的作用很接近，難區分，但只有</a:t>
                </a:r>
                <a14:m>
                  <m:oMath xmlns:m="http://schemas.openxmlformats.org/officeDocument/2006/math">
                    <m:sSup>
                      <m:sSupPr>
                        <m:ctrlPr>
                          <a:rPr lang="en-US" altLang="zh-TW" i="1" dirty="0" smtClean="0">
                            <a:latin typeface="Cambria Math" panose="02040503050406030204" pitchFamily="18" charset="0"/>
                          </a:rPr>
                        </m:ctrlPr>
                      </m:sSupPr>
                      <m:e>
                        <m:r>
                          <a:rPr lang="en-US" altLang="zh-TW" i="1" dirty="0">
                            <a:latin typeface="Cambria Math"/>
                          </a:rPr>
                          <m:t>𝑍</m:t>
                        </m:r>
                      </m:e>
                      <m:sup>
                        <m:r>
                          <a:rPr lang="en-US" altLang="zh-TW" b="0" i="1" dirty="0" smtClean="0">
                            <a:latin typeface="Cambria Math"/>
                          </a:rPr>
                          <m:t>0</m:t>
                        </m:r>
                      </m:sup>
                    </m:sSup>
                  </m:oMath>
                </a14:m>
                <a:r>
                  <a:rPr lang="zh-TW" altLang="en-US" dirty="0"/>
                  <a:t>與微中子是有作用的！</a:t>
                </a:r>
              </a:p>
            </p:txBody>
          </p:sp>
        </mc:Choice>
        <mc:Fallback xmlns="">
          <p:sp>
            <p:nvSpPr>
              <p:cNvPr id="2" name="文字方塊 1"/>
              <p:cNvSpPr txBox="1">
                <a:spLocks noRot="1" noChangeAspect="1" noMove="1" noResize="1" noEditPoints="1" noAdjustHandles="1" noChangeArrowheads="1" noChangeShapeType="1" noTextEdit="1"/>
              </p:cNvSpPr>
              <p:nvPr/>
            </p:nvSpPr>
            <p:spPr>
              <a:xfrm>
                <a:off x="1341437" y="5576582"/>
                <a:ext cx="7138420" cy="369332"/>
              </a:xfrm>
              <a:prstGeom prst="rect">
                <a:avLst/>
              </a:prstGeom>
              <a:blipFill>
                <a:blip r:embed="rId4"/>
                <a:stretch>
                  <a:fillRect t="-10000" b="-20000"/>
                </a:stretch>
              </a:blipFill>
            </p:spPr>
            <p:txBody>
              <a:bodyPr/>
              <a:lstStyle/>
              <a:p>
                <a:r>
                  <a:rPr lang="en-US">
                    <a:noFill/>
                  </a:rPr>
                  <a:t> </a:t>
                </a:r>
              </a:p>
            </p:txBody>
          </p:sp>
        </mc:Fallback>
      </mc:AlternateContent>
    </p:spTree>
    <p:extLst>
      <p:ext uri="{BB962C8B-B14F-4D97-AF65-F5344CB8AC3E}">
        <p14:creationId xmlns:p14="http://schemas.microsoft.com/office/powerpoint/2010/main" val="325115412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2" name="Picture 4" descr="phot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913" y="1184275"/>
            <a:ext cx="5619750" cy="443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0644" name="文字方塊 4"/>
          <p:cNvSpPr txBox="1">
            <a:spLocks noChangeArrowheads="1"/>
          </p:cNvSpPr>
          <p:nvPr/>
        </p:nvSpPr>
        <p:spPr bwMode="auto">
          <a:xfrm>
            <a:off x="3278188" y="5872956"/>
            <a:ext cx="27654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en-US" altLang="zh-TW" sz="1800" dirty="0" err="1">
                <a:cs typeface="Times New Roman" panose="02020603050405020304" pitchFamily="18" charset="0"/>
              </a:rPr>
              <a:t>Garmamelle</a:t>
            </a:r>
            <a:r>
              <a:rPr lang="en-US" altLang="zh-TW" sz="1800" dirty="0">
                <a:cs typeface="Times New Roman" panose="02020603050405020304" pitchFamily="18" charset="0"/>
              </a:rPr>
              <a:t> CERN 1973</a:t>
            </a:r>
            <a:endParaRPr lang="zh-TW" altLang="en-US" sz="1800" dirty="0">
              <a:cs typeface="Times New Roman" panose="02020603050405020304" pitchFamily="18" charset="0"/>
            </a:endParaRPr>
          </a:p>
        </p:txBody>
      </p:sp>
      <p:pic>
        <p:nvPicPr>
          <p:cNvPr id="240645" name="Picture 5" descr="4605b"/>
          <p:cNvPicPr>
            <a:picLocks noChangeAspect="1" noChangeArrowheads="1"/>
          </p:cNvPicPr>
          <p:nvPr/>
        </p:nvPicPr>
        <p:blipFill>
          <a:blip r:embed="rId3">
            <a:extLst>
              <a:ext uri="{28A0092B-C50C-407E-A947-70E740481C1C}">
                <a14:useLocalDpi xmlns:a14="http://schemas.microsoft.com/office/drawing/2010/main" val="0"/>
              </a:ext>
            </a:extLst>
          </a:blip>
          <a:srcRect b="11742"/>
          <a:stretch>
            <a:fillRect/>
          </a:stretch>
        </p:blipFill>
        <p:spPr bwMode="auto">
          <a:xfrm>
            <a:off x="6278563" y="3090863"/>
            <a:ext cx="2619375"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0646"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fld id="{98E7403A-D289-481C-9F3D-0C735BB1371F}" type="slidenum">
              <a:rPr kumimoji="0" lang="zh-TW" altLang="en-US" sz="1400">
                <a:latin typeface="Tahoma" pitchFamily="34" charset="0"/>
              </a:rPr>
              <a:pPr eaLnBrk="1" hangingPunct="1">
                <a:spcBef>
                  <a:spcPct val="0"/>
                </a:spcBef>
                <a:buClrTx/>
                <a:buSzTx/>
                <a:buFontTx/>
                <a:buNone/>
              </a:pPr>
              <a:t>64</a:t>
            </a:fld>
            <a:endParaRPr kumimoji="0" lang="en-US" altLang="zh-TW" sz="1400">
              <a:latin typeface="Tahoma" pitchFamily="34" charset="0"/>
            </a:endParaRPr>
          </a:p>
        </p:txBody>
      </p:sp>
      <mc:AlternateContent xmlns:mc="http://schemas.openxmlformats.org/markup-compatibility/2006" xmlns:a14="http://schemas.microsoft.com/office/drawing/2010/main">
        <mc:Choice Requires="a14">
          <p:sp>
            <p:nvSpPr>
              <p:cNvPr id="2" name="文字方塊 1">
                <a:extLst>
                  <a:ext uri="{FF2B5EF4-FFF2-40B4-BE49-F238E27FC236}">
                    <a16:creationId xmlns:a16="http://schemas.microsoft.com/office/drawing/2014/main" id="{A708986B-D1BE-2A46-BF6F-E3B7FDAA051B}"/>
                  </a:ext>
                </a:extLst>
              </p:cNvPr>
              <p:cNvSpPr txBox="1"/>
              <p:nvPr/>
            </p:nvSpPr>
            <p:spPr>
              <a:xfrm>
                <a:off x="3278188" y="615156"/>
                <a:ext cx="1708416" cy="276999"/>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zh-TW" altLang="en-US" i="1" smtClean="0">
                          <a:latin typeface="Cambria Math" panose="02040503050406030204" pitchFamily="18" charset="0"/>
                        </a:rPr>
                        <m:t>𝜈</m:t>
                      </m:r>
                      <m:r>
                        <a:rPr kumimoji="1" lang="en-US" altLang="zh-TW" b="0" i="1" smtClean="0">
                          <a:latin typeface="Cambria Math" panose="02040503050406030204" pitchFamily="18" charset="0"/>
                        </a:rPr>
                        <m:t>+</m:t>
                      </m:r>
                      <m:sSup>
                        <m:sSupPr>
                          <m:ctrlPr>
                            <a:rPr kumimoji="1" lang="en-US" altLang="zh-TW" b="0" i="1" smtClean="0">
                              <a:latin typeface="Cambria Math" panose="02040503050406030204" pitchFamily="18" charset="0"/>
                            </a:rPr>
                          </m:ctrlPr>
                        </m:sSupPr>
                        <m:e>
                          <m:r>
                            <a:rPr kumimoji="1" lang="en-US" altLang="zh-TW" b="0" i="1" smtClean="0">
                              <a:latin typeface="Cambria Math" panose="02040503050406030204" pitchFamily="18" charset="0"/>
                            </a:rPr>
                            <m:t>𝑒</m:t>
                          </m:r>
                        </m:e>
                        <m:sup>
                          <m:r>
                            <a:rPr kumimoji="1" lang="en-US" altLang="zh-TW" b="0" i="1" smtClean="0">
                              <a:latin typeface="Cambria Math" panose="02040503050406030204" pitchFamily="18" charset="0"/>
                            </a:rPr>
                            <m:t>−</m:t>
                          </m:r>
                        </m:sup>
                      </m:sSup>
                      <m:r>
                        <a:rPr kumimoji="1" lang="en-US" altLang="zh-TW" b="0" i="1" smtClean="0">
                          <a:latin typeface="Cambria Math" panose="02040503050406030204" pitchFamily="18" charset="0"/>
                          <a:ea typeface="Cambria Math" panose="02040503050406030204" pitchFamily="18" charset="0"/>
                        </a:rPr>
                        <m:t>→</m:t>
                      </m:r>
                      <m:r>
                        <a:rPr lang="zh-TW" altLang="en-US" i="1">
                          <a:latin typeface="Cambria Math" panose="02040503050406030204" pitchFamily="18" charset="0"/>
                        </a:rPr>
                        <m:t>𝜈</m:t>
                      </m:r>
                      <m:r>
                        <a:rPr lang="en-US" altLang="zh-TW" i="1">
                          <a:latin typeface="Cambria Math" panose="02040503050406030204" pitchFamily="18" charset="0"/>
                        </a:rPr>
                        <m:t>+</m:t>
                      </m:r>
                      <m:sSup>
                        <m:sSupPr>
                          <m:ctrlPr>
                            <a:rPr lang="en-US" altLang="zh-TW" i="1">
                              <a:latin typeface="Cambria Math" panose="02040503050406030204" pitchFamily="18" charset="0"/>
                            </a:rPr>
                          </m:ctrlPr>
                        </m:sSupPr>
                        <m:e>
                          <m:r>
                            <a:rPr lang="en-US" altLang="zh-TW" i="1">
                              <a:latin typeface="Cambria Math" panose="02040503050406030204" pitchFamily="18" charset="0"/>
                            </a:rPr>
                            <m:t>𝑒</m:t>
                          </m:r>
                        </m:e>
                        <m:sup>
                          <m:r>
                            <a:rPr lang="en-US" altLang="zh-TW" i="1">
                              <a:latin typeface="Cambria Math" panose="02040503050406030204" pitchFamily="18" charset="0"/>
                            </a:rPr>
                            <m:t>−</m:t>
                          </m:r>
                        </m:sup>
                      </m:sSup>
                    </m:oMath>
                  </m:oMathPara>
                </a14:m>
                <a:endParaRPr kumimoji="1" lang="zh-TW" altLang="en-US" dirty="0"/>
              </a:p>
            </p:txBody>
          </p:sp>
        </mc:Choice>
        <mc:Fallback xmlns="">
          <p:sp>
            <p:nvSpPr>
              <p:cNvPr id="2" name="文字方塊 1">
                <a:extLst>
                  <a:ext uri="{FF2B5EF4-FFF2-40B4-BE49-F238E27FC236}">
                    <a16:creationId xmlns:a16="http://schemas.microsoft.com/office/drawing/2014/main" id="{A708986B-D1BE-2A46-BF6F-E3B7FDAA051B}"/>
                  </a:ext>
                </a:extLst>
              </p:cNvPr>
              <p:cNvSpPr txBox="1">
                <a:spLocks noRot="1" noChangeAspect="1" noMove="1" noResize="1" noEditPoints="1" noAdjustHandles="1" noChangeArrowheads="1" noChangeShapeType="1" noTextEdit="1"/>
              </p:cNvSpPr>
              <p:nvPr/>
            </p:nvSpPr>
            <p:spPr>
              <a:xfrm>
                <a:off x="3278188" y="615156"/>
                <a:ext cx="1708416" cy="276999"/>
              </a:xfrm>
              <a:prstGeom prst="rect">
                <a:avLst/>
              </a:prstGeom>
              <a:blipFill>
                <a:blip r:embed="rId4"/>
                <a:stretch>
                  <a:fillRect l="-735" b="-9091"/>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382284823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695731E7-05E2-4B34-A808-C068F5CA7571}" type="slidenum">
              <a:rPr lang="zh-TW" altLang="en-US" smtClean="0"/>
              <a:pPr>
                <a:defRPr/>
              </a:pPr>
              <a:t>65</a:t>
            </a:fld>
            <a:endParaRPr lang="en-US" altLang="zh-TW"/>
          </a:p>
        </p:txBody>
      </p:sp>
      <p:pic>
        <p:nvPicPr>
          <p:cNvPr id="3" name="Picture 7" descr="http://www.particlezoo.net/individual_pages/info/Z-bos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5301" y="1865312"/>
            <a:ext cx="3284274" cy="3284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31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20500"/>
          <a:stretch/>
        </p:blipFill>
        <p:spPr bwMode="auto">
          <a:xfrm>
            <a:off x="604048" y="1865312"/>
            <a:ext cx="3998229" cy="2252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a:extLst>
              <a:ext uri="{FF2B5EF4-FFF2-40B4-BE49-F238E27FC236}">
                <a16:creationId xmlns:a16="http://schemas.microsoft.com/office/drawing/2014/main" id="{6BDD425F-E865-2782-350D-5B6340FA9A32}"/>
              </a:ext>
            </a:extLst>
          </p:cNvPr>
          <p:cNvSpPr/>
          <p:nvPr/>
        </p:nvSpPr>
        <p:spPr>
          <a:xfrm>
            <a:off x="1318661" y="2483318"/>
            <a:ext cx="2964581" cy="26950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824646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A01684-B950-CB79-38A7-6A40CE9DA588}"/>
            </a:ext>
          </a:extLst>
        </p:cNvPr>
        <p:cNvGrpSpPr/>
        <p:nvPr/>
      </p:nvGrpSpPr>
      <p:grpSpPr>
        <a:xfrm>
          <a:off x="0" y="0"/>
          <a:ext cx="0" cy="0"/>
          <a:chOff x="0" y="0"/>
          <a:chExt cx="0" cy="0"/>
        </a:xfrm>
      </p:grpSpPr>
      <p:pic>
        <p:nvPicPr>
          <p:cNvPr id="52227" name="Picture 5" descr="weak">
            <a:extLst>
              <a:ext uri="{FF2B5EF4-FFF2-40B4-BE49-F238E27FC236}">
                <a16:creationId xmlns:a16="http://schemas.microsoft.com/office/drawing/2014/main" id="{9273A860-FCB0-DF5C-AEF7-E5CC72C8C3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0507" y="2908855"/>
            <a:ext cx="1571625"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8" name="Picture 6" descr="emag">
            <a:extLst>
              <a:ext uri="{FF2B5EF4-FFF2-40B4-BE49-F238E27FC236}">
                <a16:creationId xmlns:a16="http://schemas.microsoft.com/office/drawing/2014/main" id="{C652A976-4F54-6F0F-93AC-3E5805A3EF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5132" y="3059668"/>
            <a:ext cx="1905000" cy="177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59" name="Picture 7" descr="eweak">
            <a:extLst>
              <a:ext uri="{FF2B5EF4-FFF2-40B4-BE49-F238E27FC236}">
                <a16:creationId xmlns:a16="http://schemas.microsoft.com/office/drawing/2014/main" id="{ED7E6879-E166-F7E3-3084-4F431272DC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52082" y="2908855"/>
            <a:ext cx="1799985" cy="3223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0647" name="文字方塊 3">
            <a:extLst>
              <a:ext uri="{FF2B5EF4-FFF2-40B4-BE49-F238E27FC236}">
                <a16:creationId xmlns:a16="http://schemas.microsoft.com/office/drawing/2014/main" id="{F2950F23-FB02-7251-1DFA-A49CB26A6633}"/>
              </a:ext>
            </a:extLst>
          </p:cNvPr>
          <p:cNvSpPr txBox="1">
            <a:spLocks noChangeArrowheads="1"/>
          </p:cNvSpPr>
          <p:nvPr/>
        </p:nvSpPr>
        <p:spPr bwMode="auto">
          <a:xfrm>
            <a:off x="865817" y="1047557"/>
            <a:ext cx="6478701"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cs typeface="Times New Roman" pitchFamily="18" charset="0"/>
              </a:rPr>
              <a:t>電磁作用與弱作用統一成為電弱</a:t>
            </a:r>
            <a:r>
              <a:rPr lang="en-US" altLang="zh-TW" sz="1800" dirty="0">
                <a:cs typeface="Times New Roman" pitchFamily="18" charset="0"/>
              </a:rPr>
              <a:t>Electroweak</a:t>
            </a:r>
            <a:r>
              <a:rPr lang="zh-TW" altLang="en-US" sz="1800" dirty="0">
                <a:cs typeface="Times New Roman" pitchFamily="18" charset="0"/>
              </a:rPr>
              <a:t>交互作用。</a:t>
            </a:r>
          </a:p>
        </p:txBody>
      </p:sp>
      <p:sp>
        <p:nvSpPr>
          <p:cNvPr id="6" name="向右箭號 5">
            <a:extLst>
              <a:ext uri="{FF2B5EF4-FFF2-40B4-BE49-F238E27FC236}">
                <a16:creationId xmlns:a16="http://schemas.microsoft.com/office/drawing/2014/main" id="{BBD7CBB6-CE8C-79D1-3322-CB2F5C1116F4}"/>
              </a:ext>
            </a:extLst>
          </p:cNvPr>
          <p:cNvSpPr>
            <a:spLocks noChangeArrowheads="1"/>
          </p:cNvSpPr>
          <p:nvPr/>
        </p:nvSpPr>
        <p:spPr bwMode="auto">
          <a:xfrm>
            <a:off x="5181532" y="3769280"/>
            <a:ext cx="1081088" cy="392113"/>
          </a:xfrm>
          <a:prstGeom prst="rightArrow">
            <a:avLst>
              <a:gd name="adj1" fmla="val 50000"/>
              <a:gd name="adj2" fmla="val 49998"/>
            </a:avLst>
          </a:prstGeom>
          <a:gradFill rotWithShape="1">
            <a:gsLst>
              <a:gs pos="0">
                <a:srgbClr val="00FFB6"/>
              </a:gs>
              <a:gs pos="20000">
                <a:srgbClr val="00FEB2"/>
              </a:gs>
              <a:gs pos="100000">
                <a:srgbClr val="00C287"/>
              </a:gs>
            </a:gsLst>
            <a:lin ang="5400000"/>
          </a:gradFill>
          <a:ln w="9525">
            <a:solidFill>
              <a:srgbClr val="00E4A7"/>
            </a:solidFill>
            <a:miter lim="800000"/>
            <a:headEnd/>
            <a:tailEnd/>
          </a:ln>
          <a:effectLst>
            <a:outerShdw blurRad="40000" dist="23000" dir="5400000" rotWithShape="0">
              <a:srgbClr val="808080">
                <a:alpha val="34998"/>
              </a:srgbClr>
            </a:outerShdw>
          </a:effectLst>
        </p:spPr>
        <p:txBody>
          <a:bodyPr anchor="ctr"/>
          <a:lstStyle/>
          <a:p>
            <a:pPr algn="ctr">
              <a:defRPr/>
            </a:pPr>
            <a:endParaRPr lang="zh-TW" altLang="en-US">
              <a:solidFill>
                <a:schemeClr val="lt1"/>
              </a:solidFill>
              <a:latin typeface="+mn-lt"/>
              <a:ea typeface="+mn-ea"/>
            </a:endParaRP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4A29E888-CB65-0DF4-EA2E-2FE5E768AB6E}"/>
                  </a:ext>
                </a:extLst>
              </p:cNvPr>
              <p:cNvSpPr txBox="1"/>
              <p:nvPr/>
            </p:nvSpPr>
            <p:spPr>
              <a:xfrm>
                <a:off x="865817" y="1475021"/>
                <a:ext cx="7576457"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Weak and Electromagnetic interaction is one </a:t>
                </a:r>
                <a14:m>
                  <m:oMath xmlns:m="http://schemas.openxmlformats.org/officeDocument/2006/math">
                    <m:r>
                      <a:rPr lang="en-US" i="1">
                        <a:latin typeface="Cambria Math" panose="02040503050406030204" pitchFamily="18" charset="0"/>
                        <a:cs typeface="Times New Roman" panose="02020603050405020304" pitchFamily="18" charset="0"/>
                      </a:rPr>
                      <m:t>𝑆𝑈</m:t>
                    </m:r>
                    <m:r>
                      <a:rPr lang="en-US" i="1">
                        <a:latin typeface="Cambria Math" panose="02040503050406030204" pitchFamily="18" charset="0"/>
                        <a:cs typeface="Times New Roman" panose="02020603050405020304" pitchFamily="18" charset="0"/>
                      </a:rPr>
                      <m:t>(2)×</m:t>
                    </m:r>
                    <m:r>
                      <a:rPr lang="en-US" i="1">
                        <a:latin typeface="Cambria Math" panose="02040503050406030204" pitchFamily="18" charset="0"/>
                        <a:ea typeface="Cambria Math" panose="02040503050406030204" pitchFamily="18" charset="0"/>
                        <a:cs typeface="Times New Roman" panose="02020603050405020304" pitchFamily="18" charset="0"/>
                      </a:rPr>
                      <m:t>𝑈</m:t>
                    </m:r>
                    <m:r>
                      <a:rPr lang="en-US" i="1">
                        <a:latin typeface="Cambria Math" panose="02040503050406030204" pitchFamily="18" charset="0"/>
                        <a:ea typeface="Cambria Math" panose="02040503050406030204" pitchFamily="18" charset="0"/>
                        <a:cs typeface="Times New Roman" panose="02020603050405020304" pitchFamily="18" charset="0"/>
                      </a:rPr>
                      <m:t>(1)</m:t>
                    </m:r>
                  </m:oMath>
                </a14:m>
                <a:r>
                  <a:rPr lang="en-US" dirty="0">
                    <a:latin typeface="Times New Roman" panose="02020603050405020304" pitchFamily="18" charset="0"/>
                    <a:cs typeface="Times New Roman" panose="02020603050405020304" pitchFamily="18" charset="0"/>
                  </a:rPr>
                  <a:t> gauge theory.</a:t>
                </a:r>
              </a:p>
            </p:txBody>
          </p:sp>
        </mc:Choice>
        <mc:Fallback xmlns="">
          <p:sp>
            <p:nvSpPr>
              <p:cNvPr id="2" name="TextBox 1">
                <a:extLst>
                  <a:ext uri="{FF2B5EF4-FFF2-40B4-BE49-F238E27FC236}">
                    <a16:creationId xmlns:a16="http://schemas.microsoft.com/office/drawing/2014/main" id="{4A29E888-CB65-0DF4-EA2E-2FE5E768AB6E}"/>
                  </a:ext>
                </a:extLst>
              </p:cNvPr>
              <p:cNvSpPr txBox="1">
                <a:spLocks noRot="1" noChangeAspect="1" noMove="1" noResize="1" noEditPoints="1" noAdjustHandles="1" noChangeArrowheads="1" noChangeShapeType="1" noTextEdit="1"/>
              </p:cNvSpPr>
              <p:nvPr/>
            </p:nvSpPr>
            <p:spPr>
              <a:xfrm>
                <a:off x="865817" y="1475021"/>
                <a:ext cx="7576457" cy="369332"/>
              </a:xfrm>
              <a:prstGeom prst="rect">
                <a:avLst/>
              </a:prstGeom>
              <a:blipFill>
                <a:blip r:embed="rId5"/>
                <a:stretch>
                  <a:fillRect l="-670" t="-6667" b="-2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文字方塊 35">
                <a:extLst>
                  <a:ext uri="{FF2B5EF4-FFF2-40B4-BE49-F238E27FC236}">
                    <a16:creationId xmlns:a16="http://schemas.microsoft.com/office/drawing/2014/main" id="{5DDA1B04-2BDC-1CB1-9E54-83D25D498EE1}"/>
                  </a:ext>
                </a:extLst>
              </p:cNvPr>
              <p:cNvSpPr txBox="1">
                <a:spLocks noChangeArrowheads="1"/>
              </p:cNvSpPr>
              <p:nvPr/>
            </p:nvSpPr>
            <p:spPr bwMode="auto">
              <a:xfrm>
                <a:off x="865816" y="1901930"/>
                <a:ext cx="7843286"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cs typeface="Times New Roman" pitchFamily="18" charset="0"/>
                  </a:rPr>
                  <a:t>光子 </a:t>
                </a:r>
                <a:r>
                  <a:rPr lang="el-GR" altLang="zh-TW" sz="1800" i="1" dirty="0">
                    <a:cs typeface="Times New Roman" pitchFamily="18" charset="0"/>
                  </a:rPr>
                  <a:t>γ</a:t>
                </a:r>
                <a:r>
                  <a:rPr lang="zh-TW" altLang="en-US" sz="1800" i="1" dirty="0">
                    <a:cs typeface="Times New Roman" pitchFamily="18" charset="0"/>
                  </a:rPr>
                  <a:t> </a:t>
                </a:r>
                <a:r>
                  <a:rPr lang="zh-TW" altLang="en-US" sz="1800" dirty="0">
                    <a:cs typeface="Times New Roman" pitchFamily="18" charset="0"/>
                  </a:rPr>
                  <a:t>是 </a:t>
                </a:r>
                <a14:m>
                  <m:oMath xmlns:m="http://schemas.openxmlformats.org/officeDocument/2006/math">
                    <m:r>
                      <a:rPr lang="en-US" altLang="zh-TW" sz="1800" i="1" dirty="0" smtClean="0">
                        <a:latin typeface="Cambria Math" panose="02040503050406030204" pitchFamily="18" charset="0"/>
                        <a:cs typeface="Times New Roman" pitchFamily="18" charset="0"/>
                      </a:rPr>
                      <m:t>𝐵</m:t>
                    </m:r>
                  </m:oMath>
                </a14:m>
                <a:r>
                  <a:rPr lang="zh-TW" altLang="en-US" sz="1800" i="1" dirty="0">
                    <a:cs typeface="Times New Roman" pitchFamily="18" charset="0"/>
                  </a:rPr>
                  <a:t> </a:t>
                </a:r>
                <a:r>
                  <a:rPr lang="zh-TW" altLang="en-US" sz="1800" dirty="0">
                    <a:cs typeface="Times New Roman" pitchFamily="18" charset="0"/>
                  </a:rPr>
                  <a:t>與 </a:t>
                </a:r>
                <a14:m>
                  <m:oMath xmlns:m="http://schemas.openxmlformats.org/officeDocument/2006/math">
                    <m:sSup>
                      <m:sSupPr>
                        <m:ctrlPr>
                          <a:rPr lang="en-US" altLang="zh-TW" sz="1800" i="1">
                            <a:latin typeface="Cambria Math" panose="02040503050406030204" pitchFamily="18" charset="0"/>
                          </a:rPr>
                        </m:ctrlPr>
                      </m:sSupPr>
                      <m:e>
                        <m:r>
                          <a:rPr lang="en-US" altLang="zh-TW" sz="1800" i="1">
                            <a:latin typeface="Cambria Math"/>
                          </a:rPr>
                          <m:t>𝑊</m:t>
                        </m:r>
                      </m:e>
                      <m:sup>
                        <m:r>
                          <a:rPr lang="en-US" altLang="zh-TW" sz="1800" b="0" i="1" smtClean="0">
                            <a:latin typeface="Cambria Math" panose="02040503050406030204" pitchFamily="18" charset="0"/>
                          </a:rPr>
                          <m:t>3</m:t>
                        </m:r>
                      </m:sup>
                    </m:sSup>
                  </m:oMath>
                </a14:m>
                <a:r>
                  <a:rPr lang="zh-TW" altLang="en-US" sz="1800" baseline="30000" dirty="0">
                    <a:cs typeface="Times New Roman" pitchFamily="18" charset="0"/>
                  </a:rPr>
                  <a:t> </a:t>
                </a:r>
                <a:r>
                  <a:rPr lang="zh-TW" altLang="en-US" sz="1800" dirty="0">
                    <a:cs typeface="Times New Roman" pitchFamily="18" charset="0"/>
                  </a:rPr>
                  <a:t>的線性疊加。疊加統一了兩個</a:t>
                </a:r>
                <a:r>
                  <a:rPr lang="zh-TW" altLang="en-US" sz="1800" dirty="0">
                    <a:solidFill>
                      <a:srgbClr val="FF0000"/>
                    </a:solidFill>
                    <a:cs typeface="Times New Roman" pitchFamily="18" charset="0"/>
                  </a:rPr>
                  <a:t>彼此分不開</a:t>
                </a:r>
                <a:r>
                  <a:rPr lang="zh-TW" altLang="en-US" sz="1800" dirty="0">
                    <a:cs typeface="Times New Roman" pitchFamily="18" charset="0"/>
                  </a:rPr>
                  <a:t>的交互作用。</a:t>
                </a:r>
              </a:p>
            </p:txBody>
          </p:sp>
        </mc:Choice>
        <mc:Fallback xmlns="">
          <p:sp>
            <p:nvSpPr>
              <p:cNvPr id="3" name="文字方塊 35">
                <a:extLst>
                  <a:ext uri="{FF2B5EF4-FFF2-40B4-BE49-F238E27FC236}">
                    <a16:creationId xmlns:a16="http://schemas.microsoft.com/office/drawing/2014/main" id="{5DDA1B04-2BDC-1CB1-9E54-83D25D498EE1}"/>
                  </a:ext>
                </a:extLst>
              </p:cNvPr>
              <p:cNvSpPr txBox="1">
                <a:spLocks noRot="1" noChangeAspect="1" noMove="1" noResize="1" noEditPoints="1" noAdjustHandles="1" noChangeArrowheads="1" noChangeShapeType="1" noTextEdit="1"/>
              </p:cNvSpPr>
              <p:nvPr/>
            </p:nvSpPr>
            <p:spPr bwMode="auto">
              <a:xfrm>
                <a:off x="865816" y="1901930"/>
                <a:ext cx="7843286" cy="369332"/>
              </a:xfrm>
              <a:prstGeom prst="rect">
                <a:avLst/>
              </a:prstGeom>
              <a:blipFill>
                <a:blip r:embed="rId6"/>
                <a:stretch>
                  <a:fillRect l="-647" t="-6452" b="-1935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4" name="文字方塊 35">
            <a:extLst>
              <a:ext uri="{FF2B5EF4-FFF2-40B4-BE49-F238E27FC236}">
                <a16:creationId xmlns:a16="http://schemas.microsoft.com/office/drawing/2014/main" id="{B57A81E3-22EE-30A3-8997-90E4D2D66E41}"/>
              </a:ext>
            </a:extLst>
          </p:cNvPr>
          <p:cNvSpPr txBox="1">
            <a:spLocks noChangeArrowheads="1"/>
          </p:cNvSpPr>
          <p:nvPr/>
        </p:nvSpPr>
        <p:spPr bwMode="auto">
          <a:xfrm>
            <a:off x="865816" y="2367711"/>
            <a:ext cx="63481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cs typeface="Times New Roman" pitchFamily="18" charset="0"/>
              </a:rPr>
              <a:t>另一個正交的線性疊加是已觀察到的粒子：</a:t>
            </a:r>
            <a:r>
              <a:rPr lang="en-US" altLang="zh-TW" sz="1800" i="1" dirty="0">
                <a:cs typeface="Times New Roman" pitchFamily="18" charset="0"/>
              </a:rPr>
              <a:t>Z</a:t>
            </a:r>
            <a:r>
              <a:rPr lang="zh-TW" altLang="en-US" sz="1800" i="1" dirty="0">
                <a:cs typeface="Times New Roman" pitchFamily="18" charset="0"/>
              </a:rPr>
              <a:t> </a:t>
            </a:r>
            <a:r>
              <a:rPr lang="zh-TW" altLang="en-US" sz="1800" dirty="0">
                <a:cs typeface="Times New Roman" pitchFamily="18" charset="0"/>
              </a:rPr>
              <a:t>粒子。</a:t>
            </a:r>
          </a:p>
        </p:txBody>
      </p:sp>
    </p:spTree>
    <p:extLst>
      <p:ext uri="{BB962C8B-B14F-4D97-AF65-F5344CB8AC3E}">
        <p14:creationId xmlns:p14="http://schemas.microsoft.com/office/powerpoint/2010/main" val="62319725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93036D-99EA-A906-5C94-E1D801C89D9D}"/>
            </a:ext>
          </a:extLst>
        </p:cNvPr>
        <p:cNvGrpSpPr/>
        <p:nvPr/>
      </p:nvGrpSpPr>
      <p:grpSpPr>
        <a:xfrm>
          <a:off x="0" y="0"/>
          <a:ext cx="0" cy="0"/>
          <a:chOff x="0" y="0"/>
          <a:chExt cx="0" cy="0"/>
        </a:xfrm>
      </p:grpSpPr>
      <p:pic>
        <p:nvPicPr>
          <p:cNvPr id="6" name="Picture 6">
            <a:extLst>
              <a:ext uri="{FF2B5EF4-FFF2-40B4-BE49-F238E27FC236}">
                <a16:creationId xmlns:a16="http://schemas.microsoft.com/office/drawing/2014/main" id="{8A53A182-C17D-F594-53FC-97056E3774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4915" y="559423"/>
            <a:ext cx="2386974" cy="1716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Rectangle 26">
            <a:extLst>
              <a:ext uri="{FF2B5EF4-FFF2-40B4-BE49-F238E27FC236}">
                <a16:creationId xmlns:a16="http://schemas.microsoft.com/office/drawing/2014/main" id="{FBC1EE92-1A2F-779C-B541-099D780CCB6E}"/>
              </a:ext>
            </a:extLst>
          </p:cNvPr>
          <p:cNvSpPr/>
          <p:nvPr/>
        </p:nvSpPr>
        <p:spPr>
          <a:xfrm>
            <a:off x="1084915" y="2471014"/>
            <a:ext cx="2460956" cy="2184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直線接點 3">
            <a:extLst>
              <a:ext uri="{FF2B5EF4-FFF2-40B4-BE49-F238E27FC236}">
                <a16:creationId xmlns:a16="http://schemas.microsoft.com/office/drawing/2014/main" id="{ADD566CD-67DD-53AA-24AF-E32A8144655C}"/>
              </a:ext>
            </a:extLst>
          </p:cNvPr>
          <p:cNvCxnSpPr>
            <a:cxnSpLocks/>
          </p:cNvCxnSpPr>
          <p:nvPr/>
        </p:nvCxnSpPr>
        <p:spPr>
          <a:xfrm>
            <a:off x="1300489" y="2998669"/>
            <a:ext cx="812800" cy="711200"/>
          </a:xfrm>
          <a:prstGeom prst="line">
            <a:avLst/>
          </a:prstGeom>
          <a:ln w="222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9" name="直線接點 4">
            <a:extLst>
              <a:ext uri="{FF2B5EF4-FFF2-40B4-BE49-F238E27FC236}">
                <a16:creationId xmlns:a16="http://schemas.microsoft.com/office/drawing/2014/main" id="{5699E3CA-4E81-F861-0F1B-94AB0B29CC66}"/>
              </a:ext>
            </a:extLst>
          </p:cNvPr>
          <p:cNvCxnSpPr>
            <a:cxnSpLocks/>
          </p:cNvCxnSpPr>
          <p:nvPr/>
        </p:nvCxnSpPr>
        <p:spPr>
          <a:xfrm rot="10800000" flipV="1">
            <a:off x="1381111" y="3709870"/>
            <a:ext cx="731837" cy="646112"/>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0" name="直線接點 7">
            <a:extLst>
              <a:ext uri="{FF2B5EF4-FFF2-40B4-BE49-F238E27FC236}">
                <a16:creationId xmlns:a16="http://schemas.microsoft.com/office/drawing/2014/main" id="{76458E2F-64A9-5370-FC0B-FC524E32A83F}"/>
              </a:ext>
            </a:extLst>
          </p:cNvPr>
          <p:cNvCxnSpPr>
            <a:cxnSpLocks/>
          </p:cNvCxnSpPr>
          <p:nvPr/>
        </p:nvCxnSpPr>
        <p:spPr>
          <a:xfrm flipH="1">
            <a:off x="2127234" y="3725745"/>
            <a:ext cx="1203593" cy="0"/>
          </a:xfrm>
          <a:prstGeom prst="line">
            <a:avLst/>
          </a:prstGeom>
          <a:ln>
            <a:solidFill>
              <a:schemeClr val="tx1"/>
            </a:solidFill>
            <a:prstDash val="lgDash"/>
            <a:tailEnd type="none"/>
          </a:ln>
        </p:spPr>
        <p:style>
          <a:lnRef idx="1">
            <a:schemeClr val="accent1"/>
          </a:lnRef>
          <a:fillRef idx="0">
            <a:schemeClr val="accent1"/>
          </a:fillRef>
          <a:effectRef idx="0">
            <a:schemeClr val="accent1"/>
          </a:effectRef>
          <a:fontRef idx="minor">
            <a:schemeClr val="tx1"/>
          </a:fontRef>
        </p:style>
      </p:cxnSp>
      <p:cxnSp>
        <p:nvCxnSpPr>
          <p:cNvPr id="31" name="直線單箭頭接點 8">
            <a:extLst>
              <a:ext uri="{FF2B5EF4-FFF2-40B4-BE49-F238E27FC236}">
                <a16:creationId xmlns:a16="http://schemas.microsoft.com/office/drawing/2014/main" id="{139E635C-FD22-67C3-B703-2D9CE6185522}"/>
              </a:ext>
            </a:extLst>
          </p:cNvPr>
          <p:cNvCxnSpPr>
            <a:cxnSpLocks/>
          </p:cNvCxnSpPr>
          <p:nvPr/>
        </p:nvCxnSpPr>
        <p:spPr>
          <a:xfrm>
            <a:off x="1489854" y="3152377"/>
            <a:ext cx="86860" cy="92355"/>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直線單箭頭接點 9">
            <a:extLst>
              <a:ext uri="{FF2B5EF4-FFF2-40B4-BE49-F238E27FC236}">
                <a16:creationId xmlns:a16="http://schemas.microsoft.com/office/drawing/2014/main" id="{AE77A6CA-059D-6705-9793-619226CA5628}"/>
              </a:ext>
            </a:extLst>
          </p:cNvPr>
          <p:cNvCxnSpPr>
            <a:cxnSpLocks/>
          </p:cNvCxnSpPr>
          <p:nvPr/>
        </p:nvCxnSpPr>
        <p:spPr>
          <a:xfrm flipH="1">
            <a:off x="1576714" y="4032926"/>
            <a:ext cx="153463" cy="142956"/>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3" name="矩形 6">
                <a:extLst>
                  <a:ext uri="{FF2B5EF4-FFF2-40B4-BE49-F238E27FC236}">
                    <a16:creationId xmlns:a16="http://schemas.microsoft.com/office/drawing/2014/main" id="{38434440-0FC4-EB6F-2B61-ABC421293F9A}"/>
                  </a:ext>
                </a:extLst>
              </p:cNvPr>
              <p:cNvSpPr/>
              <p:nvPr/>
            </p:nvSpPr>
            <p:spPr>
              <a:xfrm>
                <a:off x="2614236" y="3292045"/>
                <a:ext cx="622222" cy="369332"/>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zh-TW" i="1" smtClean="0">
                              <a:latin typeface="Cambria Math" panose="02040503050406030204" pitchFamily="18" charset="0"/>
                              <a:ea typeface="新細明體" charset="0"/>
                            </a:rPr>
                          </m:ctrlPr>
                        </m:sSupPr>
                        <m:e>
                          <m:r>
                            <a:rPr lang="en-US" altLang="zh-TW" i="1">
                              <a:latin typeface="Cambria Math"/>
                              <a:ea typeface="新細明體" charset="0"/>
                            </a:rPr>
                            <m:t>𝑊</m:t>
                          </m:r>
                        </m:e>
                        <m:sup>
                          <m:r>
                            <a:rPr lang="en-US" altLang="zh-TW" b="0" i="1" smtClean="0">
                              <a:latin typeface="Cambria Math" panose="02040503050406030204" pitchFamily="18" charset="0"/>
                              <a:ea typeface="新細明體" charset="0"/>
                            </a:rPr>
                            <m:t>−</m:t>
                          </m:r>
                        </m:sup>
                      </m:sSup>
                    </m:oMath>
                  </m:oMathPara>
                </a14:m>
                <a:endParaRPr lang="zh-TW" altLang="en-US" dirty="0"/>
              </a:p>
            </p:txBody>
          </p:sp>
        </mc:Choice>
        <mc:Fallback xmlns="">
          <p:sp>
            <p:nvSpPr>
              <p:cNvPr id="33" name="矩形 6">
                <a:extLst>
                  <a:ext uri="{FF2B5EF4-FFF2-40B4-BE49-F238E27FC236}">
                    <a16:creationId xmlns:a16="http://schemas.microsoft.com/office/drawing/2014/main" id="{38434440-0FC4-EB6F-2B61-ABC421293F9A}"/>
                  </a:ext>
                </a:extLst>
              </p:cNvPr>
              <p:cNvSpPr>
                <a:spLocks noRot="1" noChangeAspect="1" noMove="1" noResize="1" noEditPoints="1" noAdjustHandles="1" noChangeArrowheads="1" noChangeShapeType="1" noTextEdit="1"/>
              </p:cNvSpPr>
              <p:nvPr/>
            </p:nvSpPr>
            <p:spPr>
              <a:xfrm>
                <a:off x="2614236" y="3292045"/>
                <a:ext cx="622222" cy="369332"/>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53939878-95FC-B808-23D4-01C317D0D896}"/>
                  </a:ext>
                </a:extLst>
              </p:cNvPr>
              <p:cNvSpPr txBox="1"/>
              <p:nvPr/>
            </p:nvSpPr>
            <p:spPr>
              <a:xfrm>
                <a:off x="1272365" y="2622707"/>
                <a:ext cx="217489" cy="276999"/>
              </a:xfrm>
              <a:prstGeom prst="rect">
                <a:avLst/>
              </a:prstGeom>
              <a:solidFill>
                <a:schemeClr val="bg1"/>
              </a:solidFill>
            </p:spPr>
            <p:txBody>
              <a:bodyPr wrap="square" lIns="0" tIns="0" rIns="0" bIns="0" rtlCol="0">
                <a:spAutoFit/>
              </a:bodyPr>
              <a:lstStyle/>
              <a:p>
                <a:pPr eaLnBrk="0" hangingPunct="0">
                  <a:defRPr/>
                </a:pPr>
                <a14:m>
                  <m:oMathPara xmlns:m="http://schemas.openxmlformats.org/officeDocument/2006/math">
                    <m:oMathParaPr>
                      <m:jc m:val="centerGroup"/>
                    </m:oMathParaPr>
                    <m:oMath xmlns:m="http://schemas.openxmlformats.org/officeDocument/2006/math">
                      <m:r>
                        <a:rPr lang="en-US" altLang="zh-TW" i="1" dirty="0" smtClean="0">
                          <a:latin typeface="Cambria Math"/>
                          <a:cs typeface="Times New Roman" pitchFamily="18" charset="0"/>
                        </a:rPr>
                        <m:t>𝜈</m:t>
                      </m:r>
                      <m:r>
                        <a:rPr lang="en-US" altLang="zh-TW" b="0" i="1" baseline="-30000" dirty="0" smtClean="0">
                          <a:latin typeface="Cambria Math" panose="02040503050406030204" pitchFamily="18" charset="0"/>
                          <a:cs typeface="Times New Roman" pitchFamily="18" charset="0"/>
                        </a:rPr>
                        <m:t>𝑒</m:t>
                      </m:r>
                    </m:oMath>
                  </m:oMathPara>
                </a14:m>
                <a:endParaRPr lang="en-US" altLang="zh-TW" i="1" dirty="0"/>
              </a:p>
            </p:txBody>
          </p:sp>
        </mc:Choice>
        <mc:Fallback xmlns="">
          <p:sp>
            <p:nvSpPr>
              <p:cNvPr id="34" name="TextBox 33">
                <a:extLst>
                  <a:ext uri="{FF2B5EF4-FFF2-40B4-BE49-F238E27FC236}">
                    <a16:creationId xmlns:a16="http://schemas.microsoft.com/office/drawing/2014/main" id="{53939878-95FC-B808-23D4-01C317D0D896}"/>
                  </a:ext>
                </a:extLst>
              </p:cNvPr>
              <p:cNvSpPr txBox="1">
                <a:spLocks noRot="1" noChangeAspect="1" noMove="1" noResize="1" noEditPoints="1" noAdjustHandles="1" noChangeArrowheads="1" noChangeShapeType="1" noTextEdit="1"/>
              </p:cNvSpPr>
              <p:nvPr/>
            </p:nvSpPr>
            <p:spPr>
              <a:xfrm>
                <a:off x="1272365" y="2622707"/>
                <a:ext cx="217489" cy="276999"/>
              </a:xfrm>
              <a:prstGeom prst="rect">
                <a:avLst/>
              </a:prstGeom>
              <a:blipFill>
                <a:blip r:embed="rId10"/>
                <a:stretch>
                  <a:fillRect l="-22222" r="-11111" b="-13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984BD0DC-0136-57B2-08D9-769D2A061AE7}"/>
                  </a:ext>
                </a:extLst>
              </p:cNvPr>
              <p:cNvSpPr txBox="1"/>
              <p:nvPr/>
            </p:nvSpPr>
            <p:spPr>
              <a:xfrm>
                <a:off x="1289136" y="3889970"/>
                <a:ext cx="217489" cy="285912"/>
              </a:xfrm>
              <a:prstGeom prst="rect">
                <a:avLst/>
              </a:prstGeom>
              <a:solidFill>
                <a:schemeClr val="bg1"/>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rPr>
                        <m:t>𝑒</m:t>
                      </m:r>
                    </m:oMath>
                  </m:oMathPara>
                </a14:m>
                <a:endParaRPr lang="en-TW" dirty="0"/>
              </a:p>
            </p:txBody>
          </p:sp>
        </mc:Choice>
        <mc:Fallback xmlns="">
          <p:sp>
            <p:nvSpPr>
              <p:cNvPr id="35" name="TextBox 34">
                <a:extLst>
                  <a:ext uri="{FF2B5EF4-FFF2-40B4-BE49-F238E27FC236}">
                    <a16:creationId xmlns:a16="http://schemas.microsoft.com/office/drawing/2014/main" id="{984BD0DC-0136-57B2-08D9-769D2A061AE7}"/>
                  </a:ext>
                </a:extLst>
              </p:cNvPr>
              <p:cNvSpPr txBox="1">
                <a:spLocks noRot="1" noChangeAspect="1" noMove="1" noResize="1" noEditPoints="1" noAdjustHandles="1" noChangeArrowheads="1" noChangeShapeType="1" noTextEdit="1"/>
              </p:cNvSpPr>
              <p:nvPr/>
            </p:nvSpPr>
            <p:spPr>
              <a:xfrm>
                <a:off x="1289136" y="3889970"/>
                <a:ext cx="217489" cy="285912"/>
              </a:xfrm>
              <a:prstGeom prst="rect">
                <a:avLst/>
              </a:prstGeom>
              <a:blipFill>
                <a:blip r:embed="rId11"/>
                <a:stretch>
                  <a:fillRect l="-5556" r="-5556"/>
                </a:stretch>
              </a:blipFill>
            </p:spPr>
            <p:txBody>
              <a:bodyPr/>
              <a:lstStyle/>
              <a:p>
                <a:r>
                  <a:rPr lang="en-US">
                    <a:noFill/>
                  </a:rPr>
                  <a:t> </a:t>
                </a:r>
              </a:p>
            </p:txBody>
          </p:sp>
        </mc:Fallback>
      </mc:AlternateContent>
      <p:cxnSp>
        <p:nvCxnSpPr>
          <p:cNvPr id="36" name="Straight Arrow Connector 35">
            <a:extLst>
              <a:ext uri="{FF2B5EF4-FFF2-40B4-BE49-F238E27FC236}">
                <a16:creationId xmlns:a16="http://schemas.microsoft.com/office/drawing/2014/main" id="{E4E570D6-79D5-0A0C-B3CE-90278CCCB157}"/>
              </a:ext>
            </a:extLst>
          </p:cNvPr>
          <p:cNvCxnSpPr>
            <a:cxnSpLocks/>
          </p:cNvCxnSpPr>
          <p:nvPr/>
        </p:nvCxnSpPr>
        <p:spPr>
          <a:xfrm flipH="1">
            <a:off x="2515790" y="3725745"/>
            <a:ext cx="195673"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D6F4A13D-7F1E-1FDF-BEF7-F80D7021CCAB}"/>
              </a:ext>
            </a:extLst>
          </p:cNvPr>
          <p:cNvSpPr/>
          <p:nvPr/>
        </p:nvSpPr>
        <p:spPr>
          <a:xfrm>
            <a:off x="3820687" y="2494465"/>
            <a:ext cx="2460956" cy="2184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直線接點 3">
            <a:extLst>
              <a:ext uri="{FF2B5EF4-FFF2-40B4-BE49-F238E27FC236}">
                <a16:creationId xmlns:a16="http://schemas.microsoft.com/office/drawing/2014/main" id="{40B08EF9-FC6A-66B6-AFA2-00F2939AB5F0}"/>
              </a:ext>
            </a:extLst>
          </p:cNvPr>
          <p:cNvCxnSpPr>
            <a:cxnSpLocks/>
          </p:cNvCxnSpPr>
          <p:nvPr/>
        </p:nvCxnSpPr>
        <p:spPr>
          <a:xfrm>
            <a:off x="4036261" y="3022120"/>
            <a:ext cx="812800" cy="711200"/>
          </a:xfrm>
          <a:prstGeom prst="line">
            <a:avLst/>
          </a:prstGeom>
          <a:ln w="222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9" name="直線接點 4">
            <a:extLst>
              <a:ext uri="{FF2B5EF4-FFF2-40B4-BE49-F238E27FC236}">
                <a16:creationId xmlns:a16="http://schemas.microsoft.com/office/drawing/2014/main" id="{6D3B34B0-4D27-54BC-6987-2435BC36C69F}"/>
              </a:ext>
            </a:extLst>
          </p:cNvPr>
          <p:cNvCxnSpPr>
            <a:cxnSpLocks/>
          </p:cNvCxnSpPr>
          <p:nvPr/>
        </p:nvCxnSpPr>
        <p:spPr>
          <a:xfrm rot="10800000" flipV="1">
            <a:off x="4116883" y="3733321"/>
            <a:ext cx="731837" cy="646112"/>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0" name="直線接點 7">
            <a:extLst>
              <a:ext uri="{FF2B5EF4-FFF2-40B4-BE49-F238E27FC236}">
                <a16:creationId xmlns:a16="http://schemas.microsoft.com/office/drawing/2014/main" id="{CADA4EED-9E1D-1ED2-709B-AB6E6D03DC21}"/>
              </a:ext>
            </a:extLst>
          </p:cNvPr>
          <p:cNvCxnSpPr>
            <a:cxnSpLocks/>
          </p:cNvCxnSpPr>
          <p:nvPr/>
        </p:nvCxnSpPr>
        <p:spPr>
          <a:xfrm flipH="1">
            <a:off x="4863006" y="3749196"/>
            <a:ext cx="1203593" cy="0"/>
          </a:xfrm>
          <a:prstGeom prst="line">
            <a:avLst/>
          </a:prstGeom>
          <a:ln>
            <a:solidFill>
              <a:schemeClr val="tx1"/>
            </a:solidFill>
            <a:prstDash val="lgDash"/>
            <a:tailEnd type="none"/>
          </a:ln>
        </p:spPr>
        <p:style>
          <a:lnRef idx="1">
            <a:schemeClr val="accent1"/>
          </a:lnRef>
          <a:fillRef idx="0">
            <a:schemeClr val="accent1"/>
          </a:fillRef>
          <a:effectRef idx="0">
            <a:schemeClr val="accent1"/>
          </a:effectRef>
          <a:fontRef idx="minor">
            <a:schemeClr val="tx1"/>
          </a:fontRef>
        </p:style>
      </p:cxnSp>
      <p:cxnSp>
        <p:nvCxnSpPr>
          <p:cNvPr id="41" name="直線單箭頭接點 8">
            <a:extLst>
              <a:ext uri="{FF2B5EF4-FFF2-40B4-BE49-F238E27FC236}">
                <a16:creationId xmlns:a16="http://schemas.microsoft.com/office/drawing/2014/main" id="{C8B78FD7-C6A8-03C9-7459-82052B8D8E4A}"/>
              </a:ext>
            </a:extLst>
          </p:cNvPr>
          <p:cNvCxnSpPr>
            <a:cxnSpLocks/>
          </p:cNvCxnSpPr>
          <p:nvPr/>
        </p:nvCxnSpPr>
        <p:spPr>
          <a:xfrm rot="10800000">
            <a:off x="4312486" y="3268183"/>
            <a:ext cx="217488" cy="188912"/>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直線單箭頭接點 9">
            <a:extLst>
              <a:ext uri="{FF2B5EF4-FFF2-40B4-BE49-F238E27FC236}">
                <a16:creationId xmlns:a16="http://schemas.microsoft.com/office/drawing/2014/main" id="{FDDAFAA0-693B-B9C4-3A10-314E6E90910F}"/>
              </a:ext>
            </a:extLst>
          </p:cNvPr>
          <p:cNvCxnSpPr>
            <a:cxnSpLocks/>
          </p:cNvCxnSpPr>
          <p:nvPr/>
        </p:nvCxnSpPr>
        <p:spPr>
          <a:xfrm flipV="1">
            <a:off x="4465949" y="3934634"/>
            <a:ext cx="147480" cy="121743"/>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3" name="矩形 6">
                <a:extLst>
                  <a:ext uri="{FF2B5EF4-FFF2-40B4-BE49-F238E27FC236}">
                    <a16:creationId xmlns:a16="http://schemas.microsoft.com/office/drawing/2014/main" id="{AA21AC92-7739-73FD-2E1C-8355BCC4EFB3}"/>
                  </a:ext>
                </a:extLst>
              </p:cNvPr>
              <p:cNvSpPr/>
              <p:nvPr/>
            </p:nvSpPr>
            <p:spPr>
              <a:xfrm>
                <a:off x="5350008" y="3315496"/>
                <a:ext cx="622222" cy="369332"/>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zh-TW" i="1" smtClean="0">
                              <a:latin typeface="Cambria Math" panose="02040503050406030204" pitchFamily="18" charset="0"/>
                              <a:ea typeface="新細明體" charset="0"/>
                            </a:rPr>
                          </m:ctrlPr>
                        </m:sSupPr>
                        <m:e>
                          <m:r>
                            <a:rPr lang="en-US" altLang="zh-TW" i="1">
                              <a:latin typeface="Cambria Math"/>
                              <a:ea typeface="新細明體" charset="0"/>
                            </a:rPr>
                            <m:t>𝑊</m:t>
                          </m:r>
                        </m:e>
                        <m:sup>
                          <m:r>
                            <a:rPr lang="en-US" altLang="zh-TW" b="0" i="1" smtClean="0">
                              <a:latin typeface="Cambria Math" panose="02040503050406030204" pitchFamily="18" charset="0"/>
                              <a:ea typeface="新細明體" charset="0"/>
                            </a:rPr>
                            <m:t>+</m:t>
                          </m:r>
                        </m:sup>
                      </m:sSup>
                    </m:oMath>
                  </m:oMathPara>
                </a14:m>
                <a:endParaRPr lang="zh-TW" altLang="en-US" dirty="0"/>
              </a:p>
            </p:txBody>
          </p:sp>
        </mc:Choice>
        <mc:Fallback xmlns="">
          <p:sp>
            <p:nvSpPr>
              <p:cNvPr id="43" name="矩形 6">
                <a:extLst>
                  <a:ext uri="{FF2B5EF4-FFF2-40B4-BE49-F238E27FC236}">
                    <a16:creationId xmlns:a16="http://schemas.microsoft.com/office/drawing/2014/main" id="{AA21AC92-7739-73FD-2E1C-8355BCC4EFB3}"/>
                  </a:ext>
                </a:extLst>
              </p:cNvPr>
              <p:cNvSpPr>
                <a:spLocks noRot="1" noChangeAspect="1" noMove="1" noResize="1" noEditPoints="1" noAdjustHandles="1" noChangeArrowheads="1" noChangeShapeType="1" noTextEdit="1"/>
              </p:cNvSpPr>
              <p:nvPr/>
            </p:nvSpPr>
            <p:spPr>
              <a:xfrm>
                <a:off x="5350008" y="3315496"/>
                <a:ext cx="622222" cy="369332"/>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4A743BD9-3131-E5FA-2D56-C0D86ED1BCB3}"/>
                  </a:ext>
                </a:extLst>
              </p:cNvPr>
              <p:cNvSpPr txBox="1"/>
              <p:nvPr/>
            </p:nvSpPr>
            <p:spPr>
              <a:xfrm>
                <a:off x="4008137" y="2646158"/>
                <a:ext cx="217489" cy="276999"/>
              </a:xfrm>
              <a:prstGeom prst="rect">
                <a:avLst/>
              </a:prstGeom>
              <a:solidFill>
                <a:schemeClr val="bg1"/>
              </a:solidFill>
            </p:spPr>
            <p:txBody>
              <a:bodyPr wrap="square" lIns="0" tIns="0" rIns="0" bIns="0" rtlCol="0">
                <a:spAutoFit/>
              </a:bodyPr>
              <a:lstStyle/>
              <a:p>
                <a:pPr eaLnBrk="0" hangingPunct="0">
                  <a:defRPr/>
                </a:pPr>
                <a14:m>
                  <m:oMathPara xmlns:m="http://schemas.openxmlformats.org/officeDocument/2006/math">
                    <m:oMathParaPr>
                      <m:jc m:val="centerGroup"/>
                    </m:oMathParaPr>
                    <m:oMath xmlns:m="http://schemas.openxmlformats.org/officeDocument/2006/math">
                      <m:r>
                        <a:rPr lang="en-US" altLang="zh-TW" i="1" dirty="0" smtClean="0">
                          <a:latin typeface="Cambria Math"/>
                          <a:cs typeface="Times New Roman" pitchFamily="18" charset="0"/>
                        </a:rPr>
                        <m:t>𝜈</m:t>
                      </m:r>
                      <m:r>
                        <a:rPr lang="en-US" altLang="zh-TW" b="0" i="1" baseline="-30000" dirty="0" smtClean="0">
                          <a:latin typeface="Cambria Math" panose="02040503050406030204" pitchFamily="18" charset="0"/>
                          <a:cs typeface="Times New Roman" pitchFamily="18" charset="0"/>
                        </a:rPr>
                        <m:t>𝑒</m:t>
                      </m:r>
                    </m:oMath>
                  </m:oMathPara>
                </a14:m>
                <a:endParaRPr lang="en-US" altLang="zh-TW" i="1" dirty="0"/>
              </a:p>
            </p:txBody>
          </p:sp>
        </mc:Choice>
        <mc:Fallback xmlns="">
          <p:sp>
            <p:nvSpPr>
              <p:cNvPr id="44" name="TextBox 43">
                <a:extLst>
                  <a:ext uri="{FF2B5EF4-FFF2-40B4-BE49-F238E27FC236}">
                    <a16:creationId xmlns:a16="http://schemas.microsoft.com/office/drawing/2014/main" id="{4A743BD9-3131-E5FA-2D56-C0D86ED1BCB3}"/>
                  </a:ext>
                </a:extLst>
              </p:cNvPr>
              <p:cNvSpPr txBox="1">
                <a:spLocks noRot="1" noChangeAspect="1" noMove="1" noResize="1" noEditPoints="1" noAdjustHandles="1" noChangeArrowheads="1" noChangeShapeType="1" noTextEdit="1"/>
              </p:cNvSpPr>
              <p:nvPr/>
            </p:nvSpPr>
            <p:spPr>
              <a:xfrm>
                <a:off x="4008137" y="2646158"/>
                <a:ext cx="217489" cy="276999"/>
              </a:xfrm>
              <a:prstGeom prst="rect">
                <a:avLst/>
              </a:prstGeom>
              <a:blipFill>
                <a:blip r:embed="rId13"/>
                <a:stretch>
                  <a:fillRect l="-22222" r="-11111" b="-13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25AD63B6-A21D-1B57-5174-C1436E0C68B0}"/>
                  </a:ext>
                </a:extLst>
              </p:cNvPr>
              <p:cNvSpPr txBox="1"/>
              <p:nvPr/>
            </p:nvSpPr>
            <p:spPr>
              <a:xfrm>
                <a:off x="4024908" y="3913421"/>
                <a:ext cx="217489" cy="285912"/>
              </a:xfrm>
              <a:prstGeom prst="rect">
                <a:avLst/>
              </a:prstGeom>
              <a:solidFill>
                <a:schemeClr val="bg1"/>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rPr>
                        <m:t>𝑒</m:t>
                      </m:r>
                    </m:oMath>
                  </m:oMathPara>
                </a14:m>
                <a:endParaRPr lang="en-TW" dirty="0"/>
              </a:p>
            </p:txBody>
          </p:sp>
        </mc:Choice>
        <mc:Fallback xmlns="">
          <p:sp>
            <p:nvSpPr>
              <p:cNvPr id="45" name="TextBox 44">
                <a:extLst>
                  <a:ext uri="{FF2B5EF4-FFF2-40B4-BE49-F238E27FC236}">
                    <a16:creationId xmlns:a16="http://schemas.microsoft.com/office/drawing/2014/main" id="{25AD63B6-A21D-1B57-5174-C1436E0C68B0}"/>
                  </a:ext>
                </a:extLst>
              </p:cNvPr>
              <p:cNvSpPr txBox="1">
                <a:spLocks noRot="1" noChangeAspect="1" noMove="1" noResize="1" noEditPoints="1" noAdjustHandles="1" noChangeArrowheads="1" noChangeShapeType="1" noTextEdit="1"/>
              </p:cNvSpPr>
              <p:nvPr/>
            </p:nvSpPr>
            <p:spPr>
              <a:xfrm>
                <a:off x="4024908" y="3913421"/>
                <a:ext cx="217489" cy="285912"/>
              </a:xfrm>
              <a:prstGeom prst="rect">
                <a:avLst/>
              </a:prstGeom>
              <a:blipFill>
                <a:blip r:embed="rId14"/>
                <a:stretch>
                  <a:fillRect/>
                </a:stretch>
              </a:blipFill>
            </p:spPr>
            <p:txBody>
              <a:bodyPr/>
              <a:lstStyle/>
              <a:p>
                <a:r>
                  <a:rPr lang="en-US">
                    <a:noFill/>
                  </a:rPr>
                  <a:t> </a:t>
                </a:r>
              </a:p>
            </p:txBody>
          </p:sp>
        </mc:Fallback>
      </mc:AlternateContent>
      <p:cxnSp>
        <p:nvCxnSpPr>
          <p:cNvPr id="46" name="Straight Arrow Connector 45">
            <a:extLst>
              <a:ext uri="{FF2B5EF4-FFF2-40B4-BE49-F238E27FC236}">
                <a16:creationId xmlns:a16="http://schemas.microsoft.com/office/drawing/2014/main" id="{2BF6D1EC-079E-E4DD-2D25-7C9C711C2EB9}"/>
              </a:ext>
            </a:extLst>
          </p:cNvPr>
          <p:cNvCxnSpPr>
            <a:cxnSpLocks/>
          </p:cNvCxnSpPr>
          <p:nvPr/>
        </p:nvCxnSpPr>
        <p:spPr>
          <a:xfrm flipH="1">
            <a:off x="5348317" y="3749196"/>
            <a:ext cx="9891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47" name="Picture 7" descr="eweak">
            <a:extLst>
              <a:ext uri="{FF2B5EF4-FFF2-40B4-BE49-F238E27FC236}">
                <a16:creationId xmlns:a16="http://schemas.microsoft.com/office/drawing/2014/main" id="{5A9A1931-C1D3-BC0C-E2A6-D401A2052A04}"/>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650828" y="1470907"/>
            <a:ext cx="1799985" cy="3223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C08D547D-641A-FA5A-B9E6-917C7FAD94A6}"/>
              </a:ext>
            </a:extLst>
          </p:cNvPr>
          <p:cNvSpPr/>
          <p:nvPr/>
        </p:nvSpPr>
        <p:spPr>
          <a:xfrm>
            <a:off x="1085190" y="4823435"/>
            <a:ext cx="2763897" cy="18101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直線接點 3">
            <a:extLst>
              <a:ext uri="{FF2B5EF4-FFF2-40B4-BE49-F238E27FC236}">
                <a16:creationId xmlns:a16="http://schemas.microsoft.com/office/drawing/2014/main" id="{F8BAC539-CEED-1586-E011-BF398CBD03BD}"/>
              </a:ext>
            </a:extLst>
          </p:cNvPr>
          <p:cNvCxnSpPr>
            <a:cxnSpLocks/>
          </p:cNvCxnSpPr>
          <p:nvPr/>
        </p:nvCxnSpPr>
        <p:spPr>
          <a:xfrm>
            <a:off x="1603705" y="5199397"/>
            <a:ext cx="812800" cy="711200"/>
          </a:xfrm>
          <a:prstGeom prst="line">
            <a:avLst/>
          </a:prstGeom>
          <a:ln w="222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 name="直線接點 4">
            <a:extLst>
              <a:ext uri="{FF2B5EF4-FFF2-40B4-BE49-F238E27FC236}">
                <a16:creationId xmlns:a16="http://schemas.microsoft.com/office/drawing/2014/main" id="{B2832FAE-AED2-CE3B-82B6-163B9D457B8E}"/>
              </a:ext>
            </a:extLst>
          </p:cNvPr>
          <p:cNvCxnSpPr>
            <a:cxnSpLocks/>
          </p:cNvCxnSpPr>
          <p:nvPr/>
        </p:nvCxnSpPr>
        <p:spPr>
          <a:xfrm rot="10800000" flipV="1">
            <a:off x="1684327" y="5910598"/>
            <a:ext cx="731837" cy="646112"/>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 name="直線接點 7">
            <a:extLst>
              <a:ext uri="{FF2B5EF4-FFF2-40B4-BE49-F238E27FC236}">
                <a16:creationId xmlns:a16="http://schemas.microsoft.com/office/drawing/2014/main" id="{CAD1F731-D620-2882-47F2-E5AF07D4C91A}"/>
              </a:ext>
            </a:extLst>
          </p:cNvPr>
          <p:cNvCxnSpPr>
            <a:cxnSpLocks/>
          </p:cNvCxnSpPr>
          <p:nvPr/>
        </p:nvCxnSpPr>
        <p:spPr>
          <a:xfrm flipH="1">
            <a:off x="2430450" y="5926473"/>
            <a:ext cx="1203593" cy="0"/>
          </a:xfrm>
          <a:prstGeom prst="line">
            <a:avLst/>
          </a:prstGeom>
          <a:ln>
            <a:solidFill>
              <a:schemeClr val="tx1"/>
            </a:solidFill>
            <a:prstDash val="lgDash"/>
            <a:tailEnd type="none"/>
          </a:ln>
        </p:spPr>
        <p:style>
          <a:lnRef idx="1">
            <a:schemeClr val="accent1"/>
          </a:lnRef>
          <a:fillRef idx="0">
            <a:schemeClr val="accent1"/>
          </a:fillRef>
          <a:effectRef idx="0">
            <a:schemeClr val="accent1"/>
          </a:effectRef>
          <a:fontRef idx="minor">
            <a:schemeClr val="tx1"/>
          </a:fontRef>
        </p:style>
      </p:cxnSp>
      <p:cxnSp>
        <p:nvCxnSpPr>
          <p:cNvPr id="48" name="直線單箭頭接點 8">
            <a:extLst>
              <a:ext uri="{FF2B5EF4-FFF2-40B4-BE49-F238E27FC236}">
                <a16:creationId xmlns:a16="http://schemas.microsoft.com/office/drawing/2014/main" id="{B071008C-CA71-3938-0E87-34CA99BAAD79}"/>
              </a:ext>
            </a:extLst>
          </p:cNvPr>
          <p:cNvCxnSpPr>
            <a:cxnSpLocks/>
          </p:cNvCxnSpPr>
          <p:nvPr/>
        </p:nvCxnSpPr>
        <p:spPr>
          <a:xfrm rot="10800000">
            <a:off x="1879930" y="5445460"/>
            <a:ext cx="217488" cy="188912"/>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直線單箭頭接點 9">
            <a:extLst>
              <a:ext uri="{FF2B5EF4-FFF2-40B4-BE49-F238E27FC236}">
                <a16:creationId xmlns:a16="http://schemas.microsoft.com/office/drawing/2014/main" id="{E0FA0A5F-E6D7-DA04-CCAE-0488F4E213A5}"/>
              </a:ext>
            </a:extLst>
          </p:cNvPr>
          <p:cNvCxnSpPr>
            <a:cxnSpLocks/>
          </p:cNvCxnSpPr>
          <p:nvPr/>
        </p:nvCxnSpPr>
        <p:spPr>
          <a:xfrm flipV="1">
            <a:off x="2033393" y="6111911"/>
            <a:ext cx="147480" cy="121743"/>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0" name="矩形 6">
                <a:extLst>
                  <a:ext uri="{FF2B5EF4-FFF2-40B4-BE49-F238E27FC236}">
                    <a16:creationId xmlns:a16="http://schemas.microsoft.com/office/drawing/2014/main" id="{1A9392BF-8927-521A-AF7C-36DDC452DD48}"/>
                  </a:ext>
                </a:extLst>
              </p:cNvPr>
              <p:cNvSpPr/>
              <p:nvPr/>
            </p:nvSpPr>
            <p:spPr>
              <a:xfrm>
                <a:off x="2917452" y="5492773"/>
                <a:ext cx="398699" cy="369332"/>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ea typeface="新細明體" charset="0"/>
                        </a:rPr>
                        <m:t>𝑍</m:t>
                      </m:r>
                    </m:oMath>
                  </m:oMathPara>
                </a14:m>
                <a:endParaRPr lang="zh-TW" altLang="en-US" dirty="0"/>
              </a:p>
            </p:txBody>
          </p:sp>
        </mc:Choice>
        <mc:Fallback xmlns="">
          <p:sp>
            <p:nvSpPr>
              <p:cNvPr id="50" name="矩形 6">
                <a:extLst>
                  <a:ext uri="{FF2B5EF4-FFF2-40B4-BE49-F238E27FC236}">
                    <a16:creationId xmlns:a16="http://schemas.microsoft.com/office/drawing/2014/main" id="{1A9392BF-8927-521A-AF7C-36DDC452DD48}"/>
                  </a:ext>
                </a:extLst>
              </p:cNvPr>
              <p:cNvSpPr>
                <a:spLocks noRot="1" noChangeAspect="1" noMove="1" noResize="1" noEditPoints="1" noAdjustHandles="1" noChangeArrowheads="1" noChangeShapeType="1" noTextEdit="1"/>
              </p:cNvSpPr>
              <p:nvPr/>
            </p:nvSpPr>
            <p:spPr>
              <a:xfrm>
                <a:off x="2917452" y="5492773"/>
                <a:ext cx="398699" cy="369332"/>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AFE8A5F7-ABC7-8163-B98E-E81F8FA3AD8E}"/>
                  </a:ext>
                </a:extLst>
              </p:cNvPr>
              <p:cNvSpPr txBox="1"/>
              <p:nvPr/>
            </p:nvSpPr>
            <p:spPr>
              <a:xfrm>
                <a:off x="1575581" y="4823435"/>
                <a:ext cx="217489" cy="276999"/>
              </a:xfrm>
              <a:prstGeom prst="rect">
                <a:avLst/>
              </a:prstGeom>
              <a:solidFill>
                <a:schemeClr val="bg1"/>
              </a:solidFill>
            </p:spPr>
            <p:txBody>
              <a:bodyPr wrap="square" lIns="0" tIns="0" rIns="0" bIns="0" rtlCol="0">
                <a:spAutoFit/>
              </a:bodyPr>
              <a:lstStyle/>
              <a:p>
                <a:pPr eaLnBrk="0" hangingPunct="0">
                  <a:defRPr/>
                </a:pPr>
                <a14:m>
                  <m:oMathPara xmlns:m="http://schemas.openxmlformats.org/officeDocument/2006/math">
                    <m:oMathParaPr>
                      <m:jc m:val="centerGroup"/>
                    </m:oMathParaPr>
                    <m:oMath xmlns:m="http://schemas.openxmlformats.org/officeDocument/2006/math">
                      <m:r>
                        <a:rPr lang="en-US" altLang="zh-TW" i="1" dirty="0" smtClean="0">
                          <a:latin typeface="Cambria Math" panose="02040503050406030204" pitchFamily="18" charset="0"/>
                          <a:cs typeface="Times New Roman" pitchFamily="18" charset="0"/>
                        </a:rPr>
                        <m:t>𝑓</m:t>
                      </m:r>
                    </m:oMath>
                  </m:oMathPara>
                </a14:m>
                <a:endParaRPr lang="en-US" altLang="zh-TW" i="1" dirty="0"/>
              </a:p>
            </p:txBody>
          </p:sp>
        </mc:Choice>
        <mc:Fallback xmlns="">
          <p:sp>
            <p:nvSpPr>
              <p:cNvPr id="51" name="TextBox 50">
                <a:extLst>
                  <a:ext uri="{FF2B5EF4-FFF2-40B4-BE49-F238E27FC236}">
                    <a16:creationId xmlns:a16="http://schemas.microsoft.com/office/drawing/2014/main" id="{AFE8A5F7-ABC7-8163-B98E-E81F8FA3AD8E}"/>
                  </a:ext>
                </a:extLst>
              </p:cNvPr>
              <p:cNvSpPr txBox="1">
                <a:spLocks noRot="1" noChangeAspect="1" noMove="1" noResize="1" noEditPoints="1" noAdjustHandles="1" noChangeArrowheads="1" noChangeShapeType="1" noTextEdit="1"/>
              </p:cNvSpPr>
              <p:nvPr/>
            </p:nvSpPr>
            <p:spPr>
              <a:xfrm>
                <a:off x="1575581" y="4823435"/>
                <a:ext cx="217489" cy="276999"/>
              </a:xfrm>
              <a:prstGeom prst="rect">
                <a:avLst/>
              </a:prstGeom>
              <a:blipFill>
                <a:blip r:embed="rId17"/>
                <a:stretch>
                  <a:fillRect l="-26316" r="-21053" b="-39130"/>
                </a:stretch>
              </a:blipFill>
            </p:spPr>
            <p:txBody>
              <a:bodyPr/>
              <a:lstStyle/>
              <a:p>
                <a:r>
                  <a:rPr lang="en-US">
                    <a:noFill/>
                  </a:rPr>
                  <a:t> </a:t>
                </a:r>
              </a:p>
            </p:txBody>
          </p:sp>
        </mc:Fallback>
      </mc:AlternateContent>
      <p:cxnSp>
        <p:nvCxnSpPr>
          <p:cNvPr id="52" name="Straight Arrow Connector 51">
            <a:extLst>
              <a:ext uri="{FF2B5EF4-FFF2-40B4-BE49-F238E27FC236}">
                <a16:creationId xmlns:a16="http://schemas.microsoft.com/office/drawing/2014/main" id="{230600B7-39B2-984A-3CDC-FF3094C4E3DB}"/>
              </a:ext>
            </a:extLst>
          </p:cNvPr>
          <p:cNvCxnSpPr>
            <a:cxnSpLocks/>
          </p:cNvCxnSpPr>
          <p:nvPr/>
        </p:nvCxnSpPr>
        <p:spPr>
          <a:xfrm flipH="1">
            <a:off x="2917452" y="5926473"/>
            <a:ext cx="97227"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FF88DB3D-3C9B-9525-4DFA-2893C2441C77}"/>
                  </a:ext>
                </a:extLst>
              </p:cNvPr>
              <p:cNvSpPr txBox="1"/>
              <p:nvPr/>
            </p:nvSpPr>
            <p:spPr>
              <a:xfrm>
                <a:off x="1182580" y="4823435"/>
                <a:ext cx="580910" cy="276999"/>
              </a:xfrm>
              <a:prstGeom prst="rect">
                <a:avLst/>
              </a:prstGeom>
              <a:solidFill>
                <a:schemeClr val="bg1"/>
              </a:solidFill>
            </p:spPr>
            <p:txBody>
              <a:bodyPr wrap="square" lIns="0" tIns="0" rIns="0" bIns="0" rtlCol="0">
                <a:spAutoFit/>
              </a:bodyPr>
              <a:lstStyle/>
              <a:p>
                <a:pPr eaLnBrk="0" hangingPunct="0">
                  <a:defRPr/>
                </a:pPr>
                <a14:m>
                  <m:oMathPara xmlns:m="http://schemas.openxmlformats.org/officeDocument/2006/math">
                    <m:oMathParaPr>
                      <m:jc m:val="centerGroup"/>
                    </m:oMathParaPr>
                    <m:oMath xmlns:m="http://schemas.openxmlformats.org/officeDocument/2006/math">
                      <m:r>
                        <a:rPr lang="en-US" altLang="zh-TW" i="1" dirty="0" smtClean="0">
                          <a:latin typeface="Cambria Math"/>
                          <a:cs typeface="Times New Roman" pitchFamily="18" charset="0"/>
                        </a:rPr>
                        <m:t>𝜈</m:t>
                      </m:r>
                      <m:r>
                        <a:rPr lang="en-US" altLang="zh-TW" b="0" i="1" baseline="-30000" dirty="0" smtClean="0">
                          <a:latin typeface="Cambria Math" panose="02040503050406030204" pitchFamily="18" charset="0"/>
                          <a:cs typeface="Times New Roman" pitchFamily="18" charset="0"/>
                        </a:rPr>
                        <m:t>𝑒</m:t>
                      </m:r>
                    </m:oMath>
                  </m:oMathPara>
                </a14:m>
                <a:endParaRPr lang="en-US" altLang="zh-TW" i="1" dirty="0"/>
              </a:p>
            </p:txBody>
          </p:sp>
        </mc:Choice>
        <mc:Fallback xmlns="">
          <p:sp>
            <p:nvSpPr>
              <p:cNvPr id="53" name="TextBox 52">
                <a:extLst>
                  <a:ext uri="{FF2B5EF4-FFF2-40B4-BE49-F238E27FC236}">
                    <a16:creationId xmlns:a16="http://schemas.microsoft.com/office/drawing/2014/main" id="{FF88DB3D-3C9B-9525-4DFA-2893C2441C77}"/>
                  </a:ext>
                </a:extLst>
              </p:cNvPr>
              <p:cNvSpPr txBox="1">
                <a:spLocks noRot="1" noChangeAspect="1" noMove="1" noResize="1" noEditPoints="1" noAdjustHandles="1" noChangeArrowheads="1" noChangeShapeType="1" noTextEdit="1"/>
              </p:cNvSpPr>
              <p:nvPr/>
            </p:nvSpPr>
            <p:spPr>
              <a:xfrm>
                <a:off x="1182580" y="4823435"/>
                <a:ext cx="580910" cy="276999"/>
              </a:xfrm>
              <a:prstGeom prst="rect">
                <a:avLst/>
              </a:prstGeom>
              <a:blipFill>
                <a:blip r:embed="rId18"/>
                <a:stretch>
                  <a:fillRect b="-173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AED82CA9-A331-52B1-92E6-606A76EF329C}"/>
                  </a:ext>
                </a:extLst>
              </p:cNvPr>
              <p:cNvSpPr txBox="1"/>
              <p:nvPr/>
            </p:nvSpPr>
            <p:spPr>
              <a:xfrm>
                <a:off x="1183038" y="6148059"/>
                <a:ext cx="580910" cy="276999"/>
              </a:xfrm>
              <a:prstGeom prst="rect">
                <a:avLst/>
              </a:prstGeom>
              <a:solidFill>
                <a:schemeClr val="bg1"/>
              </a:solidFill>
            </p:spPr>
            <p:txBody>
              <a:bodyPr wrap="square" lIns="0" tIns="0" rIns="0" bIns="0" rtlCol="0">
                <a:spAutoFit/>
              </a:bodyPr>
              <a:lstStyle/>
              <a:p>
                <a:pPr eaLnBrk="0" hangingPunct="0">
                  <a:defRPr/>
                </a:pPr>
                <a14:m>
                  <m:oMathPara xmlns:m="http://schemas.openxmlformats.org/officeDocument/2006/math">
                    <m:oMathParaPr>
                      <m:jc m:val="centerGroup"/>
                    </m:oMathParaPr>
                    <m:oMath xmlns:m="http://schemas.openxmlformats.org/officeDocument/2006/math">
                      <m:r>
                        <a:rPr lang="en-US" altLang="zh-TW" i="1" dirty="0" smtClean="0">
                          <a:latin typeface="Cambria Math"/>
                          <a:cs typeface="Times New Roman" pitchFamily="18" charset="0"/>
                        </a:rPr>
                        <m:t>𝜈</m:t>
                      </m:r>
                      <m:r>
                        <a:rPr lang="en-US" altLang="zh-TW" b="0" i="1" baseline="-30000" dirty="0" smtClean="0">
                          <a:latin typeface="Cambria Math" panose="02040503050406030204" pitchFamily="18" charset="0"/>
                          <a:cs typeface="Times New Roman" pitchFamily="18" charset="0"/>
                        </a:rPr>
                        <m:t>𝑒</m:t>
                      </m:r>
                    </m:oMath>
                  </m:oMathPara>
                </a14:m>
                <a:endParaRPr lang="en-US" altLang="zh-TW" i="1" dirty="0"/>
              </a:p>
            </p:txBody>
          </p:sp>
        </mc:Choice>
        <mc:Fallback xmlns="">
          <p:sp>
            <p:nvSpPr>
              <p:cNvPr id="54" name="TextBox 53">
                <a:extLst>
                  <a:ext uri="{FF2B5EF4-FFF2-40B4-BE49-F238E27FC236}">
                    <a16:creationId xmlns:a16="http://schemas.microsoft.com/office/drawing/2014/main" id="{AED82CA9-A331-52B1-92E6-606A76EF329C}"/>
                  </a:ext>
                </a:extLst>
              </p:cNvPr>
              <p:cNvSpPr txBox="1">
                <a:spLocks noRot="1" noChangeAspect="1" noMove="1" noResize="1" noEditPoints="1" noAdjustHandles="1" noChangeArrowheads="1" noChangeShapeType="1" noTextEdit="1"/>
              </p:cNvSpPr>
              <p:nvPr/>
            </p:nvSpPr>
            <p:spPr>
              <a:xfrm>
                <a:off x="1183038" y="6148059"/>
                <a:ext cx="580910" cy="276999"/>
              </a:xfrm>
              <a:prstGeom prst="rect">
                <a:avLst/>
              </a:prstGeom>
              <a:blipFill>
                <a:blip r:embed="rId19"/>
                <a:stretch>
                  <a:fillRect b="-18182"/>
                </a:stretch>
              </a:blipFill>
            </p:spPr>
            <p:txBody>
              <a:bodyPr/>
              <a:lstStyle/>
              <a:p>
                <a:r>
                  <a:rPr lang="en-US">
                    <a:noFill/>
                  </a:rPr>
                  <a:t> </a:t>
                </a:r>
              </a:p>
            </p:txBody>
          </p:sp>
        </mc:Fallback>
      </mc:AlternateContent>
      <p:sp>
        <p:nvSpPr>
          <p:cNvPr id="55" name="Rectangle 54">
            <a:extLst>
              <a:ext uri="{FF2B5EF4-FFF2-40B4-BE49-F238E27FC236}">
                <a16:creationId xmlns:a16="http://schemas.microsoft.com/office/drawing/2014/main" id="{30FCEE83-4C08-3FEE-0BA3-6E95F4908776}"/>
              </a:ext>
            </a:extLst>
          </p:cNvPr>
          <p:cNvSpPr/>
          <p:nvPr/>
        </p:nvSpPr>
        <p:spPr>
          <a:xfrm>
            <a:off x="4336089" y="4849257"/>
            <a:ext cx="2763897" cy="18101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6" name="直線接點 3">
            <a:extLst>
              <a:ext uri="{FF2B5EF4-FFF2-40B4-BE49-F238E27FC236}">
                <a16:creationId xmlns:a16="http://schemas.microsoft.com/office/drawing/2014/main" id="{DD561594-8B02-2E68-AC90-8218984A8B64}"/>
              </a:ext>
            </a:extLst>
          </p:cNvPr>
          <p:cNvCxnSpPr>
            <a:cxnSpLocks/>
          </p:cNvCxnSpPr>
          <p:nvPr/>
        </p:nvCxnSpPr>
        <p:spPr>
          <a:xfrm>
            <a:off x="4854604" y="5225219"/>
            <a:ext cx="812800" cy="711200"/>
          </a:xfrm>
          <a:prstGeom prst="line">
            <a:avLst/>
          </a:prstGeom>
          <a:ln w="222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7" name="直線接點 4">
            <a:extLst>
              <a:ext uri="{FF2B5EF4-FFF2-40B4-BE49-F238E27FC236}">
                <a16:creationId xmlns:a16="http://schemas.microsoft.com/office/drawing/2014/main" id="{7C5519CC-5E54-0823-5E78-8FF0EAFC372A}"/>
              </a:ext>
            </a:extLst>
          </p:cNvPr>
          <p:cNvCxnSpPr>
            <a:cxnSpLocks/>
          </p:cNvCxnSpPr>
          <p:nvPr/>
        </p:nvCxnSpPr>
        <p:spPr>
          <a:xfrm rot="10800000" flipV="1">
            <a:off x="4935226" y="5936420"/>
            <a:ext cx="731837" cy="646112"/>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8" name="直線接點 7">
            <a:extLst>
              <a:ext uri="{FF2B5EF4-FFF2-40B4-BE49-F238E27FC236}">
                <a16:creationId xmlns:a16="http://schemas.microsoft.com/office/drawing/2014/main" id="{346948D7-3697-ECD1-D9D5-0C5A0A078A69}"/>
              </a:ext>
            </a:extLst>
          </p:cNvPr>
          <p:cNvCxnSpPr>
            <a:cxnSpLocks/>
          </p:cNvCxnSpPr>
          <p:nvPr/>
        </p:nvCxnSpPr>
        <p:spPr>
          <a:xfrm flipH="1">
            <a:off x="5681349" y="5952295"/>
            <a:ext cx="1203593" cy="0"/>
          </a:xfrm>
          <a:prstGeom prst="line">
            <a:avLst/>
          </a:prstGeom>
          <a:ln>
            <a:solidFill>
              <a:schemeClr val="tx1"/>
            </a:solidFill>
            <a:prstDash val="lgDash"/>
            <a:tailEnd type="none"/>
          </a:ln>
        </p:spPr>
        <p:style>
          <a:lnRef idx="1">
            <a:schemeClr val="accent1"/>
          </a:lnRef>
          <a:fillRef idx="0">
            <a:schemeClr val="accent1"/>
          </a:fillRef>
          <a:effectRef idx="0">
            <a:schemeClr val="accent1"/>
          </a:effectRef>
          <a:fontRef idx="minor">
            <a:schemeClr val="tx1"/>
          </a:fontRef>
        </p:style>
      </p:cxnSp>
      <p:cxnSp>
        <p:nvCxnSpPr>
          <p:cNvPr id="59" name="直線單箭頭接點 8">
            <a:extLst>
              <a:ext uri="{FF2B5EF4-FFF2-40B4-BE49-F238E27FC236}">
                <a16:creationId xmlns:a16="http://schemas.microsoft.com/office/drawing/2014/main" id="{0D203F7C-6678-0CE7-356B-E15F4692721B}"/>
              </a:ext>
            </a:extLst>
          </p:cNvPr>
          <p:cNvCxnSpPr>
            <a:cxnSpLocks/>
          </p:cNvCxnSpPr>
          <p:nvPr/>
        </p:nvCxnSpPr>
        <p:spPr>
          <a:xfrm rot="10800000">
            <a:off x="5130829" y="5471282"/>
            <a:ext cx="217488" cy="188912"/>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直線單箭頭接點 9">
            <a:extLst>
              <a:ext uri="{FF2B5EF4-FFF2-40B4-BE49-F238E27FC236}">
                <a16:creationId xmlns:a16="http://schemas.microsoft.com/office/drawing/2014/main" id="{B5609AE7-E509-54E9-1D03-D9C4613D1B91}"/>
              </a:ext>
            </a:extLst>
          </p:cNvPr>
          <p:cNvCxnSpPr>
            <a:cxnSpLocks/>
          </p:cNvCxnSpPr>
          <p:nvPr/>
        </p:nvCxnSpPr>
        <p:spPr>
          <a:xfrm flipV="1">
            <a:off x="5284292" y="6137733"/>
            <a:ext cx="147480" cy="121743"/>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1" name="矩形 6">
                <a:extLst>
                  <a:ext uri="{FF2B5EF4-FFF2-40B4-BE49-F238E27FC236}">
                    <a16:creationId xmlns:a16="http://schemas.microsoft.com/office/drawing/2014/main" id="{5BAB058A-C241-2D37-998C-38418F6889C4}"/>
                  </a:ext>
                </a:extLst>
              </p:cNvPr>
              <p:cNvSpPr/>
              <p:nvPr/>
            </p:nvSpPr>
            <p:spPr>
              <a:xfrm>
                <a:off x="6168351" y="5518595"/>
                <a:ext cx="398699" cy="369332"/>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ea typeface="新細明體" charset="0"/>
                        </a:rPr>
                        <m:t>𝑍</m:t>
                      </m:r>
                    </m:oMath>
                  </m:oMathPara>
                </a14:m>
                <a:endParaRPr lang="zh-TW" altLang="en-US" dirty="0"/>
              </a:p>
            </p:txBody>
          </p:sp>
        </mc:Choice>
        <mc:Fallback xmlns="">
          <p:sp>
            <p:nvSpPr>
              <p:cNvPr id="61" name="矩形 6">
                <a:extLst>
                  <a:ext uri="{FF2B5EF4-FFF2-40B4-BE49-F238E27FC236}">
                    <a16:creationId xmlns:a16="http://schemas.microsoft.com/office/drawing/2014/main" id="{5BAB058A-C241-2D37-998C-38418F6889C4}"/>
                  </a:ext>
                </a:extLst>
              </p:cNvPr>
              <p:cNvSpPr>
                <a:spLocks noRot="1" noChangeAspect="1" noMove="1" noResize="1" noEditPoints="1" noAdjustHandles="1" noChangeArrowheads="1" noChangeShapeType="1" noTextEdit="1"/>
              </p:cNvSpPr>
              <p:nvPr/>
            </p:nvSpPr>
            <p:spPr>
              <a:xfrm>
                <a:off x="6168351" y="5518595"/>
                <a:ext cx="398699" cy="369332"/>
              </a:xfrm>
              <a:prstGeom prst="rect">
                <a:avLst/>
              </a:prstGeom>
              <a:blipFill>
                <a:blip r:embed="rId2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8AFE2B8B-0A10-4B91-AC1C-1539D5BBA540}"/>
                  </a:ext>
                </a:extLst>
              </p:cNvPr>
              <p:cNvSpPr txBox="1"/>
              <p:nvPr/>
            </p:nvSpPr>
            <p:spPr>
              <a:xfrm>
                <a:off x="4826480" y="4849257"/>
                <a:ext cx="217489" cy="276999"/>
              </a:xfrm>
              <a:prstGeom prst="rect">
                <a:avLst/>
              </a:prstGeom>
              <a:solidFill>
                <a:schemeClr val="bg1"/>
              </a:solidFill>
            </p:spPr>
            <p:txBody>
              <a:bodyPr wrap="square" lIns="0" tIns="0" rIns="0" bIns="0" rtlCol="0">
                <a:spAutoFit/>
              </a:bodyPr>
              <a:lstStyle/>
              <a:p>
                <a:pPr eaLnBrk="0" hangingPunct="0">
                  <a:defRPr/>
                </a:pPr>
                <a14:m>
                  <m:oMathPara xmlns:m="http://schemas.openxmlformats.org/officeDocument/2006/math">
                    <m:oMathParaPr>
                      <m:jc m:val="centerGroup"/>
                    </m:oMathParaPr>
                    <m:oMath xmlns:m="http://schemas.openxmlformats.org/officeDocument/2006/math">
                      <m:r>
                        <a:rPr lang="en-US" altLang="zh-TW" i="1" dirty="0" smtClean="0">
                          <a:latin typeface="Cambria Math" panose="02040503050406030204" pitchFamily="18" charset="0"/>
                          <a:cs typeface="Times New Roman" pitchFamily="18" charset="0"/>
                        </a:rPr>
                        <m:t>𝑓</m:t>
                      </m:r>
                    </m:oMath>
                  </m:oMathPara>
                </a14:m>
                <a:endParaRPr lang="en-US" altLang="zh-TW" i="1" dirty="0"/>
              </a:p>
            </p:txBody>
          </p:sp>
        </mc:Choice>
        <mc:Fallback xmlns="">
          <p:sp>
            <p:nvSpPr>
              <p:cNvPr id="62" name="TextBox 61">
                <a:extLst>
                  <a:ext uri="{FF2B5EF4-FFF2-40B4-BE49-F238E27FC236}">
                    <a16:creationId xmlns:a16="http://schemas.microsoft.com/office/drawing/2014/main" id="{8AFE2B8B-0A10-4B91-AC1C-1539D5BBA540}"/>
                  </a:ext>
                </a:extLst>
              </p:cNvPr>
              <p:cNvSpPr txBox="1">
                <a:spLocks noRot="1" noChangeAspect="1" noMove="1" noResize="1" noEditPoints="1" noAdjustHandles="1" noChangeArrowheads="1" noChangeShapeType="1" noTextEdit="1"/>
              </p:cNvSpPr>
              <p:nvPr/>
            </p:nvSpPr>
            <p:spPr>
              <a:xfrm>
                <a:off x="4826480" y="4849257"/>
                <a:ext cx="217489" cy="276999"/>
              </a:xfrm>
              <a:prstGeom prst="rect">
                <a:avLst/>
              </a:prstGeom>
              <a:blipFill>
                <a:blip r:embed="rId21"/>
                <a:stretch>
                  <a:fillRect l="-35294" r="-35294" b="-39130"/>
                </a:stretch>
              </a:blipFill>
            </p:spPr>
            <p:txBody>
              <a:bodyPr/>
              <a:lstStyle/>
              <a:p>
                <a:r>
                  <a:rPr lang="en-US">
                    <a:noFill/>
                  </a:rPr>
                  <a:t> </a:t>
                </a:r>
              </a:p>
            </p:txBody>
          </p:sp>
        </mc:Fallback>
      </mc:AlternateContent>
      <p:cxnSp>
        <p:nvCxnSpPr>
          <p:cNvPr id="63" name="Straight Arrow Connector 62">
            <a:extLst>
              <a:ext uri="{FF2B5EF4-FFF2-40B4-BE49-F238E27FC236}">
                <a16:creationId xmlns:a16="http://schemas.microsoft.com/office/drawing/2014/main" id="{517BED4A-F71B-3D4D-C3A3-64CD4A302063}"/>
              </a:ext>
            </a:extLst>
          </p:cNvPr>
          <p:cNvCxnSpPr>
            <a:cxnSpLocks/>
          </p:cNvCxnSpPr>
          <p:nvPr/>
        </p:nvCxnSpPr>
        <p:spPr>
          <a:xfrm flipH="1">
            <a:off x="6168351" y="5952295"/>
            <a:ext cx="97227"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4" name="TextBox 63">
                <a:extLst>
                  <a:ext uri="{FF2B5EF4-FFF2-40B4-BE49-F238E27FC236}">
                    <a16:creationId xmlns:a16="http://schemas.microsoft.com/office/drawing/2014/main" id="{146F8BFB-A404-DDBD-7A59-FB959D305B5E}"/>
                  </a:ext>
                </a:extLst>
              </p:cNvPr>
              <p:cNvSpPr txBox="1"/>
              <p:nvPr/>
            </p:nvSpPr>
            <p:spPr>
              <a:xfrm>
                <a:off x="4433479" y="4849257"/>
                <a:ext cx="580910" cy="276999"/>
              </a:xfrm>
              <a:prstGeom prst="rect">
                <a:avLst/>
              </a:prstGeom>
              <a:solidFill>
                <a:schemeClr val="bg1"/>
              </a:solidFill>
            </p:spPr>
            <p:txBody>
              <a:bodyPr wrap="square" lIns="0" tIns="0" rIns="0" bIns="0" rtlCol="0">
                <a:spAutoFit/>
              </a:bodyPr>
              <a:lstStyle/>
              <a:p>
                <a:pPr eaLnBrk="0" hangingPunct="0">
                  <a:defRPr/>
                </a:pPr>
                <a14:m>
                  <m:oMathPara xmlns:m="http://schemas.openxmlformats.org/officeDocument/2006/math">
                    <m:oMathParaPr>
                      <m:jc m:val="centerGroup"/>
                    </m:oMathParaPr>
                    <m:oMath xmlns:m="http://schemas.openxmlformats.org/officeDocument/2006/math">
                      <m:r>
                        <a:rPr lang="en-US" altLang="zh-TW" i="1" dirty="0" smtClean="0">
                          <a:latin typeface="Cambria Math" panose="02040503050406030204" pitchFamily="18" charset="0"/>
                          <a:cs typeface="Times New Roman" pitchFamily="18" charset="0"/>
                        </a:rPr>
                        <m:t>𝑒</m:t>
                      </m:r>
                    </m:oMath>
                  </m:oMathPara>
                </a14:m>
                <a:endParaRPr lang="en-US" altLang="zh-TW" i="1" dirty="0"/>
              </a:p>
            </p:txBody>
          </p:sp>
        </mc:Choice>
        <mc:Fallback xmlns="">
          <p:sp>
            <p:nvSpPr>
              <p:cNvPr id="64" name="TextBox 63">
                <a:extLst>
                  <a:ext uri="{FF2B5EF4-FFF2-40B4-BE49-F238E27FC236}">
                    <a16:creationId xmlns:a16="http://schemas.microsoft.com/office/drawing/2014/main" id="{146F8BFB-A404-DDBD-7A59-FB959D305B5E}"/>
                  </a:ext>
                </a:extLst>
              </p:cNvPr>
              <p:cNvSpPr txBox="1">
                <a:spLocks noRot="1" noChangeAspect="1" noMove="1" noResize="1" noEditPoints="1" noAdjustHandles="1" noChangeArrowheads="1" noChangeShapeType="1" noTextEdit="1"/>
              </p:cNvSpPr>
              <p:nvPr/>
            </p:nvSpPr>
            <p:spPr>
              <a:xfrm>
                <a:off x="4433479" y="4849257"/>
                <a:ext cx="580910" cy="276999"/>
              </a:xfrm>
              <a:prstGeom prst="rect">
                <a:avLst/>
              </a:prstGeom>
              <a:blipFill>
                <a:blip r:embed="rId22"/>
                <a:stretch>
                  <a:fillRect b="-43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5" name="TextBox 64">
                <a:extLst>
                  <a:ext uri="{FF2B5EF4-FFF2-40B4-BE49-F238E27FC236}">
                    <a16:creationId xmlns:a16="http://schemas.microsoft.com/office/drawing/2014/main" id="{B309C257-D5A9-F674-34A8-DC9F5A54CE23}"/>
                  </a:ext>
                </a:extLst>
              </p:cNvPr>
              <p:cNvSpPr txBox="1"/>
              <p:nvPr/>
            </p:nvSpPr>
            <p:spPr>
              <a:xfrm>
                <a:off x="4433937" y="6173881"/>
                <a:ext cx="580910" cy="276999"/>
              </a:xfrm>
              <a:prstGeom prst="rect">
                <a:avLst/>
              </a:prstGeom>
              <a:solidFill>
                <a:schemeClr val="bg1"/>
              </a:solidFill>
            </p:spPr>
            <p:txBody>
              <a:bodyPr wrap="square" lIns="0" tIns="0" rIns="0" bIns="0" rtlCol="0">
                <a:spAutoFit/>
              </a:bodyPr>
              <a:lstStyle/>
              <a:p>
                <a:pPr eaLnBrk="0" hangingPunct="0">
                  <a:defRPr/>
                </a:pPr>
                <a14:m>
                  <m:oMathPara xmlns:m="http://schemas.openxmlformats.org/officeDocument/2006/math">
                    <m:oMathParaPr>
                      <m:jc m:val="centerGroup"/>
                    </m:oMathParaPr>
                    <m:oMath xmlns:m="http://schemas.openxmlformats.org/officeDocument/2006/math">
                      <m:r>
                        <a:rPr lang="en-US" altLang="zh-TW" i="1" dirty="0" smtClean="0">
                          <a:latin typeface="Cambria Math" panose="02040503050406030204" pitchFamily="18" charset="0"/>
                          <a:cs typeface="Times New Roman" pitchFamily="18" charset="0"/>
                        </a:rPr>
                        <m:t>𝑒</m:t>
                      </m:r>
                    </m:oMath>
                  </m:oMathPara>
                </a14:m>
                <a:endParaRPr lang="en-US" altLang="zh-TW" i="1" dirty="0"/>
              </a:p>
            </p:txBody>
          </p:sp>
        </mc:Choice>
        <mc:Fallback xmlns="">
          <p:sp>
            <p:nvSpPr>
              <p:cNvPr id="65" name="TextBox 64">
                <a:extLst>
                  <a:ext uri="{FF2B5EF4-FFF2-40B4-BE49-F238E27FC236}">
                    <a16:creationId xmlns:a16="http://schemas.microsoft.com/office/drawing/2014/main" id="{B309C257-D5A9-F674-34A8-DC9F5A54CE23}"/>
                  </a:ext>
                </a:extLst>
              </p:cNvPr>
              <p:cNvSpPr txBox="1">
                <a:spLocks noRot="1" noChangeAspect="1" noMove="1" noResize="1" noEditPoints="1" noAdjustHandles="1" noChangeArrowheads="1" noChangeShapeType="1" noTextEdit="1"/>
              </p:cNvSpPr>
              <p:nvPr/>
            </p:nvSpPr>
            <p:spPr>
              <a:xfrm>
                <a:off x="4433937" y="6173881"/>
                <a:ext cx="580910" cy="276999"/>
              </a:xfrm>
              <a:prstGeom prst="rect">
                <a:avLst/>
              </a:prstGeom>
              <a:blipFill>
                <a:blip r:embed="rId23"/>
                <a:stretch>
                  <a:fillRect b="-4545"/>
                </a:stretch>
              </a:blipFill>
            </p:spPr>
            <p:txBody>
              <a:bodyPr/>
              <a:lstStyle/>
              <a:p>
                <a:r>
                  <a:rPr lang="en-US">
                    <a:noFill/>
                  </a:rPr>
                  <a:t> </a:t>
                </a:r>
              </a:p>
            </p:txBody>
          </p:sp>
        </mc:Fallback>
      </mc:AlternateContent>
    </p:spTree>
    <p:extLst>
      <p:ext uri="{BB962C8B-B14F-4D97-AF65-F5344CB8AC3E}">
        <p14:creationId xmlns:p14="http://schemas.microsoft.com/office/powerpoint/2010/main" val="88566057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FCC7F0-6111-2897-9BDA-62AFD8C4F6F5}"/>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矩形 1">
                <a:extLst>
                  <a:ext uri="{FF2B5EF4-FFF2-40B4-BE49-F238E27FC236}">
                    <a16:creationId xmlns:a16="http://schemas.microsoft.com/office/drawing/2014/main" id="{06E44932-7476-7D8A-770E-AEB11F25B182}"/>
                  </a:ext>
                </a:extLst>
              </p:cNvPr>
              <p:cNvSpPr/>
              <p:nvPr/>
            </p:nvSpPr>
            <p:spPr>
              <a:xfrm>
                <a:off x="857998" y="455812"/>
                <a:ext cx="4918333" cy="1215013"/>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altLang="zh-TW" i="1" smtClean="0">
                              <a:latin typeface="Cambria Math" panose="02040503050406030204" pitchFamily="18" charset="0"/>
                              <a:cs typeface="Times New Roman" pitchFamily="18" charset="0"/>
                            </a:rPr>
                          </m:ctrlPr>
                        </m:sSupPr>
                        <m:e>
                          <m:r>
                            <a:rPr lang="en-US" altLang="zh-TW" i="1">
                              <a:latin typeface="Cambria Math" panose="02040503050406030204" pitchFamily="18" charset="0"/>
                              <a:cs typeface="Times New Roman" pitchFamily="18" charset="0"/>
                            </a:rPr>
                            <m:t>𝑔</m:t>
                          </m:r>
                        </m:e>
                        <m:sup>
                          <m:r>
                            <a:rPr lang="en-US" altLang="zh-TW" i="1">
                              <a:latin typeface="Cambria Math" panose="02040503050406030204" pitchFamily="18" charset="0"/>
                              <a:cs typeface="Times New Roman" pitchFamily="18" charset="0"/>
                            </a:rPr>
                            <m:t>′</m:t>
                          </m:r>
                        </m:sup>
                      </m:sSup>
                      <m:r>
                        <a:rPr lang="en-US" altLang="zh-TW" i="1">
                          <a:latin typeface="Cambria Math" panose="02040503050406030204" pitchFamily="18" charset="0"/>
                          <a:cs typeface="Times New Roman" pitchFamily="18" charset="0"/>
                        </a:rPr>
                        <m:t>𝑌</m:t>
                      </m:r>
                      <m:acc>
                        <m:accPr>
                          <m:chr m:val="̅"/>
                          <m:ctrlPr>
                            <a:rPr lang="en-US" altLang="zh-TW" i="1">
                              <a:latin typeface="Cambria Math" panose="02040503050406030204" pitchFamily="18" charset="0"/>
                              <a:cs typeface="Times New Roman" pitchFamily="18" charset="0"/>
                            </a:rPr>
                          </m:ctrlPr>
                        </m:accPr>
                        <m:e>
                          <m:r>
                            <a:rPr lang="en-US" altLang="zh-TW" b="0" i="1" smtClean="0">
                              <a:latin typeface="Cambria Math" panose="02040503050406030204" pitchFamily="18" charset="0"/>
                              <a:cs typeface="Times New Roman" pitchFamily="18" charset="0"/>
                            </a:rPr>
                            <m:t>𝑑</m:t>
                          </m:r>
                        </m:e>
                      </m:acc>
                      <m:r>
                        <a:rPr lang="en-US" altLang="zh-TW" b="0" i="1" smtClean="0">
                          <a:latin typeface="Cambria Math" panose="02040503050406030204" pitchFamily="18" charset="0"/>
                          <a:cs typeface="Times New Roman" pitchFamily="18" charset="0"/>
                        </a:rPr>
                        <m:t>𝑑</m:t>
                      </m:r>
                      <m:r>
                        <a:rPr lang="en-US" altLang="zh-TW" i="1">
                          <a:latin typeface="Cambria Math" panose="02040503050406030204" pitchFamily="18" charset="0"/>
                          <a:cs typeface="Times New Roman" pitchFamily="18" charset="0"/>
                        </a:rPr>
                        <m:t>𝐵</m:t>
                      </m:r>
                      <m:r>
                        <a:rPr lang="en-US" altLang="zh-TW">
                          <a:latin typeface="Cambria Math"/>
                          <a:cs typeface="Times New Roman" pitchFamily="18" charset="0"/>
                        </a:rPr>
                        <m:t>−</m:t>
                      </m:r>
                      <m:sSup>
                        <m:sSupPr>
                          <m:ctrlPr>
                            <a:rPr lang="en-US" altLang="zh-TW" i="1">
                              <a:latin typeface="Cambria Math" panose="02040503050406030204" pitchFamily="18" charset="0"/>
                              <a:cs typeface="Times New Roman" pitchFamily="18" charset="0"/>
                            </a:rPr>
                          </m:ctrlPr>
                        </m:sSupPr>
                        <m:e>
                          <m:r>
                            <a:rPr lang="en-US" altLang="zh-TW" i="1">
                              <a:latin typeface="Cambria Math" panose="02040503050406030204" pitchFamily="18" charset="0"/>
                              <a:cs typeface="Times New Roman" pitchFamily="18" charset="0"/>
                            </a:rPr>
                            <m:t>𝑔</m:t>
                          </m:r>
                        </m:e>
                        <m:sup>
                          <m:r>
                            <a:rPr lang="en-US" altLang="zh-TW" i="1">
                              <a:latin typeface="Cambria Math" panose="02040503050406030204" pitchFamily="18" charset="0"/>
                              <a:cs typeface="Times New Roman" pitchFamily="18" charset="0"/>
                            </a:rPr>
                            <m:t>′</m:t>
                          </m:r>
                        </m:sup>
                      </m:sSup>
                      <m:r>
                        <a:rPr lang="en-US" altLang="zh-TW" i="1">
                          <a:latin typeface="Cambria Math" panose="02040503050406030204" pitchFamily="18" charset="0"/>
                          <a:cs typeface="Times New Roman" pitchFamily="18" charset="0"/>
                        </a:rPr>
                        <m:t>𝑌</m:t>
                      </m:r>
                      <m:acc>
                        <m:accPr>
                          <m:chr m:val="̅"/>
                          <m:ctrlPr>
                            <a:rPr lang="en-US" altLang="zh-TW" i="1">
                              <a:latin typeface="Cambria Math" panose="02040503050406030204" pitchFamily="18" charset="0"/>
                              <a:cs typeface="Times New Roman" pitchFamily="18" charset="0"/>
                            </a:rPr>
                          </m:ctrlPr>
                        </m:accPr>
                        <m:e>
                          <m:r>
                            <a:rPr lang="en-US" altLang="zh-TW" b="0" i="1" smtClean="0">
                              <a:latin typeface="Cambria Math" panose="02040503050406030204" pitchFamily="18" charset="0"/>
                              <a:cs typeface="Times New Roman" pitchFamily="18" charset="0"/>
                            </a:rPr>
                            <m:t>𝑢</m:t>
                          </m:r>
                        </m:e>
                      </m:acc>
                      <m:r>
                        <a:rPr lang="en-US" altLang="zh-TW" b="0" i="1" smtClean="0">
                          <a:latin typeface="Cambria Math" panose="02040503050406030204" pitchFamily="18" charset="0"/>
                          <a:cs typeface="Times New Roman" pitchFamily="18" charset="0"/>
                        </a:rPr>
                        <m:t>𝑢</m:t>
                      </m:r>
                      <m:r>
                        <a:rPr lang="en-US" altLang="zh-TW" i="1">
                          <a:latin typeface="Cambria Math" panose="02040503050406030204" pitchFamily="18" charset="0"/>
                          <a:cs typeface="Times New Roman" pitchFamily="18" charset="0"/>
                        </a:rPr>
                        <m:t>𝐵</m:t>
                      </m:r>
                      <m:r>
                        <a:rPr lang="en-US" altLang="zh-TW" b="0" i="1" smtClean="0">
                          <a:latin typeface="Cambria Math"/>
                          <a:cs typeface="Times New Roman" pitchFamily="18" charset="0"/>
                        </a:rPr>
                        <m:t>=</m:t>
                      </m:r>
                      <m:d>
                        <m:dPr>
                          <m:ctrlPr>
                            <a:rPr lang="en-US" altLang="zh-TW" i="1">
                              <a:latin typeface="Cambria Math" panose="02040503050406030204" pitchFamily="18" charset="0"/>
                              <a:cs typeface="Times New Roman" pitchFamily="18" charset="0"/>
                            </a:rPr>
                          </m:ctrlPr>
                        </m:dPr>
                        <m:e>
                          <m:m>
                            <m:mPr>
                              <m:mcs>
                                <m:mc>
                                  <m:mcPr>
                                    <m:count m:val="2"/>
                                    <m:mcJc m:val="center"/>
                                  </m:mcPr>
                                </m:mc>
                              </m:mcs>
                              <m:ctrlPr>
                                <a:rPr lang="en-US" altLang="zh-TW" i="1">
                                  <a:latin typeface="Cambria Math" panose="02040503050406030204" pitchFamily="18" charset="0"/>
                                  <a:cs typeface="Times New Roman" pitchFamily="18" charset="0"/>
                                </a:rPr>
                              </m:ctrlPr>
                            </m:mPr>
                            <m:mr>
                              <m:e>
                                <m:acc>
                                  <m:accPr>
                                    <m:chr m:val="̅"/>
                                    <m:ctrlPr>
                                      <a:rPr lang="en-US" altLang="zh-TW" i="1">
                                        <a:latin typeface="Cambria Math" panose="02040503050406030204" pitchFamily="18" charset="0"/>
                                        <a:cs typeface="Times New Roman" pitchFamily="18" charset="0"/>
                                      </a:rPr>
                                    </m:ctrlPr>
                                  </m:accPr>
                                  <m:e>
                                    <m:r>
                                      <a:rPr lang="en-US" altLang="zh-TW" i="1">
                                        <a:latin typeface="Cambria Math" panose="02040503050406030204" pitchFamily="18" charset="0"/>
                                        <a:cs typeface="Times New Roman" pitchFamily="18" charset="0"/>
                                      </a:rPr>
                                      <m:t>𝑢</m:t>
                                    </m:r>
                                  </m:e>
                                </m:acc>
                              </m:e>
                              <m:e>
                                <m:acc>
                                  <m:accPr>
                                    <m:chr m:val="̅"/>
                                    <m:ctrlPr>
                                      <a:rPr lang="en-US" altLang="zh-TW" i="1">
                                        <a:latin typeface="Cambria Math" panose="02040503050406030204" pitchFamily="18" charset="0"/>
                                        <a:cs typeface="Times New Roman" pitchFamily="18" charset="0"/>
                                      </a:rPr>
                                    </m:ctrlPr>
                                  </m:accPr>
                                  <m:e>
                                    <m:r>
                                      <a:rPr lang="en-US" altLang="zh-TW" i="1">
                                        <a:latin typeface="Cambria Math" panose="02040503050406030204" pitchFamily="18" charset="0"/>
                                        <a:cs typeface="Times New Roman" pitchFamily="18" charset="0"/>
                                      </a:rPr>
                                      <m:t>𝑑</m:t>
                                    </m:r>
                                  </m:e>
                                </m:acc>
                              </m:e>
                            </m:mr>
                          </m:m>
                        </m:e>
                      </m:d>
                      <m:d>
                        <m:dPr>
                          <m:ctrlPr>
                            <a:rPr lang="en-US" altLang="zh-TW" i="1">
                              <a:latin typeface="Cambria Math" panose="02040503050406030204" pitchFamily="18" charset="0"/>
                              <a:cs typeface="Times New Roman" pitchFamily="18" charset="0"/>
                            </a:rPr>
                          </m:ctrlPr>
                        </m:dPr>
                        <m:e>
                          <m:m>
                            <m:mPr>
                              <m:mcs>
                                <m:mc>
                                  <m:mcPr>
                                    <m:count m:val="2"/>
                                    <m:mcJc m:val="center"/>
                                  </m:mcPr>
                                </m:mc>
                              </m:mcs>
                              <m:ctrlPr>
                                <a:rPr lang="en-US" altLang="zh-TW" i="1">
                                  <a:latin typeface="Cambria Math" panose="02040503050406030204" pitchFamily="18" charset="0"/>
                                  <a:cs typeface="Times New Roman" pitchFamily="18" charset="0"/>
                                </a:rPr>
                              </m:ctrlPr>
                            </m:mPr>
                            <m:mr>
                              <m:e>
                                <m:f>
                                  <m:fPr>
                                    <m:ctrlPr>
                                      <a:rPr lang="en-US" altLang="zh-TW" i="1">
                                        <a:latin typeface="Cambria Math" panose="02040503050406030204" pitchFamily="18" charset="0"/>
                                        <a:cs typeface="Times New Roman" pitchFamily="18" charset="0"/>
                                      </a:rPr>
                                    </m:ctrlPr>
                                  </m:fPr>
                                  <m:num>
                                    <m:r>
                                      <a:rPr lang="en-US" altLang="zh-TW" i="1">
                                        <a:latin typeface="Cambria Math"/>
                                        <a:cs typeface="Times New Roman" pitchFamily="18" charset="0"/>
                                      </a:rPr>
                                      <m:t>𝑔</m:t>
                                    </m:r>
                                    <m:r>
                                      <a:rPr lang="en-US" altLang="zh-TW" i="1">
                                        <a:latin typeface="Cambria Math"/>
                                        <a:cs typeface="Times New Roman" pitchFamily="18" charset="0"/>
                                      </a:rPr>
                                      <m:t>′</m:t>
                                    </m:r>
                                  </m:num>
                                  <m:den>
                                    <m:r>
                                      <a:rPr lang="en-US" altLang="zh-TW" b="0" i="1" smtClean="0">
                                        <a:latin typeface="Cambria Math" panose="02040503050406030204" pitchFamily="18" charset="0"/>
                                        <a:cs typeface="Times New Roman" pitchFamily="18" charset="0"/>
                                      </a:rPr>
                                      <m:t>6</m:t>
                                    </m:r>
                                  </m:den>
                                </m:f>
                                <m:r>
                                  <m:rPr>
                                    <m:brk m:alnAt="7"/>
                                  </m:rPr>
                                  <a:rPr lang="en-US" altLang="zh-TW" b="0" i="1" smtClean="0">
                                    <a:latin typeface="Cambria Math"/>
                                    <a:cs typeface="Times New Roman" pitchFamily="18" charset="0"/>
                                  </a:rPr>
                                  <m:t>𝐵</m:t>
                                </m:r>
                              </m:e>
                              <m:e>
                                <m:r>
                                  <a:rPr lang="en-US" altLang="zh-TW" b="0" i="1" smtClean="0">
                                    <a:latin typeface="Cambria Math"/>
                                    <a:cs typeface="Times New Roman" pitchFamily="18" charset="0"/>
                                  </a:rPr>
                                  <m:t>0</m:t>
                                </m:r>
                              </m:e>
                            </m:mr>
                            <m:mr>
                              <m:e>
                                <m:r>
                                  <a:rPr lang="en-US" altLang="zh-TW" b="0" i="1" smtClean="0">
                                    <a:latin typeface="Cambria Math"/>
                                    <a:cs typeface="Times New Roman" pitchFamily="18" charset="0"/>
                                  </a:rPr>
                                  <m:t>0</m:t>
                                </m:r>
                              </m:e>
                              <m:e>
                                <m:f>
                                  <m:fPr>
                                    <m:ctrlPr>
                                      <a:rPr lang="en-US" altLang="zh-TW" i="1">
                                        <a:latin typeface="Cambria Math" panose="02040503050406030204" pitchFamily="18" charset="0"/>
                                        <a:cs typeface="Times New Roman" pitchFamily="18" charset="0"/>
                                      </a:rPr>
                                    </m:ctrlPr>
                                  </m:fPr>
                                  <m:num>
                                    <m:r>
                                      <a:rPr lang="en-US" altLang="zh-TW" i="1">
                                        <a:latin typeface="Cambria Math"/>
                                        <a:cs typeface="Times New Roman" pitchFamily="18" charset="0"/>
                                      </a:rPr>
                                      <m:t>𝑔</m:t>
                                    </m:r>
                                    <m:r>
                                      <a:rPr lang="en-US" altLang="zh-TW" i="1">
                                        <a:latin typeface="Cambria Math"/>
                                        <a:cs typeface="Times New Roman" pitchFamily="18" charset="0"/>
                                      </a:rPr>
                                      <m:t>′</m:t>
                                    </m:r>
                                  </m:num>
                                  <m:den>
                                    <m:r>
                                      <a:rPr lang="en-US" altLang="zh-TW" b="0" i="1" smtClean="0">
                                        <a:latin typeface="Cambria Math" panose="02040503050406030204" pitchFamily="18" charset="0"/>
                                        <a:cs typeface="Times New Roman" pitchFamily="18" charset="0"/>
                                      </a:rPr>
                                      <m:t>6</m:t>
                                    </m:r>
                                  </m:den>
                                </m:f>
                                <m:r>
                                  <m:rPr>
                                    <m:brk m:alnAt="7"/>
                                  </m:rPr>
                                  <a:rPr lang="en-US" altLang="zh-TW" i="1">
                                    <a:latin typeface="Cambria Math"/>
                                    <a:cs typeface="Times New Roman" pitchFamily="18" charset="0"/>
                                  </a:rPr>
                                  <m:t>𝐵</m:t>
                                </m:r>
                              </m:e>
                            </m:mr>
                          </m:m>
                        </m:e>
                      </m:d>
                      <m:d>
                        <m:dPr>
                          <m:ctrlPr>
                            <a:rPr lang="en-US" altLang="zh-TW" i="1">
                              <a:latin typeface="Cambria Math" panose="02040503050406030204" pitchFamily="18" charset="0"/>
                              <a:cs typeface="Times New Roman" pitchFamily="18" charset="0"/>
                            </a:rPr>
                          </m:ctrlPr>
                        </m:dPr>
                        <m:e>
                          <m:m>
                            <m:mPr>
                              <m:mcs>
                                <m:mc>
                                  <m:mcPr>
                                    <m:count m:val="1"/>
                                    <m:mcJc m:val="center"/>
                                  </m:mcPr>
                                </m:mc>
                              </m:mcs>
                              <m:ctrlPr>
                                <a:rPr lang="en-US" altLang="zh-TW" i="1">
                                  <a:latin typeface="Cambria Math" panose="02040503050406030204" pitchFamily="18" charset="0"/>
                                  <a:cs typeface="Times New Roman" pitchFamily="18" charset="0"/>
                                </a:rPr>
                              </m:ctrlPr>
                            </m:mPr>
                            <m:mr>
                              <m:e>
                                <m:r>
                                  <m:rPr>
                                    <m:brk m:alnAt="7"/>
                                  </m:rPr>
                                  <a:rPr lang="en-US" altLang="zh-TW" i="1">
                                    <a:latin typeface="Cambria Math" panose="02040503050406030204" pitchFamily="18" charset="0"/>
                                    <a:cs typeface="Times New Roman" pitchFamily="18" charset="0"/>
                                  </a:rPr>
                                  <m:t>𝑢</m:t>
                                </m:r>
                              </m:e>
                            </m:mr>
                            <m:mr>
                              <m:e>
                                <m:r>
                                  <a:rPr lang="en-US" altLang="zh-TW" i="1">
                                    <a:latin typeface="Cambria Math" panose="02040503050406030204" pitchFamily="18" charset="0"/>
                                    <a:cs typeface="Times New Roman" pitchFamily="18" charset="0"/>
                                  </a:rPr>
                                  <m:t>𝑑</m:t>
                                </m:r>
                              </m:e>
                            </m:mr>
                          </m:m>
                        </m:e>
                      </m:d>
                    </m:oMath>
                  </m:oMathPara>
                </a14:m>
                <a:endParaRPr lang="en-US" altLang="zh-TW" dirty="0">
                  <a:cs typeface="Times New Roman" pitchFamily="18" charset="0"/>
                </a:endParaRPr>
              </a:p>
            </p:txBody>
          </p:sp>
        </mc:Choice>
        <mc:Fallback xmlns="">
          <p:sp>
            <p:nvSpPr>
              <p:cNvPr id="2" name="矩形 1">
                <a:extLst>
                  <a:ext uri="{FF2B5EF4-FFF2-40B4-BE49-F238E27FC236}">
                    <a16:creationId xmlns:a16="http://schemas.microsoft.com/office/drawing/2014/main" id="{06E44932-7476-7D8A-770E-AEB11F25B182}"/>
                  </a:ext>
                </a:extLst>
              </p:cNvPr>
              <p:cNvSpPr>
                <a:spLocks noRot="1" noChangeAspect="1" noMove="1" noResize="1" noEditPoints="1" noAdjustHandles="1" noChangeArrowheads="1" noChangeShapeType="1" noTextEdit="1"/>
              </p:cNvSpPr>
              <p:nvPr/>
            </p:nvSpPr>
            <p:spPr>
              <a:xfrm>
                <a:off x="857998" y="455812"/>
                <a:ext cx="4918333" cy="1215013"/>
              </a:xfrm>
              <a:prstGeom prst="rect">
                <a:avLst/>
              </a:prstGeom>
              <a:blipFill>
                <a:blip r:embed="rId2"/>
                <a:stretch>
                  <a:fillRect b="-1042"/>
                </a:stretch>
              </a:blipFill>
            </p:spPr>
            <p:txBody>
              <a:bodyPr/>
              <a:lstStyle/>
              <a:p>
                <a:r>
                  <a:rPr lang="en-US">
                    <a:noFill/>
                  </a:rPr>
                  <a:t> </a:t>
                </a:r>
              </a:p>
            </p:txBody>
          </p:sp>
        </mc:Fallback>
      </mc:AlternateContent>
      <p:sp>
        <p:nvSpPr>
          <p:cNvPr id="3" name="文字方塊 2">
            <a:extLst>
              <a:ext uri="{FF2B5EF4-FFF2-40B4-BE49-F238E27FC236}">
                <a16:creationId xmlns:a16="http://schemas.microsoft.com/office/drawing/2014/main" id="{7548E5CC-D66C-E769-CB90-9409FB22DE24}"/>
              </a:ext>
            </a:extLst>
          </p:cNvPr>
          <p:cNvSpPr txBox="1"/>
          <p:nvPr/>
        </p:nvSpPr>
        <p:spPr>
          <a:xfrm>
            <a:off x="840289" y="58287"/>
            <a:ext cx="6199811" cy="369332"/>
          </a:xfrm>
          <a:prstGeom prst="rect">
            <a:avLst/>
          </a:prstGeom>
          <a:noFill/>
        </p:spPr>
        <p:txBody>
          <a:bodyPr wrap="square" rtlCol="0">
            <a:spAutoFit/>
          </a:bodyPr>
          <a:lstStyle/>
          <a:p>
            <a:r>
              <a:rPr lang="zh-TW" altLang="en-US" dirty="0"/>
              <a:t>夸克可以照作：</a:t>
            </a:r>
          </a:p>
        </p:txBody>
      </p:sp>
      <mc:AlternateContent xmlns:mc="http://schemas.openxmlformats.org/markup-compatibility/2006" xmlns:a14="http://schemas.microsoft.com/office/drawing/2010/main">
        <mc:Choice Requires="a14">
          <p:sp>
            <p:nvSpPr>
              <p:cNvPr id="4" name="矩形 7">
                <a:extLst>
                  <a:ext uri="{FF2B5EF4-FFF2-40B4-BE49-F238E27FC236}">
                    <a16:creationId xmlns:a16="http://schemas.microsoft.com/office/drawing/2014/main" id="{0FAF9A1A-841E-EA7D-F8D8-743F64A6B4BE}"/>
                  </a:ext>
                </a:extLst>
              </p:cNvPr>
              <p:cNvSpPr/>
              <p:nvPr/>
            </p:nvSpPr>
            <p:spPr>
              <a:xfrm>
                <a:off x="857997" y="1748819"/>
                <a:ext cx="5610190" cy="1077283"/>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altLang="zh-TW" i="1" smtClean="0">
                              <a:latin typeface="Cambria Math" panose="02040503050406030204" pitchFamily="18" charset="0"/>
                              <a:cs typeface="Times New Roman" pitchFamily="18" charset="0"/>
                            </a:rPr>
                          </m:ctrlPr>
                        </m:fPr>
                        <m:num>
                          <m:r>
                            <a:rPr lang="en-US" altLang="zh-TW" i="1">
                              <a:latin typeface="Cambria Math"/>
                              <a:cs typeface="Times New Roman" pitchFamily="18" charset="0"/>
                            </a:rPr>
                            <m:t>𝑔</m:t>
                          </m:r>
                        </m:num>
                        <m:den>
                          <m:r>
                            <a:rPr lang="en-US" altLang="zh-TW" i="1">
                              <a:latin typeface="Cambria Math"/>
                              <a:cs typeface="Times New Roman" pitchFamily="18" charset="0"/>
                            </a:rPr>
                            <m:t>2</m:t>
                          </m:r>
                        </m:den>
                      </m:f>
                      <m:sSub>
                        <m:sSubPr>
                          <m:ctrlPr>
                            <a:rPr lang="en-US" altLang="zh-TW" i="1">
                              <a:latin typeface="Cambria Math" panose="02040503050406030204" pitchFamily="18" charset="0"/>
                              <a:cs typeface="Times New Roman" pitchFamily="18" charset="0"/>
                            </a:rPr>
                          </m:ctrlPr>
                        </m:sSubPr>
                        <m:e>
                          <m:acc>
                            <m:accPr>
                              <m:chr m:val="̅"/>
                              <m:ctrlPr>
                                <a:rPr lang="en-US" altLang="zh-TW" i="1">
                                  <a:latin typeface="Cambria Math" panose="02040503050406030204" pitchFamily="18" charset="0"/>
                                  <a:cs typeface="Times New Roman" pitchFamily="18" charset="0"/>
                                </a:rPr>
                              </m:ctrlPr>
                            </m:accPr>
                            <m:e>
                              <m:r>
                                <a:rPr lang="zh-TW" altLang="en-US" i="1">
                                  <a:latin typeface="Cambria Math"/>
                                  <a:cs typeface="Times New Roman" pitchFamily="18" charset="0"/>
                                </a:rPr>
                                <m:t>𝜈</m:t>
                              </m:r>
                            </m:e>
                          </m:acc>
                        </m:e>
                        <m:sub>
                          <m:r>
                            <a:rPr lang="en-US" altLang="zh-TW" i="1">
                              <a:latin typeface="Cambria Math"/>
                              <a:cs typeface="Times New Roman" pitchFamily="18" charset="0"/>
                            </a:rPr>
                            <m:t>𝑒</m:t>
                          </m:r>
                        </m:sub>
                      </m:sSub>
                      <m:sSub>
                        <m:sSubPr>
                          <m:ctrlPr>
                            <a:rPr lang="en-US" altLang="zh-TW" i="1">
                              <a:latin typeface="Cambria Math" panose="02040503050406030204" pitchFamily="18" charset="0"/>
                              <a:cs typeface="Times New Roman" pitchFamily="18" charset="0"/>
                            </a:rPr>
                          </m:ctrlPr>
                        </m:sSubPr>
                        <m:e>
                          <m:r>
                            <a:rPr lang="zh-TW" altLang="en-US" i="1">
                              <a:latin typeface="Cambria Math"/>
                              <a:cs typeface="Times New Roman" pitchFamily="18" charset="0"/>
                            </a:rPr>
                            <m:t>𝜈</m:t>
                          </m:r>
                        </m:e>
                        <m:sub>
                          <m:r>
                            <a:rPr lang="en-US" altLang="zh-TW" i="1">
                              <a:latin typeface="Cambria Math"/>
                              <a:cs typeface="Times New Roman" pitchFamily="18" charset="0"/>
                            </a:rPr>
                            <m:t>𝑒</m:t>
                          </m:r>
                        </m:sub>
                      </m:sSub>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𝑊</m:t>
                          </m:r>
                        </m:e>
                        <m:sup>
                          <m:r>
                            <a:rPr lang="en-US" altLang="zh-TW" i="1">
                              <a:latin typeface="Cambria Math"/>
                              <a:cs typeface="Times New Roman" pitchFamily="18" charset="0"/>
                            </a:rPr>
                            <m:t>3</m:t>
                          </m:r>
                        </m:sup>
                      </m:sSup>
                      <m:r>
                        <a:rPr lang="en-US" altLang="zh-TW">
                          <a:latin typeface="Cambria Math"/>
                          <a:cs typeface="Times New Roman" pitchFamily="18" charset="0"/>
                        </a:rPr>
                        <m:t>−</m:t>
                      </m:r>
                      <m:f>
                        <m:fPr>
                          <m:ctrlPr>
                            <a:rPr lang="en-US" altLang="zh-TW" i="1">
                              <a:latin typeface="Cambria Math" panose="02040503050406030204" pitchFamily="18" charset="0"/>
                              <a:cs typeface="Times New Roman" pitchFamily="18" charset="0"/>
                            </a:rPr>
                          </m:ctrlPr>
                        </m:fPr>
                        <m:num>
                          <m:r>
                            <a:rPr lang="en-US" altLang="zh-TW" b="0" i="1" smtClean="0">
                              <a:latin typeface="Cambria Math" panose="02040503050406030204" pitchFamily="18" charset="0"/>
                              <a:cs typeface="Times New Roman" pitchFamily="18" charset="0"/>
                            </a:rPr>
                            <m:t>𝑔</m:t>
                          </m:r>
                        </m:num>
                        <m:den>
                          <m:r>
                            <a:rPr lang="en-US" altLang="zh-TW" i="1">
                              <a:latin typeface="Cambria Math"/>
                              <a:cs typeface="Times New Roman" pitchFamily="18" charset="0"/>
                            </a:rPr>
                            <m:t>2</m:t>
                          </m:r>
                        </m:den>
                      </m:f>
                      <m:acc>
                        <m:accPr>
                          <m:chr m:val="̅"/>
                          <m:ctrlPr>
                            <a:rPr lang="en-US" altLang="zh-TW" i="1">
                              <a:latin typeface="Cambria Math" panose="02040503050406030204" pitchFamily="18" charset="0"/>
                              <a:cs typeface="Times New Roman" pitchFamily="18" charset="0"/>
                            </a:rPr>
                          </m:ctrlPr>
                        </m:accPr>
                        <m:e>
                          <m:r>
                            <a:rPr lang="en-US" altLang="zh-TW" i="1">
                              <a:latin typeface="Cambria Math"/>
                              <a:cs typeface="Times New Roman" pitchFamily="18" charset="0"/>
                            </a:rPr>
                            <m:t>𝑒</m:t>
                          </m:r>
                        </m:e>
                      </m:acc>
                      <m:r>
                        <a:rPr lang="en-US" altLang="zh-TW" i="1">
                          <a:latin typeface="Cambria Math"/>
                          <a:cs typeface="Times New Roman" pitchFamily="18" charset="0"/>
                        </a:rPr>
                        <m:t>𝑒</m:t>
                      </m:r>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𝑊</m:t>
                          </m:r>
                        </m:e>
                        <m:sup>
                          <m:r>
                            <a:rPr lang="en-US" altLang="zh-TW" i="1">
                              <a:latin typeface="Cambria Math"/>
                              <a:cs typeface="Times New Roman" pitchFamily="18" charset="0"/>
                            </a:rPr>
                            <m:t>3</m:t>
                          </m:r>
                        </m:sup>
                      </m:sSup>
                      <m:r>
                        <a:rPr lang="en-US" altLang="zh-TW" b="0" i="1" smtClean="0">
                          <a:latin typeface="Cambria Math" panose="02040503050406030204" pitchFamily="18" charset="0"/>
                          <a:cs typeface="Times New Roman" pitchFamily="18" charset="0"/>
                        </a:rPr>
                        <m:t>=</m:t>
                      </m:r>
                      <m:d>
                        <m:dPr>
                          <m:ctrlPr>
                            <a:rPr lang="en-US" altLang="zh-TW" i="1">
                              <a:latin typeface="Cambria Math" panose="02040503050406030204" pitchFamily="18" charset="0"/>
                              <a:cs typeface="Times New Roman" pitchFamily="18" charset="0"/>
                            </a:rPr>
                          </m:ctrlPr>
                        </m:dPr>
                        <m:e>
                          <m:m>
                            <m:mPr>
                              <m:mcs>
                                <m:mc>
                                  <m:mcPr>
                                    <m:count m:val="2"/>
                                    <m:mcJc m:val="center"/>
                                  </m:mcPr>
                                </m:mc>
                              </m:mcs>
                              <m:ctrlPr>
                                <a:rPr lang="en-US" altLang="zh-TW" i="1">
                                  <a:latin typeface="Cambria Math" panose="02040503050406030204" pitchFamily="18" charset="0"/>
                                  <a:cs typeface="Times New Roman" pitchFamily="18" charset="0"/>
                                </a:rPr>
                              </m:ctrlPr>
                            </m:mPr>
                            <m:mr>
                              <m:e>
                                <m:acc>
                                  <m:accPr>
                                    <m:chr m:val="̅"/>
                                    <m:ctrlPr>
                                      <a:rPr lang="en-US" altLang="zh-TW" i="1">
                                        <a:latin typeface="Cambria Math" panose="02040503050406030204" pitchFamily="18" charset="0"/>
                                        <a:cs typeface="Times New Roman" pitchFamily="18" charset="0"/>
                                      </a:rPr>
                                    </m:ctrlPr>
                                  </m:accPr>
                                  <m:e>
                                    <m:r>
                                      <a:rPr lang="en-US" altLang="zh-TW" i="1">
                                        <a:latin typeface="Cambria Math" panose="02040503050406030204" pitchFamily="18" charset="0"/>
                                        <a:cs typeface="Times New Roman" pitchFamily="18" charset="0"/>
                                      </a:rPr>
                                      <m:t>𝑢</m:t>
                                    </m:r>
                                  </m:e>
                                </m:acc>
                              </m:e>
                              <m:e>
                                <m:acc>
                                  <m:accPr>
                                    <m:chr m:val="̅"/>
                                    <m:ctrlPr>
                                      <a:rPr lang="en-US" altLang="zh-TW" i="1">
                                        <a:latin typeface="Cambria Math" panose="02040503050406030204" pitchFamily="18" charset="0"/>
                                        <a:cs typeface="Times New Roman" pitchFamily="18" charset="0"/>
                                      </a:rPr>
                                    </m:ctrlPr>
                                  </m:accPr>
                                  <m:e>
                                    <m:r>
                                      <a:rPr lang="en-US" altLang="zh-TW" i="1">
                                        <a:latin typeface="Cambria Math" panose="02040503050406030204" pitchFamily="18" charset="0"/>
                                        <a:cs typeface="Times New Roman" pitchFamily="18" charset="0"/>
                                      </a:rPr>
                                      <m:t>𝑑</m:t>
                                    </m:r>
                                  </m:e>
                                </m:acc>
                              </m:e>
                            </m:mr>
                          </m:m>
                        </m:e>
                      </m:d>
                      <m:d>
                        <m:dPr>
                          <m:ctrlPr>
                            <a:rPr lang="en-US" altLang="zh-TW" i="1" smtClean="0">
                              <a:latin typeface="Cambria Math" panose="02040503050406030204" pitchFamily="18" charset="0"/>
                              <a:cs typeface="Times New Roman" pitchFamily="18" charset="0"/>
                            </a:rPr>
                          </m:ctrlPr>
                        </m:dPr>
                        <m:e>
                          <m:m>
                            <m:mPr>
                              <m:mcs>
                                <m:mc>
                                  <m:mcPr>
                                    <m:count m:val="2"/>
                                    <m:mcJc m:val="center"/>
                                  </m:mcPr>
                                </m:mc>
                              </m:mcs>
                              <m:ctrlPr>
                                <a:rPr lang="en-US" altLang="zh-TW" i="1" smtClean="0">
                                  <a:latin typeface="Cambria Math" panose="02040503050406030204" pitchFamily="18" charset="0"/>
                                  <a:cs typeface="Times New Roman" pitchFamily="18" charset="0"/>
                                </a:rPr>
                              </m:ctrlPr>
                            </m:mPr>
                            <m:mr>
                              <m:e>
                                <m:sSup>
                                  <m:sSupPr>
                                    <m:ctrlPr>
                                      <a:rPr lang="en-US" altLang="zh-TW" i="1">
                                        <a:latin typeface="Cambria Math" panose="02040503050406030204" pitchFamily="18" charset="0"/>
                                        <a:cs typeface="Times New Roman" pitchFamily="18" charset="0"/>
                                      </a:rPr>
                                    </m:ctrlPr>
                                  </m:sSupPr>
                                  <m:e>
                                    <m:f>
                                      <m:fPr>
                                        <m:ctrlPr>
                                          <a:rPr lang="en-US" altLang="zh-TW" i="1">
                                            <a:latin typeface="Cambria Math" panose="02040503050406030204" pitchFamily="18" charset="0"/>
                                            <a:cs typeface="Times New Roman" pitchFamily="18" charset="0"/>
                                          </a:rPr>
                                        </m:ctrlPr>
                                      </m:fPr>
                                      <m:num>
                                        <m:r>
                                          <a:rPr lang="en-US" altLang="zh-TW" i="1">
                                            <a:latin typeface="Cambria Math"/>
                                            <a:cs typeface="Times New Roman" pitchFamily="18" charset="0"/>
                                          </a:rPr>
                                          <m:t>𝑔</m:t>
                                        </m:r>
                                      </m:num>
                                      <m:den>
                                        <m:r>
                                          <a:rPr lang="en-US" altLang="zh-TW" i="1">
                                            <a:latin typeface="Cambria Math"/>
                                            <a:cs typeface="Times New Roman" pitchFamily="18" charset="0"/>
                                          </a:rPr>
                                          <m:t>2</m:t>
                                        </m:r>
                                      </m:den>
                                    </m:f>
                                    <m:r>
                                      <a:rPr lang="en-US" altLang="zh-TW" i="1">
                                        <a:latin typeface="Cambria Math"/>
                                        <a:cs typeface="Times New Roman" pitchFamily="18" charset="0"/>
                                      </a:rPr>
                                      <m:t>𝑊</m:t>
                                    </m:r>
                                  </m:e>
                                  <m:sup>
                                    <m:r>
                                      <a:rPr lang="en-US" altLang="zh-TW" i="1">
                                        <a:latin typeface="Cambria Math"/>
                                        <a:cs typeface="Times New Roman" pitchFamily="18" charset="0"/>
                                      </a:rPr>
                                      <m:t>3</m:t>
                                    </m:r>
                                  </m:sup>
                                </m:sSup>
                              </m:e>
                              <m:e>
                                <m:r>
                                  <a:rPr lang="en-US" altLang="zh-TW" b="0" i="1" smtClean="0">
                                    <a:latin typeface="Cambria Math"/>
                                    <a:cs typeface="Times New Roman" pitchFamily="18" charset="0"/>
                                  </a:rPr>
                                  <m:t>0</m:t>
                                </m:r>
                              </m:e>
                            </m:mr>
                            <m:mr>
                              <m:e>
                                <m:r>
                                  <a:rPr lang="en-US" altLang="zh-TW" b="0" i="1" smtClean="0">
                                    <a:latin typeface="Cambria Math"/>
                                    <a:cs typeface="Times New Roman" pitchFamily="18" charset="0"/>
                                  </a:rPr>
                                  <m:t>0</m:t>
                                </m:r>
                              </m:e>
                              <m:e>
                                <m:r>
                                  <a:rPr lang="en-US" altLang="zh-TW" b="0" i="1" smtClean="0">
                                    <a:latin typeface="Cambria Math"/>
                                    <a:cs typeface="Times New Roman" pitchFamily="18" charset="0"/>
                                  </a:rPr>
                                  <m:t>−</m:t>
                                </m:r>
                                <m:sSup>
                                  <m:sSupPr>
                                    <m:ctrlPr>
                                      <a:rPr lang="en-US" altLang="zh-TW" i="1">
                                        <a:latin typeface="Cambria Math" panose="02040503050406030204" pitchFamily="18" charset="0"/>
                                        <a:cs typeface="Times New Roman" pitchFamily="18" charset="0"/>
                                      </a:rPr>
                                    </m:ctrlPr>
                                  </m:sSupPr>
                                  <m:e>
                                    <m:f>
                                      <m:fPr>
                                        <m:ctrlPr>
                                          <a:rPr lang="en-US" altLang="zh-TW" i="1">
                                            <a:latin typeface="Cambria Math" panose="02040503050406030204" pitchFamily="18" charset="0"/>
                                            <a:cs typeface="Times New Roman" pitchFamily="18" charset="0"/>
                                          </a:rPr>
                                        </m:ctrlPr>
                                      </m:fPr>
                                      <m:num>
                                        <m:r>
                                          <a:rPr lang="en-US" altLang="zh-TW" i="1">
                                            <a:latin typeface="Cambria Math"/>
                                            <a:cs typeface="Times New Roman" pitchFamily="18" charset="0"/>
                                          </a:rPr>
                                          <m:t>𝑔</m:t>
                                        </m:r>
                                      </m:num>
                                      <m:den>
                                        <m:r>
                                          <a:rPr lang="en-US" altLang="zh-TW" i="1">
                                            <a:latin typeface="Cambria Math"/>
                                            <a:cs typeface="Times New Roman" pitchFamily="18" charset="0"/>
                                          </a:rPr>
                                          <m:t>2</m:t>
                                        </m:r>
                                      </m:den>
                                    </m:f>
                                    <m:r>
                                      <a:rPr lang="en-US" altLang="zh-TW" i="1">
                                        <a:latin typeface="Cambria Math"/>
                                        <a:cs typeface="Times New Roman" pitchFamily="18" charset="0"/>
                                      </a:rPr>
                                      <m:t>𝑊</m:t>
                                    </m:r>
                                  </m:e>
                                  <m:sup>
                                    <m:r>
                                      <a:rPr lang="en-US" altLang="zh-TW" i="1">
                                        <a:latin typeface="Cambria Math"/>
                                        <a:cs typeface="Times New Roman" pitchFamily="18" charset="0"/>
                                      </a:rPr>
                                      <m:t>3</m:t>
                                    </m:r>
                                  </m:sup>
                                </m:sSup>
                              </m:e>
                            </m:mr>
                          </m:m>
                        </m:e>
                      </m:d>
                      <m:d>
                        <m:dPr>
                          <m:ctrlPr>
                            <a:rPr lang="en-US" altLang="zh-TW" i="1">
                              <a:latin typeface="Cambria Math" panose="02040503050406030204" pitchFamily="18" charset="0"/>
                              <a:cs typeface="Times New Roman" pitchFamily="18" charset="0"/>
                            </a:rPr>
                          </m:ctrlPr>
                        </m:dPr>
                        <m:e>
                          <m:m>
                            <m:mPr>
                              <m:mcs>
                                <m:mc>
                                  <m:mcPr>
                                    <m:count m:val="1"/>
                                    <m:mcJc m:val="center"/>
                                  </m:mcPr>
                                </m:mc>
                              </m:mcs>
                              <m:ctrlPr>
                                <a:rPr lang="en-US" altLang="zh-TW" i="1">
                                  <a:latin typeface="Cambria Math" panose="02040503050406030204" pitchFamily="18" charset="0"/>
                                  <a:cs typeface="Times New Roman" pitchFamily="18" charset="0"/>
                                </a:rPr>
                              </m:ctrlPr>
                            </m:mPr>
                            <m:mr>
                              <m:e>
                                <m:r>
                                  <m:rPr>
                                    <m:brk m:alnAt="7"/>
                                  </m:rPr>
                                  <a:rPr lang="en-US" altLang="zh-TW" i="1">
                                    <a:latin typeface="Cambria Math" panose="02040503050406030204" pitchFamily="18" charset="0"/>
                                    <a:cs typeface="Times New Roman" pitchFamily="18" charset="0"/>
                                  </a:rPr>
                                  <m:t>𝑢</m:t>
                                </m:r>
                              </m:e>
                            </m:mr>
                            <m:mr>
                              <m:e>
                                <m:r>
                                  <a:rPr lang="en-US" altLang="zh-TW" i="1">
                                    <a:latin typeface="Cambria Math" panose="02040503050406030204" pitchFamily="18" charset="0"/>
                                    <a:cs typeface="Times New Roman" pitchFamily="18" charset="0"/>
                                  </a:rPr>
                                  <m:t>𝑑</m:t>
                                </m:r>
                              </m:e>
                            </m:mr>
                          </m:m>
                        </m:e>
                      </m:d>
                    </m:oMath>
                  </m:oMathPara>
                </a14:m>
                <a:endParaRPr lang="en-US" altLang="zh-TW" dirty="0">
                  <a:cs typeface="Times New Roman" pitchFamily="18" charset="0"/>
                </a:endParaRPr>
              </a:p>
            </p:txBody>
          </p:sp>
        </mc:Choice>
        <mc:Fallback xmlns="">
          <p:sp>
            <p:nvSpPr>
              <p:cNvPr id="4" name="矩形 7">
                <a:extLst>
                  <a:ext uri="{FF2B5EF4-FFF2-40B4-BE49-F238E27FC236}">
                    <a16:creationId xmlns:a16="http://schemas.microsoft.com/office/drawing/2014/main" id="{0FAF9A1A-841E-EA7D-F8D8-743F64A6B4BE}"/>
                  </a:ext>
                </a:extLst>
              </p:cNvPr>
              <p:cNvSpPr>
                <a:spLocks noRot="1" noChangeAspect="1" noMove="1" noResize="1" noEditPoints="1" noAdjustHandles="1" noChangeArrowheads="1" noChangeShapeType="1" noTextEdit="1"/>
              </p:cNvSpPr>
              <p:nvPr/>
            </p:nvSpPr>
            <p:spPr>
              <a:xfrm>
                <a:off x="857997" y="1748819"/>
                <a:ext cx="5610190" cy="1077283"/>
              </a:xfrm>
              <a:prstGeom prst="rect">
                <a:avLst/>
              </a:prstGeom>
              <a:blipFill>
                <a:blip r:embed="rId10"/>
                <a:stretch>
                  <a:fillRect b="-23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矩形 1">
                <a:extLst>
                  <a:ext uri="{FF2B5EF4-FFF2-40B4-BE49-F238E27FC236}">
                    <a16:creationId xmlns:a16="http://schemas.microsoft.com/office/drawing/2014/main" id="{B89D4174-457D-B24B-3396-957301D95135}"/>
                  </a:ext>
                </a:extLst>
              </p:cNvPr>
              <p:cNvSpPr/>
              <p:nvPr/>
            </p:nvSpPr>
            <p:spPr>
              <a:xfrm>
                <a:off x="857997" y="2882489"/>
                <a:ext cx="4579010" cy="1215013"/>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d>
                        <m:dPr>
                          <m:ctrlPr>
                            <a:rPr lang="en-US" altLang="zh-TW" i="1" smtClean="0">
                              <a:latin typeface="Cambria Math" panose="02040503050406030204" pitchFamily="18" charset="0"/>
                              <a:cs typeface="Times New Roman" pitchFamily="18" charset="0"/>
                            </a:rPr>
                          </m:ctrlPr>
                        </m:dPr>
                        <m:e>
                          <m:m>
                            <m:mPr>
                              <m:mcs>
                                <m:mc>
                                  <m:mcPr>
                                    <m:count m:val="2"/>
                                    <m:mcJc m:val="center"/>
                                  </m:mcPr>
                                </m:mc>
                              </m:mcs>
                              <m:ctrlPr>
                                <a:rPr lang="en-US" altLang="zh-TW" i="1">
                                  <a:latin typeface="Cambria Math" panose="02040503050406030204" pitchFamily="18" charset="0"/>
                                  <a:cs typeface="Times New Roman" pitchFamily="18" charset="0"/>
                                </a:rPr>
                              </m:ctrlPr>
                            </m:mPr>
                            <m:mr>
                              <m:e>
                                <m:acc>
                                  <m:accPr>
                                    <m:chr m:val="̅"/>
                                    <m:ctrlPr>
                                      <a:rPr lang="en-US" altLang="zh-TW" i="1">
                                        <a:latin typeface="Cambria Math" panose="02040503050406030204" pitchFamily="18" charset="0"/>
                                        <a:cs typeface="Times New Roman" pitchFamily="18" charset="0"/>
                                      </a:rPr>
                                    </m:ctrlPr>
                                  </m:accPr>
                                  <m:e>
                                    <m:r>
                                      <a:rPr lang="en-US" altLang="zh-TW" i="1">
                                        <a:latin typeface="Cambria Math" panose="02040503050406030204" pitchFamily="18" charset="0"/>
                                        <a:cs typeface="Times New Roman" pitchFamily="18" charset="0"/>
                                      </a:rPr>
                                      <m:t>𝑢</m:t>
                                    </m:r>
                                  </m:e>
                                </m:acc>
                              </m:e>
                              <m:e>
                                <m:acc>
                                  <m:accPr>
                                    <m:chr m:val="̅"/>
                                    <m:ctrlPr>
                                      <a:rPr lang="en-US" altLang="zh-TW" i="1">
                                        <a:latin typeface="Cambria Math" panose="02040503050406030204" pitchFamily="18" charset="0"/>
                                        <a:cs typeface="Times New Roman" pitchFamily="18" charset="0"/>
                                      </a:rPr>
                                    </m:ctrlPr>
                                  </m:accPr>
                                  <m:e>
                                    <m:r>
                                      <a:rPr lang="en-US" altLang="zh-TW" i="1">
                                        <a:latin typeface="Cambria Math" panose="02040503050406030204" pitchFamily="18" charset="0"/>
                                        <a:cs typeface="Times New Roman" pitchFamily="18" charset="0"/>
                                      </a:rPr>
                                      <m:t>𝑑</m:t>
                                    </m:r>
                                  </m:e>
                                </m:acc>
                              </m:e>
                            </m:mr>
                          </m:m>
                        </m:e>
                      </m:d>
                      <m:d>
                        <m:dPr>
                          <m:ctrlPr>
                            <a:rPr lang="en-US" altLang="zh-TW" i="1">
                              <a:latin typeface="Cambria Math" panose="02040503050406030204" pitchFamily="18" charset="0"/>
                              <a:cs typeface="Times New Roman" pitchFamily="18" charset="0"/>
                            </a:rPr>
                          </m:ctrlPr>
                        </m:dPr>
                        <m:e>
                          <m:m>
                            <m:mPr>
                              <m:mcs>
                                <m:mc>
                                  <m:mcPr>
                                    <m:count m:val="2"/>
                                    <m:mcJc m:val="center"/>
                                  </m:mcPr>
                                </m:mc>
                              </m:mcs>
                              <m:ctrlPr>
                                <a:rPr lang="en-US" altLang="zh-TW" i="1">
                                  <a:latin typeface="Cambria Math" panose="02040503050406030204" pitchFamily="18" charset="0"/>
                                  <a:cs typeface="Times New Roman" pitchFamily="18" charset="0"/>
                                </a:rPr>
                              </m:ctrlPr>
                            </m:mPr>
                            <m:mr>
                              <m:e>
                                <m:f>
                                  <m:fPr>
                                    <m:ctrlPr>
                                      <a:rPr lang="en-US" altLang="zh-TW" i="1" smtClean="0">
                                        <a:latin typeface="Cambria Math" panose="02040503050406030204" pitchFamily="18" charset="0"/>
                                        <a:cs typeface="Times New Roman" pitchFamily="18" charset="0"/>
                                      </a:rPr>
                                    </m:ctrlPr>
                                  </m:fPr>
                                  <m:num>
                                    <m:r>
                                      <a:rPr lang="en-US" altLang="zh-TW" b="0" i="1" smtClean="0">
                                        <a:latin typeface="Cambria Math"/>
                                        <a:cs typeface="Times New Roman" pitchFamily="18" charset="0"/>
                                      </a:rPr>
                                      <m:t>𝑔</m:t>
                                    </m:r>
                                  </m:num>
                                  <m:den>
                                    <m:r>
                                      <m:rPr>
                                        <m:brk m:alnAt="7"/>
                                      </m:rPr>
                                      <a:rPr lang="en-US" altLang="zh-TW" i="1" smtClean="0">
                                        <a:latin typeface="Cambria Math"/>
                                        <a:cs typeface="Times New Roman" pitchFamily="18" charset="0"/>
                                      </a:rPr>
                                      <m:t>2</m:t>
                                    </m:r>
                                  </m:den>
                                </m:f>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𝑊</m:t>
                                    </m:r>
                                  </m:e>
                                  <m:sup>
                                    <m:r>
                                      <a:rPr lang="en-US" altLang="zh-TW" i="1">
                                        <a:latin typeface="Cambria Math"/>
                                        <a:cs typeface="Times New Roman" pitchFamily="18" charset="0"/>
                                      </a:rPr>
                                      <m:t>3</m:t>
                                    </m:r>
                                  </m:sup>
                                </m:sSup>
                                <m:r>
                                  <a:rPr lang="en-US" altLang="zh-TW" b="0" i="1" smtClean="0">
                                    <a:latin typeface="Cambria Math" panose="02040503050406030204" pitchFamily="18" charset="0"/>
                                    <a:cs typeface="Times New Roman" pitchFamily="18" charset="0"/>
                                  </a:rPr>
                                  <m:t>+</m:t>
                                </m:r>
                                <m:f>
                                  <m:fPr>
                                    <m:ctrlPr>
                                      <a:rPr lang="en-US" altLang="zh-TW" i="1">
                                        <a:latin typeface="Cambria Math" panose="02040503050406030204" pitchFamily="18" charset="0"/>
                                        <a:cs typeface="Times New Roman" pitchFamily="18" charset="0"/>
                                      </a:rPr>
                                    </m:ctrlPr>
                                  </m:fPr>
                                  <m:num>
                                    <m:r>
                                      <a:rPr lang="en-US" altLang="zh-TW" b="0" i="1" smtClean="0">
                                        <a:latin typeface="Cambria Math"/>
                                        <a:cs typeface="Times New Roman" pitchFamily="18" charset="0"/>
                                      </a:rPr>
                                      <m:t>𝑔</m:t>
                                    </m:r>
                                    <m:r>
                                      <a:rPr lang="en-US" altLang="zh-TW" b="0" i="1" smtClean="0">
                                        <a:latin typeface="Cambria Math"/>
                                        <a:cs typeface="Times New Roman" pitchFamily="18" charset="0"/>
                                      </a:rPr>
                                      <m:t>′</m:t>
                                    </m:r>
                                  </m:num>
                                  <m:den>
                                    <m:r>
                                      <a:rPr lang="en-US" altLang="zh-TW" b="0" i="1" smtClean="0">
                                        <a:latin typeface="Cambria Math" panose="02040503050406030204" pitchFamily="18" charset="0"/>
                                        <a:cs typeface="Times New Roman" pitchFamily="18" charset="0"/>
                                      </a:rPr>
                                      <m:t>6</m:t>
                                    </m:r>
                                  </m:den>
                                </m:f>
                                <m:r>
                                  <m:rPr>
                                    <m:brk m:alnAt="7"/>
                                  </m:rPr>
                                  <a:rPr lang="en-US" altLang="zh-TW" b="0" i="1" smtClean="0">
                                    <a:latin typeface="Cambria Math"/>
                                    <a:cs typeface="Times New Roman" pitchFamily="18" charset="0"/>
                                  </a:rPr>
                                  <m:t>𝐵</m:t>
                                </m:r>
                              </m:e>
                              <m:e>
                                <m:r>
                                  <a:rPr lang="en-US" altLang="zh-TW" b="0" i="1" smtClean="0">
                                    <a:latin typeface="Cambria Math" panose="02040503050406030204" pitchFamily="18" charset="0"/>
                                    <a:cs typeface="Times New Roman" pitchFamily="18" charset="0"/>
                                  </a:rPr>
                                  <m:t>0</m:t>
                                </m:r>
                              </m:e>
                            </m:mr>
                            <m:mr>
                              <m:e>
                                <m:r>
                                  <a:rPr lang="en-US" altLang="zh-TW" b="0" i="1" smtClean="0">
                                    <a:latin typeface="Cambria Math" panose="02040503050406030204" pitchFamily="18" charset="0"/>
                                    <a:cs typeface="Times New Roman" pitchFamily="18" charset="0"/>
                                  </a:rPr>
                                  <m:t>0</m:t>
                                </m:r>
                              </m:e>
                              <m:e>
                                <m:r>
                                  <a:rPr lang="en-US" altLang="zh-TW" b="0" i="1" smtClean="0">
                                    <a:latin typeface="Cambria Math"/>
                                    <a:cs typeface="Times New Roman" pitchFamily="18" charset="0"/>
                                  </a:rPr>
                                  <m:t>−</m:t>
                                </m:r>
                                <m:f>
                                  <m:fPr>
                                    <m:ctrlPr>
                                      <a:rPr lang="en-US" altLang="zh-TW" i="1">
                                        <a:latin typeface="Cambria Math" panose="02040503050406030204" pitchFamily="18" charset="0"/>
                                        <a:cs typeface="Times New Roman" pitchFamily="18" charset="0"/>
                                      </a:rPr>
                                    </m:ctrlPr>
                                  </m:fPr>
                                  <m:num>
                                    <m:r>
                                      <a:rPr lang="en-US" altLang="zh-TW" b="0" i="1" smtClean="0">
                                        <a:latin typeface="Cambria Math"/>
                                        <a:cs typeface="Times New Roman" pitchFamily="18" charset="0"/>
                                      </a:rPr>
                                      <m:t>𝑔</m:t>
                                    </m:r>
                                  </m:num>
                                  <m:den>
                                    <m:r>
                                      <m:rPr>
                                        <m:brk m:alnAt="7"/>
                                      </m:rPr>
                                      <a:rPr lang="en-US" altLang="zh-TW" i="1">
                                        <a:latin typeface="Cambria Math"/>
                                        <a:cs typeface="Times New Roman" pitchFamily="18" charset="0"/>
                                      </a:rPr>
                                      <m:t>2</m:t>
                                    </m:r>
                                  </m:den>
                                </m:f>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𝑊</m:t>
                                    </m:r>
                                  </m:e>
                                  <m:sup>
                                    <m:r>
                                      <a:rPr lang="en-US" altLang="zh-TW" i="1">
                                        <a:latin typeface="Cambria Math"/>
                                        <a:cs typeface="Times New Roman" pitchFamily="18" charset="0"/>
                                      </a:rPr>
                                      <m:t>3</m:t>
                                    </m:r>
                                  </m:sup>
                                </m:sSup>
                                <m:r>
                                  <a:rPr lang="en-US" altLang="zh-TW" b="0" i="1" smtClean="0">
                                    <a:latin typeface="Cambria Math" panose="02040503050406030204" pitchFamily="18" charset="0"/>
                                    <a:cs typeface="Times New Roman" pitchFamily="18" charset="0"/>
                                  </a:rPr>
                                  <m:t>+</m:t>
                                </m:r>
                                <m:f>
                                  <m:fPr>
                                    <m:ctrlPr>
                                      <a:rPr lang="en-US" altLang="zh-TW" i="1">
                                        <a:latin typeface="Cambria Math" panose="02040503050406030204" pitchFamily="18" charset="0"/>
                                        <a:cs typeface="Times New Roman" pitchFamily="18" charset="0"/>
                                      </a:rPr>
                                    </m:ctrlPr>
                                  </m:fPr>
                                  <m:num>
                                    <m:r>
                                      <a:rPr lang="en-US" altLang="zh-TW" b="0" i="1" smtClean="0">
                                        <a:latin typeface="Cambria Math"/>
                                        <a:cs typeface="Times New Roman" pitchFamily="18" charset="0"/>
                                      </a:rPr>
                                      <m:t>𝑔</m:t>
                                    </m:r>
                                    <m:r>
                                      <a:rPr lang="en-US" altLang="zh-TW" b="0" i="1" smtClean="0">
                                        <a:latin typeface="Cambria Math"/>
                                        <a:cs typeface="Times New Roman" pitchFamily="18" charset="0"/>
                                      </a:rPr>
                                      <m:t>′</m:t>
                                    </m:r>
                                  </m:num>
                                  <m:den>
                                    <m:r>
                                      <a:rPr lang="en-US" altLang="zh-TW" b="0" i="1" smtClean="0">
                                        <a:latin typeface="Cambria Math" panose="02040503050406030204" pitchFamily="18" charset="0"/>
                                        <a:cs typeface="Times New Roman" pitchFamily="18" charset="0"/>
                                      </a:rPr>
                                      <m:t>6</m:t>
                                    </m:r>
                                  </m:den>
                                </m:f>
                                <m:r>
                                  <m:rPr>
                                    <m:brk m:alnAt="7"/>
                                  </m:rPr>
                                  <a:rPr lang="en-US" altLang="zh-TW" i="1">
                                    <a:latin typeface="Cambria Math"/>
                                    <a:cs typeface="Times New Roman" pitchFamily="18" charset="0"/>
                                  </a:rPr>
                                  <m:t>𝐵</m:t>
                                </m:r>
                              </m:e>
                            </m:mr>
                          </m:m>
                        </m:e>
                      </m:d>
                      <m:d>
                        <m:dPr>
                          <m:ctrlPr>
                            <a:rPr lang="en-US" altLang="zh-TW" i="1">
                              <a:latin typeface="Cambria Math" panose="02040503050406030204" pitchFamily="18" charset="0"/>
                              <a:cs typeface="Times New Roman" pitchFamily="18" charset="0"/>
                            </a:rPr>
                          </m:ctrlPr>
                        </m:dPr>
                        <m:e>
                          <m:m>
                            <m:mPr>
                              <m:mcs>
                                <m:mc>
                                  <m:mcPr>
                                    <m:count m:val="1"/>
                                    <m:mcJc m:val="center"/>
                                  </m:mcPr>
                                </m:mc>
                              </m:mcs>
                              <m:ctrlPr>
                                <a:rPr lang="en-US" altLang="zh-TW" i="1">
                                  <a:latin typeface="Cambria Math" panose="02040503050406030204" pitchFamily="18" charset="0"/>
                                  <a:cs typeface="Times New Roman" pitchFamily="18" charset="0"/>
                                </a:rPr>
                              </m:ctrlPr>
                            </m:mPr>
                            <m:mr>
                              <m:e>
                                <m:r>
                                  <m:rPr>
                                    <m:brk m:alnAt="7"/>
                                  </m:rPr>
                                  <a:rPr lang="en-US" altLang="zh-TW" i="1">
                                    <a:latin typeface="Cambria Math" panose="02040503050406030204" pitchFamily="18" charset="0"/>
                                    <a:cs typeface="Times New Roman" pitchFamily="18" charset="0"/>
                                  </a:rPr>
                                  <m:t>𝑢</m:t>
                                </m:r>
                              </m:e>
                            </m:mr>
                            <m:mr>
                              <m:e>
                                <m:r>
                                  <a:rPr lang="en-US" altLang="zh-TW" i="1">
                                    <a:latin typeface="Cambria Math" panose="02040503050406030204" pitchFamily="18" charset="0"/>
                                    <a:cs typeface="Times New Roman" pitchFamily="18" charset="0"/>
                                  </a:rPr>
                                  <m:t>𝑑</m:t>
                                </m:r>
                              </m:e>
                            </m:mr>
                          </m:m>
                        </m:e>
                      </m:d>
                    </m:oMath>
                  </m:oMathPara>
                </a14:m>
                <a:endParaRPr lang="en-US" altLang="zh-TW" dirty="0">
                  <a:cs typeface="Times New Roman" pitchFamily="18" charset="0"/>
                </a:endParaRPr>
              </a:p>
            </p:txBody>
          </p:sp>
        </mc:Choice>
        <mc:Fallback xmlns="">
          <p:sp>
            <p:nvSpPr>
              <p:cNvPr id="5" name="矩形 1">
                <a:extLst>
                  <a:ext uri="{FF2B5EF4-FFF2-40B4-BE49-F238E27FC236}">
                    <a16:creationId xmlns:a16="http://schemas.microsoft.com/office/drawing/2014/main" id="{B89D4174-457D-B24B-3396-957301D95135}"/>
                  </a:ext>
                </a:extLst>
              </p:cNvPr>
              <p:cNvSpPr>
                <a:spLocks noRot="1" noChangeAspect="1" noMove="1" noResize="1" noEditPoints="1" noAdjustHandles="1" noChangeArrowheads="1" noChangeShapeType="1" noTextEdit="1"/>
              </p:cNvSpPr>
              <p:nvPr/>
            </p:nvSpPr>
            <p:spPr>
              <a:xfrm>
                <a:off x="857997" y="2882489"/>
                <a:ext cx="4579010" cy="1215013"/>
              </a:xfrm>
              <a:prstGeom prst="rect">
                <a:avLst/>
              </a:prstGeom>
              <a:blipFill>
                <a:blip r:embed="rId11"/>
                <a:stretch>
                  <a:fillRect b="-104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文字方塊 2">
                <a:extLst>
                  <a:ext uri="{FF2B5EF4-FFF2-40B4-BE49-F238E27FC236}">
                    <a16:creationId xmlns:a16="http://schemas.microsoft.com/office/drawing/2014/main" id="{349D13A5-01F6-6F5D-3163-D50BBC1E1C6D}"/>
                  </a:ext>
                </a:extLst>
              </p:cNvPr>
              <p:cNvSpPr txBox="1"/>
              <p:nvPr/>
            </p:nvSpPr>
            <p:spPr>
              <a:xfrm>
                <a:off x="857997" y="4523785"/>
                <a:ext cx="6199811" cy="369332"/>
              </a:xfrm>
              <a:prstGeom prst="rect">
                <a:avLst/>
              </a:prstGeom>
              <a:noFill/>
            </p:spPr>
            <p:txBody>
              <a:bodyPr wrap="square" rtlCol="0">
                <a:spAutoFit/>
              </a:bodyPr>
              <a:lstStyle/>
              <a:p>
                <a:r>
                  <a:rPr lang="zh-TW" altLang="en-US" dirty="0"/>
                  <a:t>夸克同時與光子及</a:t>
                </a:r>
                <a14:m>
                  <m:oMath xmlns:m="http://schemas.openxmlformats.org/officeDocument/2006/math">
                    <m:r>
                      <a:rPr lang="en-US" altLang="zh-TW" b="0" i="1" dirty="0" smtClean="0">
                        <a:latin typeface="Cambria Math" panose="02040503050406030204" pitchFamily="18" charset="0"/>
                      </a:rPr>
                      <m:t>𝑍</m:t>
                    </m:r>
                  </m:oMath>
                </a14:m>
                <a:r>
                  <a:rPr lang="zh-TW" altLang="en-US" dirty="0"/>
                  <a:t>都有作用：</a:t>
                </a:r>
              </a:p>
            </p:txBody>
          </p:sp>
        </mc:Choice>
        <mc:Fallback xmlns="">
          <p:sp>
            <p:nvSpPr>
              <p:cNvPr id="9" name="文字方塊 2">
                <a:extLst>
                  <a:ext uri="{FF2B5EF4-FFF2-40B4-BE49-F238E27FC236}">
                    <a16:creationId xmlns:a16="http://schemas.microsoft.com/office/drawing/2014/main" id="{349D13A5-01F6-6F5D-3163-D50BBC1E1C6D}"/>
                  </a:ext>
                </a:extLst>
              </p:cNvPr>
              <p:cNvSpPr txBox="1">
                <a:spLocks noRot="1" noChangeAspect="1" noMove="1" noResize="1" noEditPoints="1" noAdjustHandles="1" noChangeArrowheads="1" noChangeShapeType="1" noTextEdit="1"/>
              </p:cNvSpPr>
              <p:nvPr/>
            </p:nvSpPr>
            <p:spPr>
              <a:xfrm>
                <a:off x="857997" y="4523785"/>
                <a:ext cx="6199811" cy="369332"/>
              </a:xfrm>
              <a:prstGeom prst="rect">
                <a:avLst/>
              </a:prstGeom>
              <a:blipFill>
                <a:blip r:embed="rId15"/>
                <a:stretch>
                  <a:fillRect l="-818" t="-6667" b="-2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矩形 1">
                <a:extLst>
                  <a:ext uri="{FF2B5EF4-FFF2-40B4-BE49-F238E27FC236}">
                    <a16:creationId xmlns:a16="http://schemas.microsoft.com/office/drawing/2014/main" id="{20EC25EC-E97F-C41C-8BC1-55E02F02B5BF}"/>
                  </a:ext>
                </a:extLst>
              </p:cNvPr>
              <p:cNvSpPr/>
              <p:nvPr/>
            </p:nvSpPr>
            <p:spPr>
              <a:xfrm>
                <a:off x="5912612" y="3252385"/>
                <a:ext cx="3061543" cy="729046"/>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zh-TW" i="1" smtClean="0">
                              <a:latin typeface="Cambria Math" panose="02040503050406030204" pitchFamily="18" charset="0"/>
                            </a:rPr>
                          </m:ctrlPr>
                        </m:sSupPr>
                        <m:e>
                          <m:r>
                            <a:rPr lang="en-US" altLang="zh-TW" i="1">
                              <a:latin typeface="Cambria Math"/>
                            </a:rPr>
                            <m:t>𝑊</m:t>
                          </m:r>
                        </m:e>
                        <m:sup>
                          <m:r>
                            <a:rPr lang="en-US" altLang="zh-TW" i="1">
                              <a:latin typeface="Cambria Math"/>
                            </a:rPr>
                            <m:t>3</m:t>
                          </m:r>
                        </m:sup>
                      </m:sSup>
                      <m:r>
                        <a:rPr lang="en-US" altLang="zh-TW" b="0" i="1" smtClean="0">
                          <a:latin typeface="Cambria Math" panose="02040503050406030204" pitchFamily="18" charset="0"/>
                        </a:rPr>
                        <m:t>=</m:t>
                      </m:r>
                      <m:f>
                        <m:fPr>
                          <m:ctrlPr>
                            <a:rPr lang="en-US" altLang="zh-TW" i="1" smtClean="0">
                              <a:latin typeface="Cambria Math" panose="02040503050406030204" pitchFamily="18" charset="0"/>
                            </a:rPr>
                          </m:ctrlPr>
                        </m:fPr>
                        <m:num>
                          <m:r>
                            <a:rPr lang="en-US" altLang="zh-TW" b="0" i="1" smtClean="0">
                              <a:latin typeface="Cambria Math"/>
                            </a:rPr>
                            <m:t>1</m:t>
                          </m:r>
                        </m:num>
                        <m:den>
                          <m:rad>
                            <m:radPr>
                              <m:degHide m:val="on"/>
                              <m:ctrlPr>
                                <a:rPr lang="en-US" altLang="zh-TW" i="1" smtClean="0">
                                  <a:latin typeface="Cambria Math" panose="02040503050406030204" pitchFamily="18" charset="0"/>
                                </a:rPr>
                              </m:ctrlPr>
                            </m:radPr>
                            <m:deg/>
                            <m:e>
                              <m:sSup>
                                <m:sSupPr>
                                  <m:ctrlPr>
                                    <a:rPr lang="en-US" altLang="zh-TW" i="1">
                                      <a:latin typeface="Cambria Math" panose="02040503050406030204" pitchFamily="18" charset="0"/>
                                    </a:rPr>
                                  </m:ctrlPr>
                                </m:sSupPr>
                                <m:e>
                                  <m:r>
                                    <a:rPr lang="en-US" altLang="zh-TW" i="1">
                                      <a:latin typeface="Cambria Math"/>
                                    </a:rPr>
                                    <m:t>𝑔</m:t>
                                  </m:r>
                                </m:e>
                                <m:sup>
                                  <m:r>
                                    <a:rPr lang="en-US" altLang="zh-TW" i="1">
                                      <a:latin typeface="Cambria Math"/>
                                    </a:rPr>
                                    <m:t>2</m:t>
                                  </m:r>
                                </m:sup>
                              </m:sSup>
                              <m:r>
                                <a:rPr lang="en-US" altLang="zh-TW" i="1">
                                  <a:latin typeface="Cambria Math"/>
                                </a:rPr>
                                <m:t>+</m:t>
                              </m:r>
                              <m:sSup>
                                <m:sSupPr>
                                  <m:ctrlPr>
                                    <a:rPr lang="en-US" altLang="zh-TW" i="1">
                                      <a:latin typeface="Cambria Math" panose="02040503050406030204" pitchFamily="18" charset="0"/>
                                    </a:rPr>
                                  </m:ctrlPr>
                                </m:sSupPr>
                                <m:e>
                                  <m:r>
                                    <a:rPr lang="en-US" altLang="zh-TW" i="1">
                                      <a:latin typeface="Cambria Math"/>
                                    </a:rPr>
                                    <m:t>𝑔</m:t>
                                  </m:r>
                                </m:e>
                                <m:sup>
                                  <m:r>
                                    <a:rPr lang="en-US" altLang="zh-TW" i="1">
                                      <a:latin typeface="Cambria Math"/>
                                    </a:rPr>
                                    <m:t>′2</m:t>
                                  </m:r>
                                </m:sup>
                              </m:sSup>
                            </m:e>
                          </m:rad>
                        </m:den>
                      </m:f>
                      <m:d>
                        <m:dPr>
                          <m:ctrlPr>
                            <a:rPr lang="en-US" altLang="zh-TW" i="1" smtClean="0">
                              <a:latin typeface="Cambria Math" panose="02040503050406030204" pitchFamily="18" charset="0"/>
                            </a:rPr>
                          </m:ctrlPr>
                        </m:dPr>
                        <m:e>
                          <m:r>
                            <a:rPr lang="en-US" altLang="zh-TW" i="1">
                              <a:latin typeface="Cambria Math"/>
                            </a:rPr>
                            <m:t>𝑔</m:t>
                          </m:r>
                          <m:r>
                            <a:rPr lang="en-US" altLang="zh-TW" b="0" i="1" smtClean="0">
                              <a:latin typeface="Cambria Math" panose="02040503050406030204" pitchFamily="18" charset="0"/>
                            </a:rPr>
                            <m:t>𝑍</m:t>
                          </m:r>
                          <m:r>
                            <a:rPr lang="en-US" altLang="zh-TW" b="0" i="1" smtClean="0">
                              <a:latin typeface="Cambria Math" panose="02040503050406030204" pitchFamily="18" charset="0"/>
                            </a:rPr>
                            <m:t>+</m:t>
                          </m:r>
                          <m:sSup>
                            <m:sSupPr>
                              <m:ctrlPr>
                                <a:rPr lang="en-US" altLang="zh-TW" i="1">
                                  <a:latin typeface="Cambria Math" panose="02040503050406030204" pitchFamily="18" charset="0"/>
                                </a:rPr>
                              </m:ctrlPr>
                            </m:sSupPr>
                            <m:e>
                              <m:r>
                                <a:rPr lang="en-US" altLang="zh-TW" i="1">
                                  <a:latin typeface="Cambria Math"/>
                                </a:rPr>
                                <m:t>𝑔</m:t>
                              </m:r>
                            </m:e>
                            <m:sup>
                              <m:r>
                                <a:rPr lang="en-US" altLang="zh-TW" i="1">
                                  <a:latin typeface="Cambria Math"/>
                                </a:rPr>
                                <m:t>′</m:t>
                              </m:r>
                            </m:sup>
                          </m:sSup>
                          <m:r>
                            <a:rPr lang="en-US" altLang="zh-TW" b="0" i="1" smtClean="0">
                              <a:latin typeface="Cambria Math" panose="02040503050406030204" pitchFamily="18" charset="0"/>
                            </a:rPr>
                            <m:t>𝐴</m:t>
                          </m:r>
                        </m:e>
                      </m:d>
                    </m:oMath>
                  </m:oMathPara>
                </a14:m>
                <a:endParaRPr lang="zh-TW" altLang="en-US" dirty="0"/>
              </a:p>
            </p:txBody>
          </p:sp>
        </mc:Choice>
        <mc:Fallback xmlns="">
          <p:sp>
            <p:nvSpPr>
              <p:cNvPr id="14" name="矩形 1">
                <a:extLst>
                  <a:ext uri="{FF2B5EF4-FFF2-40B4-BE49-F238E27FC236}">
                    <a16:creationId xmlns:a16="http://schemas.microsoft.com/office/drawing/2014/main" id="{20EC25EC-E97F-C41C-8BC1-55E02F02B5BF}"/>
                  </a:ext>
                </a:extLst>
              </p:cNvPr>
              <p:cNvSpPr>
                <a:spLocks noRot="1" noChangeAspect="1" noMove="1" noResize="1" noEditPoints="1" noAdjustHandles="1" noChangeArrowheads="1" noChangeShapeType="1" noTextEdit="1"/>
              </p:cNvSpPr>
              <p:nvPr/>
            </p:nvSpPr>
            <p:spPr>
              <a:xfrm>
                <a:off x="5912612" y="3252385"/>
                <a:ext cx="3061543" cy="729046"/>
              </a:xfrm>
              <a:prstGeom prst="rect">
                <a:avLst/>
              </a:prstGeom>
              <a:blipFill>
                <a:blip r:embed="rId16"/>
                <a:stretch>
                  <a:fillRect b="-172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矩形 1">
                <a:extLst>
                  <a:ext uri="{FF2B5EF4-FFF2-40B4-BE49-F238E27FC236}">
                    <a16:creationId xmlns:a16="http://schemas.microsoft.com/office/drawing/2014/main" id="{52A15B5D-A682-C0AF-58A0-206FCF44E2AF}"/>
                  </a:ext>
                </a:extLst>
              </p:cNvPr>
              <p:cNvSpPr/>
              <p:nvPr/>
            </p:nvSpPr>
            <p:spPr>
              <a:xfrm>
                <a:off x="5922358" y="4043191"/>
                <a:ext cx="3051797" cy="729046"/>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rPr>
                        <m:t>𝐵</m:t>
                      </m:r>
                      <m:r>
                        <a:rPr lang="en-US" altLang="zh-TW" b="0" i="1" smtClean="0">
                          <a:latin typeface="Cambria Math" panose="02040503050406030204" pitchFamily="18" charset="0"/>
                        </a:rPr>
                        <m:t>=</m:t>
                      </m:r>
                      <m:f>
                        <m:fPr>
                          <m:ctrlPr>
                            <a:rPr lang="en-US" altLang="zh-TW" i="1" smtClean="0">
                              <a:latin typeface="Cambria Math" panose="02040503050406030204" pitchFamily="18" charset="0"/>
                            </a:rPr>
                          </m:ctrlPr>
                        </m:fPr>
                        <m:num>
                          <m:r>
                            <a:rPr lang="en-US" altLang="zh-TW" b="0" i="1" smtClean="0">
                              <a:latin typeface="Cambria Math"/>
                            </a:rPr>
                            <m:t>1</m:t>
                          </m:r>
                        </m:num>
                        <m:den>
                          <m:rad>
                            <m:radPr>
                              <m:degHide m:val="on"/>
                              <m:ctrlPr>
                                <a:rPr lang="en-US" altLang="zh-TW" i="1" smtClean="0">
                                  <a:latin typeface="Cambria Math" panose="02040503050406030204" pitchFamily="18" charset="0"/>
                                </a:rPr>
                              </m:ctrlPr>
                            </m:radPr>
                            <m:deg/>
                            <m:e>
                              <m:sSup>
                                <m:sSupPr>
                                  <m:ctrlPr>
                                    <a:rPr lang="en-US" altLang="zh-TW" i="1">
                                      <a:latin typeface="Cambria Math" panose="02040503050406030204" pitchFamily="18" charset="0"/>
                                    </a:rPr>
                                  </m:ctrlPr>
                                </m:sSupPr>
                                <m:e>
                                  <m:r>
                                    <a:rPr lang="en-US" altLang="zh-TW" i="1">
                                      <a:latin typeface="Cambria Math"/>
                                    </a:rPr>
                                    <m:t>𝑔</m:t>
                                  </m:r>
                                </m:e>
                                <m:sup>
                                  <m:r>
                                    <a:rPr lang="en-US" altLang="zh-TW" i="1">
                                      <a:latin typeface="Cambria Math"/>
                                    </a:rPr>
                                    <m:t>2</m:t>
                                  </m:r>
                                </m:sup>
                              </m:sSup>
                              <m:r>
                                <a:rPr lang="en-US" altLang="zh-TW" i="1">
                                  <a:latin typeface="Cambria Math"/>
                                </a:rPr>
                                <m:t>+</m:t>
                              </m:r>
                              <m:sSup>
                                <m:sSupPr>
                                  <m:ctrlPr>
                                    <a:rPr lang="en-US" altLang="zh-TW" i="1">
                                      <a:latin typeface="Cambria Math" panose="02040503050406030204" pitchFamily="18" charset="0"/>
                                    </a:rPr>
                                  </m:ctrlPr>
                                </m:sSupPr>
                                <m:e>
                                  <m:r>
                                    <a:rPr lang="en-US" altLang="zh-TW" i="1">
                                      <a:latin typeface="Cambria Math"/>
                                    </a:rPr>
                                    <m:t>𝑔</m:t>
                                  </m:r>
                                </m:e>
                                <m:sup>
                                  <m:r>
                                    <a:rPr lang="en-US" altLang="zh-TW" i="1">
                                      <a:latin typeface="Cambria Math"/>
                                    </a:rPr>
                                    <m:t>′2</m:t>
                                  </m:r>
                                </m:sup>
                              </m:sSup>
                            </m:e>
                          </m:rad>
                        </m:den>
                      </m:f>
                      <m:d>
                        <m:dPr>
                          <m:ctrlPr>
                            <a:rPr lang="en-US" altLang="zh-TW" i="1" smtClean="0">
                              <a:latin typeface="Cambria Math" panose="02040503050406030204" pitchFamily="18" charset="0"/>
                            </a:rPr>
                          </m:ctrlPr>
                        </m:dPr>
                        <m:e>
                          <m:r>
                            <a:rPr lang="en-US" altLang="zh-TW" b="0" i="1" smtClean="0">
                              <a:latin typeface="Cambria Math" panose="02040503050406030204" pitchFamily="18" charset="0"/>
                            </a:rPr>
                            <m:t>−</m:t>
                          </m:r>
                          <m:r>
                            <a:rPr lang="en-US" altLang="zh-TW" i="1">
                              <a:latin typeface="Cambria Math"/>
                            </a:rPr>
                            <m:t>𝑔</m:t>
                          </m:r>
                          <m:r>
                            <a:rPr lang="en-US" altLang="zh-TW" b="0" i="1" smtClean="0">
                              <a:latin typeface="Cambria Math" panose="02040503050406030204" pitchFamily="18" charset="0"/>
                            </a:rPr>
                            <m:t>𝑍</m:t>
                          </m:r>
                          <m:r>
                            <a:rPr lang="en-US" altLang="zh-TW" b="0" i="1" smtClean="0">
                              <a:latin typeface="Cambria Math" panose="02040503050406030204" pitchFamily="18" charset="0"/>
                            </a:rPr>
                            <m:t>+</m:t>
                          </m:r>
                          <m:sSup>
                            <m:sSupPr>
                              <m:ctrlPr>
                                <a:rPr lang="en-US" altLang="zh-TW" i="1">
                                  <a:latin typeface="Cambria Math" panose="02040503050406030204" pitchFamily="18" charset="0"/>
                                </a:rPr>
                              </m:ctrlPr>
                            </m:sSupPr>
                            <m:e>
                              <m:r>
                                <a:rPr lang="en-US" altLang="zh-TW" i="1">
                                  <a:latin typeface="Cambria Math"/>
                                </a:rPr>
                                <m:t>𝑔</m:t>
                              </m:r>
                            </m:e>
                            <m:sup>
                              <m:r>
                                <a:rPr lang="en-US" altLang="zh-TW" i="1">
                                  <a:latin typeface="Cambria Math"/>
                                </a:rPr>
                                <m:t>′</m:t>
                              </m:r>
                            </m:sup>
                          </m:sSup>
                          <m:r>
                            <a:rPr lang="en-US" altLang="zh-TW" b="0" i="1" smtClean="0">
                              <a:latin typeface="Cambria Math" panose="02040503050406030204" pitchFamily="18" charset="0"/>
                            </a:rPr>
                            <m:t>𝐴</m:t>
                          </m:r>
                        </m:e>
                      </m:d>
                    </m:oMath>
                  </m:oMathPara>
                </a14:m>
                <a:endParaRPr lang="zh-TW" altLang="en-US" dirty="0"/>
              </a:p>
            </p:txBody>
          </p:sp>
        </mc:Choice>
        <mc:Fallback xmlns="">
          <p:sp>
            <p:nvSpPr>
              <p:cNvPr id="16" name="矩形 1">
                <a:extLst>
                  <a:ext uri="{FF2B5EF4-FFF2-40B4-BE49-F238E27FC236}">
                    <a16:creationId xmlns:a16="http://schemas.microsoft.com/office/drawing/2014/main" id="{52A15B5D-A682-C0AF-58A0-206FCF44E2AF}"/>
                  </a:ext>
                </a:extLst>
              </p:cNvPr>
              <p:cNvSpPr>
                <a:spLocks noRot="1" noChangeAspect="1" noMove="1" noResize="1" noEditPoints="1" noAdjustHandles="1" noChangeArrowheads="1" noChangeShapeType="1" noTextEdit="1"/>
              </p:cNvSpPr>
              <p:nvPr/>
            </p:nvSpPr>
            <p:spPr>
              <a:xfrm>
                <a:off x="5922358" y="4043191"/>
                <a:ext cx="3051797" cy="729046"/>
              </a:xfrm>
              <a:prstGeom prst="rect">
                <a:avLst/>
              </a:prstGeom>
              <a:blipFill>
                <a:blip r:embed="rId17"/>
                <a:stretch>
                  <a:fillRect b="-1724"/>
                </a:stretch>
              </a:blipFill>
            </p:spPr>
            <p:txBody>
              <a:bodyPr/>
              <a:lstStyle/>
              <a:p>
                <a:r>
                  <a:rPr lang="en-US">
                    <a:noFill/>
                  </a:rPr>
                  <a:t> </a:t>
                </a:r>
              </a:p>
            </p:txBody>
          </p:sp>
        </mc:Fallback>
      </mc:AlternateContent>
      <p:sp>
        <p:nvSpPr>
          <p:cNvPr id="18" name="TextBox 17">
            <a:extLst>
              <a:ext uri="{FF2B5EF4-FFF2-40B4-BE49-F238E27FC236}">
                <a16:creationId xmlns:a16="http://schemas.microsoft.com/office/drawing/2014/main" id="{8A2471B7-33FF-CAFA-2E0C-B3D1DC9E8D6C}"/>
              </a:ext>
            </a:extLst>
          </p:cNvPr>
          <p:cNvSpPr txBox="1"/>
          <p:nvPr/>
        </p:nvSpPr>
        <p:spPr>
          <a:xfrm>
            <a:off x="857996" y="4130004"/>
            <a:ext cx="3840849" cy="369332"/>
          </a:xfrm>
          <a:prstGeom prst="rect">
            <a:avLst/>
          </a:prstGeom>
          <a:noFill/>
        </p:spPr>
        <p:txBody>
          <a:bodyPr wrap="square" rtlCol="0">
            <a:spAutoFit/>
          </a:bodyPr>
          <a:lstStyle/>
          <a:p>
            <a:pPr algn="l"/>
            <a:r>
              <a:rPr lang="en-US" dirty="0" err="1">
                <a:latin typeface="Times New Roman" panose="02020603050405020304" pitchFamily="18" charset="0"/>
                <a:cs typeface="Times New Roman" panose="02020603050405020304" pitchFamily="18" charset="0"/>
              </a:rPr>
              <a:t>代入線性疊加公式即可</a:t>
            </a:r>
            <a:r>
              <a:rPr lang="en-US" dirty="0">
                <a:latin typeface="Times New Roman" panose="02020603050405020304" pitchFamily="18" charset="0"/>
                <a:cs typeface="Times New Roman" panose="02020603050405020304" pitchFamily="18" charset="0"/>
              </a:rPr>
              <a:t>：</a:t>
            </a:r>
          </a:p>
        </p:txBody>
      </p:sp>
      <p:sp>
        <p:nvSpPr>
          <p:cNvPr id="21" name="Rectangle 20">
            <a:extLst>
              <a:ext uri="{FF2B5EF4-FFF2-40B4-BE49-F238E27FC236}">
                <a16:creationId xmlns:a16="http://schemas.microsoft.com/office/drawing/2014/main" id="{32F25A86-5FB6-1CD4-5105-FA999F555B06}"/>
              </a:ext>
            </a:extLst>
          </p:cNvPr>
          <p:cNvSpPr/>
          <p:nvPr/>
        </p:nvSpPr>
        <p:spPr>
          <a:xfrm>
            <a:off x="857996" y="4930339"/>
            <a:ext cx="2763897" cy="18101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直線接點 3">
            <a:extLst>
              <a:ext uri="{FF2B5EF4-FFF2-40B4-BE49-F238E27FC236}">
                <a16:creationId xmlns:a16="http://schemas.microsoft.com/office/drawing/2014/main" id="{E2535DC9-62F8-8F51-AC9F-F241A079CF30}"/>
              </a:ext>
            </a:extLst>
          </p:cNvPr>
          <p:cNvCxnSpPr>
            <a:cxnSpLocks/>
          </p:cNvCxnSpPr>
          <p:nvPr/>
        </p:nvCxnSpPr>
        <p:spPr>
          <a:xfrm>
            <a:off x="1376511" y="5306301"/>
            <a:ext cx="812800" cy="711200"/>
          </a:xfrm>
          <a:prstGeom prst="line">
            <a:avLst/>
          </a:prstGeom>
          <a:ln w="222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3" name="直線接點 4">
            <a:extLst>
              <a:ext uri="{FF2B5EF4-FFF2-40B4-BE49-F238E27FC236}">
                <a16:creationId xmlns:a16="http://schemas.microsoft.com/office/drawing/2014/main" id="{FFC014D1-0044-0E87-B7D4-4DC552AA286E}"/>
              </a:ext>
            </a:extLst>
          </p:cNvPr>
          <p:cNvCxnSpPr>
            <a:cxnSpLocks/>
          </p:cNvCxnSpPr>
          <p:nvPr/>
        </p:nvCxnSpPr>
        <p:spPr>
          <a:xfrm rot="10800000" flipV="1">
            <a:off x="1457133" y="6017502"/>
            <a:ext cx="731837" cy="646112"/>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4" name="直線接點 7">
            <a:extLst>
              <a:ext uri="{FF2B5EF4-FFF2-40B4-BE49-F238E27FC236}">
                <a16:creationId xmlns:a16="http://schemas.microsoft.com/office/drawing/2014/main" id="{3D823253-1044-9489-3D37-EDE37950633B}"/>
              </a:ext>
            </a:extLst>
          </p:cNvPr>
          <p:cNvCxnSpPr>
            <a:cxnSpLocks/>
          </p:cNvCxnSpPr>
          <p:nvPr/>
        </p:nvCxnSpPr>
        <p:spPr>
          <a:xfrm flipH="1">
            <a:off x="2203256" y="6033377"/>
            <a:ext cx="1203593" cy="0"/>
          </a:xfrm>
          <a:prstGeom prst="line">
            <a:avLst/>
          </a:prstGeom>
          <a:ln>
            <a:solidFill>
              <a:schemeClr val="tx1"/>
            </a:solidFill>
            <a:prstDash val="lgDash"/>
            <a:tailEnd type="none"/>
          </a:ln>
        </p:spPr>
        <p:style>
          <a:lnRef idx="1">
            <a:schemeClr val="accent1"/>
          </a:lnRef>
          <a:fillRef idx="0">
            <a:schemeClr val="accent1"/>
          </a:fillRef>
          <a:effectRef idx="0">
            <a:schemeClr val="accent1"/>
          </a:effectRef>
          <a:fontRef idx="minor">
            <a:schemeClr val="tx1"/>
          </a:fontRef>
        </p:style>
      </p:cxnSp>
      <p:cxnSp>
        <p:nvCxnSpPr>
          <p:cNvPr id="25" name="直線單箭頭接點 8">
            <a:extLst>
              <a:ext uri="{FF2B5EF4-FFF2-40B4-BE49-F238E27FC236}">
                <a16:creationId xmlns:a16="http://schemas.microsoft.com/office/drawing/2014/main" id="{FD673A3E-A8B6-2006-390E-DFFE8F478205}"/>
              </a:ext>
            </a:extLst>
          </p:cNvPr>
          <p:cNvCxnSpPr>
            <a:cxnSpLocks/>
          </p:cNvCxnSpPr>
          <p:nvPr/>
        </p:nvCxnSpPr>
        <p:spPr>
          <a:xfrm rot="10800000">
            <a:off x="1652736" y="5552364"/>
            <a:ext cx="217488" cy="188912"/>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直線單箭頭接點 9">
            <a:extLst>
              <a:ext uri="{FF2B5EF4-FFF2-40B4-BE49-F238E27FC236}">
                <a16:creationId xmlns:a16="http://schemas.microsoft.com/office/drawing/2014/main" id="{71D6DB48-5603-6D60-B0B7-1888B7CE0B90}"/>
              </a:ext>
            </a:extLst>
          </p:cNvPr>
          <p:cNvCxnSpPr>
            <a:cxnSpLocks/>
          </p:cNvCxnSpPr>
          <p:nvPr/>
        </p:nvCxnSpPr>
        <p:spPr>
          <a:xfrm flipV="1">
            <a:off x="1806199" y="6218815"/>
            <a:ext cx="147480" cy="121743"/>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7" name="矩形 6">
                <a:extLst>
                  <a:ext uri="{FF2B5EF4-FFF2-40B4-BE49-F238E27FC236}">
                    <a16:creationId xmlns:a16="http://schemas.microsoft.com/office/drawing/2014/main" id="{EF367152-2463-F428-4A7D-43A8E95E6381}"/>
                  </a:ext>
                </a:extLst>
              </p:cNvPr>
              <p:cNvSpPr/>
              <p:nvPr/>
            </p:nvSpPr>
            <p:spPr>
              <a:xfrm>
                <a:off x="2690258" y="5599677"/>
                <a:ext cx="398699" cy="369332"/>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ea typeface="新細明體" charset="0"/>
                        </a:rPr>
                        <m:t>𝑍</m:t>
                      </m:r>
                    </m:oMath>
                  </m:oMathPara>
                </a14:m>
                <a:endParaRPr lang="zh-TW" altLang="en-US" dirty="0"/>
              </a:p>
            </p:txBody>
          </p:sp>
        </mc:Choice>
        <mc:Fallback xmlns="">
          <p:sp>
            <p:nvSpPr>
              <p:cNvPr id="27" name="矩形 6">
                <a:extLst>
                  <a:ext uri="{FF2B5EF4-FFF2-40B4-BE49-F238E27FC236}">
                    <a16:creationId xmlns:a16="http://schemas.microsoft.com/office/drawing/2014/main" id="{EF367152-2463-F428-4A7D-43A8E95E6381}"/>
                  </a:ext>
                </a:extLst>
              </p:cNvPr>
              <p:cNvSpPr>
                <a:spLocks noRot="1" noChangeAspect="1" noMove="1" noResize="1" noEditPoints="1" noAdjustHandles="1" noChangeArrowheads="1" noChangeShapeType="1" noTextEdit="1"/>
              </p:cNvSpPr>
              <p:nvPr/>
            </p:nvSpPr>
            <p:spPr>
              <a:xfrm>
                <a:off x="2690258" y="5599677"/>
                <a:ext cx="398699" cy="369332"/>
              </a:xfrm>
              <a:prstGeom prst="rect">
                <a:avLst/>
              </a:prstGeom>
              <a:blipFill>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9699DD4D-6F78-2FC7-53B9-3903595B18B9}"/>
                  </a:ext>
                </a:extLst>
              </p:cNvPr>
              <p:cNvSpPr txBox="1"/>
              <p:nvPr/>
            </p:nvSpPr>
            <p:spPr>
              <a:xfrm>
                <a:off x="1348387" y="4930339"/>
                <a:ext cx="217489" cy="276999"/>
              </a:xfrm>
              <a:prstGeom prst="rect">
                <a:avLst/>
              </a:prstGeom>
              <a:solidFill>
                <a:schemeClr val="bg1"/>
              </a:solidFill>
            </p:spPr>
            <p:txBody>
              <a:bodyPr wrap="square" lIns="0" tIns="0" rIns="0" bIns="0" rtlCol="0">
                <a:spAutoFit/>
              </a:bodyPr>
              <a:lstStyle/>
              <a:p>
                <a:pPr eaLnBrk="0" hangingPunct="0">
                  <a:defRPr/>
                </a:pPr>
                <a14:m>
                  <m:oMathPara xmlns:m="http://schemas.openxmlformats.org/officeDocument/2006/math">
                    <m:oMathParaPr>
                      <m:jc m:val="centerGroup"/>
                    </m:oMathParaPr>
                    <m:oMath xmlns:m="http://schemas.openxmlformats.org/officeDocument/2006/math">
                      <m:r>
                        <a:rPr lang="en-US" altLang="zh-TW" i="1" dirty="0" smtClean="0">
                          <a:latin typeface="Cambria Math" panose="02040503050406030204" pitchFamily="18" charset="0"/>
                          <a:cs typeface="Times New Roman" pitchFamily="18" charset="0"/>
                        </a:rPr>
                        <m:t>𝑓</m:t>
                      </m:r>
                    </m:oMath>
                  </m:oMathPara>
                </a14:m>
                <a:endParaRPr lang="en-US" altLang="zh-TW" i="1" dirty="0"/>
              </a:p>
            </p:txBody>
          </p:sp>
        </mc:Choice>
        <mc:Fallback xmlns="">
          <p:sp>
            <p:nvSpPr>
              <p:cNvPr id="28" name="TextBox 27">
                <a:extLst>
                  <a:ext uri="{FF2B5EF4-FFF2-40B4-BE49-F238E27FC236}">
                    <a16:creationId xmlns:a16="http://schemas.microsoft.com/office/drawing/2014/main" id="{9699DD4D-6F78-2FC7-53B9-3903595B18B9}"/>
                  </a:ext>
                </a:extLst>
              </p:cNvPr>
              <p:cNvSpPr txBox="1">
                <a:spLocks noRot="1" noChangeAspect="1" noMove="1" noResize="1" noEditPoints="1" noAdjustHandles="1" noChangeArrowheads="1" noChangeShapeType="1" noTextEdit="1"/>
              </p:cNvSpPr>
              <p:nvPr/>
            </p:nvSpPr>
            <p:spPr>
              <a:xfrm>
                <a:off x="1348387" y="4930339"/>
                <a:ext cx="217489" cy="276999"/>
              </a:xfrm>
              <a:prstGeom prst="rect">
                <a:avLst/>
              </a:prstGeom>
              <a:blipFill>
                <a:blip r:embed="rId19"/>
                <a:stretch>
                  <a:fillRect l="-33333" r="-27778" b="-45455"/>
                </a:stretch>
              </a:blipFill>
            </p:spPr>
            <p:txBody>
              <a:bodyPr/>
              <a:lstStyle/>
              <a:p>
                <a:r>
                  <a:rPr lang="en-US">
                    <a:noFill/>
                  </a:rPr>
                  <a:t> </a:t>
                </a:r>
              </a:p>
            </p:txBody>
          </p:sp>
        </mc:Fallback>
      </mc:AlternateContent>
      <p:cxnSp>
        <p:nvCxnSpPr>
          <p:cNvPr id="29" name="Straight Arrow Connector 28">
            <a:extLst>
              <a:ext uri="{FF2B5EF4-FFF2-40B4-BE49-F238E27FC236}">
                <a16:creationId xmlns:a16="http://schemas.microsoft.com/office/drawing/2014/main" id="{8E42BB84-596A-E955-BB78-29684DAB5B23}"/>
              </a:ext>
            </a:extLst>
          </p:cNvPr>
          <p:cNvCxnSpPr>
            <a:cxnSpLocks/>
          </p:cNvCxnSpPr>
          <p:nvPr/>
        </p:nvCxnSpPr>
        <p:spPr>
          <a:xfrm flipH="1">
            <a:off x="2690258" y="6033377"/>
            <a:ext cx="97227"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DD3A4B4A-6357-B0DE-0EC3-C4A1EF7BD7AF}"/>
                  </a:ext>
                </a:extLst>
              </p:cNvPr>
              <p:cNvSpPr txBox="1"/>
              <p:nvPr/>
            </p:nvSpPr>
            <p:spPr>
              <a:xfrm>
                <a:off x="955386" y="4930339"/>
                <a:ext cx="580910" cy="276999"/>
              </a:xfrm>
              <a:prstGeom prst="rect">
                <a:avLst/>
              </a:prstGeom>
              <a:solidFill>
                <a:schemeClr val="bg1"/>
              </a:solidFill>
            </p:spPr>
            <p:txBody>
              <a:bodyPr wrap="square" lIns="0" tIns="0" rIns="0" bIns="0" rtlCol="0">
                <a:spAutoFit/>
              </a:bodyPr>
              <a:lstStyle/>
              <a:p>
                <a:pPr eaLnBrk="0" hangingPunct="0">
                  <a:defRPr/>
                </a:pPr>
                <a14:m>
                  <m:oMathPara xmlns:m="http://schemas.openxmlformats.org/officeDocument/2006/math">
                    <m:oMathParaPr>
                      <m:jc m:val="centerGroup"/>
                    </m:oMathParaPr>
                    <m:oMath xmlns:m="http://schemas.openxmlformats.org/officeDocument/2006/math">
                      <m:r>
                        <a:rPr lang="en-US" altLang="zh-TW" i="1" dirty="0" smtClean="0">
                          <a:latin typeface="Cambria Math" panose="02040503050406030204" pitchFamily="18" charset="0"/>
                          <a:cs typeface="Times New Roman" pitchFamily="18" charset="0"/>
                        </a:rPr>
                        <m:t>𝑢</m:t>
                      </m:r>
                      <m:r>
                        <a:rPr lang="en-US" altLang="zh-TW" b="0" i="1" dirty="0" smtClean="0">
                          <a:latin typeface="Cambria Math" panose="02040503050406030204" pitchFamily="18" charset="0"/>
                          <a:cs typeface="Times New Roman" pitchFamily="18" charset="0"/>
                        </a:rPr>
                        <m:t>,</m:t>
                      </m:r>
                      <m:r>
                        <a:rPr lang="en-US" altLang="zh-TW" b="0" i="1" dirty="0" smtClean="0">
                          <a:latin typeface="Cambria Math" panose="02040503050406030204" pitchFamily="18" charset="0"/>
                          <a:cs typeface="Times New Roman" pitchFamily="18" charset="0"/>
                        </a:rPr>
                        <m:t>𝑑</m:t>
                      </m:r>
                    </m:oMath>
                  </m:oMathPara>
                </a14:m>
                <a:endParaRPr lang="en-US" altLang="zh-TW" i="1" dirty="0"/>
              </a:p>
            </p:txBody>
          </p:sp>
        </mc:Choice>
        <mc:Fallback xmlns="">
          <p:sp>
            <p:nvSpPr>
              <p:cNvPr id="30" name="TextBox 29">
                <a:extLst>
                  <a:ext uri="{FF2B5EF4-FFF2-40B4-BE49-F238E27FC236}">
                    <a16:creationId xmlns:a16="http://schemas.microsoft.com/office/drawing/2014/main" id="{DD3A4B4A-6357-B0DE-0EC3-C4A1EF7BD7AF}"/>
                  </a:ext>
                </a:extLst>
              </p:cNvPr>
              <p:cNvSpPr txBox="1">
                <a:spLocks noRot="1" noChangeAspect="1" noMove="1" noResize="1" noEditPoints="1" noAdjustHandles="1" noChangeArrowheads="1" noChangeShapeType="1" noTextEdit="1"/>
              </p:cNvSpPr>
              <p:nvPr/>
            </p:nvSpPr>
            <p:spPr>
              <a:xfrm>
                <a:off x="955386" y="4930339"/>
                <a:ext cx="580910" cy="276999"/>
              </a:xfrm>
              <a:prstGeom prst="rect">
                <a:avLst/>
              </a:prstGeom>
              <a:blipFill>
                <a:blip r:embed="rId20"/>
                <a:stretch>
                  <a:fillRect b="-136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59E54B9B-C353-9C6E-EC1B-D53D25A8D4BD}"/>
                  </a:ext>
                </a:extLst>
              </p:cNvPr>
              <p:cNvSpPr txBox="1"/>
              <p:nvPr/>
            </p:nvSpPr>
            <p:spPr>
              <a:xfrm>
                <a:off x="955844" y="6254963"/>
                <a:ext cx="580910" cy="276999"/>
              </a:xfrm>
              <a:prstGeom prst="rect">
                <a:avLst/>
              </a:prstGeom>
              <a:solidFill>
                <a:schemeClr val="bg1"/>
              </a:solidFill>
            </p:spPr>
            <p:txBody>
              <a:bodyPr wrap="square" lIns="0" tIns="0" rIns="0" bIns="0" rtlCol="0">
                <a:spAutoFit/>
              </a:bodyPr>
              <a:lstStyle/>
              <a:p>
                <a:pPr eaLnBrk="0" hangingPunct="0">
                  <a:defRPr/>
                </a:pPr>
                <a14:m>
                  <m:oMathPara xmlns:m="http://schemas.openxmlformats.org/officeDocument/2006/math">
                    <m:oMathParaPr>
                      <m:jc m:val="centerGroup"/>
                    </m:oMathParaPr>
                    <m:oMath xmlns:m="http://schemas.openxmlformats.org/officeDocument/2006/math">
                      <m:r>
                        <a:rPr lang="en-US" altLang="zh-TW" i="1" dirty="0" smtClean="0">
                          <a:latin typeface="Cambria Math" panose="02040503050406030204" pitchFamily="18" charset="0"/>
                          <a:cs typeface="Times New Roman" pitchFamily="18" charset="0"/>
                        </a:rPr>
                        <m:t>𝑢</m:t>
                      </m:r>
                      <m:r>
                        <a:rPr lang="en-US" altLang="zh-TW" b="0" i="1" dirty="0" smtClean="0">
                          <a:latin typeface="Cambria Math" panose="02040503050406030204" pitchFamily="18" charset="0"/>
                          <a:cs typeface="Times New Roman" pitchFamily="18" charset="0"/>
                        </a:rPr>
                        <m:t>,</m:t>
                      </m:r>
                      <m:r>
                        <a:rPr lang="en-US" altLang="zh-TW" b="0" i="1" dirty="0" smtClean="0">
                          <a:latin typeface="Cambria Math" panose="02040503050406030204" pitchFamily="18" charset="0"/>
                          <a:cs typeface="Times New Roman" pitchFamily="18" charset="0"/>
                        </a:rPr>
                        <m:t>𝑑</m:t>
                      </m:r>
                    </m:oMath>
                  </m:oMathPara>
                </a14:m>
                <a:endParaRPr lang="en-US" altLang="zh-TW" i="1" dirty="0"/>
              </a:p>
            </p:txBody>
          </p:sp>
        </mc:Choice>
        <mc:Fallback xmlns="">
          <p:sp>
            <p:nvSpPr>
              <p:cNvPr id="31" name="TextBox 30">
                <a:extLst>
                  <a:ext uri="{FF2B5EF4-FFF2-40B4-BE49-F238E27FC236}">
                    <a16:creationId xmlns:a16="http://schemas.microsoft.com/office/drawing/2014/main" id="{59E54B9B-C353-9C6E-EC1B-D53D25A8D4BD}"/>
                  </a:ext>
                </a:extLst>
              </p:cNvPr>
              <p:cNvSpPr txBox="1">
                <a:spLocks noRot="1" noChangeAspect="1" noMove="1" noResize="1" noEditPoints="1" noAdjustHandles="1" noChangeArrowheads="1" noChangeShapeType="1" noTextEdit="1"/>
              </p:cNvSpPr>
              <p:nvPr/>
            </p:nvSpPr>
            <p:spPr>
              <a:xfrm>
                <a:off x="955844" y="6254963"/>
                <a:ext cx="580910" cy="276999"/>
              </a:xfrm>
              <a:prstGeom prst="rect">
                <a:avLst/>
              </a:prstGeom>
              <a:blipFill>
                <a:blip r:embed="rId21"/>
                <a:stretch>
                  <a:fillRect b="-13043"/>
                </a:stretch>
              </a:blipFill>
            </p:spPr>
            <p:txBody>
              <a:bodyPr/>
              <a:lstStyle/>
              <a:p>
                <a:r>
                  <a:rPr lang="en-US">
                    <a:noFill/>
                  </a:rPr>
                  <a:t> </a:t>
                </a:r>
              </a:p>
            </p:txBody>
          </p:sp>
        </mc:Fallback>
      </mc:AlternateContent>
      <p:sp>
        <p:nvSpPr>
          <p:cNvPr id="32" name="Rectangle 31">
            <a:extLst>
              <a:ext uri="{FF2B5EF4-FFF2-40B4-BE49-F238E27FC236}">
                <a16:creationId xmlns:a16="http://schemas.microsoft.com/office/drawing/2014/main" id="{BB338D51-8221-EAB3-722A-54A69A318086}"/>
              </a:ext>
            </a:extLst>
          </p:cNvPr>
          <p:cNvSpPr/>
          <p:nvPr/>
        </p:nvSpPr>
        <p:spPr>
          <a:xfrm>
            <a:off x="4108895" y="4956161"/>
            <a:ext cx="2763897" cy="18101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直線接點 3">
            <a:extLst>
              <a:ext uri="{FF2B5EF4-FFF2-40B4-BE49-F238E27FC236}">
                <a16:creationId xmlns:a16="http://schemas.microsoft.com/office/drawing/2014/main" id="{6BD5C671-81E6-7F0D-89AE-892AF923E903}"/>
              </a:ext>
            </a:extLst>
          </p:cNvPr>
          <p:cNvCxnSpPr>
            <a:cxnSpLocks/>
          </p:cNvCxnSpPr>
          <p:nvPr/>
        </p:nvCxnSpPr>
        <p:spPr>
          <a:xfrm>
            <a:off x="4627410" y="5332123"/>
            <a:ext cx="812800" cy="711200"/>
          </a:xfrm>
          <a:prstGeom prst="line">
            <a:avLst/>
          </a:prstGeom>
          <a:ln w="222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4" name="直線接點 4">
            <a:extLst>
              <a:ext uri="{FF2B5EF4-FFF2-40B4-BE49-F238E27FC236}">
                <a16:creationId xmlns:a16="http://schemas.microsoft.com/office/drawing/2014/main" id="{F59D2445-A9EB-3026-A6EA-D2CA8351BB20}"/>
              </a:ext>
            </a:extLst>
          </p:cNvPr>
          <p:cNvCxnSpPr>
            <a:cxnSpLocks/>
          </p:cNvCxnSpPr>
          <p:nvPr/>
        </p:nvCxnSpPr>
        <p:spPr>
          <a:xfrm rot="10800000" flipV="1">
            <a:off x="4708032" y="6043324"/>
            <a:ext cx="731837" cy="646112"/>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5" name="直線接點 7">
            <a:extLst>
              <a:ext uri="{FF2B5EF4-FFF2-40B4-BE49-F238E27FC236}">
                <a16:creationId xmlns:a16="http://schemas.microsoft.com/office/drawing/2014/main" id="{41771017-58ED-E9E1-21B2-CDFD84AA9B8E}"/>
              </a:ext>
            </a:extLst>
          </p:cNvPr>
          <p:cNvCxnSpPr>
            <a:cxnSpLocks/>
          </p:cNvCxnSpPr>
          <p:nvPr/>
        </p:nvCxnSpPr>
        <p:spPr>
          <a:xfrm flipH="1">
            <a:off x="5454155" y="6059199"/>
            <a:ext cx="1203593" cy="0"/>
          </a:xfrm>
          <a:prstGeom prst="line">
            <a:avLst/>
          </a:prstGeom>
          <a:ln>
            <a:solidFill>
              <a:schemeClr val="tx1"/>
            </a:solidFill>
            <a:prstDash val="lgDash"/>
            <a:tailEnd type="none"/>
          </a:ln>
        </p:spPr>
        <p:style>
          <a:lnRef idx="1">
            <a:schemeClr val="accent1"/>
          </a:lnRef>
          <a:fillRef idx="0">
            <a:schemeClr val="accent1"/>
          </a:fillRef>
          <a:effectRef idx="0">
            <a:schemeClr val="accent1"/>
          </a:effectRef>
          <a:fontRef idx="minor">
            <a:schemeClr val="tx1"/>
          </a:fontRef>
        </p:style>
      </p:cxnSp>
      <p:cxnSp>
        <p:nvCxnSpPr>
          <p:cNvPr id="36" name="直線單箭頭接點 8">
            <a:extLst>
              <a:ext uri="{FF2B5EF4-FFF2-40B4-BE49-F238E27FC236}">
                <a16:creationId xmlns:a16="http://schemas.microsoft.com/office/drawing/2014/main" id="{344A1967-D1EF-38AC-DA40-3A420245C803}"/>
              </a:ext>
            </a:extLst>
          </p:cNvPr>
          <p:cNvCxnSpPr>
            <a:cxnSpLocks/>
          </p:cNvCxnSpPr>
          <p:nvPr/>
        </p:nvCxnSpPr>
        <p:spPr>
          <a:xfrm rot="10800000">
            <a:off x="4903635" y="5578186"/>
            <a:ext cx="217488" cy="188912"/>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直線單箭頭接點 9">
            <a:extLst>
              <a:ext uri="{FF2B5EF4-FFF2-40B4-BE49-F238E27FC236}">
                <a16:creationId xmlns:a16="http://schemas.microsoft.com/office/drawing/2014/main" id="{238E2757-2C84-134E-62BE-FBA7C1843C6B}"/>
              </a:ext>
            </a:extLst>
          </p:cNvPr>
          <p:cNvCxnSpPr>
            <a:cxnSpLocks/>
          </p:cNvCxnSpPr>
          <p:nvPr/>
        </p:nvCxnSpPr>
        <p:spPr>
          <a:xfrm flipV="1">
            <a:off x="5057098" y="6244637"/>
            <a:ext cx="147480" cy="121743"/>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8" name="矩形 6">
                <a:extLst>
                  <a:ext uri="{FF2B5EF4-FFF2-40B4-BE49-F238E27FC236}">
                    <a16:creationId xmlns:a16="http://schemas.microsoft.com/office/drawing/2014/main" id="{A19BCA87-68F9-DA9E-DF79-503F21A429E5}"/>
                  </a:ext>
                </a:extLst>
              </p:cNvPr>
              <p:cNvSpPr/>
              <p:nvPr/>
            </p:nvSpPr>
            <p:spPr>
              <a:xfrm>
                <a:off x="5941157" y="5625499"/>
                <a:ext cx="398699" cy="369332"/>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ea typeface="新細明體" charset="0"/>
                        </a:rPr>
                        <m:t>𝑍</m:t>
                      </m:r>
                    </m:oMath>
                  </m:oMathPara>
                </a14:m>
                <a:endParaRPr lang="zh-TW" altLang="en-US" dirty="0"/>
              </a:p>
            </p:txBody>
          </p:sp>
        </mc:Choice>
        <mc:Fallback xmlns="">
          <p:sp>
            <p:nvSpPr>
              <p:cNvPr id="38" name="矩形 6">
                <a:extLst>
                  <a:ext uri="{FF2B5EF4-FFF2-40B4-BE49-F238E27FC236}">
                    <a16:creationId xmlns:a16="http://schemas.microsoft.com/office/drawing/2014/main" id="{A19BCA87-68F9-DA9E-DF79-503F21A429E5}"/>
                  </a:ext>
                </a:extLst>
              </p:cNvPr>
              <p:cNvSpPr>
                <a:spLocks noRot="1" noChangeAspect="1" noMove="1" noResize="1" noEditPoints="1" noAdjustHandles="1" noChangeArrowheads="1" noChangeShapeType="1" noTextEdit="1"/>
              </p:cNvSpPr>
              <p:nvPr/>
            </p:nvSpPr>
            <p:spPr>
              <a:xfrm>
                <a:off x="5941157" y="5625499"/>
                <a:ext cx="398699" cy="369332"/>
              </a:xfrm>
              <a:prstGeom prst="rect">
                <a:avLst/>
              </a:prstGeom>
              <a:blipFill>
                <a:blip r:embed="rId2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09B30B74-CE06-6887-0281-98BDEAF3A005}"/>
                  </a:ext>
                </a:extLst>
              </p:cNvPr>
              <p:cNvSpPr txBox="1"/>
              <p:nvPr/>
            </p:nvSpPr>
            <p:spPr>
              <a:xfrm>
                <a:off x="4599286" y="4956161"/>
                <a:ext cx="217489" cy="276999"/>
              </a:xfrm>
              <a:prstGeom prst="rect">
                <a:avLst/>
              </a:prstGeom>
              <a:solidFill>
                <a:schemeClr val="bg1"/>
              </a:solidFill>
            </p:spPr>
            <p:txBody>
              <a:bodyPr wrap="square" lIns="0" tIns="0" rIns="0" bIns="0" rtlCol="0">
                <a:spAutoFit/>
              </a:bodyPr>
              <a:lstStyle/>
              <a:p>
                <a:pPr eaLnBrk="0" hangingPunct="0">
                  <a:defRPr/>
                </a:pPr>
                <a14:m>
                  <m:oMathPara xmlns:m="http://schemas.openxmlformats.org/officeDocument/2006/math">
                    <m:oMathParaPr>
                      <m:jc m:val="centerGroup"/>
                    </m:oMathParaPr>
                    <m:oMath xmlns:m="http://schemas.openxmlformats.org/officeDocument/2006/math">
                      <m:r>
                        <a:rPr lang="en-US" altLang="zh-TW" i="1" dirty="0" smtClean="0">
                          <a:latin typeface="Cambria Math" panose="02040503050406030204" pitchFamily="18" charset="0"/>
                          <a:cs typeface="Times New Roman" pitchFamily="18" charset="0"/>
                        </a:rPr>
                        <m:t>𝑓</m:t>
                      </m:r>
                    </m:oMath>
                  </m:oMathPara>
                </a14:m>
                <a:endParaRPr lang="en-US" altLang="zh-TW" i="1" dirty="0"/>
              </a:p>
            </p:txBody>
          </p:sp>
        </mc:Choice>
        <mc:Fallback xmlns="">
          <p:sp>
            <p:nvSpPr>
              <p:cNvPr id="39" name="TextBox 38">
                <a:extLst>
                  <a:ext uri="{FF2B5EF4-FFF2-40B4-BE49-F238E27FC236}">
                    <a16:creationId xmlns:a16="http://schemas.microsoft.com/office/drawing/2014/main" id="{09B30B74-CE06-6887-0281-98BDEAF3A005}"/>
                  </a:ext>
                </a:extLst>
              </p:cNvPr>
              <p:cNvSpPr txBox="1">
                <a:spLocks noRot="1" noChangeAspect="1" noMove="1" noResize="1" noEditPoints="1" noAdjustHandles="1" noChangeArrowheads="1" noChangeShapeType="1" noTextEdit="1"/>
              </p:cNvSpPr>
              <p:nvPr/>
            </p:nvSpPr>
            <p:spPr>
              <a:xfrm>
                <a:off x="4599286" y="4956161"/>
                <a:ext cx="217489" cy="276999"/>
              </a:xfrm>
              <a:prstGeom prst="rect">
                <a:avLst/>
              </a:prstGeom>
              <a:blipFill>
                <a:blip r:embed="rId23"/>
                <a:stretch>
                  <a:fillRect l="-26316" r="-21053" b="-40909"/>
                </a:stretch>
              </a:blipFill>
            </p:spPr>
            <p:txBody>
              <a:bodyPr/>
              <a:lstStyle/>
              <a:p>
                <a:r>
                  <a:rPr lang="en-US">
                    <a:noFill/>
                  </a:rPr>
                  <a:t> </a:t>
                </a:r>
              </a:p>
            </p:txBody>
          </p:sp>
        </mc:Fallback>
      </mc:AlternateContent>
      <p:cxnSp>
        <p:nvCxnSpPr>
          <p:cNvPr id="40" name="Straight Arrow Connector 39">
            <a:extLst>
              <a:ext uri="{FF2B5EF4-FFF2-40B4-BE49-F238E27FC236}">
                <a16:creationId xmlns:a16="http://schemas.microsoft.com/office/drawing/2014/main" id="{6C1C793E-5B7C-39BB-5832-236B4847650B}"/>
              </a:ext>
            </a:extLst>
          </p:cNvPr>
          <p:cNvCxnSpPr>
            <a:cxnSpLocks/>
          </p:cNvCxnSpPr>
          <p:nvPr/>
        </p:nvCxnSpPr>
        <p:spPr>
          <a:xfrm flipH="1">
            <a:off x="5941157" y="6059199"/>
            <a:ext cx="97227"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A1D12AA9-CA5F-AED3-A477-E55FA12D02EF}"/>
                  </a:ext>
                </a:extLst>
              </p:cNvPr>
              <p:cNvSpPr txBox="1"/>
              <p:nvPr/>
            </p:nvSpPr>
            <p:spPr>
              <a:xfrm>
                <a:off x="4206285" y="4956161"/>
                <a:ext cx="580910" cy="276999"/>
              </a:xfrm>
              <a:prstGeom prst="rect">
                <a:avLst/>
              </a:prstGeom>
              <a:solidFill>
                <a:schemeClr val="bg1"/>
              </a:solidFill>
            </p:spPr>
            <p:txBody>
              <a:bodyPr wrap="square" lIns="0" tIns="0" rIns="0" bIns="0" rtlCol="0">
                <a:spAutoFit/>
              </a:bodyPr>
              <a:lstStyle/>
              <a:p>
                <a:pPr eaLnBrk="0" hangingPunct="0">
                  <a:defRPr/>
                </a:pPr>
                <a14:m>
                  <m:oMathPara xmlns:m="http://schemas.openxmlformats.org/officeDocument/2006/math">
                    <m:oMathParaPr>
                      <m:jc m:val="centerGroup"/>
                    </m:oMathParaPr>
                    <m:oMath xmlns:m="http://schemas.openxmlformats.org/officeDocument/2006/math">
                      <m:r>
                        <a:rPr lang="en-US" altLang="zh-TW" b="0" i="1" dirty="0" smtClean="0">
                          <a:latin typeface="Cambria Math" panose="02040503050406030204" pitchFamily="18" charset="0"/>
                          <a:cs typeface="Times New Roman" pitchFamily="18" charset="0"/>
                        </a:rPr>
                        <m:t>𝑢</m:t>
                      </m:r>
                      <m:r>
                        <a:rPr lang="en-US" altLang="zh-TW" b="0" i="1" dirty="0" smtClean="0">
                          <a:latin typeface="Cambria Math" panose="02040503050406030204" pitchFamily="18" charset="0"/>
                          <a:cs typeface="Times New Roman" pitchFamily="18" charset="0"/>
                        </a:rPr>
                        <m:t>,</m:t>
                      </m:r>
                      <m:r>
                        <a:rPr lang="en-US" altLang="zh-TW" b="0" i="1" dirty="0" smtClean="0">
                          <a:latin typeface="Cambria Math" panose="02040503050406030204" pitchFamily="18" charset="0"/>
                          <a:cs typeface="Times New Roman" pitchFamily="18" charset="0"/>
                        </a:rPr>
                        <m:t>𝑑</m:t>
                      </m:r>
                    </m:oMath>
                  </m:oMathPara>
                </a14:m>
                <a:endParaRPr lang="en-US" altLang="zh-TW" i="1" dirty="0"/>
              </a:p>
            </p:txBody>
          </p:sp>
        </mc:Choice>
        <mc:Fallback xmlns="">
          <p:sp>
            <p:nvSpPr>
              <p:cNvPr id="41" name="TextBox 40">
                <a:extLst>
                  <a:ext uri="{FF2B5EF4-FFF2-40B4-BE49-F238E27FC236}">
                    <a16:creationId xmlns:a16="http://schemas.microsoft.com/office/drawing/2014/main" id="{A1D12AA9-CA5F-AED3-A477-E55FA12D02EF}"/>
                  </a:ext>
                </a:extLst>
              </p:cNvPr>
              <p:cNvSpPr txBox="1">
                <a:spLocks noRot="1" noChangeAspect="1" noMove="1" noResize="1" noEditPoints="1" noAdjustHandles="1" noChangeArrowheads="1" noChangeShapeType="1" noTextEdit="1"/>
              </p:cNvSpPr>
              <p:nvPr/>
            </p:nvSpPr>
            <p:spPr>
              <a:xfrm>
                <a:off x="4206285" y="4956161"/>
                <a:ext cx="580910" cy="276999"/>
              </a:xfrm>
              <a:prstGeom prst="rect">
                <a:avLst/>
              </a:prstGeom>
              <a:blipFill>
                <a:blip r:embed="rId24"/>
                <a:stretch>
                  <a:fillRect b="-181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43B46A84-3093-FF9B-3829-35A0FD3DEBED}"/>
                  </a:ext>
                </a:extLst>
              </p:cNvPr>
              <p:cNvSpPr txBox="1"/>
              <p:nvPr/>
            </p:nvSpPr>
            <p:spPr>
              <a:xfrm>
                <a:off x="4206743" y="6280785"/>
                <a:ext cx="580910" cy="276999"/>
              </a:xfrm>
              <a:prstGeom prst="rect">
                <a:avLst/>
              </a:prstGeom>
              <a:solidFill>
                <a:schemeClr val="bg1"/>
              </a:solidFill>
            </p:spPr>
            <p:txBody>
              <a:bodyPr wrap="square" lIns="0" tIns="0" rIns="0" bIns="0" rtlCol="0">
                <a:spAutoFit/>
              </a:bodyPr>
              <a:lstStyle/>
              <a:p>
                <a:pPr eaLnBrk="0" hangingPunct="0">
                  <a:defRPr/>
                </a:pPr>
                <a14:m>
                  <m:oMathPara xmlns:m="http://schemas.openxmlformats.org/officeDocument/2006/math">
                    <m:oMathParaPr>
                      <m:jc m:val="centerGroup"/>
                    </m:oMathParaPr>
                    <m:oMath xmlns:m="http://schemas.openxmlformats.org/officeDocument/2006/math">
                      <m:r>
                        <a:rPr lang="en-US" altLang="zh-TW" b="0" i="1" dirty="0" smtClean="0">
                          <a:latin typeface="Cambria Math" panose="02040503050406030204" pitchFamily="18" charset="0"/>
                          <a:cs typeface="Times New Roman" pitchFamily="18" charset="0"/>
                        </a:rPr>
                        <m:t>𝑢</m:t>
                      </m:r>
                      <m:r>
                        <a:rPr lang="en-US" altLang="zh-TW" b="0" i="1" dirty="0" smtClean="0">
                          <a:latin typeface="Cambria Math" panose="02040503050406030204" pitchFamily="18" charset="0"/>
                          <a:cs typeface="Times New Roman" pitchFamily="18" charset="0"/>
                        </a:rPr>
                        <m:t>,</m:t>
                      </m:r>
                      <m:r>
                        <a:rPr lang="en-US" altLang="zh-TW" b="0" i="1" dirty="0" smtClean="0">
                          <a:latin typeface="Cambria Math" panose="02040503050406030204" pitchFamily="18" charset="0"/>
                          <a:cs typeface="Times New Roman" pitchFamily="18" charset="0"/>
                        </a:rPr>
                        <m:t>𝑑</m:t>
                      </m:r>
                    </m:oMath>
                  </m:oMathPara>
                </a14:m>
                <a:endParaRPr lang="en-US" altLang="zh-TW" i="1" dirty="0"/>
              </a:p>
            </p:txBody>
          </p:sp>
        </mc:Choice>
        <mc:Fallback xmlns="">
          <p:sp>
            <p:nvSpPr>
              <p:cNvPr id="42" name="TextBox 41">
                <a:extLst>
                  <a:ext uri="{FF2B5EF4-FFF2-40B4-BE49-F238E27FC236}">
                    <a16:creationId xmlns:a16="http://schemas.microsoft.com/office/drawing/2014/main" id="{43B46A84-3093-FF9B-3829-35A0FD3DEBED}"/>
                  </a:ext>
                </a:extLst>
              </p:cNvPr>
              <p:cNvSpPr txBox="1">
                <a:spLocks noRot="1" noChangeAspect="1" noMove="1" noResize="1" noEditPoints="1" noAdjustHandles="1" noChangeArrowheads="1" noChangeShapeType="1" noTextEdit="1"/>
              </p:cNvSpPr>
              <p:nvPr/>
            </p:nvSpPr>
            <p:spPr>
              <a:xfrm>
                <a:off x="4206743" y="6280785"/>
                <a:ext cx="580910" cy="276999"/>
              </a:xfrm>
              <a:prstGeom prst="rect">
                <a:avLst/>
              </a:prstGeom>
              <a:blipFill>
                <a:blip r:embed="rId25"/>
                <a:stretch>
                  <a:fillRect b="-13043"/>
                </a:stretch>
              </a:blipFill>
            </p:spPr>
            <p:txBody>
              <a:bodyPr/>
              <a:lstStyle/>
              <a:p>
                <a:r>
                  <a:rPr lang="en-US">
                    <a:noFill/>
                  </a:rPr>
                  <a:t> </a:t>
                </a:r>
              </a:p>
            </p:txBody>
          </p:sp>
        </mc:Fallback>
      </mc:AlternateContent>
    </p:spTree>
    <p:extLst>
      <p:ext uri="{BB962C8B-B14F-4D97-AF65-F5344CB8AC3E}">
        <p14:creationId xmlns:p14="http://schemas.microsoft.com/office/powerpoint/2010/main" val="654693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ppt_x"/>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additive="base">
                                        <p:cTn id="29" dur="500" fill="hold"/>
                                        <p:tgtEl>
                                          <p:spTgt spid="22"/>
                                        </p:tgtEl>
                                        <p:attrNameLst>
                                          <p:attrName>ppt_x</p:attrName>
                                        </p:attrNameLst>
                                      </p:cBhvr>
                                      <p:tavLst>
                                        <p:tav tm="0">
                                          <p:val>
                                            <p:strVal val="#ppt_x"/>
                                          </p:val>
                                        </p:tav>
                                        <p:tav tm="100000">
                                          <p:val>
                                            <p:strVal val="#ppt_x"/>
                                          </p:val>
                                        </p:tav>
                                      </p:tavLst>
                                    </p:anim>
                                    <p:anim calcmode="lin" valueType="num">
                                      <p:cBhvr additive="base">
                                        <p:cTn id="30" dur="500" fill="hold"/>
                                        <p:tgtEl>
                                          <p:spTgt spid="22"/>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additive="base">
                                        <p:cTn id="33" dur="500" fill="hold"/>
                                        <p:tgtEl>
                                          <p:spTgt spid="23"/>
                                        </p:tgtEl>
                                        <p:attrNameLst>
                                          <p:attrName>ppt_x</p:attrName>
                                        </p:attrNameLst>
                                      </p:cBhvr>
                                      <p:tavLst>
                                        <p:tav tm="0">
                                          <p:val>
                                            <p:strVal val="#ppt_x"/>
                                          </p:val>
                                        </p:tav>
                                        <p:tav tm="100000">
                                          <p:val>
                                            <p:strVal val="#ppt_x"/>
                                          </p:val>
                                        </p:tav>
                                      </p:tavLst>
                                    </p:anim>
                                    <p:anim calcmode="lin" valueType="num">
                                      <p:cBhvr additive="base">
                                        <p:cTn id="34" dur="500" fill="hold"/>
                                        <p:tgtEl>
                                          <p:spTgt spid="23"/>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500" fill="hold"/>
                                        <p:tgtEl>
                                          <p:spTgt spid="24"/>
                                        </p:tgtEl>
                                        <p:attrNameLst>
                                          <p:attrName>ppt_x</p:attrName>
                                        </p:attrNameLst>
                                      </p:cBhvr>
                                      <p:tavLst>
                                        <p:tav tm="0">
                                          <p:val>
                                            <p:strVal val="#ppt_x"/>
                                          </p:val>
                                        </p:tav>
                                        <p:tav tm="100000">
                                          <p:val>
                                            <p:strVal val="#ppt_x"/>
                                          </p:val>
                                        </p:tav>
                                      </p:tavLst>
                                    </p:anim>
                                    <p:anim calcmode="lin" valueType="num">
                                      <p:cBhvr additive="base">
                                        <p:cTn id="38" dur="500" fill="hold"/>
                                        <p:tgtEl>
                                          <p:spTgt spid="24"/>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500" fill="hold"/>
                                        <p:tgtEl>
                                          <p:spTgt spid="25"/>
                                        </p:tgtEl>
                                        <p:attrNameLst>
                                          <p:attrName>ppt_x</p:attrName>
                                        </p:attrNameLst>
                                      </p:cBhvr>
                                      <p:tavLst>
                                        <p:tav tm="0">
                                          <p:val>
                                            <p:strVal val="#ppt_x"/>
                                          </p:val>
                                        </p:tav>
                                        <p:tav tm="100000">
                                          <p:val>
                                            <p:strVal val="#ppt_x"/>
                                          </p:val>
                                        </p:tav>
                                      </p:tavLst>
                                    </p:anim>
                                    <p:anim calcmode="lin" valueType="num">
                                      <p:cBhvr additive="base">
                                        <p:cTn id="42" dur="500" fill="hold"/>
                                        <p:tgtEl>
                                          <p:spTgt spid="25"/>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26"/>
                                        </p:tgtEl>
                                        <p:attrNameLst>
                                          <p:attrName>style.visibility</p:attrName>
                                        </p:attrNameLst>
                                      </p:cBhvr>
                                      <p:to>
                                        <p:strVal val="visible"/>
                                      </p:to>
                                    </p:set>
                                    <p:anim calcmode="lin" valueType="num">
                                      <p:cBhvr additive="base">
                                        <p:cTn id="45" dur="500" fill="hold"/>
                                        <p:tgtEl>
                                          <p:spTgt spid="26"/>
                                        </p:tgtEl>
                                        <p:attrNameLst>
                                          <p:attrName>ppt_x</p:attrName>
                                        </p:attrNameLst>
                                      </p:cBhvr>
                                      <p:tavLst>
                                        <p:tav tm="0">
                                          <p:val>
                                            <p:strVal val="#ppt_x"/>
                                          </p:val>
                                        </p:tav>
                                        <p:tav tm="100000">
                                          <p:val>
                                            <p:strVal val="#ppt_x"/>
                                          </p:val>
                                        </p:tav>
                                      </p:tavLst>
                                    </p:anim>
                                    <p:anim calcmode="lin" valueType="num">
                                      <p:cBhvr additive="base">
                                        <p:cTn id="46" dur="500" fill="hold"/>
                                        <p:tgtEl>
                                          <p:spTgt spid="26"/>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anim calcmode="lin" valueType="num">
                                      <p:cBhvr additive="base">
                                        <p:cTn id="49" dur="500" fill="hold"/>
                                        <p:tgtEl>
                                          <p:spTgt spid="27"/>
                                        </p:tgtEl>
                                        <p:attrNameLst>
                                          <p:attrName>ppt_x</p:attrName>
                                        </p:attrNameLst>
                                      </p:cBhvr>
                                      <p:tavLst>
                                        <p:tav tm="0">
                                          <p:val>
                                            <p:strVal val="#ppt_x"/>
                                          </p:val>
                                        </p:tav>
                                        <p:tav tm="100000">
                                          <p:val>
                                            <p:strVal val="#ppt_x"/>
                                          </p:val>
                                        </p:tav>
                                      </p:tavLst>
                                    </p:anim>
                                    <p:anim calcmode="lin" valueType="num">
                                      <p:cBhvr additive="base">
                                        <p:cTn id="50" dur="500" fill="hold"/>
                                        <p:tgtEl>
                                          <p:spTgt spid="27"/>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28"/>
                                        </p:tgtEl>
                                        <p:attrNameLst>
                                          <p:attrName>style.visibility</p:attrName>
                                        </p:attrNameLst>
                                      </p:cBhvr>
                                      <p:to>
                                        <p:strVal val="visible"/>
                                      </p:to>
                                    </p:set>
                                    <p:anim calcmode="lin" valueType="num">
                                      <p:cBhvr additive="base">
                                        <p:cTn id="53" dur="500" fill="hold"/>
                                        <p:tgtEl>
                                          <p:spTgt spid="28"/>
                                        </p:tgtEl>
                                        <p:attrNameLst>
                                          <p:attrName>ppt_x</p:attrName>
                                        </p:attrNameLst>
                                      </p:cBhvr>
                                      <p:tavLst>
                                        <p:tav tm="0">
                                          <p:val>
                                            <p:strVal val="#ppt_x"/>
                                          </p:val>
                                        </p:tav>
                                        <p:tav tm="100000">
                                          <p:val>
                                            <p:strVal val="#ppt_x"/>
                                          </p:val>
                                        </p:tav>
                                      </p:tavLst>
                                    </p:anim>
                                    <p:anim calcmode="lin" valueType="num">
                                      <p:cBhvr additive="base">
                                        <p:cTn id="54" dur="500" fill="hold"/>
                                        <p:tgtEl>
                                          <p:spTgt spid="28"/>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29"/>
                                        </p:tgtEl>
                                        <p:attrNameLst>
                                          <p:attrName>style.visibility</p:attrName>
                                        </p:attrNameLst>
                                      </p:cBhvr>
                                      <p:to>
                                        <p:strVal val="visible"/>
                                      </p:to>
                                    </p:set>
                                    <p:anim calcmode="lin" valueType="num">
                                      <p:cBhvr additive="base">
                                        <p:cTn id="57" dur="500" fill="hold"/>
                                        <p:tgtEl>
                                          <p:spTgt spid="29"/>
                                        </p:tgtEl>
                                        <p:attrNameLst>
                                          <p:attrName>ppt_x</p:attrName>
                                        </p:attrNameLst>
                                      </p:cBhvr>
                                      <p:tavLst>
                                        <p:tav tm="0">
                                          <p:val>
                                            <p:strVal val="#ppt_x"/>
                                          </p:val>
                                        </p:tav>
                                        <p:tav tm="100000">
                                          <p:val>
                                            <p:strVal val="#ppt_x"/>
                                          </p:val>
                                        </p:tav>
                                      </p:tavLst>
                                    </p:anim>
                                    <p:anim calcmode="lin" valueType="num">
                                      <p:cBhvr additive="base">
                                        <p:cTn id="58" dur="500" fill="hold"/>
                                        <p:tgtEl>
                                          <p:spTgt spid="29"/>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30"/>
                                        </p:tgtEl>
                                        <p:attrNameLst>
                                          <p:attrName>style.visibility</p:attrName>
                                        </p:attrNameLst>
                                      </p:cBhvr>
                                      <p:to>
                                        <p:strVal val="visible"/>
                                      </p:to>
                                    </p:set>
                                    <p:anim calcmode="lin" valueType="num">
                                      <p:cBhvr additive="base">
                                        <p:cTn id="61" dur="500" fill="hold"/>
                                        <p:tgtEl>
                                          <p:spTgt spid="30"/>
                                        </p:tgtEl>
                                        <p:attrNameLst>
                                          <p:attrName>ppt_x</p:attrName>
                                        </p:attrNameLst>
                                      </p:cBhvr>
                                      <p:tavLst>
                                        <p:tav tm="0">
                                          <p:val>
                                            <p:strVal val="#ppt_x"/>
                                          </p:val>
                                        </p:tav>
                                        <p:tav tm="100000">
                                          <p:val>
                                            <p:strVal val="#ppt_x"/>
                                          </p:val>
                                        </p:tav>
                                      </p:tavLst>
                                    </p:anim>
                                    <p:anim calcmode="lin" valueType="num">
                                      <p:cBhvr additive="base">
                                        <p:cTn id="62" dur="500" fill="hold"/>
                                        <p:tgtEl>
                                          <p:spTgt spid="30"/>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31"/>
                                        </p:tgtEl>
                                        <p:attrNameLst>
                                          <p:attrName>style.visibility</p:attrName>
                                        </p:attrNameLst>
                                      </p:cBhvr>
                                      <p:to>
                                        <p:strVal val="visible"/>
                                      </p:to>
                                    </p:set>
                                    <p:anim calcmode="lin" valueType="num">
                                      <p:cBhvr additive="base">
                                        <p:cTn id="65" dur="500" fill="hold"/>
                                        <p:tgtEl>
                                          <p:spTgt spid="31"/>
                                        </p:tgtEl>
                                        <p:attrNameLst>
                                          <p:attrName>ppt_x</p:attrName>
                                        </p:attrNameLst>
                                      </p:cBhvr>
                                      <p:tavLst>
                                        <p:tav tm="0">
                                          <p:val>
                                            <p:strVal val="#ppt_x"/>
                                          </p:val>
                                        </p:tav>
                                        <p:tav tm="100000">
                                          <p:val>
                                            <p:strVal val="#ppt_x"/>
                                          </p:val>
                                        </p:tav>
                                      </p:tavLst>
                                    </p:anim>
                                    <p:anim calcmode="lin" valueType="num">
                                      <p:cBhvr additive="base">
                                        <p:cTn id="66" dur="500" fill="hold"/>
                                        <p:tgtEl>
                                          <p:spTgt spid="31"/>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32"/>
                                        </p:tgtEl>
                                        <p:attrNameLst>
                                          <p:attrName>style.visibility</p:attrName>
                                        </p:attrNameLst>
                                      </p:cBhvr>
                                      <p:to>
                                        <p:strVal val="visible"/>
                                      </p:to>
                                    </p:set>
                                    <p:anim calcmode="lin" valueType="num">
                                      <p:cBhvr additive="base">
                                        <p:cTn id="69" dur="500" fill="hold"/>
                                        <p:tgtEl>
                                          <p:spTgt spid="32"/>
                                        </p:tgtEl>
                                        <p:attrNameLst>
                                          <p:attrName>ppt_x</p:attrName>
                                        </p:attrNameLst>
                                      </p:cBhvr>
                                      <p:tavLst>
                                        <p:tav tm="0">
                                          <p:val>
                                            <p:strVal val="#ppt_x"/>
                                          </p:val>
                                        </p:tav>
                                        <p:tav tm="100000">
                                          <p:val>
                                            <p:strVal val="#ppt_x"/>
                                          </p:val>
                                        </p:tav>
                                      </p:tavLst>
                                    </p:anim>
                                    <p:anim calcmode="lin" valueType="num">
                                      <p:cBhvr additive="base">
                                        <p:cTn id="70" dur="500" fill="hold"/>
                                        <p:tgtEl>
                                          <p:spTgt spid="32"/>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33"/>
                                        </p:tgtEl>
                                        <p:attrNameLst>
                                          <p:attrName>style.visibility</p:attrName>
                                        </p:attrNameLst>
                                      </p:cBhvr>
                                      <p:to>
                                        <p:strVal val="visible"/>
                                      </p:to>
                                    </p:set>
                                    <p:anim calcmode="lin" valueType="num">
                                      <p:cBhvr additive="base">
                                        <p:cTn id="73" dur="500" fill="hold"/>
                                        <p:tgtEl>
                                          <p:spTgt spid="33"/>
                                        </p:tgtEl>
                                        <p:attrNameLst>
                                          <p:attrName>ppt_x</p:attrName>
                                        </p:attrNameLst>
                                      </p:cBhvr>
                                      <p:tavLst>
                                        <p:tav tm="0">
                                          <p:val>
                                            <p:strVal val="#ppt_x"/>
                                          </p:val>
                                        </p:tav>
                                        <p:tav tm="100000">
                                          <p:val>
                                            <p:strVal val="#ppt_x"/>
                                          </p:val>
                                        </p:tav>
                                      </p:tavLst>
                                    </p:anim>
                                    <p:anim calcmode="lin" valueType="num">
                                      <p:cBhvr additive="base">
                                        <p:cTn id="74" dur="500" fill="hold"/>
                                        <p:tgtEl>
                                          <p:spTgt spid="33"/>
                                        </p:tgtEl>
                                        <p:attrNameLst>
                                          <p:attrName>ppt_y</p:attrName>
                                        </p:attrNameLst>
                                      </p:cBhvr>
                                      <p:tavLst>
                                        <p:tav tm="0">
                                          <p:val>
                                            <p:strVal val="1+#ppt_h/2"/>
                                          </p:val>
                                        </p:tav>
                                        <p:tav tm="100000">
                                          <p:val>
                                            <p:strVal val="#ppt_y"/>
                                          </p:val>
                                        </p:tav>
                                      </p:tavLst>
                                    </p:anim>
                                  </p:childTnLst>
                                </p:cTn>
                              </p:par>
                              <p:par>
                                <p:cTn id="75" presetID="2" presetClass="entr" presetSubtype="4" fill="hold" nodeType="withEffect">
                                  <p:stCondLst>
                                    <p:cond delay="0"/>
                                  </p:stCondLst>
                                  <p:childTnLst>
                                    <p:set>
                                      <p:cBhvr>
                                        <p:cTn id="76" dur="1" fill="hold">
                                          <p:stCondLst>
                                            <p:cond delay="0"/>
                                          </p:stCondLst>
                                        </p:cTn>
                                        <p:tgtEl>
                                          <p:spTgt spid="34"/>
                                        </p:tgtEl>
                                        <p:attrNameLst>
                                          <p:attrName>style.visibility</p:attrName>
                                        </p:attrNameLst>
                                      </p:cBhvr>
                                      <p:to>
                                        <p:strVal val="visible"/>
                                      </p:to>
                                    </p:set>
                                    <p:anim calcmode="lin" valueType="num">
                                      <p:cBhvr additive="base">
                                        <p:cTn id="77" dur="500" fill="hold"/>
                                        <p:tgtEl>
                                          <p:spTgt spid="34"/>
                                        </p:tgtEl>
                                        <p:attrNameLst>
                                          <p:attrName>ppt_x</p:attrName>
                                        </p:attrNameLst>
                                      </p:cBhvr>
                                      <p:tavLst>
                                        <p:tav tm="0">
                                          <p:val>
                                            <p:strVal val="#ppt_x"/>
                                          </p:val>
                                        </p:tav>
                                        <p:tav tm="100000">
                                          <p:val>
                                            <p:strVal val="#ppt_x"/>
                                          </p:val>
                                        </p:tav>
                                      </p:tavLst>
                                    </p:anim>
                                    <p:anim calcmode="lin" valueType="num">
                                      <p:cBhvr additive="base">
                                        <p:cTn id="78" dur="500" fill="hold"/>
                                        <p:tgtEl>
                                          <p:spTgt spid="34"/>
                                        </p:tgtEl>
                                        <p:attrNameLst>
                                          <p:attrName>ppt_y</p:attrName>
                                        </p:attrNameLst>
                                      </p:cBhvr>
                                      <p:tavLst>
                                        <p:tav tm="0">
                                          <p:val>
                                            <p:strVal val="1+#ppt_h/2"/>
                                          </p:val>
                                        </p:tav>
                                        <p:tav tm="100000">
                                          <p:val>
                                            <p:strVal val="#ppt_y"/>
                                          </p:val>
                                        </p:tav>
                                      </p:tavLst>
                                    </p:anim>
                                  </p:childTnLst>
                                </p:cTn>
                              </p:par>
                              <p:par>
                                <p:cTn id="79" presetID="2" presetClass="entr" presetSubtype="4" fill="hold" nodeType="withEffect">
                                  <p:stCondLst>
                                    <p:cond delay="0"/>
                                  </p:stCondLst>
                                  <p:childTnLst>
                                    <p:set>
                                      <p:cBhvr>
                                        <p:cTn id="80" dur="1" fill="hold">
                                          <p:stCondLst>
                                            <p:cond delay="0"/>
                                          </p:stCondLst>
                                        </p:cTn>
                                        <p:tgtEl>
                                          <p:spTgt spid="35"/>
                                        </p:tgtEl>
                                        <p:attrNameLst>
                                          <p:attrName>style.visibility</p:attrName>
                                        </p:attrNameLst>
                                      </p:cBhvr>
                                      <p:to>
                                        <p:strVal val="visible"/>
                                      </p:to>
                                    </p:set>
                                    <p:anim calcmode="lin" valueType="num">
                                      <p:cBhvr additive="base">
                                        <p:cTn id="81" dur="500" fill="hold"/>
                                        <p:tgtEl>
                                          <p:spTgt spid="35"/>
                                        </p:tgtEl>
                                        <p:attrNameLst>
                                          <p:attrName>ppt_x</p:attrName>
                                        </p:attrNameLst>
                                      </p:cBhvr>
                                      <p:tavLst>
                                        <p:tav tm="0">
                                          <p:val>
                                            <p:strVal val="#ppt_x"/>
                                          </p:val>
                                        </p:tav>
                                        <p:tav tm="100000">
                                          <p:val>
                                            <p:strVal val="#ppt_x"/>
                                          </p:val>
                                        </p:tav>
                                      </p:tavLst>
                                    </p:anim>
                                    <p:anim calcmode="lin" valueType="num">
                                      <p:cBhvr additive="base">
                                        <p:cTn id="82" dur="500" fill="hold"/>
                                        <p:tgtEl>
                                          <p:spTgt spid="35"/>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36"/>
                                        </p:tgtEl>
                                        <p:attrNameLst>
                                          <p:attrName>style.visibility</p:attrName>
                                        </p:attrNameLst>
                                      </p:cBhvr>
                                      <p:to>
                                        <p:strVal val="visible"/>
                                      </p:to>
                                    </p:set>
                                    <p:anim calcmode="lin" valueType="num">
                                      <p:cBhvr additive="base">
                                        <p:cTn id="85" dur="500" fill="hold"/>
                                        <p:tgtEl>
                                          <p:spTgt spid="36"/>
                                        </p:tgtEl>
                                        <p:attrNameLst>
                                          <p:attrName>ppt_x</p:attrName>
                                        </p:attrNameLst>
                                      </p:cBhvr>
                                      <p:tavLst>
                                        <p:tav tm="0">
                                          <p:val>
                                            <p:strVal val="#ppt_x"/>
                                          </p:val>
                                        </p:tav>
                                        <p:tav tm="100000">
                                          <p:val>
                                            <p:strVal val="#ppt_x"/>
                                          </p:val>
                                        </p:tav>
                                      </p:tavLst>
                                    </p:anim>
                                    <p:anim calcmode="lin" valueType="num">
                                      <p:cBhvr additive="base">
                                        <p:cTn id="86" dur="500" fill="hold"/>
                                        <p:tgtEl>
                                          <p:spTgt spid="36"/>
                                        </p:tgtEl>
                                        <p:attrNameLst>
                                          <p:attrName>ppt_y</p:attrName>
                                        </p:attrNameLst>
                                      </p:cBhvr>
                                      <p:tavLst>
                                        <p:tav tm="0">
                                          <p:val>
                                            <p:strVal val="1+#ppt_h/2"/>
                                          </p:val>
                                        </p:tav>
                                        <p:tav tm="100000">
                                          <p:val>
                                            <p:strVal val="#ppt_y"/>
                                          </p:val>
                                        </p:tav>
                                      </p:tavLst>
                                    </p:anim>
                                  </p:childTnLst>
                                </p:cTn>
                              </p:par>
                              <p:par>
                                <p:cTn id="87" presetID="2" presetClass="entr" presetSubtype="4" fill="hold" nodeType="withEffect">
                                  <p:stCondLst>
                                    <p:cond delay="0"/>
                                  </p:stCondLst>
                                  <p:childTnLst>
                                    <p:set>
                                      <p:cBhvr>
                                        <p:cTn id="88" dur="1" fill="hold">
                                          <p:stCondLst>
                                            <p:cond delay="0"/>
                                          </p:stCondLst>
                                        </p:cTn>
                                        <p:tgtEl>
                                          <p:spTgt spid="37"/>
                                        </p:tgtEl>
                                        <p:attrNameLst>
                                          <p:attrName>style.visibility</p:attrName>
                                        </p:attrNameLst>
                                      </p:cBhvr>
                                      <p:to>
                                        <p:strVal val="visible"/>
                                      </p:to>
                                    </p:set>
                                    <p:anim calcmode="lin" valueType="num">
                                      <p:cBhvr additive="base">
                                        <p:cTn id="89" dur="500" fill="hold"/>
                                        <p:tgtEl>
                                          <p:spTgt spid="37"/>
                                        </p:tgtEl>
                                        <p:attrNameLst>
                                          <p:attrName>ppt_x</p:attrName>
                                        </p:attrNameLst>
                                      </p:cBhvr>
                                      <p:tavLst>
                                        <p:tav tm="0">
                                          <p:val>
                                            <p:strVal val="#ppt_x"/>
                                          </p:val>
                                        </p:tav>
                                        <p:tav tm="100000">
                                          <p:val>
                                            <p:strVal val="#ppt_x"/>
                                          </p:val>
                                        </p:tav>
                                      </p:tavLst>
                                    </p:anim>
                                    <p:anim calcmode="lin" valueType="num">
                                      <p:cBhvr additive="base">
                                        <p:cTn id="90" dur="500" fill="hold"/>
                                        <p:tgtEl>
                                          <p:spTgt spid="37"/>
                                        </p:tgtEl>
                                        <p:attrNameLst>
                                          <p:attrName>ppt_y</p:attrName>
                                        </p:attrNameLst>
                                      </p:cBhvr>
                                      <p:tavLst>
                                        <p:tav tm="0">
                                          <p:val>
                                            <p:strVal val="1+#ppt_h/2"/>
                                          </p:val>
                                        </p:tav>
                                        <p:tav tm="100000">
                                          <p:val>
                                            <p:strVal val="#ppt_y"/>
                                          </p:val>
                                        </p:tav>
                                      </p:tavLst>
                                    </p:anim>
                                  </p:childTnLst>
                                </p:cTn>
                              </p:par>
                              <p:par>
                                <p:cTn id="91" presetID="2" presetClass="entr" presetSubtype="4" fill="hold" grpId="0" nodeType="withEffect">
                                  <p:stCondLst>
                                    <p:cond delay="0"/>
                                  </p:stCondLst>
                                  <p:childTnLst>
                                    <p:set>
                                      <p:cBhvr>
                                        <p:cTn id="92" dur="1" fill="hold">
                                          <p:stCondLst>
                                            <p:cond delay="0"/>
                                          </p:stCondLst>
                                        </p:cTn>
                                        <p:tgtEl>
                                          <p:spTgt spid="38"/>
                                        </p:tgtEl>
                                        <p:attrNameLst>
                                          <p:attrName>style.visibility</p:attrName>
                                        </p:attrNameLst>
                                      </p:cBhvr>
                                      <p:to>
                                        <p:strVal val="visible"/>
                                      </p:to>
                                    </p:set>
                                    <p:anim calcmode="lin" valueType="num">
                                      <p:cBhvr additive="base">
                                        <p:cTn id="93" dur="500" fill="hold"/>
                                        <p:tgtEl>
                                          <p:spTgt spid="38"/>
                                        </p:tgtEl>
                                        <p:attrNameLst>
                                          <p:attrName>ppt_x</p:attrName>
                                        </p:attrNameLst>
                                      </p:cBhvr>
                                      <p:tavLst>
                                        <p:tav tm="0">
                                          <p:val>
                                            <p:strVal val="#ppt_x"/>
                                          </p:val>
                                        </p:tav>
                                        <p:tav tm="100000">
                                          <p:val>
                                            <p:strVal val="#ppt_x"/>
                                          </p:val>
                                        </p:tav>
                                      </p:tavLst>
                                    </p:anim>
                                    <p:anim calcmode="lin" valueType="num">
                                      <p:cBhvr additive="base">
                                        <p:cTn id="94" dur="500" fill="hold"/>
                                        <p:tgtEl>
                                          <p:spTgt spid="38"/>
                                        </p:tgtEl>
                                        <p:attrNameLst>
                                          <p:attrName>ppt_y</p:attrName>
                                        </p:attrNameLst>
                                      </p:cBhvr>
                                      <p:tavLst>
                                        <p:tav tm="0">
                                          <p:val>
                                            <p:strVal val="1+#ppt_h/2"/>
                                          </p:val>
                                        </p:tav>
                                        <p:tav tm="100000">
                                          <p:val>
                                            <p:strVal val="#ppt_y"/>
                                          </p:val>
                                        </p:tav>
                                      </p:tavLst>
                                    </p:anim>
                                  </p:childTnLst>
                                </p:cTn>
                              </p:par>
                              <p:par>
                                <p:cTn id="95" presetID="2" presetClass="entr" presetSubtype="4" fill="hold" grpId="0" nodeType="withEffect">
                                  <p:stCondLst>
                                    <p:cond delay="0"/>
                                  </p:stCondLst>
                                  <p:childTnLst>
                                    <p:set>
                                      <p:cBhvr>
                                        <p:cTn id="96" dur="1" fill="hold">
                                          <p:stCondLst>
                                            <p:cond delay="0"/>
                                          </p:stCondLst>
                                        </p:cTn>
                                        <p:tgtEl>
                                          <p:spTgt spid="39"/>
                                        </p:tgtEl>
                                        <p:attrNameLst>
                                          <p:attrName>style.visibility</p:attrName>
                                        </p:attrNameLst>
                                      </p:cBhvr>
                                      <p:to>
                                        <p:strVal val="visible"/>
                                      </p:to>
                                    </p:set>
                                    <p:anim calcmode="lin" valueType="num">
                                      <p:cBhvr additive="base">
                                        <p:cTn id="97" dur="500" fill="hold"/>
                                        <p:tgtEl>
                                          <p:spTgt spid="39"/>
                                        </p:tgtEl>
                                        <p:attrNameLst>
                                          <p:attrName>ppt_x</p:attrName>
                                        </p:attrNameLst>
                                      </p:cBhvr>
                                      <p:tavLst>
                                        <p:tav tm="0">
                                          <p:val>
                                            <p:strVal val="#ppt_x"/>
                                          </p:val>
                                        </p:tav>
                                        <p:tav tm="100000">
                                          <p:val>
                                            <p:strVal val="#ppt_x"/>
                                          </p:val>
                                        </p:tav>
                                      </p:tavLst>
                                    </p:anim>
                                    <p:anim calcmode="lin" valueType="num">
                                      <p:cBhvr additive="base">
                                        <p:cTn id="98" dur="500" fill="hold"/>
                                        <p:tgtEl>
                                          <p:spTgt spid="39"/>
                                        </p:tgtEl>
                                        <p:attrNameLst>
                                          <p:attrName>ppt_y</p:attrName>
                                        </p:attrNameLst>
                                      </p:cBhvr>
                                      <p:tavLst>
                                        <p:tav tm="0">
                                          <p:val>
                                            <p:strVal val="1+#ppt_h/2"/>
                                          </p:val>
                                        </p:tav>
                                        <p:tav tm="100000">
                                          <p:val>
                                            <p:strVal val="#ppt_y"/>
                                          </p:val>
                                        </p:tav>
                                      </p:tavLst>
                                    </p:anim>
                                  </p:childTnLst>
                                </p:cTn>
                              </p:par>
                              <p:par>
                                <p:cTn id="99" presetID="2" presetClass="entr" presetSubtype="4" fill="hold" nodeType="withEffect">
                                  <p:stCondLst>
                                    <p:cond delay="0"/>
                                  </p:stCondLst>
                                  <p:childTnLst>
                                    <p:set>
                                      <p:cBhvr>
                                        <p:cTn id="100" dur="1" fill="hold">
                                          <p:stCondLst>
                                            <p:cond delay="0"/>
                                          </p:stCondLst>
                                        </p:cTn>
                                        <p:tgtEl>
                                          <p:spTgt spid="40"/>
                                        </p:tgtEl>
                                        <p:attrNameLst>
                                          <p:attrName>style.visibility</p:attrName>
                                        </p:attrNameLst>
                                      </p:cBhvr>
                                      <p:to>
                                        <p:strVal val="visible"/>
                                      </p:to>
                                    </p:set>
                                    <p:anim calcmode="lin" valueType="num">
                                      <p:cBhvr additive="base">
                                        <p:cTn id="101" dur="500" fill="hold"/>
                                        <p:tgtEl>
                                          <p:spTgt spid="40"/>
                                        </p:tgtEl>
                                        <p:attrNameLst>
                                          <p:attrName>ppt_x</p:attrName>
                                        </p:attrNameLst>
                                      </p:cBhvr>
                                      <p:tavLst>
                                        <p:tav tm="0">
                                          <p:val>
                                            <p:strVal val="#ppt_x"/>
                                          </p:val>
                                        </p:tav>
                                        <p:tav tm="100000">
                                          <p:val>
                                            <p:strVal val="#ppt_x"/>
                                          </p:val>
                                        </p:tav>
                                      </p:tavLst>
                                    </p:anim>
                                    <p:anim calcmode="lin" valueType="num">
                                      <p:cBhvr additive="base">
                                        <p:cTn id="102" dur="500" fill="hold"/>
                                        <p:tgtEl>
                                          <p:spTgt spid="40"/>
                                        </p:tgtEl>
                                        <p:attrNameLst>
                                          <p:attrName>ppt_y</p:attrName>
                                        </p:attrNameLst>
                                      </p:cBhvr>
                                      <p:tavLst>
                                        <p:tav tm="0">
                                          <p:val>
                                            <p:strVal val="1+#ppt_h/2"/>
                                          </p:val>
                                        </p:tav>
                                        <p:tav tm="100000">
                                          <p:val>
                                            <p:strVal val="#ppt_y"/>
                                          </p:val>
                                        </p:tav>
                                      </p:tavLst>
                                    </p:anim>
                                  </p:childTnLst>
                                </p:cTn>
                              </p:par>
                              <p:par>
                                <p:cTn id="103" presetID="2" presetClass="entr" presetSubtype="4" fill="hold" grpId="0" nodeType="withEffect">
                                  <p:stCondLst>
                                    <p:cond delay="0"/>
                                  </p:stCondLst>
                                  <p:childTnLst>
                                    <p:set>
                                      <p:cBhvr>
                                        <p:cTn id="104" dur="1" fill="hold">
                                          <p:stCondLst>
                                            <p:cond delay="0"/>
                                          </p:stCondLst>
                                        </p:cTn>
                                        <p:tgtEl>
                                          <p:spTgt spid="41"/>
                                        </p:tgtEl>
                                        <p:attrNameLst>
                                          <p:attrName>style.visibility</p:attrName>
                                        </p:attrNameLst>
                                      </p:cBhvr>
                                      <p:to>
                                        <p:strVal val="visible"/>
                                      </p:to>
                                    </p:set>
                                    <p:anim calcmode="lin" valueType="num">
                                      <p:cBhvr additive="base">
                                        <p:cTn id="105" dur="500" fill="hold"/>
                                        <p:tgtEl>
                                          <p:spTgt spid="41"/>
                                        </p:tgtEl>
                                        <p:attrNameLst>
                                          <p:attrName>ppt_x</p:attrName>
                                        </p:attrNameLst>
                                      </p:cBhvr>
                                      <p:tavLst>
                                        <p:tav tm="0">
                                          <p:val>
                                            <p:strVal val="#ppt_x"/>
                                          </p:val>
                                        </p:tav>
                                        <p:tav tm="100000">
                                          <p:val>
                                            <p:strVal val="#ppt_x"/>
                                          </p:val>
                                        </p:tav>
                                      </p:tavLst>
                                    </p:anim>
                                    <p:anim calcmode="lin" valueType="num">
                                      <p:cBhvr additive="base">
                                        <p:cTn id="106" dur="500" fill="hold"/>
                                        <p:tgtEl>
                                          <p:spTgt spid="41"/>
                                        </p:tgtEl>
                                        <p:attrNameLst>
                                          <p:attrName>ppt_y</p:attrName>
                                        </p:attrNameLst>
                                      </p:cBhvr>
                                      <p:tavLst>
                                        <p:tav tm="0">
                                          <p:val>
                                            <p:strVal val="1+#ppt_h/2"/>
                                          </p:val>
                                        </p:tav>
                                        <p:tav tm="100000">
                                          <p:val>
                                            <p:strVal val="#ppt_y"/>
                                          </p:val>
                                        </p:tav>
                                      </p:tavLst>
                                    </p:anim>
                                  </p:childTnLst>
                                </p:cTn>
                              </p:par>
                              <p:par>
                                <p:cTn id="107" presetID="2" presetClass="entr" presetSubtype="4" fill="hold" grpId="0" nodeType="withEffect">
                                  <p:stCondLst>
                                    <p:cond delay="0"/>
                                  </p:stCondLst>
                                  <p:childTnLst>
                                    <p:set>
                                      <p:cBhvr>
                                        <p:cTn id="108" dur="1" fill="hold">
                                          <p:stCondLst>
                                            <p:cond delay="0"/>
                                          </p:stCondLst>
                                        </p:cTn>
                                        <p:tgtEl>
                                          <p:spTgt spid="42"/>
                                        </p:tgtEl>
                                        <p:attrNameLst>
                                          <p:attrName>style.visibility</p:attrName>
                                        </p:attrNameLst>
                                      </p:cBhvr>
                                      <p:to>
                                        <p:strVal val="visible"/>
                                      </p:to>
                                    </p:set>
                                    <p:anim calcmode="lin" valueType="num">
                                      <p:cBhvr additive="base">
                                        <p:cTn id="109" dur="500" fill="hold"/>
                                        <p:tgtEl>
                                          <p:spTgt spid="42"/>
                                        </p:tgtEl>
                                        <p:attrNameLst>
                                          <p:attrName>ppt_x</p:attrName>
                                        </p:attrNameLst>
                                      </p:cBhvr>
                                      <p:tavLst>
                                        <p:tav tm="0">
                                          <p:val>
                                            <p:strVal val="#ppt_x"/>
                                          </p:val>
                                        </p:tav>
                                        <p:tav tm="100000">
                                          <p:val>
                                            <p:strVal val="#ppt_x"/>
                                          </p:val>
                                        </p:tav>
                                      </p:tavLst>
                                    </p:anim>
                                    <p:anim calcmode="lin" valueType="num">
                                      <p:cBhvr additive="base">
                                        <p:cTn id="110"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animBg="1"/>
      <p:bldP spid="16" grpId="0" animBg="1"/>
      <p:bldP spid="18" grpId="0"/>
      <p:bldP spid="21" grpId="0" animBg="1"/>
      <p:bldP spid="27" grpId="0" animBg="1"/>
      <p:bldP spid="28" grpId="0" animBg="1"/>
      <p:bldP spid="30" grpId="0" animBg="1"/>
      <p:bldP spid="31" grpId="0" animBg="1"/>
      <p:bldP spid="32" grpId="0" animBg="1"/>
      <p:bldP spid="38" grpId="0" animBg="1"/>
      <p:bldP spid="39" grpId="0" animBg="1"/>
      <p:bldP spid="41" grpId="0" animBg="1"/>
      <p:bldP spid="42"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文字方塊 9">
                <a:extLst>
                  <a:ext uri="{FF2B5EF4-FFF2-40B4-BE49-F238E27FC236}">
                    <a16:creationId xmlns:a16="http://schemas.microsoft.com/office/drawing/2014/main" id="{58ED0044-D194-80F5-A0F6-CFDF388FCA7F}"/>
                  </a:ext>
                </a:extLst>
              </p:cNvPr>
              <p:cNvSpPr txBox="1"/>
              <p:nvPr/>
            </p:nvSpPr>
            <p:spPr>
              <a:xfrm>
                <a:off x="938157" y="1191306"/>
                <a:ext cx="3210097" cy="607218"/>
              </a:xfrm>
              <a:prstGeom prst="rect">
                <a:avLst/>
              </a:prstGeom>
              <a:solidFill>
                <a:srgbClr val="FFFF99"/>
              </a:solidFill>
            </p:spPr>
            <p:txBody>
              <a:bodyPr wrap="square" rtlCol="0">
                <a:spAutoFit/>
              </a:bodyPr>
              <a:lstStyle>
                <a:defPPr>
                  <a:defRPr lang="en-US"/>
                </a:defPPr>
                <a:lvl1pPr algn="l" rtl="0" fontAlgn="base">
                  <a:spcBef>
                    <a:spcPct val="0"/>
                  </a:spcBef>
                  <a:spcAft>
                    <a:spcPct val="0"/>
                  </a:spcAft>
                  <a:defRPr kumimoji="1" kern="1200">
                    <a:solidFill>
                      <a:schemeClr val="tx1"/>
                    </a:solidFill>
                    <a:latin typeface="Tahoma" pitchFamily="34" charset="0"/>
                    <a:ea typeface="新細明體" pitchFamily="18" charset="-120"/>
                    <a:cs typeface="+mn-cs"/>
                  </a:defRPr>
                </a:lvl1pPr>
                <a:lvl2pPr marL="457200" algn="l" rtl="0" fontAlgn="base">
                  <a:spcBef>
                    <a:spcPct val="0"/>
                  </a:spcBef>
                  <a:spcAft>
                    <a:spcPct val="0"/>
                  </a:spcAft>
                  <a:defRPr kumimoji="1" kern="1200">
                    <a:solidFill>
                      <a:schemeClr val="tx1"/>
                    </a:solidFill>
                    <a:latin typeface="Tahoma" pitchFamily="34" charset="0"/>
                    <a:ea typeface="新細明體" pitchFamily="18" charset="-120"/>
                    <a:cs typeface="+mn-cs"/>
                  </a:defRPr>
                </a:lvl2pPr>
                <a:lvl3pPr marL="914400" algn="l" rtl="0" fontAlgn="base">
                  <a:spcBef>
                    <a:spcPct val="0"/>
                  </a:spcBef>
                  <a:spcAft>
                    <a:spcPct val="0"/>
                  </a:spcAft>
                  <a:defRPr kumimoji="1" kern="1200">
                    <a:solidFill>
                      <a:schemeClr val="tx1"/>
                    </a:solidFill>
                    <a:latin typeface="Tahoma" pitchFamily="34" charset="0"/>
                    <a:ea typeface="新細明體" pitchFamily="18" charset="-120"/>
                    <a:cs typeface="+mn-cs"/>
                  </a:defRPr>
                </a:lvl3pPr>
                <a:lvl4pPr marL="1371600" algn="l" rtl="0" fontAlgn="base">
                  <a:spcBef>
                    <a:spcPct val="0"/>
                  </a:spcBef>
                  <a:spcAft>
                    <a:spcPct val="0"/>
                  </a:spcAft>
                  <a:defRPr kumimoji="1" kern="1200">
                    <a:solidFill>
                      <a:schemeClr val="tx1"/>
                    </a:solidFill>
                    <a:latin typeface="Tahoma" pitchFamily="34" charset="0"/>
                    <a:ea typeface="新細明體" pitchFamily="18" charset="-120"/>
                    <a:cs typeface="+mn-cs"/>
                  </a:defRPr>
                </a:lvl4pPr>
                <a:lvl5pPr marL="1828800" algn="l" rtl="0" fontAlgn="base">
                  <a:spcBef>
                    <a:spcPct val="0"/>
                  </a:spcBef>
                  <a:spcAft>
                    <a:spcPct val="0"/>
                  </a:spcAft>
                  <a:defRPr kumimoji="1" kern="1200">
                    <a:solidFill>
                      <a:schemeClr val="tx1"/>
                    </a:solidFill>
                    <a:latin typeface="Tahoma" pitchFamily="34" charset="0"/>
                    <a:ea typeface="新細明體" pitchFamily="18" charset="-120"/>
                    <a:cs typeface="+mn-cs"/>
                  </a:defRPr>
                </a:lvl5pPr>
                <a:lvl6pPr marL="2286000" algn="l" defTabSz="914400" rtl="0" eaLnBrk="1" latinLnBrk="0" hangingPunct="1">
                  <a:defRPr kumimoji="1" kern="1200">
                    <a:solidFill>
                      <a:schemeClr val="tx1"/>
                    </a:solidFill>
                    <a:latin typeface="Tahoma" pitchFamily="34" charset="0"/>
                    <a:ea typeface="新細明體" pitchFamily="18" charset="-120"/>
                    <a:cs typeface="+mn-cs"/>
                  </a:defRPr>
                </a:lvl6pPr>
                <a:lvl7pPr marL="2743200" algn="l" defTabSz="914400" rtl="0" eaLnBrk="1" latinLnBrk="0" hangingPunct="1">
                  <a:defRPr kumimoji="1" kern="1200">
                    <a:solidFill>
                      <a:schemeClr val="tx1"/>
                    </a:solidFill>
                    <a:latin typeface="Tahoma" pitchFamily="34" charset="0"/>
                    <a:ea typeface="新細明體" pitchFamily="18" charset="-120"/>
                    <a:cs typeface="+mn-cs"/>
                  </a:defRPr>
                </a:lvl7pPr>
                <a:lvl8pPr marL="3200400" algn="l" defTabSz="914400" rtl="0" eaLnBrk="1" latinLnBrk="0" hangingPunct="1">
                  <a:defRPr kumimoji="1" kern="1200">
                    <a:solidFill>
                      <a:schemeClr val="tx1"/>
                    </a:solidFill>
                    <a:latin typeface="Tahoma" pitchFamily="34" charset="0"/>
                    <a:ea typeface="新細明體" pitchFamily="18" charset="-120"/>
                    <a:cs typeface="+mn-cs"/>
                  </a:defRPr>
                </a:lvl8pPr>
                <a:lvl9pPr marL="3657600" algn="l" defTabSz="914400" rtl="0" eaLnBrk="1" latinLnBrk="0" hangingPunct="1">
                  <a:defRPr kumimoji="1" kern="1200">
                    <a:solidFill>
                      <a:schemeClr val="tx1"/>
                    </a:solidFill>
                    <a:latin typeface="Tahoma" pitchFamily="34" charset="0"/>
                    <a:ea typeface="新細明體" pitchFamily="18" charset="-120"/>
                    <a:cs typeface="+mn-cs"/>
                  </a:defRPr>
                </a:lvl9p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cs typeface="Times New Roman"/>
                            </a:rPr>
                          </m:ctrlPr>
                        </m:sSubPr>
                        <m:e>
                          <m:r>
                            <a:rPr lang="en-US" i="1">
                              <a:latin typeface="Cambria Math" panose="02040503050406030204" pitchFamily="18" charset="0"/>
                              <a:cs typeface="Times New Roman"/>
                            </a:rPr>
                            <m:t>𝐷</m:t>
                          </m:r>
                        </m:e>
                        <m:sub>
                          <m:r>
                            <a:rPr lang="en-US" i="1">
                              <a:latin typeface="Cambria Math" panose="02040503050406030204" pitchFamily="18" charset="0"/>
                              <a:ea typeface="Cambria Math" panose="02040503050406030204" pitchFamily="18" charset="0"/>
                              <a:cs typeface="Times New Roman"/>
                            </a:rPr>
                            <m:t>𝜇</m:t>
                          </m:r>
                        </m:sub>
                      </m:sSub>
                      <m:r>
                        <a:rPr lang="en-US" b="0" i="1" smtClean="0">
                          <a:latin typeface="Cambria Math" panose="02040503050406030204" pitchFamily="18" charset="0"/>
                          <a:ea typeface="Cambria Math" panose="02040503050406030204" pitchFamily="18" charset="0"/>
                          <a:cs typeface="Times New Roman"/>
                        </a:rPr>
                        <m:t>=</m:t>
                      </m:r>
                      <m:sSub>
                        <m:sSubPr>
                          <m:ctrlPr>
                            <a:rPr lang="en-US" i="1">
                              <a:latin typeface="Cambria Math" panose="02040503050406030204" pitchFamily="18" charset="0"/>
                              <a:cs typeface="Times New Roman"/>
                            </a:rPr>
                          </m:ctrlPr>
                        </m:sSubPr>
                        <m:e>
                          <m:r>
                            <a:rPr lang="en-US" i="1">
                              <a:latin typeface="Cambria Math" panose="02040503050406030204" pitchFamily="18" charset="0"/>
                              <a:ea typeface="Cambria Math" panose="02040503050406030204" pitchFamily="18" charset="0"/>
                              <a:cs typeface="Times New Roman"/>
                            </a:rPr>
                            <m:t>𝜕</m:t>
                          </m:r>
                        </m:e>
                        <m:sub>
                          <m:r>
                            <a:rPr lang="en-US" i="1">
                              <a:latin typeface="Cambria Math" panose="02040503050406030204" pitchFamily="18" charset="0"/>
                              <a:ea typeface="Cambria Math" panose="02040503050406030204" pitchFamily="18" charset="0"/>
                              <a:cs typeface="Times New Roman"/>
                            </a:rPr>
                            <m:t>𝜇</m:t>
                          </m:r>
                        </m:sub>
                      </m:sSub>
                      <m:r>
                        <a:rPr lang="en-US" b="0" i="1" smtClean="0">
                          <a:latin typeface="Cambria Math" panose="02040503050406030204" pitchFamily="18" charset="0"/>
                          <a:ea typeface="Cambria Math" panose="02040503050406030204" pitchFamily="18" charset="0"/>
                          <a:cs typeface="Times New Roman"/>
                        </a:rPr>
                        <m:t>−</m:t>
                      </m:r>
                      <m:f>
                        <m:fPr>
                          <m:ctrlPr>
                            <a:rPr lang="zh-TW" altLang="en-US" b="0" i="1" smtClean="0">
                              <a:latin typeface="Cambria Math" panose="02040503050406030204" pitchFamily="18" charset="0"/>
                              <a:ea typeface="Cambria Math" panose="02040503050406030204" pitchFamily="18" charset="0"/>
                              <a:cs typeface="Times New Roman"/>
                            </a:rPr>
                          </m:ctrlPr>
                        </m:fPr>
                        <m:num>
                          <m:r>
                            <a:rPr lang="en-US" altLang="zh-TW" b="0" i="1" smtClean="0">
                              <a:latin typeface="Cambria Math" panose="02040503050406030204" pitchFamily="18" charset="0"/>
                              <a:ea typeface="Cambria Math" panose="02040503050406030204" pitchFamily="18" charset="0"/>
                              <a:cs typeface="Times New Roman"/>
                            </a:rPr>
                            <m:t>𝑖</m:t>
                          </m:r>
                        </m:num>
                        <m:den>
                          <m:r>
                            <a:rPr lang="en-US" altLang="zh-TW" b="0" i="1" smtClean="0">
                              <a:latin typeface="Cambria Math" panose="02040503050406030204" pitchFamily="18" charset="0"/>
                              <a:ea typeface="Cambria Math" panose="02040503050406030204" pitchFamily="18" charset="0"/>
                              <a:cs typeface="Times New Roman"/>
                            </a:rPr>
                            <m:t>2</m:t>
                          </m:r>
                        </m:den>
                      </m:f>
                      <m:r>
                        <a:rPr lang="en-US" altLang="zh-TW" b="0" i="1" smtClean="0">
                          <a:latin typeface="Cambria Math" panose="02040503050406030204" pitchFamily="18" charset="0"/>
                          <a:ea typeface="Cambria Math" panose="02040503050406030204" pitchFamily="18" charset="0"/>
                          <a:cs typeface="Times New Roman"/>
                        </a:rPr>
                        <m:t>𝑔</m:t>
                      </m:r>
                      <m:r>
                        <a:rPr lang="en-US" altLang="zh-TW" b="1" i="1" smtClean="0">
                          <a:latin typeface="Cambria Math" panose="02040503050406030204" pitchFamily="18" charset="0"/>
                          <a:ea typeface="Cambria Math" panose="02040503050406030204" pitchFamily="18" charset="0"/>
                          <a:cs typeface="Times New Roman"/>
                        </a:rPr>
                        <m:t>𝝉</m:t>
                      </m:r>
                      <m:r>
                        <a:rPr lang="zh-TW" altLang="en-US" i="1" smtClean="0">
                          <a:latin typeface="Cambria Math" panose="02040503050406030204" pitchFamily="18" charset="0"/>
                          <a:cs typeface="Times New Roman"/>
                        </a:rPr>
                        <m:t>∙</m:t>
                      </m:r>
                      <m:sSub>
                        <m:sSubPr>
                          <m:ctrlPr>
                            <a:rPr lang="zh-TW" altLang="en-US" i="1" smtClean="0">
                              <a:latin typeface="Cambria Math" panose="02040503050406030204" pitchFamily="18" charset="0"/>
                              <a:cs typeface="Times New Roman"/>
                            </a:rPr>
                          </m:ctrlPr>
                        </m:sSubPr>
                        <m:e>
                          <m:r>
                            <a:rPr lang="en-US" altLang="zh-TW" b="1" i="1" smtClean="0">
                              <a:latin typeface="Cambria Math" panose="02040503050406030204" pitchFamily="18" charset="0"/>
                              <a:cs typeface="Times New Roman"/>
                            </a:rPr>
                            <m:t>𝑾</m:t>
                          </m:r>
                        </m:e>
                        <m:sub>
                          <m:r>
                            <a:rPr lang="zh-TW" altLang="en-US" b="0" i="1" smtClean="0">
                              <a:latin typeface="Cambria Math" panose="02040503050406030204" pitchFamily="18" charset="0"/>
                              <a:cs typeface="Times New Roman"/>
                            </a:rPr>
                            <m:t>𝜇</m:t>
                          </m:r>
                        </m:sub>
                      </m:sSub>
                      <m:r>
                        <a:rPr lang="en-US" altLang="zh-TW" b="0" i="1" smtClean="0">
                          <a:latin typeface="Cambria Math" panose="02040503050406030204" pitchFamily="18" charset="0"/>
                          <a:cs typeface="Times New Roman"/>
                        </a:rPr>
                        <m:t>−</m:t>
                      </m:r>
                      <m:r>
                        <a:rPr lang="en-US" altLang="zh-TW" b="0" i="1" smtClean="0">
                          <a:latin typeface="Cambria Math" panose="02040503050406030204" pitchFamily="18" charset="0"/>
                          <a:cs typeface="Times New Roman"/>
                        </a:rPr>
                        <m:t>𝑖</m:t>
                      </m:r>
                      <m:sSup>
                        <m:sSupPr>
                          <m:ctrlPr>
                            <a:rPr lang="en-US" altLang="zh-TW" b="0" i="1" smtClean="0">
                              <a:latin typeface="Cambria Math" panose="02040503050406030204" pitchFamily="18" charset="0"/>
                              <a:cs typeface="Times New Roman"/>
                            </a:rPr>
                          </m:ctrlPr>
                        </m:sSupPr>
                        <m:e>
                          <m:r>
                            <a:rPr lang="en-US" altLang="zh-TW" b="0" i="1" smtClean="0">
                              <a:latin typeface="Cambria Math" panose="02040503050406030204" pitchFamily="18" charset="0"/>
                              <a:cs typeface="Times New Roman"/>
                            </a:rPr>
                            <m:t>𝑔</m:t>
                          </m:r>
                        </m:e>
                        <m:sup>
                          <m:r>
                            <a:rPr lang="en-US" altLang="zh-TW" b="0" i="1" smtClean="0">
                              <a:latin typeface="Cambria Math" panose="02040503050406030204" pitchFamily="18" charset="0"/>
                              <a:cs typeface="Times New Roman"/>
                            </a:rPr>
                            <m:t>′</m:t>
                          </m:r>
                        </m:sup>
                      </m:sSup>
                      <m:r>
                        <a:rPr lang="en-US" altLang="zh-TW" b="0" i="1" smtClean="0">
                          <a:latin typeface="Cambria Math" panose="02040503050406030204" pitchFamily="18" charset="0"/>
                          <a:cs typeface="Times New Roman"/>
                        </a:rPr>
                        <m:t>𝑌</m:t>
                      </m:r>
                      <m:sSub>
                        <m:sSubPr>
                          <m:ctrlPr>
                            <a:rPr lang="zh-TW" altLang="en-US" b="0" i="1" smtClean="0">
                              <a:latin typeface="Cambria Math" panose="02040503050406030204" pitchFamily="18" charset="0"/>
                              <a:cs typeface="Times New Roman"/>
                            </a:rPr>
                          </m:ctrlPr>
                        </m:sSubPr>
                        <m:e>
                          <m:r>
                            <a:rPr lang="en-US" altLang="zh-TW" b="0" i="1" smtClean="0">
                              <a:latin typeface="Cambria Math" panose="02040503050406030204" pitchFamily="18" charset="0"/>
                              <a:cs typeface="Times New Roman"/>
                            </a:rPr>
                            <m:t>𝐵</m:t>
                          </m:r>
                        </m:e>
                        <m:sub>
                          <m:r>
                            <a:rPr lang="zh-TW" altLang="en-US" b="0" i="1" smtClean="0">
                              <a:latin typeface="Cambria Math" panose="02040503050406030204" pitchFamily="18" charset="0"/>
                              <a:cs typeface="Times New Roman"/>
                            </a:rPr>
                            <m:t>𝜇</m:t>
                          </m:r>
                        </m:sub>
                      </m:sSub>
                    </m:oMath>
                  </m:oMathPara>
                </a14:m>
                <a:endParaRPr lang="zh-TW" altLang="en-US" dirty="0">
                  <a:latin typeface="Times New Roman" pitchFamily="18" charset="0"/>
                  <a:cs typeface="Times New Roman" pitchFamily="18" charset="0"/>
                </a:endParaRPr>
              </a:p>
            </p:txBody>
          </p:sp>
        </mc:Choice>
        <mc:Fallback xmlns="">
          <p:sp>
            <p:nvSpPr>
              <p:cNvPr id="2" name="文字方塊 9">
                <a:extLst>
                  <a:ext uri="{FF2B5EF4-FFF2-40B4-BE49-F238E27FC236}">
                    <a16:creationId xmlns:a16="http://schemas.microsoft.com/office/drawing/2014/main" id="{58ED0044-D194-80F5-A0F6-CFDF388FCA7F}"/>
                  </a:ext>
                </a:extLst>
              </p:cNvPr>
              <p:cNvSpPr txBox="1">
                <a:spLocks noRot="1" noChangeAspect="1" noMove="1" noResize="1" noEditPoints="1" noAdjustHandles="1" noChangeArrowheads="1" noChangeShapeType="1" noTextEdit="1"/>
              </p:cNvSpPr>
              <p:nvPr/>
            </p:nvSpPr>
            <p:spPr>
              <a:xfrm>
                <a:off x="938157" y="1191306"/>
                <a:ext cx="3210097" cy="607218"/>
              </a:xfrm>
              <a:prstGeom prst="rect">
                <a:avLst/>
              </a:prstGeom>
              <a:blipFill>
                <a:blip r:embed="rId2"/>
                <a:stretch>
                  <a:fillRect b="-40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文字方塊 9">
                <a:extLst>
                  <a:ext uri="{FF2B5EF4-FFF2-40B4-BE49-F238E27FC236}">
                    <a16:creationId xmlns:a16="http://schemas.microsoft.com/office/drawing/2014/main" id="{B75E8464-2DC9-F1AA-F570-5001693CD6FF}"/>
                  </a:ext>
                </a:extLst>
              </p:cNvPr>
              <p:cNvSpPr txBox="1"/>
              <p:nvPr/>
            </p:nvSpPr>
            <p:spPr>
              <a:xfrm>
                <a:off x="938156" y="2559315"/>
                <a:ext cx="5472035" cy="618567"/>
              </a:xfrm>
              <a:prstGeom prst="rect">
                <a:avLst/>
              </a:prstGeom>
              <a:solidFill>
                <a:srgbClr val="FFFF99"/>
              </a:solidFill>
            </p:spPr>
            <p:txBody>
              <a:bodyPr wrap="square" rtlCol="0">
                <a:spAutoFit/>
              </a:bodyPr>
              <a:lstStyle>
                <a:defPPr>
                  <a:defRPr lang="en-US"/>
                </a:defPPr>
                <a:lvl1pPr algn="l" rtl="0" fontAlgn="base">
                  <a:spcBef>
                    <a:spcPct val="0"/>
                  </a:spcBef>
                  <a:spcAft>
                    <a:spcPct val="0"/>
                  </a:spcAft>
                  <a:defRPr kumimoji="1" kern="1200">
                    <a:solidFill>
                      <a:schemeClr val="tx1"/>
                    </a:solidFill>
                    <a:latin typeface="Tahoma" pitchFamily="34" charset="0"/>
                    <a:ea typeface="新細明體" pitchFamily="18" charset="-120"/>
                    <a:cs typeface="+mn-cs"/>
                  </a:defRPr>
                </a:lvl1pPr>
                <a:lvl2pPr marL="457200" algn="l" rtl="0" fontAlgn="base">
                  <a:spcBef>
                    <a:spcPct val="0"/>
                  </a:spcBef>
                  <a:spcAft>
                    <a:spcPct val="0"/>
                  </a:spcAft>
                  <a:defRPr kumimoji="1" kern="1200">
                    <a:solidFill>
                      <a:schemeClr val="tx1"/>
                    </a:solidFill>
                    <a:latin typeface="Tahoma" pitchFamily="34" charset="0"/>
                    <a:ea typeface="新細明體" pitchFamily="18" charset="-120"/>
                    <a:cs typeface="+mn-cs"/>
                  </a:defRPr>
                </a:lvl2pPr>
                <a:lvl3pPr marL="914400" algn="l" rtl="0" fontAlgn="base">
                  <a:spcBef>
                    <a:spcPct val="0"/>
                  </a:spcBef>
                  <a:spcAft>
                    <a:spcPct val="0"/>
                  </a:spcAft>
                  <a:defRPr kumimoji="1" kern="1200">
                    <a:solidFill>
                      <a:schemeClr val="tx1"/>
                    </a:solidFill>
                    <a:latin typeface="Tahoma" pitchFamily="34" charset="0"/>
                    <a:ea typeface="新細明體" pitchFamily="18" charset="-120"/>
                    <a:cs typeface="+mn-cs"/>
                  </a:defRPr>
                </a:lvl3pPr>
                <a:lvl4pPr marL="1371600" algn="l" rtl="0" fontAlgn="base">
                  <a:spcBef>
                    <a:spcPct val="0"/>
                  </a:spcBef>
                  <a:spcAft>
                    <a:spcPct val="0"/>
                  </a:spcAft>
                  <a:defRPr kumimoji="1" kern="1200">
                    <a:solidFill>
                      <a:schemeClr val="tx1"/>
                    </a:solidFill>
                    <a:latin typeface="Tahoma" pitchFamily="34" charset="0"/>
                    <a:ea typeface="新細明體" pitchFamily="18" charset="-120"/>
                    <a:cs typeface="+mn-cs"/>
                  </a:defRPr>
                </a:lvl4pPr>
                <a:lvl5pPr marL="1828800" algn="l" rtl="0" fontAlgn="base">
                  <a:spcBef>
                    <a:spcPct val="0"/>
                  </a:spcBef>
                  <a:spcAft>
                    <a:spcPct val="0"/>
                  </a:spcAft>
                  <a:defRPr kumimoji="1" kern="1200">
                    <a:solidFill>
                      <a:schemeClr val="tx1"/>
                    </a:solidFill>
                    <a:latin typeface="Tahoma" pitchFamily="34" charset="0"/>
                    <a:ea typeface="新細明體" pitchFamily="18" charset="-120"/>
                    <a:cs typeface="+mn-cs"/>
                  </a:defRPr>
                </a:lvl5pPr>
                <a:lvl6pPr marL="2286000" algn="l" defTabSz="914400" rtl="0" eaLnBrk="1" latinLnBrk="0" hangingPunct="1">
                  <a:defRPr kumimoji="1" kern="1200">
                    <a:solidFill>
                      <a:schemeClr val="tx1"/>
                    </a:solidFill>
                    <a:latin typeface="Tahoma" pitchFamily="34" charset="0"/>
                    <a:ea typeface="新細明體" pitchFamily="18" charset="-120"/>
                    <a:cs typeface="+mn-cs"/>
                  </a:defRPr>
                </a:lvl6pPr>
                <a:lvl7pPr marL="2743200" algn="l" defTabSz="914400" rtl="0" eaLnBrk="1" latinLnBrk="0" hangingPunct="1">
                  <a:defRPr kumimoji="1" kern="1200">
                    <a:solidFill>
                      <a:schemeClr val="tx1"/>
                    </a:solidFill>
                    <a:latin typeface="Tahoma" pitchFamily="34" charset="0"/>
                    <a:ea typeface="新細明體" pitchFamily="18" charset="-120"/>
                    <a:cs typeface="+mn-cs"/>
                  </a:defRPr>
                </a:lvl7pPr>
                <a:lvl8pPr marL="3200400" algn="l" defTabSz="914400" rtl="0" eaLnBrk="1" latinLnBrk="0" hangingPunct="1">
                  <a:defRPr kumimoji="1" kern="1200">
                    <a:solidFill>
                      <a:schemeClr val="tx1"/>
                    </a:solidFill>
                    <a:latin typeface="Tahoma" pitchFamily="34" charset="0"/>
                    <a:ea typeface="新細明體" pitchFamily="18" charset="-120"/>
                    <a:cs typeface="+mn-cs"/>
                  </a:defRPr>
                </a:lvl8pPr>
                <a:lvl9pPr marL="3657600" algn="l" defTabSz="914400" rtl="0" eaLnBrk="1" latinLnBrk="0" hangingPunct="1">
                  <a:defRPr kumimoji="1" kern="1200">
                    <a:solidFill>
                      <a:schemeClr val="tx1"/>
                    </a:solidFill>
                    <a:latin typeface="Tahoma" pitchFamily="34" charset="0"/>
                    <a:ea typeface="新細明體" pitchFamily="18" charset="-120"/>
                    <a:cs typeface="+mn-cs"/>
                  </a:defRPr>
                </a:lvl9p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cs typeface="Times New Roman"/>
                            </a:rPr>
                          </m:ctrlPr>
                        </m:sSubPr>
                        <m:e>
                          <m:r>
                            <a:rPr lang="en-US" i="1">
                              <a:latin typeface="Cambria Math" panose="02040503050406030204" pitchFamily="18" charset="0"/>
                              <a:cs typeface="Times New Roman"/>
                            </a:rPr>
                            <m:t>𝐷</m:t>
                          </m:r>
                        </m:e>
                        <m:sub>
                          <m:r>
                            <a:rPr lang="en-US" i="1">
                              <a:latin typeface="Cambria Math" panose="02040503050406030204" pitchFamily="18" charset="0"/>
                              <a:ea typeface="Cambria Math" panose="02040503050406030204" pitchFamily="18" charset="0"/>
                              <a:cs typeface="Times New Roman"/>
                            </a:rPr>
                            <m:t>𝜇</m:t>
                          </m:r>
                        </m:sub>
                      </m:sSub>
                      <m:r>
                        <a:rPr lang="en-US" b="0" i="1" smtClean="0">
                          <a:latin typeface="Cambria Math" panose="02040503050406030204" pitchFamily="18" charset="0"/>
                          <a:ea typeface="Cambria Math" panose="02040503050406030204" pitchFamily="18" charset="0"/>
                          <a:cs typeface="Times New Roman"/>
                        </a:rPr>
                        <m:t>=</m:t>
                      </m:r>
                      <m:sSub>
                        <m:sSubPr>
                          <m:ctrlPr>
                            <a:rPr lang="en-US" i="1">
                              <a:latin typeface="Cambria Math" panose="02040503050406030204" pitchFamily="18" charset="0"/>
                              <a:cs typeface="Times New Roman"/>
                            </a:rPr>
                          </m:ctrlPr>
                        </m:sSubPr>
                        <m:e>
                          <m:r>
                            <a:rPr lang="en-US" i="1">
                              <a:latin typeface="Cambria Math" panose="02040503050406030204" pitchFamily="18" charset="0"/>
                              <a:ea typeface="Cambria Math" panose="02040503050406030204" pitchFamily="18" charset="0"/>
                              <a:cs typeface="Times New Roman"/>
                            </a:rPr>
                            <m:t>𝜕</m:t>
                          </m:r>
                        </m:e>
                        <m:sub>
                          <m:r>
                            <a:rPr lang="en-US" i="1">
                              <a:latin typeface="Cambria Math" panose="02040503050406030204" pitchFamily="18" charset="0"/>
                              <a:ea typeface="Cambria Math" panose="02040503050406030204" pitchFamily="18" charset="0"/>
                              <a:cs typeface="Times New Roman"/>
                            </a:rPr>
                            <m:t>𝜇</m:t>
                          </m:r>
                        </m:sub>
                      </m:sSub>
                      <m:r>
                        <a:rPr lang="en-US" b="0" i="1" smtClean="0">
                          <a:latin typeface="Cambria Math" panose="02040503050406030204" pitchFamily="18" charset="0"/>
                          <a:ea typeface="Cambria Math" panose="02040503050406030204" pitchFamily="18" charset="0"/>
                          <a:cs typeface="Times New Roman"/>
                        </a:rPr>
                        <m:t>−</m:t>
                      </m:r>
                      <m:r>
                        <a:rPr lang="en-US" b="0" i="1" smtClean="0">
                          <a:latin typeface="Cambria Math" panose="02040503050406030204" pitchFamily="18" charset="0"/>
                          <a:ea typeface="Cambria Math" panose="02040503050406030204" pitchFamily="18" charset="0"/>
                          <a:cs typeface="Times New Roman"/>
                        </a:rPr>
                        <m:t>𝑖</m:t>
                      </m:r>
                      <m:f>
                        <m:fPr>
                          <m:ctrlPr>
                            <a:rPr lang="en-US" altLang="zh-TW" i="1">
                              <a:latin typeface="Cambria Math" panose="02040503050406030204" pitchFamily="18" charset="0"/>
                              <a:cs typeface="Times New Roman" pitchFamily="18" charset="0"/>
                            </a:rPr>
                          </m:ctrlPr>
                        </m:fPr>
                        <m:num>
                          <m:r>
                            <a:rPr lang="en-US" altLang="zh-TW" b="0" i="1" smtClean="0">
                              <a:latin typeface="Cambria Math" panose="02040503050406030204" pitchFamily="18" charset="0"/>
                              <a:cs typeface="Times New Roman" pitchFamily="18" charset="0"/>
                            </a:rPr>
                            <m:t>𝑔</m:t>
                          </m:r>
                        </m:num>
                        <m:den>
                          <m:rad>
                            <m:radPr>
                              <m:degHide m:val="on"/>
                              <m:ctrlPr>
                                <a:rPr lang="en-US" altLang="zh-TW" i="1">
                                  <a:latin typeface="Cambria Math" panose="02040503050406030204" pitchFamily="18" charset="0"/>
                                  <a:cs typeface="Times New Roman" pitchFamily="18" charset="0"/>
                                </a:rPr>
                              </m:ctrlPr>
                            </m:radPr>
                            <m:deg/>
                            <m:e>
                              <m:r>
                                <a:rPr lang="en-US" altLang="zh-TW" i="1">
                                  <a:latin typeface="Cambria Math"/>
                                  <a:cs typeface="Times New Roman" pitchFamily="18" charset="0"/>
                                </a:rPr>
                                <m:t>2</m:t>
                              </m:r>
                            </m:e>
                          </m:rad>
                        </m:den>
                      </m:f>
                      <m:d>
                        <m:dPr>
                          <m:ctrlPr>
                            <a:rPr lang="en-US" altLang="zh-TW" i="1" smtClean="0">
                              <a:latin typeface="Cambria Math" panose="02040503050406030204" pitchFamily="18" charset="0"/>
                              <a:cs typeface="Times New Roman" pitchFamily="18" charset="0"/>
                            </a:rPr>
                          </m:ctrlPr>
                        </m:dPr>
                        <m:e>
                          <m:sSubSup>
                            <m:sSubSupPr>
                              <m:ctrlPr>
                                <a:rPr lang="en-US" altLang="zh-TW" i="1" smtClean="0">
                                  <a:latin typeface="Cambria Math" panose="02040503050406030204" pitchFamily="18" charset="0"/>
                                  <a:cs typeface="Times New Roman" pitchFamily="18" charset="0"/>
                                </a:rPr>
                              </m:ctrlPr>
                            </m:sSubSupPr>
                            <m:e>
                              <m:r>
                                <a:rPr lang="en-US" altLang="zh-TW" b="0" i="1" smtClean="0">
                                  <a:latin typeface="Cambria Math" panose="02040503050406030204" pitchFamily="18" charset="0"/>
                                  <a:cs typeface="Times New Roman" pitchFamily="18" charset="0"/>
                                </a:rPr>
                                <m:t>𝑊</m:t>
                              </m:r>
                            </m:e>
                            <m:sub>
                              <m:r>
                                <a:rPr lang="en-US" altLang="zh-TW" i="1" smtClean="0">
                                  <a:latin typeface="Cambria Math" panose="02040503050406030204" pitchFamily="18" charset="0"/>
                                  <a:ea typeface="Cambria Math" panose="02040503050406030204" pitchFamily="18" charset="0"/>
                                  <a:cs typeface="Times New Roman" pitchFamily="18" charset="0"/>
                                </a:rPr>
                                <m:t>𝜇</m:t>
                              </m:r>
                            </m:sub>
                            <m:sup>
                              <m:r>
                                <a:rPr lang="en-US" altLang="zh-TW" b="0" i="1" smtClean="0">
                                  <a:latin typeface="Cambria Math" panose="02040503050406030204" pitchFamily="18" charset="0"/>
                                  <a:cs typeface="Times New Roman" pitchFamily="18" charset="0"/>
                                </a:rPr>
                                <m:t>+</m:t>
                              </m:r>
                            </m:sup>
                          </m:sSubSup>
                          <m:sSup>
                            <m:sSupPr>
                              <m:ctrlPr>
                                <a:rPr lang="en-US" altLang="zh-TW" i="1">
                                  <a:latin typeface="Cambria Math" panose="02040503050406030204" pitchFamily="18" charset="0"/>
                                  <a:cs typeface="Times New Roman" pitchFamily="18" charset="0"/>
                                </a:rPr>
                              </m:ctrlPr>
                            </m:sSupPr>
                            <m:e>
                              <m:r>
                                <a:rPr lang="en-US" altLang="zh-TW" i="1">
                                  <a:latin typeface="Cambria Math" panose="02040503050406030204" pitchFamily="18" charset="0"/>
                                  <a:ea typeface="Cambria Math" panose="02040503050406030204" pitchFamily="18" charset="0"/>
                                  <a:cs typeface="Times New Roman" pitchFamily="18" charset="0"/>
                                </a:rPr>
                                <m:t>𝜏</m:t>
                              </m:r>
                            </m:e>
                            <m:sup>
                              <m:r>
                                <a:rPr lang="en-US" altLang="zh-TW" i="1">
                                  <a:latin typeface="Cambria Math" panose="02040503050406030204" pitchFamily="18" charset="0"/>
                                  <a:cs typeface="Times New Roman" pitchFamily="18" charset="0"/>
                                </a:rPr>
                                <m:t>+</m:t>
                              </m:r>
                            </m:sup>
                          </m:sSup>
                          <m:r>
                            <a:rPr lang="en-US" altLang="zh-TW" i="1">
                              <a:latin typeface="Cambria Math" panose="02040503050406030204" pitchFamily="18" charset="0"/>
                              <a:cs typeface="Times New Roman" pitchFamily="18" charset="0"/>
                            </a:rPr>
                            <m:t>+</m:t>
                          </m:r>
                          <m:sSubSup>
                            <m:sSubSupPr>
                              <m:ctrlPr>
                                <a:rPr lang="en-US" altLang="zh-TW" i="1">
                                  <a:latin typeface="Cambria Math" panose="02040503050406030204" pitchFamily="18" charset="0"/>
                                  <a:cs typeface="Times New Roman" pitchFamily="18" charset="0"/>
                                </a:rPr>
                              </m:ctrlPr>
                            </m:sSubSupPr>
                            <m:e>
                              <m:r>
                                <a:rPr lang="en-US" altLang="zh-TW" i="1">
                                  <a:latin typeface="Cambria Math" panose="02040503050406030204" pitchFamily="18" charset="0"/>
                                  <a:cs typeface="Times New Roman" pitchFamily="18" charset="0"/>
                                </a:rPr>
                                <m:t>𝑊</m:t>
                              </m:r>
                            </m:e>
                            <m:sub>
                              <m:r>
                                <a:rPr lang="en-US" altLang="zh-TW" i="1">
                                  <a:latin typeface="Cambria Math" panose="02040503050406030204" pitchFamily="18" charset="0"/>
                                  <a:ea typeface="Cambria Math" panose="02040503050406030204" pitchFamily="18" charset="0"/>
                                  <a:cs typeface="Times New Roman" pitchFamily="18" charset="0"/>
                                </a:rPr>
                                <m:t>𝜇</m:t>
                              </m:r>
                            </m:sub>
                            <m:sup>
                              <m:r>
                                <a:rPr lang="en-US" altLang="zh-TW" b="0" i="1" smtClean="0">
                                  <a:latin typeface="Cambria Math" panose="02040503050406030204" pitchFamily="18" charset="0"/>
                                  <a:ea typeface="Cambria Math" panose="02040503050406030204" pitchFamily="18" charset="0"/>
                                  <a:cs typeface="Times New Roman" pitchFamily="18" charset="0"/>
                                </a:rPr>
                                <m:t>−</m:t>
                              </m:r>
                            </m:sup>
                          </m:sSubSup>
                          <m:sSup>
                            <m:sSupPr>
                              <m:ctrlPr>
                                <a:rPr lang="en-US" altLang="zh-TW" i="1">
                                  <a:latin typeface="Cambria Math" panose="02040503050406030204" pitchFamily="18" charset="0"/>
                                  <a:cs typeface="Times New Roman" pitchFamily="18" charset="0"/>
                                </a:rPr>
                              </m:ctrlPr>
                            </m:sSupPr>
                            <m:e>
                              <m:r>
                                <a:rPr lang="en-US" altLang="zh-TW" i="1">
                                  <a:latin typeface="Cambria Math" panose="02040503050406030204" pitchFamily="18" charset="0"/>
                                  <a:ea typeface="Cambria Math" panose="02040503050406030204" pitchFamily="18" charset="0"/>
                                  <a:cs typeface="Times New Roman" pitchFamily="18" charset="0"/>
                                </a:rPr>
                                <m:t>𝜏</m:t>
                              </m:r>
                            </m:e>
                            <m:sup>
                              <m:r>
                                <a:rPr lang="en-US" altLang="zh-TW" i="1">
                                  <a:latin typeface="Cambria Math" panose="02040503050406030204" pitchFamily="18" charset="0"/>
                                  <a:ea typeface="Cambria Math" panose="02040503050406030204" pitchFamily="18" charset="0"/>
                                  <a:cs typeface="Times New Roman" pitchFamily="18" charset="0"/>
                                </a:rPr>
                                <m:t>−</m:t>
                              </m:r>
                            </m:sup>
                          </m:sSup>
                        </m:e>
                      </m:d>
                      <m:r>
                        <a:rPr lang="en-US" i="1">
                          <a:latin typeface="Cambria Math" panose="02040503050406030204" pitchFamily="18" charset="0"/>
                          <a:ea typeface="Cambria Math" panose="02040503050406030204" pitchFamily="18" charset="0"/>
                          <a:cs typeface="Times New Roman"/>
                        </a:rPr>
                        <m:t>−</m:t>
                      </m:r>
                      <m:r>
                        <a:rPr lang="en-US" i="1">
                          <a:latin typeface="Cambria Math" panose="02040503050406030204" pitchFamily="18" charset="0"/>
                          <a:ea typeface="Cambria Math" panose="02040503050406030204" pitchFamily="18" charset="0"/>
                          <a:cs typeface="Times New Roman"/>
                        </a:rPr>
                        <m:t>𝑖</m:t>
                      </m:r>
                      <m:f>
                        <m:fPr>
                          <m:ctrlPr>
                            <a:rPr lang="en-US" altLang="zh-TW" i="1">
                              <a:latin typeface="Cambria Math" panose="02040503050406030204" pitchFamily="18" charset="0"/>
                              <a:cs typeface="Times New Roman" pitchFamily="18" charset="0"/>
                            </a:rPr>
                          </m:ctrlPr>
                        </m:fPr>
                        <m:num>
                          <m:r>
                            <a:rPr lang="en-US" altLang="zh-TW" i="1">
                              <a:latin typeface="Cambria Math" panose="02040503050406030204" pitchFamily="18" charset="0"/>
                              <a:cs typeface="Times New Roman" pitchFamily="18" charset="0"/>
                            </a:rPr>
                            <m:t>𝑔</m:t>
                          </m:r>
                        </m:num>
                        <m:den>
                          <m:r>
                            <a:rPr lang="en-US" altLang="zh-TW" b="0" i="1" smtClean="0">
                              <a:latin typeface="Cambria Math" panose="02040503050406030204" pitchFamily="18" charset="0"/>
                              <a:cs typeface="Times New Roman" pitchFamily="18" charset="0"/>
                            </a:rPr>
                            <m:t>2</m:t>
                          </m:r>
                        </m:den>
                      </m:f>
                      <m:sSubSup>
                        <m:sSubSupPr>
                          <m:ctrlPr>
                            <a:rPr lang="en-US" altLang="zh-TW" i="1">
                              <a:latin typeface="Cambria Math" panose="02040503050406030204" pitchFamily="18" charset="0"/>
                              <a:cs typeface="Times New Roman" pitchFamily="18" charset="0"/>
                            </a:rPr>
                          </m:ctrlPr>
                        </m:sSubSupPr>
                        <m:e>
                          <m:r>
                            <a:rPr lang="en-US" altLang="zh-TW" i="1">
                              <a:latin typeface="Cambria Math" panose="02040503050406030204" pitchFamily="18" charset="0"/>
                              <a:cs typeface="Times New Roman" pitchFamily="18" charset="0"/>
                            </a:rPr>
                            <m:t>𝑊</m:t>
                          </m:r>
                        </m:e>
                        <m:sub>
                          <m:r>
                            <a:rPr lang="en-US" altLang="zh-TW" i="1">
                              <a:latin typeface="Cambria Math" panose="02040503050406030204" pitchFamily="18" charset="0"/>
                              <a:ea typeface="Cambria Math" panose="02040503050406030204" pitchFamily="18" charset="0"/>
                              <a:cs typeface="Times New Roman" pitchFamily="18" charset="0"/>
                            </a:rPr>
                            <m:t>𝜇</m:t>
                          </m:r>
                        </m:sub>
                        <m:sup>
                          <m:r>
                            <a:rPr lang="en-US" altLang="zh-TW" b="0" i="1" smtClean="0">
                              <a:latin typeface="Cambria Math" panose="02040503050406030204" pitchFamily="18" charset="0"/>
                              <a:ea typeface="Cambria Math" panose="02040503050406030204" pitchFamily="18" charset="0"/>
                              <a:cs typeface="Times New Roman" pitchFamily="18" charset="0"/>
                            </a:rPr>
                            <m:t>3</m:t>
                          </m:r>
                        </m:sup>
                      </m:sSubSup>
                      <m:sSup>
                        <m:sSupPr>
                          <m:ctrlPr>
                            <a:rPr lang="en-US" altLang="zh-TW" i="1">
                              <a:latin typeface="Cambria Math" panose="02040503050406030204" pitchFamily="18" charset="0"/>
                              <a:cs typeface="Times New Roman" pitchFamily="18" charset="0"/>
                            </a:rPr>
                          </m:ctrlPr>
                        </m:sSupPr>
                        <m:e>
                          <m:r>
                            <a:rPr lang="en-US" altLang="zh-TW" i="1">
                              <a:latin typeface="Cambria Math" panose="02040503050406030204" pitchFamily="18" charset="0"/>
                              <a:ea typeface="Cambria Math" panose="02040503050406030204" pitchFamily="18" charset="0"/>
                              <a:cs typeface="Times New Roman" pitchFamily="18" charset="0"/>
                            </a:rPr>
                            <m:t>𝜏</m:t>
                          </m:r>
                        </m:e>
                        <m:sup>
                          <m:r>
                            <a:rPr lang="en-US" altLang="zh-TW" i="1">
                              <a:latin typeface="Cambria Math" panose="02040503050406030204" pitchFamily="18" charset="0"/>
                              <a:ea typeface="Cambria Math" panose="02040503050406030204" pitchFamily="18" charset="0"/>
                              <a:cs typeface="Times New Roman" pitchFamily="18" charset="0"/>
                            </a:rPr>
                            <m:t>3</m:t>
                          </m:r>
                        </m:sup>
                      </m:sSup>
                      <m:r>
                        <a:rPr lang="en-US" altLang="zh-TW" b="0" i="1" smtClean="0">
                          <a:latin typeface="Cambria Math" panose="02040503050406030204" pitchFamily="18" charset="0"/>
                          <a:cs typeface="Times New Roman"/>
                        </a:rPr>
                        <m:t>−</m:t>
                      </m:r>
                      <m:r>
                        <a:rPr lang="en-US" altLang="zh-TW" b="0" i="1" smtClean="0">
                          <a:latin typeface="Cambria Math" panose="02040503050406030204" pitchFamily="18" charset="0"/>
                          <a:cs typeface="Times New Roman"/>
                        </a:rPr>
                        <m:t>𝑖</m:t>
                      </m:r>
                      <m:sSup>
                        <m:sSupPr>
                          <m:ctrlPr>
                            <a:rPr lang="en-US" altLang="zh-TW" b="0" i="1" smtClean="0">
                              <a:latin typeface="Cambria Math" panose="02040503050406030204" pitchFamily="18" charset="0"/>
                              <a:cs typeface="Times New Roman"/>
                            </a:rPr>
                          </m:ctrlPr>
                        </m:sSupPr>
                        <m:e>
                          <m:r>
                            <a:rPr lang="en-US" altLang="zh-TW" b="0" i="1" smtClean="0">
                              <a:latin typeface="Cambria Math" panose="02040503050406030204" pitchFamily="18" charset="0"/>
                              <a:cs typeface="Times New Roman"/>
                            </a:rPr>
                            <m:t>𝑔</m:t>
                          </m:r>
                        </m:e>
                        <m:sup>
                          <m:r>
                            <a:rPr lang="en-US" altLang="zh-TW" b="0" i="1" smtClean="0">
                              <a:latin typeface="Cambria Math" panose="02040503050406030204" pitchFamily="18" charset="0"/>
                              <a:cs typeface="Times New Roman"/>
                            </a:rPr>
                            <m:t>′</m:t>
                          </m:r>
                        </m:sup>
                      </m:sSup>
                      <m:r>
                        <a:rPr lang="en-US" altLang="zh-TW" b="0" i="1" smtClean="0">
                          <a:latin typeface="Cambria Math" panose="02040503050406030204" pitchFamily="18" charset="0"/>
                          <a:cs typeface="Times New Roman"/>
                        </a:rPr>
                        <m:t>𝑌</m:t>
                      </m:r>
                      <m:sSub>
                        <m:sSubPr>
                          <m:ctrlPr>
                            <a:rPr lang="zh-TW" altLang="en-US" b="0" i="1" smtClean="0">
                              <a:latin typeface="Cambria Math" panose="02040503050406030204" pitchFamily="18" charset="0"/>
                              <a:cs typeface="Times New Roman"/>
                            </a:rPr>
                          </m:ctrlPr>
                        </m:sSubPr>
                        <m:e>
                          <m:r>
                            <a:rPr lang="en-US" altLang="zh-TW" b="0" i="1" smtClean="0">
                              <a:latin typeface="Cambria Math" panose="02040503050406030204" pitchFamily="18" charset="0"/>
                              <a:cs typeface="Times New Roman"/>
                            </a:rPr>
                            <m:t>𝐵</m:t>
                          </m:r>
                        </m:e>
                        <m:sub>
                          <m:r>
                            <a:rPr lang="zh-TW" altLang="en-US" b="0" i="1" smtClean="0">
                              <a:latin typeface="Cambria Math" panose="02040503050406030204" pitchFamily="18" charset="0"/>
                              <a:cs typeface="Times New Roman"/>
                            </a:rPr>
                            <m:t>𝜇</m:t>
                          </m:r>
                        </m:sub>
                      </m:sSub>
                    </m:oMath>
                  </m:oMathPara>
                </a14:m>
                <a:endParaRPr lang="zh-TW" altLang="en-US" dirty="0">
                  <a:latin typeface="Times New Roman" pitchFamily="18" charset="0"/>
                  <a:cs typeface="Times New Roman" pitchFamily="18" charset="0"/>
                </a:endParaRPr>
              </a:p>
            </p:txBody>
          </p:sp>
        </mc:Choice>
        <mc:Fallback xmlns="">
          <p:sp>
            <p:nvSpPr>
              <p:cNvPr id="3" name="文字方塊 9">
                <a:extLst>
                  <a:ext uri="{FF2B5EF4-FFF2-40B4-BE49-F238E27FC236}">
                    <a16:creationId xmlns:a16="http://schemas.microsoft.com/office/drawing/2014/main" id="{B75E8464-2DC9-F1AA-F570-5001693CD6FF}"/>
                  </a:ext>
                </a:extLst>
              </p:cNvPr>
              <p:cNvSpPr txBox="1">
                <a:spLocks noRot="1" noChangeAspect="1" noMove="1" noResize="1" noEditPoints="1" noAdjustHandles="1" noChangeArrowheads="1" noChangeShapeType="1" noTextEdit="1"/>
              </p:cNvSpPr>
              <p:nvPr/>
            </p:nvSpPr>
            <p:spPr>
              <a:xfrm>
                <a:off x="938156" y="2559315"/>
                <a:ext cx="5472035" cy="618567"/>
              </a:xfrm>
              <a:prstGeom prst="rect">
                <a:avLst/>
              </a:prstGeom>
              <a:blipFill>
                <a:blip r:embed="rId3"/>
                <a:stretch>
                  <a:fillRect b="-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矩形 1">
                <a:extLst>
                  <a:ext uri="{FF2B5EF4-FFF2-40B4-BE49-F238E27FC236}">
                    <a16:creationId xmlns:a16="http://schemas.microsoft.com/office/drawing/2014/main" id="{359BB537-68F7-2E1B-33E8-76E7C33A04A5}"/>
                  </a:ext>
                </a:extLst>
              </p:cNvPr>
              <p:cNvSpPr/>
              <p:nvPr/>
            </p:nvSpPr>
            <p:spPr>
              <a:xfrm>
                <a:off x="5991089" y="4493386"/>
                <a:ext cx="2832378" cy="369332"/>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zh-TW" i="1" smtClean="0">
                              <a:latin typeface="Cambria Math" panose="02040503050406030204" pitchFamily="18" charset="0"/>
                            </a:rPr>
                          </m:ctrlPr>
                        </m:sSupPr>
                        <m:e>
                          <m:r>
                            <a:rPr lang="en-US" altLang="zh-TW" i="1">
                              <a:latin typeface="Cambria Math"/>
                            </a:rPr>
                            <m:t>𝑊</m:t>
                          </m:r>
                        </m:e>
                        <m:sup>
                          <m:r>
                            <a:rPr lang="en-US" altLang="zh-TW" i="1">
                              <a:latin typeface="Cambria Math"/>
                            </a:rPr>
                            <m:t>3</m:t>
                          </m:r>
                        </m:sup>
                      </m:sSup>
                      <m:r>
                        <a:rPr lang="en-US" altLang="zh-TW" b="0" i="1" smtClean="0">
                          <a:latin typeface="Cambria Math" panose="02040503050406030204" pitchFamily="18" charset="0"/>
                        </a:rPr>
                        <m:t>=</m:t>
                      </m:r>
                      <m:func>
                        <m:funcPr>
                          <m:ctrlPr>
                            <a:rPr lang="en-US" altLang="zh-TW" i="1">
                              <a:latin typeface="Cambria Math" panose="02040503050406030204" pitchFamily="18" charset="0"/>
                            </a:rPr>
                          </m:ctrlPr>
                        </m:funcPr>
                        <m:fName>
                          <m:r>
                            <m:rPr>
                              <m:sty m:val="p"/>
                            </m:rPr>
                            <a:rPr lang="en-US" altLang="zh-TW">
                              <a:latin typeface="Cambria Math" panose="02040503050406030204" pitchFamily="18" charset="0"/>
                            </a:rPr>
                            <m:t>cos</m:t>
                          </m:r>
                        </m:fName>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𝜃</m:t>
                              </m:r>
                            </m:e>
                            <m:sub>
                              <m:r>
                                <a:rPr lang="en-US" altLang="zh-TW" i="1">
                                  <a:latin typeface="Cambria Math" panose="02040503050406030204" pitchFamily="18" charset="0"/>
                                </a:rPr>
                                <m:t>𝑊</m:t>
                              </m:r>
                            </m:sub>
                          </m:sSub>
                        </m:e>
                      </m:func>
                      <m:r>
                        <a:rPr lang="en-US" altLang="zh-TW" i="1">
                          <a:latin typeface="Cambria Math" panose="02040503050406030204" pitchFamily="18" charset="0"/>
                        </a:rPr>
                        <m:t>𝑍</m:t>
                      </m:r>
                      <m:r>
                        <a:rPr lang="en-US" altLang="zh-TW" i="1">
                          <a:latin typeface="Cambria Math" panose="02040503050406030204" pitchFamily="18" charset="0"/>
                        </a:rPr>
                        <m:t>+</m:t>
                      </m:r>
                      <m:func>
                        <m:funcPr>
                          <m:ctrlPr>
                            <a:rPr lang="en-US" altLang="zh-TW" i="1">
                              <a:latin typeface="Cambria Math" panose="02040503050406030204" pitchFamily="18" charset="0"/>
                            </a:rPr>
                          </m:ctrlPr>
                        </m:funcPr>
                        <m:fName>
                          <m:r>
                            <m:rPr>
                              <m:sty m:val="p"/>
                            </m:rPr>
                            <a:rPr lang="en-US" altLang="zh-TW">
                              <a:latin typeface="Cambria Math" panose="02040503050406030204" pitchFamily="18" charset="0"/>
                            </a:rPr>
                            <m:t>sin</m:t>
                          </m:r>
                        </m:fName>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𝜃</m:t>
                              </m:r>
                            </m:e>
                            <m:sub>
                              <m:r>
                                <a:rPr lang="en-US" altLang="zh-TW" i="1">
                                  <a:latin typeface="Cambria Math" panose="02040503050406030204" pitchFamily="18" charset="0"/>
                                </a:rPr>
                                <m:t>𝑊</m:t>
                              </m:r>
                            </m:sub>
                          </m:sSub>
                        </m:e>
                      </m:func>
                      <m:r>
                        <a:rPr lang="en-US" altLang="zh-TW" i="1">
                          <a:latin typeface="Cambria Math" panose="02040503050406030204" pitchFamily="18" charset="0"/>
                        </a:rPr>
                        <m:t>𝐴</m:t>
                      </m:r>
                    </m:oMath>
                  </m:oMathPara>
                </a14:m>
                <a:endParaRPr lang="zh-TW" altLang="en-US" dirty="0"/>
              </a:p>
            </p:txBody>
          </p:sp>
        </mc:Choice>
        <mc:Fallback xmlns="">
          <p:sp>
            <p:nvSpPr>
              <p:cNvPr id="4" name="矩形 1">
                <a:extLst>
                  <a:ext uri="{FF2B5EF4-FFF2-40B4-BE49-F238E27FC236}">
                    <a16:creationId xmlns:a16="http://schemas.microsoft.com/office/drawing/2014/main" id="{359BB537-68F7-2E1B-33E8-76E7C33A04A5}"/>
                  </a:ext>
                </a:extLst>
              </p:cNvPr>
              <p:cNvSpPr>
                <a:spLocks noRot="1" noChangeAspect="1" noMove="1" noResize="1" noEditPoints="1" noAdjustHandles="1" noChangeArrowheads="1" noChangeShapeType="1" noTextEdit="1"/>
              </p:cNvSpPr>
              <p:nvPr/>
            </p:nvSpPr>
            <p:spPr>
              <a:xfrm>
                <a:off x="5991089" y="4493386"/>
                <a:ext cx="2832378" cy="36933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矩形 1">
                <a:extLst>
                  <a:ext uri="{FF2B5EF4-FFF2-40B4-BE49-F238E27FC236}">
                    <a16:creationId xmlns:a16="http://schemas.microsoft.com/office/drawing/2014/main" id="{3CA3BB17-1610-D8A9-F473-E3B180D421B9}"/>
                  </a:ext>
                </a:extLst>
              </p:cNvPr>
              <p:cNvSpPr/>
              <p:nvPr/>
            </p:nvSpPr>
            <p:spPr>
              <a:xfrm>
                <a:off x="5991089" y="4925372"/>
                <a:ext cx="2832379" cy="369332"/>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rPr>
                        <m:t>𝐵</m:t>
                      </m:r>
                      <m:r>
                        <a:rPr lang="en-US" altLang="zh-TW" b="0" i="1" smtClean="0">
                          <a:latin typeface="Cambria Math" panose="02040503050406030204" pitchFamily="18" charset="0"/>
                        </a:rPr>
                        <m:t>=−</m:t>
                      </m:r>
                      <m:func>
                        <m:funcPr>
                          <m:ctrlPr>
                            <a:rPr lang="en-US" altLang="zh-TW" i="1">
                              <a:latin typeface="Cambria Math" panose="02040503050406030204" pitchFamily="18" charset="0"/>
                            </a:rPr>
                          </m:ctrlPr>
                        </m:funcPr>
                        <m:fName>
                          <m:r>
                            <m:rPr>
                              <m:sty m:val="p"/>
                            </m:rPr>
                            <a:rPr lang="en-US" altLang="zh-TW">
                              <a:latin typeface="Cambria Math" panose="02040503050406030204" pitchFamily="18" charset="0"/>
                            </a:rPr>
                            <m:t>cos</m:t>
                          </m:r>
                        </m:fName>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𝜃</m:t>
                              </m:r>
                            </m:e>
                            <m:sub>
                              <m:r>
                                <a:rPr lang="en-US" altLang="zh-TW" i="1">
                                  <a:latin typeface="Cambria Math" panose="02040503050406030204" pitchFamily="18" charset="0"/>
                                </a:rPr>
                                <m:t>𝑊</m:t>
                              </m:r>
                            </m:sub>
                          </m:sSub>
                        </m:e>
                      </m:func>
                      <m:r>
                        <a:rPr lang="en-US" altLang="zh-TW" i="1">
                          <a:latin typeface="Cambria Math" panose="02040503050406030204" pitchFamily="18" charset="0"/>
                        </a:rPr>
                        <m:t>𝑍</m:t>
                      </m:r>
                      <m:r>
                        <a:rPr lang="en-US" altLang="zh-TW" i="1">
                          <a:latin typeface="Cambria Math" panose="02040503050406030204" pitchFamily="18" charset="0"/>
                        </a:rPr>
                        <m:t>+</m:t>
                      </m:r>
                      <m:func>
                        <m:funcPr>
                          <m:ctrlPr>
                            <a:rPr lang="en-US" altLang="zh-TW" i="1">
                              <a:latin typeface="Cambria Math" panose="02040503050406030204" pitchFamily="18" charset="0"/>
                            </a:rPr>
                          </m:ctrlPr>
                        </m:funcPr>
                        <m:fName>
                          <m:r>
                            <m:rPr>
                              <m:sty m:val="p"/>
                            </m:rPr>
                            <a:rPr lang="en-US" altLang="zh-TW">
                              <a:latin typeface="Cambria Math" panose="02040503050406030204" pitchFamily="18" charset="0"/>
                            </a:rPr>
                            <m:t>sin</m:t>
                          </m:r>
                        </m:fName>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𝜃</m:t>
                              </m:r>
                            </m:e>
                            <m:sub>
                              <m:r>
                                <a:rPr lang="en-US" altLang="zh-TW" i="1">
                                  <a:latin typeface="Cambria Math" panose="02040503050406030204" pitchFamily="18" charset="0"/>
                                </a:rPr>
                                <m:t>𝑊</m:t>
                              </m:r>
                            </m:sub>
                          </m:sSub>
                        </m:e>
                      </m:func>
                      <m:r>
                        <a:rPr lang="en-US" altLang="zh-TW" i="1">
                          <a:latin typeface="Cambria Math" panose="02040503050406030204" pitchFamily="18" charset="0"/>
                        </a:rPr>
                        <m:t>𝐴</m:t>
                      </m:r>
                    </m:oMath>
                  </m:oMathPara>
                </a14:m>
                <a:endParaRPr lang="zh-TW" altLang="en-US" dirty="0"/>
              </a:p>
            </p:txBody>
          </p:sp>
        </mc:Choice>
        <mc:Fallback xmlns="">
          <p:sp>
            <p:nvSpPr>
              <p:cNvPr id="5" name="矩形 1">
                <a:extLst>
                  <a:ext uri="{FF2B5EF4-FFF2-40B4-BE49-F238E27FC236}">
                    <a16:creationId xmlns:a16="http://schemas.microsoft.com/office/drawing/2014/main" id="{3CA3BB17-1610-D8A9-F473-E3B180D421B9}"/>
                  </a:ext>
                </a:extLst>
              </p:cNvPr>
              <p:cNvSpPr>
                <a:spLocks noRot="1" noChangeAspect="1" noMove="1" noResize="1" noEditPoints="1" noAdjustHandles="1" noChangeArrowheads="1" noChangeShapeType="1" noTextEdit="1"/>
              </p:cNvSpPr>
              <p:nvPr/>
            </p:nvSpPr>
            <p:spPr>
              <a:xfrm>
                <a:off x="5991089" y="4925372"/>
                <a:ext cx="2832379" cy="36933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文字方塊 9">
                <a:extLst>
                  <a:ext uri="{FF2B5EF4-FFF2-40B4-BE49-F238E27FC236}">
                    <a16:creationId xmlns:a16="http://schemas.microsoft.com/office/drawing/2014/main" id="{93C9DC66-CD50-CAAB-8F1F-F63AB2BCB864}"/>
                  </a:ext>
                </a:extLst>
              </p:cNvPr>
              <p:cNvSpPr txBox="1"/>
              <p:nvPr/>
            </p:nvSpPr>
            <p:spPr>
              <a:xfrm>
                <a:off x="938156" y="3341075"/>
                <a:ext cx="7782098" cy="720325"/>
              </a:xfrm>
              <a:prstGeom prst="rect">
                <a:avLst/>
              </a:prstGeom>
              <a:solidFill>
                <a:srgbClr val="FFFF99"/>
              </a:solidFill>
            </p:spPr>
            <p:txBody>
              <a:bodyPr wrap="square" rtlCol="0">
                <a:spAutoFit/>
              </a:bodyPr>
              <a:lstStyle>
                <a:defPPr>
                  <a:defRPr lang="en-US"/>
                </a:defPPr>
                <a:lvl1pPr algn="l" rtl="0" fontAlgn="base">
                  <a:spcBef>
                    <a:spcPct val="0"/>
                  </a:spcBef>
                  <a:spcAft>
                    <a:spcPct val="0"/>
                  </a:spcAft>
                  <a:defRPr kumimoji="1" kern="1200">
                    <a:solidFill>
                      <a:schemeClr val="tx1"/>
                    </a:solidFill>
                    <a:latin typeface="Tahoma" pitchFamily="34" charset="0"/>
                    <a:ea typeface="新細明體" pitchFamily="18" charset="-120"/>
                    <a:cs typeface="+mn-cs"/>
                  </a:defRPr>
                </a:lvl1pPr>
                <a:lvl2pPr marL="457200" algn="l" rtl="0" fontAlgn="base">
                  <a:spcBef>
                    <a:spcPct val="0"/>
                  </a:spcBef>
                  <a:spcAft>
                    <a:spcPct val="0"/>
                  </a:spcAft>
                  <a:defRPr kumimoji="1" kern="1200">
                    <a:solidFill>
                      <a:schemeClr val="tx1"/>
                    </a:solidFill>
                    <a:latin typeface="Tahoma" pitchFamily="34" charset="0"/>
                    <a:ea typeface="新細明體" pitchFamily="18" charset="-120"/>
                    <a:cs typeface="+mn-cs"/>
                  </a:defRPr>
                </a:lvl2pPr>
                <a:lvl3pPr marL="914400" algn="l" rtl="0" fontAlgn="base">
                  <a:spcBef>
                    <a:spcPct val="0"/>
                  </a:spcBef>
                  <a:spcAft>
                    <a:spcPct val="0"/>
                  </a:spcAft>
                  <a:defRPr kumimoji="1" kern="1200">
                    <a:solidFill>
                      <a:schemeClr val="tx1"/>
                    </a:solidFill>
                    <a:latin typeface="Tahoma" pitchFamily="34" charset="0"/>
                    <a:ea typeface="新細明體" pitchFamily="18" charset="-120"/>
                    <a:cs typeface="+mn-cs"/>
                  </a:defRPr>
                </a:lvl3pPr>
                <a:lvl4pPr marL="1371600" algn="l" rtl="0" fontAlgn="base">
                  <a:spcBef>
                    <a:spcPct val="0"/>
                  </a:spcBef>
                  <a:spcAft>
                    <a:spcPct val="0"/>
                  </a:spcAft>
                  <a:defRPr kumimoji="1" kern="1200">
                    <a:solidFill>
                      <a:schemeClr val="tx1"/>
                    </a:solidFill>
                    <a:latin typeface="Tahoma" pitchFamily="34" charset="0"/>
                    <a:ea typeface="新細明體" pitchFamily="18" charset="-120"/>
                    <a:cs typeface="+mn-cs"/>
                  </a:defRPr>
                </a:lvl4pPr>
                <a:lvl5pPr marL="1828800" algn="l" rtl="0" fontAlgn="base">
                  <a:spcBef>
                    <a:spcPct val="0"/>
                  </a:spcBef>
                  <a:spcAft>
                    <a:spcPct val="0"/>
                  </a:spcAft>
                  <a:defRPr kumimoji="1" kern="1200">
                    <a:solidFill>
                      <a:schemeClr val="tx1"/>
                    </a:solidFill>
                    <a:latin typeface="Tahoma" pitchFamily="34" charset="0"/>
                    <a:ea typeface="新細明體" pitchFamily="18" charset="-120"/>
                    <a:cs typeface="+mn-cs"/>
                  </a:defRPr>
                </a:lvl5pPr>
                <a:lvl6pPr marL="2286000" algn="l" defTabSz="914400" rtl="0" eaLnBrk="1" latinLnBrk="0" hangingPunct="1">
                  <a:defRPr kumimoji="1" kern="1200">
                    <a:solidFill>
                      <a:schemeClr val="tx1"/>
                    </a:solidFill>
                    <a:latin typeface="Tahoma" pitchFamily="34" charset="0"/>
                    <a:ea typeface="新細明體" pitchFamily="18" charset="-120"/>
                    <a:cs typeface="+mn-cs"/>
                  </a:defRPr>
                </a:lvl6pPr>
                <a:lvl7pPr marL="2743200" algn="l" defTabSz="914400" rtl="0" eaLnBrk="1" latinLnBrk="0" hangingPunct="1">
                  <a:defRPr kumimoji="1" kern="1200">
                    <a:solidFill>
                      <a:schemeClr val="tx1"/>
                    </a:solidFill>
                    <a:latin typeface="Tahoma" pitchFamily="34" charset="0"/>
                    <a:ea typeface="新細明體" pitchFamily="18" charset="-120"/>
                    <a:cs typeface="+mn-cs"/>
                  </a:defRPr>
                </a:lvl7pPr>
                <a:lvl8pPr marL="3200400" algn="l" defTabSz="914400" rtl="0" eaLnBrk="1" latinLnBrk="0" hangingPunct="1">
                  <a:defRPr kumimoji="1" kern="1200">
                    <a:solidFill>
                      <a:schemeClr val="tx1"/>
                    </a:solidFill>
                    <a:latin typeface="Tahoma" pitchFamily="34" charset="0"/>
                    <a:ea typeface="新細明體" pitchFamily="18" charset="-120"/>
                    <a:cs typeface="+mn-cs"/>
                  </a:defRPr>
                </a:lvl8pPr>
                <a:lvl9pPr marL="3657600" algn="l" defTabSz="914400" rtl="0" eaLnBrk="1" latinLnBrk="0" hangingPunct="1">
                  <a:defRPr kumimoji="1" kern="1200">
                    <a:solidFill>
                      <a:schemeClr val="tx1"/>
                    </a:solidFill>
                    <a:latin typeface="Tahoma" pitchFamily="34" charset="0"/>
                    <a:ea typeface="新細明體" pitchFamily="18" charset="-120"/>
                    <a:cs typeface="+mn-cs"/>
                  </a:defRPr>
                </a:lvl9pPr>
              </a:lstStyle>
              <a:p>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ea typeface="Cambria Math" panose="02040503050406030204" pitchFamily="18" charset="0"/>
                          <a:cs typeface="Times New Roman"/>
                        </a:rPr>
                        <m:t>=</m:t>
                      </m:r>
                      <m:sSub>
                        <m:sSubPr>
                          <m:ctrlPr>
                            <a:rPr lang="en-US" i="1">
                              <a:latin typeface="Cambria Math" panose="02040503050406030204" pitchFamily="18" charset="0"/>
                              <a:cs typeface="Times New Roman"/>
                            </a:rPr>
                          </m:ctrlPr>
                        </m:sSubPr>
                        <m:e>
                          <m:r>
                            <a:rPr lang="en-US" i="1">
                              <a:latin typeface="Cambria Math" panose="02040503050406030204" pitchFamily="18" charset="0"/>
                              <a:ea typeface="Cambria Math" panose="02040503050406030204" pitchFamily="18" charset="0"/>
                              <a:cs typeface="Times New Roman"/>
                            </a:rPr>
                            <m:t>𝜕</m:t>
                          </m:r>
                        </m:e>
                        <m:sub>
                          <m:r>
                            <a:rPr lang="en-US" i="1">
                              <a:latin typeface="Cambria Math" panose="02040503050406030204" pitchFamily="18" charset="0"/>
                              <a:ea typeface="Cambria Math" panose="02040503050406030204" pitchFamily="18" charset="0"/>
                              <a:cs typeface="Times New Roman"/>
                            </a:rPr>
                            <m:t>𝜇</m:t>
                          </m:r>
                        </m:sub>
                      </m:sSub>
                      <m:r>
                        <a:rPr lang="zh-TW" altLang="en-US" b="0" i="1" smtClean="0">
                          <a:latin typeface="Cambria Math" panose="02040503050406030204" pitchFamily="18" charset="0"/>
                          <a:ea typeface="Cambria Math" panose="02040503050406030204" pitchFamily="18" charset="0"/>
                          <a:cs typeface="Times New Roman"/>
                        </a:rPr>
                        <m:t>−</m:t>
                      </m:r>
                      <m:r>
                        <a:rPr lang="zh-TW" altLang="en-US" b="0" i="1" smtClean="0">
                          <a:latin typeface="Cambria Math" panose="02040503050406030204" pitchFamily="18" charset="0"/>
                          <a:ea typeface="Cambria Math" panose="02040503050406030204" pitchFamily="18" charset="0"/>
                          <a:cs typeface="Times New Roman"/>
                        </a:rPr>
                        <m:t>𝑖</m:t>
                      </m:r>
                      <m:f>
                        <m:fPr>
                          <m:ctrlPr>
                            <a:rPr lang="zh-TW" altLang="en-US" i="1">
                              <a:latin typeface="Cambria Math" panose="02040503050406030204" pitchFamily="18" charset="0"/>
                              <a:cs typeface="Times New Roman" pitchFamily="18" charset="0"/>
                            </a:rPr>
                          </m:ctrlPr>
                        </m:fPr>
                        <m:num>
                          <m:r>
                            <a:rPr lang="zh-TW" altLang="en-US" b="0" i="1" smtClean="0">
                              <a:latin typeface="Cambria Math" panose="02040503050406030204" pitchFamily="18" charset="0"/>
                              <a:cs typeface="Times New Roman" pitchFamily="18" charset="0"/>
                            </a:rPr>
                            <m:t>𝑔</m:t>
                          </m:r>
                        </m:num>
                        <m:den>
                          <m:rad>
                            <m:radPr>
                              <m:degHide m:val="on"/>
                              <m:ctrlPr>
                                <a:rPr lang="zh-TW" altLang="en-US" i="1">
                                  <a:latin typeface="Cambria Math" panose="02040503050406030204" pitchFamily="18" charset="0"/>
                                  <a:cs typeface="Times New Roman" pitchFamily="18" charset="0"/>
                                </a:rPr>
                              </m:ctrlPr>
                            </m:radPr>
                            <m:deg/>
                            <m:e>
                              <m:r>
                                <a:rPr lang="en-US" altLang="zh-TW" i="1">
                                  <a:latin typeface="Cambria Math"/>
                                  <a:cs typeface="Times New Roman" pitchFamily="18" charset="0"/>
                                </a:rPr>
                                <m:t>2</m:t>
                              </m:r>
                            </m:e>
                          </m:rad>
                        </m:den>
                      </m:f>
                      <m:d>
                        <m:dPr>
                          <m:ctrlPr>
                            <a:rPr lang="zh-TW" altLang="en-US" i="1">
                              <a:latin typeface="Cambria Math" panose="02040503050406030204" pitchFamily="18" charset="0"/>
                              <a:cs typeface="Times New Roman" pitchFamily="18" charset="0"/>
                            </a:rPr>
                          </m:ctrlPr>
                        </m:dPr>
                        <m:e>
                          <m:sSubSup>
                            <m:sSubSupPr>
                              <m:ctrlPr>
                                <a:rPr lang="zh-TW" altLang="en-US" i="1">
                                  <a:latin typeface="Cambria Math" panose="02040503050406030204" pitchFamily="18" charset="0"/>
                                  <a:cs typeface="Times New Roman" pitchFamily="18" charset="0"/>
                                </a:rPr>
                              </m:ctrlPr>
                            </m:sSubSupPr>
                            <m:e>
                              <m:r>
                                <a:rPr lang="zh-TW" altLang="en-US" i="1">
                                  <a:latin typeface="Cambria Math" panose="02040503050406030204" pitchFamily="18" charset="0"/>
                                  <a:cs typeface="Times New Roman" pitchFamily="18" charset="0"/>
                                </a:rPr>
                                <m:t>𝑊</m:t>
                              </m:r>
                            </m:e>
                            <m:sub>
                              <m:r>
                                <a:rPr lang="zh-TW" altLang="en-US" i="1">
                                  <a:latin typeface="Cambria Math" panose="02040503050406030204" pitchFamily="18" charset="0"/>
                                  <a:ea typeface="Cambria Math" panose="02040503050406030204" pitchFamily="18" charset="0"/>
                                  <a:cs typeface="Times New Roman" pitchFamily="18" charset="0"/>
                                </a:rPr>
                                <m:t>𝜇</m:t>
                              </m:r>
                            </m:sub>
                            <m:sup>
                              <m:r>
                                <a:rPr lang="en-US" altLang="zh-TW" i="1">
                                  <a:latin typeface="Cambria Math" panose="02040503050406030204" pitchFamily="18" charset="0"/>
                                  <a:cs typeface="Times New Roman" pitchFamily="18" charset="0"/>
                                </a:rPr>
                                <m:t>+</m:t>
                              </m:r>
                            </m:sup>
                          </m:sSubSup>
                          <m:sSup>
                            <m:sSupPr>
                              <m:ctrlPr>
                                <a:rPr lang="zh-TW" altLang="en-US" i="1">
                                  <a:latin typeface="Cambria Math" panose="02040503050406030204" pitchFamily="18" charset="0"/>
                                  <a:cs typeface="Times New Roman" pitchFamily="18" charset="0"/>
                                </a:rPr>
                              </m:ctrlPr>
                            </m:sSupPr>
                            <m:e>
                              <m:r>
                                <a:rPr lang="zh-TW" altLang="en-US" i="1">
                                  <a:latin typeface="Cambria Math" panose="02040503050406030204" pitchFamily="18" charset="0"/>
                                  <a:ea typeface="Cambria Math" panose="02040503050406030204" pitchFamily="18" charset="0"/>
                                  <a:cs typeface="Times New Roman" pitchFamily="18" charset="0"/>
                                </a:rPr>
                                <m:t>𝜏</m:t>
                              </m:r>
                            </m:e>
                            <m:sup>
                              <m:r>
                                <a:rPr lang="en-US" altLang="zh-TW" i="1">
                                  <a:latin typeface="Cambria Math" panose="02040503050406030204" pitchFamily="18" charset="0"/>
                                  <a:cs typeface="Times New Roman" pitchFamily="18" charset="0"/>
                                </a:rPr>
                                <m:t>+</m:t>
                              </m:r>
                            </m:sup>
                          </m:sSup>
                          <m:r>
                            <a:rPr lang="en-US" altLang="zh-TW" i="1">
                              <a:latin typeface="Cambria Math" panose="02040503050406030204" pitchFamily="18" charset="0"/>
                              <a:cs typeface="Times New Roman" pitchFamily="18" charset="0"/>
                            </a:rPr>
                            <m:t>+</m:t>
                          </m:r>
                          <m:sSubSup>
                            <m:sSubSupPr>
                              <m:ctrlPr>
                                <a:rPr lang="zh-TW" altLang="en-US" i="1">
                                  <a:latin typeface="Cambria Math" panose="02040503050406030204" pitchFamily="18" charset="0"/>
                                  <a:cs typeface="Times New Roman" pitchFamily="18" charset="0"/>
                                </a:rPr>
                              </m:ctrlPr>
                            </m:sSubSupPr>
                            <m:e>
                              <m:r>
                                <a:rPr lang="zh-TW" altLang="en-US" i="1">
                                  <a:latin typeface="Cambria Math" panose="02040503050406030204" pitchFamily="18" charset="0"/>
                                  <a:cs typeface="Times New Roman" pitchFamily="18" charset="0"/>
                                </a:rPr>
                                <m:t>𝑊</m:t>
                              </m:r>
                            </m:e>
                            <m:sub>
                              <m:r>
                                <a:rPr lang="zh-TW" altLang="en-US" i="1">
                                  <a:latin typeface="Cambria Math" panose="02040503050406030204" pitchFamily="18" charset="0"/>
                                  <a:ea typeface="Cambria Math" panose="02040503050406030204" pitchFamily="18" charset="0"/>
                                  <a:cs typeface="Times New Roman" pitchFamily="18" charset="0"/>
                                </a:rPr>
                                <m:t>𝜇</m:t>
                              </m:r>
                            </m:sub>
                            <m:sup>
                              <m:r>
                                <a:rPr lang="zh-TW" altLang="en-US" i="1">
                                  <a:latin typeface="Cambria Math" panose="02040503050406030204" pitchFamily="18" charset="0"/>
                                  <a:ea typeface="Cambria Math" panose="02040503050406030204" pitchFamily="18" charset="0"/>
                                  <a:cs typeface="Times New Roman" pitchFamily="18" charset="0"/>
                                </a:rPr>
                                <m:t>−</m:t>
                              </m:r>
                            </m:sup>
                          </m:sSubSup>
                          <m:sSup>
                            <m:sSupPr>
                              <m:ctrlPr>
                                <a:rPr lang="zh-TW" altLang="en-US" i="1">
                                  <a:latin typeface="Cambria Math" panose="02040503050406030204" pitchFamily="18" charset="0"/>
                                  <a:cs typeface="Times New Roman" pitchFamily="18" charset="0"/>
                                </a:rPr>
                              </m:ctrlPr>
                            </m:sSupPr>
                            <m:e>
                              <m:r>
                                <a:rPr lang="zh-TW" altLang="en-US" i="1">
                                  <a:latin typeface="Cambria Math" panose="02040503050406030204" pitchFamily="18" charset="0"/>
                                  <a:ea typeface="Cambria Math" panose="02040503050406030204" pitchFamily="18" charset="0"/>
                                  <a:cs typeface="Times New Roman" pitchFamily="18" charset="0"/>
                                </a:rPr>
                                <m:t>𝜏</m:t>
                              </m:r>
                            </m:e>
                            <m:sup>
                              <m:r>
                                <a:rPr lang="zh-TW" altLang="en-US" i="1">
                                  <a:latin typeface="Cambria Math" panose="02040503050406030204" pitchFamily="18" charset="0"/>
                                  <a:ea typeface="Cambria Math" panose="02040503050406030204" pitchFamily="18" charset="0"/>
                                  <a:cs typeface="Times New Roman" pitchFamily="18" charset="0"/>
                                </a:rPr>
                                <m:t>−</m:t>
                              </m:r>
                            </m:sup>
                          </m:sSup>
                        </m:e>
                      </m:d>
                      <m:r>
                        <a:rPr lang="en-US" altLang="zh-TW" i="1">
                          <a:latin typeface="Cambria Math" panose="02040503050406030204" pitchFamily="18" charset="0"/>
                          <a:ea typeface="Cambria Math" panose="02040503050406030204" pitchFamily="18" charset="0"/>
                          <a:cs typeface="Times New Roman" pitchFamily="18" charset="0"/>
                        </a:rPr>
                        <m:t>−</m:t>
                      </m:r>
                      <m:r>
                        <a:rPr lang="zh-TW" altLang="en-US" i="1">
                          <a:latin typeface="Cambria Math" panose="02040503050406030204" pitchFamily="18" charset="0"/>
                          <a:cs typeface="Times New Roman"/>
                        </a:rPr>
                        <m:t>𝑖</m:t>
                      </m:r>
                      <m:sSub>
                        <m:sSubPr>
                          <m:ctrlPr>
                            <a:rPr lang="zh-TW" altLang="en-US" i="1">
                              <a:latin typeface="Cambria Math" panose="02040503050406030204" pitchFamily="18" charset="0"/>
                              <a:cs typeface="Times New Roman"/>
                            </a:rPr>
                          </m:ctrlPr>
                        </m:sSubPr>
                        <m:e>
                          <m:r>
                            <a:rPr lang="en-US" altLang="zh-TW" i="1">
                              <a:latin typeface="Cambria Math" panose="02040503050406030204" pitchFamily="18" charset="0"/>
                              <a:cs typeface="Times New Roman"/>
                            </a:rPr>
                            <m:t>𝑞</m:t>
                          </m:r>
                        </m:e>
                        <m:sub>
                          <m:r>
                            <a:rPr lang="en-US" altLang="zh-TW" i="1">
                              <a:latin typeface="Cambria Math" panose="02040503050406030204" pitchFamily="18" charset="0"/>
                              <a:cs typeface="Times New Roman"/>
                            </a:rPr>
                            <m:t>𝑒</m:t>
                          </m:r>
                        </m:sub>
                      </m:sSub>
                      <m:r>
                        <a:rPr lang="en-US" altLang="zh-TW" i="1">
                          <a:latin typeface="Cambria Math" panose="02040503050406030204" pitchFamily="18" charset="0"/>
                          <a:cs typeface="Times New Roman"/>
                        </a:rPr>
                        <m:t>𝑄</m:t>
                      </m:r>
                      <m:sSub>
                        <m:sSubPr>
                          <m:ctrlPr>
                            <a:rPr lang="zh-TW" altLang="en-US" i="1">
                              <a:latin typeface="Cambria Math" panose="02040503050406030204" pitchFamily="18" charset="0"/>
                              <a:cs typeface="Times New Roman"/>
                            </a:rPr>
                          </m:ctrlPr>
                        </m:sSubPr>
                        <m:e>
                          <m:r>
                            <a:rPr lang="zh-TW" altLang="en-US" i="1">
                              <a:latin typeface="Cambria Math" panose="02040503050406030204" pitchFamily="18" charset="0"/>
                              <a:cs typeface="Times New Roman"/>
                            </a:rPr>
                            <m:t>𝐴</m:t>
                          </m:r>
                        </m:e>
                        <m:sub>
                          <m:r>
                            <a:rPr lang="zh-TW" altLang="en-US" i="1">
                              <a:latin typeface="Cambria Math" panose="02040503050406030204" pitchFamily="18" charset="0"/>
                              <a:cs typeface="Times New Roman"/>
                            </a:rPr>
                            <m:t>𝜇</m:t>
                          </m:r>
                        </m:sub>
                      </m:sSub>
                      <m:r>
                        <a:rPr lang="en-US" altLang="zh-TW" i="1">
                          <a:latin typeface="Cambria Math" panose="02040503050406030204" pitchFamily="18" charset="0"/>
                          <a:ea typeface="Cambria Math" panose="02040503050406030204" pitchFamily="18" charset="0"/>
                          <a:cs typeface="Times New Roman" pitchFamily="18" charset="0"/>
                        </a:rPr>
                        <m:t>−</m:t>
                      </m:r>
                      <m:r>
                        <a:rPr lang="zh-TW" altLang="en-US" i="1">
                          <a:latin typeface="Cambria Math" panose="02040503050406030204" pitchFamily="18" charset="0"/>
                          <a:cs typeface="Times New Roman"/>
                        </a:rPr>
                        <m:t>𝑖</m:t>
                      </m:r>
                      <m:f>
                        <m:fPr>
                          <m:ctrlPr>
                            <a:rPr lang="zh-TW" altLang="en-US" i="1">
                              <a:latin typeface="Cambria Math" panose="02040503050406030204" pitchFamily="18" charset="0"/>
                              <a:cs typeface="Times New Roman"/>
                            </a:rPr>
                          </m:ctrlPr>
                        </m:fPr>
                        <m:num>
                          <m:sSub>
                            <m:sSubPr>
                              <m:ctrlPr>
                                <a:rPr lang="zh-TW" altLang="en-US" i="1">
                                  <a:latin typeface="Cambria Math" panose="02040503050406030204" pitchFamily="18" charset="0"/>
                                  <a:cs typeface="Times New Roman"/>
                                </a:rPr>
                              </m:ctrlPr>
                            </m:sSubPr>
                            <m:e>
                              <m:r>
                                <a:rPr lang="zh-TW" altLang="en-US" i="1">
                                  <a:latin typeface="Cambria Math" panose="02040503050406030204" pitchFamily="18" charset="0"/>
                                  <a:cs typeface="Times New Roman"/>
                                </a:rPr>
                                <m:t>𝑞</m:t>
                              </m:r>
                            </m:e>
                            <m:sub>
                              <m:r>
                                <a:rPr lang="zh-TW" altLang="en-US" i="1">
                                  <a:latin typeface="Cambria Math" panose="02040503050406030204" pitchFamily="18" charset="0"/>
                                  <a:cs typeface="Times New Roman"/>
                                </a:rPr>
                                <m:t>𝑒</m:t>
                              </m:r>
                            </m:sub>
                          </m:sSub>
                        </m:num>
                        <m:den>
                          <m:func>
                            <m:funcPr>
                              <m:ctrlPr>
                                <a:rPr lang="en-US" altLang="zh-TW" i="1">
                                  <a:latin typeface="Cambria Math" panose="02040503050406030204" pitchFamily="18" charset="0"/>
                                </a:rPr>
                              </m:ctrlPr>
                            </m:funcPr>
                            <m:fName>
                              <m:r>
                                <m:rPr>
                                  <m:sty m:val="p"/>
                                </m:rPr>
                                <a:rPr lang="en-US" altLang="zh-TW">
                                  <a:latin typeface="Cambria Math" panose="02040503050406030204" pitchFamily="18" charset="0"/>
                                </a:rPr>
                                <m:t>cos</m:t>
                              </m:r>
                            </m:fName>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𝜃</m:t>
                                  </m:r>
                                </m:e>
                                <m:sub>
                                  <m:r>
                                    <a:rPr lang="en-US" altLang="zh-TW" i="1">
                                      <a:latin typeface="Cambria Math" panose="02040503050406030204" pitchFamily="18" charset="0"/>
                                    </a:rPr>
                                    <m:t>𝑊</m:t>
                                  </m:r>
                                </m:sub>
                              </m:sSub>
                            </m:e>
                          </m:func>
                          <m:func>
                            <m:funcPr>
                              <m:ctrlPr>
                                <a:rPr lang="en-US" altLang="zh-TW" i="1">
                                  <a:latin typeface="Cambria Math" panose="02040503050406030204" pitchFamily="18" charset="0"/>
                                </a:rPr>
                              </m:ctrlPr>
                            </m:funcPr>
                            <m:fName>
                              <m:r>
                                <m:rPr>
                                  <m:sty m:val="p"/>
                                </m:rPr>
                                <a:rPr lang="en-US" altLang="zh-TW">
                                  <a:latin typeface="Cambria Math" panose="02040503050406030204" pitchFamily="18" charset="0"/>
                                </a:rPr>
                                <m:t>sin</m:t>
                              </m:r>
                            </m:fName>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𝜃</m:t>
                                  </m:r>
                                </m:e>
                                <m:sub>
                                  <m:r>
                                    <a:rPr lang="en-US" altLang="zh-TW" i="1">
                                      <a:latin typeface="Cambria Math" panose="02040503050406030204" pitchFamily="18" charset="0"/>
                                    </a:rPr>
                                    <m:t>𝑊</m:t>
                                  </m:r>
                                </m:sub>
                              </m:sSub>
                            </m:e>
                          </m:func>
                        </m:den>
                      </m:f>
                      <m:d>
                        <m:dPr>
                          <m:ctrlPr>
                            <a:rPr lang="zh-TW" altLang="en-US" i="1">
                              <a:latin typeface="Cambria Math" panose="02040503050406030204" pitchFamily="18" charset="0"/>
                              <a:cs typeface="Times New Roman"/>
                            </a:rPr>
                          </m:ctrlPr>
                        </m:dPr>
                        <m:e>
                          <m:f>
                            <m:fPr>
                              <m:ctrlPr>
                                <a:rPr lang="zh-TW" altLang="en-US" i="1">
                                  <a:latin typeface="Cambria Math" panose="02040503050406030204" pitchFamily="18" charset="0"/>
                                  <a:cs typeface="Times New Roman"/>
                                </a:rPr>
                              </m:ctrlPr>
                            </m:fPr>
                            <m:num>
                              <m:sSup>
                                <m:sSupPr>
                                  <m:ctrlPr>
                                    <a:rPr lang="zh-TW" altLang="en-US" i="1">
                                      <a:latin typeface="Cambria Math" panose="02040503050406030204" pitchFamily="18" charset="0"/>
                                      <a:cs typeface="Times New Roman" pitchFamily="18" charset="0"/>
                                    </a:rPr>
                                  </m:ctrlPr>
                                </m:sSupPr>
                                <m:e>
                                  <m:r>
                                    <a:rPr lang="zh-TW" altLang="en-US" i="1">
                                      <a:latin typeface="Cambria Math" panose="02040503050406030204" pitchFamily="18" charset="0"/>
                                      <a:ea typeface="Cambria Math" panose="02040503050406030204" pitchFamily="18" charset="0"/>
                                      <a:cs typeface="Times New Roman" pitchFamily="18" charset="0"/>
                                    </a:rPr>
                                    <m:t>𝜏</m:t>
                                  </m:r>
                                </m:e>
                                <m:sup>
                                  <m:r>
                                    <a:rPr lang="en-US" altLang="zh-TW" i="1">
                                      <a:latin typeface="Cambria Math" panose="02040503050406030204" pitchFamily="18" charset="0"/>
                                      <a:ea typeface="Cambria Math" panose="02040503050406030204" pitchFamily="18" charset="0"/>
                                      <a:cs typeface="Times New Roman" pitchFamily="18" charset="0"/>
                                    </a:rPr>
                                    <m:t>3</m:t>
                                  </m:r>
                                </m:sup>
                              </m:sSup>
                            </m:num>
                            <m:den>
                              <m:r>
                                <a:rPr lang="en-US" altLang="zh-TW" i="1">
                                  <a:latin typeface="Cambria Math" panose="02040503050406030204" pitchFamily="18" charset="0"/>
                                  <a:cs typeface="Times New Roman"/>
                                </a:rPr>
                                <m:t>2</m:t>
                              </m:r>
                            </m:den>
                          </m:f>
                          <m:r>
                            <a:rPr lang="en-US" altLang="zh-TW" i="1">
                              <a:latin typeface="Cambria Math" panose="02040503050406030204" pitchFamily="18" charset="0"/>
                              <a:cs typeface="Times New Roman"/>
                            </a:rPr>
                            <m:t>+</m:t>
                          </m:r>
                          <m:r>
                            <a:rPr lang="en-US" altLang="zh-TW" i="1">
                              <a:latin typeface="Cambria Math" panose="02040503050406030204" pitchFamily="18" charset="0"/>
                              <a:cs typeface="Times New Roman"/>
                            </a:rPr>
                            <m:t>𝑄</m:t>
                          </m:r>
                          <m:sSup>
                            <m:sSupPr>
                              <m:ctrlPr>
                                <a:rPr lang="en-US" altLang="zh-TW" i="1">
                                  <a:latin typeface="Cambria Math" panose="02040503050406030204" pitchFamily="18" charset="0"/>
                                  <a:cs typeface="Times New Roman"/>
                                </a:rPr>
                              </m:ctrlPr>
                            </m:sSupPr>
                            <m:e>
                              <m:r>
                                <m:rPr>
                                  <m:sty m:val="p"/>
                                </m:rPr>
                                <a:rPr lang="en-US" altLang="zh-TW">
                                  <a:latin typeface="Cambria Math" panose="02040503050406030204" pitchFamily="18" charset="0"/>
                                  <a:cs typeface="Times New Roman"/>
                                </a:rPr>
                                <m:t>sin</m:t>
                              </m:r>
                            </m:e>
                            <m:sup>
                              <m:r>
                                <a:rPr lang="en-US" altLang="zh-TW" i="1">
                                  <a:latin typeface="Cambria Math" panose="02040503050406030204" pitchFamily="18" charset="0"/>
                                  <a:cs typeface="Times New Roman"/>
                                </a:rPr>
                                <m:t>2</m:t>
                              </m:r>
                            </m:sup>
                          </m:sSup>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𝜃</m:t>
                              </m:r>
                            </m:e>
                            <m:sub>
                              <m:r>
                                <a:rPr lang="en-US" altLang="zh-TW" i="1">
                                  <a:latin typeface="Cambria Math" panose="02040503050406030204" pitchFamily="18" charset="0"/>
                                </a:rPr>
                                <m:t>𝑊</m:t>
                              </m:r>
                            </m:sub>
                          </m:sSub>
                        </m:e>
                      </m:d>
                      <m:sSub>
                        <m:sSubPr>
                          <m:ctrlPr>
                            <a:rPr lang="zh-TW" altLang="en-US" i="1">
                              <a:latin typeface="Cambria Math" panose="02040503050406030204" pitchFamily="18" charset="0"/>
                              <a:cs typeface="Times New Roman"/>
                            </a:rPr>
                          </m:ctrlPr>
                        </m:sSubPr>
                        <m:e>
                          <m:r>
                            <a:rPr lang="en-US" altLang="zh-TW" i="1">
                              <a:latin typeface="Cambria Math" panose="02040503050406030204" pitchFamily="18" charset="0"/>
                              <a:cs typeface="Times New Roman"/>
                            </a:rPr>
                            <m:t>𝑍</m:t>
                          </m:r>
                        </m:e>
                        <m:sub>
                          <m:r>
                            <a:rPr lang="zh-TW" altLang="en-US" i="1">
                              <a:latin typeface="Cambria Math" panose="02040503050406030204" pitchFamily="18" charset="0"/>
                              <a:cs typeface="Times New Roman"/>
                            </a:rPr>
                            <m:t>𝜇</m:t>
                          </m:r>
                        </m:sub>
                      </m:sSub>
                    </m:oMath>
                  </m:oMathPara>
                </a14:m>
                <a:endParaRPr lang="zh-TW" altLang="en-US" dirty="0">
                  <a:latin typeface="Times New Roman" pitchFamily="18" charset="0"/>
                  <a:cs typeface="Times New Roman" pitchFamily="18" charset="0"/>
                </a:endParaRPr>
              </a:p>
            </p:txBody>
          </p:sp>
        </mc:Choice>
        <mc:Fallback xmlns="">
          <p:sp>
            <p:nvSpPr>
              <p:cNvPr id="6" name="文字方塊 9">
                <a:extLst>
                  <a:ext uri="{FF2B5EF4-FFF2-40B4-BE49-F238E27FC236}">
                    <a16:creationId xmlns:a16="http://schemas.microsoft.com/office/drawing/2014/main" id="{93C9DC66-CD50-CAAB-8F1F-F63AB2BCB864}"/>
                  </a:ext>
                </a:extLst>
              </p:cNvPr>
              <p:cNvSpPr txBox="1">
                <a:spLocks noRot="1" noChangeAspect="1" noMove="1" noResize="1" noEditPoints="1" noAdjustHandles="1" noChangeArrowheads="1" noChangeShapeType="1" noTextEdit="1"/>
              </p:cNvSpPr>
              <p:nvPr/>
            </p:nvSpPr>
            <p:spPr>
              <a:xfrm>
                <a:off x="938156" y="3341075"/>
                <a:ext cx="7782098" cy="720325"/>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EABB8CA9-0F19-56A3-CAF2-E6D19121B3B4}"/>
                  </a:ext>
                </a:extLst>
              </p:cNvPr>
              <p:cNvSpPr txBox="1"/>
              <p:nvPr/>
            </p:nvSpPr>
            <p:spPr>
              <a:xfrm>
                <a:off x="889227" y="739670"/>
                <a:ext cx="6518051" cy="391646"/>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Feynman </a:t>
                </a:r>
                <a:r>
                  <a:rPr lang="en-US" dirty="0" err="1">
                    <a:latin typeface="Times New Roman" panose="02020603050405020304" pitchFamily="18" charset="0"/>
                    <a:cs typeface="Times New Roman" panose="02020603050405020304" pitchFamily="18" charset="0"/>
                  </a:rPr>
                  <a:t>Rule用Covariant</a:t>
                </a:r>
                <a:r>
                  <a:rPr lang="en-US" dirty="0">
                    <a:latin typeface="Times New Roman" panose="02020603050405020304" pitchFamily="18" charset="0"/>
                    <a:cs typeface="Times New Roman" panose="02020603050405020304" pitchFamily="18" charset="0"/>
                  </a:rPr>
                  <a:t> Derivative</a:t>
                </a:r>
                <a:r>
                  <a:rPr lang="zh-TW" altLang="en-US" dirty="0">
                    <a:latin typeface="Times New Roman" panose="02020603050405020304" pitchFamily="18" charset="0"/>
                    <a:cs typeface="Times New Roman" panose="02020603050405020304" pitchFamily="18" charset="0"/>
                  </a:rPr>
                  <a:t> </a:t>
                </a:r>
                <a14:m>
                  <m:oMath xmlns:m="http://schemas.openxmlformats.org/officeDocument/2006/math">
                    <m:sSub>
                      <m:sSubPr>
                        <m:ctrlPr>
                          <a:rPr lang="en-US" i="1">
                            <a:latin typeface="Cambria Math" panose="02040503050406030204" pitchFamily="18" charset="0"/>
                            <a:cs typeface="Times New Roman"/>
                          </a:rPr>
                        </m:ctrlPr>
                      </m:sSubPr>
                      <m:e>
                        <m:r>
                          <a:rPr lang="en-US" i="1">
                            <a:latin typeface="Cambria Math" panose="02040503050406030204" pitchFamily="18" charset="0"/>
                            <a:cs typeface="Times New Roman"/>
                          </a:rPr>
                          <m:t>𝐷</m:t>
                        </m:r>
                      </m:e>
                      <m:sub>
                        <m:r>
                          <a:rPr lang="en-US" i="1">
                            <a:latin typeface="Cambria Math" panose="02040503050406030204" pitchFamily="18" charset="0"/>
                            <a:ea typeface="Cambria Math" panose="02040503050406030204" pitchFamily="18" charset="0"/>
                            <a:cs typeface="Times New Roman"/>
                          </a:rPr>
                          <m:t>𝜇</m:t>
                        </m:r>
                      </m:sub>
                    </m:sSub>
                  </m:oMath>
                </a14:m>
                <a:r>
                  <a:rPr lang="en-US" dirty="0">
                    <a:latin typeface="Times New Roman" panose="02020603050405020304" pitchFamily="18" charset="0"/>
                    <a:cs typeface="Times New Roman" panose="02020603050405020304" pitchFamily="18" charset="0"/>
                  </a:rPr>
                  <a:t>來推導更系統化：</a:t>
                </a:r>
              </a:p>
            </p:txBody>
          </p:sp>
        </mc:Choice>
        <mc:Fallback xmlns="">
          <p:sp>
            <p:nvSpPr>
              <p:cNvPr id="7" name="TextBox 6">
                <a:extLst>
                  <a:ext uri="{FF2B5EF4-FFF2-40B4-BE49-F238E27FC236}">
                    <a16:creationId xmlns:a16="http://schemas.microsoft.com/office/drawing/2014/main" id="{EABB8CA9-0F19-56A3-CAF2-E6D19121B3B4}"/>
                  </a:ext>
                </a:extLst>
              </p:cNvPr>
              <p:cNvSpPr txBox="1">
                <a:spLocks noRot="1" noChangeAspect="1" noMove="1" noResize="1" noEditPoints="1" noAdjustHandles="1" noChangeArrowheads="1" noChangeShapeType="1" noTextEdit="1"/>
              </p:cNvSpPr>
              <p:nvPr/>
            </p:nvSpPr>
            <p:spPr>
              <a:xfrm>
                <a:off x="889227" y="739670"/>
                <a:ext cx="6518051" cy="391646"/>
              </a:xfrm>
              <a:prstGeom prst="rect">
                <a:avLst/>
              </a:prstGeom>
              <a:blipFill>
                <a:blip r:embed="rId7"/>
                <a:stretch>
                  <a:fillRect l="-973" t="-6250" b="-15625"/>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4D6757E4-A95D-8A42-E106-CECE34AC280A}"/>
              </a:ext>
            </a:extLst>
          </p:cNvPr>
          <p:cNvSpPr txBox="1"/>
          <p:nvPr/>
        </p:nvSpPr>
        <p:spPr>
          <a:xfrm>
            <a:off x="889227" y="2146171"/>
            <a:ext cx="3210097" cy="369332"/>
          </a:xfrm>
          <a:prstGeom prst="rect">
            <a:avLst/>
          </a:prstGeom>
          <a:noFill/>
        </p:spPr>
        <p:txBody>
          <a:bodyPr wrap="square" rtlCol="0">
            <a:spAutoFit/>
          </a:bodyPr>
          <a:lstStyle/>
          <a:p>
            <a:pPr algn="l"/>
            <a:r>
              <a:rPr lang="en-US" dirty="0" err="1">
                <a:latin typeface="Times New Roman" panose="02020603050405020304" pitchFamily="18" charset="0"/>
                <a:cs typeface="Times New Roman" panose="02020603050405020304" pitchFamily="18" charset="0"/>
              </a:rPr>
              <a:t>代入真實的規範粒子</a:t>
            </a:r>
            <a:r>
              <a:rPr lang="en-US" dirty="0">
                <a:latin typeface="Times New Roman" panose="02020603050405020304" pitchFamily="18" charset="0"/>
                <a:cs typeface="Times New Roman" panose="02020603050405020304" pitchFamily="18" charset="0"/>
              </a:rPr>
              <a:t>：</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01E94373-F3DD-0D91-A049-5A6641477DE9}"/>
                  </a:ext>
                </a:extLst>
              </p:cNvPr>
              <p:cNvSpPr txBox="1"/>
              <p:nvPr/>
            </p:nvSpPr>
            <p:spPr>
              <a:xfrm>
                <a:off x="7407278" y="5358252"/>
                <a:ext cx="1313848" cy="646331"/>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cs typeface="Times New Roman"/>
                        </a:rPr>
                        <m:t>𝑄</m:t>
                      </m:r>
                      <m:r>
                        <a:rPr lang="en-US" altLang="zh-TW" b="0" i="1" smtClean="0">
                          <a:latin typeface="Cambria Math" panose="02040503050406030204" pitchFamily="18" charset="0"/>
                          <a:cs typeface="Times New Roman"/>
                        </a:rPr>
                        <m:t>=</m:t>
                      </m:r>
                      <m:f>
                        <m:fPr>
                          <m:ctrlPr>
                            <a:rPr lang="zh-TW" altLang="en-US" i="1">
                              <a:latin typeface="Cambria Math" panose="02040503050406030204" pitchFamily="18" charset="0"/>
                              <a:cs typeface="Times New Roman"/>
                            </a:rPr>
                          </m:ctrlPr>
                        </m:fPr>
                        <m:num>
                          <m:sSup>
                            <m:sSupPr>
                              <m:ctrlPr>
                                <a:rPr lang="zh-TW" altLang="en-US" i="1">
                                  <a:latin typeface="Cambria Math" panose="02040503050406030204" pitchFamily="18" charset="0"/>
                                  <a:cs typeface="Times New Roman" pitchFamily="18" charset="0"/>
                                </a:rPr>
                              </m:ctrlPr>
                            </m:sSupPr>
                            <m:e>
                              <m:r>
                                <a:rPr lang="zh-TW" altLang="en-US" i="1">
                                  <a:latin typeface="Cambria Math" panose="02040503050406030204" pitchFamily="18" charset="0"/>
                                  <a:ea typeface="Cambria Math" panose="02040503050406030204" pitchFamily="18" charset="0"/>
                                  <a:cs typeface="Times New Roman" pitchFamily="18" charset="0"/>
                                </a:rPr>
                                <m:t>𝜏</m:t>
                              </m:r>
                            </m:e>
                            <m:sup>
                              <m:r>
                                <a:rPr lang="en-US" altLang="zh-TW" i="1">
                                  <a:latin typeface="Cambria Math" panose="02040503050406030204" pitchFamily="18" charset="0"/>
                                  <a:ea typeface="Cambria Math" panose="02040503050406030204" pitchFamily="18" charset="0"/>
                                  <a:cs typeface="Times New Roman" pitchFamily="18" charset="0"/>
                                </a:rPr>
                                <m:t>3</m:t>
                              </m:r>
                            </m:sup>
                          </m:sSup>
                        </m:num>
                        <m:den>
                          <m:r>
                            <a:rPr lang="en-US" altLang="zh-TW" i="1">
                              <a:latin typeface="Cambria Math" panose="02040503050406030204" pitchFamily="18" charset="0"/>
                              <a:cs typeface="Times New Roman"/>
                            </a:rPr>
                            <m:t>2</m:t>
                          </m:r>
                        </m:den>
                      </m:f>
                      <m:r>
                        <a:rPr lang="en-US" altLang="zh-TW" i="1">
                          <a:latin typeface="Cambria Math" panose="02040503050406030204" pitchFamily="18" charset="0"/>
                          <a:cs typeface="Times New Roman"/>
                        </a:rPr>
                        <m:t>+</m:t>
                      </m:r>
                      <m:r>
                        <a:rPr lang="en-US" altLang="zh-TW" i="1">
                          <a:latin typeface="Cambria Math" panose="02040503050406030204" pitchFamily="18" charset="0"/>
                          <a:cs typeface="Times New Roman"/>
                        </a:rPr>
                        <m:t>𝑌</m:t>
                      </m:r>
                    </m:oMath>
                  </m:oMathPara>
                </a14:m>
                <a:endParaRPr lang="en-US" dirty="0"/>
              </a:p>
            </p:txBody>
          </p:sp>
        </mc:Choice>
        <mc:Fallback xmlns="">
          <p:sp>
            <p:nvSpPr>
              <p:cNvPr id="11" name="TextBox 10">
                <a:extLst>
                  <a:ext uri="{FF2B5EF4-FFF2-40B4-BE49-F238E27FC236}">
                    <a16:creationId xmlns:a16="http://schemas.microsoft.com/office/drawing/2014/main" id="{01E94373-F3DD-0D91-A049-5A6641477DE9}"/>
                  </a:ext>
                </a:extLst>
              </p:cNvPr>
              <p:cNvSpPr txBox="1">
                <a:spLocks noRot="1" noChangeAspect="1" noMove="1" noResize="1" noEditPoints="1" noAdjustHandles="1" noChangeArrowheads="1" noChangeShapeType="1" noTextEdit="1"/>
              </p:cNvSpPr>
              <p:nvPr/>
            </p:nvSpPr>
            <p:spPr>
              <a:xfrm>
                <a:off x="7407278" y="5358252"/>
                <a:ext cx="1313848" cy="646331"/>
              </a:xfrm>
              <a:prstGeom prst="rect">
                <a:avLst/>
              </a:prstGeom>
              <a:blipFill>
                <a:blip r:embed="rId8"/>
                <a:stretch>
                  <a:fillRect b="-384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4D079BF2-55BE-59C1-585D-3F085D0E6E0C}"/>
                  </a:ext>
                </a:extLst>
              </p:cNvPr>
              <p:cNvSpPr txBox="1"/>
              <p:nvPr/>
            </p:nvSpPr>
            <p:spPr>
              <a:xfrm>
                <a:off x="5013808" y="1182707"/>
                <a:ext cx="3667298" cy="1230658"/>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d>
                        <m:dPr>
                          <m:ctrlPr>
                            <a:rPr lang="en-US" altLang="zh-TW" i="1" smtClean="0">
                              <a:latin typeface="Cambria Math" panose="02040503050406030204" pitchFamily="18" charset="0"/>
                              <a:cs typeface="Times New Roman" pitchFamily="18" charset="0"/>
                            </a:rPr>
                          </m:ctrlPr>
                        </m:dPr>
                        <m:e>
                          <m:m>
                            <m:mPr>
                              <m:mcs>
                                <m:mc>
                                  <m:mcPr>
                                    <m:count m:val="2"/>
                                    <m:mcJc m:val="center"/>
                                  </m:mcPr>
                                </m:mc>
                              </m:mcs>
                              <m:ctrlPr>
                                <a:rPr lang="en-US" altLang="zh-TW" i="1">
                                  <a:latin typeface="Cambria Math" panose="02040503050406030204" pitchFamily="18" charset="0"/>
                                  <a:cs typeface="Times New Roman" pitchFamily="18" charset="0"/>
                                </a:rPr>
                              </m:ctrlPr>
                            </m:mPr>
                            <m:mr>
                              <m:e>
                                <m:f>
                                  <m:fPr>
                                    <m:ctrlPr>
                                      <a:rPr lang="en-US" altLang="zh-TW" i="1" smtClean="0">
                                        <a:latin typeface="Cambria Math" panose="02040503050406030204" pitchFamily="18" charset="0"/>
                                        <a:cs typeface="Times New Roman" pitchFamily="18" charset="0"/>
                                      </a:rPr>
                                    </m:ctrlPr>
                                  </m:fPr>
                                  <m:num>
                                    <m:r>
                                      <a:rPr lang="en-US" altLang="zh-TW" b="0" i="1" smtClean="0">
                                        <a:latin typeface="Cambria Math"/>
                                        <a:cs typeface="Times New Roman" pitchFamily="18" charset="0"/>
                                      </a:rPr>
                                      <m:t>𝑔</m:t>
                                    </m:r>
                                  </m:num>
                                  <m:den>
                                    <m:r>
                                      <m:rPr>
                                        <m:brk m:alnAt="7"/>
                                      </m:rPr>
                                      <a:rPr lang="en-US" altLang="zh-TW" i="1" smtClean="0">
                                        <a:latin typeface="Cambria Math"/>
                                        <a:cs typeface="Times New Roman" pitchFamily="18" charset="0"/>
                                      </a:rPr>
                                      <m:t>2</m:t>
                                    </m:r>
                                  </m:den>
                                </m:f>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𝑊</m:t>
                                    </m:r>
                                  </m:e>
                                  <m:sup>
                                    <m:r>
                                      <a:rPr lang="en-US" altLang="zh-TW" i="1">
                                        <a:latin typeface="Cambria Math"/>
                                        <a:cs typeface="Times New Roman" pitchFamily="18" charset="0"/>
                                      </a:rPr>
                                      <m:t>3</m:t>
                                    </m:r>
                                  </m:sup>
                                </m:sSup>
                                <m:r>
                                  <a:rPr lang="en-US" altLang="zh-TW" b="0" i="1" smtClean="0">
                                    <a:latin typeface="Cambria Math"/>
                                    <a:cs typeface="Times New Roman" pitchFamily="18" charset="0"/>
                                  </a:rPr>
                                  <m:t>+</m:t>
                                </m:r>
                                <m:r>
                                  <a:rPr lang="en-US" altLang="zh-TW" b="0" i="1" smtClean="0">
                                    <a:latin typeface="Cambria Math" panose="02040503050406030204" pitchFamily="18" charset="0"/>
                                    <a:cs typeface="Times New Roman" pitchFamily="18" charset="0"/>
                                  </a:rPr>
                                  <m:t>𝑔</m:t>
                                </m:r>
                                <m:r>
                                  <a:rPr lang="en-US" altLang="zh-TW" b="0" i="1" smtClean="0">
                                    <a:latin typeface="Cambria Math" panose="02040503050406030204" pitchFamily="18" charset="0"/>
                                    <a:cs typeface="Times New Roman" pitchFamily="18" charset="0"/>
                                  </a:rPr>
                                  <m:t>′</m:t>
                                </m:r>
                                <m:r>
                                  <a:rPr lang="en-US" altLang="zh-TW" b="0" i="1" smtClean="0">
                                    <a:latin typeface="Cambria Math" panose="02040503050406030204" pitchFamily="18" charset="0"/>
                                    <a:cs typeface="Times New Roman" pitchFamily="18" charset="0"/>
                                  </a:rPr>
                                  <m:t>𝑌</m:t>
                                </m:r>
                                <m:r>
                                  <m:rPr>
                                    <m:brk m:alnAt="7"/>
                                  </m:rPr>
                                  <a:rPr lang="en-US" altLang="zh-TW" b="0" i="1" smtClean="0">
                                    <a:latin typeface="Cambria Math"/>
                                    <a:cs typeface="Times New Roman" pitchFamily="18" charset="0"/>
                                  </a:rPr>
                                  <m:t>𝐵</m:t>
                                </m:r>
                              </m:e>
                              <m:e>
                                <m:sSup>
                                  <m:sSupPr>
                                    <m:ctrlPr>
                                      <a:rPr lang="en-US" altLang="zh-TW" i="1">
                                        <a:latin typeface="Cambria Math" panose="02040503050406030204" pitchFamily="18" charset="0"/>
                                        <a:cs typeface="Times New Roman" pitchFamily="18" charset="0"/>
                                      </a:rPr>
                                    </m:ctrlPr>
                                  </m:sSupPr>
                                  <m:e>
                                    <m:f>
                                      <m:fPr>
                                        <m:ctrlPr>
                                          <a:rPr lang="en-US" altLang="zh-TW" i="1">
                                            <a:latin typeface="Cambria Math" panose="02040503050406030204" pitchFamily="18" charset="0"/>
                                            <a:cs typeface="Times New Roman" pitchFamily="18" charset="0"/>
                                          </a:rPr>
                                        </m:ctrlPr>
                                      </m:fPr>
                                      <m:num>
                                        <m:r>
                                          <a:rPr lang="en-US" altLang="zh-TW" b="0" i="1" smtClean="0">
                                            <a:latin typeface="Cambria Math" panose="02040503050406030204" pitchFamily="18" charset="0"/>
                                            <a:cs typeface="Times New Roman" pitchFamily="18" charset="0"/>
                                          </a:rPr>
                                          <m:t>𝑔</m:t>
                                        </m:r>
                                      </m:num>
                                      <m:den>
                                        <m:rad>
                                          <m:radPr>
                                            <m:degHide m:val="on"/>
                                            <m:ctrlPr>
                                              <a:rPr lang="en-US" altLang="zh-TW" i="1">
                                                <a:latin typeface="Cambria Math" panose="02040503050406030204" pitchFamily="18" charset="0"/>
                                                <a:cs typeface="Times New Roman" pitchFamily="18" charset="0"/>
                                              </a:rPr>
                                            </m:ctrlPr>
                                          </m:radPr>
                                          <m:deg/>
                                          <m:e>
                                            <m:r>
                                              <a:rPr lang="en-US" altLang="zh-TW" i="1">
                                                <a:latin typeface="Cambria Math"/>
                                                <a:cs typeface="Times New Roman" pitchFamily="18" charset="0"/>
                                              </a:rPr>
                                              <m:t>2</m:t>
                                            </m:r>
                                          </m:e>
                                        </m:rad>
                                      </m:den>
                                    </m:f>
                                    <m:r>
                                      <a:rPr lang="en-US" altLang="zh-TW" i="1">
                                        <a:latin typeface="Cambria Math"/>
                                        <a:cs typeface="Times New Roman" pitchFamily="18" charset="0"/>
                                      </a:rPr>
                                      <m:t>𝑊</m:t>
                                    </m:r>
                                  </m:e>
                                  <m:sup>
                                    <m:r>
                                      <a:rPr lang="en-US" altLang="zh-TW" i="1">
                                        <a:latin typeface="Cambria Math"/>
                                        <a:cs typeface="Times New Roman" pitchFamily="18" charset="0"/>
                                      </a:rPr>
                                      <m:t>+</m:t>
                                    </m:r>
                                  </m:sup>
                                </m:sSup>
                              </m:e>
                            </m:mr>
                            <m:mr>
                              <m:e>
                                <m:sSup>
                                  <m:sSupPr>
                                    <m:ctrlPr>
                                      <a:rPr lang="en-US" altLang="zh-TW" i="1">
                                        <a:latin typeface="Cambria Math" panose="02040503050406030204" pitchFamily="18" charset="0"/>
                                        <a:cs typeface="Times New Roman" pitchFamily="18" charset="0"/>
                                      </a:rPr>
                                    </m:ctrlPr>
                                  </m:sSupPr>
                                  <m:e>
                                    <m:f>
                                      <m:fPr>
                                        <m:ctrlPr>
                                          <a:rPr lang="en-US" altLang="zh-TW" i="1">
                                            <a:latin typeface="Cambria Math" panose="02040503050406030204" pitchFamily="18" charset="0"/>
                                            <a:cs typeface="Times New Roman" pitchFamily="18" charset="0"/>
                                          </a:rPr>
                                        </m:ctrlPr>
                                      </m:fPr>
                                      <m:num>
                                        <m:r>
                                          <a:rPr lang="en-US" altLang="zh-TW" b="0" i="1" smtClean="0">
                                            <a:latin typeface="Cambria Math" panose="02040503050406030204" pitchFamily="18" charset="0"/>
                                            <a:cs typeface="Times New Roman" pitchFamily="18" charset="0"/>
                                          </a:rPr>
                                          <m:t>𝑔</m:t>
                                        </m:r>
                                      </m:num>
                                      <m:den>
                                        <m:rad>
                                          <m:radPr>
                                            <m:degHide m:val="on"/>
                                            <m:ctrlPr>
                                              <a:rPr lang="en-US" altLang="zh-TW" i="1">
                                                <a:latin typeface="Cambria Math" panose="02040503050406030204" pitchFamily="18" charset="0"/>
                                                <a:cs typeface="Times New Roman" pitchFamily="18" charset="0"/>
                                              </a:rPr>
                                            </m:ctrlPr>
                                          </m:radPr>
                                          <m:deg/>
                                          <m:e>
                                            <m:r>
                                              <a:rPr lang="en-US" altLang="zh-TW" i="1">
                                                <a:latin typeface="Cambria Math"/>
                                                <a:cs typeface="Times New Roman" pitchFamily="18" charset="0"/>
                                              </a:rPr>
                                              <m:t>2</m:t>
                                            </m:r>
                                          </m:e>
                                        </m:rad>
                                      </m:den>
                                    </m:f>
                                    <m:r>
                                      <a:rPr lang="en-US" altLang="zh-TW" i="1">
                                        <a:latin typeface="Cambria Math"/>
                                        <a:cs typeface="Times New Roman" pitchFamily="18" charset="0"/>
                                      </a:rPr>
                                      <m:t>𝑊</m:t>
                                    </m:r>
                                  </m:e>
                                  <m:sup>
                                    <m:r>
                                      <a:rPr lang="en-US" altLang="zh-TW" i="1">
                                        <a:latin typeface="Cambria Math"/>
                                        <a:cs typeface="Times New Roman" pitchFamily="18" charset="0"/>
                                      </a:rPr>
                                      <m:t>−</m:t>
                                    </m:r>
                                  </m:sup>
                                </m:sSup>
                              </m:e>
                              <m:e>
                                <m:r>
                                  <a:rPr lang="en-US" altLang="zh-TW" b="0" i="1" smtClean="0">
                                    <a:latin typeface="Cambria Math"/>
                                    <a:cs typeface="Times New Roman" pitchFamily="18" charset="0"/>
                                  </a:rPr>
                                  <m:t>−</m:t>
                                </m:r>
                                <m:f>
                                  <m:fPr>
                                    <m:ctrlPr>
                                      <a:rPr lang="en-US" altLang="zh-TW" i="1">
                                        <a:latin typeface="Cambria Math" panose="02040503050406030204" pitchFamily="18" charset="0"/>
                                        <a:cs typeface="Times New Roman" pitchFamily="18" charset="0"/>
                                      </a:rPr>
                                    </m:ctrlPr>
                                  </m:fPr>
                                  <m:num>
                                    <m:r>
                                      <a:rPr lang="en-US" altLang="zh-TW" b="0" i="1" smtClean="0">
                                        <a:latin typeface="Cambria Math"/>
                                        <a:cs typeface="Times New Roman" pitchFamily="18" charset="0"/>
                                      </a:rPr>
                                      <m:t>𝑔</m:t>
                                    </m:r>
                                  </m:num>
                                  <m:den>
                                    <m:r>
                                      <m:rPr>
                                        <m:brk m:alnAt="7"/>
                                      </m:rPr>
                                      <a:rPr lang="en-US" altLang="zh-TW" i="1">
                                        <a:latin typeface="Cambria Math"/>
                                        <a:cs typeface="Times New Roman" pitchFamily="18" charset="0"/>
                                      </a:rPr>
                                      <m:t>2</m:t>
                                    </m:r>
                                  </m:den>
                                </m:f>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𝑊</m:t>
                                    </m:r>
                                  </m:e>
                                  <m:sup>
                                    <m:r>
                                      <a:rPr lang="en-US" altLang="zh-TW" i="1">
                                        <a:latin typeface="Cambria Math"/>
                                        <a:cs typeface="Times New Roman" pitchFamily="18" charset="0"/>
                                      </a:rPr>
                                      <m:t>3</m:t>
                                    </m:r>
                                  </m:sup>
                                </m:sSup>
                                <m:r>
                                  <a:rPr lang="en-US" altLang="zh-TW" b="0" i="1" smtClean="0">
                                    <a:latin typeface="Cambria Math"/>
                                    <a:cs typeface="Times New Roman" pitchFamily="18" charset="0"/>
                                  </a:rPr>
                                  <m:t>+</m:t>
                                </m:r>
                                <m:sSup>
                                  <m:sSupPr>
                                    <m:ctrlPr>
                                      <a:rPr lang="en-US" altLang="zh-TW" b="0" i="1" smtClean="0">
                                        <a:latin typeface="Cambria Math" panose="02040503050406030204" pitchFamily="18" charset="0"/>
                                        <a:cs typeface="Times New Roman" pitchFamily="18" charset="0"/>
                                      </a:rPr>
                                    </m:ctrlPr>
                                  </m:sSupPr>
                                  <m:e>
                                    <m:r>
                                      <a:rPr lang="en-US" altLang="zh-TW" b="0" i="1" smtClean="0">
                                        <a:latin typeface="Cambria Math" panose="02040503050406030204" pitchFamily="18" charset="0"/>
                                        <a:cs typeface="Times New Roman" pitchFamily="18" charset="0"/>
                                      </a:rPr>
                                      <m:t>𝑔</m:t>
                                    </m:r>
                                  </m:e>
                                  <m:sup>
                                    <m:r>
                                      <a:rPr lang="en-US" altLang="zh-TW" b="0" i="1" smtClean="0">
                                        <a:latin typeface="Cambria Math" panose="02040503050406030204" pitchFamily="18" charset="0"/>
                                        <a:cs typeface="Times New Roman" pitchFamily="18" charset="0"/>
                                      </a:rPr>
                                      <m:t>′</m:t>
                                    </m:r>
                                  </m:sup>
                                </m:sSup>
                                <m:r>
                                  <a:rPr lang="en-US" altLang="zh-TW" b="0" i="1" smtClean="0">
                                    <a:latin typeface="Cambria Math" panose="02040503050406030204" pitchFamily="18" charset="0"/>
                                    <a:cs typeface="Times New Roman" pitchFamily="18" charset="0"/>
                                  </a:rPr>
                                  <m:t>𝑌</m:t>
                                </m:r>
                                <m:r>
                                  <m:rPr>
                                    <m:brk m:alnAt="7"/>
                                  </m:rPr>
                                  <a:rPr lang="en-US" altLang="zh-TW" i="1">
                                    <a:latin typeface="Cambria Math"/>
                                    <a:cs typeface="Times New Roman" pitchFamily="18" charset="0"/>
                                  </a:rPr>
                                  <m:t>𝐵</m:t>
                                </m:r>
                              </m:e>
                            </m:mr>
                          </m:m>
                        </m:e>
                      </m:d>
                    </m:oMath>
                  </m:oMathPara>
                </a14:m>
                <a:endParaRPr lang="en-US" dirty="0"/>
              </a:p>
            </p:txBody>
          </p:sp>
        </mc:Choice>
        <mc:Fallback xmlns="">
          <p:sp>
            <p:nvSpPr>
              <p:cNvPr id="12" name="TextBox 11">
                <a:extLst>
                  <a:ext uri="{FF2B5EF4-FFF2-40B4-BE49-F238E27FC236}">
                    <a16:creationId xmlns:a16="http://schemas.microsoft.com/office/drawing/2014/main" id="{4D079BF2-55BE-59C1-585D-3F085D0E6E0C}"/>
                  </a:ext>
                </a:extLst>
              </p:cNvPr>
              <p:cNvSpPr txBox="1">
                <a:spLocks noRot="1" noChangeAspect="1" noMove="1" noResize="1" noEditPoints="1" noAdjustHandles="1" noChangeArrowheads="1" noChangeShapeType="1" noTextEdit="1"/>
              </p:cNvSpPr>
              <p:nvPr/>
            </p:nvSpPr>
            <p:spPr>
              <a:xfrm>
                <a:off x="5013808" y="1182707"/>
                <a:ext cx="3667298" cy="1230658"/>
              </a:xfrm>
              <a:prstGeom prst="rect">
                <a:avLst/>
              </a:prstGeom>
              <a:blipFill>
                <a:blip r:embed="rId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9577622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695731E7-05E2-4B34-A808-C068F5CA7571}" type="slidenum">
              <a:rPr lang="zh-TW" altLang="en-US" smtClean="0"/>
              <a:pPr>
                <a:defRPr/>
              </a:pPr>
              <a:t>7</a:t>
            </a:fld>
            <a:endParaRPr lang="en-US" altLang="zh-TW"/>
          </a:p>
        </p:txBody>
      </p:sp>
      <p:pic>
        <p:nvPicPr>
          <p:cNvPr id="3" name="圖片 2"/>
          <p:cNvPicPr>
            <a:picLocks noChangeAspect="1"/>
          </p:cNvPicPr>
          <p:nvPr/>
        </p:nvPicPr>
        <p:blipFill rotWithShape="1">
          <a:blip r:embed="rId2">
            <a:extLst>
              <a:ext uri="{28A0092B-C50C-407E-A947-70E740481C1C}">
                <a14:useLocalDpi xmlns:a14="http://schemas.microsoft.com/office/drawing/2010/main" val="0"/>
              </a:ext>
            </a:extLst>
          </a:blip>
          <a:srcRect t="8405"/>
          <a:stretch/>
        </p:blipFill>
        <p:spPr>
          <a:xfrm>
            <a:off x="894323" y="103238"/>
            <a:ext cx="7559419" cy="4173793"/>
          </a:xfrm>
          <a:prstGeom prst="rect">
            <a:avLst/>
          </a:prstGeom>
        </p:spPr>
      </p:pic>
      <p:pic>
        <p:nvPicPr>
          <p:cNvPr id="4" name="圖片 3"/>
          <p:cNvPicPr>
            <a:picLocks noChangeAspect="1"/>
          </p:cNvPicPr>
          <p:nvPr/>
        </p:nvPicPr>
        <p:blipFill rotWithShape="1">
          <a:blip r:embed="rId3">
            <a:extLst>
              <a:ext uri="{28A0092B-C50C-407E-A947-70E740481C1C}">
                <a14:useLocalDpi xmlns:a14="http://schemas.microsoft.com/office/drawing/2010/main" val="0"/>
              </a:ext>
            </a:extLst>
          </a:blip>
          <a:srcRect t="8588" b="12921"/>
          <a:stretch/>
        </p:blipFill>
        <p:spPr>
          <a:xfrm>
            <a:off x="879072" y="4011561"/>
            <a:ext cx="7574670" cy="3583859"/>
          </a:xfrm>
          <a:prstGeom prst="rect">
            <a:avLst/>
          </a:prstGeom>
        </p:spPr>
      </p:pic>
    </p:spTree>
    <p:extLst>
      <p:ext uri="{BB962C8B-B14F-4D97-AF65-F5344CB8AC3E}">
        <p14:creationId xmlns:p14="http://schemas.microsoft.com/office/powerpoint/2010/main" val="82402807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文字方塊 1"/>
          <p:cNvSpPr txBox="1">
            <a:spLocks noChangeArrowheads="1"/>
          </p:cNvSpPr>
          <p:nvPr/>
        </p:nvSpPr>
        <p:spPr bwMode="auto">
          <a:xfrm>
            <a:off x="1952625" y="808571"/>
            <a:ext cx="5238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cs typeface="Times New Roman" pitchFamily="18" charset="0"/>
              </a:rPr>
              <a:t>這樣的統一建議雖然美好，但還沒起飛就已墜落！</a:t>
            </a:r>
          </a:p>
        </p:txBody>
      </p:sp>
      <p:pic>
        <p:nvPicPr>
          <p:cNvPr id="172034" name="Picture 2" descr="http://www.chinanews.com/tp/hd2011/2011/12-12/U334P4T426D79356F16470DT20111212161403.jpg"/>
          <p:cNvPicPr>
            <a:picLocks noChangeAspect="1" noChangeArrowheads="1"/>
          </p:cNvPicPr>
          <p:nvPr/>
        </p:nvPicPr>
        <p:blipFill rotWithShape="1">
          <a:blip r:embed="rId2">
            <a:extLst>
              <a:ext uri="{28A0092B-C50C-407E-A947-70E740481C1C}">
                <a14:useLocalDpi xmlns:a14="http://schemas.microsoft.com/office/drawing/2010/main" val="0"/>
              </a:ext>
            </a:extLst>
          </a:blip>
          <a:srcRect b="10902"/>
          <a:stretch/>
        </p:blipFill>
        <p:spPr bwMode="auto">
          <a:xfrm>
            <a:off x="1498267" y="1317374"/>
            <a:ext cx="6467475" cy="382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59A93B76-79D9-4A9B-0DA6-0C0CF8347E63}"/>
              </a:ext>
            </a:extLst>
          </p:cNvPr>
          <p:cNvSpPr txBox="1"/>
          <p:nvPr/>
        </p:nvSpPr>
        <p:spPr>
          <a:xfrm>
            <a:off x="968877" y="5283752"/>
            <a:ext cx="5948413" cy="369332"/>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Gauge Bosons are massless, by gauge symmetry.</a:t>
            </a:r>
          </a:p>
        </p:txBody>
      </p:sp>
      <p:sp>
        <p:nvSpPr>
          <p:cNvPr id="3" name="TextBox 2">
            <a:extLst>
              <a:ext uri="{FF2B5EF4-FFF2-40B4-BE49-F238E27FC236}">
                <a16:creationId xmlns:a16="http://schemas.microsoft.com/office/drawing/2014/main" id="{DD80C3B0-AD56-786E-4D7B-D2605B89ED43}"/>
              </a:ext>
            </a:extLst>
          </p:cNvPr>
          <p:cNvSpPr txBox="1"/>
          <p:nvPr/>
        </p:nvSpPr>
        <p:spPr>
          <a:xfrm>
            <a:off x="968877" y="5653639"/>
            <a:ext cx="7761237" cy="369332"/>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Gauge Bosons mass term is not gauge invariant, hence will ruin renormalization.</a:t>
            </a:r>
          </a:p>
        </p:txBody>
      </p:sp>
      <mc:AlternateContent xmlns:mc="http://schemas.openxmlformats.org/markup-compatibility/2006" xmlns:a14="http://schemas.microsoft.com/office/drawing/2010/main">
        <mc:Choice Requires="a14">
          <p:sp>
            <p:nvSpPr>
              <p:cNvPr id="4" name="文字方塊 9">
                <a:extLst>
                  <a:ext uri="{FF2B5EF4-FFF2-40B4-BE49-F238E27FC236}">
                    <a16:creationId xmlns:a16="http://schemas.microsoft.com/office/drawing/2014/main" id="{CE21C139-9138-243B-ACD3-00864ABCF621}"/>
                  </a:ext>
                </a:extLst>
              </p:cNvPr>
              <p:cNvSpPr txBox="1"/>
              <p:nvPr/>
            </p:nvSpPr>
            <p:spPr>
              <a:xfrm>
                <a:off x="2725063" y="6022971"/>
                <a:ext cx="1477551" cy="391646"/>
              </a:xfrm>
              <a:prstGeom prst="rect">
                <a:avLst/>
              </a:prstGeom>
              <a:solidFill>
                <a:srgbClr val="FFFF99"/>
              </a:solidFill>
            </p:spPr>
            <p:txBody>
              <a:bodyPr wrap="square" rtlCol="0">
                <a:spAutoFit/>
              </a:bodyPr>
              <a:lstStyle>
                <a:defPPr>
                  <a:defRPr lang="en-US"/>
                </a:defPPr>
                <a:lvl1pPr algn="l" rtl="0" fontAlgn="base">
                  <a:spcBef>
                    <a:spcPct val="0"/>
                  </a:spcBef>
                  <a:spcAft>
                    <a:spcPct val="0"/>
                  </a:spcAft>
                  <a:defRPr kumimoji="1" kern="1200">
                    <a:solidFill>
                      <a:schemeClr val="tx1"/>
                    </a:solidFill>
                    <a:latin typeface="Tahoma" pitchFamily="34" charset="0"/>
                    <a:ea typeface="新細明體" pitchFamily="18" charset="-120"/>
                    <a:cs typeface="+mn-cs"/>
                  </a:defRPr>
                </a:lvl1pPr>
                <a:lvl2pPr marL="457200" algn="l" rtl="0" fontAlgn="base">
                  <a:spcBef>
                    <a:spcPct val="0"/>
                  </a:spcBef>
                  <a:spcAft>
                    <a:spcPct val="0"/>
                  </a:spcAft>
                  <a:defRPr kumimoji="1" kern="1200">
                    <a:solidFill>
                      <a:schemeClr val="tx1"/>
                    </a:solidFill>
                    <a:latin typeface="Tahoma" pitchFamily="34" charset="0"/>
                    <a:ea typeface="新細明體" pitchFamily="18" charset="-120"/>
                    <a:cs typeface="+mn-cs"/>
                  </a:defRPr>
                </a:lvl2pPr>
                <a:lvl3pPr marL="914400" algn="l" rtl="0" fontAlgn="base">
                  <a:spcBef>
                    <a:spcPct val="0"/>
                  </a:spcBef>
                  <a:spcAft>
                    <a:spcPct val="0"/>
                  </a:spcAft>
                  <a:defRPr kumimoji="1" kern="1200">
                    <a:solidFill>
                      <a:schemeClr val="tx1"/>
                    </a:solidFill>
                    <a:latin typeface="Tahoma" pitchFamily="34" charset="0"/>
                    <a:ea typeface="新細明體" pitchFamily="18" charset="-120"/>
                    <a:cs typeface="+mn-cs"/>
                  </a:defRPr>
                </a:lvl3pPr>
                <a:lvl4pPr marL="1371600" algn="l" rtl="0" fontAlgn="base">
                  <a:spcBef>
                    <a:spcPct val="0"/>
                  </a:spcBef>
                  <a:spcAft>
                    <a:spcPct val="0"/>
                  </a:spcAft>
                  <a:defRPr kumimoji="1" kern="1200">
                    <a:solidFill>
                      <a:schemeClr val="tx1"/>
                    </a:solidFill>
                    <a:latin typeface="Tahoma" pitchFamily="34" charset="0"/>
                    <a:ea typeface="新細明體" pitchFamily="18" charset="-120"/>
                    <a:cs typeface="+mn-cs"/>
                  </a:defRPr>
                </a:lvl4pPr>
                <a:lvl5pPr marL="1828800" algn="l" rtl="0" fontAlgn="base">
                  <a:spcBef>
                    <a:spcPct val="0"/>
                  </a:spcBef>
                  <a:spcAft>
                    <a:spcPct val="0"/>
                  </a:spcAft>
                  <a:defRPr kumimoji="1" kern="1200">
                    <a:solidFill>
                      <a:schemeClr val="tx1"/>
                    </a:solidFill>
                    <a:latin typeface="Tahoma" pitchFamily="34" charset="0"/>
                    <a:ea typeface="新細明體" pitchFamily="18" charset="-120"/>
                    <a:cs typeface="+mn-cs"/>
                  </a:defRPr>
                </a:lvl5pPr>
                <a:lvl6pPr marL="2286000" algn="l" defTabSz="914400" rtl="0" eaLnBrk="1" latinLnBrk="0" hangingPunct="1">
                  <a:defRPr kumimoji="1" kern="1200">
                    <a:solidFill>
                      <a:schemeClr val="tx1"/>
                    </a:solidFill>
                    <a:latin typeface="Tahoma" pitchFamily="34" charset="0"/>
                    <a:ea typeface="新細明體" pitchFamily="18" charset="-120"/>
                    <a:cs typeface="+mn-cs"/>
                  </a:defRPr>
                </a:lvl6pPr>
                <a:lvl7pPr marL="2743200" algn="l" defTabSz="914400" rtl="0" eaLnBrk="1" latinLnBrk="0" hangingPunct="1">
                  <a:defRPr kumimoji="1" kern="1200">
                    <a:solidFill>
                      <a:schemeClr val="tx1"/>
                    </a:solidFill>
                    <a:latin typeface="Tahoma" pitchFamily="34" charset="0"/>
                    <a:ea typeface="新細明體" pitchFamily="18" charset="-120"/>
                    <a:cs typeface="+mn-cs"/>
                  </a:defRPr>
                </a:lvl7pPr>
                <a:lvl8pPr marL="3200400" algn="l" defTabSz="914400" rtl="0" eaLnBrk="1" latinLnBrk="0" hangingPunct="1">
                  <a:defRPr kumimoji="1" kern="1200">
                    <a:solidFill>
                      <a:schemeClr val="tx1"/>
                    </a:solidFill>
                    <a:latin typeface="Tahoma" pitchFamily="34" charset="0"/>
                    <a:ea typeface="新細明體" pitchFamily="18" charset="-120"/>
                    <a:cs typeface="+mn-cs"/>
                  </a:defRPr>
                </a:lvl8pPr>
                <a:lvl9pPr marL="3657600" algn="l" defTabSz="914400" rtl="0" eaLnBrk="1" latinLnBrk="0" hangingPunct="1">
                  <a:defRPr kumimoji="1" kern="1200">
                    <a:solidFill>
                      <a:schemeClr val="tx1"/>
                    </a:solidFill>
                    <a:latin typeface="Tahoma" pitchFamily="34" charset="0"/>
                    <a:ea typeface="新細明體" pitchFamily="18" charset="-120"/>
                    <a:cs typeface="+mn-cs"/>
                  </a:defRPr>
                </a:lvl9pPr>
              </a:lstStyle>
              <a:p>
                <a:pPr/>
                <a14:m>
                  <m:oMathPara xmlns:m="http://schemas.openxmlformats.org/officeDocument/2006/math">
                    <m:oMathParaPr>
                      <m:jc m:val="centerGroup"/>
                    </m:oMathParaPr>
                    <m:oMath xmlns:m="http://schemas.openxmlformats.org/officeDocument/2006/math">
                      <m:sSub>
                        <m:sSubPr>
                          <m:ctrlPr>
                            <a:rPr lang="zh-TW" altLang="en-US" i="1" smtClean="0">
                              <a:latin typeface="Cambria Math" panose="02040503050406030204" pitchFamily="18" charset="0"/>
                              <a:cs typeface="Times New Roman" pitchFamily="18" charset="0"/>
                            </a:rPr>
                          </m:ctrlPr>
                        </m:sSubPr>
                        <m:e>
                          <m:r>
                            <a:rPr lang="en-US" altLang="zh-TW" b="0" i="1" smtClean="0">
                              <a:latin typeface="Cambria Math" panose="02040503050406030204" pitchFamily="18" charset="0"/>
                              <a:cs typeface="Times New Roman" pitchFamily="18" charset="0"/>
                            </a:rPr>
                            <m:t>𝑚</m:t>
                          </m:r>
                        </m:e>
                        <m:sub>
                          <m:r>
                            <a:rPr lang="en-US" altLang="zh-TW" b="0" i="1" smtClean="0">
                              <a:latin typeface="Cambria Math" panose="02040503050406030204" pitchFamily="18" charset="0"/>
                              <a:cs typeface="Times New Roman" pitchFamily="18" charset="0"/>
                            </a:rPr>
                            <m:t>𝑊</m:t>
                          </m:r>
                        </m:sub>
                      </m:sSub>
                      <m:sSubSup>
                        <m:sSubSupPr>
                          <m:ctrlPr>
                            <a:rPr lang="zh-TW" altLang="en-US" i="1">
                              <a:latin typeface="Cambria Math" panose="02040503050406030204" pitchFamily="18" charset="0"/>
                              <a:cs typeface="Times New Roman" pitchFamily="18" charset="0"/>
                            </a:rPr>
                          </m:ctrlPr>
                        </m:sSubSupPr>
                        <m:e>
                          <m:r>
                            <a:rPr lang="zh-TW" altLang="en-US" i="1">
                              <a:latin typeface="Cambria Math" panose="02040503050406030204" pitchFamily="18" charset="0"/>
                              <a:cs typeface="Times New Roman" pitchFamily="18" charset="0"/>
                            </a:rPr>
                            <m:t>𝑊</m:t>
                          </m:r>
                        </m:e>
                        <m:sub>
                          <m:r>
                            <a:rPr lang="zh-TW" altLang="en-US" i="1">
                              <a:latin typeface="Cambria Math" panose="02040503050406030204" pitchFamily="18" charset="0"/>
                              <a:ea typeface="Cambria Math" panose="02040503050406030204" pitchFamily="18" charset="0"/>
                              <a:cs typeface="Times New Roman" pitchFamily="18" charset="0"/>
                            </a:rPr>
                            <m:t>𝜇</m:t>
                          </m:r>
                        </m:sub>
                        <m:sup>
                          <m:r>
                            <a:rPr lang="en-US" altLang="zh-TW" i="1">
                              <a:latin typeface="Cambria Math" panose="02040503050406030204" pitchFamily="18" charset="0"/>
                              <a:cs typeface="Times New Roman" pitchFamily="18" charset="0"/>
                            </a:rPr>
                            <m:t>+</m:t>
                          </m:r>
                        </m:sup>
                      </m:sSubSup>
                      <m:sSup>
                        <m:sSupPr>
                          <m:ctrlPr>
                            <a:rPr lang="zh-TW" altLang="en-US" i="1">
                              <a:latin typeface="Cambria Math" panose="02040503050406030204" pitchFamily="18" charset="0"/>
                              <a:cs typeface="Times New Roman" pitchFamily="18" charset="0"/>
                            </a:rPr>
                          </m:ctrlPr>
                        </m:sSupPr>
                        <m:e>
                          <m:r>
                            <a:rPr lang="en-US" altLang="zh-TW" i="1">
                              <a:latin typeface="Cambria Math" panose="02040503050406030204" pitchFamily="18" charset="0"/>
                              <a:cs typeface="Times New Roman" pitchFamily="18" charset="0"/>
                            </a:rPr>
                            <m:t>𝑊</m:t>
                          </m:r>
                        </m:e>
                        <m:sup>
                          <m:r>
                            <a:rPr lang="zh-TW" altLang="en-US" i="1">
                              <a:latin typeface="Cambria Math" panose="02040503050406030204" pitchFamily="18" charset="0"/>
                              <a:ea typeface="Cambria Math" panose="02040503050406030204" pitchFamily="18" charset="0"/>
                              <a:cs typeface="Times New Roman" pitchFamily="18" charset="0"/>
                            </a:rPr>
                            <m:t>−</m:t>
                          </m:r>
                          <m:r>
                            <a:rPr lang="zh-TW" altLang="en-US" i="1">
                              <a:latin typeface="Cambria Math" panose="02040503050406030204" pitchFamily="18" charset="0"/>
                              <a:ea typeface="Cambria Math" panose="02040503050406030204" pitchFamily="18" charset="0"/>
                              <a:cs typeface="Times New Roman" pitchFamily="18" charset="0"/>
                            </a:rPr>
                            <m:t>𝜇</m:t>
                          </m:r>
                        </m:sup>
                      </m:sSup>
                    </m:oMath>
                  </m:oMathPara>
                </a14:m>
                <a:endParaRPr lang="zh-TW" altLang="en-US" dirty="0">
                  <a:latin typeface="Times New Roman" pitchFamily="18" charset="0"/>
                  <a:cs typeface="Times New Roman" pitchFamily="18" charset="0"/>
                </a:endParaRPr>
              </a:p>
            </p:txBody>
          </p:sp>
        </mc:Choice>
        <mc:Fallback xmlns="">
          <p:sp>
            <p:nvSpPr>
              <p:cNvPr id="4" name="文字方塊 9">
                <a:extLst>
                  <a:ext uri="{FF2B5EF4-FFF2-40B4-BE49-F238E27FC236}">
                    <a16:creationId xmlns:a16="http://schemas.microsoft.com/office/drawing/2014/main" id="{CE21C139-9138-243B-ACD3-00864ABCF621}"/>
                  </a:ext>
                </a:extLst>
              </p:cNvPr>
              <p:cNvSpPr txBox="1">
                <a:spLocks noRot="1" noChangeAspect="1" noMove="1" noResize="1" noEditPoints="1" noAdjustHandles="1" noChangeArrowheads="1" noChangeShapeType="1" noTextEdit="1"/>
              </p:cNvSpPr>
              <p:nvPr/>
            </p:nvSpPr>
            <p:spPr>
              <a:xfrm>
                <a:off x="2725063" y="6022971"/>
                <a:ext cx="1477551" cy="391646"/>
              </a:xfrm>
              <a:prstGeom prst="rect">
                <a:avLst/>
              </a:prstGeom>
              <a:blipFill>
                <a:blip r:embed="rId3"/>
                <a:stretch>
                  <a:fillRect b="-64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文字方塊 9">
                <a:extLst>
                  <a:ext uri="{FF2B5EF4-FFF2-40B4-BE49-F238E27FC236}">
                    <a16:creationId xmlns:a16="http://schemas.microsoft.com/office/drawing/2014/main" id="{02053D87-144D-F86C-2ED7-5461A9A54BD8}"/>
                  </a:ext>
                </a:extLst>
              </p:cNvPr>
              <p:cNvSpPr txBox="1"/>
              <p:nvPr/>
            </p:nvSpPr>
            <p:spPr>
              <a:xfrm>
                <a:off x="4572001" y="6012369"/>
                <a:ext cx="943276" cy="391646"/>
              </a:xfrm>
              <a:prstGeom prst="rect">
                <a:avLst/>
              </a:prstGeom>
              <a:solidFill>
                <a:srgbClr val="FFFF99"/>
              </a:solidFill>
            </p:spPr>
            <p:txBody>
              <a:bodyPr wrap="square" rtlCol="0">
                <a:spAutoFit/>
              </a:bodyPr>
              <a:lstStyle>
                <a:defPPr>
                  <a:defRPr lang="en-US"/>
                </a:defPPr>
                <a:lvl1pPr algn="l" rtl="0" fontAlgn="base">
                  <a:spcBef>
                    <a:spcPct val="0"/>
                  </a:spcBef>
                  <a:spcAft>
                    <a:spcPct val="0"/>
                  </a:spcAft>
                  <a:defRPr kumimoji="1" kern="1200">
                    <a:solidFill>
                      <a:schemeClr val="tx1"/>
                    </a:solidFill>
                    <a:latin typeface="Tahoma" pitchFamily="34" charset="0"/>
                    <a:ea typeface="新細明體" pitchFamily="18" charset="-120"/>
                    <a:cs typeface="+mn-cs"/>
                  </a:defRPr>
                </a:lvl1pPr>
                <a:lvl2pPr marL="457200" algn="l" rtl="0" fontAlgn="base">
                  <a:spcBef>
                    <a:spcPct val="0"/>
                  </a:spcBef>
                  <a:spcAft>
                    <a:spcPct val="0"/>
                  </a:spcAft>
                  <a:defRPr kumimoji="1" kern="1200">
                    <a:solidFill>
                      <a:schemeClr val="tx1"/>
                    </a:solidFill>
                    <a:latin typeface="Tahoma" pitchFamily="34" charset="0"/>
                    <a:ea typeface="新細明體" pitchFamily="18" charset="-120"/>
                    <a:cs typeface="+mn-cs"/>
                  </a:defRPr>
                </a:lvl2pPr>
                <a:lvl3pPr marL="914400" algn="l" rtl="0" fontAlgn="base">
                  <a:spcBef>
                    <a:spcPct val="0"/>
                  </a:spcBef>
                  <a:spcAft>
                    <a:spcPct val="0"/>
                  </a:spcAft>
                  <a:defRPr kumimoji="1" kern="1200">
                    <a:solidFill>
                      <a:schemeClr val="tx1"/>
                    </a:solidFill>
                    <a:latin typeface="Tahoma" pitchFamily="34" charset="0"/>
                    <a:ea typeface="新細明體" pitchFamily="18" charset="-120"/>
                    <a:cs typeface="+mn-cs"/>
                  </a:defRPr>
                </a:lvl3pPr>
                <a:lvl4pPr marL="1371600" algn="l" rtl="0" fontAlgn="base">
                  <a:spcBef>
                    <a:spcPct val="0"/>
                  </a:spcBef>
                  <a:spcAft>
                    <a:spcPct val="0"/>
                  </a:spcAft>
                  <a:defRPr kumimoji="1" kern="1200">
                    <a:solidFill>
                      <a:schemeClr val="tx1"/>
                    </a:solidFill>
                    <a:latin typeface="Tahoma" pitchFamily="34" charset="0"/>
                    <a:ea typeface="新細明體" pitchFamily="18" charset="-120"/>
                    <a:cs typeface="+mn-cs"/>
                  </a:defRPr>
                </a:lvl4pPr>
                <a:lvl5pPr marL="1828800" algn="l" rtl="0" fontAlgn="base">
                  <a:spcBef>
                    <a:spcPct val="0"/>
                  </a:spcBef>
                  <a:spcAft>
                    <a:spcPct val="0"/>
                  </a:spcAft>
                  <a:defRPr kumimoji="1" kern="1200">
                    <a:solidFill>
                      <a:schemeClr val="tx1"/>
                    </a:solidFill>
                    <a:latin typeface="Tahoma" pitchFamily="34" charset="0"/>
                    <a:ea typeface="新細明體" pitchFamily="18" charset="-120"/>
                    <a:cs typeface="+mn-cs"/>
                  </a:defRPr>
                </a:lvl5pPr>
                <a:lvl6pPr marL="2286000" algn="l" defTabSz="914400" rtl="0" eaLnBrk="1" latinLnBrk="0" hangingPunct="1">
                  <a:defRPr kumimoji="1" kern="1200">
                    <a:solidFill>
                      <a:schemeClr val="tx1"/>
                    </a:solidFill>
                    <a:latin typeface="Tahoma" pitchFamily="34" charset="0"/>
                    <a:ea typeface="新細明體" pitchFamily="18" charset="-120"/>
                    <a:cs typeface="+mn-cs"/>
                  </a:defRPr>
                </a:lvl6pPr>
                <a:lvl7pPr marL="2743200" algn="l" defTabSz="914400" rtl="0" eaLnBrk="1" latinLnBrk="0" hangingPunct="1">
                  <a:defRPr kumimoji="1" kern="1200">
                    <a:solidFill>
                      <a:schemeClr val="tx1"/>
                    </a:solidFill>
                    <a:latin typeface="Tahoma" pitchFamily="34" charset="0"/>
                    <a:ea typeface="新細明體" pitchFamily="18" charset="-120"/>
                    <a:cs typeface="+mn-cs"/>
                  </a:defRPr>
                </a:lvl7pPr>
                <a:lvl8pPr marL="3200400" algn="l" defTabSz="914400" rtl="0" eaLnBrk="1" latinLnBrk="0" hangingPunct="1">
                  <a:defRPr kumimoji="1" kern="1200">
                    <a:solidFill>
                      <a:schemeClr val="tx1"/>
                    </a:solidFill>
                    <a:latin typeface="Tahoma" pitchFamily="34" charset="0"/>
                    <a:ea typeface="新細明體" pitchFamily="18" charset="-120"/>
                    <a:cs typeface="+mn-cs"/>
                  </a:defRPr>
                </a:lvl8pPr>
                <a:lvl9pPr marL="3657600" algn="l" defTabSz="914400" rtl="0" eaLnBrk="1" latinLnBrk="0" hangingPunct="1">
                  <a:defRPr kumimoji="1" kern="1200">
                    <a:solidFill>
                      <a:schemeClr val="tx1"/>
                    </a:solidFill>
                    <a:latin typeface="Tahoma" pitchFamily="34" charset="0"/>
                    <a:ea typeface="新細明體" pitchFamily="18" charset="-120"/>
                    <a:cs typeface="+mn-cs"/>
                  </a:defRPr>
                </a:lvl9pPr>
              </a:lstStyle>
              <a:p>
                <a:pPr/>
                <a14:m>
                  <m:oMathPara xmlns:m="http://schemas.openxmlformats.org/officeDocument/2006/math">
                    <m:oMathParaPr>
                      <m:jc m:val="centerGroup"/>
                    </m:oMathParaPr>
                    <m:oMath xmlns:m="http://schemas.openxmlformats.org/officeDocument/2006/math">
                      <m:sSub>
                        <m:sSubPr>
                          <m:ctrlPr>
                            <a:rPr lang="zh-TW" altLang="en-US" i="1" smtClean="0">
                              <a:latin typeface="Cambria Math" panose="02040503050406030204" pitchFamily="18" charset="0"/>
                              <a:cs typeface="Times New Roman" pitchFamily="18" charset="0"/>
                            </a:rPr>
                          </m:ctrlPr>
                        </m:sSubPr>
                        <m:e>
                          <m:r>
                            <a:rPr lang="en-US" altLang="zh-TW" b="0" i="1" smtClean="0">
                              <a:latin typeface="Cambria Math" panose="02040503050406030204" pitchFamily="18" charset="0"/>
                              <a:cs typeface="Times New Roman" pitchFamily="18" charset="0"/>
                            </a:rPr>
                            <m:t>𝑚</m:t>
                          </m:r>
                        </m:e>
                        <m:sub>
                          <m:r>
                            <a:rPr lang="en-US" altLang="zh-TW" b="0" i="1" smtClean="0">
                              <a:latin typeface="Cambria Math" panose="02040503050406030204" pitchFamily="18" charset="0"/>
                              <a:cs typeface="Times New Roman" pitchFamily="18" charset="0"/>
                            </a:rPr>
                            <m:t>𝑍</m:t>
                          </m:r>
                        </m:sub>
                      </m:sSub>
                      <m:sSub>
                        <m:sSubPr>
                          <m:ctrlPr>
                            <a:rPr lang="zh-TW" altLang="en-US" i="1" smtClean="0">
                              <a:latin typeface="Cambria Math" panose="02040503050406030204" pitchFamily="18" charset="0"/>
                              <a:cs typeface="Times New Roman" pitchFamily="18" charset="0"/>
                            </a:rPr>
                          </m:ctrlPr>
                        </m:sSubPr>
                        <m:e>
                          <m:r>
                            <a:rPr lang="en-US" altLang="zh-TW" b="0" i="1" smtClean="0">
                              <a:latin typeface="Cambria Math" panose="02040503050406030204" pitchFamily="18" charset="0"/>
                              <a:cs typeface="Times New Roman" pitchFamily="18" charset="0"/>
                            </a:rPr>
                            <m:t>𝑍</m:t>
                          </m:r>
                        </m:e>
                        <m:sub>
                          <m:r>
                            <a:rPr lang="zh-TW" altLang="en-US" i="1" smtClean="0">
                              <a:latin typeface="Cambria Math" panose="02040503050406030204" pitchFamily="18" charset="0"/>
                              <a:cs typeface="Times New Roman" pitchFamily="18" charset="0"/>
                            </a:rPr>
                            <m:t>𝜇</m:t>
                          </m:r>
                        </m:sub>
                      </m:sSub>
                      <m:sSup>
                        <m:sSupPr>
                          <m:ctrlPr>
                            <a:rPr lang="zh-TW" altLang="en-US" i="1">
                              <a:latin typeface="Cambria Math" panose="02040503050406030204" pitchFamily="18" charset="0"/>
                              <a:cs typeface="Times New Roman" pitchFamily="18" charset="0"/>
                            </a:rPr>
                          </m:ctrlPr>
                        </m:sSupPr>
                        <m:e>
                          <m:r>
                            <a:rPr lang="en-US" altLang="zh-TW" b="0" i="1" smtClean="0">
                              <a:latin typeface="Cambria Math" panose="02040503050406030204" pitchFamily="18" charset="0"/>
                              <a:cs typeface="Times New Roman" pitchFamily="18" charset="0"/>
                            </a:rPr>
                            <m:t>𝑍</m:t>
                          </m:r>
                        </m:e>
                        <m:sup>
                          <m:r>
                            <a:rPr lang="zh-TW" altLang="en-US" i="1">
                              <a:latin typeface="Cambria Math" panose="02040503050406030204" pitchFamily="18" charset="0"/>
                              <a:ea typeface="Cambria Math" panose="02040503050406030204" pitchFamily="18" charset="0"/>
                              <a:cs typeface="Times New Roman" pitchFamily="18" charset="0"/>
                            </a:rPr>
                            <m:t>𝜇</m:t>
                          </m:r>
                        </m:sup>
                      </m:sSup>
                    </m:oMath>
                  </m:oMathPara>
                </a14:m>
                <a:endParaRPr lang="zh-TW" altLang="en-US" dirty="0">
                  <a:latin typeface="Times New Roman" pitchFamily="18" charset="0"/>
                  <a:cs typeface="Times New Roman" pitchFamily="18" charset="0"/>
                </a:endParaRPr>
              </a:p>
            </p:txBody>
          </p:sp>
        </mc:Choice>
        <mc:Fallback xmlns="">
          <p:sp>
            <p:nvSpPr>
              <p:cNvPr id="5" name="文字方塊 9">
                <a:extLst>
                  <a:ext uri="{FF2B5EF4-FFF2-40B4-BE49-F238E27FC236}">
                    <a16:creationId xmlns:a16="http://schemas.microsoft.com/office/drawing/2014/main" id="{02053D87-144D-F86C-2ED7-5461A9A54BD8}"/>
                  </a:ext>
                </a:extLst>
              </p:cNvPr>
              <p:cNvSpPr txBox="1">
                <a:spLocks noRot="1" noChangeAspect="1" noMove="1" noResize="1" noEditPoints="1" noAdjustHandles="1" noChangeArrowheads="1" noChangeShapeType="1" noTextEdit="1"/>
              </p:cNvSpPr>
              <p:nvPr/>
            </p:nvSpPr>
            <p:spPr>
              <a:xfrm>
                <a:off x="4572001" y="6012369"/>
                <a:ext cx="943276" cy="391646"/>
              </a:xfrm>
              <a:prstGeom prst="rect">
                <a:avLst/>
              </a:prstGeom>
              <a:blipFill>
                <a:blip r:embed="rId4"/>
                <a:stretch>
                  <a:fillRect b="-3125"/>
                </a:stretch>
              </a:blipFill>
            </p:spPr>
            <p:txBody>
              <a:bodyPr/>
              <a:lstStyle/>
              <a:p>
                <a:r>
                  <a:rPr lang="en-US">
                    <a:noFill/>
                  </a:rPr>
                  <a:t> </a:t>
                </a:r>
              </a:p>
            </p:txBody>
          </p:sp>
        </mc:Fallback>
      </mc:AlternateContent>
    </p:spTree>
    <p:extLst>
      <p:ext uri="{BB962C8B-B14F-4D97-AF65-F5344CB8AC3E}">
        <p14:creationId xmlns:p14="http://schemas.microsoft.com/office/powerpoint/2010/main" val="15800659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2034"/>
                                        </p:tgtEl>
                                        <p:attrNameLst>
                                          <p:attrName>style.visibility</p:attrName>
                                        </p:attrNameLst>
                                      </p:cBhvr>
                                      <p:to>
                                        <p:strVal val="visible"/>
                                      </p:to>
                                    </p:set>
                                    <p:anim calcmode="lin" valueType="num">
                                      <p:cBhvr additive="base">
                                        <p:cTn id="7" dur="500" fill="hold"/>
                                        <p:tgtEl>
                                          <p:spTgt spid="172034"/>
                                        </p:tgtEl>
                                        <p:attrNameLst>
                                          <p:attrName>ppt_x</p:attrName>
                                        </p:attrNameLst>
                                      </p:cBhvr>
                                      <p:tavLst>
                                        <p:tav tm="0">
                                          <p:val>
                                            <p:strVal val="#ppt_x"/>
                                          </p:val>
                                        </p:tav>
                                        <p:tav tm="100000">
                                          <p:val>
                                            <p:strVal val="#ppt_x"/>
                                          </p:val>
                                        </p:tav>
                                      </p:tavLst>
                                    </p:anim>
                                    <p:anim calcmode="lin" valueType="num">
                                      <p:cBhvr additive="base">
                                        <p:cTn id="8" dur="500" fill="hold"/>
                                        <p:tgtEl>
                                          <p:spTgt spid="17203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P spid="5"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7"/>
          <p:cNvSpPr>
            <a:spLocks noChangeArrowheads="1"/>
          </p:cNvSpPr>
          <p:nvPr/>
        </p:nvSpPr>
        <p:spPr bwMode="auto">
          <a:xfrm>
            <a:off x="3512001" y="1912257"/>
            <a:ext cx="2090511" cy="2089831"/>
          </a:xfrm>
          <a:prstGeom prst="ellipse">
            <a:avLst/>
          </a:prstGeom>
          <a:solidFill>
            <a:srgbClr val="7030A0">
              <a:alpha val="86000"/>
            </a:srgbClr>
          </a:solidFill>
          <a:ln w="9525">
            <a:solidFill>
              <a:schemeClr val="tx1"/>
            </a:solidFill>
            <a:round/>
            <a:headEnd/>
            <a:tailEnd/>
          </a:ln>
          <a:effectLst>
            <a:innerShdw blurRad="63500" dist="50800" dir="13500000">
              <a:prstClr val="black">
                <a:alpha val="50000"/>
              </a:prstClr>
            </a:innerShdw>
          </a:effectLst>
          <a:scene3d>
            <a:camera prst="orthographicFront"/>
            <a:lightRig rig="threePt" dir="t"/>
          </a:scene3d>
          <a:sp3d prstMaterial="softEdge"/>
        </p:spPr>
        <p:txBody>
          <a:bodyPr wrap="none" anchor="ct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defRPr/>
            </a:pPr>
            <a:r>
              <a:rPr lang="en-US" altLang="zh-TW" sz="1800"/>
              <a:t> </a:t>
            </a:r>
            <a:r>
              <a:rPr lang="en-US" altLang="zh-TW" sz="6000" i="1">
                <a:latin typeface="Times New Roman" pitchFamily="18" charset="0"/>
                <a:cs typeface="Times New Roman" pitchFamily="18" charset="0"/>
              </a:rPr>
              <a:t>W</a:t>
            </a:r>
            <a:r>
              <a:rPr lang="zh-TW" altLang="en-US" sz="6000" i="1">
                <a:latin typeface="Times New Roman" pitchFamily="18" charset="0"/>
                <a:cs typeface="Times New Roman" pitchFamily="18" charset="0"/>
              </a:rPr>
              <a:t> </a:t>
            </a:r>
            <a:r>
              <a:rPr lang="en-US" altLang="zh-TW" sz="6000" baseline="30000">
                <a:latin typeface="Times New Roman" pitchFamily="18" charset="0"/>
                <a:cs typeface="Times New Roman" pitchFamily="18" charset="0"/>
              </a:rPr>
              <a:t>±</a:t>
            </a:r>
            <a:endParaRPr lang="zh-TW" altLang="en-US" sz="6000"/>
          </a:p>
        </p:txBody>
      </p:sp>
      <p:sp>
        <p:nvSpPr>
          <p:cNvPr id="82949" name="文字方塊 2"/>
          <p:cNvSpPr txBox="1">
            <a:spLocks noChangeArrowheads="1"/>
          </p:cNvSpPr>
          <p:nvPr/>
        </p:nvSpPr>
        <p:spPr bwMode="auto">
          <a:xfrm>
            <a:off x="2511424" y="4423683"/>
            <a:ext cx="45577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a:cs typeface="Times New Roman" pitchFamily="18" charset="0"/>
              </a:rPr>
              <a:t>規範波色子必須無質量，但</a:t>
            </a:r>
            <a:r>
              <a:rPr lang="en-US" altLang="zh-TW" sz="1800" i="1">
                <a:cs typeface="Times New Roman" pitchFamily="18" charset="0"/>
              </a:rPr>
              <a:t>W</a:t>
            </a:r>
            <a:r>
              <a:rPr lang="zh-TW" altLang="en-US" sz="1800">
                <a:cs typeface="Times New Roman" pitchFamily="18" charset="0"/>
              </a:rPr>
              <a:t>是很重的！</a:t>
            </a:r>
          </a:p>
        </p:txBody>
      </p:sp>
    </p:spTree>
    <p:extLst>
      <p:ext uri="{BB962C8B-B14F-4D97-AF65-F5344CB8AC3E}">
        <p14:creationId xmlns:p14="http://schemas.microsoft.com/office/powerpoint/2010/main" val="250506814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http://www.quantumdiaries.org/wp-content/uploads/2012/03/photo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2160" y="3407313"/>
            <a:ext cx="861421" cy="535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83971" name="Text Box 5"/>
              <p:cNvSpPr txBox="1">
                <a:spLocks noChangeArrowheads="1"/>
              </p:cNvSpPr>
              <p:nvPr/>
            </p:nvSpPr>
            <p:spPr bwMode="auto">
              <a:xfrm>
                <a:off x="1267385" y="5659942"/>
                <a:ext cx="6053138" cy="40402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50000"/>
                  </a:spcBef>
                  <a:buClrTx/>
                  <a:buSzTx/>
                  <a:buFontTx/>
                  <a:buNone/>
                </a:pPr>
                <a:r>
                  <a:rPr lang="zh-TW" altLang="en-US" sz="2000" dirty="0">
                    <a:solidFill>
                      <a:srgbClr val="FF0000"/>
                    </a:solidFill>
                  </a:rPr>
                  <a:t>為什麼 </a:t>
                </a:r>
                <a14:m>
                  <m:oMath xmlns:m="http://schemas.openxmlformats.org/officeDocument/2006/math">
                    <m:sSup>
                      <m:sSupPr>
                        <m:ctrlPr>
                          <a:rPr lang="en-US" altLang="zh-TW" sz="2000" i="1" smtClean="0">
                            <a:solidFill>
                              <a:srgbClr val="FF0000"/>
                            </a:solidFill>
                            <a:latin typeface="Cambria Math" panose="02040503050406030204" pitchFamily="18" charset="0"/>
                            <a:cs typeface="Times New Roman" pitchFamily="18" charset="0"/>
                          </a:rPr>
                        </m:ctrlPr>
                      </m:sSupPr>
                      <m:e>
                        <m:r>
                          <a:rPr lang="en-US" altLang="zh-TW" sz="2000" i="1">
                            <a:solidFill>
                              <a:srgbClr val="FF0000"/>
                            </a:solidFill>
                            <a:latin typeface="Cambria Math"/>
                            <a:cs typeface="Times New Roman" pitchFamily="18" charset="0"/>
                          </a:rPr>
                          <m:t>𝑊</m:t>
                        </m:r>
                      </m:e>
                      <m:sup>
                        <m:r>
                          <a:rPr lang="en-US" altLang="zh-TW" sz="2000" i="1">
                            <a:solidFill>
                              <a:srgbClr val="FF0000"/>
                            </a:solidFill>
                            <a:latin typeface="Cambria Math" panose="02040503050406030204" pitchFamily="18" charset="0"/>
                            <a:ea typeface="Cambria Math" panose="02040503050406030204" pitchFamily="18" charset="0"/>
                            <a:cs typeface="Times New Roman" pitchFamily="18" charset="0"/>
                          </a:rPr>
                          <m:t>±</m:t>
                        </m:r>
                      </m:sup>
                    </m:sSup>
                  </m:oMath>
                </a14:m>
                <a:r>
                  <a:rPr lang="zh-TW" altLang="en-US" sz="2000" i="1" dirty="0">
                    <a:solidFill>
                      <a:srgbClr val="FF0000"/>
                    </a:solidFill>
                    <a:cs typeface="Times New Roman" pitchFamily="18" charset="0"/>
                  </a:rPr>
                  <a:t> </a:t>
                </a:r>
                <a:r>
                  <a:rPr lang="zh-TW" altLang="en-US" sz="2000" dirty="0">
                    <a:solidFill>
                      <a:srgbClr val="FF0000"/>
                    </a:solidFill>
                    <a:cs typeface="Times New Roman" pitchFamily="18" charset="0"/>
                  </a:rPr>
                  <a:t>會比</a:t>
                </a:r>
                <a:r>
                  <a:rPr lang="en-US" altLang="zh-TW" sz="2000" dirty="0">
                    <a:solidFill>
                      <a:srgbClr val="FF0000"/>
                    </a:solidFill>
                    <a:cs typeface="Times New Roman" pitchFamily="18" charset="0"/>
                  </a:rPr>
                  <a:t> </a:t>
                </a:r>
                <a:r>
                  <a:rPr lang="el-GR" altLang="zh-TW" sz="2000" i="1" dirty="0">
                    <a:solidFill>
                      <a:srgbClr val="FF0000"/>
                    </a:solidFill>
                    <a:cs typeface="Tahoma" pitchFamily="34" charset="0"/>
                  </a:rPr>
                  <a:t>γ</a:t>
                </a:r>
                <a:r>
                  <a:rPr lang="zh-TW" altLang="en-US" sz="2000" i="1" dirty="0">
                    <a:solidFill>
                      <a:srgbClr val="FF0000"/>
                    </a:solidFill>
                    <a:cs typeface="Tahoma" pitchFamily="34" charset="0"/>
                  </a:rPr>
                  <a:t> </a:t>
                </a:r>
                <a:r>
                  <a:rPr lang="zh-TW" altLang="en-US" sz="2000" dirty="0">
                    <a:solidFill>
                      <a:srgbClr val="FF0000"/>
                    </a:solidFill>
                    <a:cs typeface="Tahoma" pitchFamily="34" charset="0"/>
                  </a:rPr>
                  <a:t>重如此之多？</a:t>
                </a:r>
              </a:p>
            </p:txBody>
          </p:sp>
        </mc:Choice>
        <mc:Fallback xmlns="">
          <p:sp>
            <p:nvSpPr>
              <p:cNvPr id="83971" name="Text Box 5"/>
              <p:cNvSpPr txBox="1">
                <a:spLocks noRot="1" noChangeAspect="1" noMove="1" noResize="1" noEditPoints="1" noAdjustHandles="1" noChangeArrowheads="1" noChangeShapeType="1" noTextEdit="1"/>
              </p:cNvSpPr>
              <p:nvPr/>
            </p:nvSpPr>
            <p:spPr bwMode="auto">
              <a:xfrm>
                <a:off x="1267385" y="5659942"/>
                <a:ext cx="6053138" cy="404021"/>
              </a:xfrm>
              <a:prstGeom prst="rect">
                <a:avLst/>
              </a:prstGeom>
              <a:blipFill>
                <a:blip r:embed="rId3"/>
                <a:stretch>
                  <a:fillRect l="-1046" t="-3030" b="-2727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3972" name="文字方塊 13"/>
              <p:cNvSpPr txBox="1">
                <a:spLocks noChangeArrowheads="1"/>
              </p:cNvSpPr>
              <p:nvPr/>
            </p:nvSpPr>
            <p:spPr bwMode="auto">
              <a:xfrm>
                <a:off x="1322948" y="4748108"/>
                <a:ext cx="4267200" cy="40005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2000" dirty="0">
                    <a:cs typeface="Times New Roman" pitchFamily="18" charset="0"/>
                  </a:rPr>
                  <a:t>光子中有</a:t>
                </a:r>
                <a14:m>
                  <m:oMath xmlns:m="http://schemas.openxmlformats.org/officeDocument/2006/math">
                    <m:r>
                      <a:rPr lang="en-US" altLang="zh-TW" sz="2000" i="1" dirty="0">
                        <a:latin typeface="Cambria Math" panose="02040503050406030204" pitchFamily="18" charset="0"/>
                        <a:cs typeface="Times New Roman" pitchFamily="18" charset="0"/>
                      </a:rPr>
                      <m:t>𝑊</m:t>
                    </m:r>
                    <m:r>
                      <a:rPr lang="en-US" altLang="zh-TW" sz="2000" i="1" baseline="30000" dirty="0">
                        <a:latin typeface="Cambria Math" panose="02040503050406030204" pitchFamily="18" charset="0"/>
                        <a:cs typeface="Times New Roman" pitchFamily="18" charset="0"/>
                      </a:rPr>
                      <m:t>3</m:t>
                    </m:r>
                  </m:oMath>
                </a14:m>
                <a:r>
                  <a:rPr lang="zh-TW" altLang="en-US" sz="2000" dirty="0">
                    <a:cs typeface="Times New Roman" pitchFamily="18" charset="0"/>
                  </a:rPr>
                  <a:t>的成分</a:t>
                </a:r>
              </a:p>
            </p:txBody>
          </p:sp>
        </mc:Choice>
        <mc:Fallback xmlns="">
          <p:sp>
            <p:nvSpPr>
              <p:cNvPr id="83972" name="文字方塊 13"/>
              <p:cNvSpPr txBox="1">
                <a:spLocks noRot="1" noChangeAspect="1" noMove="1" noResize="1" noEditPoints="1" noAdjustHandles="1" noChangeArrowheads="1" noChangeShapeType="1" noTextEdit="1"/>
              </p:cNvSpPr>
              <p:nvPr/>
            </p:nvSpPr>
            <p:spPr bwMode="auto">
              <a:xfrm>
                <a:off x="1322948" y="4748108"/>
                <a:ext cx="4267200" cy="400050"/>
              </a:xfrm>
              <a:prstGeom prst="rect">
                <a:avLst/>
              </a:prstGeom>
              <a:blipFill>
                <a:blip r:embed="rId4"/>
                <a:stretch>
                  <a:fillRect l="-1484" t="-6061" b="-2424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3973" name="文字方塊 14"/>
              <p:cNvSpPr txBox="1">
                <a:spLocks noChangeArrowheads="1"/>
              </p:cNvSpPr>
              <p:nvPr/>
            </p:nvSpPr>
            <p:spPr bwMode="auto">
              <a:xfrm>
                <a:off x="1308660" y="5250401"/>
                <a:ext cx="4616450" cy="40402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14:m>
                  <m:oMath xmlns:m="http://schemas.openxmlformats.org/officeDocument/2006/math">
                    <m:sSup>
                      <m:sSupPr>
                        <m:ctrlPr>
                          <a:rPr lang="en-US" altLang="zh-TW" sz="2000" i="1" smtClean="0">
                            <a:latin typeface="Cambria Math" panose="02040503050406030204" pitchFamily="18" charset="0"/>
                            <a:cs typeface="Times New Roman" pitchFamily="18" charset="0"/>
                          </a:rPr>
                        </m:ctrlPr>
                      </m:sSupPr>
                      <m:e>
                        <m:r>
                          <a:rPr lang="en-US" altLang="zh-TW" sz="2000" i="1">
                            <a:latin typeface="Cambria Math"/>
                            <a:cs typeface="Times New Roman" pitchFamily="18" charset="0"/>
                          </a:rPr>
                          <m:t>𝑊</m:t>
                        </m:r>
                      </m:e>
                      <m:sup>
                        <m:r>
                          <a:rPr lang="en-US" altLang="zh-TW" sz="2000" i="1" smtClean="0">
                            <a:latin typeface="Cambria Math" panose="02040503050406030204" pitchFamily="18" charset="0"/>
                            <a:ea typeface="Cambria Math" panose="02040503050406030204" pitchFamily="18" charset="0"/>
                            <a:cs typeface="Times New Roman" pitchFamily="18" charset="0"/>
                          </a:rPr>
                          <m:t>±</m:t>
                        </m:r>
                      </m:sup>
                    </m:sSup>
                  </m:oMath>
                </a14:m>
                <a:r>
                  <a:rPr lang="zh-TW" altLang="en-US" sz="2000" dirty="0">
                    <a:cs typeface="Times New Roman" pitchFamily="18" charset="0"/>
                  </a:rPr>
                  <a:t>與</a:t>
                </a:r>
                <a14:m>
                  <m:oMath xmlns:m="http://schemas.openxmlformats.org/officeDocument/2006/math">
                    <m:r>
                      <a:rPr lang="en-US" altLang="zh-TW" sz="2000" i="1" dirty="0">
                        <a:latin typeface="Cambria Math" panose="02040503050406030204" pitchFamily="18" charset="0"/>
                        <a:cs typeface="Times New Roman" pitchFamily="18" charset="0"/>
                      </a:rPr>
                      <m:t>𝑊</m:t>
                    </m:r>
                    <m:r>
                      <a:rPr lang="en-US" altLang="zh-TW" sz="2000" b="0" i="1" baseline="30000" dirty="0" smtClean="0">
                        <a:latin typeface="Cambria Math" panose="02040503050406030204" pitchFamily="18" charset="0"/>
                        <a:cs typeface="Times New Roman" pitchFamily="18" charset="0"/>
                      </a:rPr>
                      <m:t>3</m:t>
                    </m:r>
                  </m:oMath>
                </a14:m>
                <a:r>
                  <a:rPr lang="zh-TW" altLang="en-US" sz="2000" dirty="0">
                    <a:cs typeface="Times New Roman" pitchFamily="18" charset="0"/>
                  </a:rPr>
                  <a:t>三者性質相似！</a:t>
                </a:r>
              </a:p>
            </p:txBody>
          </p:sp>
        </mc:Choice>
        <mc:Fallback xmlns="">
          <p:sp>
            <p:nvSpPr>
              <p:cNvPr id="83973" name="文字方塊 14"/>
              <p:cNvSpPr txBox="1">
                <a:spLocks noRot="1" noChangeAspect="1" noMove="1" noResize="1" noEditPoints="1" noAdjustHandles="1" noChangeArrowheads="1" noChangeShapeType="1" noTextEdit="1"/>
              </p:cNvSpPr>
              <p:nvPr/>
            </p:nvSpPr>
            <p:spPr bwMode="auto">
              <a:xfrm>
                <a:off x="1308660" y="5250401"/>
                <a:ext cx="4616450" cy="404021"/>
              </a:xfrm>
              <a:prstGeom prst="rect">
                <a:avLst/>
              </a:prstGeom>
              <a:blipFill>
                <a:blip r:embed="rId5"/>
                <a:stretch>
                  <a:fillRect t="-6061" b="-2727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16" name="Oval 7"/>
          <p:cNvSpPr>
            <a:spLocks noChangeArrowheads="1"/>
          </p:cNvSpPr>
          <p:nvPr/>
        </p:nvSpPr>
        <p:spPr bwMode="auto">
          <a:xfrm>
            <a:off x="4632883" y="2855542"/>
            <a:ext cx="2090511" cy="2089831"/>
          </a:xfrm>
          <a:prstGeom prst="ellipse">
            <a:avLst/>
          </a:prstGeom>
          <a:solidFill>
            <a:srgbClr val="7030A0">
              <a:alpha val="86000"/>
            </a:srgbClr>
          </a:solidFill>
          <a:ln w="9525">
            <a:solidFill>
              <a:schemeClr val="tx1"/>
            </a:solidFill>
            <a:round/>
            <a:headEnd/>
            <a:tailEnd/>
          </a:ln>
          <a:effectLst>
            <a:innerShdw blurRad="63500" dist="50800" dir="13500000">
              <a:prstClr val="black">
                <a:alpha val="50000"/>
              </a:prstClr>
            </a:innerShdw>
          </a:effectLst>
          <a:scene3d>
            <a:camera prst="orthographicFront"/>
            <a:lightRig rig="threePt" dir="t"/>
          </a:scene3d>
          <a:sp3d prstMaterial="softEdge"/>
        </p:spPr>
        <p:txBody>
          <a:bodyPr wrap="none" anchor="ct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defRPr/>
            </a:pPr>
            <a:r>
              <a:rPr lang="en-US" altLang="zh-TW" sz="1800"/>
              <a:t> </a:t>
            </a:r>
            <a:r>
              <a:rPr lang="en-US" altLang="zh-TW" sz="6000" i="1">
                <a:latin typeface="Times New Roman" pitchFamily="18" charset="0"/>
                <a:cs typeface="Times New Roman" pitchFamily="18" charset="0"/>
              </a:rPr>
              <a:t>W</a:t>
            </a:r>
            <a:r>
              <a:rPr lang="zh-TW" altLang="en-US" sz="6000" i="1">
                <a:latin typeface="Times New Roman" pitchFamily="18" charset="0"/>
                <a:cs typeface="Times New Roman" pitchFamily="18" charset="0"/>
              </a:rPr>
              <a:t> </a:t>
            </a:r>
            <a:r>
              <a:rPr lang="en-US" altLang="zh-TW" sz="6000" baseline="30000">
                <a:latin typeface="Times New Roman" pitchFamily="18" charset="0"/>
                <a:cs typeface="Times New Roman" pitchFamily="18" charset="0"/>
              </a:rPr>
              <a:t>±</a:t>
            </a:r>
            <a:endParaRPr lang="zh-TW" altLang="en-US" sz="6000"/>
          </a:p>
        </p:txBody>
      </p:sp>
      <mc:AlternateContent xmlns:mc="http://schemas.openxmlformats.org/markup-compatibility/2006" xmlns:a14="http://schemas.microsoft.com/office/drawing/2010/main">
        <mc:Choice Requires="a14">
          <p:sp>
            <p:nvSpPr>
              <p:cNvPr id="83979" name="矩形 40"/>
              <p:cNvSpPr>
                <a:spLocks noChangeArrowheads="1"/>
              </p:cNvSpPr>
              <p:nvPr/>
            </p:nvSpPr>
            <p:spPr bwMode="auto">
              <a:xfrm>
                <a:off x="1308660" y="699860"/>
                <a:ext cx="1944443"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latin typeface="Tahoma" pitchFamily="34" charset="0"/>
                  </a:rPr>
                  <a:t>在</a:t>
                </a:r>
                <a14:m>
                  <m:oMath xmlns:m="http://schemas.openxmlformats.org/officeDocument/2006/math">
                    <m:r>
                      <a:rPr lang="en-US" altLang="zh-TW" sz="1800" i="1" dirty="0" smtClean="0">
                        <a:latin typeface="Cambria Math" panose="02040503050406030204" pitchFamily="18" charset="0"/>
                        <a:cs typeface="Times New Roman" panose="02020603050405020304" pitchFamily="18" charset="0"/>
                      </a:rPr>
                      <m:t>𝑆𝑈</m:t>
                    </m:r>
                    <m:r>
                      <a:rPr lang="en-US" altLang="zh-TW" sz="1800" i="1" dirty="0" smtClean="0">
                        <a:latin typeface="Cambria Math" panose="02040503050406030204" pitchFamily="18" charset="0"/>
                        <a:cs typeface="Times New Roman" panose="02020603050405020304" pitchFamily="18" charset="0"/>
                      </a:rPr>
                      <m:t>(2)</m:t>
                    </m:r>
                  </m:oMath>
                </a14:m>
                <a:r>
                  <a:rPr lang="zh-TW" altLang="en-US" sz="1800" dirty="0">
                    <a:latin typeface="+mn-lt"/>
                  </a:rPr>
                  <a:t>變換</a:t>
                </a:r>
                <a:r>
                  <a:rPr lang="zh-TW" altLang="en-US" sz="1800" dirty="0">
                    <a:latin typeface="Tahoma" pitchFamily="34" charset="0"/>
                  </a:rPr>
                  <a:t>之下</a:t>
                </a:r>
              </a:p>
            </p:txBody>
          </p:sp>
        </mc:Choice>
        <mc:Fallback xmlns="">
          <p:sp>
            <p:nvSpPr>
              <p:cNvPr id="83979" name="矩形 40"/>
              <p:cNvSpPr>
                <a:spLocks noRot="1" noChangeAspect="1" noMove="1" noResize="1" noEditPoints="1" noAdjustHandles="1" noChangeArrowheads="1" noChangeShapeType="1" noTextEdit="1"/>
              </p:cNvSpPr>
              <p:nvPr/>
            </p:nvSpPr>
            <p:spPr bwMode="auto">
              <a:xfrm>
                <a:off x="1308660" y="699860"/>
                <a:ext cx="1944443" cy="369332"/>
              </a:xfrm>
              <a:prstGeom prst="rect">
                <a:avLst/>
              </a:prstGeom>
              <a:blipFill>
                <a:blip r:embed="rId6"/>
                <a:stretch>
                  <a:fillRect l="-3247" t="-10345" r="-1299" b="-2413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83980" name="文字方塊 41"/>
          <p:cNvSpPr txBox="1">
            <a:spLocks noChangeArrowheads="1"/>
          </p:cNvSpPr>
          <p:nvPr/>
        </p:nvSpPr>
        <p:spPr bwMode="auto">
          <a:xfrm>
            <a:off x="1308660" y="1545881"/>
            <a:ext cx="652667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cs typeface="Times New Roman" pitchFamily="18" charset="0"/>
              </a:rPr>
              <a:t>是屬於一個 </a:t>
            </a:r>
            <a:r>
              <a:rPr lang="en-US" altLang="zh-TW" sz="1800" dirty="0">
                <a:cs typeface="Times New Roman" panose="02020603050405020304" pitchFamily="18" charset="0"/>
              </a:rPr>
              <a:t>Representation</a:t>
            </a:r>
            <a:r>
              <a:rPr lang="zh-TW" altLang="en-US" sz="1800" dirty="0">
                <a:cs typeface="Times New Roman" panose="02020603050405020304" pitchFamily="18" charset="0"/>
              </a:rPr>
              <a:t>。</a:t>
            </a:r>
          </a:p>
        </p:txBody>
      </p:sp>
      <p:sp>
        <p:nvSpPr>
          <p:cNvPr id="83981" name="文字方塊 36"/>
          <p:cNvSpPr txBox="1">
            <a:spLocks noChangeArrowheads="1"/>
          </p:cNvSpPr>
          <p:nvPr/>
        </p:nvSpPr>
        <p:spPr bwMode="auto">
          <a:xfrm>
            <a:off x="1308660" y="2374276"/>
            <a:ext cx="46164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cs typeface="Times New Roman" pitchFamily="18" charset="0"/>
              </a:rPr>
              <a:t>因此對稱性要求三個波色子性質相同！</a:t>
            </a:r>
          </a:p>
        </p:txBody>
      </p:sp>
      <p:sp>
        <p:nvSpPr>
          <p:cNvPr id="11" name="文字方塊 10"/>
          <p:cNvSpPr txBox="1"/>
          <p:nvPr/>
        </p:nvSpPr>
        <p:spPr>
          <a:xfrm>
            <a:off x="1322948" y="1969988"/>
            <a:ext cx="6280971" cy="369332"/>
          </a:xfrm>
          <a:prstGeom prst="rect">
            <a:avLst/>
          </a:prstGeom>
          <a:noFill/>
        </p:spPr>
        <p:txBody>
          <a:bodyPr wrap="square" rtlCol="0">
            <a:spAutoFit/>
          </a:bodyPr>
          <a:lstStyle/>
          <a:p>
            <a:r>
              <a:rPr lang="zh-TW" altLang="en-US" dirty="0"/>
              <a:t>一個</a:t>
            </a:r>
            <a:r>
              <a:rPr lang="en-US" altLang="zh-TW" dirty="0">
                <a:latin typeface="Times New Roman" panose="02020603050405020304" pitchFamily="18" charset="0"/>
                <a:cs typeface="Times New Roman" panose="02020603050405020304" pitchFamily="18" charset="0"/>
              </a:rPr>
              <a:t>Representation</a:t>
            </a:r>
            <a:r>
              <a:rPr lang="zh-TW" altLang="en-US" dirty="0">
                <a:cs typeface="Times New Roman" pitchFamily="18" charset="0"/>
              </a:rPr>
              <a:t>中的所有基本粒子</a:t>
            </a:r>
            <a:r>
              <a:rPr lang="zh-TW" altLang="en-US" dirty="0"/>
              <a:t>性質（質量）相等。</a:t>
            </a:r>
            <a:endParaRPr lang="zh-TW" altLang="en-US" dirty="0">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13" name="矩形 12">
                <a:extLst>
                  <a:ext uri="{FF2B5EF4-FFF2-40B4-BE49-F238E27FC236}">
                    <a16:creationId xmlns:a16="http://schemas.microsoft.com/office/drawing/2014/main" id="{36887A36-92CC-C34D-8508-59EADDBD6FED}"/>
                  </a:ext>
                </a:extLst>
              </p:cNvPr>
              <p:cNvSpPr/>
              <p:nvPr/>
            </p:nvSpPr>
            <p:spPr>
              <a:xfrm>
                <a:off x="3198921" y="699860"/>
                <a:ext cx="2039982" cy="369332"/>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d>
                        <m:dPr>
                          <m:ctrlPr>
                            <a:rPr lang="en-US" altLang="zh-TW" i="1" smtClean="0">
                              <a:latin typeface="Cambria Math" panose="02040503050406030204" pitchFamily="18" charset="0"/>
                              <a:cs typeface="Times New Roman" pitchFamily="18" charset="0"/>
                            </a:rPr>
                          </m:ctrlPr>
                        </m:dPr>
                        <m:e>
                          <m:m>
                            <m:mPr>
                              <m:mcs>
                                <m:mc>
                                  <m:mcPr>
                                    <m:count m:val="3"/>
                                    <m:mcJc m:val="center"/>
                                  </m:mcPr>
                                </m:mc>
                              </m:mcs>
                              <m:ctrlPr>
                                <a:rPr lang="en-US" altLang="zh-TW" i="1">
                                  <a:latin typeface="Cambria Math" panose="02040503050406030204" pitchFamily="18" charset="0"/>
                                  <a:cs typeface="Times New Roman" pitchFamily="18" charset="0"/>
                                </a:rPr>
                              </m:ctrlPr>
                            </m:mPr>
                            <m:mr>
                              <m:e>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𝑊</m:t>
                                    </m:r>
                                  </m:e>
                                  <m:sup>
                                    <m:r>
                                      <a:rPr lang="en-US" altLang="zh-TW" i="1">
                                        <a:latin typeface="Cambria Math"/>
                                        <a:cs typeface="Times New Roman" pitchFamily="18" charset="0"/>
                                      </a:rPr>
                                      <m:t>+</m:t>
                                    </m:r>
                                  </m:sup>
                                </m:sSup>
                              </m:e>
                              <m:e>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𝑊</m:t>
                                    </m:r>
                                  </m:e>
                                  <m:sup>
                                    <m:r>
                                      <a:rPr lang="en-US" altLang="zh-TW" b="0" i="1" smtClean="0">
                                        <a:latin typeface="Cambria Math" panose="02040503050406030204" pitchFamily="18" charset="0"/>
                                        <a:cs typeface="Times New Roman" pitchFamily="18" charset="0"/>
                                      </a:rPr>
                                      <m:t>3</m:t>
                                    </m:r>
                                  </m:sup>
                                </m:sSup>
                              </m:e>
                              <m:e>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𝑊</m:t>
                                    </m:r>
                                  </m:e>
                                  <m:sup>
                                    <m:r>
                                      <a:rPr lang="en-US" altLang="zh-TW" i="1">
                                        <a:latin typeface="Cambria Math"/>
                                        <a:cs typeface="Times New Roman" pitchFamily="18" charset="0"/>
                                      </a:rPr>
                                      <m:t>−</m:t>
                                    </m:r>
                                  </m:sup>
                                </m:sSup>
                              </m:e>
                            </m:mr>
                          </m:m>
                        </m:e>
                      </m:d>
                    </m:oMath>
                  </m:oMathPara>
                </a14:m>
                <a:endParaRPr lang="zh-TW" altLang="en-US" dirty="0"/>
              </a:p>
            </p:txBody>
          </p:sp>
        </mc:Choice>
        <mc:Fallback xmlns="">
          <p:sp>
            <p:nvSpPr>
              <p:cNvPr id="13" name="矩形 12">
                <a:extLst>
                  <a:ext uri="{FF2B5EF4-FFF2-40B4-BE49-F238E27FC236}">
                    <a16:creationId xmlns:a16="http://schemas.microsoft.com/office/drawing/2014/main" id="{36887A36-92CC-C34D-8508-59EADDBD6FED}"/>
                  </a:ext>
                </a:extLst>
              </p:cNvPr>
              <p:cNvSpPr>
                <a:spLocks noRot="1" noChangeAspect="1" noMove="1" noResize="1" noEditPoints="1" noAdjustHandles="1" noChangeArrowheads="1" noChangeShapeType="1" noTextEdit="1"/>
              </p:cNvSpPr>
              <p:nvPr/>
            </p:nvSpPr>
            <p:spPr>
              <a:xfrm>
                <a:off x="3198921" y="699860"/>
                <a:ext cx="2039982" cy="369332"/>
              </a:xfrm>
              <a:prstGeom prst="rect">
                <a:avLst/>
              </a:prstGeom>
              <a:blipFill>
                <a:blip r:embed="rId7"/>
                <a:stretch>
                  <a:fillRect b="-689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文字方塊 9">
                <a:extLst>
                  <a:ext uri="{FF2B5EF4-FFF2-40B4-BE49-F238E27FC236}">
                    <a16:creationId xmlns:a16="http://schemas.microsoft.com/office/drawing/2014/main" id="{5353375F-5336-9B8C-1007-6153D778C668}"/>
                  </a:ext>
                </a:extLst>
              </p:cNvPr>
              <p:cNvSpPr txBox="1"/>
              <p:nvPr/>
            </p:nvSpPr>
            <p:spPr>
              <a:xfrm>
                <a:off x="5435090" y="699860"/>
                <a:ext cx="2576607" cy="661335"/>
              </a:xfrm>
              <a:prstGeom prst="rect">
                <a:avLst/>
              </a:prstGeom>
              <a:solidFill>
                <a:srgbClr val="FFFF99"/>
              </a:solidFill>
            </p:spPr>
            <p:txBody>
              <a:bodyPr wrap="square" rtlCol="0">
                <a:spAutoFit/>
              </a:bodyPr>
              <a:lstStyle>
                <a:defPPr>
                  <a:defRPr lang="en-US"/>
                </a:defPPr>
                <a:lvl1pPr algn="l" rtl="0" fontAlgn="base">
                  <a:spcBef>
                    <a:spcPct val="0"/>
                  </a:spcBef>
                  <a:spcAft>
                    <a:spcPct val="0"/>
                  </a:spcAft>
                  <a:defRPr kumimoji="1" kern="1200">
                    <a:solidFill>
                      <a:schemeClr val="tx1"/>
                    </a:solidFill>
                    <a:latin typeface="Tahoma" pitchFamily="34" charset="0"/>
                    <a:ea typeface="新細明體" pitchFamily="18" charset="-120"/>
                    <a:cs typeface="+mn-cs"/>
                  </a:defRPr>
                </a:lvl1pPr>
                <a:lvl2pPr marL="457200" algn="l" rtl="0" fontAlgn="base">
                  <a:spcBef>
                    <a:spcPct val="0"/>
                  </a:spcBef>
                  <a:spcAft>
                    <a:spcPct val="0"/>
                  </a:spcAft>
                  <a:defRPr kumimoji="1" kern="1200">
                    <a:solidFill>
                      <a:schemeClr val="tx1"/>
                    </a:solidFill>
                    <a:latin typeface="Tahoma" pitchFamily="34" charset="0"/>
                    <a:ea typeface="新細明體" pitchFamily="18" charset="-120"/>
                    <a:cs typeface="+mn-cs"/>
                  </a:defRPr>
                </a:lvl2pPr>
                <a:lvl3pPr marL="914400" algn="l" rtl="0" fontAlgn="base">
                  <a:spcBef>
                    <a:spcPct val="0"/>
                  </a:spcBef>
                  <a:spcAft>
                    <a:spcPct val="0"/>
                  </a:spcAft>
                  <a:defRPr kumimoji="1" kern="1200">
                    <a:solidFill>
                      <a:schemeClr val="tx1"/>
                    </a:solidFill>
                    <a:latin typeface="Tahoma" pitchFamily="34" charset="0"/>
                    <a:ea typeface="新細明體" pitchFamily="18" charset="-120"/>
                    <a:cs typeface="+mn-cs"/>
                  </a:defRPr>
                </a:lvl3pPr>
                <a:lvl4pPr marL="1371600" algn="l" rtl="0" fontAlgn="base">
                  <a:spcBef>
                    <a:spcPct val="0"/>
                  </a:spcBef>
                  <a:spcAft>
                    <a:spcPct val="0"/>
                  </a:spcAft>
                  <a:defRPr kumimoji="1" kern="1200">
                    <a:solidFill>
                      <a:schemeClr val="tx1"/>
                    </a:solidFill>
                    <a:latin typeface="Tahoma" pitchFamily="34" charset="0"/>
                    <a:ea typeface="新細明體" pitchFamily="18" charset="-120"/>
                    <a:cs typeface="+mn-cs"/>
                  </a:defRPr>
                </a:lvl4pPr>
                <a:lvl5pPr marL="1828800" algn="l" rtl="0" fontAlgn="base">
                  <a:spcBef>
                    <a:spcPct val="0"/>
                  </a:spcBef>
                  <a:spcAft>
                    <a:spcPct val="0"/>
                  </a:spcAft>
                  <a:defRPr kumimoji="1" kern="1200">
                    <a:solidFill>
                      <a:schemeClr val="tx1"/>
                    </a:solidFill>
                    <a:latin typeface="Tahoma" pitchFamily="34" charset="0"/>
                    <a:ea typeface="新細明體" pitchFamily="18" charset="-120"/>
                    <a:cs typeface="+mn-cs"/>
                  </a:defRPr>
                </a:lvl5pPr>
                <a:lvl6pPr marL="2286000" algn="l" defTabSz="914400" rtl="0" eaLnBrk="1" latinLnBrk="0" hangingPunct="1">
                  <a:defRPr kumimoji="1" kern="1200">
                    <a:solidFill>
                      <a:schemeClr val="tx1"/>
                    </a:solidFill>
                    <a:latin typeface="Tahoma" pitchFamily="34" charset="0"/>
                    <a:ea typeface="新細明體" pitchFamily="18" charset="-120"/>
                    <a:cs typeface="+mn-cs"/>
                  </a:defRPr>
                </a:lvl6pPr>
                <a:lvl7pPr marL="2743200" algn="l" defTabSz="914400" rtl="0" eaLnBrk="1" latinLnBrk="0" hangingPunct="1">
                  <a:defRPr kumimoji="1" kern="1200">
                    <a:solidFill>
                      <a:schemeClr val="tx1"/>
                    </a:solidFill>
                    <a:latin typeface="Tahoma" pitchFamily="34" charset="0"/>
                    <a:ea typeface="新細明體" pitchFamily="18" charset="-120"/>
                    <a:cs typeface="+mn-cs"/>
                  </a:defRPr>
                </a:lvl7pPr>
                <a:lvl8pPr marL="3200400" algn="l" defTabSz="914400" rtl="0" eaLnBrk="1" latinLnBrk="0" hangingPunct="1">
                  <a:defRPr kumimoji="1" kern="1200">
                    <a:solidFill>
                      <a:schemeClr val="tx1"/>
                    </a:solidFill>
                    <a:latin typeface="Tahoma" pitchFamily="34" charset="0"/>
                    <a:ea typeface="新細明體" pitchFamily="18" charset="-120"/>
                    <a:cs typeface="+mn-cs"/>
                  </a:defRPr>
                </a:lvl8pPr>
                <a:lvl9pPr marL="3657600" algn="l" defTabSz="914400" rtl="0" eaLnBrk="1" latinLnBrk="0" hangingPunct="1">
                  <a:defRPr kumimoji="1" kern="1200">
                    <a:solidFill>
                      <a:schemeClr val="tx1"/>
                    </a:solidFill>
                    <a:latin typeface="Tahoma" pitchFamily="34" charset="0"/>
                    <a:ea typeface="新細明體" pitchFamily="18" charset="-120"/>
                    <a:cs typeface="+mn-cs"/>
                  </a:defRPr>
                </a:lvl9pPr>
              </a:lstStyle>
              <a:p>
                <a:pPr/>
                <a14:m>
                  <m:oMathPara xmlns:m="http://schemas.openxmlformats.org/officeDocument/2006/math">
                    <m:oMathParaPr>
                      <m:jc m:val="centerGroup"/>
                    </m:oMathParaPr>
                    <m:oMath xmlns:m="http://schemas.openxmlformats.org/officeDocument/2006/math">
                      <m:r>
                        <a:rPr lang="zh-TW" altLang="en-US" i="1" smtClean="0">
                          <a:latin typeface="Cambria Math" panose="02040503050406030204" pitchFamily="18" charset="0"/>
                          <a:cs typeface="Times New Roman"/>
                        </a:rPr>
                        <m:t>𝛿</m:t>
                      </m:r>
                      <m:sSub>
                        <m:sSubPr>
                          <m:ctrlPr>
                            <a:rPr lang="zh-TW" altLang="en-US" i="1" smtClean="0">
                              <a:latin typeface="Cambria Math" panose="02040503050406030204" pitchFamily="18" charset="0"/>
                              <a:cs typeface="Times New Roman"/>
                            </a:rPr>
                          </m:ctrlPr>
                        </m:sSubPr>
                        <m:e>
                          <m:r>
                            <a:rPr lang="en-US" altLang="zh-TW" b="1" i="1" smtClean="0">
                              <a:latin typeface="Cambria Math" panose="02040503050406030204" pitchFamily="18" charset="0"/>
                              <a:cs typeface="Times New Roman"/>
                            </a:rPr>
                            <m:t>𝑾</m:t>
                          </m:r>
                        </m:e>
                        <m:sub>
                          <m:r>
                            <a:rPr lang="zh-TW" altLang="en-US" b="0" i="1" smtClean="0">
                              <a:latin typeface="Cambria Math" panose="02040503050406030204" pitchFamily="18" charset="0"/>
                              <a:cs typeface="Times New Roman"/>
                            </a:rPr>
                            <m:t>𝜇</m:t>
                          </m:r>
                        </m:sub>
                      </m:sSub>
                      <m:r>
                        <a:rPr lang="en-US" altLang="zh-TW" b="0" i="1" smtClean="0">
                          <a:latin typeface="Cambria Math" panose="02040503050406030204" pitchFamily="18" charset="0"/>
                          <a:cs typeface="Times New Roman"/>
                        </a:rPr>
                        <m:t>=</m:t>
                      </m:r>
                      <m:f>
                        <m:fPr>
                          <m:ctrlPr>
                            <a:rPr lang="en-US" altLang="zh-TW" b="0" i="1" smtClean="0">
                              <a:latin typeface="Cambria Math" panose="02040503050406030204" pitchFamily="18" charset="0"/>
                              <a:cs typeface="Times New Roman"/>
                            </a:rPr>
                          </m:ctrlPr>
                        </m:fPr>
                        <m:num>
                          <m:r>
                            <a:rPr lang="en-US" altLang="zh-TW" b="0" i="1" smtClean="0">
                              <a:latin typeface="Cambria Math" panose="02040503050406030204" pitchFamily="18" charset="0"/>
                              <a:cs typeface="Times New Roman"/>
                            </a:rPr>
                            <m:t>1</m:t>
                          </m:r>
                        </m:num>
                        <m:den>
                          <m:r>
                            <a:rPr lang="en-US" altLang="zh-TW" b="0" i="1" smtClean="0">
                              <a:latin typeface="Cambria Math" panose="02040503050406030204" pitchFamily="18" charset="0"/>
                              <a:cs typeface="Times New Roman"/>
                            </a:rPr>
                            <m:t>𝑔</m:t>
                          </m:r>
                        </m:den>
                      </m:f>
                      <m:sSub>
                        <m:sSubPr>
                          <m:ctrlPr>
                            <a:rPr lang="en-US" i="1">
                              <a:latin typeface="Cambria Math" panose="02040503050406030204" pitchFamily="18" charset="0"/>
                              <a:cs typeface="Times New Roman"/>
                            </a:rPr>
                          </m:ctrlPr>
                        </m:sSubPr>
                        <m:e>
                          <m:r>
                            <a:rPr lang="en-US" i="1">
                              <a:latin typeface="Cambria Math" panose="02040503050406030204" pitchFamily="18" charset="0"/>
                              <a:ea typeface="Cambria Math" panose="02040503050406030204" pitchFamily="18" charset="0"/>
                              <a:cs typeface="Times New Roman"/>
                            </a:rPr>
                            <m:t>𝜕</m:t>
                          </m:r>
                        </m:e>
                        <m:sub>
                          <m:r>
                            <a:rPr lang="en-US" i="1">
                              <a:latin typeface="Cambria Math" panose="02040503050406030204" pitchFamily="18" charset="0"/>
                              <a:ea typeface="Cambria Math" panose="02040503050406030204" pitchFamily="18" charset="0"/>
                              <a:cs typeface="Times New Roman"/>
                            </a:rPr>
                            <m:t>𝜇</m:t>
                          </m:r>
                        </m:sub>
                      </m:sSub>
                      <m:r>
                        <a:rPr lang="en-US" altLang="zh-TW" b="1" i="1">
                          <a:latin typeface="Cambria Math" panose="02040503050406030204" pitchFamily="18" charset="0"/>
                          <a:ea typeface="Cambria Math" panose="02040503050406030204" pitchFamily="18" charset="0"/>
                          <a:cs typeface="Times New Roman"/>
                        </a:rPr>
                        <m:t>𝜶</m:t>
                      </m:r>
                      <m:r>
                        <a:rPr lang="en-US" altLang="zh-TW" b="0" i="1" smtClean="0">
                          <a:latin typeface="Cambria Math" panose="02040503050406030204" pitchFamily="18" charset="0"/>
                          <a:ea typeface="Cambria Math" panose="02040503050406030204" pitchFamily="18" charset="0"/>
                          <a:cs typeface="Times New Roman"/>
                        </a:rPr>
                        <m:t>+</m:t>
                      </m:r>
                      <m:r>
                        <a:rPr lang="en-US" altLang="zh-TW" b="1" i="1">
                          <a:latin typeface="Cambria Math" panose="02040503050406030204" pitchFamily="18" charset="0"/>
                          <a:ea typeface="Cambria Math" panose="02040503050406030204" pitchFamily="18" charset="0"/>
                          <a:cs typeface="Times New Roman"/>
                        </a:rPr>
                        <m:t>𝜶</m:t>
                      </m:r>
                      <m:r>
                        <a:rPr lang="en-US" altLang="zh-TW" i="1">
                          <a:latin typeface="Cambria Math" panose="02040503050406030204" pitchFamily="18" charset="0"/>
                          <a:ea typeface="Cambria Math" panose="02040503050406030204" pitchFamily="18" charset="0"/>
                          <a:cs typeface="Times New Roman"/>
                        </a:rPr>
                        <m:t>×</m:t>
                      </m:r>
                      <m:sSub>
                        <m:sSubPr>
                          <m:ctrlPr>
                            <a:rPr lang="zh-TW" altLang="en-US" i="1">
                              <a:latin typeface="Cambria Math" panose="02040503050406030204" pitchFamily="18" charset="0"/>
                              <a:cs typeface="Times New Roman"/>
                            </a:rPr>
                          </m:ctrlPr>
                        </m:sSubPr>
                        <m:e>
                          <m:r>
                            <a:rPr lang="en-US" altLang="zh-TW" b="1" i="1">
                              <a:latin typeface="Cambria Math" panose="02040503050406030204" pitchFamily="18" charset="0"/>
                              <a:cs typeface="Times New Roman"/>
                            </a:rPr>
                            <m:t>𝑾</m:t>
                          </m:r>
                        </m:e>
                        <m:sub>
                          <m:r>
                            <a:rPr lang="zh-TW" altLang="en-US" i="1">
                              <a:latin typeface="Cambria Math" panose="02040503050406030204" pitchFamily="18" charset="0"/>
                              <a:cs typeface="Times New Roman"/>
                            </a:rPr>
                            <m:t>𝜇</m:t>
                          </m:r>
                        </m:sub>
                      </m:sSub>
                    </m:oMath>
                  </m:oMathPara>
                </a14:m>
                <a:endParaRPr lang="zh-TW" altLang="en-US" dirty="0">
                  <a:latin typeface="Times New Roman" pitchFamily="18" charset="0"/>
                  <a:cs typeface="Times New Roman" pitchFamily="18" charset="0"/>
                </a:endParaRPr>
              </a:p>
            </p:txBody>
          </p:sp>
        </mc:Choice>
        <mc:Fallback xmlns="">
          <p:sp>
            <p:nvSpPr>
              <p:cNvPr id="2" name="文字方塊 9">
                <a:extLst>
                  <a:ext uri="{FF2B5EF4-FFF2-40B4-BE49-F238E27FC236}">
                    <a16:creationId xmlns:a16="http://schemas.microsoft.com/office/drawing/2014/main" id="{5353375F-5336-9B8C-1007-6153D778C668}"/>
                  </a:ext>
                </a:extLst>
              </p:cNvPr>
              <p:cNvSpPr txBox="1">
                <a:spLocks noRot="1" noChangeAspect="1" noMove="1" noResize="1" noEditPoints="1" noAdjustHandles="1" noChangeArrowheads="1" noChangeShapeType="1" noTextEdit="1"/>
              </p:cNvSpPr>
              <p:nvPr/>
            </p:nvSpPr>
            <p:spPr>
              <a:xfrm>
                <a:off x="5435090" y="699860"/>
                <a:ext cx="2576607" cy="661335"/>
              </a:xfrm>
              <a:prstGeom prst="rect">
                <a:avLst/>
              </a:prstGeom>
              <a:blipFill>
                <a:blip r:embed="rId8"/>
                <a:stretch>
                  <a:fillRect b="-3774"/>
                </a:stretch>
              </a:blipFill>
            </p:spPr>
            <p:txBody>
              <a:bodyPr/>
              <a:lstStyle/>
              <a:p>
                <a:r>
                  <a:rPr lang="en-US">
                    <a:noFill/>
                  </a:rPr>
                  <a:t> </a:t>
                </a:r>
              </a:p>
            </p:txBody>
          </p:sp>
        </mc:Fallback>
      </mc:AlternateContent>
    </p:spTree>
    <p:extLst>
      <p:ext uri="{BB962C8B-B14F-4D97-AF65-F5344CB8AC3E}">
        <p14:creationId xmlns:p14="http://schemas.microsoft.com/office/powerpoint/2010/main" val="188567510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2765EB-015D-8F83-15D8-B862333D46B8}"/>
            </a:ext>
          </a:extLst>
        </p:cNvPr>
        <p:cNvGrpSpPr/>
        <p:nvPr/>
      </p:nvGrpSpPr>
      <p:grpSpPr>
        <a:xfrm>
          <a:off x="0" y="0"/>
          <a:ext cx="0" cy="0"/>
          <a:chOff x="0" y="0"/>
          <a:chExt cx="0" cy="0"/>
        </a:xfrm>
      </p:grpSpPr>
      <p:pic>
        <p:nvPicPr>
          <p:cNvPr id="81922" name="圖片 1" descr="glashow3.jpg">
            <a:extLst>
              <a:ext uri="{FF2B5EF4-FFF2-40B4-BE49-F238E27FC236}">
                <a16:creationId xmlns:a16="http://schemas.microsoft.com/office/drawing/2014/main" id="{BA2E3845-BBED-1A68-91D8-D16C93EC0774}"/>
              </a:ext>
            </a:extLst>
          </p:cNvPr>
          <p:cNvPicPr>
            <a:picLocks noChangeAspect="1"/>
          </p:cNvPicPr>
          <p:nvPr/>
        </p:nvPicPr>
        <p:blipFill rotWithShape="1">
          <a:blip r:embed="rId2">
            <a:extLst>
              <a:ext uri="{28A0092B-C50C-407E-A947-70E740481C1C}">
                <a14:useLocalDpi xmlns:a14="http://schemas.microsoft.com/office/drawing/2010/main" val="0"/>
              </a:ext>
            </a:extLst>
          </a:blip>
          <a:srcRect l="6982" t="76110" r="6004" b="16049"/>
          <a:stretch/>
        </p:blipFill>
        <p:spPr bwMode="auto">
          <a:xfrm>
            <a:off x="959184" y="4184030"/>
            <a:ext cx="8184816" cy="11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圖片 1" descr="glashow3.jpg">
            <a:extLst>
              <a:ext uri="{FF2B5EF4-FFF2-40B4-BE49-F238E27FC236}">
                <a16:creationId xmlns:a16="http://schemas.microsoft.com/office/drawing/2014/main" id="{8BA90AEB-2662-AD09-EB3F-377A78CB663A}"/>
              </a:ext>
            </a:extLst>
          </p:cNvPr>
          <p:cNvPicPr>
            <a:picLocks noChangeAspect="1"/>
          </p:cNvPicPr>
          <p:nvPr/>
        </p:nvPicPr>
        <p:blipFill rotWithShape="1">
          <a:blip r:embed="rId2">
            <a:extLst>
              <a:ext uri="{28A0092B-C50C-407E-A947-70E740481C1C}">
                <a14:useLocalDpi xmlns:a14="http://schemas.microsoft.com/office/drawing/2010/main" val="0"/>
              </a:ext>
            </a:extLst>
          </a:blip>
          <a:srcRect l="6982" t="15237" r="6004" b="55953"/>
          <a:stretch/>
        </p:blipFill>
        <p:spPr bwMode="auto">
          <a:xfrm>
            <a:off x="1015775" y="496309"/>
            <a:ext cx="6502769" cy="3314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 name="文字方塊 1">
                <a:extLst>
                  <a:ext uri="{FF2B5EF4-FFF2-40B4-BE49-F238E27FC236}">
                    <a16:creationId xmlns:a16="http://schemas.microsoft.com/office/drawing/2014/main" id="{EA2C5A7E-9B8D-4BFE-63B6-387EEE3E75BA}"/>
                  </a:ext>
                </a:extLst>
              </p:cNvPr>
              <p:cNvSpPr txBox="1"/>
              <p:nvPr/>
            </p:nvSpPr>
            <p:spPr>
              <a:xfrm>
                <a:off x="4677459" y="3811299"/>
                <a:ext cx="519953" cy="3727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i="1" smtClean="0">
                              <a:latin typeface="Cambria Math" panose="02040503050406030204" pitchFamily="18" charset="0"/>
                            </a:rPr>
                          </m:ctrlPr>
                        </m:sSupPr>
                        <m:e>
                          <m:r>
                            <a:rPr lang="en-US" altLang="zh-TW" b="0" i="1" smtClean="0">
                              <a:latin typeface="Cambria Math"/>
                            </a:rPr>
                            <m:t>𝑊</m:t>
                          </m:r>
                        </m:e>
                        <m:sup>
                          <m:r>
                            <a:rPr lang="en-US" altLang="zh-TW" i="1" smtClean="0">
                              <a:latin typeface="Cambria Math"/>
                              <a:ea typeface="Cambria Math"/>
                            </a:rPr>
                            <m:t>±</m:t>
                          </m:r>
                        </m:sup>
                      </m:sSup>
                    </m:oMath>
                  </m:oMathPara>
                </a14:m>
                <a:endParaRPr lang="zh-TW" altLang="en-US" dirty="0"/>
              </a:p>
            </p:txBody>
          </p:sp>
        </mc:Choice>
        <mc:Fallback xmlns="">
          <p:sp>
            <p:nvSpPr>
              <p:cNvPr id="2" name="文字方塊 1"/>
              <p:cNvSpPr txBox="1">
                <a:spLocks noRot="1" noChangeAspect="1" noMove="1" noResize="1" noEditPoints="1" noAdjustHandles="1" noChangeArrowheads="1" noChangeShapeType="1" noTextEdit="1"/>
              </p:cNvSpPr>
              <p:nvPr/>
            </p:nvSpPr>
            <p:spPr>
              <a:xfrm>
                <a:off x="4677459" y="3811299"/>
                <a:ext cx="519953" cy="372731"/>
              </a:xfrm>
              <a:prstGeom prst="rect">
                <a:avLst/>
              </a:prstGeom>
              <a:blipFill>
                <a:blip r:embed="rId3"/>
                <a:stretch>
                  <a:fillRect/>
                </a:stretch>
              </a:blipFill>
            </p:spPr>
            <p:txBody>
              <a:bodyPr/>
              <a:lstStyle/>
              <a:p>
                <a:r>
                  <a:rPr lang="zh-TW" altLang="en-US">
                    <a:noFill/>
                  </a:rPr>
                  <a:t> </a:t>
                </a:r>
              </a:p>
            </p:txBody>
          </p:sp>
        </mc:Fallback>
      </mc:AlternateContent>
      <p:sp>
        <p:nvSpPr>
          <p:cNvPr id="6" name="文字方塊 1">
            <a:extLst>
              <a:ext uri="{FF2B5EF4-FFF2-40B4-BE49-F238E27FC236}">
                <a16:creationId xmlns:a16="http://schemas.microsoft.com/office/drawing/2014/main" id="{91036DFC-6591-7EB7-1E3A-C768CEF0091B}"/>
              </a:ext>
            </a:extLst>
          </p:cNvPr>
          <p:cNvSpPr txBox="1">
            <a:spLocks noChangeArrowheads="1"/>
          </p:cNvSpPr>
          <p:nvPr/>
        </p:nvSpPr>
        <p:spPr bwMode="auto">
          <a:xfrm>
            <a:off x="959184" y="5455056"/>
            <a:ext cx="655936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en-US" altLang="zh-TW" sz="1800" dirty="0">
                <a:cs typeface="Times New Roman" pitchFamily="18" charset="0"/>
              </a:rPr>
              <a:t>“The purpose of the note is to …..  make less fanciful the unification of electromagnetism and weak interaction.”</a:t>
            </a:r>
            <a:endParaRPr lang="zh-TW" altLang="en-US" sz="1800" dirty="0">
              <a:cs typeface="Times New Roman" pitchFamily="18" charset="0"/>
            </a:endParaRPr>
          </a:p>
        </p:txBody>
      </p:sp>
      <p:sp>
        <p:nvSpPr>
          <p:cNvPr id="3" name="矩形 2">
            <a:extLst>
              <a:ext uri="{FF2B5EF4-FFF2-40B4-BE49-F238E27FC236}">
                <a16:creationId xmlns:a16="http://schemas.microsoft.com/office/drawing/2014/main" id="{96AF4C22-105A-6B64-F1EB-5D2E77E37FC7}"/>
              </a:ext>
            </a:extLst>
          </p:cNvPr>
          <p:cNvSpPr/>
          <p:nvPr/>
        </p:nvSpPr>
        <p:spPr>
          <a:xfrm>
            <a:off x="1015775" y="5010912"/>
            <a:ext cx="4360897" cy="30864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7" name="矩形 6">
            <a:extLst>
              <a:ext uri="{FF2B5EF4-FFF2-40B4-BE49-F238E27FC236}">
                <a16:creationId xmlns:a16="http://schemas.microsoft.com/office/drawing/2014/main" id="{932D9707-6B90-0C27-F94A-7944692C248C}"/>
              </a:ext>
            </a:extLst>
          </p:cNvPr>
          <p:cNvSpPr/>
          <p:nvPr/>
        </p:nvSpPr>
        <p:spPr>
          <a:xfrm>
            <a:off x="1064543" y="4204576"/>
            <a:ext cx="7994113" cy="52592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Tree>
    <p:extLst>
      <p:ext uri="{BB962C8B-B14F-4D97-AF65-F5344CB8AC3E}">
        <p14:creationId xmlns:p14="http://schemas.microsoft.com/office/powerpoint/2010/main" val="52652017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descr="http://www.quantumdiaries.org/wp-content/uploads/2012/03/photo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2013" y="1611314"/>
            <a:ext cx="1442275" cy="897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12643" name="Text Box 5"/>
              <p:cNvSpPr txBox="1">
                <a:spLocks noChangeArrowheads="1"/>
              </p:cNvSpPr>
              <p:nvPr/>
            </p:nvSpPr>
            <p:spPr bwMode="auto">
              <a:xfrm>
                <a:off x="813246" y="4021138"/>
                <a:ext cx="3076129" cy="40402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50000"/>
                  </a:spcBef>
                  <a:buClrTx/>
                  <a:buSzTx/>
                  <a:buFontTx/>
                  <a:buNone/>
                </a:pPr>
                <a14:m>
                  <m:oMath xmlns:m="http://schemas.openxmlformats.org/officeDocument/2006/math">
                    <m:sSup>
                      <m:sSupPr>
                        <m:ctrlPr>
                          <a:rPr lang="en-US" altLang="zh-TW" sz="2000" i="1" smtClean="0">
                            <a:solidFill>
                              <a:srgbClr val="FF0000"/>
                            </a:solidFill>
                            <a:latin typeface="Cambria Math" panose="02040503050406030204" pitchFamily="18" charset="0"/>
                            <a:cs typeface="Times New Roman" pitchFamily="18" charset="0"/>
                          </a:rPr>
                        </m:ctrlPr>
                      </m:sSupPr>
                      <m:e>
                        <m:r>
                          <a:rPr lang="en-US" altLang="zh-TW" sz="2000" i="1">
                            <a:solidFill>
                              <a:srgbClr val="FF0000"/>
                            </a:solidFill>
                            <a:latin typeface="Cambria Math"/>
                            <a:cs typeface="Times New Roman" pitchFamily="18" charset="0"/>
                          </a:rPr>
                          <m:t>𝑊</m:t>
                        </m:r>
                      </m:e>
                      <m:sup>
                        <m:r>
                          <a:rPr lang="en-US" altLang="zh-TW" sz="2000" i="1">
                            <a:solidFill>
                              <a:srgbClr val="FF0000"/>
                            </a:solidFill>
                            <a:latin typeface="Cambria Math" panose="02040503050406030204" pitchFamily="18" charset="0"/>
                            <a:ea typeface="Cambria Math" panose="02040503050406030204" pitchFamily="18" charset="0"/>
                            <a:cs typeface="Times New Roman" pitchFamily="18" charset="0"/>
                          </a:rPr>
                          <m:t>±</m:t>
                        </m:r>
                      </m:sup>
                    </m:sSup>
                  </m:oMath>
                </a14:m>
                <a:r>
                  <a:rPr lang="zh-TW" altLang="en-US" sz="2000" dirty="0">
                    <a:solidFill>
                      <a:srgbClr val="FF0000"/>
                    </a:solidFill>
                    <a:cs typeface="Times New Roman" pitchFamily="18" charset="0"/>
                  </a:rPr>
                  <a:t>會比</a:t>
                </a:r>
                <a:r>
                  <a:rPr lang="en-US" altLang="zh-TW" sz="2000" dirty="0">
                    <a:solidFill>
                      <a:srgbClr val="FF0000"/>
                    </a:solidFill>
                    <a:cs typeface="Times New Roman" pitchFamily="18" charset="0"/>
                  </a:rPr>
                  <a:t> </a:t>
                </a:r>
                <a:r>
                  <a:rPr lang="el-GR" altLang="zh-TW" sz="2000" i="1" dirty="0">
                    <a:solidFill>
                      <a:srgbClr val="FF0000"/>
                    </a:solidFill>
                    <a:cs typeface="Tahoma" pitchFamily="34" charset="0"/>
                  </a:rPr>
                  <a:t>γ</a:t>
                </a:r>
                <a:r>
                  <a:rPr lang="zh-TW" altLang="en-US" sz="2000" i="1" dirty="0">
                    <a:solidFill>
                      <a:srgbClr val="FF0000"/>
                    </a:solidFill>
                    <a:cs typeface="Tahoma" pitchFamily="34" charset="0"/>
                  </a:rPr>
                  <a:t> </a:t>
                </a:r>
                <a:r>
                  <a:rPr lang="zh-TW" altLang="en-US" sz="2000" dirty="0">
                    <a:solidFill>
                      <a:srgbClr val="FF0000"/>
                    </a:solidFill>
                    <a:cs typeface="Tahoma" pitchFamily="34" charset="0"/>
                  </a:rPr>
                  <a:t>重如此之多！</a:t>
                </a:r>
              </a:p>
            </p:txBody>
          </p:sp>
        </mc:Choice>
        <mc:Fallback xmlns="">
          <p:sp>
            <p:nvSpPr>
              <p:cNvPr id="112643" name="Text Box 5"/>
              <p:cNvSpPr txBox="1">
                <a:spLocks noRot="1" noChangeAspect="1" noMove="1" noResize="1" noEditPoints="1" noAdjustHandles="1" noChangeArrowheads="1" noChangeShapeType="1" noTextEdit="1"/>
              </p:cNvSpPr>
              <p:nvPr/>
            </p:nvSpPr>
            <p:spPr bwMode="auto">
              <a:xfrm>
                <a:off x="813246" y="4021138"/>
                <a:ext cx="3076129" cy="404021"/>
              </a:xfrm>
              <a:prstGeom prst="rect">
                <a:avLst/>
              </a:prstGeom>
              <a:blipFill>
                <a:blip r:embed="rId3"/>
                <a:stretch>
                  <a:fillRect t="-6250" b="-2812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sp>
        <p:nvSpPr>
          <p:cNvPr id="16" name="Oval 7"/>
          <p:cNvSpPr>
            <a:spLocks noChangeArrowheads="1"/>
          </p:cNvSpPr>
          <p:nvPr/>
        </p:nvSpPr>
        <p:spPr bwMode="auto">
          <a:xfrm>
            <a:off x="5471430" y="1175883"/>
            <a:ext cx="2090511" cy="2089831"/>
          </a:xfrm>
          <a:prstGeom prst="ellipse">
            <a:avLst/>
          </a:prstGeom>
          <a:solidFill>
            <a:srgbClr val="7030A0">
              <a:alpha val="86000"/>
            </a:srgbClr>
          </a:solidFill>
          <a:ln w="9525">
            <a:solidFill>
              <a:schemeClr val="tx1"/>
            </a:solidFill>
            <a:round/>
            <a:headEnd/>
            <a:tailEnd/>
          </a:ln>
          <a:effectLst>
            <a:innerShdw blurRad="63500" dist="50800" dir="13500000">
              <a:prstClr val="black">
                <a:alpha val="50000"/>
              </a:prstClr>
            </a:innerShdw>
          </a:effectLst>
          <a:scene3d>
            <a:camera prst="orthographicFront"/>
            <a:lightRig rig="threePt" dir="t"/>
          </a:scene3d>
          <a:sp3d prstMaterial="softEdge"/>
        </p:spPr>
        <p:txBody>
          <a:bodyPr wrap="none" anchor="ct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defRPr/>
            </a:pPr>
            <a:r>
              <a:rPr lang="en-US" altLang="zh-TW" sz="1800"/>
              <a:t> </a:t>
            </a:r>
            <a:r>
              <a:rPr lang="en-US" altLang="zh-TW" sz="6000" i="1">
                <a:latin typeface="Times New Roman" pitchFamily="18" charset="0"/>
                <a:cs typeface="Times New Roman" pitchFamily="18" charset="0"/>
              </a:rPr>
              <a:t>W</a:t>
            </a:r>
            <a:r>
              <a:rPr lang="zh-TW" altLang="en-US" sz="6000" i="1">
                <a:latin typeface="Times New Roman" pitchFamily="18" charset="0"/>
                <a:cs typeface="Times New Roman" pitchFamily="18" charset="0"/>
              </a:rPr>
              <a:t> </a:t>
            </a:r>
            <a:r>
              <a:rPr lang="en-US" altLang="zh-TW" sz="6000" baseline="30000">
                <a:latin typeface="Times New Roman" pitchFamily="18" charset="0"/>
                <a:cs typeface="Times New Roman" pitchFamily="18" charset="0"/>
              </a:rPr>
              <a:t>±</a:t>
            </a:r>
            <a:endParaRPr lang="zh-TW" altLang="en-US" sz="6000"/>
          </a:p>
        </p:txBody>
      </p:sp>
      <mc:AlternateContent xmlns:mc="http://schemas.openxmlformats.org/markup-compatibility/2006" xmlns:a14="http://schemas.microsoft.com/office/drawing/2010/main">
        <mc:Choice Requires="a14">
          <p:sp>
            <p:nvSpPr>
              <p:cNvPr id="94218" name="文字方塊 2"/>
              <p:cNvSpPr txBox="1">
                <a:spLocks noChangeArrowheads="1"/>
              </p:cNvSpPr>
              <p:nvPr/>
            </p:nvSpPr>
            <p:spPr bwMode="auto">
              <a:xfrm>
                <a:off x="4433306" y="4021138"/>
                <a:ext cx="4437409" cy="37273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cs typeface="Times New Roman" pitchFamily="18" charset="0"/>
                  </a:rPr>
                  <a:t>規範波色子必須無質量，但</a:t>
                </a:r>
                <a14:m>
                  <m:oMath xmlns:m="http://schemas.openxmlformats.org/officeDocument/2006/math">
                    <m:sSup>
                      <m:sSupPr>
                        <m:ctrlPr>
                          <a:rPr lang="en-US" altLang="zh-TW" sz="1800" i="1">
                            <a:latin typeface="Cambria Math" panose="02040503050406030204" pitchFamily="18" charset="0"/>
                            <a:cs typeface="Times New Roman" pitchFamily="18" charset="0"/>
                          </a:rPr>
                        </m:ctrlPr>
                      </m:sSupPr>
                      <m:e>
                        <m:r>
                          <a:rPr lang="en-US" altLang="zh-TW" sz="1800" i="1">
                            <a:latin typeface="Cambria Math"/>
                            <a:cs typeface="Times New Roman" pitchFamily="18" charset="0"/>
                          </a:rPr>
                          <m:t>𝑊</m:t>
                        </m:r>
                      </m:e>
                      <m:sup>
                        <m:r>
                          <a:rPr lang="en-US" altLang="zh-TW" sz="1800" i="1">
                            <a:latin typeface="Cambria Math" panose="02040503050406030204" pitchFamily="18" charset="0"/>
                            <a:ea typeface="Cambria Math" panose="02040503050406030204" pitchFamily="18" charset="0"/>
                            <a:cs typeface="Times New Roman" pitchFamily="18" charset="0"/>
                          </a:rPr>
                          <m:t>±</m:t>
                        </m:r>
                      </m:sup>
                    </m:sSup>
                  </m:oMath>
                </a14:m>
                <a:r>
                  <a:rPr lang="zh-TW" altLang="en-US" sz="1800" dirty="0">
                    <a:cs typeface="Times New Roman" pitchFamily="18" charset="0"/>
                  </a:rPr>
                  <a:t>是很重的！</a:t>
                </a:r>
              </a:p>
            </p:txBody>
          </p:sp>
        </mc:Choice>
        <mc:Fallback xmlns="">
          <p:sp>
            <p:nvSpPr>
              <p:cNvPr id="94218" name="文字方塊 2"/>
              <p:cNvSpPr txBox="1">
                <a:spLocks noRot="1" noChangeAspect="1" noMove="1" noResize="1" noEditPoints="1" noAdjustHandles="1" noChangeArrowheads="1" noChangeShapeType="1" noTextEdit="1"/>
              </p:cNvSpPr>
              <p:nvPr/>
            </p:nvSpPr>
            <p:spPr bwMode="auto">
              <a:xfrm>
                <a:off x="4433306" y="4021138"/>
                <a:ext cx="4437409" cy="372731"/>
              </a:xfrm>
              <a:prstGeom prst="rect">
                <a:avLst/>
              </a:prstGeom>
              <a:blipFill>
                <a:blip r:embed="rId4"/>
                <a:stretch>
                  <a:fillRect l="-855" t="-3226" r="-1140" b="-2258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94219" name="文字方塊 3"/>
          <p:cNvSpPr txBox="1">
            <a:spLocks noChangeArrowheads="1"/>
          </p:cNvSpPr>
          <p:nvPr/>
        </p:nvSpPr>
        <p:spPr bwMode="auto">
          <a:xfrm>
            <a:off x="5489575" y="4730750"/>
            <a:ext cx="27114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solidFill>
                  <a:srgbClr val="FF0000"/>
                </a:solidFill>
                <a:cs typeface="Times New Roman" pitchFamily="18" charset="0"/>
              </a:rPr>
              <a:t>規範對稱已經被破壞！</a:t>
            </a:r>
          </a:p>
        </p:txBody>
      </p:sp>
      <mc:AlternateContent xmlns:mc="http://schemas.openxmlformats.org/markup-compatibility/2006" xmlns:a14="http://schemas.microsoft.com/office/drawing/2010/main">
        <mc:Choice Requires="a14">
          <p:sp>
            <p:nvSpPr>
              <p:cNvPr id="10" name="矩形 16"/>
              <p:cNvSpPr>
                <a:spLocks noChangeArrowheads="1"/>
              </p:cNvSpPr>
              <p:nvPr/>
            </p:nvSpPr>
            <p:spPr bwMode="auto">
              <a:xfrm>
                <a:off x="827088" y="4731306"/>
                <a:ext cx="2689839"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14:m>
                  <m:oMath xmlns:m="http://schemas.openxmlformats.org/officeDocument/2006/math">
                    <m:r>
                      <a:rPr lang="en-US" altLang="zh-TW" sz="1800" i="1" dirty="0" smtClean="0">
                        <a:solidFill>
                          <a:srgbClr val="FF0000"/>
                        </a:solidFill>
                        <a:latin typeface="Cambria Math" panose="02040503050406030204" pitchFamily="18" charset="0"/>
                        <a:cs typeface="Times New Roman" panose="02020603050405020304" pitchFamily="18" charset="0"/>
                      </a:rPr>
                      <m:t>𝑆𝑈</m:t>
                    </m:r>
                    <m:r>
                      <a:rPr lang="en-US" altLang="zh-TW" sz="1800" i="1" dirty="0" smtClean="0">
                        <a:solidFill>
                          <a:srgbClr val="FF0000"/>
                        </a:solidFill>
                        <a:latin typeface="Cambria Math" panose="02040503050406030204" pitchFamily="18" charset="0"/>
                        <a:cs typeface="Times New Roman" panose="02020603050405020304" pitchFamily="18" charset="0"/>
                      </a:rPr>
                      <m:t>(2)</m:t>
                    </m:r>
                  </m:oMath>
                </a14:m>
                <a:r>
                  <a:rPr lang="zh-TW" altLang="en-US" sz="1800" dirty="0">
                    <a:solidFill>
                      <a:srgbClr val="FF0000"/>
                    </a:solidFill>
                    <a:latin typeface="+mn-lt"/>
                  </a:rPr>
                  <a:t> </a:t>
                </a:r>
                <a:r>
                  <a:rPr lang="zh-TW" altLang="en-US" sz="1800" dirty="0">
                    <a:solidFill>
                      <a:srgbClr val="FF0000"/>
                    </a:solidFill>
                    <a:latin typeface="Tahoma" pitchFamily="34" charset="0"/>
                  </a:rPr>
                  <a:t>對稱已經被破壞！</a:t>
                </a:r>
                <a:endParaRPr lang="zh-TW" altLang="en-US" sz="1800" dirty="0">
                  <a:latin typeface="Tahoma" pitchFamily="34" charset="0"/>
                </a:endParaRPr>
              </a:p>
            </p:txBody>
          </p:sp>
        </mc:Choice>
        <mc:Fallback xmlns="">
          <p:sp>
            <p:nvSpPr>
              <p:cNvPr id="10" name="矩形 16"/>
              <p:cNvSpPr>
                <a:spLocks noRot="1" noChangeAspect="1" noMove="1" noResize="1" noEditPoints="1" noAdjustHandles="1" noChangeArrowheads="1" noChangeShapeType="1" noTextEdit="1"/>
              </p:cNvSpPr>
              <p:nvPr/>
            </p:nvSpPr>
            <p:spPr bwMode="auto">
              <a:xfrm>
                <a:off x="827088" y="4731306"/>
                <a:ext cx="2689839" cy="369332"/>
              </a:xfrm>
              <a:prstGeom prst="rect">
                <a:avLst/>
              </a:prstGeom>
              <a:blipFill>
                <a:blip r:embed="rId7"/>
                <a:stretch>
                  <a:fillRect t="-6667" r="-469" b="-20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spTree>
    <p:extLst>
      <p:ext uri="{BB962C8B-B14F-4D97-AF65-F5344CB8AC3E}">
        <p14:creationId xmlns:p14="http://schemas.microsoft.com/office/powerpoint/2010/main" val="270264513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字方塊 3">
            <a:extLst>
              <a:ext uri="{FF2B5EF4-FFF2-40B4-BE49-F238E27FC236}">
                <a16:creationId xmlns:a16="http://schemas.microsoft.com/office/drawing/2014/main" id="{E6C83048-295D-974D-8278-1FA1663E906B}"/>
              </a:ext>
            </a:extLst>
          </p:cNvPr>
          <p:cNvSpPr txBox="1">
            <a:spLocks noChangeArrowheads="1"/>
          </p:cNvSpPr>
          <p:nvPr/>
        </p:nvSpPr>
        <p:spPr bwMode="auto">
          <a:xfrm>
            <a:off x="1748058" y="1161917"/>
            <a:ext cx="524682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CN" altLang="en-US" sz="1800" dirty="0">
                <a:cs typeface="Times New Roman" pitchFamily="18" charset="0"/>
              </a:rPr>
              <a:t>如何優雅而不粗暴地</a:t>
            </a:r>
            <a:r>
              <a:rPr lang="zh-TW" altLang="en-US" sz="1800" dirty="0">
                <a:cs typeface="Times New Roman" pitchFamily="18" charset="0"/>
              </a:rPr>
              <a:t>破壞理論優美的對稱呢？</a:t>
            </a:r>
          </a:p>
        </p:txBody>
      </p:sp>
      <p:pic>
        <p:nvPicPr>
          <p:cNvPr id="2" name="Picture 5">
            <a:extLst>
              <a:ext uri="{FF2B5EF4-FFF2-40B4-BE49-F238E27FC236}">
                <a16:creationId xmlns:a16="http://schemas.microsoft.com/office/drawing/2014/main" id="{C4113D6C-EFDF-D25A-0493-CB7A8F56E9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0510" y="1771650"/>
            <a:ext cx="4419600" cy="3314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293700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2">
            <a:extLst>
              <a:ext uri="{28A0092B-C50C-407E-A947-70E740481C1C}">
                <a14:useLocalDpi xmlns:a14="http://schemas.microsoft.com/office/drawing/2010/main" val="0"/>
              </a:ext>
            </a:extLst>
          </a:blip>
          <a:srcRect l="2652"/>
          <a:stretch/>
        </p:blipFill>
        <p:spPr>
          <a:xfrm>
            <a:off x="691040" y="2351324"/>
            <a:ext cx="7933865" cy="2196003"/>
          </a:xfrm>
          <a:prstGeom prst="rect">
            <a:avLst/>
          </a:prstGeom>
        </p:spPr>
      </p:pic>
      <p:sp>
        <p:nvSpPr>
          <p:cNvPr id="3" name="矩形 2"/>
          <p:cNvSpPr/>
          <p:nvPr/>
        </p:nvSpPr>
        <p:spPr>
          <a:xfrm>
            <a:off x="691040" y="2934467"/>
            <a:ext cx="7877908" cy="80569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Times New Roman" panose="02020603050405020304" pitchFamily="18" charset="0"/>
            </a:endParaRPr>
          </a:p>
        </p:txBody>
      </p:sp>
      <p:sp>
        <p:nvSpPr>
          <p:cNvPr id="4" name="文字方塊 3"/>
          <p:cNvSpPr txBox="1"/>
          <p:nvPr/>
        </p:nvSpPr>
        <p:spPr>
          <a:xfrm>
            <a:off x="983590" y="1875087"/>
            <a:ext cx="6917155" cy="369332"/>
          </a:xfrm>
          <a:prstGeom prst="rect">
            <a:avLst/>
          </a:prstGeom>
          <a:noFill/>
        </p:spPr>
        <p:txBody>
          <a:bodyPr wrap="square" rtlCol="0">
            <a:spAutoFit/>
          </a:bodyPr>
          <a:lstStyle/>
          <a:p>
            <a:r>
              <a:rPr lang="zh-TW" altLang="en-US" dirty="0"/>
              <a:t>你可以暴力地直接破壞對稱：就直接容許某些項就是不是不變的。</a:t>
            </a:r>
          </a:p>
        </p:txBody>
      </p:sp>
      <p:sp>
        <p:nvSpPr>
          <p:cNvPr id="5" name="文字方塊 4"/>
          <p:cNvSpPr txBox="1"/>
          <p:nvPr/>
        </p:nvSpPr>
        <p:spPr>
          <a:xfrm>
            <a:off x="983590" y="4856096"/>
            <a:ext cx="6194587" cy="369332"/>
          </a:xfrm>
          <a:prstGeom prst="rect">
            <a:avLst/>
          </a:prstGeom>
          <a:noFill/>
        </p:spPr>
        <p:txBody>
          <a:bodyPr wrap="square" rtlCol="0">
            <a:spAutoFit/>
          </a:bodyPr>
          <a:lstStyle/>
          <a:p>
            <a:r>
              <a:rPr lang="zh-TW" altLang="en-US" dirty="0"/>
              <a:t>這樣的作法會使理論無法重整化 </a:t>
            </a:r>
            <a:r>
              <a:rPr lang="en-US" altLang="zh-TW" dirty="0" err="1">
                <a:latin typeface="Times New Roman" panose="02020603050405020304" pitchFamily="18" charset="0"/>
                <a:cs typeface="Times New Roman" panose="02020603050405020304" pitchFamily="18" charset="0"/>
              </a:rPr>
              <a:t>renormalizable</a:t>
            </a:r>
            <a:r>
              <a:rPr lang="zh-TW" altLang="en-US" dirty="0">
                <a:latin typeface="Times New Roman" panose="02020603050405020304" pitchFamily="18" charset="0"/>
              </a:rPr>
              <a:t>。</a:t>
            </a:r>
          </a:p>
        </p:txBody>
      </p:sp>
      <p:pic>
        <p:nvPicPr>
          <p:cNvPr id="6" name="Picture 8" descr="glash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40605" y="4454161"/>
            <a:ext cx="1384300" cy="195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924415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2" descr="higgs5.jpg"/>
          <p:cNvPicPr>
            <a:picLocks noChangeAspect="1"/>
          </p:cNvPicPr>
          <p:nvPr/>
        </p:nvPicPr>
        <p:blipFill rotWithShape="1">
          <a:blip r:embed="rId2">
            <a:extLst>
              <a:ext uri="{28A0092B-C50C-407E-A947-70E740481C1C}">
                <a14:useLocalDpi xmlns:a14="http://schemas.microsoft.com/office/drawing/2010/main" val="0"/>
              </a:ext>
            </a:extLst>
          </a:blip>
          <a:srcRect l="5964" t="20202" r="39876" b="52005"/>
          <a:stretch/>
        </p:blipFill>
        <p:spPr bwMode="auto">
          <a:xfrm>
            <a:off x="498949" y="803148"/>
            <a:ext cx="6935748" cy="5252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http://www.google.com/url?source=imglanding&amp;ct=img&amp;q=http://www.nndb.com/people/945/000099648/steven-weinberg-1-sized.jpg&amp;sa=X&amp;ei=Htx8UNOEIITumAW1zYDYBw&amp;ved=0CAsQ8wc4Hg&amp;usg=AFQjCNH4UmPPUpptr0-GZYZ9hkexFJkXf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5980" y="2436269"/>
            <a:ext cx="2780635" cy="3619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4"/>
          <p:cNvSpPr>
            <a:spLocks noChangeArrowheads="1"/>
          </p:cNvSpPr>
          <p:nvPr/>
        </p:nvSpPr>
        <p:spPr bwMode="auto">
          <a:xfrm>
            <a:off x="6896580" y="6248675"/>
            <a:ext cx="17544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en-US" altLang="zh-TW" sz="1800" dirty="0"/>
              <a:t>Steven Weinberg</a:t>
            </a:r>
            <a:endParaRPr lang="zh-TW" altLang="en-US" sz="1800" dirty="0"/>
          </a:p>
        </p:txBody>
      </p:sp>
      <p:sp>
        <p:nvSpPr>
          <p:cNvPr id="6" name="矩形 5"/>
          <p:cNvSpPr/>
          <p:nvPr/>
        </p:nvSpPr>
        <p:spPr>
          <a:xfrm>
            <a:off x="498949" y="4933665"/>
            <a:ext cx="5308173" cy="1121871"/>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Times New Roman" panose="02020603050405020304" pitchFamily="18" charset="0"/>
            </a:endParaRPr>
          </a:p>
        </p:txBody>
      </p:sp>
      <p:sp>
        <p:nvSpPr>
          <p:cNvPr id="7" name="文字方塊 6"/>
          <p:cNvSpPr txBox="1"/>
          <p:nvPr/>
        </p:nvSpPr>
        <p:spPr>
          <a:xfrm>
            <a:off x="492965" y="6247990"/>
            <a:ext cx="5411883" cy="369332"/>
          </a:xfrm>
          <a:prstGeom prst="rect">
            <a:avLst/>
          </a:prstGeom>
          <a:noFill/>
        </p:spPr>
        <p:txBody>
          <a:bodyPr wrap="square" rtlCol="0">
            <a:spAutoFit/>
          </a:bodyPr>
          <a:lstStyle/>
          <a:p>
            <a:r>
              <a:rPr lang="zh-TW" altLang="en-US" dirty="0"/>
              <a:t>真空破壞了對稱，給了無質量的規範粒子質量！</a:t>
            </a:r>
          </a:p>
        </p:txBody>
      </p:sp>
      <p:sp>
        <p:nvSpPr>
          <p:cNvPr id="3" name="橢圓 2"/>
          <p:cNvSpPr/>
          <p:nvPr/>
        </p:nvSpPr>
        <p:spPr>
          <a:xfrm>
            <a:off x="1746913" y="5725236"/>
            <a:ext cx="1030406" cy="402609"/>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Times New Roman" panose="02020603050405020304" pitchFamily="18" charset="0"/>
            </a:endParaRPr>
          </a:p>
        </p:txBody>
      </p:sp>
      <p:sp>
        <p:nvSpPr>
          <p:cNvPr id="8" name="文字方塊 3">
            <a:extLst>
              <a:ext uri="{FF2B5EF4-FFF2-40B4-BE49-F238E27FC236}">
                <a16:creationId xmlns:a16="http://schemas.microsoft.com/office/drawing/2014/main" id="{F573EF4A-3754-7545-A690-34BF6F54A33D}"/>
              </a:ext>
            </a:extLst>
          </p:cNvPr>
          <p:cNvSpPr txBox="1">
            <a:spLocks noChangeArrowheads="1"/>
          </p:cNvSpPr>
          <p:nvPr/>
        </p:nvSpPr>
        <p:spPr bwMode="auto">
          <a:xfrm>
            <a:off x="498949" y="240678"/>
            <a:ext cx="524682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CN" altLang="en-US" sz="1800" dirty="0">
                <a:cs typeface="Times New Roman" pitchFamily="18" charset="0"/>
              </a:rPr>
              <a:t>如何優雅而不粗暴地</a:t>
            </a:r>
            <a:r>
              <a:rPr lang="zh-TW" altLang="en-US" sz="1800" dirty="0">
                <a:cs typeface="Times New Roman" pitchFamily="18" charset="0"/>
              </a:rPr>
              <a:t>破壞理論優美的對稱呢？</a:t>
            </a:r>
          </a:p>
        </p:txBody>
      </p:sp>
    </p:spTree>
    <p:extLst>
      <p:ext uri="{BB962C8B-B14F-4D97-AF65-F5344CB8AC3E}">
        <p14:creationId xmlns:p14="http://schemas.microsoft.com/office/powerpoint/2010/main" val="280766823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http://photos.aip.org/history/Thumbnails/nambu_yoichiro_a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453" y="1939809"/>
            <a:ext cx="2627520" cy="3583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文字方塊 2"/>
          <p:cNvSpPr txBox="1">
            <a:spLocks noChangeArrowheads="1"/>
          </p:cNvSpPr>
          <p:nvPr/>
        </p:nvSpPr>
        <p:spPr bwMode="auto">
          <a:xfrm>
            <a:off x="1412665" y="5514787"/>
            <a:ext cx="15001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en-US" altLang="zh-TW" dirty="0">
                <a:latin typeface="Times New Roman" panose="02020603050405020304" pitchFamily="18" charset="0"/>
              </a:rPr>
              <a:t>1969</a:t>
            </a:r>
            <a:endParaRPr lang="zh-TW" altLang="en-US" dirty="0">
              <a:latin typeface="Times New Roman" panose="02020603050405020304" pitchFamily="18" charset="0"/>
            </a:endParaRPr>
          </a:p>
        </p:txBody>
      </p:sp>
      <p:pic>
        <p:nvPicPr>
          <p:cNvPr id="43012" name="Picture 4" descr="http://photos.aip.org/history/Thumbnails/schwinger_julian_d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3014" y="2694955"/>
            <a:ext cx="3845225" cy="2819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圖片 3" descr="Nobel-2008.jpg"/>
          <p:cNvPicPr>
            <a:picLocks noChangeAspect="1"/>
          </p:cNvPicPr>
          <p:nvPr/>
        </p:nvPicPr>
        <p:blipFill rotWithShape="1">
          <a:blip r:embed="rId4">
            <a:extLst>
              <a:ext uri="{28A0092B-C50C-407E-A947-70E740481C1C}">
                <a14:useLocalDpi xmlns:a14="http://schemas.microsoft.com/office/drawing/2010/main" val="0"/>
              </a:ext>
            </a:extLst>
          </a:blip>
          <a:srcRect l="6496" t="15631" r="67207" b="3125"/>
          <a:stretch/>
        </p:blipFill>
        <p:spPr bwMode="auto">
          <a:xfrm>
            <a:off x="2992582" y="142874"/>
            <a:ext cx="1721112" cy="644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a:xfrm>
            <a:off x="4783014" y="1755143"/>
            <a:ext cx="3235569" cy="369332"/>
          </a:xfrm>
          <a:prstGeom prst="rect">
            <a:avLst/>
          </a:prstGeom>
          <a:noFill/>
        </p:spPr>
        <p:txBody>
          <a:bodyPr wrap="square" rtlCol="0">
            <a:spAutoFit/>
          </a:bodyPr>
          <a:lstStyle/>
          <a:p>
            <a:r>
              <a:rPr lang="zh-TW" altLang="en-US" dirty="0"/>
              <a:t>這樣的機制已經早被提出來了。</a:t>
            </a:r>
          </a:p>
        </p:txBody>
      </p:sp>
    </p:spTree>
    <p:extLst>
      <p:ext uri="{BB962C8B-B14F-4D97-AF65-F5344CB8AC3E}">
        <p14:creationId xmlns:p14="http://schemas.microsoft.com/office/powerpoint/2010/main" val="408154483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5750"/>
            <a:ext cx="9178925" cy="335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553216"/>
            <a:ext cx="9588500"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p:cNvSpPr/>
          <p:nvPr/>
        </p:nvSpPr>
        <p:spPr>
          <a:xfrm>
            <a:off x="0" y="5143500"/>
            <a:ext cx="4857750" cy="107156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latin typeface="Times New Roman" panose="02020603050405020304" pitchFamily="18" charset="0"/>
            </a:endParaRPr>
          </a:p>
        </p:txBody>
      </p:sp>
    </p:spTree>
    <p:extLst>
      <p:ext uri="{BB962C8B-B14F-4D97-AF65-F5344CB8AC3E}">
        <p14:creationId xmlns:p14="http://schemas.microsoft.com/office/powerpoint/2010/main" val="35516211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695731E7-05E2-4B34-A808-C068F5CA7571}" type="slidenum">
              <a:rPr lang="zh-TW" altLang="en-US" smtClean="0"/>
              <a:pPr>
                <a:defRPr/>
              </a:pPr>
              <a:t>8</a:t>
            </a:fld>
            <a:endParaRPr lang="en-US" altLang="zh-TW"/>
          </a:p>
        </p:txBody>
      </p:sp>
      <p:pic>
        <p:nvPicPr>
          <p:cNvPr id="28057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4281" y="833592"/>
            <a:ext cx="7207182" cy="5406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4722407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圖片 1" descr="SSB.jpg"/>
          <p:cNvPicPr>
            <a:picLocks noChangeAspect="1"/>
          </p:cNvPicPr>
          <p:nvPr/>
        </p:nvPicPr>
        <p:blipFill>
          <a:blip r:embed="rId2">
            <a:extLst>
              <a:ext uri="{28A0092B-C50C-407E-A947-70E740481C1C}">
                <a14:useLocalDpi xmlns:a14="http://schemas.microsoft.com/office/drawing/2010/main" val="0"/>
              </a:ext>
            </a:extLst>
          </a:blip>
          <a:srcRect l="7813" t="45645" r="9375" b="5363"/>
          <a:stretch>
            <a:fillRect/>
          </a:stretch>
        </p:blipFill>
        <p:spPr bwMode="auto">
          <a:xfrm>
            <a:off x="343639" y="2141208"/>
            <a:ext cx="8581692" cy="3643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5" name="文字方塊 2"/>
          <p:cNvSpPr txBox="1">
            <a:spLocks noChangeArrowheads="1"/>
          </p:cNvSpPr>
          <p:nvPr/>
        </p:nvSpPr>
        <p:spPr bwMode="auto">
          <a:xfrm>
            <a:off x="2160367" y="843742"/>
            <a:ext cx="49482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cs typeface="Times New Roman" pitchFamily="18" charset="0"/>
              </a:rPr>
              <a:t>直覺的預期，如果能量有某個對稱，</a:t>
            </a:r>
          </a:p>
        </p:txBody>
      </p:sp>
      <p:sp>
        <p:nvSpPr>
          <p:cNvPr id="2" name="文字方塊 1"/>
          <p:cNvSpPr txBox="1"/>
          <p:nvPr/>
        </p:nvSpPr>
        <p:spPr>
          <a:xfrm>
            <a:off x="2160366" y="1213629"/>
            <a:ext cx="4948237" cy="369332"/>
          </a:xfrm>
          <a:prstGeom prst="rect">
            <a:avLst/>
          </a:prstGeom>
          <a:noFill/>
        </p:spPr>
        <p:txBody>
          <a:bodyPr wrap="square" rtlCol="0">
            <a:spAutoFit/>
          </a:bodyPr>
          <a:lstStyle/>
          <a:p>
            <a:r>
              <a:rPr lang="zh-TW" altLang="en-US" dirty="0"/>
              <a:t>作為能量的最低值的真空，應該也遵守該對稱。</a:t>
            </a:r>
          </a:p>
        </p:txBody>
      </p:sp>
      <p:sp>
        <p:nvSpPr>
          <p:cNvPr id="3" name="文字方塊 2"/>
          <p:cNvSpPr txBox="1"/>
          <p:nvPr/>
        </p:nvSpPr>
        <p:spPr>
          <a:xfrm>
            <a:off x="2160367" y="1582961"/>
            <a:ext cx="4252280" cy="369332"/>
          </a:xfrm>
          <a:prstGeom prst="rect">
            <a:avLst/>
          </a:prstGeom>
          <a:noFill/>
        </p:spPr>
        <p:txBody>
          <a:bodyPr wrap="square" rtlCol="0">
            <a:spAutoFit/>
          </a:bodyPr>
          <a:lstStyle/>
          <a:p>
            <a:r>
              <a:rPr lang="zh-TW" altLang="en-US" dirty="0"/>
              <a:t>事實上不是如此：</a:t>
            </a:r>
          </a:p>
        </p:txBody>
      </p:sp>
    </p:spTree>
    <p:extLst>
      <p:ext uri="{BB962C8B-B14F-4D97-AF65-F5344CB8AC3E}">
        <p14:creationId xmlns:p14="http://schemas.microsoft.com/office/powerpoint/2010/main" val="118979431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Image:Ferromagnetic ordering.sv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2898" y="1583098"/>
            <a:ext cx="3518132" cy="16915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01379" name="文字方塊 2"/>
          <p:cNvSpPr txBox="1">
            <a:spLocks noChangeArrowheads="1"/>
          </p:cNvSpPr>
          <p:nvPr/>
        </p:nvSpPr>
        <p:spPr bwMode="auto">
          <a:xfrm>
            <a:off x="1167380" y="1398432"/>
            <a:ext cx="23066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cs typeface="Times New Roman" pitchFamily="18" charset="0"/>
              </a:rPr>
              <a:t>磁鐵的磁性就是如此</a:t>
            </a:r>
          </a:p>
        </p:txBody>
      </p:sp>
      <p:graphicFrame>
        <p:nvGraphicFramePr>
          <p:cNvPr id="101380" name="Object 1"/>
          <p:cNvGraphicFramePr>
            <a:graphicFrameLocks noChangeAspect="1"/>
          </p:cNvGraphicFramePr>
          <p:nvPr/>
        </p:nvGraphicFramePr>
        <p:xfrm>
          <a:off x="1322433" y="2839372"/>
          <a:ext cx="1597025" cy="560388"/>
        </p:xfrm>
        <a:graphic>
          <a:graphicData uri="http://schemas.openxmlformats.org/presentationml/2006/ole">
            <mc:AlternateContent xmlns:mc="http://schemas.openxmlformats.org/markup-compatibility/2006">
              <mc:Choice xmlns:v="urn:schemas-microsoft-com:vml" Requires="v">
                <p:oleObj name="方程式" r:id="rId4" imgW="977760" imgH="342720" progId="Equation.3">
                  <p:embed/>
                </p:oleObj>
              </mc:Choice>
              <mc:Fallback>
                <p:oleObj name="方程式" r:id="rId4" imgW="977760" imgH="342720" progId="Equation.3">
                  <p:embed/>
                  <p:pic>
                    <p:nvPicPr>
                      <p:cNvPr id="101380" name="Object 1"/>
                      <p:cNvPicPr>
                        <a:picLocks noChangeAspect="1" noChangeArrowheads="1"/>
                      </p:cNvPicPr>
                      <p:nvPr/>
                    </p:nvPicPr>
                    <p:blipFill>
                      <a:blip r:embed="rId5"/>
                      <a:srcRect/>
                      <a:stretch>
                        <a:fillRect/>
                      </a:stretch>
                    </p:blipFill>
                    <p:spPr bwMode="auto">
                      <a:xfrm>
                        <a:off x="1322433" y="2839372"/>
                        <a:ext cx="1597025" cy="560388"/>
                      </a:xfrm>
                      <a:prstGeom prst="rect">
                        <a:avLst/>
                      </a:prstGeom>
                      <a:solidFill>
                        <a:srgbClr val="FFFF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101381" name="文字方塊 4"/>
          <p:cNvSpPr txBox="1">
            <a:spLocks noChangeArrowheads="1"/>
          </p:cNvSpPr>
          <p:nvPr/>
        </p:nvSpPr>
        <p:spPr bwMode="auto">
          <a:xfrm>
            <a:off x="1226517" y="3517977"/>
            <a:ext cx="63509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cs typeface="Times New Roman" pitchFamily="18" charset="0"/>
              </a:rPr>
              <a:t>這個能量是旋轉對稱，</a:t>
            </a:r>
            <a:r>
              <a:rPr lang="en-US" altLang="zh-TW" sz="1800" dirty="0">
                <a:cs typeface="Times New Roman" pitchFamily="18" charset="0"/>
              </a:rPr>
              <a:t>isotropy</a:t>
            </a:r>
            <a:r>
              <a:rPr lang="zh-TW" altLang="en-US" sz="1800" dirty="0">
                <a:cs typeface="Times New Roman" pitchFamily="18" charset="0"/>
              </a:rPr>
              <a:t>似乎隱含磁鐵不可能有磁性。</a:t>
            </a:r>
          </a:p>
        </p:txBody>
      </p:sp>
      <p:sp>
        <p:nvSpPr>
          <p:cNvPr id="101382" name="文字方塊 5"/>
          <p:cNvSpPr txBox="1">
            <a:spLocks noChangeArrowheads="1"/>
          </p:cNvSpPr>
          <p:nvPr/>
        </p:nvSpPr>
        <p:spPr bwMode="auto">
          <a:xfrm>
            <a:off x="1226517" y="3977121"/>
            <a:ext cx="47609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cs typeface="Times New Roman" pitchFamily="18" charset="0"/>
              </a:rPr>
              <a:t>能量在所有小磁鐵都同向時會是最低。</a:t>
            </a:r>
          </a:p>
        </p:txBody>
      </p:sp>
      <p:sp>
        <p:nvSpPr>
          <p:cNvPr id="101383" name="文字方塊 6"/>
          <p:cNvSpPr txBox="1">
            <a:spLocks noChangeArrowheads="1"/>
          </p:cNvSpPr>
          <p:nvPr/>
        </p:nvSpPr>
        <p:spPr bwMode="auto">
          <a:xfrm>
            <a:off x="1224929" y="4442258"/>
            <a:ext cx="44989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cs typeface="Times New Roman" pitchFamily="18" charset="0"/>
              </a:rPr>
              <a:t>所有小磁鐵同向的狀態一定破壞旋轉對稱。</a:t>
            </a:r>
          </a:p>
        </p:txBody>
      </p:sp>
      <p:sp>
        <p:nvSpPr>
          <p:cNvPr id="101384" name="文字方塊 1"/>
          <p:cNvSpPr txBox="1">
            <a:spLocks noChangeArrowheads="1"/>
          </p:cNvSpPr>
          <p:nvPr/>
        </p:nvSpPr>
        <p:spPr bwMode="auto">
          <a:xfrm>
            <a:off x="1162618" y="1844520"/>
            <a:ext cx="47212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latin typeface="Tahoma" pitchFamily="34" charset="0"/>
              </a:rPr>
              <a:t>磁鐵是由一個個的小磁鐵組成，</a:t>
            </a:r>
          </a:p>
        </p:txBody>
      </p:sp>
      <p:sp>
        <p:nvSpPr>
          <p:cNvPr id="101385" name="文字方塊 2"/>
          <p:cNvSpPr txBox="1">
            <a:spLocks noChangeArrowheads="1"/>
          </p:cNvSpPr>
          <p:nvPr/>
        </p:nvSpPr>
        <p:spPr bwMode="auto">
          <a:xfrm>
            <a:off x="1149918" y="2304895"/>
            <a:ext cx="40417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a:latin typeface="Tahoma" pitchFamily="34" charset="0"/>
              </a:rPr>
              <a:t>小磁鐵彼此同向時能量最小，</a:t>
            </a:r>
          </a:p>
        </p:txBody>
      </p:sp>
      <p:sp>
        <p:nvSpPr>
          <p:cNvPr id="10" name="文字方塊 2"/>
          <p:cNvSpPr txBox="1">
            <a:spLocks noChangeArrowheads="1"/>
          </p:cNvSpPr>
          <p:nvPr/>
        </p:nvSpPr>
        <p:spPr bwMode="auto">
          <a:xfrm>
            <a:off x="1162618" y="914400"/>
            <a:ext cx="578689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cs typeface="Times New Roman" pitchFamily="18" charset="0"/>
              </a:rPr>
              <a:t>自發對稱破缺的例子在固態物理中早已被提出過了！</a:t>
            </a:r>
          </a:p>
        </p:txBody>
      </p:sp>
      <mc:AlternateContent xmlns:mc="http://schemas.openxmlformats.org/markup-compatibility/2006" xmlns:a14="http://schemas.microsoft.com/office/drawing/2010/main">
        <mc:Choice Requires="a14">
          <p:sp>
            <p:nvSpPr>
              <p:cNvPr id="2" name="文字方塊 1"/>
              <p:cNvSpPr txBox="1"/>
              <p:nvPr/>
            </p:nvSpPr>
            <p:spPr>
              <a:xfrm>
                <a:off x="1226517" y="4917298"/>
                <a:ext cx="5954399" cy="369653"/>
              </a:xfrm>
              <a:prstGeom prst="rect">
                <a:avLst/>
              </a:prstGeom>
              <a:noFill/>
            </p:spPr>
            <p:txBody>
              <a:bodyPr wrap="square" rtlCol="0">
                <a:spAutoFit/>
              </a:bodyPr>
              <a:lstStyle/>
              <a:p>
                <a:r>
                  <a:rPr lang="zh-TW" altLang="en-US" dirty="0"/>
                  <a:t>定義</a:t>
                </a:r>
                <a14:m>
                  <m:oMath xmlns:m="http://schemas.openxmlformats.org/officeDocument/2006/math">
                    <m:r>
                      <a:rPr lang="zh-TW" altLang="en-US" b="0" i="1" smtClean="0">
                        <a:latin typeface="Cambria Math"/>
                      </a:rPr>
                      <m:t>一總自旋：</m:t>
                    </m:r>
                    <m:sSub>
                      <m:sSubPr>
                        <m:ctrlPr>
                          <a:rPr lang="en-US" altLang="zh-TW" b="0" i="1" smtClean="0">
                            <a:latin typeface="Cambria Math" panose="02040503050406030204" pitchFamily="18" charset="0"/>
                          </a:rPr>
                        </m:ctrlPr>
                      </m:sSubPr>
                      <m:e>
                        <m:r>
                          <a:rPr lang="en-US" altLang="zh-TW" b="0" i="1" smtClean="0">
                            <a:latin typeface="Cambria Math"/>
                          </a:rPr>
                          <m:t>𝑠</m:t>
                        </m:r>
                      </m:e>
                      <m:sub>
                        <m:r>
                          <a:rPr lang="en-US" altLang="zh-TW" b="0" i="1" smtClean="0">
                            <a:latin typeface="Cambria Math"/>
                          </a:rPr>
                          <m:t>𝑧</m:t>
                        </m:r>
                      </m:sub>
                    </m:sSub>
                    <m:r>
                      <a:rPr lang="en-US" altLang="zh-TW" b="0" i="1" smtClean="0">
                        <a:latin typeface="Cambria Math"/>
                        <a:ea typeface="Cambria Math"/>
                      </a:rPr>
                      <m:t>≡</m:t>
                    </m:r>
                    <m:nary>
                      <m:naryPr>
                        <m:chr m:val="∑"/>
                        <m:supHide m:val="on"/>
                        <m:ctrlPr>
                          <a:rPr lang="en-US" altLang="zh-TW" b="0" i="1" smtClean="0">
                            <a:latin typeface="Cambria Math" panose="02040503050406030204" pitchFamily="18" charset="0"/>
                            <a:ea typeface="Cambria Math"/>
                          </a:rPr>
                        </m:ctrlPr>
                      </m:naryPr>
                      <m:sub>
                        <m:r>
                          <m:rPr>
                            <m:brk m:alnAt="7"/>
                          </m:rPr>
                          <a:rPr lang="en-US" altLang="zh-TW" b="0" i="1" smtClean="0">
                            <a:latin typeface="Cambria Math"/>
                            <a:ea typeface="Cambria Math"/>
                          </a:rPr>
                          <m:t>𝑖</m:t>
                        </m:r>
                      </m:sub>
                      <m:sup/>
                      <m:e>
                        <m:sSub>
                          <m:sSubPr>
                            <m:ctrlPr>
                              <a:rPr lang="en-US" altLang="zh-TW" b="0" i="1" smtClean="0">
                                <a:latin typeface="Cambria Math" panose="02040503050406030204" pitchFamily="18" charset="0"/>
                                <a:ea typeface="Cambria Math"/>
                              </a:rPr>
                            </m:ctrlPr>
                          </m:sSubPr>
                          <m:e>
                            <m:r>
                              <a:rPr lang="en-US" altLang="zh-TW" b="0" i="1" smtClean="0">
                                <a:latin typeface="Cambria Math"/>
                                <a:ea typeface="Cambria Math"/>
                              </a:rPr>
                              <m:t>𝑠</m:t>
                            </m:r>
                          </m:e>
                          <m:sub>
                            <m:r>
                              <a:rPr lang="en-US" altLang="zh-TW" b="0" i="1" smtClean="0">
                                <a:latin typeface="Cambria Math"/>
                                <a:ea typeface="Cambria Math"/>
                              </a:rPr>
                              <m:t>𝑖𝑧</m:t>
                            </m:r>
                          </m:sub>
                        </m:sSub>
                      </m:e>
                    </m:nary>
                  </m:oMath>
                </a14:m>
                <a:r>
                  <a:rPr lang="zh-TW" altLang="en-US" dirty="0"/>
                  <a:t>，在基態</a:t>
                </a:r>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a:rPr>
                          <m:t>𝑠</m:t>
                        </m:r>
                      </m:e>
                      <m:sub>
                        <m:r>
                          <a:rPr lang="en-US" altLang="zh-TW" i="1">
                            <a:latin typeface="Cambria Math"/>
                          </a:rPr>
                          <m:t>𝑧</m:t>
                        </m:r>
                      </m:sub>
                    </m:sSub>
                    <m:r>
                      <a:rPr lang="en-US" altLang="zh-TW" i="1" smtClean="0">
                        <a:latin typeface="Cambria Math"/>
                        <a:ea typeface="Cambria Math"/>
                      </a:rPr>
                      <m:t>≠</m:t>
                    </m:r>
                    <m:r>
                      <a:rPr lang="en-US" altLang="zh-TW" b="0" i="1" smtClean="0">
                        <a:latin typeface="Cambria Math"/>
                        <a:ea typeface="Cambria Math"/>
                      </a:rPr>
                      <m:t>0</m:t>
                    </m:r>
                  </m:oMath>
                </a14:m>
                <a:r>
                  <a:rPr lang="zh-TW" altLang="en-US" dirty="0"/>
                  <a:t>。</a:t>
                </a:r>
              </a:p>
            </p:txBody>
          </p:sp>
        </mc:Choice>
        <mc:Fallback xmlns="">
          <p:sp>
            <p:nvSpPr>
              <p:cNvPr id="2" name="文字方塊 1"/>
              <p:cNvSpPr txBox="1">
                <a:spLocks noRot="1" noChangeAspect="1" noMove="1" noResize="1" noEditPoints="1" noAdjustHandles="1" noChangeArrowheads="1" noChangeShapeType="1" noTextEdit="1"/>
              </p:cNvSpPr>
              <p:nvPr/>
            </p:nvSpPr>
            <p:spPr>
              <a:xfrm>
                <a:off x="1226517" y="4917298"/>
                <a:ext cx="5954399" cy="369653"/>
              </a:xfrm>
              <a:prstGeom prst="rect">
                <a:avLst/>
              </a:prstGeom>
              <a:blipFill rotWithShape="1">
                <a:blip r:embed="rId7"/>
                <a:stretch>
                  <a:fillRect l="-819" t="-120000" b="-19000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2" name="文字方塊 11"/>
              <p:cNvSpPr txBox="1"/>
              <p:nvPr/>
            </p:nvSpPr>
            <p:spPr>
              <a:xfrm>
                <a:off x="1224929" y="5376629"/>
                <a:ext cx="7126165" cy="369332"/>
              </a:xfrm>
              <a:prstGeom prst="rect">
                <a:avLst/>
              </a:prstGeom>
              <a:noFill/>
            </p:spPr>
            <p:txBody>
              <a:bodyPr wrap="square" rtlCol="0">
                <a:spAutoFit/>
              </a:bodyPr>
              <a:lstStyle/>
              <a:p>
                <a:r>
                  <a:rPr lang="zh-TW" altLang="en-US" dirty="0"/>
                  <a:t>在旋轉變換下，基態不為零的</a:t>
                </a:r>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a:rPr>
                          <m:t>𝑠</m:t>
                        </m:r>
                      </m:e>
                      <m:sub>
                        <m:r>
                          <a:rPr lang="en-US" altLang="zh-TW" i="1">
                            <a:latin typeface="Cambria Math"/>
                          </a:rPr>
                          <m:t>𝑧</m:t>
                        </m:r>
                      </m:sub>
                    </m:sSub>
                  </m:oMath>
                </a14:m>
                <a:r>
                  <a:rPr lang="zh-TW" altLang="en-US" dirty="0"/>
                  <a:t>會變換，因此破壞旋轉不變性。</a:t>
                </a:r>
              </a:p>
            </p:txBody>
          </p:sp>
        </mc:Choice>
        <mc:Fallback xmlns="">
          <p:sp>
            <p:nvSpPr>
              <p:cNvPr id="12" name="文字方塊 11"/>
              <p:cNvSpPr txBox="1">
                <a:spLocks noRot="1" noChangeAspect="1" noMove="1" noResize="1" noEditPoints="1" noAdjustHandles="1" noChangeArrowheads="1" noChangeShapeType="1" noTextEdit="1"/>
              </p:cNvSpPr>
              <p:nvPr/>
            </p:nvSpPr>
            <p:spPr>
              <a:xfrm>
                <a:off x="1224929" y="5376629"/>
                <a:ext cx="7126165" cy="369332"/>
              </a:xfrm>
              <a:prstGeom prst="rect">
                <a:avLst/>
              </a:prstGeom>
              <a:blipFill rotWithShape="1">
                <a:blip r:embed="rId8"/>
                <a:stretch>
                  <a:fillRect l="-770" t="-6557" b="-2623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 name="文字方塊 2"/>
              <p:cNvSpPr txBox="1"/>
              <p:nvPr/>
            </p:nvSpPr>
            <p:spPr>
              <a:xfrm>
                <a:off x="1226516" y="5902036"/>
                <a:ext cx="6350987" cy="369332"/>
              </a:xfrm>
              <a:prstGeom prst="rect">
                <a:avLst/>
              </a:prstGeom>
              <a:noFill/>
            </p:spPr>
            <p:txBody>
              <a:bodyPr wrap="square" rtlCol="0">
                <a:spAutoFit/>
              </a:bodyPr>
              <a:lstStyle/>
              <a:p>
                <a:r>
                  <a:rPr lang="zh-TW" altLang="en-US" dirty="0"/>
                  <a:t>這種物理量</a:t>
                </a:r>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a:rPr>
                          <m:t>𝑠</m:t>
                        </m:r>
                      </m:e>
                      <m:sub>
                        <m:r>
                          <a:rPr lang="en-US" altLang="zh-TW" i="1">
                            <a:latin typeface="Cambria Math"/>
                          </a:rPr>
                          <m:t>𝑧</m:t>
                        </m:r>
                      </m:sub>
                    </m:sSub>
                  </m:oMath>
                </a14:m>
                <a:r>
                  <a:rPr lang="zh-TW" altLang="en-US" dirty="0"/>
                  <a:t>標誌了對稱的破壞，稱為</a:t>
                </a:r>
                <a:r>
                  <a:rPr lang="en-US" altLang="zh-TW" dirty="0">
                    <a:latin typeface="Times New Roman" panose="02020603050405020304" pitchFamily="18" charset="0"/>
                    <a:cs typeface="Times New Roman" panose="02020603050405020304" pitchFamily="18" charset="0"/>
                  </a:rPr>
                  <a:t>Order Parameter</a:t>
                </a:r>
                <a:r>
                  <a:rPr lang="zh-TW" altLang="en-US" dirty="0">
                    <a:latin typeface="Times New Roman" panose="02020603050405020304" pitchFamily="18" charset="0"/>
                  </a:rPr>
                  <a:t>。</a:t>
                </a:r>
              </a:p>
            </p:txBody>
          </p:sp>
        </mc:Choice>
        <mc:Fallback xmlns="">
          <p:sp>
            <p:nvSpPr>
              <p:cNvPr id="3" name="文字方塊 2"/>
              <p:cNvSpPr txBox="1">
                <a:spLocks noRot="1" noChangeAspect="1" noMove="1" noResize="1" noEditPoints="1" noAdjustHandles="1" noChangeArrowheads="1" noChangeShapeType="1" noTextEdit="1"/>
              </p:cNvSpPr>
              <p:nvPr/>
            </p:nvSpPr>
            <p:spPr>
              <a:xfrm>
                <a:off x="1226516" y="5902036"/>
                <a:ext cx="6350987" cy="369332"/>
              </a:xfrm>
              <a:prstGeom prst="rect">
                <a:avLst/>
              </a:prstGeom>
              <a:blipFill>
                <a:blip r:embed="rId9"/>
                <a:stretch>
                  <a:fillRect l="-798" t="-6667" b="-23333"/>
                </a:stretch>
              </a:blipFill>
            </p:spPr>
            <p:txBody>
              <a:bodyPr/>
              <a:lstStyle/>
              <a:p>
                <a:r>
                  <a:rPr lang="en-US">
                    <a:noFill/>
                  </a:rPr>
                  <a:t> </a:t>
                </a:r>
              </a:p>
            </p:txBody>
          </p:sp>
        </mc:Fallback>
      </mc:AlternateContent>
    </p:spTree>
    <p:extLst>
      <p:ext uri="{BB962C8B-B14F-4D97-AF65-F5344CB8AC3E}">
        <p14:creationId xmlns:p14="http://schemas.microsoft.com/office/powerpoint/2010/main" val="295380454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5" name="文字方塊 1"/>
          <p:cNvSpPr txBox="1">
            <a:spLocks noChangeArrowheads="1"/>
          </p:cNvSpPr>
          <p:nvPr/>
        </p:nvSpPr>
        <p:spPr bwMode="auto">
          <a:xfrm>
            <a:off x="1114041" y="2398221"/>
            <a:ext cx="45402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cs typeface="Times New Roman" pitchFamily="18" charset="0"/>
              </a:rPr>
              <a:t>但在真空中，純量場的</a:t>
            </a:r>
            <a:r>
              <a:rPr lang="zh-TW" altLang="en-US" sz="1800" dirty="0"/>
              <a:t>期望值</a:t>
            </a:r>
            <a:r>
              <a:rPr lang="zh-TW" altLang="en-US" sz="1800" dirty="0">
                <a:cs typeface="Times New Roman" pitchFamily="18" charset="0"/>
              </a:rPr>
              <a:t>可以不是零嗎？</a:t>
            </a:r>
          </a:p>
        </p:txBody>
      </p:sp>
      <p:sp>
        <p:nvSpPr>
          <p:cNvPr id="110596" name="文字方塊 2"/>
          <p:cNvSpPr txBox="1">
            <a:spLocks noChangeArrowheads="1"/>
          </p:cNvSpPr>
          <p:nvPr/>
        </p:nvSpPr>
        <p:spPr bwMode="auto">
          <a:xfrm>
            <a:off x="1120159" y="2827960"/>
            <a:ext cx="62960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cs typeface="Times New Roman" pitchFamily="18" charset="0"/>
              </a:rPr>
              <a:t>一般的答案是真空中什麼都沒有，場的</a:t>
            </a:r>
            <a:r>
              <a:rPr lang="zh-TW" altLang="en-US" sz="1800" dirty="0"/>
              <a:t>期望值</a:t>
            </a:r>
            <a:r>
              <a:rPr lang="zh-TW" altLang="en-US" sz="1800" dirty="0">
                <a:cs typeface="Times New Roman" pitchFamily="18" charset="0"/>
              </a:rPr>
              <a:t>自然是零！</a:t>
            </a:r>
          </a:p>
        </p:txBody>
      </p:sp>
      <p:sp>
        <p:nvSpPr>
          <p:cNvPr id="110597" name="文字方塊 3"/>
          <p:cNvSpPr txBox="1">
            <a:spLocks noChangeArrowheads="1"/>
          </p:cNvSpPr>
          <p:nvPr/>
        </p:nvSpPr>
        <p:spPr bwMode="auto">
          <a:xfrm>
            <a:off x="1109629" y="3707474"/>
            <a:ext cx="611513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cs typeface="Times New Roman" pitchFamily="18" charset="0"/>
              </a:rPr>
              <a:t>真空的定義是基態</a:t>
            </a:r>
            <a:r>
              <a:rPr lang="en-US" altLang="zh-TW" sz="1800" dirty="0">
                <a:cs typeface="Times New Roman" pitchFamily="18" charset="0"/>
              </a:rPr>
              <a:t>Ground State</a:t>
            </a:r>
            <a:r>
              <a:rPr lang="zh-TW" altLang="en-US" sz="1800" dirty="0">
                <a:cs typeface="Times New Roman" pitchFamily="18" charset="0"/>
              </a:rPr>
              <a:t>：能量最低的狀態！</a:t>
            </a:r>
          </a:p>
        </p:txBody>
      </p:sp>
      <mc:AlternateContent xmlns:mc="http://schemas.openxmlformats.org/markup-compatibility/2006" xmlns:a14="http://schemas.microsoft.com/office/drawing/2010/main">
        <mc:Choice Requires="a14">
          <p:sp>
            <p:nvSpPr>
              <p:cNvPr id="110598" name="文字方塊 4"/>
              <p:cNvSpPr txBox="1">
                <a:spLocks noChangeArrowheads="1"/>
              </p:cNvSpPr>
              <p:nvPr/>
            </p:nvSpPr>
            <p:spPr bwMode="auto">
              <a:xfrm>
                <a:off x="1120159" y="4137213"/>
                <a:ext cx="6757749"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None/>
                </a:pPr>
                <a:r>
                  <a:rPr lang="zh-TW" altLang="en-US" sz="1800" dirty="0">
                    <a:cs typeface="Times New Roman" pitchFamily="18" charset="0"/>
                  </a:rPr>
                  <a:t>我們應該檢查一下在能量最低的狀態，</a:t>
                </a:r>
                <a:r>
                  <a:rPr lang="zh-TW" altLang="en-US" sz="1800" dirty="0"/>
                  <a:t> </a:t>
                </a:r>
                <a14:m>
                  <m:oMath xmlns:m="http://schemas.openxmlformats.org/officeDocument/2006/math">
                    <m:d>
                      <m:dPr>
                        <m:begChr m:val="⟨"/>
                        <m:endChr m:val="⟩"/>
                        <m:ctrlPr>
                          <a:rPr lang="zh-TW" altLang="en-US" sz="1800" i="1">
                            <a:latin typeface="Cambria Math" panose="02040503050406030204" pitchFamily="18" charset="0"/>
                          </a:rPr>
                        </m:ctrlPr>
                      </m:dPr>
                      <m:e>
                        <m:r>
                          <m:rPr>
                            <m:sty m:val="p"/>
                          </m:rPr>
                          <a:rPr lang="el-GR" altLang="zh-TW" sz="1800" i="1">
                            <a:latin typeface="Cambria Math" panose="02040503050406030204" pitchFamily="18" charset="0"/>
                            <a:ea typeface="Cambria Math" panose="02040503050406030204" pitchFamily="18" charset="0"/>
                          </a:rPr>
                          <m:t>Φ</m:t>
                        </m:r>
                      </m:e>
                    </m:d>
                  </m:oMath>
                </a14:m>
                <a:r>
                  <a:rPr lang="zh-TW" altLang="en-US" sz="1800" dirty="0">
                    <a:cs typeface="Times New Roman" pitchFamily="18" charset="0"/>
                  </a:rPr>
                  <a:t>是否為零。</a:t>
                </a:r>
              </a:p>
            </p:txBody>
          </p:sp>
        </mc:Choice>
        <mc:Fallback xmlns="">
          <p:sp>
            <p:nvSpPr>
              <p:cNvPr id="110598" name="文字方塊 4"/>
              <p:cNvSpPr txBox="1">
                <a:spLocks noRot="1" noChangeAspect="1" noMove="1" noResize="1" noEditPoints="1" noAdjustHandles="1" noChangeArrowheads="1" noChangeShapeType="1" noTextEdit="1"/>
              </p:cNvSpPr>
              <p:nvPr/>
            </p:nvSpPr>
            <p:spPr bwMode="auto">
              <a:xfrm>
                <a:off x="1120159" y="4137213"/>
                <a:ext cx="6757749" cy="369332"/>
              </a:xfrm>
              <a:prstGeom prst="rect">
                <a:avLst/>
              </a:prstGeom>
              <a:blipFill>
                <a:blip r:embed="rId2"/>
                <a:stretch>
                  <a:fillRect l="-750"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文字方塊 2"/>
              <p:cNvSpPr txBox="1"/>
              <p:nvPr/>
            </p:nvSpPr>
            <p:spPr>
              <a:xfrm>
                <a:off x="1120159" y="1273634"/>
                <a:ext cx="7330985" cy="369332"/>
              </a:xfrm>
              <a:prstGeom prst="rect">
                <a:avLst/>
              </a:prstGeom>
              <a:noFill/>
            </p:spPr>
            <p:txBody>
              <a:bodyPr wrap="square" rtlCol="0">
                <a:spAutoFit/>
              </a:bodyPr>
              <a:lstStyle/>
              <a:p>
                <a:r>
                  <a:rPr lang="zh-TW" altLang="en-US" dirty="0"/>
                  <a:t>在粒子物理中，扮演</a:t>
                </a:r>
                <a:r>
                  <a:rPr lang="zh-TW" altLang="en-US" dirty="0">
                    <a:latin typeface="Times New Roman" panose="02020603050405020304" pitchFamily="18" charset="0"/>
                    <a:cs typeface="Times New Roman" panose="02020603050405020304" pitchFamily="18" charset="0"/>
                  </a:rPr>
                  <a:t>對稱破壞</a:t>
                </a:r>
                <a:r>
                  <a:rPr lang="zh-TW" altLang="en-US" dirty="0"/>
                  <a:t>者的是純量場</a:t>
                </a:r>
                <a14:m>
                  <m:oMath xmlns:m="http://schemas.openxmlformats.org/officeDocument/2006/math">
                    <m:r>
                      <m:rPr>
                        <m:sty m:val="p"/>
                      </m:rPr>
                      <a:rPr lang="el-GR" altLang="zh-TW" i="1">
                        <a:latin typeface="Cambria Math"/>
                        <a:ea typeface="Cambria Math"/>
                        <a:cs typeface="Times New Roman" pitchFamily="18" charset="0"/>
                      </a:rPr>
                      <m:t>Φ</m:t>
                    </m:r>
                  </m:oMath>
                </a14:m>
                <a:r>
                  <a:rPr lang="zh-TW" altLang="en-US" dirty="0"/>
                  <a:t>的真空期望值</a:t>
                </a:r>
                <a14:m>
                  <m:oMath xmlns:m="http://schemas.openxmlformats.org/officeDocument/2006/math">
                    <m:d>
                      <m:dPr>
                        <m:begChr m:val="⟨"/>
                        <m:endChr m:val="⟩"/>
                        <m:ctrlPr>
                          <a:rPr lang="zh-TW" altLang="en-US" i="1" smtClean="0">
                            <a:latin typeface="Cambria Math" panose="02040503050406030204" pitchFamily="18" charset="0"/>
                          </a:rPr>
                        </m:ctrlPr>
                      </m:dPr>
                      <m:e>
                        <m:r>
                          <m:rPr>
                            <m:sty m:val="p"/>
                          </m:rPr>
                          <a:rPr lang="el-GR" altLang="zh-TW" i="1" smtClean="0">
                            <a:latin typeface="Cambria Math" panose="02040503050406030204" pitchFamily="18" charset="0"/>
                            <a:ea typeface="Cambria Math" panose="02040503050406030204" pitchFamily="18" charset="0"/>
                          </a:rPr>
                          <m:t>Φ</m:t>
                        </m:r>
                      </m:e>
                    </m:d>
                  </m:oMath>
                </a14:m>
                <a:r>
                  <a:rPr lang="zh-TW" altLang="en-US" dirty="0"/>
                  <a:t>。</a:t>
                </a:r>
              </a:p>
            </p:txBody>
          </p:sp>
        </mc:Choice>
        <mc:Fallback xmlns="">
          <p:sp>
            <p:nvSpPr>
              <p:cNvPr id="3" name="文字方塊 2"/>
              <p:cNvSpPr txBox="1">
                <a:spLocks noRot="1" noChangeAspect="1" noMove="1" noResize="1" noEditPoints="1" noAdjustHandles="1" noChangeArrowheads="1" noChangeShapeType="1" noTextEdit="1"/>
              </p:cNvSpPr>
              <p:nvPr/>
            </p:nvSpPr>
            <p:spPr>
              <a:xfrm>
                <a:off x="1120159" y="1273634"/>
                <a:ext cx="7330985" cy="369332"/>
              </a:xfrm>
              <a:prstGeom prst="rect">
                <a:avLst/>
              </a:prstGeom>
              <a:blipFill>
                <a:blip r:embed="rId3"/>
                <a:stretch>
                  <a:fillRect l="-692" t="-10000" b="-2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35D125AA-9F9A-1AA4-DD63-47EB2C3C5DAA}"/>
                  </a:ext>
                </a:extLst>
              </p:cNvPr>
              <p:cNvSpPr txBox="1"/>
              <p:nvPr/>
            </p:nvSpPr>
            <p:spPr>
              <a:xfrm>
                <a:off x="1642906" y="1680437"/>
                <a:ext cx="2265904" cy="369332"/>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zh-TW" altLang="en-US" i="1" smtClean="0">
                              <a:latin typeface="Cambria Math" panose="02040503050406030204" pitchFamily="18" charset="0"/>
                            </a:rPr>
                          </m:ctrlPr>
                        </m:dPr>
                        <m:e>
                          <m:r>
                            <m:rPr>
                              <m:sty m:val="p"/>
                            </m:rPr>
                            <a:rPr lang="el-GR" altLang="zh-TW" i="1" smtClean="0">
                              <a:latin typeface="Cambria Math" panose="02040503050406030204" pitchFamily="18" charset="0"/>
                              <a:ea typeface="Cambria Math" panose="02040503050406030204" pitchFamily="18" charset="0"/>
                            </a:rPr>
                            <m:t>Φ</m:t>
                          </m:r>
                        </m:e>
                      </m:d>
                      <m:r>
                        <a:rPr lang="en-US" altLang="zh-TW" b="0" i="1" smtClean="0">
                          <a:latin typeface="Cambria Math" panose="02040503050406030204" pitchFamily="18" charset="0"/>
                          <a:ea typeface="Cambria Math" panose="02040503050406030204" pitchFamily="18" charset="0"/>
                        </a:rPr>
                        <m:t>=</m:t>
                      </m:r>
                      <m:d>
                        <m:dPr>
                          <m:begChr m:val="⟨"/>
                          <m:endChr m:val="⟩"/>
                          <m:ctrlPr>
                            <a:rPr lang="en-US" altLang="zh-TW" b="0" i="1" smtClean="0">
                              <a:latin typeface="Cambria Math" panose="02040503050406030204" pitchFamily="18" charset="0"/>
                              <a:ea typeface="Cambria Math" panose="02040503050406030204" pitchFamily="18" charset="0"/>
                            </a:rPr>
                          </m:ctrlPr>
                        </m:dPr>
                        <m:e>
                          <m:r>
                            <a:rPr lang="en-US" altLang="zh-TW" b="0" i="1" smtClean="0">
                              <a:latin typeface="Cambria Math" panose="02040503050406030204" pitchFamily="18" charset="0"/>
                              <a:ea typeface="Cambria Math" panose="02040503050406030204" pitchFamily="18" charset="0"/>
                            </a:rPr>
                            <m:t>0</m:t>
                          </m:r>
                        </m:e>
                        <m:e>
                          <m:r>
                            <m:rPr>
                              <m:sty m:val="p"/>
                            </m:rPr>
                            <a:rPr lang="el-GR" altLang="zh-TW" b="0" i="1" smtClean="0">
                              <a:latin typeface="Cambria Math" panose="02040503050406030204" pitchFamily="18" charset="0"/>
                              <a:ea typeface="Cambria Math" panose="02040503050406030204" pitchFamily="18" charset="0"/>
                            </a:rPr>
                            <m:t>Φ</m:t>
                          </m:r>
                        </m:e>
                        <m:e>
                          <m:r>
                            <a:rPr lang="en-US" altLang="zh-TW" b="0" i="1" smtClean="0">
                              <a:latin typeface="Cambria Math" panose="02040503050406030204" pitchFamily="18" charset="0"/>
                              <a:ea typeface="Cambria Math" panose="02040503050406030204" pitchFamily="18" charset="0"/>
                            </a:rPr>
                            <m:t>0</m:t>
                          </m:r>
                        </m:e>
                      </m:d>
                      <m:r>
                        <a:rPr lang="en-US" altLang="zh-TW" b="0" i="1" smtClean="0">
                          <a:latin typeface="Cambria Math" panose="02040503050406030204" pitchFamily="18" charset="0"/>
                          <a:ea typeface="Cambria Math" panose="02040503050406030204" pitchFamily="18" charset="0"/>
                        </a:rPr>
                        <m:t>=</m:t>
                      </m:r>
                      <m:sSub>
                        <m:sSubPr>
                          <m:ctrlPr>
                            <a:rPr lang="en-US" altLang="zh-TW" b="0" i="1" smtClean="0">
                              <a:latin typeface="Cambria Math" panose="02040503050406030204" pitchFamily="18" charset="0"/>
                              <a:ea typeface="Cambria Math" panose="02040503050406030204" pitchFamily="18" charset="0"/>
                            </a:rPr>
                          </m:ctrlPr>
                        </m:sSubPr>
                        <m:e>
                          <m:r>
                            <m:rPr>
                              <m:sty m:val="p"/>
                            </m:rPr>
                            <a:rPr lang="el-GR" altLang="zh-TW" b="0" i="1" smtClean="0">
                              <a:latin typeface="Cambria Math" panose="02040503050406030204" pitchFamily="18" charset="0"/>
                              <a:ea typeface="Cambria Math" panose="02040503050406030204" pitchFamily="18" charset="0"/>
                            </a:rPr>
                            <m:t>Φ</m:t>
                          </m:r>
                        </m:e>
                        <m:sub>
                          <m:r>
                            <a:rPr lang="en-US" altLang="zh-TW" b="0" i="1" smtClean="0">
                              <a:latin typeface="Cambria Math" panose="02040503050406030204" pitchFamily="18" charset="0"/>
                              <a:ea typeface="Cambria Math" panose="02040503050406030204" pitchFamily="18" charset="0"/>
                            </a:rPr>
                            <m:t>0</m:t>
                          </m:r>
                        </m:sub>
                      </m:sSub>
                    </m:oMath>
                  </m:oMathPara>
                </a14:m>
                <a:endParaRPr lang="en-US" dirty="0"/>
              </a:p>
            </p:txBody>
          </p:sp>
        </mc:Choice>
        <mc:Fallback xmlns="">
          <p:sp>
            <p:nvSpPr>
              <p:cNvPr id="5" name="TextBox 4">
                <a:extLst>
                  <a:ext uri="{FF2B5EF4-FFF2-40B4-BE49-F238E27FC236}">
                    <a16:creationId xmlns:a16="http://schemas.microsoft.com/office/drawing/2014/main" id="{35D125AA-9F9A-1AA4-DD63-47EB2C3C5DAA}"/>
                  </a:ext>
                </a:extLst>
              </p:cNvPr>
              <p:cNvSpPr txBox="1">
                <a:spLocks noRot="1" noChangeAspect="1" noMove="1" noResize="1" noEditPoints="1" noAdjustHandles="1" noChangeArrowheads="1" noChangeShapeType="1" noTextEdit="1"/>
              </p:cNvSpPr>
              <p:nvPr/>
            </p:nvSpPr>
            <p:spPr>
              <a:xfrm>
                <a:off x="1642906" y="1680437"/>
                <a:ext cx="2265904" cy="369332"/>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77112020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893B5B-239C-D25A-103F-A7E97DC5A0D5}"/>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文字方塊 6">
                <a:extLst>
                  <a:ext uri="{FF2B5EF4-FFF2-40B4-BE49-F238E27FC236}">
                    <a16:creationId xmlns:a16="http://schemas.microsoft.com/office/drawing/2014/main" id="{035B413D-041A-0F1C-C146-647E2C266B9E}"/>
                  </a:ext>
                </a:extLst>
              </p:cNvPr>
              <p:cNvSpPr txBox="1"/>
              <p:nvPr/>
            </p:nvSpPr>
            <p:spPr>
              <a:xfrm>
                <a:off x="1045317" y="1263534"/>
                <a:ext cx="4342468" cy="411395"/>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a:ea typeface="Cambria Math"/>
                          <a:cs typeface="Times New Roman" pitchFamily="18" charset="0"/>
                        </a:rPr>
                        <m:t>ℒ</m:t>
                      </m:r>
                      <m:r>
                        <a:rPr lang="en-US" altLang="zh-TW" b="0" i="1" smtClean="0">
                          <a:latin typeface="Cambria Math"/>
                          <a:ea typeface="Cambria Math"/>
                          <a:cs typeface="Times New Roman" pitchFamily="18" charset="0"/>
                        </a:rPr>
                        <m:t>=</m:t>
                      </m:r>
                      <m:d>
                        <m:dPr>
                          <m:ctrlPr>
                            <a:rPr lang="en-US" altLang="zh-TW" b="0" i="1" smtClean="0">
                              <a:latin typeface="Cambria Math" panose="02040503050406030204" pitchFamily="18" charset="0"/>
                              <a:ea typeface="Cambria Math"/>
                              <a:cs typeface="Times New Roman" pitchFamily="18" charset="0"/>
                            </a:rPr>
                          </m:ctrlPr>
                        </m:dPr>
                        <m:e>
                          <m:sSub>
                            <m:sSubPr>
                              <m:ctrlPr>
                                <a:rPr lang="en-US" altLang="zh-TW" b="0" i="1" smtClean="0">
                                  <a:latin typeface="Cambria Math" panose="02040503050406030204" pitchFamily="18" charset="0"/>
                                  <a:ea typeface="Cambria Math"/>
                                  <a:cs typeface="Times New Roman" pitchFamily="18" charset="0"/>
                                </a:rPr>
                              </m:ctrlPr>
                            </m:sSubPr>
                            <m:e>
                              <m:r>
                                <a:rPr lang="zh-TW" altLang="en-US" b="0" i="1" smtClean="0">
                                  <a:latin typeface="Cambria Math"/>
                                  <a:ea typeface="Cambria Math"/>
                                  <a:cs typeface="Times New Roman" pitchFamily="18" charset="0"/>
                                </a:rPr>
                                <m:t>𝜕</m:t>
                              </m:r>
                            </m:e>
                            <m:sub>
                              <m:r>
                                <a:rPr lang="zh-TW" altLang="en-US" b="0" i="1" smtClean="0">
                                  <a:latin typeface="Cambria Math"/>
                                  <a:ea typeface="Cambria Math"/>
                                  <a:cs typeface="Times New Roman" pitchFamily="18" charset="0"/>
                                </a:rPr>
                                <m:t>𝜇</m:t>
                              </m:r>
                            </m:sub>
                          </m:sSub>
                          <m:sSup>
                            <m:sSupPr>
                              <m:ctrlPr>
                                <a:rPr lang="en-US" altLang="zh-TW" b="0" i="1" smtClean="0">
                                  <a:latin typeface="Cambria Math" panose="02040503050406030204" pitchFamily="18" charset="0"/>
                                  <a:ea typeface="Cambria Math"/>
                                  <a:cs typeface="Times New Roman" pitchFamily="18" charset="0"/>
                                </a:rPr>
                              </m:ctrlPr>
                            </m:sSupPr>
                            <m:e>
                              <m:r>
                                <m:rPr>
                                  <m:sty m:val="p"/>
                                </m:rPr>
                                <a:rPr lang="el-GR" altLang="zh-TW" b="0" i="1" smtClean="0">
                                  <a:latin typeface="Cambria Math"/>
                                  <a:ea typeface="Cambria Math"/>
                                  <a:cs typeface="Times New Roman" pitchFamily="18" charset="0"/>
                                </a:rPr>
                                <m:t>Φ</m:t>
                              </m:r>
                            </m:e>
                            <m:sup>
                              <m:r>
                                <a:rPr lang="en-US" altLang="zh-TW" b="0" i="1" smtClean="0">
                                  <a:latin typeface="Cambria Math"/>
                                  <a:ea typeface="Cambria Math"/>
                                  <a:cs typeface="Times New Roman" pitchFamily="18" charset="0"/>
                                </a:rPr>
                                <m:t>∗</m:t>
                              </m:r>
                            </m:sup>
                          </m:sSup>
                        </m:e>
                      </m:d>
                      <m:d>
                        <m:dPr>
                          <m:ctrlPr>
                            <a:rPr lang="en-US" altLang="zh-TW" b="0" i="1" smtClean="0">
                              <a:latin typeface="Cambria Math" panose="02040503050406030204" pitchFamily="18" charset="0"/>
                              <a:ea typeface="Cambria Math"/>
                              <a:cs typeface="Times New Roman" pitchFamily="18" charset="0"/>
                            </a:rPr>
                          </m:ctrlPr>
                        </m:dPr>
                        <m:e>
                          <m:sSup>
                            <m:sSupPr>
                              <m:ctrlPr>
                                <a:rPr lang="en-US" altLang="zh-TW" b="0" i="1" smtClean="0">
                                  <a:latin typeface="Cambria Math" panose="02040503050406030204" pitchFamily="18" charset="0"/>
                                  <a:ea typeface="Cambria Math"/>
                                  <a:cs typeface="Times New Roman" pitchFamily="18" charset="0"/>
                                </a:rPr>
                              </m:ctrlPr>
                            </m:sSupPr>
                            <m:e>
                              <m:r>
                                <a:rPr lang="zh-TW" altLang="en-US" b="0" i="1" smtClean="0">
                                  <a:latin typeface="Cambria Math"/>
                                  <a:ea typeface="Cambria Math"/>
                                  <a:cs typeface="Times New Roman" pitchFamily="18" charset="0"/>
                                </a:rPr>
                                <m:t>𝜕</m:t>
                              </m:r>
                            </m:e>
                            <m:sup>
                              <m:r>
                                <a:rPr lang="zh-TW" altLang="en-US" b="0" i="1" smtClean="0">
                                  <a:latin typeface="Cambria Math"/>
                                  <a:ea typeface="Cambria Math"/>
                                  <a:cs typeface="Times New Roman" pitchFamily="18" charset="0"/>
                                </a:rPr>
                                <m:t>𝜇</m:t>
                              </m:r>
                            </m:sup>
                          </m:sSup>
                          <m:r>
                            <m:rPr>
                              <m:sty m:val="p"/>
                            </m:rPr>
                            <a:rPr lang="el-GR" altLang="zh-TW" b="0" i="1" smtClean="0">
                              <a:latin typeface="Cambria Math"/>
                              <a:ea typeface="Cambria Math"/>
                              <a:cs typeface="Times New Roman" pitchFamily="18" charset="0"/>
                            </a:rPr>
                            <m:t>Φ</m:t>
                          </m:r>
                        </m:e>
                      </m:d>
                      <m:r>
                        <a:rPr lang="en-US" altLang="zh-TW" b="0" i="1" smtClean="0">
                          <a:latin typeface="Cambria Math"/>
                          <a:ea typeface="Cambria Math"/>
                          <a:cs typeface="Times New Roman" pitchFamily="18" charset="0"/>
                        </a:rPr>
                        <m:t>−</m:t>
                      </m:r>
                      <m:sSup>
                        <m:sSupPr>
                          <m:ctrlPr>
                            <a:rPr lang="en-US" altLang="zh-TW" b="0" i="1" smtClean="0">
                              <a:latin typeface="Cambria Math" panose="02040503050406030204" pitchFamily="18" charset="0"/>
                              <a:ea typeface="Cambria Math"/>
                              <a:cs typeface="Times New Roman" pitchFamily="18" charset="0"/>
                            </a:rPr>
                          </m:ctrlPr>
                        </m:sSupPr>
                        <m:e>
                          <m:r>
                            <a:rPr lang="en-US" altLang="zh-TW" b="0" i="1" smtClean="0">
                              <a:latin typeface="Cambria Math"/>
                              <a:ea typeface="Cambria Math"/>
                              <a:cs typeface="Times New Roman" pitchFamily="18" charset="0"/>
                            </a:rPr>
                            <m:t>𝑚</m:t>
                          </m:r>
                        </m:e>
                        <m:sup>
                          <m:r>
                            <a:rPr lang="en-US" altLang="zh-TW" b="0" i="1" smtClean="0">
                              <a:latin typeface="Cambria Math"/>
                              <a:ea typeface="Cambria Math"/>
                              <a:cs typeface="Times New Roman" pitchFamily="18" charset="0"/>
                            </a:rPr>
                            <m:t>2</m:t>
                          </m:r>
                        </m:sup>
                      </m:sSup>
                      <m:sSup>
                        <m:sSupPr>
                          <m:ctrlPr>
                            <a:rPr lang="en-US" altLang="zh-TW" b="0" i="1" smtClean="0">
                              <a:latin typeface="Cambria Math" panose="02040503050406030204" pitchFamily="18" charset="0"/>
                              <a:ea typeface="Cambria Math"/>
                              <a:cs typeface="Times New Roman" pitchFamily="18" charset="0"/>
                            </a:rPr>
                          </m:ctrlPr>
                        </m:sSupPr>
                        <m:e>
                          <m:r>
                            <m:rPr>
                              <m:sty m:val="p"/>
                            </m:rPr>
                            <a:rPr lang="el-GR" altLang="zh-TW" b="0" i="1" smtClean="0">
                              <a:latin typeface="Cambria Math"/>
                              <a:ea typeface="Cambria Math"/>
                              <a:cs typeface="Times New Roman" pitchFamily="18" charset="0"/>
                            </a:rPr>
                            <m:t>Φ</m:t>
                          </m:r>
                        </m:e>
                        <m:sup>
                          <m:r>
                            <a:rPr lang="en-US" altLang="zh-TW" b="0" i="1" smtClean="0">
                              <a:latin typeface="Cambria Math"/>
                              <a:ea typeface="Cambria Math"/>
                              <a:cs typeface="Times New Roman" pitchFamily="18" charset="0"/>
                            </a:rPr>
                            <m:t>∗</m:t>
                          </m:r>
                        </m:sup>
                      </m:sSup>
                      <m:r>
                        <m:rPr>
                          <m:sty m:val="p"/>
                        </m:rPr>
                        <a:rPr lang="el-GR" altLang="zh-TW" b="0" i="1" smtClean="0">
                          <a:latin typeface="Cambria Math"/>
                          <a:ea typeface="Cambria Math"/>
                          <a:cs typeface="Times New Roman" pitchFamily="18" charset="0"/>
                        </a:rPr>
                        <m:t>Φ</m:t>
                      </m:r>
                      <m:r>
                        <a:rPr lang="en-US" altLang="zh-TW" b="0" i="1" smtClean="0">
                          <a:latin typeface="Cambria Math"/>
                          <a:ea typeface="Cambria Math"/>
                          <a:cs typeface="Times New Roman" pitchFamily="18" charset="0"/>
                        </a:rPr>
                        <m:t>−</m:t>
                      </m:r>
                      <m:r>
                        <a:rPr lang="en-US" altLang="zh-TW" i="1">
                          <a:latin typeface="Cambria Math"/>
                          <a:ea typeface="Cambria Math"/>
                          <a:cs typeface="Times New Roman" pitchFamily="18" charset="0"/>
                        </a:rPr>
                        <m:t>𝜆</m:t>
                      </m:r>
                      <m:sSup>
                        <m:sSupPr>
                          <m:ctrlPr>
                            <a:rPr lang="en-US" altLang="zh-TW" b="0" i="1" smtClean="0">
                              <a:latin typeface="Cambria Math" panose="02040503050406030204" pitchFamily="18" charset="0"/>
                              <a:ea typeface="Cambria Math"/>
                              <a:cs typeface="Times New Roman" pitchFamily="18" charset="0"/>
                            </a:rPr>
                          </m:ctrlPr>
                        </m:sSupPr>
                        <m:e>
                          <m:d>
                            <m:dPr>
                              <m:ctrlPr>
                                <a:rPr lang="en-US" altLang="zh-TW" i="1">
                                  <a:latin typeface="Cambria Math" panose="02040503050406030204" pitchFamily="18" charset="0"/>
                                  <a:ea typeface="Cambria Math"/>
                                  <a:cs typeface="Times New Roman" pitchFamily="18" charset="0"/>
                                </a:rPr>
                              </m:ctrlPr>
                            </m:dPr>
                            <m:e>
                              <m:sSup>
                                <m:sSupPr>
                                  <m:ctrlPr>
                                    <a:rPr lang="en-US" altLang="zh-TW" i="1">
                                      <a:latin typeface="Cambria Math" panose="02040503050406030204" pitchFamily="18" charset="0"/>
                                      <a:ea typeface="Cambria Math"/>
                                      <a:cs typeface="Times New Roman" pitchFamily="18" charset="0"/>
                                    </a:rPr>
                                  </m:ctrlPr>
                                </m:sSupPr>
                                <m:e>
                                  <m:r>
                                    <m:rPr>
                                      <m:sty m:val="p"/>
                                    </m:rPr>
                                    <a:rPr lang="el-GR" altLang="zh-TW" i="1">
                                      <a:latin typeface="Cambria Math"/>
                                      <a:ea typeface="Cambria Math"/>
                                      <a:cs typeface="Times New Roman" pitchFamily="18" charset="0"/>
                                    </a:rPr>
                                    <m:t>Φ</m:t>
                                  </m:r>
                                </m:e>
                                <m:sup>
                                  <m:r>
                                    <a:rPr lang="en-US" altLang="zh-TW" i="1">
                                      <a:latin typeface="Cambria Math"/>
                                      <a:ea typeface="Cambria Math"/>
                                      <a:cs typeface="Times New Roman" pitchFamily="18" charset="0"/>
                                    </a:rPr>
                                    <m:t>∗</m:t>
                                  </m:r>
                                </m:sup>
                              </m:sSup>
                              <m:r>
                                <m:rPr>
                                  <m:sty m:val="p"/>
                                </m:rPr>
                                <a:rPr lang="el-GR" altLang="zh-TW" i="1">
                                  <a:latin typeface="Cambria Math"/>
                                  <a:ea typeface="Cambria Math"/>
                                  <a:cs typeface="Times New Roman" pitchFamily="18" charset="0"/>
                                </a:rPr>
                                <m:t>Φ</m:t>
                              </m:r>
                            </m:e>
                          </m:d>
                        </m:e>
                        <m:sup>
                          <m:r>
                            <a:rPr lang="en-US" altLang="zh-TW" b="0" i="1" smtClean="0">
                              <a:latin typeface="Cambria Math"/>
                              <a:ea typeface="Cambria Math"/>
                              <a:cs typeface="Times New Roman" pitchFamily="18" charset="0"/>
                            </a:rPr>
                            <m:t>2</m:t>
                          </m:r>
                        </m:sup>
                      </m:sSup>
                    </m:oMath>
                  </m:oMathPara>
                </a14:m>
                <a:endParaRPr lang="zh-TW" altLang="en-US" dirty="0">
                  <a:latin typeface="Times New Roman" pitchFamily="18" charset="0"/>
                  <a:cs typeface="Times New Roman" pitchFamily="18" charset="0"/>
                </a:endParaRPr>
              </a:p>
            </p:txBody>
          </p:sp>
        </mc:Choice>
        <mc:Fallback xmlns="">
          <p:sp>
            <p:nvSpPr>
              <p:cNvPr id="7" name="文字方塊 6">
                <a:extLst>
                  <a:ext uri="{FF2B5EF4-FFF2-40B4-BE49-F238E27FC236}">
                    <a16:creationId xmlns:a16="http://schemas.microsoft.com/office/drawing/2014/main" id="{035B413D-041A-0F1C-C146-647E2C266B9E}"/>
                  </a:ext>
                </a:extLst>
              </p:cNvPr>
              <p:cNvSpPr txBox="1">
                <a:spLocks noRot="1" noChangeAspect="1" noMove="1" noResize="1" noEditPoints="1" noAdjustHandles="1" noChangeArrowheads="1" noChangeShapeType="1" noTextEdit="1"/>
              </p:cNvSpPr>
              <p:nvPr/>
            </p:nvSpPr>
            <p:spPr>
              <a:xfrm>
                <a:off x="1045317" y="1263534"/>
                <a:ext cx="4342468" cy="411395"/>
              </a:xfrm>
              <a:prstGeom prst="rect">
                <a:avLst/>
              </a:prstGeom>
              <a:blipFill>
                <a:blip r:embed="rId2"/>
                <a:stretch>
                  <a:fillRect b="-6061"/>
                </a:stretch>
              </a:blipFill>
            </p:spPr>
            <p:txBody>
              <a:bodyPr/>
              <a:lstStyle/>
              <a:p>
                <a:r>
                  <a:rPr lang="en-US">
                    <a:noFill/>
                  </a:rPr>
                  <a:t> </a:t>
                </a:r>
              </a:p>
            </p:txBody>
          </p:sp>
        </mc:Fallback>
      </mc:AlternateContent>
      <p:sp>
        <p:nvSpPr>
          <p:cNvPr id="2" name="文字方塊 1">
            <a:extLst>
              <a:ext uri="{FF2B5EF4-FFF2-40B4-BE49-F238E27FC236}">
                <a16:creationId xmlns:a16="http://schemas.microsoft.com/office/drawing/2014/main" id="{7C1D8A72-8592-D6BF-E4A8-A3E2C4C11652}"/>
              </a:ext>
            </a:extLst>
          </p:cNvPr>
          <p:cNvSpPr txBox="1"/>
          <p:nvPr/>
        </p:nvSpPr>
        <p:spPr>
          <a:xfrm>
            <a:off x="1045317" y="2255553"/>
            <a:ext cx="6801696" cy="369332"/>
          </a:xfrm>
          <a:prstGeom prst="rect">
            <a:avLst/>
          </a:prstGeom>
          <a:noFill/>
        </p:spPr>
        <p:txBody>
          <a:bodyPr wrap="square" rtlCol="0">
            <a:spAutoFit/>
          </a:bodyPr>
          <a:lstStyle/>
          <a:p>
            <a:r>
              <a:rPr lang="zh-TW" altLang="en-US" dirty="0"/>
              <a:t>讓我先從</a:t>
            </a:r>
            <a:r>
              <a:rPr lang="en-US" altLang="zh-TW" dirty="0">
                <a:latin typeface="Times New Roman" panose="02020603050405020304" pitchFamily="18" charset="0"/>
                <a:cs typeface="Times New Roman" panose="02020603050405020304" pitchFamily="18" charset="0"/>
              </a:rPr>
              <a:t>global symmetry</a:t>
            </a:r>
            <a:r>
              <a:rPr lang="zh-TW" altLang="en-US" dirty="0"/>
              <a:t>開始：</a:t>
            </a:r>
          </a:p>
        </p:txBody>
      </p:sp>
      <mc:AlternateContent xmlns:mc="http://schemas.openxmlformats.org/markup-compatibility/2006" xmlns:a14="http://schemas.microsoft.com/office/drawing/2010/main">
        <mc:Choice Requires="a14">
          <p:sp>
            <p:nvSpPr>
              <p:cNvPr id="20" name="矩形 19">
                <a:extLst>
                  <a:ext uri="{FF2B5EF4-FFF2-40B4-BE49-F238E27FC236}">
                    <a16:creationId xmlns:a16="http://schemas.microsoft.com/office/drawing/2014/main" id="{E20B00CC-4662-ACDA-1F44-7EBCEC0842D4}"/>
                  </a:ext>
                </a:extLst>
              </p:cNvPr>
              <p:cNvSpPr/>
              <p:nvPr/>
            </p:nvSpPr>
            <p:spPr>
              <a:xfrm>
                <a:off x="996780" y="800330"/>
                <a:ext cx="3226974" cy="369332"/>
              </a:xfrm>
              <a:prstGeom prst="rect">
                <a:avLst/>
              </a:prstGeom>
              <a:noFill/>
            </p:spPr>
            <p:txBody>
              <a:bodyPr wrap="none">
                <a:spAutoFit/>
              </a:bodyPr>
              <a:lstStyle/>
              <a:p>
                <a:r>
                  <a:rPr lang="zh-TW" altLang="en-US" dirty="0">
                    <a:latin typeface="+mn-ea"/>
                    <a:ea typeface="+mn-ea"/>
                    <a:cs typeface="Times New Roman" pitchFamily="18" charset="0"/>
                  </a:rPr>
                  <a:t>考慮一個</a:t>
                </a:r>
                <a:r>
                  <a:rPr lang="zh-TW" altLang="en-US" dirty="0">
                    <a:latin typeface="+mn-ea"/>
                    <a:ea typeface="+mn-ea"/>
                  </a:rPr>
                  <a:t>複數</a:t>
                </a:r>
                <a:r>
                  <a:rPr lang="zh-TW" altLang="en-US" dirty="0">
                    <a:latin typeface="+mn-ea"/>
                    <a:ea typeface="+mn-ea"/>
                    <a:cs typeface="Times New Roman" pitchFamily="18" charset="0"/>
                  </a:rPr>
                  <a:t>純量場：</a:t>
                </a:r>
                <a14:m>
                  <m:oMath xmlns:m="http://schemas.openxmlformats.org/officeDocument/2006/math">
                    <m:r>
                      <m:rPr>
                        <m:sty m:val="p"/>
                      </m:rPr>
                      <a:rPr lang="el-GR" altLang="zh-TW" i="1" smtClean="0">
                        <a:latin typeface="Cambria Math"/>
                        <a:ea typeface="Cambria Math"/>
                        <a:cs typeface="Times New Roman" pitchFamily="18" charset="0"/>
                      </a:rPr>
                      <m:t>Φ</m:t>
                    </m:r>
                    <m:d>
                      <m:dPr>
                        <m:ctrlPr>
                          <a:rPr lang="el-GR" altLang="zh-TW" i="1" smtClean="0">
                            <a:latin typeface="Cambria Math" panose="02040503050406030204" pitchFamily="18" charset="0"/>
                            <a:ea typeface="Cambria Math"/>
                            <a:cs typeface="Times New Roman" pitchFamily="18" charset="0"/>
                          </a:rPr>
                        </m:ctrlPr>
                      </m:dPr>
                      <m:e>
                        <m:r>
                          <a:rPr lang="en-US" altLang="zh-TW" b="0" i="1" smtClean="0">
                            <a:latin typeface="Cambria Math"/>
                            <a:ea typeface="Cambria Math"/>
                            <a:cs typeface="Times New Roman" pitchFamily="18" charset="0"/>
                          </a:rPr>
                          <m:t>𝑥</m:t>
                        </m:r>
                      </m:e>
                    </m:d>
                  </m:oMath>
                </a14:m>
                <a:r>
                  <a:rPr lang="zh-TW" altLang="en-US" dirty="0"/>
                  <a:t>，</a:t>
                </a:r>
              </a:p>
            </p:txBody>
          </p:sp>
        </mc:Choice>
        <mc:Fallback xmlns="">
          <p:sp>
            <p:nvSpPr>
              <p:cNvPr id="20" name="矩形 19">
                <a:extLst>
                  <a:ext uri="{FF2B5EF4-FFF2-40B4-BE49-F238E27FC236}">
                    <a16:creationId xmlns:a16="http://schemas.microsoft.com/office/drawing/2014/main" id="{E20B00CC-4662-ACDA-1F44-7EBCEC0842D4}"/>
                  </a:ext>
                </a:extLst>
              </p:cNvPr>
              <p:cNvSpPr>
                <a:spLocks noRot="1" noChangeAspect="1" noMove="1" noResize="1" noEditPoints="1" noAdjustHandles="1" noChangeArrowheads="1" noChangeShapeType="1" noTextEdit="1"/>
              </p:cNvSpPr>
              <p:nvPr/>
            </p:nvSpPr>
            <p:spPr>
              <a:xfrm>
                <a:off x="996780" y="800330"/>
                <a:ext cx="3226974" cy="369332"/>
              </a:xfrm>
              <a:prstGeom prst="rect">
                <a:avLst/>
              </a:prstGeom>
              <a:blipFill>
                <a:blip r:embed="rId3"/>
                <a:stretch>
                  <a:fillRect l="-1569" t="-6452" r="-784" b="-193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文字方塊 13">
                <a:extLst>
                  <a:ext uri="{FF2B5EF4-FFF2-40B4-BE49-F238E27FC236}">
                    <a16:creationId xmlns:a16="http://schemas.microsoft.com/office/drawing/2014/main" id="{2147ED8B-013A-953C-1523-24829A6CA73D}"/>
                  </a:ext>
                </a:extLst>
              </p:cNvPr>
              <p:cNvSpPr txBox="1"/>
              <p:nvPr/>
            </p:nvSpPr>
            <p:spPr bwMode="auto">
              <a:xfrm>
                <a:off x="1035209" y="1782659"/>
                <a:ext cx="6194705"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rtlCol="0">
                <a:spAutoFit/>
              </a:bodyPr>
              <a:lstStyle/>
              <a:p>
                <a:r>
                  <a:rPr lang="en-US" altLang="zh-TW" dirty="0" err="1">
                    <a:latin typeface="Times New Roman" pitchFamily="18" charset="0"/>
                    <a:cs typeface="Times New Roman" pitchFamily="18" charset="0"/>
                  </a:rPr>
                  <a:t>Lagrangian</a:t>
                </a:r>
                <a:r>
                  <a:rPr lang="zh-TW" altLang="en-US" dirty="0">
                    <a:latin typeface="Times New Roman" pitchFamily="18" charset="0"/>
                    <a:cs typeface="Times New Roman" pitchFamily="18" charset="0"/>
                  </a:rPr>
                  <a:t>在乘上一個相位的</a:t>
                </a:r>
                <a14:m>
                  <m:oMath xmlns:m="http://schemas.openxmlformats.org/officeDocument/2006/math">
                    <m:r>
                      <a:rPr lang="en-US" altLang="zh-TW" i="1" dirty="0" smtClean="0">
                        <a:latin typeface="Cambria Math" panose="02040503050406030204" pitchFamily="18" charset="0"/>
                        <a:cs typeface="Times New Roman" panose="02020603050405020304" pitchFamily="18" charset="0"/>
                      </a:rPr>
                      <m:t>𝑈</m:t>
                    </m:r>
                    <m:r>
                      <a:rPr lang="en-US" altLang="zh-TW" i="1" dirty="0" smtClean="0">
                        <a:latin typeface="Cambria Math" panose="02040503050406030204" pitchFamily="18" charset="0"/>
                        <a:cs typeface="Times New Roman" panose="02020603050405020304" pitchFamily="18" charset="0"/>
                      </a:rPr>
                      <m:t>(1)</m:t>
                    </m:r>
                  </m:oMath>
                </a14:m>
                <a:r>
                  <a:rPr lang="zh-TW" altLang="en-US" dirty="0">
                    <a:latin typeface="Times New Roman" panose="02020603050405020304" pitchFamily="18" charset="0"/>
                    <a:cs typeface="Times New Roman" panose="02020603050405020304" pitchFamily="18" charset="0"/>
                  </a:rPr>
                  <a:t>變換下是不變的：</a:t>
                </a:r>
              </a:p>
            </p:txBody>
          </p:sp>
        </mc:Choice>
        <mc:Fallback xmlns="">
          <p:sp>
            <p:nvSpPr>
              <p:cNvPr id="4" name="文字方塊 13">
                <a:extLst>
                  <a:ext uri="{FF2B5EF4-FFF2-40B4-BE49-F238E27FC236}">
                    <a16:creationId xmlns:a16="http://schemas.microsoft.com/office/drawing/2014/main" id="{2147ED8B-013A-953C-1523-24829A6CA73D}"/>
                  </a:ext>
                </a:extLst>
              </p:cNvPr>
              <p:cNvSpPr txBox="1">
                <a:spLocks noRot="1" noChangeAspect="1" noMove="1" noResize="1" noEditPoints="1" noAdjustHandles="1" noChangeArrowheads="1" noChangeShapeType="1" noTextEdit="1"/>
              </p:cNvSpPr>
              <p:nvPr/>
            </p:nvSpPr>
            <p:spPr bwMode="auto">
              <a:xfrm>
                <a:off x="1035209" y="1782659"/>
                <a:ext cx="6194705" cy="369332"/>
              </a:xfrm>
              <a:prstGeom prst="rect">
                <a:avLst/>
              </a:prstGeom>
              <a:blipFill>
                <a:blip r:embed="rId4"/>
                <a:stretch>
                  <a:fillRect l="-818"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矩形 12">
                <a:extLst>
                  <a:ext uri="{FF2B5EF4-FFF2-40B4-BE49-F238E27FC236}">
                    <a16:creationId xmlns:a16="http://schemas.microsoft.com/office/drawing/2014/main" id="{8154060A-92DC-A680-04EF-FFCAAD178B12}"/>
                  </a:ext>
                </a:extLst>
              </p:cNvPr>
              <p:cNvSpPr/>
              <p:nvPr/>
            </p:nvSpPr>
            <p:spPr>
              <a:xfrm>
                <a:off x="6373802" y="1766372"/>
                <a:ext cx="1938054" cy="381451"/>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l-GR" altLang="zh-TW" i="1" smtClean="0">
                          <a:latin typeface="Cambria Math"/>
                          <a:ea typeface="Cambria Math"/>
                          <a:cs typeface="Times New Roman" pitchFamily="18" charset="0"/>
                        </a:rPr>
                        <m:t>Φ</m:t>
                      </m:r>
                      <m:d>
                        <m:dPr>
                          <m:ctrlPr>
                            <a:rPr lang="el-GR" altLang="zh-TW" i="1" smtClean="0">
                              <a:latin typeface="Cambria Math" panose="02040503050406030204" pitchFamily="18" charset="0"/>
                              <a:ea typeface="Cambria Math"/>
                              <a:cs typeface="Times New Roman" pitchFamily="18" charset="0"/>
                            </a:rPr>
                          </m:ctrlPr>
                        </m:dPr>
                        <m:e>
                          <m:r>
                            <a:rPr lang="en-US" altLang="zh-TW" b="0" i="1" smtClean="0">
                              <a:latin typeface="Cambria Math"/>
                              <a:ea typeface="Cambria Math"/>
                              <a:cs typeface="Times New Roman" pitchFamily="18" charset="0"/>
                            </a:rPr>
                            <m:t>𝑥</m:t>
                          </m:r>
                        </m:e>
                      </m:d>
                      <m:r>
                        <a:rPr lang="el-GR" altLang="zh-TW" i="1" smtClean="0">
                          <a:latin typeface="Cambria Math"/>
                          <a:ea typeface="Cambria Math"/>
                          <a:cs typeface="Times New Roman" pitchFamily="18" charset="0"/>
                        </a:rPr>
                        <m:t>→</m:t>
                      </m:r>
                      <m:sSup>
                        <m:sSupPr>
                          <m:ctrlPr>
                            <a:rPr lang="el-GR" altLang="zh-TW" i="1" smtClean="0">
                              <a:latin typeface="Cambria Math" panose="02040503050406030204" pitchFamily="18" charset="0"/>
                              <a:ea typeface="Cambria Math"/>
                              <a:cs typeface="Times New Roman" pitchFamily="18" charset="0"/>
                            </a:rPr>
                          </m:ctrlPr>
                        </m:sSupPr>
                        <m:e>
                          <m:r>
                            <a:rPr lang="en-US" altLang="zh-TW" b="0" i="1" smtClean="0">
                              <a:latin typeface="Cambria Math"/>
                              <a:ea typeface="Cambria Math"/>
                              <a:cs typeface="Times New Roman" pitchFamily="18" charset="0"/>
                            </a:rPr>
                            <m:t>𝑒</m:t>
                          </m:r>
                        </m:e>
                        <m:sup>
                          <m:r>
                            <a:rPr lang="en-US" altLang="zh-TW" b="0" i="1" smtClean="0">
                              <a:latin typeface="Cambria Math" panose="02040503050406030204" pitchFamily="18" charset="0"/>
                              <a:ea typeface="Cambria Math"/>
                              <a:cs typeface="Times New Roman" pitchFamily="18" charset="0"/>
                            </a:rPr>
                            <m:t>−</m:t>
                          </m:r>
                          <m:r>
                            <a:rPr lang="en-US" altLang="zh-TW" b="0" i="1" smtClean="0">
                              <a:latin typeface="Cambria Math"/>
                              <a:ea typeface="Cambria Math"/>
                              <a:cs typeface="Times New Roman" pitchFamily="18" charset="0"/>
                            </a:rPr>
                            <m:t>𝑖</m:t>
                          </m:r>
                          <m:r>
                            <a:rPr lang="zh-TW" altLang="en-US" b="0" i="1" smtClean="0">
                              <a:latin typeface="Cambria Math"/>
                              <a:ea typeface="Cambria Math"/>
                              <a:cs typeface="Times New Roman" pitchFamily="18" charset="0"/>
                            </a:rPr>
                            <m:t>𝜃</m:t>
                          </m:r>
                        </m:sup>
                      </m:sSup>
                      <m:r>
                        <m:rPr>
                          <m:sty m:val="p"/>
                        </m:rPr>
                        <a:rPr lang="el-GR" altLang="zh-TW" i="1">
                          <a:latin typeface="Cambria Math"/>
                          <a:ea typeface="Cambria Math"/>
                          <a:cs typeface="Times New Roman" pitchFamily="18" charset="0"/>
                        </a:rPr>
                        <m:t>Φ</m:t>
                      </m:r>
                      <m:d>
                        <m:dPr>
                          <m:ctrlPr>
                            <a:rPr lang="el-GR" altLang="zh-TW" i="1">
                              <a:latin typeface="Cambria Math" panose="02040503050406030204" pitchFamily="18" charset="0"/>
                              <a:ea typeface="Cambria Math"/>
                              <a:cs typeface="Times New Roman" pitchFamily="18" charset="0"/>
                            </a:rPr>
                          </m:ctrlPr>
                        </m:dPr>
                        <m:e>
                          <m:r>
                            <a:rPr lang="en-US" altLang="zh-TW" i="1">
                              <a:latin typeface="Cambria Math"/>
                              <a:ea typeface="Cambria Math"/>
                              <a:cs typeface="Times New Roman" pitchFamily="18" charset="0"/>
                            </a:rPr>
                            <m:t>𝑥</m:t>
                          </m:r>
                        </m:e>
                      </m:d>
                    </m:oMath>
                  </m:oMathPara>
                </a14:m>
                <a:endParaRPr lang="zh-TW" altLang="en-US" dirty="0"/>
              </a:p>
            </p:txBody>
          </p:sp>
        </mc:Choice>
        <mc:Fallback xmlns="">
          <p:sp>
            <p:nvSpPr>
              <p:cNvPr id="5" name="矩形 12">
                <a:extLst>
                  <a:ext uri="{FF2B5EF4-FFF2-40B4-BE49-F238E27FC236}">
                    <a16:creationId xmlns:a16="http://schemas.microsoft.com/office/drawing/2014/main" id="{8154060A-92DC-A680-04EF-FFCAAD178B12}"/>
                  </a:ext>
                </a:extLst>
              </p:cNvPr>
              <p:cNvSpPr>
                <a:spLocks noRot="1" noChangeAspect="1" noMove="1" noResize="1" noEditPoints="1" noAdjustHandles="1" noChangeArrowheads="1" noChangeShapeType="1" noTextEdit="1"/>
              </p:cNvSpPr>
              <p:nvPr/>
            </p:nvSpPr>
            <p:spPr>
              <a:xfrm>
                <a:off x="6373802" y="1766372"/>
                <a:ext cx="1938054" cy="381451"/>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矩形 20">
                <a:extLst>
                  <a:ext uri="{FF2B5EF4-FFF2-40B4-BE49-F238E27FC236}">
                    <a16:creationId xmlns:a16="http://schemas.microsoft.com/office/drawing/2014/main" id="{E5D4EB1F-28E1-96F4-CFEB-E71B149AA0B8}"/>
                  </a:ext>
                </a:extLst>
              </p:cNvPr>
              <p:cNvSpPr/>
              <p:nvPr/>
            </p:nvSpPr>
            <p:spPr>
              <a:xfrm>
                <a:off x="3277515" y="2728447"/>
                <a:ext cx="2277868" cy="369332"/>
              </a:xfrm>
              <a:prstGeom prst="rect">
                <a:avLst/>
              </a:prstGeom>
            </p:spPr>
            <p:txBody>
              <a:bodyPr wrap="none">
                <a:spAutoFit/>
              </a:bodyPr>
              <a:lstStyle/>
              <a:p>
                <a14:m>
                  <m:oMath xmlns:m="http://schemas.openxmlformats.org/officeDocument/2006/math">
                    <m:r>
                      <a:rPr lang="en-US" altLang="zh-TW" i="1" dirty="0" smtClean="0">
                        <a:solidFill>
                          <a:srgbClr val="FF0000"/>
                        </a:solidFill>
                        <a:latin typeface="Cambria Math" panose="02040503050406030204" pitchFamily="18" charset="0"/>
                        <a:cs typeface="Times New Roman" panose="02020603050405020304" pitchFamily="18" charset="0"/>
                      </a:rPr>
                      <m:t>𝑈</m:t>
                    </m:r>
                    <m:r>
                      <a:rPr lang="en-US" altLang="zh-TW" i="1" dirty="0" smtClean="0">
                        <a:solidFill>
                          <a:srgbClr val="FF0000"/>
                        </a:solidFill>
                        <a:latin typeface="Cambria Math" panose="02040503050406030204" pitchFamily="18" charset="0"/>
                        <a:cs typeface="Times New Roman" panose="02020603050405020304" pitchFamily="18" charset="0"/>
                      </a:rPr>
                      <m:t>(1)</m:t>
                    </m:r>
                    <m:r>
                      <a:rPr lang="zh-TW" altLang="en-US" i="1" dirty="0">
                        <a:solidFill>
                          <a:srgbClr val="FF0000"/>
                        </a:solidFill>
                        <a:latin typeface="Cambria Math" panose="02040503050406030204" pitchFamily="18" charset="0"/>
                        <a:cs typeface="Times New Roman" panose="02020603050405020304" pitchFamily="18" charset="0"/>
                      </a:rPr>
                      <m:t> </m:t>
                    </m:r>
                  </m:oMath>
                </a14:m>
                <a:r>
                  <a:rPr lang="en-US" altLang="zh-TW" dirty="0">
                    <a:solidFill>
                      <a:srgbClr val="FF0000"/>
                    </a:solidFill>
                    <a:latin typeface="Times New Roman" panose="02020603050405020304" pitchFamily="18" charset="0"/>
                    <a:cs typeface="Times New Roman" panose="02020603050405020304" pitchFamily="18" charset="0"/>
                  </a:rPr>
                  <a:t>global symmetry</a:t>
                </a:r>
                <a:endParaRPr lang="zh-TW" altLang="en-US" dirty="0">
                  <a:solidFill>
                    <a:srgbClr val="FF0000"/>
                  </a:solidFill>
                  <a:latin typeface="Times New Roman" panose="02020603050405020304" pitchFamily="18" charset="0"/>
                  <a:cs typeface="Times New Roman" panose="02020603050405020304" pitchFamily="18" charset="0"/>
                </a:endParaRPr>
              </a:p>
            </p:txBody>
          </p:sp>
        </mc:Choice>
        <mc:Fallback xmlns="">
          <p:sp>
            <p:nvSpPr>
              <p:cNvPr id="11" name="矩形 20">
                <a:extLst>
                  <a:ext uri="{FF2B5EF4-FFF2-40B4-BE49-F238E27FC236}">
                    <a16:creationId xmlns:a16="http://schemas.microsoft.com/office/drawing/2014/main" id="{E5D4EB1F-28E1-96F4-CFEB-E71B149AA0B8}"/>
                  </a:ext>
                </a:extLst>
              </p:cNvPr>
              <p:cNvSpPr>
                <a:spLocks noRot="1" noChangeAspect="1" noMove="1" noResize="1" noEditPoints="1" noAdjustHandles="1" noChangeArrowheads="1" noChangeShapeType="1" noTextEdit="1"/>
              </p:cNvSpPr>
              <p:nvPr/>
            </p:nvSpPr>
            <p:spPr>
              <a:xfrm>
                <a:off x="3277515" y="2728447"/>
                <a:ext cx="2277868" cy="369332"/>
              </a:xfrm>
              <a:prstGeom prst="rect">
                <a:avLst/>
              </a:prstGeom>
              <a:blipFill>
                <a:blip r:embed="rId6"/>
                <a:stretch>
                  <a:fillRect t="-10345" r="-1111" b="-241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文字方塊 2">
                <a:extLst>
                  <a:ext uri="{FF2B5EF4-FFF2-40B4-BE49-F238E27FC236}">
                    <a16:creationId xmlns:a16="http://schemas.microsoft.com/office/drawing/2014/main" id="{CBF218DB-4354-78DE-BE04-D2A38B9E41F3}"/>
                  </a:ext>
                </a:extLst>
              </p:cNvPr>
              <p:cNvSpPr txBox="1"/>
              <p:nvPr/>
            </p:nvSpPr>
            <p:spPr>
              <a:xfrm>
                <a:off x="3409186" y="3237614"/>
                <a:ext cx="2014526" cy="381451"/>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l-GR" altLang="zh-TW" i="1">
                          <a:latin typeface="Cambria Math" panose="02040503050406030204" pitchFamily="18" charset="0"/>
                          <a:ea typeface="Cambria Math" panose="02040503050406030204" pitchFamily="18" charset="0"/>
                          <a:cs typeface="Times New Roman" pitchFamily="18" charset="0"/>
                        </a:rPr>
                        <m:t>Ψ</m:t>
                      </m:r>
                      <m:d>
                        <m:dPr>
                          <m:ctrlPr>
                            <a:rPr lang="en-US" altLang="zh-TW" i="1" smtClean="0">
                              <a:latin typeface="Cambria Math" panose="02040503050406030204" pitchFamily="18" charset="0"/>
                            </a:rPr>
                          </m:ctrlPr>
                        </m:dPr>
                        <m:e>
                          <m:r>
                            <a:rPr lang="en-US" altLang="zh-TW" b="0" i="1" smtClean="0">
                              <a:latin typeface="Cambria Math"/>
                            </a:rPr>
                            <m:t>𝑥</m:t>
                          </m:r>
                        </m:e>
                      </m:d>
                      <m:r>
                        <a:rPr lang="en-US" altLang="zh-TW" i="1" smtClean="0">
                          <a:latin typeface="Cambria Math"/>
                          <a:ea typeface="Cambria Math"/>
                        </a:rPr>
                        <m:t>→</m:t>
                      </m:r>
                      <m:sSup>
                        <m:sSupPr>
                          <m:ctrlPr>
                            <a:rPr lang="en-US" altLang="zh-TW" i="1" smtClean="0">
                              <a:latin typeface="Cambria Math" panose="02040503050406030204" pitchFamily="18" charset="0"/>
                              <a:ea typeface="Cambria Math"/>
                            </a:rPr>
                          </m:ctrlPr>
                        </m:sSupPr>
                        <m:e>
                          <m:r>
                            <a:rPr lang="en-US" altLang="zh-TW" b="0" i="1" smtClean="0">
                              <a:latin typeface="Cambria Math"/>
                              <a:ea typeface="Cambria Math"/>
                            </a:rPr>
                            <m:t>𝑒</m:t>
                          </m:r>
                        </m:e>
                        <m:sup>
                          <m:r>
                            <a:rPr lang="en-US" altLang="zh-TW" b="0" i="1" smtClean="0">
                              <a:latin typeface="Cambria Math"/>
                              <a:ea typeface="Cambria Math"/>
                            </a:rPr>
                            <m:t>−</m:t>
                          </m:r>
                          <m:r>
                            <a:rPr lang="en-US" altLang="zh-TW" b="0" i="1" smtClean="0">
                              <a:latin typeface="Cambria Math"/>
                              <a:ea typeface="Cambria Math"/>
                            </a:rPr>
                            <m:t>𝑖</m:t>
                          </m:r>
                          <m:r>
                            <a:rPr lang="zh-TW" altLang="en-US" b="0" i="1" smtClean="0">
                              <a:latin typeface="Cambria Math"/>
                              <a:ea typeface="Cambria Math"/>
                            </a:rPr>
                            <m:t>𝜃</m:t>
                          </m:r>
                        </m:sup>
                      </m:sSup>
                      <m:r>
                        <m:rPr>
                          <m:sty m:val="p"/>
                        </m:rPr>
                        <a:rPr lang="el-GR" altLang="zh-TW" i="1">
                          <a:latin typeface="Cambria Math" panose="02040503050406030204" pitchFamily="18" charset="0"/>
                          <a:ea typeface="Cambria Math" panose="02040503050406030204" pitchFamily="18" charset="0"/>
                          <a:cs typeface="Times New Roman" pitchFamily="18" charset="0"/>
                        </a:rPr>
                        <m:t>Ψ</m:t>
                      </m:r>
                      <m:d>
                        <m:dPr>
                          <m:ctrlPr>
                            <a:rPr lang="en-US" altLang="zh-TW" i="1">
                              <a:latin typeface="Cambria Math" panose="02040503050406030204" pitchFamily="18" charset="0"/>
                            </a:rPr>
                          </m:ctrlPr>
                        </m:dPr>
                        <m:e>
                          <m:r>
                            <a:rPr lang="en-US" altLang="zh-TW" i="1">
                              <a:latin typeface="Cambria Math"/>
                            </a:rPr>
                            <m:t>𝑥</m:t>
                          </m:r>
                        </m:e>
                      </m:d>
                    </m:oMath>
                  </m:oMathPara>
                </a14:m>
                <a:endParaRPr lang="zh-TW" altLang="en-US" dirty="0"/>
              </a:p>
            </p:txBody>
          </p:sp>
        </mc:Choice>
        <mc:Fallback xmlns="">
          <p:sp>
            <p:nvSpPr>
              <p:cNvPr id="12" name="文字方塊 2">
                <a:extLst>
                  <a:ext uri="{FF2B5EF4-FFF2-40B4-BE49-F238E27FC236}">
                    <a16:creationId xmlns:a16="http://schemas.microsoft.com/office/drawing/2014/main" id="{CBF218DB-4354-78DE-BE04-D2A38B9E41F3}"/>
                  </a:ext>
                </a:extLst>
              </p:cNvPr>
              <p:cNvSpPr txBox="1">
                <a:spLocks noRot="1" noChangeAspect="1" noMove="1" noResize="1" noEditPoints="1" noAdjustHandles="1" noChangeArrowheads="1" noChangeShapeType="1" noTextEdit="1"/>
              </p:cNvSpPr>
              <p:nvPr/>
            </p:nvSpPr>
            <p:spPr>
              <a:xfrm>
                <a:off x="3409186" y="3237614"/>
                <a:ext cx="2014526" cy="381451"/>
              </a:xfrm>
              <a:prstGeom prst="rect">
                <a:avLst/>
              </a:prstGeom>
              <a:blipFill>
                <a:blip r:embed="rId7"/>
                <a:stretch>
                  <a:fillRect/>
                </a:stretch>
              </a:blipFill>
            </p:spPr>
            <p:txBody>
              <a:bodyPr/>
              <a:lstStyle/>
              <a:p>
                <a:r>
                  <a:rPr lang="en-US">
                    <a:noFill/>
                  </a:rPr>
                  <a:t> </a:t>
                </a:r>
              </a:p>
            </p:txBody>
          </p:sp>
        </mc:Fallback>
      </mc:AlternateContent>
      <p:pic>
        <p:nvPicPr>
          <p:cNvPr id="23" name="Picture 22" descr="Positive and Negative Effects/Impact of Globalization | Exeed College">
            <a:extLst>
              <a:ext uri="{FF2B5EF4-FFF2-40B4-BE49-F238E27FC236}">
                <a16:creationId xmlns:a16="http://schemas.microsoft.com/office/drawing/2014/main" id="{0F43CE68-1244-87EF-56B2-D48865F8FC43}"/>
              </a:ext>
            </a:extLst>
          </p:cNvPr>
          <p:cNvPicPr>
            <a:picLocks noChangeAspect="1"/>
          </p:cNvPicPr>
          <p:nvPr/>
        </p:nvPicPr>
        <p:blipFill>
          <a:blip r:embed="rId8"/>
          <a:stretch>
            <a:fillRect/>
          </a:stretch>
        </p:blipFill>
        <p:spPr>
          <a:xfrm>
            <a:off x="3373259" y="3765850"/>
            <a:ext cx="2014526" cy="2014526"/>
          </a:xfrm>
          <a:prstGeom prst="rect">
            <a:avLst/>
          </a:prstGeom>
        </p:spPr>
      </p:pic>
      <p:sp>
        <p:nvSpPr>
          <p:cNvPr id="24" name="TextBox 23">
            <a:extLst>
              <a:ext uri="{FF2B5EF4-FFF2-40B4-BE49-F238E27FC236}">
                <a16:creationId xmlns:a16="http://schemas.microsoft.com/office/drawing/2014/main" id="{23B08B59-1AD3-E7BA-4C13-990E84BF75DB}"/>
              </a:ext>
            </a:extLst>
          </p:cNvPr>
          <p:cNvSpPr txBox="1"/>
          <p:nvPr/>
        </p:nvSpPr>
        <p:spPr>
          <a:xfrm>
            <a:off x="4092713" y="7867129"/>
            <a:ext cx="1566188" cy="458011"/>
          </a:xfrm>
          <a:prstGeom prst="rect">
            <a:avLst/>
          </a:prstGeom>
          <a:noFill/>
        </p:spPr>
        <p:txBody>
          <a:bodyPr wrap="square" rtlCol="0">
            <a:spAutoFit/>
          </a:bodyPr>
          <a:lstStyle/>
          <a:p>
            <a:pPr algn="l">
              <a:lnSpc>
                <a:spcPct val="150000"/>
              </a:lnSpc>
            </a:pPr>
            <a:r>
              <a:rPr kumimoji="1" lang="en-US" dirty="0">
                <a:latin typeface="Times New Roman"/>
                <a:cs typeface="Times New Roman"/>
              </a:rPr>
              <a:t>Globalization</a:t>
            </a:r>
          </a:p>
        </p:txBody>
      </p:sp>
    </p:spTree>
    <p:extLst>
      <p:ext uri="{BB962C8B-B14F-4D97-AF65-F5344CB8AC3E}">
        <p14:creationId xmlns:p14="http://schemas.microsoft.com/office/powerpoint/2010/main" val="2575832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8" name="文字方塊 7"/>
              <p:cNvSpPr txBox="1"/>
              <p:nvPr/>
            </p:nvSpPr>
            <p:spPr>
              <a:xfrm>
                <a:off x="1052120" y="1876972"/>
                <a:ext cx="4518837" cy="369332"/>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ea typeface="Cambria Math"/>
                          <a:cs typeface="Times New Roman" pitchFamily="18" charset="0"/>
                        </a:rPr>
                        <m:t>𝑉</m:t>
                      </m:r>
                      <m:r>
                        <a:rPr lang="en-US" altLang="zh-TW" b="0" i="1" smtClean="0">
                          <a:latin typeface="Cambria Math"/>
                          <a:ea typeface="Cambria Math"/>
                          <a:cs typeface="Times New Roman" pitchFamily="18" charset="0"/>
                        </a:rPr>
                        <m:t>=</m:t>
                      </m:r>
                      <m:sSup>
                        <m:sSupPr>
                          <m:ctrlPr>
                            <a:rPr lang="en-US" altLang="zh-TW" b="0" i="1" smtClean="0">
                              <a:latin typeface="Cambria Math" panose="02040503050406030204" pitchFamily="18" charset="0"/>
                              <a:ea typeface="Cambria Math"/>
                              <a:cs typeface="Times New Roman" pitchFamily="18" charset="0"/>
                            </a:rPr>
                          </m:ctrlPr>
                        </m:sSupPr>
                        <m:e>
                          <m:r>
                            <a:rPr lang="en-US" altLang="zh-TW" b="0" i="1" smtClean="0">
                              <a:latin typeface="Cambria Math"/>
                              <a:ea typeface="Cambria Math"/>
                              <a:cs typeface="Times New Roman" pitchFamily="18" charset="0"/>
                            </a:rPr>
                            <m:t>𝑚</m:t>
                          </m:r>
                        </m:e>
                        <m:sup>
                          <m:r>
                            <a:rPr lang="en-US" altLang="zh-TW" b="0" i="1" smtClean="0">
                              <a:latin typeface="Cambria Math"/>
                              <a:ea typeface="Cambria Math"/>
                              <a:cs typeface="Times New Roman" pitchFamily="18" charset="0"/>
                            </a:rPr>
                            <m:t>2</m:t>
                          </m:r>
                        </m:sup>
                      </m:sSup>
                      <m:sSup>
                        <m:sSupPr>
                          <m:ctrlPr>
                            <a:rPr lang="en-US" altLang="zh-TW" b="0" i="1" smtClean="0">
                              <a:latin typeface="Cambria Math" panose="02040503050406030204" pitchFamily="18" charset="0"/>
                              <a:ea typeface="Cambria Math"/>
                              <a:cs typeface="Times New Roman" pitchFamily="18" charset="0"/>
                            </a:rPr>
                          </m:ctrlPr>
                        </m:sSupPr>
                        <m:e>
                          <m:r>
                            <m:rPr>
                              <m:sty m:val="p"/>
                            </m:rPr>
                            <a:rPr lang="el-GR" altLang="zh-TW" b="0" i="1" smtClean="0">
                              <a:latin typeface="Cambria Math"/>
                              <a:ea typeface="Cambria Math"/>
                              <a:cs typeface="Times New Roman" pitchFamily="18" charset="0"/>
                            </a:rPr>
                            <m:t>Φ</m:t>
                          </m:r>
                        </m:e>
                        <m:sup>
                          <m:r>
                            <a:rPr lang="en-US" altLang="zh-TW" b="0" i="1" smtClean="0">
                              <a:latin typeface="Cambria Math"/>
                              <a:ea typeface="Cambria Math"/>
                              <a:cs typeface="Times New Roman" pitchFamily="18" charset="0"/>
                            </a:rPr>
                            <m:t>∗</m:t>
                          </m:r>
                        </m:sup>
                      </m:sSup>
                      <m:r>
                        <m:rPr>
                          <m:sty m:val="p"/>
                        </m:rPr>
                        <a:rPr lang="el-GR" altLang="zh-TW" b="0" i="1" smtClean="0">
                          <a:latin typeface="Cambria Math"/>
                          <a:ea typeface="Cambria Math"/>
                          <a:cs typeface="Times New Roman" pitchFamily="18" charset="0"/>
                        </a:rPr>
                        <m:t>Φ</m:t>
                      </m:r>
                      <m:r>
                        <a:rPr lang="en-US" altLang="zh-TW" b="0" i="1" smtClean="0">
                          <a:latin typeface="Cambria Math"/>
                          <a:ea typeface="Cambria Math"/>
                          <a:cs typeface="Times New Roman" pitchFamily="18" charset="0"/>
                        </a:rPr>
                        <m:t>+</m:t>
                      </m:r>
                      <m:r>
                        <a:rPr lang="en-US" altLang="zh-TW" i="1">
                          <a:latin typeface="Cambria Math"/>
                          <a:ea typeface="Cambria Math"/>
                          <a:cs typeface="Times New Roman" pitchFamily="18" charset="0"/>
                        </a:rPr>
                        <m:t>𝜆</m:t>
                      </m:r>
                      <m:sSup>
                        <m:sSupPr>
                          <m:ctrlPr>
                            <a:rPr lang="en-US" altLang="zh-TW" b="0" i="1" smtClean="0">
                              <a:latin typeface="Cambria Math" panose="02040503050406030204" pitchFamily="18" charset="0"/>
                              <a:ea typeface="Cambria Math"/>
                              <a:cs typeface="Times New Roman" pitchFamily="18" charset="0"/>
                            </a:rPr>
                          </m:ctrlPr>
                        </m:sSupPr>
                        <m:e>
                          <m:d>
                            <m:dPr>
                              <m:ctrlPr>
                                <a:rPr lang="en-US" altLang="zh-TW" i="1">
                                  <a:latin typeface="Cambria Math" panose="02040503050406030204" pitchFamily="18" charset="0"/>
                                  <a:ea typeface="Cambria Math"/>
                                  <a:cs typeface="Times New Roman" pitchFamily="18" charset="0"/>
                                </a:rPr>
                              </m:ctrlPr>
                            </m:dPr>
                            <m:e>
                              <m:sSup>
                                <m:sSupPr>
                                  <m:ctrlPr>
                                    <a:rPr lang="en-US" altLang="zh-TW" i="1">
                                      <a:latin typeface="Cambria Math" panose="02040503050406030204" pitchFamily="18" charset="0"/>
                                      <a:ea typeface="Cambria Math"/>
                                      <a:cs typeface="Times New Roman" pitchFamily="18" charset="0"/>
                                    </a:rPr>
                                  </m:ctrlPr>
                                </m:sSupPr>
                                <m:e>
                                  <m:r>
                                    <m:rPr>
                                      <m:sty m:val="p"/>
                                    </m:rPr>
                                    <a:rPr lang="el-GR" altLang="zh-TW" i="1">
                                      <a:latin typeface="Cambria Math"/>
                                      <a:ea typeface="Cambria Math"/>
                                      <a:cs typeface="Times New Roman" pitchFamily="18" charset="0"/>
                                    </a:rPr>
                                    <m:t>Φ</m:t>
                                  </m:r>
                                </m:e>
                                <m:sup>
                                  <m:r>
                                    <a:rPr lang="en-US" altLang="zh-TW" i="1">
                                      <a:latin typeface="Cambria Math"/>
                                      <a:ea typeface="Cambria Math"/>
                                      <a:cs typeface="Times New Roman" pitchFamily="18" charset="0"/>
                                    </a:rPr>
                                    <m:t>∗</m:t>
                                  </m:r>
                                </m:sup>
                              </m:sSup>
                              <m:r>
                                <m:rPr>
                                  <m:sty m:val="p"/>
                                </m:rPr>
                                <a:rPr lang="el-GR" altLang="zh-TW" i="1">
                                  <a:latin typeface="Cambria Math"/>
                                  <a:ea typeface="Cambria Math"/>
                                  <a:cs typeface="Times New Roman" pitchFamily="18" charset="0"/>
                                </a:rPr>
                                <m:t>Φ</m:t>
                              </m:r>
                            </m:e>
                          </m:d>
                        </m:e>
                        <m:sup>
                          <m:r>
                            <a:rPr lang="en-US" altLang="zh-TW" b="0" i="1" smtClean="0">
                              <a:latin typeface="Cambria Math"/>
                              <a:ea typeface="Cambria Math"/>
                              <a:cs typeface="Times New Roman" pitchFamily="18" charset="0"/>
                            </a:rPr>
                            <m:t>2</m:t>
                          </m:r>
                        </m:sup>
                      </m:sSup>
                      <m:r>
                        <a:rPr lang="en-US" altLang="zh-TW" b="0" i="1" smtClean="0">
                          <a:latin typeface="Cambria Math"/>
                          <a:ea typeface="Cambria Math"/>
                          <a:cs typeface="Times New Roman" pitchFamily="18" charset="0"/>
                        </a:rPr>
                        <m:t>=</m:t>
                      </m:r>
                      <m:sSup>
                        <m:sSupPr>
                          <m:ctrlPr>
                            <a:rPr lang="en-US" altLang="zh-TW" i="1">
                              <a:latin typeface="Cambria Math" panose="02040503050406030204" pitchFamily="18" charset="0"/>
                              <a:ea typeface="Cambria Math"/>
                              <a:cs typeface="Times New Roman" pitchFamily="18" charset="0"/>
                            </a:rPr>
                          </m:ctrlPr>
                        </m:sSupPr>
                        <m:e>
                          <m:r>
                            <a:rPr lang="en-US" altLang="zh-TW" i="1">
                              <a:latin typeface="Cambria Math"/>
                              <a:ea typeface="Cambria Math"/>
                              <a:cs typeface="Times New Roman" pitchFamily="18" charset="0"/>
                            </a:rPr>
                            <m:t>𝑚</m:t>
                          </m:r>
                        </m:e>
                        <m:sup>
                          <m:r>
                            <a:rPr lang="en-US" altLang="zh-TW" i="1">
                              <a:latin typeface="Cambria Math"/>
                              <a:ea typeface="Cambria Math"/>
                              <a:cs typeface="Times New Roman" pitchFamily="18" charset="0"/>
                            </a:rPr>
                            <m:t>2</m:t>
                          </m:r>
                        </m:sup>
                      </m:sSup>
                      <m:sSup>
                        <m:sSupPr>
                          <m:ctrlPr>
                            <a:rPr lang="en-US" altLang="zh-TW" i="1" smtClean="0">
                              <a:latin typeface="Cambria Math" panose="02040503050406030204" pitchFamily="18" charset="0"/>
                              <a:ea typeface="Cambria Math"/>
                              <a:cs typeface="Times New Roman" pitchFamily="18" charset="0"/>
                            </a:rPr>
                          </m:ctrlPr>
                        </m:sSupPr>
                        <m:e>
                          <m:d>
                            <m:dPr>
                              <m:begChr m:val="|"/>
                              <m:endChr m:val="|"/>
                              <m:ctrlPr>
                                <a:rPr lang="en-US" altLang="zh-TW" i="1" smtClean="0">
                                  <a:latin typeface="Cambria Math" panose="02040503050406030204" pitchFamily="18" charset="0"/>
                                  <a:ea typeface="Cambria Math"/>
                                  <a:cs typeface="Times New Roman" pitchFamily="18" charset="0"/>
                                </a:rPr>
                              </m:ctrlPr>
                            </m:dPr>
                            <m:e>
                              <m:r>
                                <m:rPr>
                                  <m:sty m:val="p"/>
                                </m:rPr>
                                <a:rPr lang="el-GR" altLang="zh-TW" i="1">
                                  <a:latin typeface="Cambria Math"/>
                                  <a:ea typeface="Cambria Math"/>
                                  <a:cs typeface="Times New Roman" pitchFamily="18" charset="0"/>
                                </a:rPr>
                                <m:t>Φ</m:t>
                              </m:r>
                            </m:e>
                          </m:d>
                        </m:e>
                        <m:sup>
                          <m:r>
                            <a:rPr lang="en-US" altLang="zh-TW" b="0" i="1" smtClean="0">
                              <a:latin typeface="Cambria Math"/>
                              <a:ea typeface="Cambria Math"/>
                              <a:cs typeface="Times New Roman" pitchFamily="18" charset="0"/>
                            </a:rPr>
                            <m:t>2</m:t>
                          </m:r>
                        </m:sup>
                      </m:sSup>
                      <m:r>
                        <a:rPr lang="en-US" altLang="zh-TW" i="1">
                          <a:latin typeface="Cambria Math"/>
                          <a:ea typeface="Cambria Math"/>
                          <a:cs typeface="Times New Roman" pitchFamily="18" charset="0"/>
                        </a:rPr>
                        <m:t>+</m:t>
                      </m:r>
                      <m:r>
                        <a:rPr lang="en-US" altLang="zh-TW" i="1">
                          <a:latin typeface="Cambria Math"/>
                          <a:ea typeface="Cambria Math"/>
                          <a:cs typeface="Times New Roman" pitchFamily="18" charset="0"/>
                        </a:rPr>
                        <m:t>𝜆</m:t>
                      </m:r>
                      <m:sSup>
                        <m:sSupPr>
                          <m:ctrlPr>
                            <a:rPr lang="en-US" altLang="zh-TW" i="1" smtClean="0">
                              <a:latin typeface="Cambria Math" panose="02040503050406030204" pitchFamily="18" charset="0"/>
                              <a:ea typeface="Cambria Math"/>
                              <a:cs typeface="Times New Roman" pitchFamily="18" charset="0"/>
                            </a:rPr>
                          </m:ctrlPr>
                        </m:sSupPr>
                        <m:e>
                          <m:d>
                            <m:dPr>
                              <m:begChr m:val="|"/>
                              <m:endChr m:val="|"/>
                              <m:ctrlPr>
                                <a:rPr lang="en-US" altLang="zh-TW" i="1" smtClean="0">
                                  <a:latin typeface="Cambria Math" panose="02040503050406030204" pitchFamily="18" charset="0"/>
                                  <a:ea typeface="Cambria Math"/>
                                  <a:cs typeface="Times New Roman" pitchFamily="18" charset="0"/>
                                </a:rPr>
                              </m:ctrlPr>
                            </m:dPr>
                            <m:e>
                              <m:r>
                                <m:rPr>
                                  <m:sty m:val="p"/>
                                </m:rPr>
                                <a:rPr lang="el-GR" altLang="zh-TW" i="1" smtClean="0">
                                  <a:latin typeface="Cambria Math"/>
                                  <a:ea typeface="Cambria Math"/>
                                  <a:cs typeface="Times New Roman" pitchFamily="18" charset="0"/>
                                </a:rPr>
                                <m:t>Φ</m:t>
                              </m:r>
                            </m:e>
                          </m:d>
                        </m:e>
                        <m:sup>
                          <m:r>
                            <a:rPr lang="en-US" altLang="zh-TW" b="0" i="1" smtClean="0">
                              <a:latin typeface="Cambria Math"/>
                              <a:ea typeface="Cambria Math"/>
                              <a:cs typeface="Times New Roman" pitchFamily="18" charset="0"/>
                            </a:rPr>
                            <m:t>4</m:t>
                          </m:r>
                        </m:sup>
                      </m:sSup>
                    </m:oMath>
                  </m:oMathPara>
                </a14:m>
                <a:endParaRPr lang="zh-TW" altLang="en-US" dirty="0">
                  <a:latin typeface="Times New Roman" pitchFamily="18" charset="0"/>
                  <a:cs typeface="Times New Roman" pitchFamily="18" charset="0"/>
                </a:endParaRPr>
              </a:p>
            </p:txBody>
          </p:sp>
        </mc:Choice>
        <mc:Fallback xmlns="">
          <p:sp>
            <p:nvSpPr>
              <p:cNvPr id="8" name="文字方塊 7"/>
              <p:cNvSpPr txBox="1">
                <a:spLocks noRot="1" noChangeAspect="1" noMove="1" noResize="1" noEditPoints="1" noAdjustHandles="1" noChangeArrowheads="1" noChangeShapeType="1" noTextEdit="1"/>
              </p:cNvSpPr>
              <p:nvPr/>
            </p:nvSpPr>
            <p:spPr>
              <a:xfrm>
                <a:off x="1052120" y="1876972"/>
                <a:ext cx="4518837" cy="369332"/>
              </a:xfrm>
              <a:prstGeom prst="rect">
                <a:avLst/>
              </a:prstGeom>
              <a:blipFill>
                <a:blip r:embed="rId2"/>
                <a:stretch>
                  <a:fillRect/>
                </a:stretch>
              </a:blipFill>
            </p:spPr>
            <p:txBody>
              <a:bodyPr/>
              <a:lstStyle/>
              <a:p>
                <a:r>
                  <a:rPr lang="en-US">
                    <a:noFill/>
                  </a:rPr>
                  <a:t> </a:t>
                </a:r>
              </a:p>
            </p:txBody>
          </p:sp>
        </mc:Fallback>
      </mc:AlternateContent>
      <p:sp>
        <p:nvSpPr>
          <p:cNvPr id="10" name="文字方塊 1"/>
          <p:cNvSpPr txBox="1">
            <a:spLocks noChangeArrowheads="1"/>
          </p:cNvSpPr>
          <p:nvPr/>
        </p:nvSpPr>
        <p:spPr bwMode="auto">
          <a:xfrm>
            <a:off x="1080694" y="5649933"/>
            <a:ext cx="713794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cs typeface="Times New Roman" pitchFamily="18" charset="0"/>
              </a:rPr>
              <a:t>的確最低能量的狀態，場的值為零。</a:t>
            </a:r>
            <a:r>
              <a:rPr lang="zh-TW" altLang="en-US" sz="1800" dirty="0">
                <a:latin typeface="Tahoma" pitchFamily="34" charset="0"/>
              </a:rPr>
              <a:t>此純量場在真空中為零。</a:t>
            </a:r>
            <a:endParaRPr lang="zh-TW" altLang="en-US" sz="1800" dirty="0">
              <a:cs typeface="Times New Roman" pitchFamily="18" charset="0"/>
            </a:endParaRPr>
          </a:p>
        </p:txBody>
      </p:sp>
      <p:pic>
        <p:nvPicPr>
          <p:cNvPr id="208909" name="Picture 13" descr="http://upload.wikimedia.org/wikipedia/commons/a/a5/Spontaneous_symmetry_breaking_%28explanatory_diagram%29.png"/>
          <p:cNvPicPr>
            <a:picLocks noChangeAspect="1" noChangeArrowheads="1"/>
          </p:cNvPicPr>
          <p:nvPr/>
        </p:nvPicPr>
        <p:blipFill rotWithShape="1">
          <a:blip r:embed="rId3">
            <a:extLst>
              <a:ext uri="{28A0092B-C50C-407E-A947-70E740481C1C}">
                <a14:useLocalDpi xmlns:a14="http://schemas.microsoft.com/office/drawing/2010/main" val="0"/>
              </a:ext>
            </a:extLst>
          </a:blip>
          <a:srcRect r="71496"/>
          <a:stretch/>
        </p:blipFill>
        <p:spPr bwMode="auto">
          <a:xfrm>
            <a:off x="1052120" y="3141454"/>
            <a:ext cx="2107362" cy="236537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www.google.com/url?source=imglanding&amp;ct=img&amp;q=http://www-np.ucy.ac.cy/HADES/physics/chiral_symmetry1.png&amp;sa=X&amp;ei=mRZXULCmNKfcmAXJhYCQCg&amp;ved=0CAsQ8wc42wI&amp;usg=AFQjCNHsWV2TeH1pYg-_yTFkhxDepjSipQ"/>
          <p:cNvPicPr>
            <a:picLocks noChangeAspect="1" noChangeArrowheads="1"/>
          </p:cNvPicPr>
          <p:nvPr/>
        </p:nvPicPr>
        <p:blipFill>
          <a:blip r:embed="rId4">
            <a:extLst>
              <a:ext uri="{28A0092B-C50C-407E-A947-70E740481C1C}">
                <a14:useLocalDpi xmlns:a14="http://schemas.microsoft.com/office/drawing/2010/main" val="0"/>
              </a:ext>
            </a:extLst>
          </a:blip>
          <a:srcRect l="6516" t="9727" r="11424" b="52547"/>
          <a:stretch>
            <a:fillRect/>
          </a:stretch>
        </p:blipFill>
        <p:spPr bwMode="auto">
          <a:xfrm>
            <a:off x="3980646" y="3116310"/>
            <a:ext cx="4660900" cy="236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橢圓 14"/>
          <p:cNvSpPr>
            <a:spLocks noChangeArrowheads="1"/>
          </p:cNvSpPr>
          <p:nvPr/>
        </p:nvSpPr>
        <p:spPr bwMode="auto">
          <a:xfrm>
            <a:off x="5643225" y="4298998"/>
            <a:ext cx="458787" cy="469900"/>
          </a:xfrm>
          <a:prstGeom prst="ellipse">
            <a:avLst/>
          </a:prstGeom>
          <a:solidFill>
            <a:srgbClr val="E68AE8"/>
          </a:solidFill>
          <a:ln w="9525">
            <a:solidFill>
              <a:srgbClr val="FF33CC"/>
            </a:solidFill>
            <a:round/>
            <a:headEnd/>
            <a:tailEnd/>
          </a:ln>
          <a:effectLst>
            <a:outerShdw blurRad="40000" dist="23000" dir="5400000" rotWithShape="0">
              <a:srgbClr val="808080">
                <a:alpha val="34998"/>
              </a:srgbClr>
            </a:outerShdw>
          </a:effectLst>
        </p:spPr>
        <p:txBody>
          <a:bodyPr anchor="ctr"/>
          <a:lstStyle/>
          <a:p>
            <a:pPr algn="ctr">
              <a:defRPr/>
            </a:pPr>
            <a:endParaRPr lang="zh-TW" altLang="en-US" dirty="0">
              <a:solidFill>
                <a:schemeClr val="lt1"/>
              </a:solidFill>
              <a:effectLst>
                <a:glow rad="63500">
                  <a:schemeClr val="accent1">
                    <a:satMod val="175000"/>
                    <a:alpha val="40000"/>
                  </a:schemeClr>
                </a:glow>
                <a:innerShdw blurRad="63500" dist="50800" dir="13500000">
                  <a:prstClr val="black">
                    <a:alpha val="50000"/>
                  </a:prstClr>
                </a:innerShdw>
              </a:effectLst>
              <a:latin typeface="Times New Roman" panose="02020603050405020304" pitchFamily="18" charset="0"/>
              <a:ea typeface="+mn-ea"/>
            </a:endParaRPr>
          </a:p>
        </p:txBody>
      </p:sp>
      <mc:AlternateContent xmlns:mc="http://schemas.openxmlformats.org/markup-compatibility/2006" xmlns:a14="http://schemas.microsoft.com/office/drawing/2010/main">
        <mc:Choice Requires="a14">
          <p:sp>
            <p:nvSpPr>
              <p:cNvPr id="16" name="矩形 15"/>
              <p:cNvSpPr/>
              <p:nvPr/>
            </p:nvSpPr>
            <p:spPr>
              <a:xfrm>
                <a:off x="7814458" y="3528782"/>
                <a:ext cx="827088" cy="434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lgn="ctr">
                  <a:defRPr/>
                </a:pPr>
                <a:r>
                  <a:rPr lang="en-US" altLang="zh-TW" sz="1800" dirty="0" err="1">
                    <a:latin typeface="Times New Roman" pitchFamily="18" charset="0"/>
                    <a:cs typeface="Times New Roman" pitchFamily="18" charset="0"/>
                  </a:rPr>
                  <a:t>Im</a:t>
                </a:r>
                <a14:m>
                  <m:oMath xmlns:m="http://schemas.openxmlformats.org/officeDocument/2006/math">
                    <m:r>
                      <m:rPr>
                        <m:sty m:val="p"/>
                      </m:rPr>
                      <a:rPr lang="el-GR" altLang="zh-TW" sz="1800" i="1" smtClean="0">
                        <a:latin typeface="Cambria Math"/>
                        <a:ea typeface="Cambria Math"/>
                        <a:cs typeface="Times New Roman" pitchFamily="18" charset="0"/>
                      </a:rPr>
                      <m:t>Φ</m:t>
                    </m:r>
                  </m:oMath>
                </a14:m>
                <a:endParaRPr lang="zh-TW" altLang="en-US" sz="1800" baseline="-25000" dirty="0">
                  <a:latin typeface="Times New Roman" pitchFamily="18" charset="0"/>
                  <a:cs typeface="Times New Roman" pitchFamily="18" charset="0"/>
                </a:endParaRPr>
              </a:p>
            </p:txBody>
          </p:sp>
        </mc:Choice>
        <mc:Fallback xmlns="">
          <p:sp>
            <p:nvSpPr>
              <p:cNvPr id="16" name="矩形 15"/>
              <p:cNvSpPr>
                <a:spLocks noRot="1" noChangeAspect="1" noMove="1" noResize="1" noEditPoints="1" noAdjustHandles="1" noChangeArrowheads="1" noChangeShapeType="1" noTextEdit="1"/>
              </p:cNvSpPr>
              <p:nvPr/>
            </p:nvSpPr>
            <p:spPr>
              <a:xfrm>
                <a:off x="7814458" y="3528782"/>
                <a:ext cx="827088" cy="434975"/>
              </a:xfrm>
              <a:prstGeom prst="rect">
                <a:avLst/>
              </a:prstGeom>
              <a:blipFill>
                <a:blip r:embed="rId5"/>
                <a:stretch>
                  <a:fillRect b="-14286"/>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矩形 16"/>
              <p:cNvSpPr/>
              <p:nvPr/>
            </p:nvSpPr>
            <p:spPr>
              <a:xfrm>
                <a:off x="7814458" y="4775435"/>
                <a:ext cx="827088" cy="434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lgn="ctr">
                  <a:defRPr/>
                </a:pPr>
                <a:r>
                  <a:rPr lang="en-US" altLang="zh-TW" sz="1800" dirty="0" err="1">
                    <a:latin typeface="Times New Roman" pitchFamily="18" charset="0"/>
                    <a:cs typeface="Times New Roman" pitchFamily="18" charset="0"/>
                  </a:rPr>
                  <a:t>R</a:t>
                </a:r>
                <a:r>
                  <a:rPr lang="en-US" altLang="zh-TW" sz="1800" dirty="0">
                    <a:latin typeface="Times New Roman" pitchFamily="18" charset="0"/>
                    <a:cs typeface="Times New Roman" pitchFamily="18" charset="0"/>
                  </a:rPr>
                  <a:t>e</a:t>
                </a:r>
                <a14:m>
                  <m:oMath xmlns:m="http://schemas.openxmlformats.org/officeDocument/2006/math">
                    <m:r>
                      <m:rPr>
                        <m:sty m:val="p"/>
                      </m:rPr>
                      <a:rPr lang="el-GR" altLang="zh-TW" sz="1800" i="1" smtClean="0">
                        <a:latin typeface="Cambria Math"/>
                        <a:ea typeface="Cambria Math"/>
                        <a:cs typeface="Times New Roman" pitchFamily="18" charset="0"/>
                      </a:rPr>
                      <m:t>Φ</m:t>
                    </m:r>
                  </m:oMath>
                </a14:m>
                <a:endParaRPr lang="zh-TW" altLang="en-US" sz="1800" baseline="-25000" dirty="0">
                  <a:latin typeface="Times New Roman" pitchFamily="18" charset="0"/>
                  <a:cs typeface="Times New Roman" pitchFamily="18" charset="0"/>
                </a:endParaRPr>
              </a:p>
            </p:txBody>
          </p:sp>
        </mc:Choice>
        <mc:Fallback xmlns="">
          <p:sp>
            <p:nvSpPr>
              <p:cNvPr id="17" name="矩形 16"/>
              <p:cNvSpPr>
                <a:spLocks noRot="1" noChangeAspect="1" noMove="1" noResize="1" noEditPoints="1" noAdjustHandles="1" noChangeArrowheads="1" noChangeShapeType="1" noTextEdit="1"/>
              </p:cNvSpPr>
              <p:nvPr/>
            </p:nvSpPr>
            <p:spPr>
              <a:xfrm>
                <a:off x="7814458" y="4775435"/>
                <a:ext cx="827088" cy="434975"/>
              </a:xfrm>
              <a:prstGeom prst="rect">
                <a:avLst/>
              </a:prstGeom>
              <a:blipFill>
                <a:blip r:embed="rId6"/>
                <a:stretch>
                  <a:fillRect b="-11111"/>
                </a:stretch>
              </a:blipFill>
              <a:ln>
                <a:noFill/>
              </a:ln>
            </p:spPr>
            <p:txBody>
              <a:bodyPr/>
              <a:lstStyle/>
              <a:p>
                <a:r>
                  <a:rPr lang="en-US">
                    <a:noFill/>
                  </a:rPr>
                  <a:t> </a:t>
                </a:r>
              </a:p>
            </p:txBody>
          </p:sp>
        </mc:Fallback>
      </mc:AlternateContent>
      <p:sp>
        <p:nvSpPr>
          <p:cNvPr id="3" name="文字方塊 2"/>
          <p:cNvSpPr txBox="1"/>
          <p:nvPr/>
        </p:nvSpPr>
        <p:spPr>
          <a:xfrm>
            <a:off x="1023790" y="1474678"/>
            <a:ext cx="6086767" cy="369332"/>
          </a:xfrm>
          <a:prstGeom prst="rect">
            <a:avLst/>
          </a:prstGeom>
          <a:noFill/>
        </p:spPr>
        <p:txBody>
          <a:bodyPr wrap="square" rtlCol="0">
            <a:spAutoFit/>
          </a:bodyPr>
          <a:lstStyle/>
          <a:p>
            <a:r>
              <a:rPr lang="zh-TW" altLang="en-US" dirty="0"/>
              <a:t>能量只要考慮無微分的項即可：</a:t>
            </a:r>
          </a:p>
        </p:txBody>
      </p:sp>
      <mc:AlternateContent xmlns:mc="http://schemas.openxmlformats.org/markup-compatibility/2006" xmlns:a14="http://schemas.microsoft.com/office/drawing/2010/main">
        <mc:Choice Requires="a14">
          <p:sp>
            <p:nvSpPr>
              <p:cNvPr id="18" name="矩形 17"/>
              <p:cNvSpPr/>
              <p:nvPr/>
            </p:nvSpPr>
            <p:spPr>
              <a:xfrm>
                <a:off x="2732300" y="5018065"/>
                <a:ext cx="540597"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l-GR" altLang="zh-TW" sz="1600" i="1" smtClean="0">
                              <a:latin typeface="Cambria Math" panose="02040503050406030204" pitchFamily="18" charset="0"/>
                              <a:ea typeface="Cambria Math"/>
                              <a:cs typeface="Times New Roman" pitchFamily="18" charset="0"/>
                            </a:rPr>
                          </m:ctrlPr>
                        </m:dPr>
                        <m:e>
                          <m:r>
                            <m:rPr>
                              <m:sty m:val="p"/>
                            </m:rPr>
                            <a:rPr lang="el-GR" altLang="zh-TW" sz="1600" i="1">
                              <a:latin typeface="Cambria Math"/>
                              <a:ea typeface="Cambria Math"/>
                              <a:cs typeface="Times New Roman" pitchFamily="18" charset="0"/>
                            </a:rPr>
                            <m:t>Φ</m:t>
                          </m:r>
                        </m:e>
                      </m:d>
                    </m:oMath>
                  </m:oMathPara>
                </a14:m>
                <a:endParaRPr lang="zh-TW" altLang="en-US" sz="1600" dirty="0"/>
              </a:p>
            </p:txBody>
          </p:sp>
        </mc:Choice>
        <mc:Fallback xmlns="">
          <p:sp>
            <p:nvSpPr>
              <p:cNvPr id="18" name="矩形 17"/>
              <p:cNvSpPr>
                <a:spLocks noRot="1" noChangeAspect="1" noMove="1" noResize="1" noEditPoints="1" noAdjustHandles="1" noChangeArrowheads="1" noChangeShapeType="1" noTextEdit="1"/>
              </p:cNvSpPr>
              <p:nvPr/>
            </p:nvSpPr>
            <p:spPr>
              <a:xfrm>
                <a:off x="2732300" y="5018065"/>
                <a:ext cx="540597" cy="338554"/>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矩形 18"/>
              <p:cNvSpPr/>
              <p:nvPr/>
            </p:nvSpPr>
            <p:spPr>
              <a:xfrm>
                <a:off x="2105801" y="3141454"/>
                <a:ext cx="383567"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sz="1600" i="1">
                          <a:latin typeface="Cambria Math"/>
                          <a:ea typeface="Cambria Math"/>
                          <a:cs typeface="Times New Roman" pitchFamily="18" charset="0"/>
                        </a:rPr>
                        <m:t>𝑉</m:t>
                      </m:r>
                    </m:oMath>
                  </m:oMathPara>
                </a14:m>
                <a:endParaRPr lang="zh-TW" altLang="en-US" sz="1600" i="1" dirty="0"/>
              </a:p>
            </p:txBody>
          </p:sp>
        </mc:Choice>
        <mc:Fallback xmlns="">
          <p:sp>
            <p:nvSpPr>
              <p:cNvPr id="19" name="矩形 18"/>
              <p:cNvSpPr>
                <a:spLocks noRot="1" noChangeAspect="1" noMove="1" noResize="1" noEditPoints="1" noAdjustHandles="1" noChangeArrowheads="1" noChangeShapeType="1" noTextEdit="1"/>
              </p:cNvSpPr>
              <p:nvPr/>
            </p:nvSpPr>
            <p:spPr>
              <a:xfrm>
                <a:off x="2105801" y="3141454"/>
                <a:ext cx="383567" cy="338554"/>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BDBC3A02-8EE4-D128-255B-FD4B3269BD73}"/>
                  </a:ext>
                </a:extLst>
              </p:cNvPr>
              <p:cNvSpPr txBox="1"/>
              <p:nvPr/>
            </p:nvSpPr>
            <p:spPr>
              <a:xfrm>
                <a:off x="998957" y="2684317"/>
                <a:ext cx="4572000" cy="369332"/>
              </a:xfrm>
              <a:prstGeom prst="rect">
                <a:avLst/>
              </a:prstGeom>
              <a:noFill/>
            </p:spPr>
            <p:txBody>
              <a:bodyPr wrap="square">
                <a:spAutoFit/>
              </a:bodyPr>
              <a:lstStyle/>
              <a:p>
                <a:r>
                  <a:rPr lang="zh-TW" altLang="en-US" dirty="0">
                    <a:latin typeface="+mn-ea"/>
                    <a:ea typeface="+mn-ea"/>
                    <a:cs typeface="Times New Roman" pitchFamily="18" charset="0"/>
                  </a:rPr>
                  <a:t>將</a:t>
                </a:r>
                <a14:m>
                  <m:oMath xmlns:m="http://schemas.openxmlformats.org/officeDocument/2006/math">
                    <m:r>
                      <a:rPr lang="en-US" altLang="zh-TW" b="0" i="1" smtClean="0">
                        <a:latin typeface="Cambria Math"/>
                        <a:ea typeface="Cambria Math"/>
                        <a:cs typeface="Times New Roman" pitchFamily="18" charset="0"/>
                      </a:rPr>
                      <m:t>𝑉</m:t>
                    </m:r>
                  </m:oMath>
                </a14:m>
                <a:r>
                  <a:rPr lang="en-US" dirty="0"/>
                  <a:t>對</a:t>
                </a:r>
                <a14:m>
                  <m:oMath xmlns:m="http://schemas.openxmlformats.org/officeDocument/2006/math">
                    <m:d>
                      <m:dPr>
                        <m:begChr m:val="|"/>
                        <m:endChr m:val="|"/>
                        <m:ctrlPr>
                          <a:rPr lang="en-US" altLang="zh-TW" i="1">
                            <a:latin typeface="Cambria Math" panose="02040503050406030204" pitchFamily="18" charset="0"/>
                            <a:ea typeface="Cambria Math"/>
                            <a:cs typeface="Times New Roman" pitchFamily="18" charset="0"/>
                          </a:rPr>
                        </m:ctrlPr>
                      </m:dPr>
                      <m:e>
                        <m:r>
                          <m:rPr>
                            <m:sty m:val="p"/>
                          </m:rPr>
                          <a:rPr lang="el-GR" altLang="zh-TW" i="1">
                            <a:latin typeface="Cambria Math"/>
                            <a:ea typeface="Cambria Math"/>
                            <a:cs typeface="Times New Roman" pitchFamily="18" charset="0"/>
                          </a:rPr>
                          <m:t>Φ</m:t>
                        </m:r>
                      </m:e>
                    </m:d>
                  </m:oMath>
                </a14:m>
                <a:r>
                  <a:rPr lang="en-US" dirty="0"/>
                  <a:t>及複數</a:t>
                </a:r>
                <a14:m>
                  <m:oMath xmlns:m="http://schemas.openxmlformats.org/officeDocument/2006/math">
                    <m:r>
                      <m:rPr>
                        <m:sty m:val="p"/>
                      </m:rPr>
                      <a:rPr lang="el-GR" altLang="zh-TW" i="1">
                        <a:latin typeface="Cambria Math"/>
                        <a:ea typeface="Cambria Math"/>
                        <a:cs typeface="Times New Roman" pitchFamily="18" charset="0"/>
                      </a:rPr>
                      <m:t>Φ</m:t>
                    </m:r>
                  </m:oMath>
                </a14:m>
                <a:r>
                  <a:rPr lang="en-US" dirty="0"/>
                  <a:t>做圖。</a:t>
                </a:r>
              </a:p>
            </p:txBody>
          </p:sp>
        </mc:Choice>
        <mc:Fallback xmlns="">
          <p:sp>
            <p:nvSpPr>
              <p:cNvPr id="9" name="TextBox 8">
                <a:extLst>
                  <a:ext uri="{FF2B5EF4-FFF2-40B4-BE49-F238E27FC236}">
                    <a16:creationId xmlns:a16="http://schemas.microsoft.com/office/drawing/2014/main" id="{BDBC3A02-8EE4-D128-255B-FD4B3269BD73}"/>
                  </a:ext>
                </a:extLst>
              </p:cNvPr>
              <p:cNvSpPr txBox="1">
                <a:spLocks noRot="1" noChangeAspect="1" noMove="1" noResize="1" noEditPoints="1" noAdjustHandles="1" noChangeArrowheads="1" noChangeShapeType="1" noTextEdit="1"/>
              </p:cNvSpPr>
              <p:nvPr/>
            </p:nvSpPr>
            <p:spPr>
              <a:xfrm>
                <a:off x="998957" y="2684317"/>
                <a:ext cx="4572000" cy="369332"/>
              </a:xfrm>
              <a:prstGeom prst="rect">
                <a:avLst/>
              </a:prstGeom>
              <a:blipFill>
                <a:blip r:embed="rId9"/>
                <a:stretch>
                  <a:fillRect l="-1108" t="-6667" b="-2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文字方塊 6">
                <a:extLst>
                  <a:ext uri="{FF2B5EF4-FFF2-40B4-BE49-F238E27FC236}">
                    <a16:creationId xmlns:a16="http://schemas.microsoft.com/office/drawing/2014/main" id="{4CA72D3D-FBC7-0D8D-8AE6-BA4049C4EB21}"/>
                  </a:ext>
                </a:extLst>
              </p:cNvPr>
              <p:cNvSpPr txBox="1"/>
              <p:nvPr/>
            </p:nvSpPr>
            <p:spPr>
              <a:xfrm>
                <a:off x="1023790" y="600761"/>
                <a:ext cx="4342468" cy="411395"/>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a:ea typeface="Cambria Math"/>
                          <a:cs typeface="Times New Roman" pitchFamily="18" charset="0"/>
                        </a:rPr>
                        <m:t>ℒ</m:t>
                      </m:r>
                      <m:r>
                        <a:rPr lang="en-US" altLang="zh-TW" b="0" i="1" smtClean="0">
                          <a:latin typeface="Cambria Math"/>
                          <a:ea typeface="Cambria Math"/>
                          <a:cs typeface="Times New Roman" pitchFamily="18" charset="0"/>
                        </a:rPr>
                        <m:t>=</m:t>
                      </m:r>
                      <m:d>
                        <m:dPr>
                          <m:ctrlPr>
                            <a:rPr lang="en-US" altLang="zh-TW" b="0" i="1" smtClean="0">
                              <a:latin typeface="Cambria Math" panose="02040503050406030204" pitchFamily="18" charset="0"/>
                              <a:ea typeface="Cambria Math"/>
                              <a:cs typeface="Times New Roman" pitchFamily="18" charset="0"/>
                            </a:rPr>
                          </m:ctrlPr>
                        </m:dPr>
                        <m:e>
                          <m:sSub>
                            <m:sSubPr>
                              <m:ctrlPr>
                                <a:rPr lang="en-US" altLang="zh-TW" b="0" i="1" smtClean="0">
                                  <a:latin typeface="Cambria Math" panose="02040503050406030204" pitchFamily="18" charset="0"/>
                                  <a:ea typeface="Cambria Math"/>
                                  <a:cs typeface="Times New Roman" pitchFamily="18" charset="0"/>
                                </a:rPr>
                              </m:ctrlPr>
                            </m:sSubPr>
                            <m:e>
                              <m:r>
                                <a:rPr lang="zh-TW" altLang="en-US" b="0" i="1" smtClean="0">
                                  <a:latin typeface="Cambria Math"/>
                                  <a:ea typeface="Cambria Math"/>
                                  <a:cs typeface="Times New Roman" pitchFamily="18" charset="0"/>
                                </a:rPr>
                                <m:t>𝜕</m:t>
                              </m:r>
                            </m:e>
                            <m:sub>
                              <m:r>
                                <a:rPr lang="zh-TW" altLang="en-US" b="0" i="1" smtClean="0">
                                  <a:latin typeface="Cambria Math"/>
                                  <a:ea typeface="Cambria Math"/>
                                  <a:cs typeface="Times New Roman" pitchFamily="18" charset="0"/>
                                </a:rPr>
                                <m:t>𝜇</m:t>
                              </m:r>
                            </m:sub>
                          </m:sSub>
                          <m:sSup>
                            <m:sSupPr>
                              <m:ctrlPr>
                                <a:rPr lang="en-US" altLang="zh-TW" b="0" i="1" smtClean="0">
                                  <a:latin typeface="Cambria Math" panose="02040503050406030204" pitchFamily="18" charset="0"/>
                                  <a:ea typeface="Cambria Math"/>
                                  <a:cs typeface="Times New Roman" pitchFamily="18" charset="0"/>
                                </a:rPr>
                              </m:ctrlPr>
                            </m:sSupPr>
                            <m:e>
                              <m:r>
                                <m:rPr>
                                  <m:sty m:val="p"/>
                                </m:rPr>
                                <a:rPr lang="el-GR" altLang="zh-TW" b="0" i="1" smtClean="0">
                                  <a:latin typeface="Cambria Math"/>
                                  <a:ea typeface="Cambria Math"/>
                                  <a:cs typeface="Times New Roman" pitchFamily="18" charset="0"/>
                                </a:rPr>
                                <m:t>Φ</m:t>
                              </m:r>
                            </m:e>
                            <m:sup>
                              <m:r>
                                <a:rPr lang="en-US" altLang="zh-TW" b="0" i="1" smtClean="0">
                                  <a:latin typeface="Cambria Math"/>
                                  <a:ea typeface="Cambria Math"/>
                                  <a:cs typeface="Times New Roman" pitchFamily="18" charset="0"/>
                                </a:rPr>
                                <m:t>∗</m:t>
                              </m:r>
                            </m:sup>
                          </m:sSup>
                        </m:e>
                      </m:d>
                      <m:d>
                        <m:dPr>
                          <m:ctrlPr>
                            <a:rPr lang="en-US" altLang="zh-TW" b="0" i="1" smtClean="0">
                              <a:latin typeface="Cambria Math" panose="02040503050406030204" pitchFamily="18" charset="0"/>
                              <a:ea typeface="Cambria Math"/>
                              <a:cs typeface="Times New Roman" pitchFamily="18" charset="0"/>
                            </a:rPr>
                          </m:ctrlPr>
                        </m:dPr>
                        <m:e>
                          <m:sSup>
                            <m:sSupPr>
                              <m:ctrlPr>
                                <a:rPr lang="en-US" altLang="zh-TW" b="0" i="1" smtClean="0">
                                  <a:latin typeface="Cambria Math" panose="02040503050406030204" pitchFamily="18" charset="0"/>
                                  <a:ea typeface="Cambria Math"/>
                                  <a:cs typeface="Times New Roman" pitchFamily="18" charset="0"/>
                                </a:rPr>
                              </m:ctrlPr>
                            </m:sSupPr>
                            <m:e>
                              <m:r>
                                <a:rPr lang="zh-TW" altLang="en-US" b="0" i="1" smtClean="0">
                                  <a:latin typeface="Cambria Math"/>
                                  <a:ea typeface="Cambria Math"/>
                                  <a:cs typeface="Times New Roman" pitchFamily="18" charset="0"/>
                                </a:rPr>
                                <m:t>𝜕</m:t>
                              </m:r>
                            </m:e>
                            <m:sup>
                              <m:r>
                                <a:rPr lang="zh-TW" altLang="en-US" b="0" i="1" smtClean="0">
                                  <a:latin typeface="Cambria Math"/>
                                  <a:ea typeface="Cambria Math"/>
                                  <a:cs typeface="Times New Roman" pitchFamily="18" charset="0"/>
                                </a:rPr>
                                <m:t>𝜇</m:t>
                              </m:r>
                            </m:sup>
                          </m:sSup>
                          <m:r>
                            <m:rPr>
                              <m:sty m:val="p"/>
                            </m:rPr>
                            <a:rPr lang="el-GR" altLang="zh-TW" b="0" i="1" smtClean="0">
                              <a:latin typeface="Cambria Math"/>
                              <a:ea typeface="Cambria Math"/>
                              <a:cs typeface="Times New Roman" pitchFamily="18" charset="0"/>
                            </a:rPr>
                            <m:t>Φ</m:t>
                          </m:r>
                        </m:e>
                      </m:d>
                      <m:r>
                        <a:rPr lang="en-US" altLang="zh-TW" b="0" i="1" smtClean="0">
                          <a:latin typeface="Cambria Math"/>
                          <a:ea typeface="Cambria Math"/>
                          <a:cs typeface="Times New Roman" pitchFamily="18" charset="0"/>
                        </a:rPr>
                        <m:t>−</m:t>
                      </m:r>
                      <m:sSup>
                        <m:sSupPr>
                          <m:ctrlPr>
                            <a:rPr lang="en-US" altLang="zh-TW" b="0" i="1" smtClean="0">
                              <a:latin typeface="Cambria Math" panose="02040503050406030204" pitchFamily="18" charset="0"/>
                              <a:ea typeface="Cambria Math"/>
                              <a:cs typeface="Times New Roman" pitchFamily="18" charset="0"/>
                            </a:rPr>
                          </m:ctrlPr>
                        </m:sSupPr>
                        <m:e>
                          <m:r>
                            <a:rPr lang="en-US" altLang="zh-TW" b="0" i="1" smtClean="0">
                              <a:latin typeface="Cambria Math"/>
                              <a:ea typeface="Cambria Math"/>
                              <a:cs typeface="Times New Roman" pitchFamily="18" charset="0"/>
                            </a:rPr>
                            <m:t>𝑚</m:t>
                          </m:r>
                        </m:e>
                        <m:sup>
                          <m:r>
                            <a:rPr lang="en-US" altLang="zh-TW" b="0" i="1" smtClean="0">
                              <a:latin typeface="Cambria Math"/>
                              <a:ea typeface="Cambria Math"/>
                              <a:cs typeface="Times New Roman" pitchFamily="18" charset="0"/>
                            </a:rPr>
                            <m:t>2</m:t>
                          </m:r>
                        </m:sup>
                      </m:sSup>
                      <m:sSup>
                        <m:sSupPr>
                          <m:ctrlPr>
                            <a:rPr lang="en-US" altLang="zh-TW" b="0" i="1" smtClean="0">
                              <a:latin typeface="Cambria Math" panose="02040503050406030204" pitchFamily="18" charset="0"/>
                              <a:ea typeface="Cambria Math"/>
                              <a:cs typeface="Times New Roman" pitchFamily="18" charset="0"/>
                            </a:rPr>
                          </m:ctrlPr>
                        </m:sSupPr>
                        <m:e>
                          <m:r>
                            <m:rPr>
                              <m:sty m:val="p"/>
                            </m:rPr>
                            <a:rPr lang="el-GR" altLang="zh-TW" b="0" i="1" smtClean="0">
                              <a:latin typeface="Cambria Math"/>
                              <a:ea typeface="Cambria Math"/>
                              <a:cs typeface="Times New Roman" pitchFamily="18" charset="0"/>
                            </a:rPr>
                            <m:t>Φ</m:t>
                          </m:r>
                        </m:e>
                        <m:sup>
                          <m:r>
                            <a:rPr lang="en-US" altLang="zh-TW" b="0" i="1" smtClean="0">
                              <a:latin typeface="Cambria Math"/>
                              <a:ea typeface="Cambria Math"/>
                              <a:cs typeface="Times New Roman" pitchFamily="18" charset="0"/>
                            </a:rPr>
                            <m:t>∗</m:t>
                          </m:r>
                        </m:sup>
                      </m:sSup>
                      <m:r>
                        <m:rPr>
                          <m:sty m:val="p"/>
                        </m:rPr>
                        <a:rPr lang="el-GR" altLang="zh-TW" b="0" i="1" smtClean="0">
                          <a:latin typeface="Cambria Math"/>
                          <a:ea typeface="Cambria Math"/>
                          <a:cs typeface="Times New Roman" pitchFamily="18" charset="0"/>
                        </a:rPr>
                        <m:t>Φ</m:t>
                      </m:r>
                      <m:r>
                        <a:rPr lang="en-US" altLang="zh-TW" b="0" i="1" smtClean="0">
                          <a:latin typeface="Cambria Math"/>
                          <a:ea typeface="Cambria Math"/>
                          <a:cs typeface="Times New Roman" pitchFamily="18" charset="0"/>
                        </a:rPr>
                        <m:t>−</m:t>
                      </m:r>
                      <m:r>
                        <a:rPr lang="en-US" altLang="zh-TW" i="1">
                          <a:latin typeface="Cambria Math"/>
                          <a:ea typeface="Cambria Math"/>
                          <a:cs typeface="Times New Roman" pitchFamily="18" charset="0"/>
                        </a:rPr>
                        <m:t>𝜆</m:t>
                      </m:r>
                      <m:sSup>
                        <m:sSupPr>
                          <m:ctrlPr>
                            <a:rPr lang="en-US" altLang="zh-TW" b="0" i="1" smtClean="0">
                              <a:latin typeface="Cambria Math" panose="02040503050406030204" pitchFamily="18" charset="0"/>
                              <a:ea typeface="Cambria Math"/>
                              <a:cs typeface="Times New Roman" pitchFamily="18" charset="0"/>
                            </a:rPr>
                          </m:ctrlPr>
                        </m:sSupPr>
                        <m:e>
                          <m:d>
                            <m:dPr>
                              <m:ctrlPr>
                                <a:rPr lang="en-US" altLang="zh-TW" i="1">
                                  <a:latin typeface="Cambria Math" panose="02040503050406030204" pitchFamily="18" charset="0"/>
                                  <a:ea typeface="Cambria Math"/>
                                  <a:cs typeface="Times New Roman" pitchFamily="18" charset="0"/>
                                </a:rPr>
                              </m:ctrlPr>
                            </m:dPr>
                            <m:e>
                              <m:sSup>
                                <m:sSupPr>
                                  <m:ctrlPr>
                                    <a:rPr lang="en-US" altLang="zh-TW" i="1">
                                      <a:latin typeface="Cambria Math" panose="02040503050406030204" pitchFamily="18" charset="0"/>
                                      <a:ea typeface="Cambria Math"/>
                                      <a:cs typeface="Times New Roman" pitchFamily="18" charset="0"/>
                                    </a:rPr>
                                  </m:ctrlPr>
                                </m:sSupPr>
                                <m:e>
                                  <m:r>
                                    <m:rPr>
                                      <m:sty m:val="p"/>
                                    </m:rPr>
                                    <a:rPr lang="el-GR" altLang="zh-TW" i="1">
                                      <a:latin typeface="Cambria Math"/>
                                      <a:ea typeface="Cambria Math"/>
                                      <a:cs typeface="Times New Roman" pitchFamily="18" charset="0"/>
                                    </a:rPr>
                                    <m:t>Φ</m:t>
                                  </m:r>
                                </m:e>
                                <m:sup>
                                  <m:r>
                                    <a:rPr lang="en-US" altLang="zh-TW" i="1">
                                      <a:latin typeface="Cambria Math"/>
                                      <a:ea typeface="Cambria Math"/>
                                      <a:cs typeface="Times New Roman" pitchFamily="18" charset="0"/>
                                    </a:rPr>
                                    <m:t>∗</m:t>
                                  </m:r>
                                </m:sup>
                              </m:sSup>
                              <m:r>
                                <m:rPr>
                                  <m:sty m:val="p"/>
                                </m:rPr>
                                <a:rPr lang="el-GR" altLang="zh-TW" i="1">
                                  <a:latin typeface="Cambria Math"/>
                                  <a:ea typeface="Cambria Math"/>
                                  <a:cs typeface="Times New Roman" pitchFamily="18" charset="0"/>
                                </a:rPr>
                                <m:t>Φ</m:t>
                              </m:r>
                            </m:e>
                          </m:d>
                        </m:e>
                        <m:sup>
                          <m:r>
                            <a:rPr lang="en-US" altLang="zh-TW" b="0" i="1" smtClean="0">
                              <a:latin typeface="Cambria Math"/>
                              <a:ea typeface="Cambria Math"/>
                              <a:cs typeface="Times New Roman" pitchFamily="18" charset="0"/>
                            </a:rPr>
                            <m:t>2</m:t>
                          </m:r>
                        </m:sup>
                      </m:sSup>
                    </m:oMath>
                  </m:oMathPara>
                </a14:m>
                <a:endParaRPr lang="zh-TW" altLang="en-US" dirty="0">
                  <a:latin typeface="Times New Roman" pitchFamily="18" charset="0"/>
                  <a:cs typeface="Times New Roman" pitchFamily="18" charset="0"/>
                </a:endParaRPr>
              </a:p>
            </p:txBody>
          </p:sp>
        </mc:Choice>
        <mc:Fallback xmlns="">
          <p:sp>
            <p:nvSpPr>
              <p:cNvPr id="6" name="文字方塊 6">
                <a:extLst>
                  <a:ext uri="{FF2B5EF4-FFF2-40B4-BE49-F238E27FC236}">
                    <a16:creationId xmlns:a16="http://schemas.microsoft.com/office/drawing/2014/main" id="{4CA72D3D-FBC7-0D8D-8AE6-BA4049C4EB21}"/>
                  </a:ext>
                </a:extLst>
              </p:cNvPr>
              <p:cNvSpPr txBox="1">
                <a:spLocks noRot="1" noChangeAspect="1" noMove="1" noResize="1" noEditPoints="1" noAdjustHandles="1" noChangeArrowheads="1" noChangeShapeType="1" noTextEdit="1"/>
              </p:cNvSpPr>
              <p:nvPr/>
            </p:nvSpPr>
            <p:spPr>
              <a:xfrm>
                <a:off x="1023790" y="600761"/>
                <a:ext cx="4342468" cy="411395"/>
              </a:xfrm>
              <a:prstGeom prst="rect">
                <a:avLst/>
              </a:prstGeom>
              <a:blipFill>
                <a:blip r:embed="rId10"/>
                <a:stretch>
                  <a:fillRect b="-606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文字方塊 1">
                <a:extLst>
                  <a:ext uri="{FF2B5EF4-FFF2-40B4-BE49-F238E27FC236}">
                    <a16:creationId xmlns:a16="http://schemas.microsoft.com/office/drawing/2014/main" id="{C1E29C52-DADE-4F3E-51D5-6A7D5F7206DB}"/>
                  </a:ext>
                </a:extLst>
              </p:cNvPr>
              <p:cNvSpPr txBox="1"/>
              <p:nvPr/>
            </p:nvSpPr>
            <p:spPr>
              <a:xfrm>
                <a:off x="1014188" y="1072384"/>
                <a:ext cx="6801696" cy="369332"/>
              </a:xfrm>
              <a:prstGeom prst="rect">
                <a:avLst/>
              </a:prstGeom>
              <a:noFill/>
            </p:spPr>
            <p:txBody>
              <a:bodyPr wrap="square" rtlCol="0">
                <a:spAutoFit/>
              </a:bodyPr>
              <a:lstStyle/>
              <a:p>
                <a:r>
                  <a:rPr lang="zh-TW" altLang="en-US" dirty="0"/>
                  <a:t>真空應該是平移對稱，因此</a:t>
                </a:r>
                <a14:m>
                  <m:oMath xmlns:m="http://schemas.openxmlformats.org/officeDocument/2006/math">
                    <m:d>
                      <m:dPr>
                        <m:begChr m:val="⟨"/>
                        <m:endChr m:val="⟩"/>
                        <m:ctrlPr>
                          <a:rPr lang="zh-TW" altLang="en-US" i="1">
                            <a:latin typeface="Cambria Math" panose="02040503050406030204" pitchFamily="18" charset="0"/>
                          </a:rPr>
                        </m:ctrlPr>
                      </m:dPr>
                      <m:e>
                        <m:r>
                          <m:rPr>
                            <m:sty m:val="p"/>
                          </m:rPr>
                          <a:rPr lang="el-GR" altLang="zh-TW" i="1">
                            <a:latin typeface="Cambria Math" panose="02040503050406030204" pitchFamily="18" charset="0"/>
                            <a:ea typeface="Cambria Math" panose="02040503050406030204" pitchFamily="18" charset="0"/>
                          </a:rPr>
                          <m:t>Φ</m:t>
                        </m:r>
                      </m:e>
                    </m:d>
                  </m:oMath>
                </a14:m>
                <a:r>
                  <a:rPr lang="zh-TW" altLang="en-US" dirty="0"/>
                  <a:t>是一個常數。</a:t>
                </a:r>
              </a:p>
            </p:txBody>
          </p:sp>
        </mc:Choice>
        <mc:Fallback xmlns="">
          <p:sp>
            <p:nvSpPr>
              <p:cNvPr id="11" name="文字方塊 1">
                <a:extLst>
                  <a:ext uri="{FF2B5EF4-FFF2-40B4-BE49-F238E27FC236}">
                    <a16:creationId xmlns:a16="http://schemas.microsoft.com/office/drawing/2014/main" id="{C1E29C52-DADE-4F3E-51D5-6A7D5F7206DB}"/>
                  </a:ext>
                </a:extLst>
              </p:cNvPr>
              <p:cNvSpPr txBox="1">
                <a:spLocks noRot="1" noChangeAspect="1" noMove="1" noResize="1" noEditPoints="1" noAdjustHandles="1" noChangeArrowheads="1" noChangeShapeType="1" noTextEdit="1"/>
              </p:cNvSpPr>
              <p:nvPr/>
            </p:nvSpPr>
            <p:spPr>
              <a:xfrm>
                <a:off x="1014188" y="1072384"/>
                <a:ext cx="6801696" cy="369332"/>
              </a:xfrm>
              <a:prstGeom prst="rect">
                <a:avLst/>
              </a:prstGeom>
              <a:blipFill>
                <a:blip r:embed="rId11"/>
                <a:stretch>
                  <a:fillRect l="-745" t="-6667" b="-2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2FBE1FD6-E05A-AFBB-1761-A2F5C1244E24}"/>
                  </a:ext>
                </a:extLst>
              </p:cNvPr>
              <p:cNvSpPr txBox="1"/>
              <p:nvPr/>
            </p:nvSpPr>
            <p:spPr>
              <a:xfrm>
                <a:off x="1014188" y="2295494"/>
                <a:ext cx="4572000" cy="369332"/>
              </a:xfrm>
              <a:prstGeom prst="rect">
                <a:avLst/>
              </a:prstGeom>
              <a:noFill/>
            </p:spPr>
            <p:txBody>
              <a:bodyPr wrap="square">
                <a:spAutoFit/>
              </a:bodyPr>
              <a:lstStyle/>
              <a:p>
                <a14:m>
                  <m:oMath xmlns:m="http://schemas.openxmlformats.org/officeDocument/2006/math">
                    <m:d>
                      <m:dPr>
                        <m:begChr m:val="⟨"/>
                        <m:endChr m:val="⟩"/>
                        <m:ctrlPr>
                          <a:rPr lang="zh-TW" altLang="en-US" i="1" smtClean="0">
                            <a:latin typeface="Cambria Math" panose="02040503050406030204" pitchFamily="18" charset="0"/>
                          </a:rPr>
                        </m:ctrlPr>
                      </m:dPr>
                      <m:e>
                        <m:r>
                          <m:rPr>
                            <m:sty m:val="p"/>
                          </m:rPr>
                          <a:rPr lang="el-GR" altLang="zh-TW" i="1" smtClean="0">
                            <a:latin typeface="Cambria Math" panose="02040503050406030204" pitchFamily="18" charset="0"/>
                            <a:ea typeface="Cambria Math" panose="02040503050406030204" pitchFamily="18" charset="0"/>
                          </a:rPr>
                          <m:t>Φ</m:t>
                        </m:r>
                      </m:e>
                    </m:d>
                    <m:r>
                      <a:rPr lang="el-GR" altLang="zh-TW" i="1" smtClean="0">
                        <a:latin typeface="Cambria Math" panose="02040503050406030204" pitchFamily="18" charset="0"/>
                        <a:ea typeface="Cambria Math" panose="02040503050406030204" pitchFamily="18" charset="0"/>
                      </a:rPr>
                      <m:t>≡</m:t>
                    </m:r>
                    <m:sSub>
                      <m:sSubPr>
                        <m:ctrlPr>
                          <a:rPr lang="en-US" altLang="zh-TW" i="1">
                            <a:latin typeface="Cambria Math" panose="02040503050406030204" pitchFamily="18" charset="0"/>
                            <a:ea typeface="Cambria Math" panose="02040503050406030204" pitchFamily="18" charset="0"/>
                          </a:rPr>
                        </m:ctrlPr>
                      </m:sSubPr>
                      <m:e>
                        <m:r>
                          <m:rPr>
                            <m:sty m:val="p"/>
                          </m:rPr>
                          <a:rPr lang="el-GR" altLang="zh-TW" i="1">
                            <a:latin typeface="Cambria Math" panose="02040503050406030204" pitchFamily="18" charset="0"/>
                            <a:ea typeface="Cambria Math" panose="02040503050406030204" pitchFamily="18" charset="0"/>
                          </a:rPr>
                          <m:t>Φ</m:t>
                        </m:r>
                      </m:e>
                      <m:sub>
                        <m:r>
                          <a:rPr lang="en-US" altLang="zh-TW" i="1">
                            <a:latin typeface="Cambria Math" panose="02040503050406030204" pitchFamily="18" charset="0"/>
                            <a:ea typeface="Cambria Math" panose="02040503050406030204" pitchFamily="18" charset="0"/>
                          </a:rPr>
                          <m:t>0</m:t>
                        </m:r>
                      </m:sub>
                    </m:sSub>
                  </m:oMath>
                </a14:m>
                <a:r>
                  <a:rPr lang="en-US" dirty="0"/>
                  <a:t>是</a:t>
                </a:r>
                <a14:m>
                  <m:oMath xmlns:m="http://schemas.openxmlformats.org/officeDocument/2006/math">
                    <m:r>
                      <a:rPr lang="en-US" altLang="zh-TW" i="1">
                        <a:latin typeface="Cambria Math"/>
                        <a:ea typeface="Cambria Math"/>
                        <a:cs typeface="Times New Roman" pitchFamily="18" charset="0"/>
                      </a:rPr>
                      <m:t>𝑉</m:t>
                    </m:r>
                    <m:r>
                      <a:rPr lang="en-US" altLang="zh-TW" b="0" i="1" smtClean="0">
                        <a:latin typeface="Cambria Math" panose="02040503050406030204" pitchFamily="18" charset="0"/>
                        <a:ea typeface="Cambria Math"/>
                        <a:cs typeface="Times New Roman" pitchFamily="18" charset="0"/>
                      </a:rPr>
                      <m:t>(</m:t>
                    </m:r>
                    <m:sSub>
                      <m:sSubPr>
                        <m:ctrlPr>
                          <a:rPr lang="en-US" altLang="zh-TW" i="1">
                            <a:latin typeface="Cambria Math" panose="02040503050406030204" pitchFamily="18" charset="0"/>
                            <a:ea typeface="Cambria Math" panose="02040503050406030204" pitchFamily="18" charset="0"/>
                          </a:rPr>
                        </m:ctrlPr>
                      </m:sSubPr>
                      <m:e>
                        <m:r>
                          <m:rPr>
                            <m:sty m:val="p"/>
                          </m:rPr>
                          <a:rPr lang="el-GR" altLang="zh-TW" i="1">
                            <a:latin typeface="Cambria Math" panose="02040503050406030204" pitchFamily="18" charset="0"/>
                            <a:ea typeface="Cambria Math" panose="02040503050406030204" pitchFamily="18" charset="0"/>
                          </a:rPr>
                          <m:t>Φ</m:t>
                        </m:r>
                      </m:e>
                      <m:sub>
                        <m:r>
                          <a:rPr lang="en-US" altLang="zh-TW" i="1">
                            <a:latin typeface="Cambria Math" panose="02040503050406030204" pitchFamily="18" charset="0"/>
                            <a:ea typeface="Cambria Math" panose="02040503050406030204" pitchFamily="18" charset="0"/>
                          </a:rPr>
                          <m:t>0</m:t>
                        </m:r>
                      </m:sub>
                    </m:sSub>
                    <m:r>
                      <a:rPr lang="en-US" altLang="zh-TW" b="0" i="1" smtClean="0">
                        <a:latin typeface="Cambria Math" panose="02040503050406030204" pitchFamily="18" charset="0"/>
                        <a:ea typeface="Cambria Math"/>
                        <a:cs typeface="Times New Roman" pitchFamily="18" charset="0"/>
                      </a:rPr>
                      <m:t>)</m:t>
                    </m:r>
                  </m:oMath>
                </a14:m>
                <a:r>
                  <a:rPr lang="en-US" dirty="0"/>
                  <a:t>的極小值。</a:t>
                </a:r>
              </a:p>
            </p:txBody>
          </p:sp>
        </mc:Choice>
        <mc:Fallback xmlns="">
          <p:sp>
            <p:nvSpPr>
              <p:cNvPr id="13" name="TextBox 12">
                <a:extLst>
                  <a:ext uri="{FF2B5EF4-FFF2-40B4-BE49-F238E27FC236}">
                    <a16:creationId xmlns:a16="http://schemas.microsoft.com/office/drawing/2014/main" id="{2FBE1FD6-E05A-AFBB-1761-A2F5C1244E24}"/>
                  </a:ext>
                </a:extLst>
              </p:cNvPr>
              <p:cNvSpPr txBox="1">
                <a:spLocks noRot="1" noChangeAspect="1" noMove="1" noResize="1" noEditPoints="1" noAdjustHandles="1" noChangeArrowheads="1" noChangeShapeType="1" noTextEdit="1"/>
              </p:cNvSpPr>
              <p:nvPr/>
            </p:nvSpPr>
            <p:spPr>
              <a:xfrm>
                <a:off x="1014188" y="2295494"/>
                <a:ext cx="4572000" cy="369332"/>
              </a:xfrm>
              <a:prstGeom prst="rect">
                <a:avLst/>
              </a:prstGeom>
              <a:blipFill>
                <a:blip r:embed="rId12"/>
                <a:stretch>
                  <a:fillRect t="-6667" b="-23333"/>
                </a:stretch>
              </a:blipFill>
            </p:spPr>
            <p:txBody>
              <a:bodyPr/>
              <a:lstStyle/>
              <a:p>
                <a:r>
                  <a:rPr lang="en-US">
                    <a:noFill/>
                  </a:rPr>
                  <a:t> </a:t>
                </a:r>
              </a:p>
            </p:txBody>
          </p:sp>
        </mc:Fallback>
      </mc:AlternateContent>
    </p:spTree>
    <p:extLst>
      <p:ext uri="{BB962C8B-B14F-4D97-AF65-F5344CB8AC3E}">
        <p14:creationId xmlns:p14="http://schemas.microsoft.com/office/powerpoint/2010/main" val="2024658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8909"/>
                                        </p:tgtEl>
                                        <p:attrNameLst>
                                          <p:attrName>style.visibility</p:attrName>
                                        </p:attrNameLst>
                                      </p:cBhvr>
                                      <p:to>
                                        <p:strVal val="visible"/>
                                      </p:to>
                                    </p:set>
                                    <p:anim calcmode="lin" valueType="num">
                                      <p:cBhvr additive="base">
                                        <p:cTn id="7" dur="500" fill="hold"/>
                                        <p:tgtEl>
                                          <p:spTgt spid="208909"/>
                                        </p:tgtEl>
                                        <p:attrNameLst>
                                          <p:attrName>ppt_x</p:attrName>
                                        </p:attrNameLst>
                                      </p:cBhvr>
                                      <p:tavLst>
                                        <p:tav tm="0">
                                          <p:val>
                                            <p:strVal val="#ppt_x"/>
                                          </p:val>
                                        </p:tav>
                                        <p:tav tm="100000">
                                          <p:val>
                                            <p:strVal val="#ppt_x"/>
                                          </p:val>
                                        </p:tav>
                                      </p:tavLst>
                                    </p:anim>
                                    <p:anim calcmode="lin" valueType="num">
                                      <p:cBhvr additive="base">
                                        <p:cTn id="8" dur="500" fill="hold"/>
                                        <p:tgtEl>
                                          <p:spTgt spid="20890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ppt_x"/>
                                          </p:val>
                                        </p:tav>
                                        <p:tav tm="100000">
                                          <p:val>
                                            <p:strVal val="#ppt_x"/>
                                          </p:val>
                                        </p:tav>
                                      </p:tavLst>
                                    </p:anim>
                                    <p:anim calcmode="lin" valueType="num">
                                      <p:cBhvr additive="base">
                                        <p:cTn id="30" dur="500" fill="hold"/>
                                        <p:tgtEl>
                                          <p:spTgt spid="15"/>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500" fill="hold"/>
                                        <p:tgtEl>
                                          <p:spTgt spid="16"/>
                                        </p:tgtEl>
                                        <p:attrNameLst>
                                          <p:attrName>ppt_x</p:attrName>
                                        </p:attrNameLst>
                                      </p:cBhvr>
                                      <p:tavLst>
                                        <p:tav tm="0">
                                          <p:val>
                                            <p:strVal val="#ppt_x"/>
                                          </p:val>
                                        </p:tav>
                                        <p:tav tm="100000">
                                          <p:val>
                                            <p:strVal val="#ppt_x"/>
                                          </p:val>
                                        </p:tav>
                                      </p:tavLst>
                                    </p:anim>
                                    <p:anim calcmode="lin" valueType="num">
                                      <p:cBhvr additive="base">
                                        <p:cTn id="34" dur="500" fill="hold"/>
                                        <p:tgtEl>
                                          <p:spTgt spid="16"/>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ppt_x"/>
                                          </p:val>
                                        </p:tav>
                                        <p:tav tm="100000">
                                          <p:val>
                                            <p:strVal val="#ppt_x"/>
                                          </p:val>
                                        </p:tav>
                                      </p:tavLst>
                                    </p:anim>
                                    <p:anim calcmode="lin" valueType="num">
                                      <p:cBhvr additive="base">
                                        <p:cTn id="4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animBg="1"/>
      <p:bldP spid="16" grpId="0" animBg="1"/>
      <p:bldP spid="17" grpId="0" animBg="1"/>
      <p:bldP spid="18" grpId="0"/>
      <p:bldP spid="19" grpId="0"/>
      <p:bldP spid="9"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2" descr="http://www.google.com/url?source=imglanding&amp;ct=img&amp;q=http://www-np.ucy.ac.cy/HADES/physics/chiral_symmetry1.png&amp;sa=X&amp;ei=mRZXULCmNKfcmAXJhYCQCg&amp;ved=0CAsQ8wc42wI&amp;usg=AFQjCNHsWV2TeH1pYg-_yTFkhxDepjSipQ"/>
          <p:cNvPicPr>
            <a:picLocks noChangeAspect="1" noChangeArrowheads="1"/>
          </p:cNvPicPr>
          <p:nvPr/>
        </p:nvPicPr>
        <p:blipFill>
          <a:blip r:embed="rId2">
            <a:extLst>
              <a:ext uri="{28A0092B-C50C-407E-A947-70E740481C1C}">
                <a14:useLocalDpi xmlns:a14="http://schemas.microsoft.com/office/drawing/2010/main" val="0"/>
              </a:ext>
            </a:extLst>
          </a:blip>
          <a:srcRect l="6516" t="9727" r="11424" b="52547"/>
          <a:stretch>
            <a:fillRect/>
          </a:stretch>
        </p:blipFill>
        <p:spPr bwMode="auto">
          <a:xfrm>
            <a:off x="4163925" y="1113554"/>
            <a:ext cx="4105698" cy="2083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2" descr="http://www.google.com/url?source=imglanding&amp;ct=img&amp;q=http://www-np.ucy.ac.cy/HADES/physics/chiral_symmetry1.png&amp;sa=X&amp;ei=mRZXULCmNKfcmAXJhYCQCg&amp;ved=0CAsQ8wc42wI&amp;usg=AFQjCNHsWV2TeH1pYg-_yTFkhxDepjSipQ"/>
          <p:cNvPicPr>
            <a:picLocks noChangeAspect="1" noChangeArrowheads="1"/>
          </p:cNvPicPr>
          <p:nvPr/>
        </p:nvPicPr>
        <p:blipFill rotWithShape="1">
          <a:blip r:embed="rId2">
            <a:extLst>
              <a:ext uri="{28A0092B-C50C-407E-A947-70E740481C1C}">
                <a14:useLocalDpi xmlns:a14="http://schemas.microsoft.com/office/drawing/2010/main" val="0"/>
              </a:ext>
            </a:extLst>
          </a:blip>
          <a:srcRect l="8208" t="59907" r="10323" b="2032"/>
          <a:stretch/>
        </p:blipFill>
        <p:spPr bwMode="auto">
          <a:xfrm>
            <a:off x="3608723" y="3437132"/>
            <a:ext cx="4864608" cy="2510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8" name="文字方塊 7"/>
              <p:cNvSpPr txBox="1"/>
              <p:nvPr/>
            </p:nvSpPr>
            <p:spPr>
              <a:xfrm>
                <a:off x="1461019" y="704124"/>
                <a:ext cx="2858849" cy="369332"/>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ea typeface="Cambria Math"/>
                          <a:cs typeface="Times New Roman" pitchFamily="18" charset="0"/>
                        </a:rPr>
                        <m:t>𝑉</m:t>
                      </m:r>
                      <m:r>
                        <a:rPr lang="en-US" altLang="zh-TW" b="0" i="1" smtClean="0">
                          <a:latin typeface="Cambria Math"/>
                          <a:ea typeface="Cambria Math"/>
                          <a:cs typeface="Times New Roman" pitchFamily="18" charset="0"/>
                        </a:rPr>
                        <m:t>=−</m:t>
                      </m:r>
                      <m:sSup>
                        <m:sSupPr>
                          <m:ctrlPr>
                            <a:rPr lang="en-US" altLang="zh-TW" b="0" i="1" smtClean="0">
                              <a:latin typeface="Cambria Math" panose="02040503050406030204" pitchFamily="18" charset="0"/>
                              <a:ea typeface="Cambria Math"/>
                              <a:cs typeface="Times New Roman" pitchFamily="18" charset="0"/>
                            </a:rPr>
                          </m:ctrlPr>
                        </m:sSupPr>
                        <m:e>
                          <m:r>
                            <a:rPr lang="zh-TW" altLang="en-US" b="0" i="1" smtClean="0">
                              <a:latin typeface="Cambria Math"/>
                              <a:ea typeface="Cambria Math"/>
                              <a:cs typeface="Times New Roman" pitchFamily="18" charset="0"/>
                            </a:rPr>
                            <m:t>𝜇</m:t>
                          </m:r>
                        </m:e>
                        <m:sup>
                          <m:r>
                            <a:rPr lang="en-US" altLang="zh-TW" b="0" i="1" smtClean="0">
                              <a:latin typeface="Cambria Math"/>
                              <a:ea typeface="Cambria Math"/>
                              <a:cs typeface="Times New Roman" pitchFamily="18" charset="0"/>
                            </a:rPr>
                            <m:t>2</m:t>
                          </m:r>
                        </m:sup>
                      </m:sSup>
                      <m:sSup>
                        <m:sSupPr>
                          <m:ctrlPr>
                            <a:rPr lang="en-US" altLang="zh-TW" b="0" i="1" smtClean="0">
                              <a:latin typeface="Cambria Math" panose="02040503050406030204" pitchFamily="18" charset="0"/>
                              <a:ea typeface="Cambria Math"/>
                              <a:cs typeface="Times New Roman" pitchFamily="18" charset="0"/>
                            </a:rPr>
                          </m:ctrlPr>
                        </m:sSupPr>
                        <m:e>
                          <m:r>
                            <m:rPr>
                              <m:sty m:val="p"/>
                            </m:rPr>
                            <a:rPr lang="el-GR" altLang="zh-TW" b="0" i="1" smtClean="0">
                              <a:latin typeface="Cambria Math"/>
                              <a:ea typeface="Cambria Math"/>
                              <a:cs typeface="Times New Roman" pitchFamily="18" charset="0"/>
                            </a:rPr>
                            <m:t>Φ</m:t>
                          </m:r>
                        </m:e>
                        <m:sup>
                          <m:r>
                            <a:rPr lang="en-US" altLang="zh-TW" b="0" i="1" smtClean="0">
                              <a:latin typeface="Cambria Math"/>
                              <a:ea typeface="Cambria Math"/>
                              <a:cs typeface="Times New Roman" pitchFamily="18" charset="0"/>
                            </a:rPr>
                            <m:t>∗</m:t>
                          </m:r>
                        </m:sup>
                      </m:sSup>
                      <m:r>
                        <m:rPr>
                          <m:sty m:val="p"/>
                        </m:rPr>
                        <a:rPr lang="el-GR" altLang="zh-TW" b="0" i="1" smtClean="0">
                          <a:latin typeface="Cambria Math"/>
                          <a:ea typeface="Cambria Math"/>
                          <a:cs typeface="Times New Roman" pitchFamily="18" charset="0"/>
                        </a:rPr>
                        <m:t>Φ</m:t>
                      </m:r>
                      <m:r>
                        <a:rPr lang="en-US" altLang="zh-TW" b="0" i="1" smtClean="0">
                          <a:latin typeface="Cambria Math"/>
                          <a:ea typeface="Cambria Math"/>
                          <a:cs typeface="Times New Roman" pitchFamily="18" charset="0"/>
                        </a:rPr>
                        <m:t>+</m:t>
                      </m:r>
                      <m:r>
                        <a:rPr lang="en-US" altLang="zh-TW" i="1">
                          <a:latin typeface="Cambria Math"/>
                          <a:ea typeface="Cambria Math"/>
                          <a:cs typeface="Times New Roman" pitchFamily="18" charset="0"/>
                        </a:rPr>
                        <m:t>𝜆</m:t>
                      </m:r>
                      <m:sSup>
                        <m:sSupPr>
                          <m:ctrlPr>
                            <a:rPr lang="en-US" altLang="zh-TW" b="0" i="1" smtClean="0">
                              <a:latin typeface="Cambria Math" panose="02040503050406030204" pitchFamily="18" charset="0"/>
                              <a:ea typeface="Cambria Math"/>
                              <a:cs typeface="Times New Roman" pitchFamily="18" charset="0"/>
                            </a:rPr>
                          </m:ctrlPr>
                        </m:sSupPr>
                        <m:e>
                          <m:d>
                            <m:dPr>
                              <m:ctrlPr>
                                <a:rPr lang="en-US" altLang="zh-TW" i="1">
                                  <a:latin typeface="Cambria Math" panose="02040503050406030204" pitchFamily="18" charset="0"/>
                                  <a:ea typeface="Cambria Math"/>
                                  <a:cs typeface="Times New Roman" pitchFamily="18" charset="0"/>
                                </a:rPr>
                              </m:ctrlPr>
                            </m:dPr>
                            <m:e>
                              <m:sSup>
                                <m:sSupPr>
                                  <m:ctrlPr>
                                    <a:rPr lang="en-US" altLang="zh-TW" i="1">
                                      <a:latin typeface="Cambria Math" panose="02040503050406030204" pitchFamily="18" charset="0"/>
                                      <a:ea typeface="Cambria Math"/>
                                      <a:cs typeface="Times New Roman" pitchFamily="18" charset="0"/>
                                    </a:rPr>
                                  </m:ctrlPr>
                                </m:sSupPr>
                                <m:e>
                                  <m:r>
                                    <m:rPr>
                                      <m:sty m:val="p"/>
                                    </m:rPr>
                                    <a:rPr lang="el-GR" altLang="zh-TW" i="1">
                                      <a:latin typeface="Cambria Math"/>
                                      <a:ea typeface="Cambria Math"/>
                                      <a:cs typeface="Times New Roman" pitchFamily="18" charset="0"/>
                                    </a:rPr>
                                    <m:t>Φ</m:t>
                                  </m:r>
                                </m:e>
                                <m:sup>
                                  <m:r>
                                    <a:rPr lang="en-US" altLang="zh-TW" i="1">
                                      <a:latin typeface="Cambria Math"/>
                                      <a:ea typeface="Cambria Math"/>
                                      <a:cs typeface="Times New Roman" pitchFamily="18" charset="0"/>
                                    </a:rPr>
                                    <m:t>∗</m:t>
                                  </m:r>
                                </m:sup>
                              </m:sSup>
                              <m:r>
                                <m:rPr>
                                  <m:sty m:val="p"/>
                                </m:rPr>
                                <a:rPr lang="el-GR" altLang="zh-TW" i="1">
                                  <a:latin typeface="Cambria Math"/>
                                  <a:ea typeface="Cambria Math"/>
                                  <a:cs typeface="Times New Roman" pitchFamily="18" charset="0"/>
                                </a:rPr>
                                <m:t>Φ</m:t>
                              </m:r>
                            </m:e>
                          </m:d>
                        </m:e>
                        <m:sup>
                          <m:r>
                            <a:rPr lang="en-US" altLang="zh-TW" b="0" i="1" smtClean="0">
                              <a:latin typeface="Cambria Math"/>
                              <a:ea typeface="Cambria Math"/>
                              <a:cs typeface="Times New Roman" pitchFamily="18" charset="0"/>
                            </a:rPr>
                            <m:t>2</m:t>
                          </m:r>
                        </m:sup>
                      </m:sSup>
                    </m:oMath>
                  </m:oMathPara>
                </a14:m>
                <a:endParaRPr lang="zh-TW" altLang="en-US" dirty="0">
                  <a:latin typeface="Times New Roman" pitchFamily="18" charset="0"/>
                  <a:cs typeface="Times New Roman" pitchFamily="18" charset="0"/>
                </a:endParaRPr>
              </a:p>
            </p:txBody>
          </p:sp>
        </mc:Choice>
        <mc:Fallback xmlns="">
          <p:sp>
            <p:nvSpPr>
              <p:cNvPr id="8" name="文字方塊 7"/>
              <p:cNvSpPr txBox="1">
                <a:spLocks noRot="1" noChangeAspect="1" noMove="1" noResize="1" noEditPoints="1" noAdjustHandles="1" noChangeArrowheads="1" noChangeShapeType="1" noTextEdit="1"/>
              </p:cNvSpPr>
              <p:nvPr/>
            </p:nvSpPr>
            <p:spPr>
              <a:xfrm>
                <a:off x="1461019" y="704124"/>
                <a:ext cx="2858849" cy="369332"/>
              </a:xfrm>
              <a:prstGeom prst="rect">
                <a:avLst/>
              </a:prstGeom>
              <a:blipFill>
                <a:blip r:embed="rId3"/>
                <a:stretch>
                  <a:fillRect b="-6667"/>
                </a:stretch>
              </a:blipFill>
            </p:spPr>
            <p:txBody>
              <a:bodyPr/>
              <a:lstStyle/>
              <a:p>
                <a:r>
                  <a:rPr lang="en-US">
                    <a:noFill/>
                  </a:rPr>
                  <a:t> </a:t>
                </a:r>
              </a:p>
            </p:txBody>
          </p:sp>
        </mc:Fallback>
      </mc:AlternateContent>
      <p:sp>
        <p:nvSpPr>
          <p:cNvPr id="6" name="AutoShape 11" descr="data:image/jpeg;base64,/9j/4AAQSkZJRgABAQAAAQABAAD/2wCEAAkGBxQSEhARExMQFBIREBQQEhQQDxsOEBQVFB0XFxcSGBQZKCggGBolHxUWITEhKCkrLy4uFx80ODMsNyguLisBCgoKDg0OGxAQGywlICQsLDUsLDAsLCwsLCwrNywsLC0sLCwsLDQsLCwsMCwsLCssLCwsLCwsLCwsLCwsLCwsLP/AABEIAH8BjQMBEQACEQEDEQH/xAAbAAEAAwEBAQEAAAAAAAAAAAAAAwQFAQIGB//EAD8QAAICAAIECwYEBQQDAQAAAAABAgMEEQUSITETFCIzQVJTcXOSsQZRYYGRoSMygsEHQmJyomODstFDRMIk/8QAGgEBAQEBAQEBAAAAAAAAAAAAAAMCAQQFBv/EADMRAQACAQIDBQcEAgIDAAAAAAABAgMRIRIxUQQyQWFxEyKBkaGxwQVC0eEU8DPxI1Ji/9oADAMBAAIRAxEAPwD9xAgsxKjZCtp5zUmn0cnLNfc5rvo1FNazbonOsgAAB4tnqxlJ7opt/LaB6TA6AAAAIKMUpTsgk/w3FN9DbWew5Et2pMRE9U51gAAQYLFKyOsk1ypRye/OLafocidW70ms6JzrAAAAAPF9qjGUnujFyeW/JLMD2AAAAAACDEYpQlXFpt2ScVl0ZJtt/Q5M6N1pMxM9E51gAp6S0hGngdZSfC3woWrlslPPJvPo2GZtopjxzfXTwjX5LhpMAAAAAAB4Vq1nHpUYy+GUnJL/AIsD2AAAAAADjYFTRGkFiKa74xlGNkdZKeWsl8cs0ZrbijVTNjnHeaT4LhpMAzdLcmeGn1blB9001/0Zt4LYt4tHl9mkaRAAACDG83Z4cvRgTQ3LuA6AAAAM7Qu1Wz7S+bXcnqr/AIma9Vs20xHSIaJpEAAZ2h9nDx6uIn/llL9zNfFbN+2fKGiaRAAAABW0lzN3hT9GBZAAAAAABnYrbicOurCyf1yj+7Mz3oWrtjt8GiaRAML2x2UQn2eJw9n0sin9myeTl8nq7H/yTHWJ+zdKPKAAAAAAArV89Z4VfraBZAAAAAABV0rbqU3S6tU5fRNnLcm8Ua3iPOFb2Zp1MJhY+7D159+qszlI0rCnabcWa0+ctM0gAZ+noZ0WNb4ZWL9DT/Yzfktgn34Xq55pNbmk18zSUxpOj0HAABBjebs8OXowJobl3AdAAAIsXbqQnLqwlL6LM5O0NUjW0Qg0PVq0VLp1E33y2v1OV5NZp1vK4aTAAGdgtmIxMffwc1846r/4mY5ytffHWfVomkQAAAAVtJczd4U/RgWQAAAAAAZ1e3FTfUojHzSb/Yz+5adsUectE0iAYntpDPA4rLfGpzX6MpZ/Yxk7kvT2OdM9fVsU2a0Yy60VL67TbzzGk6PYcAAAAAArV89Z4VfraBZAAAAAABje2VurgcW/9CUfNyf3MZO5L09jjXPT1amFr1YQj1YRj9FkajkhadZmUp1kA8XV60ZRe6UXF/PYHYnSdVPQdjlRXnvjHUffDk/sZryUzxpeV80kAAIMbzdnhy9GBNDcu4DoAABnaef4Tgt9k4VL9TSf2zM25LYO/r03aEVkkvdsNIugAAGc9mLXunh2vnCS/Zmf3Lc8XpLRNIgAAAAraS5m7wp+jAsgAAAAAAztG7bcVP8A1IwX6Ir/ALM15ytk2rWPL7tE0iAU9MU69F8OvTZH6xaOWjWJhTDbhyVnpMIvZy7XwuFn1qK3/ijlJ1rDXaK8OW0ectE0iAAAAABWr56zwq/W0CyAAAAAADC9s9uHUO1voq8045/ZMnk7r1dj2ya9Imfo3SjygAABm6L5NmJr91nCLusWfqmZrzmFsu9a28vs0jSIAAgxvN2eHL0YE0Ny7gOgAAGbjuVfh4dEda6X6VlH7szPOFqbUtPwaRpEAAAM7SOy7Cz/AK5Vv9cXl94mZ5wtj3paGiaRAAAABW0lzN3hT9GBZAAAAAABnaB21ufaW2T+sml6Ga8ls+1tOkQ0TSIBySz2e/YBh+xL/wDx1Re+t2VP9E5L9ieLuvV23/mmeuk/OG6UeUAAAAACtXz1nhV+toFkAAAAAAGF7TcqzR9fWxsZ/KuE5f8ARO/OI83q7NtXJb/5+8w3SjygAABm38jE1S6LYSqffHlR/czO1lq+9imOm7SNIgACDG83Z4cvRgTQ3LuA6AAAZuB5d99nRHVoj+nlS+8jMbzMrX2pWvxaRpEAAAM7T2ytT7Oyuz6NJ/Zszbktg3tp1iWiaRAAAABW0lzN3hT9GBZAAAAACDH26lVkurXJ/RM5O0N441tEPGi6tWmqPuhHPvazYrydyzreZWjqYAAwvZR5ccr7PHXJd09WxP8AzZPH4x5vV2rfgt1rH02bpR5QAAAAAK1fPWeFX62gWQAAAAAAYWknrY/Aw6lWIuf0hBP/ACZOe/HxerHt2e89ZiPvLdKPKAAAGfputupzX5qpK2P6NrX0zM25K4Z97SfHZdqsUoxkt0kmu5mk5jSdJew4AQY3m7PDl6MCaG5dwHQAEWKvVcJze6MXL6dByZ0hqteKYiFfQ9DhVDP80uXP+6W1+pysaQ3mtredF00kAAAFbSNOvVZHrQkl35bDkxrDeO3DaJNG3a9VUutXFvvy2/cVnWDJXhvMLJ1gAAAK2kuZu8KfowLIAAAAAZ2nn+FqdNk4VL9TWf2zM35LYO/r01loJGkXQAADC0RycbpCHW4C5fqhqP71k696Xqy74cc+sfXX8t0o8oAAAAAFavnrPCr9bQLIAAAAAAMKnlaSsfZYKEPnZNy/+ET/AH/B6p27NHnb7R/bdKPKAAAHGs9nvAztDS1eEoe+mXJ+NctsX+3yM16LZt9Lx4/dpGkQCDG83Z4cvRgTQ3LuA6AAzNK/iTqw6/mfCWf2Q6H3vJGbb7L4vdib/L1aZpAAAAAADN0HshOvsrZw+Wea+zM16LZ95i3WIaRpEAAAK2kuZu8KfowLIAAAAAZuP5V+Gh0Jztf6VlH7yMzzhbHtS0/BpGkQAAAwXydJJ9F2Cy+dU8/SZP8Af8Hq59m9LfeP6bxR5QAAAAAK1fPWeFX62gWQAAAAAAYWgeVidI2f61dK/wBqCz+8mTp3pl6s+2LHXymfnLdKPKAAAADN0pFwlDERWfB8mxLfKt7/AJp7fqZttutiniiaT48vVoV2KSUk001mmtzTNJTExOkvQcQY3m7PDl6MCaO5dwHQI77lCMpyeUYrNsTOjtazadIUtE1N6981lO1ppPfGC/LH933ma9VcsxGlI5R92iaRAAAAAAzaORibY9FtcbF3x5Mv2MxtZa2+KJ6S0jSIAAAVtJczd4U/RgWQAAAAAzcLy8RfPorjCld+2UvVGY5ytbbHWOu7SNIgAABg6d5OK0db0cNZRL/chLJfWKJ270S9eDfFkr5RPylvFHkAAAAAArV89Z4VfraBZAAAAAABhexu2idvb4nEXfJzkl9oonj5a+r1ds2vFekRH0bpR5QAAAAGBk6ksM24xc6G83GO2dT6XFdMfh0GO76PRrGWN9rfdoYbFQsWcJKS+D2rvW9GomJRtS1Z0mH55/FzS19bw9MJzrqshZKbg3F2OLitTWW1JJ55dOuvcfW/S8GPLa03jXTTSPmhktMck/8ACTSt9scRVbKdldXB8HOcteSctbWr1ntaSjF7esZ/U8OPFkjg21jePz8fw7jmZjd91isZCtZzkl7lvk+5b2fLmYhetLW5QpQqlfJTsi4VRetCuX5pvolNdC9yM6a81JmMcaV3nr/DVNoAAAAAAAM3S3JlRd1LNSX9lnJb+TyM28JWxbxavWPs0jSIAAAVtJczd4U/RgWQAAAB4tsUYyk90U2+5B2I1nSFPQlbVSk/zWt2y757fTIzXkpmn39I8NvkvmkgAAAwvbPZh42rfRiKLvlGcU/s2TyctXq7Hvk4esTH0biZR5XQAAAAArV89Z4VfraBZAAAAACnpnE8FRfZ1KpyXek8jNp0iZUw148la9ZhD7N4bg8LhodMaYZ97Sb+7YpGlYhrtFuLLafOWkaRAAAAAAAU8Rouqb1nBKXWg3XL6x3mZrEqVy3rtqzdMeztdtU42StshFOajZJWJOKeTTazT+K27WarxVnWszE+rs5YnnWPkk0f7OV0wVdc7YQ36tc+DWb3t6q2v4vazltbTraZn4uxl05Vj5L+G0bVW84wWt1pcuXme0RWIZtlvbaZWzqYAAAAAAABDjMOrITg90otd3uZyY1jRqluG0Sg0RiHOta354N1zX9Udj+u/wCZys6w1lrw225TyXTSYAAoY1yslOiMlD8JSslq60tWzXilHoT5Etrz7tuaCTC3vWnVNxcoKMtZLVUozclHZtyecJLf0Z7M8kFsAAAzdMvW1KFvullL4Qjtk/RfMzboth21vPh92ills9xpF0AAAAUdOYXhcPfX16ZxXfk8vvkZtGsTCuC/BkrbpMPPs9iuFw2Hs6ZUwb/uySf3zFJ1rEu9opwZbV85aBpEAAAAFavnrPCr9bQLIAAAAAYXtm88NwS34i6mhd05x1v8VInk7uj1dj2ycXSJn5Q3IrLJe7YUeV0AAAAAAAABBjebs8OXowJobl3AdAAAAAAAAAAAGXi06LHck3XPJXJLPVa2KzL7MxO06r0/8leDxjl/DShNNJppprNNPNM2jMabS63kHFGzS9eerDWsl7qouz77l9TPFCsYbc529VDHW4jlXV1KqUYbXbJWRlGObylWsm8s5ZZSW19K2NrPR3gxxzt9HqCtipcNQ7HPLXlCcZbtyjDY1FZvJbXt2tvNtrPQ9nSeVvnDy7a2nGudkJtavBWPUW3Z+Wf7CLQ5bDeN/Dy3fFfxN0hiaFhcOrJwrdcpuVcnBzknlqOS25RTWzp117j7H6Xgx5JtN41002eXLMxyX/4W6dtlTiliJylVQ6+Dsslryzkpa1Kb2vJRg1/eS/VMWPFkjg21jeP96/hvDFr7Q+z0bTKUpXzWUprVhF74Vrcu972fMrHjL0ZLREcFeUfWWiaRAAAAAAwfZHkwvw7/APXxVsF/ZJ8JD7TJ4+Ux0evte9q36xHz5S3ijyAAAAArQ56zwq/W0CyAAAAAGBpf8TG4Gror4TFTX9q1IPzTf0J23tEPXi93De3XSPzLfKPIAAAAAAAAAIMbzdnhy9GBNDcu4DoAAAAAAAAAAA40BnvREU26521Z7Wq5cjyvNIzw9FvbTPeiJFoeD22Stt+FljcfKskOGPE9vaO7ER6L1VUYrKKUV7orJGkpmZ3lDpLmbvCn6MOLIEWIw0JrKcYyX9SzOTES1W015SyNI+y1F0ODnruGesoOWvGL60dbPVe1rNe9iutJ1rMx6Sp7bXvRE/BNov2epoUYwjsh+RP8sX0yUVsz+O8TrM62nWfNycs6aRERHk1jqQAAAAAADAq/C0jNfy4vDqa8Sh6rXlkn8ifK/q9c+/2aJ/8AWfpP9t8o8gAAqaU0lXh4OyyWSzySSzlKT3QjHpb9xy1orGsqYsVsluGrJrw+KxXKtnPC0v8ALVU1xiS99ln8j+EfqY0tbns9E2w4dqxxT1nl8I8fi8Q9lqeEmlLExkq4SU44uzXzbszebfwQ9nH+y5/mZPGI06cMfw9TuxOD22OWKwy3zUUsTUutJLZZFdLW0a2rz3h2K4s+1fdt08J/hu4XExshGyElKElnGUXmmjcTrvDy2rNZ4bRulOsgADA0N+LjMbf0V6mDg/DWvP8Ayn9idd7TL15vcw0p11n57R9Ib5R5AAAAAAAAABBjebs8OXowJobl3AdAAAAAAAAAAAAAAAAVtJczd4U/RgWQAAAAAAAAAAAAwva2DjXXiYpuWEtV+S3uv8tkfK2/kTyctej1dkmJtOOeVo0+Ph9W1VYpRjKLTjJKSa3NPamUeaYmJ0l7DinpbSUMPW7Jv4Rits5ye6EV0tmbWisaypixWyW4a/8ATN0ToydlixeKS4XJ8DVvhh4voXvm+mXyM1rMzxWXy5a1r7LFy8Z6/wBeTeKPIrV89Z4VfraBZA+bxeFngpyxFEXLDzetiKIrbH331L3++PSSmOCdY5PbS8Z44Lz73hP4n8S3sJioWwjZXJShNa0ZReaaKRMTGsPJek0ma2jdSx3tDhabFVbiKYWPLkzsSaz3OXVz6M8sylcV7RxVrMx6Mawm0zpBYei257dSDcV1pboxXe2kStbSNVsOOcl4p1RezmAdGHqrltnk52P32TetN/VsUjSNHe0ZIyZJtHLw9I5NI0iAAGYHMwGYDMBmAzAhxr/Ds8OXowJYvYu4DuYDMBmAzAZgMwOgczAZgMwGYDMBmAzAr6Sf4N3hT9GBYzAZgMwGYDMBmAzAZgdA5mAzA5NJpp5NNZNPamn0AidHzWj8YsDLit0ssO3nhbpPkKL/APBOXRKPQ3vRKJ4Np5eD3ZKf5Ee0p3v3R+Y9V/H+0lFeUYzV1svyVUNW2Sfy2JfFmpyRCOPsuS28xpHWdoQ6M0ZOdixWKcXcllVVF61eHi+hdab6ZfQ5WszPFZrLmrWvs8XLxnxn+vJu5lHlMwK8H+LZ4VXraBYzAZgfO4jBWYScrsNHXpm3K/DJ7c+m2nPdL3x3MnMTWda/J7K5K5qxTJOkxyt+J/l+Macblir3nKbsvsnFuLi2pNtJp7mk0mnuyP0vY/1Ds0YKxNojSN48f7157PFl7HnrbThmfTePm/UfZTDzxFWChN54fB1wzeey6+Kyiov+auvdn0tH53JaMuSbV7us6f75Pbp/jY9J78x8o/mX3GZ14zMBmB0CO2mMstaMZZbtaKll9QPHE6+zr8iAcTr7OvyIBxOvs6/IgHE6+zr8iAcTr7OvyIBxOvs6/IgHE6+zr8iAcTr7OvyIBxOvs6/IgHE6+zr8iAcTr7OvyIBxOvs6/IgPddEY7YxjF/0xS9AJAIHg6+zr8iAcTr7OvyIBxOvs6/IgHE6+zr8iAcTr7OvyIBxOvs6/IgHE6+zr8iAcTr7OvyIBxOvs6/IgHE6+zr8iAcTr7OvyIBxOvs6/IgHE6+zr8iAcTr7OvyIBxOvs6/IgPVeHhF5xhBPdnGKT+wEoEHEq+zr8iAcTr7OvyIBxOvs6/IgHE6+zr8iDsTpyOJ19nX5ENCbTPOTidfZ1+RBw4nX2dfkQDidfZ1+RAOJ19nX5EA4nX2dfkQDidfZ1+RAOJ19nX5EA4nX2dfkRzSGotaOUnE6+zr8iOsnE6+zr8iAcTr7OvyIBxKvs6/IgJwP/2Q==">
            <a:hlinkClick r:id="rId4"/>
          </p:cNvPr>
          <p:cNvSpPr>
            <a:spLocks noChangeAspect="1" noChangeArrowheads="1"/>
          </p:cNvSpPr>
          <p:nvPr/>
        </p:nvSpPr>
        <p:spPr bwMode="auto">
          <a:xfrm>
            <a:off x="0" y="-647877"/>
            <a:ext cx="4343400" cy="13906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pic>
        <p:nvPicPr>
          <p:cNvPr id="208909" name="Picture 13" descr="http://upload.wikimedia.org/wikipedia/commons/a/a5/Spontaneous_symmetry_breaking_%28explanatory_diagram%29.png"/>
          <p:cNvPicPr>
            <a:picLocks noChangeAspect="1" noChangeArrowheads="1"/>
          </p:cNvPicPr>
          <p:nvPr/>
        </p:nvPicPr>
        <p:blipFill rotWithShape="1">
          <a:blip r:embed="rId5">
            <a:extLst>
              <a:ext uri="{28A0092B-C50C-407E-A947-70E740481C1C}">
                <a14:useLocalDpi xmlns:a14="http://schemas.microsoft.com/office/drawing/2010/main" val="0"/>
              </a:ext>
            </a:extLst>
          </a:blip>
          <a:srcRect r="71496"/>
          <a:stretch/>
        </p:blipFill>
        <p:spPr bwMode="auto">
          <a:xfrm>
            <a:off x="1512343" y="1172322"/>
            <a:ext cx="1824494" cy="2047875"/>
          </a:xfrm>
          <a:prstGeom prst="rect">
            <a:avLst/>
          </a:prstGeom>
          <a:noFill/>
          <a:extLst>
            <a:ext uri="{909E8E84-426E-40DD-AFC4-6F175D3DCCD1}">
              <a14:hiddenFill xmlns:a14="http://schemas.microsoft.com/office/drawing/2010/main">
                <a:solidFill>
                  <a:srgbClr val="FFFFFF"/>
                </a:solidFill>
              </a14:hiddenFill>
            </a:ext>
          </a:extLst>
        </p:spPr>
      </p:pic>
      <p:sp>
        <p:nvSpPr>
          <p:cNvPr id="15" name="橢圓 14"/>
          <p:cNvSpPr>
            <a:spLocks noChangeArrowheads="1"/>
          </p:cNvSpPr>
          <p:nvPr/>
        </p:nvSpPr>
        <p:spPr bwMode="auto">
          <a:xfrm>
            <a:off x="5593284" y="2155361"/>
            <a:ext cx="458787" cy="469900"/>
          </a:xfrm>
          <a:prstGeom prst="ellipse">
            <a:avLst/>
          </a:prstGeom>
          <a:solidFill>
            <a:srgbClr val="E68AE8"/>
          </a:solidFill>
          <a:ln w="9525">
            <a:solidFill>
              <a:srgbClr val="FF33CC"/>
            </a:solidFill>
            <a:round/>
            <a:headEnd/>
            <a:tailEnd/>
          </a:ln>
          <a:effectLst>
            <a:outerShdw blurRad="40000" dist="23000" dir="5400000" rotWithShape="0">
              <a:srgbClr val="808080">
                <a:alpha val="34998"/>
              </a:srgbClr>
            </a:outerShdw>
          </a:effectLst>
        </p:spPr>
        <p:txBody>
          <a:bodyPr anchor="ctr"/>
          <a:lstStyle/>
          <a:p>
            <a:pPr algn="ctr">
              <a:defRPr/>
            </a:pPr>
            <a:endParaRPr lang="zh-TW" altLang="en-US" dirty="0">
              <a:solidFill>
                <a:schemeClr val="lt1"/>
              </a:solidFill>
              <a:effectLst>
                <a:glow rad="63500">
                  <a:schemeClr val="accent1">
                    <a:satMod val="175000"/>
                    <a:alpha val="40000"/>
                  </a:schemeClr>
                </a:glow>
                <a:innerShdw blurRad="63500" dist="50800" dir="13500000">
                  <a:prstClr val="black">
                    <a:alpha val="50000"/>
                  </a:prstClr>
                </a:innerShdw>
              </a:effectLst>
              <a:latin typeface="Times New Roman" panose="02020603050405020304" pitchFamily="18" charset="0"/>
              <a:ea typeface="+mn-ea"/>
            </a:endParaRPr>
          </a:p>
        </p:txBody>
      </p:sp>
      <mc:AlternateContent xmlns:mc="http://schemas.openxmlformats.org/markup-compatibility/2006" xmlns:a14="http://schemas.microsoft.com/office/drawing/2010/main">
        <mc:Choice Requires="a14">
          <p:sp>
            <p:nvSpPr>
              <p:cNvPr id="16" name="矩形 15"/>
              <p:cNvSpPr/>
              <p:nvPr/>
            </p:nvSpPr>
            <p:spPr>
              <a:xfrm>
                <a:off x="7537817" y="1507544"/>
                <a:ext cx="623676" cy="434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lgn="ctr">
                  <a:defRPr/>
                </a:pPr>
                <a:r>
                  <a:rPr lang="en-US" altLang="zh-TW" sz="1800" dirty="0" err="1">
                    <a:latin typeface="Times New Roman" pitchFamily="18" charset="0"/>
                    <a:cs typeface="Times New Roman" pitchFamily="18" charset="0"/>
                  </a:rPr>
                  <a:t>Im</a:t>
                </a:r>
                <a14:m>
                  <m:oMath xmlns:m="http://schemas.openxmlformats.org/officeDocument/2006/math">
                    <m:r>
                      <m:rPr>
                        <m:sty m:val="p"/>
                      </m:rPr>
                      <a:rPr lang="el-GR" altLang="zh-TW" sz="1800" i="1" smtClean="0">
                        <a:latin typeface="Cambria Math"/>
                        <a:ea typeface="Cambria Math"/>
                        <a:cs typeface="Times New Roman" pitchFamily="18" charset="0"/>
                      </a:rPr>
                      <m:t>Φ</m:t>
                    </m:r>
                  </m:oMath>
                </a14:m>
                <a:endParaRPr lang="zh-TW" altLang="en-US" sz="1800" baseline="-25000" dirty="0">
                  <a:latin typeface="Times New Roman" pitchFamily="18" charset="0"/>
                  <a:cs typeface="Times New Roman" pitchFamily="18" charset="0"/>
                </a:endParaRPr>
              </a:p>
            </p:txBody>
          </p:sp>
        </mc:Choice>
        <mc:Fallback xmlns="">
          <p:sp>
            <p:nvSpPr>
              <p:cNvPr id="16" name="矩形 15"/>
              <p:cNvSpPr>
                <a:spLocks noRot="1" noChangeAspect="1" noMove="1" noResize="1" noEditPoints="1" noAdjustHandles="1" noChangeArrowheads="1" noChangeShapeType="1" noTextEdit="1"/>
              </p:cNvSpPr>
              <p:nvPr/>
            </p:nvSpPr>
            <p:spPr>
              <a:xfrm>
                <a:off x="7537817" y="1507544"/>
                <a:ext cx="623676" cy="434975"/>
              </a:xfrm>
              <a:prstGeom prst="rect">
                <a:avLst/>
              </a:prstGeom>
              <a:blipFill>
                <a:blip r:embed="rId6"/>
                <a:stretch>
                  <a:fillRect l="-8000" b="-11111"/>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矩形 16"/>
              <p:cNvSpPr/>
              <p:nvPr/>
            </p:nvSpPr>
            <p:spPr>
              <a:xfrm>
                <a:off x="7538552" y="2690507"/>
                <a:ext cx="827088" cy="434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lgn="ctr">
                  <a:defRPr/>
                </a:pPr>
                <a:r>
                  <a:rPr lang="en-US" altLang="zh-TW" sz="1800" dirty="0" err="1">
                    <a:latin typeface="Times New Roman" pitchFamily="18" charset="0"/>
                    <a:cs typeface="Times New Roman" pitchFamily="18" charset="0"/>
                  </a:rPr>
                  <a:t>R</a:t>
                </a:r>
                <a:r>
                  <a:rPr lang="en-US" altLang="zh-TW" sz="1800" dirty="0">
                    <a:latin typeface="Times New Roman" pitchFamily="18" charset="0"/>
                    <a:cs typeface="Times New Roman" pitchFamily="18" charset="0"/>
                  </a:rPr>
                  <a:t>e</a:t>
                </a:r>
                <a14:m>
                  <m:oMath xmlns:m="http://schemas.openxmlformats.org/officeDocument/2006/math">
                    <m:r>
                      <m:rPr>
                        <m:sty m:val="p"/>
                      </m:rPr>
                      <a:rPr lang="el-GR" altLang="zh-TW" sz="1800" i="1" smtClean="0">
                        <a:latin typeface="Cambria Math"/>
                        <a:ea typeface="Cambria Math"/>
                        <a:cs typeface="Times New Roman" pitchFamily="18" charset="0"/>
                      </a:rPr>
                      <m:t>Φ</m:t>
                    </m:r>
                  </m:oMath>
                </a14:m>
                <a:endParaRPr lang="zh-TW" altLang="en-US" sz="1800" baseline="-25000" dirty="0">
                  <a:latin typeface="Times New Roman" pitchFamily="18" charset="0"/>
                  <a:cs typeface="Times New Roman" pitchFamily="18" charset="0"/>
                </a:endParaRPr>
              </a:p>
            </p:txBody>
          </p:sp>
        </mc:Choice>
        <mc:Fallback xmlns="">
          <p:sp>
            <p:nvSpPr>
              <p:cNvPr id="17" name="矩形 16"/>
              <p:cNvSpPr>
                <a:spLocks noRot="1" noChangeAspect="1" noMove="1" noResize="1" noEditPoints="1" noAdjustHandles="1" noChangeArrowheads="1" noChangeShapeType="1" noTextEdit="1"/>
              </p:cNvSpPr>
              <p:nvPr/>
            </p:nvSpPr>
            <p:spPr>
              <a:xfrm>
                <a:off x="7538552" y="2690507"/>
                <a:ext cx="827088" cy="434975"/>
              </a:xfrm>
              <a:prstGeom prst="rect">
                <a:avLst/>
              </a:prstGeom>
              <a:blipFill>
                <a:blip r:embed="rId7"/>
                <a:stretch>
                  <a:fillRect b="-11111"/>
                </a:stretch>
              </a:blipFill>
              <a:ln>
                <a:noFill/>
              </a:ln>
            </p:spPr>
            <p:txBody>
              <a:bodyPr/>
              <a:lstStyle/>
              <a:p>
                <a:r>
                  <a:rPr lang="en-US">
                    <a:noFill/>
                  </a:rPr>
                  <a:t> </a:t>
                </a:r>
              </a:p>
            </p:txBody>
          </p:sp>
        </mc:Fallback>
      </mc:AlternateContent>
      <p:sp>
        <p:nvSpPr>
          <p:cNvPr id="13" name="文字方塊 1"/>
          <p:cNvSpPr txBox="1">
            <a:spLocks noChangeArrowheads="1"/>
          </p:cNvSpPr>
          <p:nvPr/>
        </p:nvSpPr>
        <p:spPr bwMode="auto">
          <a:xfrm>
            <a:off x="1461019" y="280010"/>
            <a:ext cx="49847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latin typeface="Tahoma" pitchFamily="34" charset="0"/>
              </a:rPr>
              <a:t>但如果平方項的係數為負數呢？</a:t>
            </a:r>
          </a:p>
        </p:txBody>
      </p:sp>
      <p:pic>
        <p:nvPicPr>
          <p:cNvPr id="18" name="Picture 13" descr="http://upload.wikimedia.org/wikipedia/commons/a/a5/Spontaneous_symmetry_breaking_%28explanatory_diagram%29.png"/>
          <p:cNvPicPr>
            <a:picLocks noChangeAspect="1" noChangeArrowheads="1"/>
          </p:cNvPicPr>
          <p:nvPr/>
        </p:nvPicPr>
        <p:blipFill rotWithShape="1">
          <a:blip r:embed="rId5">
            <a:extLst>
              <a:ext uri="{28A0092B-C50C-407E-A947-70E740481C1C}">
                <a14:useLocalDpi xmlns:a14="http://schemas.microsoft.com/office/drawing/2010/main" val="0"/>
              </a:ext>
            </a:extLst>
          </a:blip>
          <a:srcRect l="64843" r="1451"/>
          <a:stretch/>
        </p:blipFill>
        <p:spPr bwMode="auto">
          <a:xfrm>
            <a:off x="1284941" y="3372595"/>
            <a:ext cx="2157506" cy="2047875"/>
          </a:xfrm>
          <a:prstGeom prst="rect">
            <a:avLst/>
          </a:prstGeom>
          <a:noFill/>
          <a:extLst>
            <a:ext uri="{909E8E84-426E-40DD-AFC4-6F175D3DCCD1}">
              <a14:hiddenFill xmlns:a14="http://schemas.microsoft.com/office/drawing/2010/main">
                <a:solidFill>
                  <a:srgbClr val="FFFFFF"/>
                </a:solidFill>
              </a14:hiddenFill>
            </a:ext>
          </a:extLst>
        </p:spPr>
      </p:pic>
      <p:sp>
        <p:nvSpPr>
          <p:cNvPr id="22" name="矩形 21"/>
          <p:cNvSpPr/>
          <p:nvPr/>
        </p:nvSpPr>
        <p:spPr>
          <a:xfrm>
            <a:off x="3651530" y="3437132"/>
            <a:ext cx="668338" cy="487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baseline="-25000" dirty="0">
              <a:solidFill>
                <a:schemeClr val="tx1"/>
              </a:solidFill>
              <a:latin typeface="Times New Roman" panose="02020603050405020304" pitchFamily="18" charset="0"/>
              <a:cs typeface="Times New Roman" pitchFamily="18" charset="0"/>
            </a:endParaRPr>
          </a:p>
        </p:txBody>
      </p:sp>
      <p:sp>
        <p:nvSpPr>
          <p:cNvPr id="23" name="橢圓 22"/>
          <p:cNvSpPr>
            <a:spLocks noChangeArrowheads="1"/>
          </p:cNvSpPr>
          <p:nvPr/>
        </p:nvSpPr>
        <p:spPr bwMode="auto">
          <a:xfrm>
            <a:off x="6539193" y="4657919"/>
            <a:ext cx="458787" cy="471488"/>
          </a:xfrm>
          <a:prstGeom prst="ellipse">
            <a:avLst/>
          </a:prstGeom>
          <a:solidFill>
            <a:srgbClr val="E68AE8"/>
          </a:solidFill>
          <a:ln w="9525">
            <a:solidFill>
              <a:srgbClr val="FF33CC"/>
            </a:solidFill>
            <a:round/>
            <a:headEnd/>
            <a:tailEnd/>
          </a:ln>
          <a:effectLst>
            <a:outerShdw blurRad="40000" dist="23000" dir="5400000" rotWithShape="0">
              <a:srgbClr val="808080">
                <a:alpha val="34998"/>
              </a:srgbClr>
            </a:outerShdw>
          </a:effectLst>
        </p:spPr>
        <p:txBody>
          <a:bodyPr anchor="ctr"/>
          <a:lstStyle/>
          <a:p>
            <a:pPr algn="ctr">
              <a:defRPr/>
            </a:pPr>
            <a:endParaRPr lang="zh-TW" altLang="en-US" dirty="0">
              <a:solidFill>
                <a:schemeClr val="lt1"/>
              </a:solidFill>
              <a:effectLst>
                <a:glow rad="63500">
                  <a:schemeClr val="accent1">
                    <a:satMod val="175000"/>
                    <a:alpha val="40000"/>
                  </a:schemeClr>
                </a:glow>
                <a:innerShdw blurRad="63500" dist="50800" dir="13500000">
                  <a:prstClr val="black">
                    <a:alpha val="50000"/>
                  </a:prstClr>
                </a:innerShdw>
              </a:effectLst>
              <a:latin typeface="Times New Roman" panose="02020603050405020304" pitchFamily="18" charset="0"/>
              <a:ea typeface="+mn-ea"/>
            </a:endParaRPr>
          </a:p>
        </p:txBody>
      </p:sp>
      <mc:AlternateContent xmlns:mc="http://schemas.openxmlformats.org/markup-compatibility/2006" xmlns:a14="http://schemas.microsoft.com/office/drawing/2010/main">
        <mc:Choice Requires="a14">
          <p:sp>
            <p:nvSpPr>
              <p:cNvPr id="25" name="矩形 24"/>
              <p:cNvSpPr/>
              <p:nvPr/>
            </p:nvSpPr>
            <p:spPr>
              <a:xfrm>
                <a:off x="7646242" y="5202982"/>
                <a:ext cx="827088" cy="434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lgn="ctr">
                  <a:defRPr/>
                </a:pPr>
                <a:r>
                  <a:rPr lang="en-US" altLang="zh-TW" sz="1800" dirty="0" err="1">
                    <a:latin typeface="Times New Roman" pitchFamily="18" charset="0"/>
                    <a:cs typeface="Times New Roman" pitchFamily="18" charset="0"/>
                  </a:rPr>
                  <a:t>R</a:t>
                </a:r>
                <a:r>
                  <a:rPr lang="en-US" altLang="zh-TW" sz="1800" dirty="0">
                    <a:latin typeface="Times New Roman" pitchFamily="18" charset="0"/>
                    <a:cs typeface="Times New Roman" pitchFamily="18" charset="0"/>
                  </a:rPr>
                  <a:t>e</a:t>
                </a:r>
                <a14:m>
                  <m:oMath xmlns:m="http://schemas.openxmlformats.org/officeDocument/2006/math">
                    <m:r>
                      <m:rPr>
                        <m:sty m:val="p"/>
                      </m:rPr>
                      <a:rPr lang="el-GR" altLang="zh-TW" sz="1800" i="1" smtClean="0">
                        <a:latin typeface="Cambria Math"/>
                        <a:ea typeface="Cambria Math"/>
                        <a:cs typeface="Times New Roman" pitchFamily="18" charset="0"/>
                      </a:rPr>
                      <m:t>Φ</m:t>
                    </m:r>
                  </m:oMath>
                </a14:m>
                <a:endParaRPr lang="zh-TW" altLang="en-US" sz="1800" baseline="-25000" dirty="0">
                  <a:latin typeface="Times New Roman" pitchFamily="18" charset="0"/>
                  <a:cs typeface="Times New Roman" pitchFamily="18" charset="0"/>
                </a:endParaRPr>
              </a:p>
            </p:txBody>
          </p:sp>
        </mc:Choice>
        <mc:Fallback xmlns="">
          <p:sp>
            <p:nvSpPr>
              <p:cNvPr id="25" name="矩形 24"/>
              <p:cNvSpPr>
                <a:spLocks noRot="1" noChangeAspect="1" noMove="1" noResize="1" noEditPoints="1" noAdjustHandles="1" noChangeArrowheads="1" noChangeShapeType="1" noTextEdit="1"/>
              </p:cNvSpPr>
              <p:nvPr/>
            </p:nvSpPr>
            <p:spPr>
              <a:xfrm>
                <a:off x="7646242" y="5202982"/>
                <a:ext cx="827088" cy="434975"/>
              </a:xfrm>
              <a:prstGeom prst="rect">
                <a:avLst/>
              </a:prstGeom>
              <a:blipFill rotWithShape="1">
                <a:blip r:embed="rId9"/>
                <a:stretch>
                  <a:fillRect b="-14085"/>
                </a:stretch>
              </a:blipFill>
              <a:ln>
                <a:noFill/>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 name="矩形 1"/>
              <p:cNvSpPr/>
              <p:nvPr/>
            </p:nvSpPr>
            <p:spPr>
              <a:xfrm>
                <a:off x="2784243" y="2726011"/>
                <a:ext cx="540597"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l-GR" altLang="zh-TW" sz="1600" i="1" smtClean="0">
                              <a:latin typeface="Cambria Math" panose="02040503050406030204" pitchFamily="18" charset="0"/>
                              <a:ea typeface="Cambria Math"/>
                              <a:cs typeface="Times New Roman" pitchFamily="18" charset="0"/>
                            </a:rPr>
                          </m:ctrlPr>
                        </m:dPr>
                        <m:e>
                          <m:r>
                            <m:rPr>
                              <m:sty m:val="p"/>
                            </m:rPr>
                            <a:rPr lang="el-GR" altLang="zh-TW" sz="1600" i="1">
                              <a:latin typeface="Cambria Math"/>
                              <a:ea typeface="Cambria Math"/>
                              <a:cs typeface="Times New Roman" pitchFamily="18" charset="0"/>
                            </a:rPr>
                            <m:t>Φ</m:t>
                          </m:r>
                        </m:e>
                      </m:d>
                    </m:oMath>
                  </m:oMathPara>
                </a14:m>
                <a:endParaRPr lang="zh-TW" altLang="en-US" sz="1600" dirty="0"/>
              </a:p>
            </p:txBody>
          </p:sp>
        </mc:Choice>
        <mc:Fallback xmlns="">
          <p:sp>
            <p:nvSpPr>
              <p:cNvPr id="2" name="矩形 1"/>
              <p:cNvSpPr>
                <a:spLocks noRot="1" noChangeAspect="1" noMove="1" noResize="1" noEditPoints="1" noAdjustHandles="1" noChangeArrowheads="1" noChangeShapeType="1" noTextEdit="1"/>
              </p:cNvSpPr>
              <p:nvPr/>
            </p:nvSpPr>
            <p:spPr>
              <a:xfrm>
                <a:off x="2784243" y="2726011"/>
                <a:ext cx="540597" cy="338554"/>
              </a:xfrm>
              <a:prstGeom prst="rect">
                <a:avLst/>
              </a:prstGeom>
              <a:blipFill rotWithShape="1">
                <a:blip r:embed="rId10"/>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6" name="矩形 25"/>
              <p:cNvSpPr/>
              <p:nvPr/>
            </p:nvSpPr>
            <p:spPr>
              <a:xfrm>
                <a:off x="2984454" y="4960130"/>
                <a:ext cx="540597"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l-GR" altLang="zh-TW" sz="1600" i="1" smtClean="0">
                              <a:latin typeface="Cambria Math" panose="02040503050406030204" pitchFamily="18" charset="0"/>
                              <a:ea typeface="Cambria Math"/>
                              <a:cs typeface="Times New Roman" pitchFamily="18" charset="0"/>
                            </a:rPr>
                          </m:ctrlPr>
                        </m:dPr>
                        <m:e>
                          <m:r>
                            <m:rPr>
                              <m:sty m:val="p"/>
                            </m:rPr>
                            <a:rPr lang="el-GR" altLang="zh-TW" sz="1600" i="1">
                              <a:latin typeface="Cambria Math"/>
                              <a:ea typeface="Cambria Math"/>
                              <a:cs typeface="Times New Roman" pitchFamily="18" charset="0"/>
                            </a:rPr>
                            <m:t>Φ</m:t>
                          </m:r>
                        </m:e>
                      </m:d>
                    </m:oMath>
                  </m:oMathPara>
                </a14:m>
                <a:endParaRPr lang="zh-TW" altLang="en-US" sz="1600" dirty="0"/>
              </a:p>
            </p:txBody>
          </p:sp>
        </mc:Choice>
        <mc:Fallback xmlns="">
          <p:sp>
            <p:nvSpPr>
              <p:cNvPr id="26" name="矩形 25"/>
              <p:cNvSpPr>
                <a:spLocks noRot="1" noChangeAspect="1" noMove="1" noResize="1" noEditPoints="1" noAdjustHandles="1" noChangeArrowheads="1" noChangeShapeType="1" noTextEdit="1"/>
              </p:cNvSpPr>
              <p:nvPr/>
            </p:nvSpPr>
            <p:spPr>
              <a:xfrm>
                <a:off x="2984454" y="4960130"/>
                <a:ext cx="540597" cy="338554"/>
              </a:xfrm>
              <a:prstGeom prst="rect">
                <a:avLst/>
              </a:prstGeom>
              <a:blipFill rotWithShape="1">
                <a:blip r:embed="rId11"/>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7" name="矩形 26"/>
              <p:cNvSpPr/>
              <p:nvPr/>
            </p:nvSpPr>
            <p:spPr>
              <a:xfrm>
                <a:off x="2443857" y="1197176"/>
                <a:ext cx="383567"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sz="1600" i="1">
                          <a:latin typeface="Cambria Math"/>
                          <a:ea typeface="Cambria Math"/>
                          <a:cs typeface="Times New Roman" pitchFamily="18" charset="0"/>
                        </a:rPr>
                        <m:t>𝑉</m:t>
                      </m:r>
                    </m:oMath>
                  </m:oMathPara>
                </a14:m>
                <a:endParaRPr lang="zh-TW" altLang="en-US" sz="1600" i="1" dirty="0"/>
              </a:p>
            </p:txBody>
          </p:sp>
        </mc:Choice>
        <mc:Fallback xmlns="">
          <p:sp>
            <p:nvSpPr>
              <p:cNvPr id="27" name="矩形 26"/>
              <p:cNvSpPr>
                <a:spLocks noRot="1" noChangeAspect="1" noMove="1" noResize="1" noEditPoints="1" noAdjustHandles="1" noChangeArrowheads="1" noChangeShapeType="1" noTextEdit="1"/>
              </p:cNvSpPr>
              <p:nvPr/>
            </p:nvSpPr>
            <p:spPr>
              <a:xfrm>
                <a:off x="2443857" y="1197176"/>
                <a:ext cx="383567" cy="338554"/>
              </a:xfrm>
              <a:prstGeom prst="rect">
                <a:avLst/>
              </a:prstGeom>
              <a:blipFill rotWithShape="1">
                <a:blip r:embed="rId12"/>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8" name="矩形 27"/>
              <p:cNvSpPr/>
              <p:nvPr/>
            </p:nvSpPr>
            <p:spPr>
              <a:xfrm>
                <a:off x="2443856" y="3437132"/>
                <a:ext cx="383567"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sz="1600" i="1">
                          <a:latin typeface="Cambria Math"/>
                          <a:ea typeface="Cambria Math"/>
                          <a:cs typeface="Times New Roman" pitchFamily="18" charset="0"/>
                        </a:rPr>
                        <m:t>𝑉</m:t>
                      </m:r>
                    </m:oMath>
                  </m:oMathPara>
                </a14:m>
                <a:endParaRPr lang="zh-TW" altLang="en-US" sz="1600" i="1" dirty="0"/>
              </a:p>
            </p:txBody>
          </p:sp>
        </mc:Choice>
        <mc:Fallback xmlns="">
          <p:sp>
            <p:nvSpPr>
              <p:cNvPr id="28" name="矩形 27"/>
              <p:cNvSpPr>
                <a:spLocks noRot="1" noChangeAspect="1" noMove="1" noResize="1" noEditPoints="1" noAdjustHandles="1" noChangeArrowheads="1" noChangeShapeType="1" noTextEdit="1"/>
              </p:cNvSpPr>
              <p:nvPr/>
            </p:nvSpPr>
            <p:spPr>
              <a:xfrm>
                <a:off x="2443856" y="3437132"/>
                <a:ext cx="383567" cy="338554"/>
              </a:xfrm>
              <a:prstGeom prst="rect">
                <a:avLst/>
              </a:prstGeom>
              <a:blipFill rotWithShape="1">
                <a:blip r:embed="rId13"/>
                <a:stretch>
                  <a:fillRect/>
                </a:stretch>
              </a:blipFill>
            </p:spPr>
            <p:txBody>
              <a:bodyPr/>
              <a:lstStyle/>
              <a:p>
                <a:r>
                  <a:rPr lang="zh-TW" altLang="en-US">
                    <a:noFill/>
                  </a:rPr>
                  <a:t> </a:t>
                </a:r>
              </a:p>
            </p:txBody>
          </p:sp>
        </mc:Fallback>
      </mc:AlternateContent>
      <p:sp>
        <p:nvSpPr>
          <p:cNvPr id="29" name="文字方塊 1"/>
          <p:cNvSpPr txBox="1">
            <a:spLocks noChangeArrowheads="1"/>
          </p:cNvSpPr>
          <p:nvPr/>
        </p:nvSpPr>
        <p:spPr bwMode="auto">
          <a:xfrm>
            <a:off x="1285570" y="5955359"/>
            <a:ext cx="51974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latin typeface="Tahoma" pitchFamily="34" charset="0"/>
              </a:rPr>
              <a:t>現在場值為零的狀態能量並不是最低！</a:t>
            </a:r>
          </a:p>
        </p:txBody>
      </p:sp>
      <p:sp>
        <p:nvSpPr>
          <p:cNvPr id="30" name="文字方塊 11"/>
          <p:cNvSpPr txBox="1">
            <a:spLocks noChangeArrowheads="1"/>
          </p:cNvSpPr>
          <p:nvPr/>
        </p:nvSpPr>
        <p:spPr bwMode="auto">
          <a:xfrm>
            <a:off x="1283982" y="6366521"/>
            <a:ext cx="51974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latin typeface="Tahoma" pitchFamily="34" charset="0"/>
              </a:rPr>
              <a:t>能量最低的狀態，場值不為零！</a:t>
            </a:r>
          </a:p>
        </p:txBody>
      </p:sp>
      <mc:AlternateContent xmlns:mc="http://schemas.openxmlformats.org/markup-compatibility/2006" xmlns:a14="http://schemas.microsoft.com/office/drawing/2010/main">
        <mc:Choice Requires="a14">
          <p:sp>
            <p:nvSpPr>
              <p:cNvPr id="32" name="矩形 31"/>
              <p:cNvSpPr/>
              <p:nvPr/>
            </p:nvSpPr>
            <p:spPr>
              <a:xfrm>
                <a:off x="5593284" y="6085839"/>
                <a:ext cx="1455335" cy="616644"/>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l-GR" altLang="zh-TW" i="1" smtClean="0">
                              <a:latin typeface="Cambria Math" panose="02040503050406030204" pitchFamily="18" charset="0"/>
                              <a:ea typeface="Cambria Math"/>
                              <a:cs typeface="Times New Roman" pitchFamily="18" charset="0"/>
                            </a:rPr>
                          </m:ctrlPr>
                        </m:dPr>
                        <m:e>
                          <m:d>
                            <m:dPr>
                              <m:begChr m:val="⟨"/>
                              <m:endChr m:val="⟩"/>
                              <m:ctrlPr>
                                <a:rPr lang="zh-TW" altLang="en-US" i="1">
                                  <a:latin typeface="Cambria Math" panose="02040503050406030204" pitchFamily="18" charset="0"/>
                                </a:rPr>
                              </m:ctrlPr>
                            </m:dPr>
                            <m:e>
                              <m:r>
                                <m:rPr>
                                  <m:sty m:val="p"/>
                                </m:rPr>
                                <a:rPr lang="el-GR" altLang="zh-TW" i="1">
                                  <a:latin typeface="Cambria Math" panose="02040503050406030204" pitchFamily="18" charset="0"/>
                                  <a:ea typeface="Cambria Math" panose="02040503050406030204" pitchFamily="18" charset="0"/>
                                </a:rPr>
                                <m:t>Φ</m:t>
                              </m:r>
                            </m:e>
                          </m:d>
                        </m:e>
                      </m:d>
                      <m:r>
                        <a:rPr lang="en-US" altLang="zh-TW" b="0" i="1" smtClean="0">
                          <a:latin typeface="Cambria Math"/>
                          <a:ea typeface="Cambria Math"/>
                          <a:cs typeface="Times New Roman" pitchFamily="18" charset="0"/>
                        </a:rPr>
                        <m:t>=</m:t>
                      </m:r>
                      <m:f>
                        <m:fPr>
                          <m:ctrlPr>
                            <a:rPr lang="en-US" altLang="zh-TW" b="0" i="1" smtClean="0">
                              <a:latin typeface="Cambria Math" panose="02040503050406030204" pitchFamily="18" charset="0"/>
                              <a:ea typeface="Cambria Math"/>
                              <a:cs typeface="Times New Roman" pitchFamily="18" charset="0"/>
                            </a:rPr>
                          </m:ctrlPr>
                        </m:fPr>
                        <m:num>
                          <m:r>
                            <a:rPr lang="zh-TW" altLang="en-US" b="0" i="1" smtClean="0">
                              <a:latin typeface="Cambria Math"/>
                              <a:ea typeface="Cambria Math"/>
                              <a:cs typeface="Times New Roman" pitchFamily="18" charset="0"/>
                            </a:rPr>
                            <m:t>𝜇</m:t>
                          </m:r>
                        </m:num>
                        <m:den>
                          <m:rad>
                            <m:radPr>
                              <m:degHide m:val="on"/>
                              <m:ctrlPr>
                                <a:rPr lang="en-US" altLang="zh-TW" b="0" i="1" smtClean="0">
                                  <a:latin typeface="Cambria Math" panose="02040503050406030204" pitchFamily="18" charset="0"/>
                                  <a:ea typeface="Cambria Math"/>
                                  <a:cs typeface="Times New Roman" pitchFamily="18" charset="0"/>
                                </a:rPr>
                              </m:ctrlPr>
                            </m:radPr>
                            <m:deg/>
                            <m:e>
                              <m:r>
                                <a:rPr lang="en-US" altLang="zh-TW" b="0" i="1" smtClean="0">
                                  <a:latin typeface="Cambria Math" panose="02040503050406030204" pitchFamily="18" charset="0"/>
                                  <a:ea typeface="Cambria Math"/>
                                  <a:cs typeface="Times New Roman" pitchFamily="18" charset="0"/>
                                </a:rPr>
                                <m:t>2</m:t>
                              </m:r>
                              <m:r>
                                <a:rPr lang="zh-TW" altLang="en-US" b="0" i="1" smtClean="0">
                                  <a:latin typeface="Cambria Math"/>
                                  <a:ea typeface="Cambria Math"/>
                                  <a:cs typeface="Times New Roman" pitchFamily="18" charset="0"/>
                                </a:rPr>
                                <m:t>𝜆</m:t>
                              </m:r>
                            </m:e>
                          </m:rad>
                        </m:den>
                      </m:f>
                    </m:oMath>
                  </m:oMathPara>
                </a14:m>
                <a:endParaRPr lang="zh-TW" altLang="en-US" dirty="0"/>
              </a:p>
            </p:txBody>
          </p:sp>
        </mc:Choice>
        <mc:Fallback xmlns="">
          <p:sp>
            <p:nvSpPr>
              <p:cNvPr id="32" name="矩形 31"/>
              <p:cNvSpPr>
                <a:spLocks noRot="1" noChangeAspect="1" noMove="1" noResize="1" noEditPoints="1" noAdjustHandles="1" noChangeArrowheads="1" noChangeShapeType="1" noTextEdit="1"/>
              </p:cNvSpPr>
              <p:nvPr/>
            </p:nvSpPr>
            <p:spPr>
              <a:xfrm>
                <a:off x="5593284" y="6085839"/>
                <a:ext cx="1455335" cy="616644"/>
              </a:xfrm>
              <a:prstGeom prst="rect">
                <a:avLst/>
              </a:prstGeom>
              <a:blipFill>
                <a:blip r:embed="rId14"/>
                <a:stretch>
                  <a:fillRect b="-4082"/>
                </a:stretch>
              </a:blipFill>
            </p:spPr>
            <p:txBody>
              <a:bodyPr/>
              <a:lstStyle/>
              <a:p>
                <a:r>
                  <a:rPr lang="en-US">
                    <a:noFill/>
                  </a:rPr>
                  <a:t> </a:t>
                </a:r>
              </a:p>
            </p:txBody>
          </p:sp>
        </mc:Fallback>
      </mc:AlternateContent>
      <p:sp>
        <p:nvSpPr>
          <p:cNvPr id="3" name="矩形 2"/>
          <p:cNvSpPr/>
          <p:nvPr/>
        </p:nvSpPr>
        <p:spPr>
          <a:xfrm>
            <a:off x="8257951" y="1113553"/>
            <a:ext cx="215379" cy="23235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Times New Roman" panose="02020603050405020304" pitchFamily="18" charset="0"/>
            </a:endParaRPr>
          </a:p>
        </p:txBody>
      </p:sp>
      <mc:AlternateContent xmlns:mc="http://schemas.openxmlformats.org/markup-compatibility/2006" xmlns:a14="http://schemas.microsoft.com/office/drawing/2010/main">
        <mc:Choice Requires="a14">
          <p:sp>
            <p:nvSpPr>
              <p:cNvPr id="4" name="矩形 15">
                <a:extLst>
                  <a:ext uri="{FF2B5EF4-FFF2-40B4-BE49-F238E27FC236}">
                    <a16:creationId xmlns:a16="http://schemas.microsoft.com/office/drawing/2014/main" id="{665225D8-23FD-20B4-BA12-26D0EB301AD4}"/>
                  </a:ext>
                </a:extLst>
              </p:cNvPr>
              <p:cNvSpPr/>
              <p:nvPr/>
            </p:nvSpPr>
            <p:spPr>
              <a:xfrm>
                <a:off x="7547220" y="3727668"/>
                <a:ext cx="818419" cy="434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lgn="ctr">
                  <a:defRPr/>
                </a:pPr>
                <a:r>
                  <a:rPr lang="en-US" altLang="zh-TW" sz="1800" dirty="0" err="1">
                    <a:latin typeface="Times New Roman" pitchFamily="18" charset="0"/>
                    <a:cs typeface="Times New Roman" pitchFamily="18" charset="0"/>
                  </a:rPr>
                  <a:t>Im</a:t>
                </a:r>
                <a14:m>
                  <m:oMath xmlns:m="http://schemas.openxmlformats.org/officeDocument/2006/math">
                    <m:r>
                      <m:rPr>
                        <m:sty m:val="p"/>
                      </m:rPr>
                      <a:rPr lang="el-GR" altLang="zh-TW" sz="1800" i="1" smtClean="0">
                        <a:latin typeface="Cambria Math"/>
                        <a:ea typeface="Cambria Math"/>
                        <a:cs typeface="Times New Roman" pitchFamily="18" charset="0"/>
                      </a:rPr>
                      <m:t>Φ</m:t>
                    </m:r>
                  </m:oMath>
                </a14:m>
                <a:endParaRPr lang="zh-TW" altLang="en-US" sz="1800" baseline="-25000" dirty="0">
                  <a:latin typeface="Times New Roman" pitchFamily="18" charset="0"/>
                  <a:cs typeface="Times New Roman" pitchFamily="18" charset="0"/>
                </a:endParaRPr>
              </a:p>
            </p:txBody>
          </p:sp>
        </mc:Choice>
        <mc:Fallback xmlns="">
          <p:sp>
            <p:nvSpPr>
              <p:cNvPr id="4" name="矩形 15">
                <a:extLst>
                  <a:ext uri="{FF2B5EF4-FFF2-40B4-BE49-F238E27FC236}">
                    <a16:creationId xmlns:a16="http://schemas.microsoft.com/office/drawing/2014/main" id="{665225D8-23FD-20B4-BA12-26D0EB301AD4}"/>
                  </a:ext>
                </a:extLst>
              </p:cNvPr>
              <p:cNvSpPr>
                <a:spLocks noRot="1" noChangeAspect="1" noMove="1" noResize="1" noEditPoints="1" noAdjustHandles="1" noChangeArrowheads="1" noChangeShapeType="1" noTextEdit="1"/>
              </p:cNvSpPr>
              <p:nvPr/>
            </p:nvSpPr>
            <p:spPr>
              <a:xfrm>
                <a:off x="7547220" y="3727668"/>
                <a:ext cx="818419" cy="434975"/>
              </a:xfrm>
              <a:prstGeom prst="rect">
                <a:avLst/>
              </a:prstGeom>
              <a:blipFill>
                <a:blip r:embed="rId15"/>
                <a:stretch>
                  <a:fillRect b="-14286"/>
                </a:stretch>
              </a:blipFill>
              <a:ln>
                <a:noFill/>
              </a:ln>
            </p:spPr>
            <p:txBody>
              <a:bodyPr/>
              <a:lstStyle/>
              <a:p>
                <a:r>
                  <a:rPr lang="en-US">
                    <a:noFill/>
                  </a:rPr>
                  <a:t> </a:t>
                </a:r>
              </a:p>
            </p:txBody>
          </p:sp>
        </mc:Fallback>
      </mc:AlternateContent>
      <p:sp>
        <p:nvSpPr>
          <p:cNvPr id="5" name="Down Arrow 4">
            <a:extLst>
              <a:ext uri="{FF2B5EF4-FFF2-40B4-BE49-F238E27FC236}">
                <a16:creationId xmlns:a16="http://schemas.microsoft.com/office/drawing/2014/main" id="{B4B0CCAE-FE8B-5828-F278-9B936E222E85}"/>
              </a:ext>
            </a:extLst>
          </p:cNvPr>
          <p:cNvSpPr/>
          <p:nvPr/>
        </p:nvSpPr>
        <p:spPr>
          <a:xfrm>
            <a:off x="3909704" y="3125482"/>
            <a:ext cx="662296" cy="445830"/>
          </a:xfrm>
          <a:prstGeom prst="downArrow">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198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ppt_x"/>
                                          </p:val>
                                        </p:tav>
                                        <p:tav tm="100000">
                                          <p:val>
                                            <p:strVal val="#ppt_x"/>
                                          </p:val>
                                        </p:tav>
                                      </p:tavLst>
                                    </p:anim>
                                    <p:anim calcmode="lin" valueType="num">
                                      <p:cBhvr additive="base">
                                        <p:cTn id="16" dur="500" fill="hold"/>
                                        <p:tgtEl>
                                          <p:spTgt spid="2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500" fill="hold"/>
                                        <p:tgtEl>
                                          <p:spTgt spid="25"/>
                                        </p:tgtEl>
                                        <p:attrNameLst>
                                          <p:attrName>ppt_x</p:attrName>
                                        </p:attrNameLst>
                                      </p:cBhvr>
                                      <p:tavLst>
                                        <p:tav tm="0">
                                          <p:val>
                                            <p:strVal val="#ppt_x"/>
                                          </p:val>
                                        </p:tav>
                                        <p:tav tm="100000">
                                          <p:val>
                                            <p:strVal val="#ppt_x"/>
                                          </p:val>
                                        </p:tav>
                                      </p:tavLst>
                                    </p:anim>
                                    <p:anim calcmode="lin" valueType="num">
                                      <p:cBhvr additive="base">
                                        <p:cTn id="24" dur="500" fill="hold"/>
                                        <p:tgtEl>
                                          <p:spTgt spid="2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additive="base">
                                        <p:cTn id="27" dur="500" fill="hold"/>
                                        <p:tgtEl>
                                          <p:spTgt spid="26"/>
                                        </p:tgtEl>
                                        <p:attrNameLst>
                                          <p:attrName>ppt_x</p:attrName>
                                        </p:attrNameLst>
                                      </p:cBhvr>
                                      <p:tavLst>
                                        <p:tav tm="0">
                                          <p:val>
                                            <p:strVal val="#ppt_x"/>
                                          </p:val>
                                        </p:tav>
                                        <p:tav tm="100000">
                                          <p:val>
                                            <p:strVal val="#ppt_x"/>
                                          </p:val>
                                        </p:tav>
                                      </p:tavLst>
                                    </p:anim>
                                    <p:anim calcmode="lin" valueType="num">
                                      <p:cBhvr additive="base">
                                        <p:cTn id="28" dur="500" fill="hold"/>
                                        <p:tgtEl>
                                          <p:spTgt spid="26"/>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500" fill="hold"/>
                                        <p:tgtEl>
                                          <p:spTgt spid="28"/>
                                        </p:tgtEl>
                                        <p:attrNameLst>
                                          <p:attrName>ppt_x</p:attrName>
                                        </p:attrNameLst>
                                      </p:cBhvr>
                                      <p:tavLst>
                                        <p:tav tm="0">
                                          <p:val>
                                            <p:strVal val="#ppt_x"/>
                                          </p:val>
                                        </p:tav>
                                        <p:tav tm="100000">
                                          <p:val>
                                            <p:strVal val="#ppt_x"/>
                                          </p:val>
                                        </p:tav>
                                      </p:tavLst>
                                    </p:anim>
                                    <p:anim calcmode="lin" valueType="num">
                                      <p:cBhvr additive="base">
                                        <p:cTn id="32" dur="500" fill="hold"/>
                                        <p:tgtEl>
                                          <p:spTgt spid="28"/>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additive="base">
                                        <p:cTn id="35" dur="500" fill="hold"/>
                                        <p:tgtEl>
                                          <p:spTgt spid="4"/>
                                        </p:tgtEl>
                                        <p:attrNameLst>
                                          <p:attrName>ppt_x</p:attrName>
                                        </p:attrNameLst>
                                      </p:cBhvr>
                                      <p:tavLst>
                                        <p:tav tm="0">
                                          <p:val>
                                            <p:strVal val="#ppt_x"/>
                                          </p:val>
                                        </p:tav>
                                        <p:tav tm="100000">
                                          <p:val>
                                            <p:strVal val="#ppt_x"/>
                                          </p:val>
                                        </p:tav>
                                      </p:tavLst>
                                    </p:anim>
                                    <p:anim calcmode="lin" valueType="num">
                                      <p:cBhvr additive="base">
                                        <p:cTn id="3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9"/>
                                        </p:tgtEl>
                                        <p:attrNameLst>
                                          <p:attrName>style.visibility</p:attrName>
                                        </p:attrNameLst>
                                      </p:cBhvr>
                                      <p:to>
                                        <p:strVal val="visible"/>
                                      </p:to>
                                    </p:set>
                                    <p:anim calcmode="lin" valueType="num">
                                      <p:cBhvr additive="base">
                                        <p:cTn id="41" dur="500" fill="hold"/>
                                        <p:tgtEl>
                                          <p:spTgt spid="29"/>
                                        </p:tgtEl>
                                        <p:attrNameLst>
                                          <p:attrName>ppt_x</p:attrName>
                                        </p:attrNameLst>
                                      </p:cBhvr>
                                      <p:tavLst>
                                        <p:tav tm="0">
                                          <p:val>
                                            <p:strVal val="#ppt_x"/>
                                          </p:val>
                                        </p:tav>
                                        <p:tav tm="100000">
                                          <p:val>
                                            <p:strVal val="#ppt_x"/>
                                          </p:val>
                                        </p:tav>
                                      </p:tavLst>
                                    </p:anim>
                                    <p:anim calcmode="lin" valueType="num">
                                      <p:cBhvr additive="base">
                                        <p:cTn id="42" dur="500" fill="hold"/>
                                        <p:tgtEl>
                                          <p:spTgt spid="29"/>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anim calcmode="lin" valueType="num">
                                      <p:cBhvr additive="base">
                                        <p:cTn id="45" dur="500" fill="hold"/>
                                        <p:tgtEl>
                                          <p:spTgt spid="30"/>
                                        </p:tgtEl>
                                        <p:attrNameLst>
                                          <p:attrName>ppt_x</p:attrName>
                                        </p:attrNameLst>
                                      </p:cBhvr>
                                      <p:tavLst>
                                        <p:tav tm="0">
                                          <p:val>
                                            <p:strVal val="#ppt_x"/>
                                          </p:val>
                                        </p:tav>
                                        <p:tav tm="100000">
                                          <p:val>
                                            <p:strVal val="#ppt_x"/>
                                          </p:val>
                                        </p:tav>
                                      </p:tavLst>
                                    </p:anim>
                                    <p:anim calcmode="lin" valueType="num">
                                      <p:cBhvr additive="base">
                                        <p:cTn id="46" dur="500" fill="hold"/>
                                        <p:tgtEl>
                                          <p:spTgt spid="30"/>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32"/>
                                        </p:tgtEl>
                                        <p:attrNameLst>
                                          <p:attrName>style.visibility</p:attrName>
                                        </p:attrNameLst>
                                      </p:cBhvr>
                                      <p:to>
                                        <p:strVal val="visible"/>
                                      </p:to>
                                    </p:set>
                                    <p:anim calcmode="lin" valueType="num">
                                      <p:cBhvr additive="base">
                                        <p:cTn id="49" dur="500" fill="hold"/>
                                        <p:tgtEl>
                                          <p:spTgt spid="32"/>
                                        </p:tgtEl>
                                        <p:attrNameLst>
                                          <p:attrName>ppt_x</p:attrName>
                                        </p:attrNameLst>
                                      </p:cBhvr>
                                      <p:tavLst>
                                        <p:tav tm="0">
                                          <p:val>
                                            <p:strVal val="#ppt_x"/>
                                          </p:val>
                                        </p:tav>
                                        <p:tav tm="100000">
                                          <p:val>
                                            <p:strVal val="#ppt_x"/>
                                          </p:val>
                                        </p:tav>
                                      </p:tavLst>
                                    </p:anim>
                                    <p:anim calcmode="lin" valueType="num">
                                      <p:cBhvr additive="base">
                                        <p:cTn id="50"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5" grpId="0" animBg="1"/>
      <p:bldP spid="26" grpId="0"/>
      <p:bldP spid="28" grpId="0"/>
      <p:bldP spid="29" grpId="0"/>
      <p:bldP spid="30" grpId="0"/>
      <p:bldP spid="32" grpId="0" animBg="1"/>
      <p:bldP spid="4"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http://www.google.com/url?source=imglanding&amp;ct=img&amp;q=http://www-np.ucy.ac.cy/HADES/physics/chiral_symmetry1.png&amp;sa=X&amp;ei=mRZXULCmNKfcmAXJhYCQCg&amp;ved=0CAsQ8wc42wI&amp;usg=AFQjCNHsWV2TeH1pYg-_yTFkhxDepjSipQ"/>
          <p:cNvPicPr>
            <a:picLocks noChangeAspect="1" noChangeArrowheads="1"/>
          </p:cNvPicPr>
          <p:nvPr/>
        </p:nvPicPr>
        <p:blipFill rotWithShape="1">
          <a:blip r:embed="rId2">
            <a:extLst>
              <a:ext uri="{28A0092B-C50C-407E-A947-70E740481C1C}">
                <a14:useLocalDpi xmlns:a14="http://schemas.microsoft.com/office/drawing/2010/main" val="0"/>
              </a:ext>
            </a:extLst>
          </a:blip>
          <a:srcRect l="8208" t="59907" r="10323" b="2032"/>
          <a:stretch/>
        </p:blipFill>
        <p:spPr bwMode="auto">
          <a:xfrm>
            <a:off x="1087465" y="2510416"/>
            <a:ext cx="4864608" cy="2510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2" name="矩形 11"/>
              <p:cNvSpPr/>
              <p:nvPr/>
            </p:nvSpPr>
            <p:spPr>
              <a:xfrm>
                <a:off x="6105400" y="3296176"/>
                <a:ext cx="1100618" cy="558423"/>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l-GR" altLang="zh-TW" sz="1600" i="1" smtClean="0">
                              <a:latin typeface="Cambria Math" panose="02040503050406030204" pitchFamily="18" charset="0"/>
                              <a:ea typeface="Cambria Math"/>
                              <a:cs typeface="Times New Roman" pitchFamily="18" charset="0"/>
                            </a:rPr>
                          </m:ctrlPr>
                        </m:sSubPr>
                        <m:e>
                          <m:r>
                            <m:rPr>
                              <m:sty m:val="p"/>
                            </m:rPr>
                            <a:rPr lang="el-GR" altLang="zh-TW" sz="1600" i="1">
                              <a:latin typeface="Cambria Math"/>
                              <a:ea typeface="Cambria Math"/>
                              <a:cs typeface="Times New Roman" pitchFamily="18" charset="0"/>
                            </a:rPr>
                            <m:t>Φ</m:t>
                          </m:r>
                        </m:e>
                        <m:sub>
                          <m:r>
                            <a:rPr lang="en-US" altLang="zh-TW" sz="1600" b="0" i="1" smtClean="0">
                              <a:latin typeface="Cambria Math"/>
                              <a:ea typeface="Cambria Math"/>
                              <a:cs typeface="Times New Roman" pitchFamily="18" charset="0"/>
                            </a:rPr>
                            <m:t>0</m:t>
                          </m:r>
                        </m:sub>
                      </m:sSub>
                      <m:r>
                        <a:rPr lang="en-US" altLang="zh-TW" sz="1600" b="0" i="1" smtClean="0">
                          <a:latin typeface="Cambria Math"/>
                          <a:ea typeface="Cambria Math"/>
                          <a:cs typeface="Times New Roman" pitchFamily="18" charset="0"/>
                        </a:rPr>
                        <m:t>=</m:t>
                      </m:r>
                      <m:f>
                        <m:fPr>
                          <m:ctrlPr>
                            <a:rPr lang="en-US" altLang="zh-TW" sz="1600" b="0" i="1" smtClean="0">
                              <a:latin typeface="Cambria Math" panose="02040503050406030204" pitchFamily="18" charset="0"/>
                              <a:ea typeface="Cambria Math"/>
                              <a:cs typeface="Times New Roman" pitchFamily="18" charset="0"/>
                            </a:rPr>
                          </m:ctrlPr>
                        </m:fPr>
                        <m:num>
                          <m:r>
                            <a:rPr lang="zh-TW" altLang="en-US" sz="1600" b="0" i="1" smtClean="0">
                              <a:latin typeface="Cambria Math"/>
                              <a:ea typeface="Cambria Math"/>
                              <a:cs typeface="Times New Roman" pitchFamily="18" charset="0"/>
                            </a:rPr>
                            <m:t>𝜇</m:t>
                          </m:r>
                        </m:num>
                        <m:den>
                          <m:rad>
                            <m:radPr>
                              <m:degHide m:val="on"/>
                              <m:ctrlPr>
                                <a:rPr lang="en-US" altLang="zh-TW" sz="1600" b="0" i="1" smtClean="0">
                                  <a:latin typeface="Cambria Math" panose="02040503050406030204" pitchFamily="18" charset="0"/>
                                  <a:ea typeface="Cambria Math"/>
                                  <a:cs typeface="Times New Roman" pitchFamily="18" charset="0"/>
                                </a:rPr>
                              </m:ctrlPr>
                            </m:radPr>
                            <m:deg/>
                            <m:e>
                              <m:r>
                                <a:rPr lang="en-US" altLang="zh-TW" sz="1600" b="0" i="1" smtClean="0">
                                  <a:latin typeface="Cambria Math" panose="02040503050406030204" pitchFamily="18" charset="0"/>
                                  <a:ea typeface="Cambria Math"/>
                                  <a:cs typeface="Times New Roman" pitchFamily="18" charset="0"/>
                                </a:rPr>
                                <m:t>2</m:t>
                              </m:r>
                              <m:r>
                                <a:rPr lang="zh-TW" altLang="en-US" sz="1600" b="0" i="1" smtClean="0">
                                  <a:latin typeface="Cambria Math"/>
                                  <a:ea typeface="Cambria Math"/>
                                  <a:cs typeface="Times New Roman" pitchFamily="18" charset="0"/>
                                </a:rPr>
                                <m:t>𝜆</m:t>
                              </m:r>
                            </m:e>
                          </m:rad>
                        </m:den>
                      </m:f>
                    </m:oMath>
                  </m:oMathPara>
                </a14:m>
                <a:endParaRPr lang="zh-TW" altLang="en-US" sz="1600" dirty="0"/>
              </a:p>
            </p:txBody>
          </p:sp>
        </mc:Choice>
        <mc:Fallback xmlns="">
          <p:sp>
            <p:nvSpPr>
              <p:cNvPr id="12" name="矩形 11"/>
              <p:cNvSpPr>
                <a:spLocks noRot="1" noChangeAspect="1" noMove="1" noResize="1" noEditPoints="1" noAdjustHandles="1" noChangeArrowheads="1" noChangeShapeType="1" noTextEdit="1"/>
              </p:cNvSpPr>
              <p:nvPr/>
            </p:nvSpPr>
            <p:spPr>
              <a:xfrm>
                <a:off x="6105400" y="3296176"/>
                <a:ext cx="1100618" cy="558423"/>
              </a:xfrm>
              <a:prstGeom prst="rect">
                <a:avLst/>
              </a:prstGeom>
              <a:blipFill>
                <a:blip r:embed="rId3"/>
                <a:stretch>
                  <a:fillRect b="-2222"/>
                </a:stretch>
              </a:blipFill>
            </p:spPr>
            <p:txBody>
              <a:bodyPr/>
              <a:lstStyle/>
              <a:p>
                <a:r>
                  <a:rPr lang="en-US">
                    <a:noFill/>
                  </a:rPr>
                  <a:t> </a:t>
                </a:r>
              </a:p>
            </p:txBody>
          </p:sp>
        </mc:Fallback>
      </mc:AlternateContent>
      <p:sp>
        <p:nvSpPr>
          <p:cNvPr id="19" name="矩形 18"/>
          <p:cNvSpPr/>
          <p:nvPr/>
        </p:nvSpPr>
        <p:spPr>
          <a:xfrm>
            <a:off x="1130272" y="2510416"/>
            <a:ext cx="668338" cy="487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baseline="-25000" dirty="0">
              <a:solidFill>
                <a:schemeClr val="tx1"/>
              </a:solidFill>
              <a:latin typeface="Times New Roman" panose="02020603050405020304" pitchFamily="18" charset="0"/>
              <a:cs typeface="Times New Roman" pitchFamily="18" charset="0"/>
            </a:endParaRPr>
          </a:p>
        </p:txBody>
      </p:sp>
      <p:sp>
        <p:nvSpPr>
          <p:cNvPr id="20" name="橢圓 19"/>
          <p:cNvSpPr>
            <a:spLocks noChangeArrowheads="1"/>
          </p:cNvSpPr>
          <p:nvPr/>
        </p:nvSpPr>
        <p:spPr bwMode="auto">
          <a:xfrm>
            <a:off x="4017935" y="3731203"/>
            <a:ext cx="458787" cy="471488"/>
          </a:xfrm>
          <a:prstGeom prst="ellipse">
            <a:avLst/>
          </a:prstGeom>
          <a:solidFill>
            <a:srgbClr val="E68AE8"/>
          </a:solidFill>
          <a:ln w="9525">
            <a:solidFill>
              <a:srgbClr val="FF33CC"/>
            </a:solidFill>
            <a:round/>
            <a:headEnd/>
            <a:tailEnd/>
          </a:ln>
          <a:effectLst>
            <a:outerShdw blurRad="40000" dist="23000" dir="5400000" rotWithShape="0">
              <a:srgbClr val="808080">
                <a:alpha val="34998"/>
              </a:srgbClr>
            </a:outerShdw>
          </a:effectLst>
        </p:spPr>
        <p:txBody>
          <a:bodyPr anchor="ctr"/>
          <a:lstStyle/>
          <a:p>
            <a:pPr algn="ctr">
              <a:defRPr/>
            </a:pPr>
            <a:endParaRPr lang="zh-TW" altLang="en-US" dirty="0">
              <a:solidFill>
                <a:schemeClr val="lt1"/>
              </a:solidFill>
              <a:effectLst>
                <a:glow rad="63500">
                  <a:schemeClr val="accent1">
                    <a:satMod val="175000"/>
                    <a:alpha val="40000"/>
                  </a:schemeClr>
                </a:glow>
                <a:innerShdw blurRad="63500" dist="50800" dir="13500000">
                  <a:prstClr val="black">
                    <a:alpha val="50000"/>
                  </a:prstClr>
                </a:innerShdw>
              </a:effectLst>
              <a:latin typeface="Times New Roman" panose="02020603050405020304" pitchFamily="18" charset="0"/>
              <a:ea typeface="+mn-ea"/>
            </a:endParaRPr>
          </a:p>
        </p:txBody>
      </p:sp>
      <mc:AlternateContent xmlns:mc="http://schemas.openxmlformats.org/markup-compatibility/2006" xmlns:a14="http://schemas.microsoft.com/office/drawing/2010/main">
        <mc:Choice Requires="a14">
          <p:sp>
            <p:nvSpPr>
              <p:cNvPr id="21" name="矩形 20"/>
              <p:cNvSpPr/>
              <p:nvPr/>
            </p:nvSpPr>
            <p:spPr>
              <a:xfrm>
                <a:off x="4952412" y="2780290"/>
                <a:ext cx="827088" cy="434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lgn="ctr">
                  <a:defRPr/>
                </a:pPr>
                <a:r>
                  <a:rPr lang="en-US" altLang="zh-TW" sz="1800" dirty="0" err="1">
                    <a:latin typeface="Times New Roman" pitchFamily="18" charset="0"/>
                    <a:cs typeface="Times New Roman" pitchFamily="18" charset="0"/>
                  </a:rPr>
                  <a:t>Im</a:t>
                </a:r>
                <a14:m>
                  <m:oMath xmlns:m="http://schemas.openxmlformats.org/officeDocument/2006/math">
                    <m:r>
                      <m:rPr>
                        <m:sty m:val="p"/>
                      </m:rPr>
                      <a:rPr lang="el-GR" altLang="zh-TW" sz="1800" i="1" smtClean="0">
                        <a:latin typeface="Cambria Math"/>
                        <a:ea typeface="Cambria Math"/>
                        <a:cs typeface="Times New Roman" pitchFamily="18" charset="0"/>
                      </a:rPr>
                      <m:t>Φ</m:t>
                    </m:r>
                  </m:oMath>
                </a14:m>
                <a:endParaRPr lang="zh-TW" altLang="en-US" sz="1800" baseline="-25000" dirty="0">
                  <a:latin typeface="Times New Roman" pitchFamily="18" charset="0"/>
                  <a:cs typeface="Times New Roman" pitchFamily="18" charset="0"/>
                </a:endParaRPr>
              </a:p>
            </p:txBody>
          </p:sp>
        </mc:Choice>
        <mc:Fallback xmlns="">
          <p:sp>
            <p:nvSpPr>
              <p:cNvPr id="21" name="矩形 20"/>
              <p:cNvSpPr>
                <a:spLocks noRot="1" noChangeAspect="1" noMove="1" noResize="1" noEditPoints="1" noAdjustHandles="1" noChangeArrowheads="1" noChangeShapeType="1" noTextEdit="1"/>
              </p:cNvSpPr>
              <p:nvPr/>
            </p:nvSpPr>
            <p:spPr>
              <a:xfrm>
                <a:off x="4952412" y="2780290"/>
                <a:ext cx="827088" cy="434975"/>
              </a:xfrm>
              <a:prstGeom prst="rect">
                <a:avLst/>
              </a:prstGeom>
              <a:blipFill rotWithShape="1">
                <a:blip r:embed="rId4"/>
                <a:stretch>
                  <a:fillRect b="-15493"/>
                </a:stretch>
              </a:blipFill>
              <a:ln>
                <a:noFill/>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2" name="矩形 21"/>
              <p:cNvSpPr/>
              <p:nvPr/>
            </p:nvSpPr>
            <p:spPr>
              <a:xfrm>
                <a:off x="5124984" y="4276266"/>
                <a:ext cx="827088" cy="434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lgn="ctr">
                  <a:defRPr/>
                </a:pPr>
                <a:r>
                  <a:rPr lang="en-US" altLang="zh-TW" sz="1800" dirty="0" err="1">
                    <a:latin typeface="Times New Roman" pitchFamily="18" charset="0"/>
                    <a:cs typeface="Times New Roman" pitchFamily="18" charset="0"/>
                  </a:rPr>
                  <a:t>R</a:t>
                </a:r>
                <a:r>
                  <a:rPr lang="en-US" altLang="zh-TW" sz="1800" dirty="0">
                    <a:latin typeface="Times New Roman" pitchFamily="18" charset="0"/>
                    <a:cs typeface="Times New Roman" pitchFamily="18" charset="0"/>
                  </a:rPr>
                  <a:t>e</a:t>
                </a:r>
                <a14:m>
                  <m:oMath xmlns:m="http://schemas.openxmlformats.org/officeDocument/2006/math">
                    <m:r>
                      <m:rPr>
                        <m:sty m:val="p"/>
                      </m:rPr>
                      <a:rPr lang="el-GR" altLang="zh-TW" sz="1800" i="1" smtClean="0">
                        <a:latin typeface="Cambria Math"/>
                        <a:ea typeface="Cambria Math"/>
                        <a:cs typeface="Times New Roman" pitchFamily="18" charset="0"/>
                      </a:rPr>
                      <m:t>Φ</m:t>
                    </m:r>
                  </m:oMath>
                </a14:m>
                <a:endParaRPr lang="zh-TW" altLang="en-US" sz="1800" baseline="-25000" dirty="0">
                  <a:latin typeface="Times New Roman" pitchFamily="18" charset="0"/>
                  <a:cs typeface="Times New Roman" pitchFamily="18" charset="0"/>
                </a:endParaRPr>
              </a:p>
            </p:txBody>
          </p:sp>
        </mc:Choice>
        <mc:Fallback xmlns="">
          <p:sp>
            <p:nvSpPr>
              <p:cNvPr id="22" name="矩形 21"/>
              <p:cNvSpPr>
                <a:spLocks noRot="1" noChangeAspect="1" noMove="1" noResize="1" noEditPoints="1" noAdjustHandles="1" noChangeArrowheads="1" noChangeShapeType="1" noTextEdit="1"/>
              </p:cNvSpPr>
              <p:nvPr/>
            </p:nvSpPr>
            <p:spPr>
              <a:xfrm>
                <a:off x="5124984" y="4276266"/>
                <a:ext cx="827088" cy="434975"/>
              </a:xfrm>
              <a:prstGeom prst="rect">
                <a:avLst/>
              </a:prstGeom>
              <a:blipFill rotWithShape="1">
                <a:blip r:embed="rId5"/>
                <a:stretch>
                  <a:fillRect b="-13889"/>
                </a:stretch>
              </a:blipFill>
              <a:ln>
                <a:noFill/>
              </a:ln>
            </p:spPr>
            <p:txBody>
              <a:bodyPr/>
              <a:lstStyle/>
              <a:p>
                <a:r>
                  <a:rPr lang="zh-TW" altLang="en-US">
                    <a:noFill/>
                  </a:rPr>
                  <a:t> </a:t>
                </a:r>
              </a:p>
            </p:txBody>
          </p:sp>
        </mc:Fallback>
      </mc:AlternateContent>
      <p:sp>
        <p:nvSpPr>
          <p:cNvPr id="23" name="橢圓 22"/>
          <p:cNvSpPr>
            <a:spLocks noChangeArrowheads="1"/>
          </p:cNvSpPr>
          <p:nvPr/>
        </p:nvSpPr>
        <p:spPr bwMode="auto">
          <a:xfrm>
            <a:off x="3638072" y="3339644"/>
            <a:ext cx="458787" cy="471488"/>
          </a:xfrm>
          <a:prstGeom prst="ellipse">
            <a:avLst/>
          </a:prstGeom>
          <a:solidFill>
            <a:srgbClr val="E68AE8"/>
          </a:solidFill>
          <a:ln w="9525">
            <a:solidFill>
              <a:srgbClr val="FF33CC"/>
            </a:solidFill>
            <a:round/>
            <a:headEnd/>
            <a:tailEnd/>
          </a:ln>
          <a:effectLst>
            <a:outerShdw blurRad="40000" dist="23000" dir="5400000" rotWithShape="0">
              <a:srgbClr val="808080">
                <a:alpha val="34998"/>
              </a:srgbClr>
            </a:outerShdw>
          </a:effectLst>
        </p:spPr>
        <p:txBody>
          <a:bodyPr anchor="ctr"/>
          <a:lstStyle/>
          <a:p>
            <a:pPr algn="ctr">
              <a:defRPr/>
            </a:pPr>
            <a:endParaRPr lang="zh-TW" altLang="en-US" dirty="0">
              <a:solidFill>
                <a:schemeClr val="lt1"/>
              </a:solidFill>
              <a:effectLst>
                <a:glow rad="63500">
                  <a:schemeClr val="accent1">
                    <a:satMod val="175000"/>
                    <a:alpha val="40000"/>
                  </a:schemeClr>
                </a:glow>
                <a:innerShdw blurRad="63500" dist="50800" dir="13500000">
                  <a:prstClr val="black">
                    <a:alpha val="50000"/>
                  </a:prstClr>
                </a:innerShdw>
              </a:effectLst>
              <a:latin typeface="Times New Roman" panose="02020603050405020304" pitchFamily="18" charset="0"/>
              <a:ea typeface="+mn-ea"/>
            </a:endParaRPr>
          </a:p>
        </p:txBody>
      </p:sp>
      <p:sp>
        <p:nvSpPr>
          <p:cNvPr id="24" name="橢圓 23"/>
          <p:cNvSpPr>
            <a:spLocks noChangeArrowheads="1"/>
          </p:cNvSpPr>
          <p:nvPr/>
        </p:nvSpPr>
        <p:spPr bwMode="auto">
          <a:xfrm>
            <a:off x="1569215" y="3669839"/>
            <a:ext cx="458787" cy="471488"/>
          </a:xfrm>
          <a:prstGeom prst="ellipse">
            <a:avLst/>
          </a:prstGeom>
          <a:solidFill>
            <a:srgbClr val="E68AE8"/>
          </a:solidFill>
          <a:ln w="9525">
            <a:solidFill>
              <a:srgbClr val="FF33CC"/>
            </a:solidFill>
            <a:round/>
            <a:headEnd/>
            <a:tailEnd/>
          </a:ln>
          <a:effectLst>
            <a:outerShdw blurRad="40000" dist="23000" dir="5400000" rotWithShape="0">
              <a:srgbClr val="808080">
                <a:alpha val="34998"/>
              </a:srgbClr>
            </a:outerShdw>
          </a:effectLst>
        </p:spPr>
        <p:txBody>
          <a:bodyPr anchor="ctr"/>
          <a:lstStyle/>
          <a:p>
            <a:pPr algn="ctr">
              <a:defRPr/>
            </a:pPr>
            <a:endParaRPr lang="zh-TW" altLang="en-US" dirty="0">
              <a:solidFill>
                <a:schemeClr val="lt1"/>
              </a:solidFill>
              <a:effectLst>
                <a:glow rad="63500">
                  <a:schemeClr val="accent1">
                    <a:satMod val="175000"/>
                    <a:alpha val="40000"/>
                  </a:schemeClr>
                </a:glow>
                <a:innerShdw blurRad="63500" dist="50800" dir="13500000">
                  <a:prstClr val="black">
                    <a:alpha val="50000"/>
                  </a:prstClr>
                </a:innerShdw>
              </a:effectLst>
              <a:latin typeface="Times New Roman" panose="02020603050405020304" pitchFamily="18" charset="0"/>
              <a:ea typeface="+mn-ea"/>
            </a:endParaRPr>
          </a:p>
        </p:txBody>
      </p:sp>
      <p:sp>
        <p:nvSpPr>
          <p:cNvPr id="25" name="橢圓 24"/>
          <p:cNvSpPr>
            <a:spLocks noChangeArrowheads="1"/>
          </p:cNvSpPr>
          <p:nvPr/>
        </p:nvSpPr>
        <p:spPr bwMode="auto">
          <a:xfrm>
            <a:off x="1709899" y="4141327"/>
            <a:ext cx="458787" cy="471488"/>
          </a:xfrm>
          <a:prstGeom prst="ellipse">
            <a:avLst/>
          </a:prstGeom>
          <a:solidFill>
            <a:srgbClr val="E68AE8"/>
          </a:solidFill>
          <a:ln w="9525">
            <a:solidFill>
              <a:srgbClr val="FF33CC"/>
            </a:solidFill>
            <a:round/>
            <a:headEnd/>
            <a:tailEnd/>
          </a:ln>
          <a:effectLst>
            <a:outerShdw blurRad="40000" dist="23000" dir="5400000" rotWithShape="0">
              <a:srgbClr val="808080">
                <a:alpha val="34998"/>
              </a:srgbClr>
            </a:outerShdw>
          </a:effectLst>
        </p:spPr>
        <p:txBody>
          <a:bodyPr anchor="ctr"/>
          <a:lstStyle/>
          <a:p>
            <a:pPr algn="ctr">
              <a:defRPr/>
            </a:pPr>
            <a:endParaRPr lang="zh-TW" altLang="en-US" dirty="0">
              <a:solidFill>
                <a:schemeClr val="lt1"/>
              </a:solidFill>
              <a:effectLst>
                <a:glow rad="63500">
                  <a:schemeClr val="accent1">
                    <a:satMod val="175000"/>
                    <a:alpha val="40000"/>
                  </a:schemeClr>
                </a:glow>
                <a:innerShdw blurRad="63500" dist="50800" dir="13500000">
                  <a:prstClr val="black">
                    <a:alpha val="50000"/>
                  </a:prstClr>
                </a:innerShdw>
              </a:effectLst>
              <a:latin typeface="Times New Roman" panose="02020603050405020304" pitchFamily="18" charset="0"/>
              <a:ea typeface="+mn-ea"/>
            </a:endParaRPr>
          </a:p>
        </p:txBody>
      </p:sp>
      <mc:AlternateContent xmlns:mc="http://schemas.openxmlformats.org/markup-compatibility/2006" xmlns:a14="http://schemas.microsoft.com/office/drawing/2010/main">
        <mc:Choice Requires="a14">
          <p:sp>
            <p:nvSpPr>
              <p:cNvPr id="117763" name="文字方塊 6"/>
              <p:cNvSpPr txBox="1">
                <a:spLocks noChangeArrowheads="1"/>
              </p:cNvSpPr>
              <p:nvPr/>
            </p:nvSpPr>
            <p:spPr bwMode="auto">
              <a:xfrm>
                <a:off x="1087465" y="1909021"/>
                <a:ext cx="5830060"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cs typeface="Times New Roman" pitchFamily="18" charset="0"/>
                  </a:rPr>
                  <a:t>但無論選了哪一個，真空中</a:t>
                </a:r>
                <a14:m>
                  <m:oMath xmlns:m="http://schemas.openxmlformats.org/officeDocument/2006/math">
                    <m:r>
                      <m:rPr>
                        <m:sty m:val="p"/>
                      </m:rPr>
                      <a:rPr lang="el-GR" altLang="zh-TW" sz="1800" i="1" dirty="0" smtClean="0">
                        <a:latin typeface="Cambria Math"/>
                        <a:ea typeface="Cambria Math"/>
                        <a:cs typeface="Times New Roman" pitchFamily="18" charset="0"/>
                      </a:rPr>
                      <m:t>Φ</m:t>
                    </m:r>
                  </m:oMath>
                </a14:m>
                <a:r>
                  <a:rPr lang="zh-TW" altLang="en-US" sz="1800" dirty="0">
                    <a:cs typeface="Times New Roman" pitchFamily="18" charset="0"/>
                  </a:rPr>
                  <a:t>值都不為零！</a:t>
                </a:r>
              </a:p>
            </p:txBody>
          </p:sp>
        </mc:Choice>
        <mc:Fallback xmlns="">
          <p:sp>
            <p:nvSpPr>
              <p:cNvPr id="117763" name="文字方塊 6"/>
              <p:cNvSpPr txBox="1">
                <a:spLocks noRot="1" noChangeAspect="1" noMove="1" noResize="1" noEditPoints="1" noAdjustHandles="1" noChangeArrowheads="1" noChangeShapeType="1" noTextEdit="1"/>
              </p:cNvSpPr>
              <p:nvPr/>
            </p:nvSpPr>
            <p:spPr bwMode="auto">
              <a:xfrm>
                <a:off x="1087465" y="1909021"/>
                <a:ext cx="5830060" cy="369332"/>
              </a:xfrm>
              <a:prstGeom prst="rect">
                <a:avLst/>
              </a:prstGeom>
              <a:blipFill rotWithShape="1">
                <a:blip r:embed="rId6"/>
                <a:stretch>
                  <a:fillRect l="-836" t="-6557" b="-2623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sp>
        <p:nvSpPr>
          <p:cNvPr id="117770" name="文字方塊 1"/>
          <p:cNvSpPr txBox="1">
            <a:spLocks noChangeArrowheads="1"/>
          </p:cNvSpPr>
          <p:nvPr/>
        </p:nvSpPr>
        <p:spPr bwMode="auto">
          <a:xfrm>
            <a:off x="1087465" y="1449234"/>
            <a:ext cx="586053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latin typeface="Tahoma" pitchFamily="34" charset="0"/>
              </a:rPr>
              <a:t>而且，你現在有一整圈的最低能量態可以選擇作為真空：</a:t>
            </a:r>
          </a:p>
        </p:txBody>
      </p:sp>
      <mc:AlternateContent xmlns:mc="http://schemas.openxmlformats.org/markup-compatibility/2006" xmlns:a14="http://schemas.microsoft.com/office/drawing/2010/main">
        <mc:Choice Requires="a14">
          <p:sp>
            <p:nvSpPr>
              <p:cNvPr id="17" name="矩形 16"/>
              <p:cNvSpPr/>
              <p:nvPr/>
            </p:nvSpPr>
            <p:spPr>
              <a:xfrm>
                <a:off x="1087465" y="677645"/>
                <a:ext cx="1289392" cy="616644"/>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l-GR" altLang="zh-TW" i="1" smtClean="0">
                              <a:latin typeface="Cambria Math" panose="02040503050406030204" pitchFamily="18" charset="0"/>
                              <a:ea typeface="Cambria Math"/>
                              <a:cs typeface="Times New Roman" pitchFamily="18" charset="0"/>
                            </a:rPr>
                          </m:ctrlPr>
                        </m:dPr>
                        <m:e>
                          <m:r>
                            <m:rPr>
                              <m:sty m:val="p"/>
                            </m:rPr>
                            <a:rPr lang="el-GR" altLang="zh-TW" i="1">
                              <a:latin typeface="Cambria Math"/>
                              <a:ea typeface="Cambria Math"/>
                              <a:cs typeface="Times New Roman" pitchFamily="18" charset="0"/>
                            </a:rPr>
                            <m:t>Φ</m:t>
                          </m:r>
                        </m:e>
                      </m:d>
                      <m:r>
                        <a:rPr lang="en-US" altLang="zh-TW" b="0" i="1" smtClean="0">
                          <a:latin typeface="Cambria Math"/>
                          <a:ea typeface="Cambria Math"/>
                          <a:cs typeface="Times New Roman" pitchFamily="18" charset="0"/>
                        </a:rPr>
                        <m:t>=</m:t>
                      </m:r>
                      <m:f>
                        <m:fPr>
                          <m:ctrlPr>
                            <a:rPr lang="en-US" altLang="zh-TW" b="0" i="1" smtClean="0">
                              <a:latin typeface="Cambria Math" panose="02040503050406030204" pitchFamily="18" charset="0"/>
                              <a:ea typeface="Cambria Math"/>
                              <a:cs typeface="Times New Roman" pitchFamily="18" charset="0"/>
                            </a:rPr>
                          </m:ctrlPr>
                        </m:fPr>
                        <m:num>
                          <m:r>
                            <a:rPr lang="zh-TW" altLang="en-US" b="0" i="1" smtClean="0">
                              <a:latin typeface="Cambria Math"/>
                              <a:ea typeface="Cambria Math"/>
                              <a:cs typeface="Times New Roman" pitchFamily="18" charset="0"/>
                            </a:rPr>
                            <m:t>𝜇</m:t>
                          </m:r>
                        </m:num>
                        <m:den>
                          <m:rad>
                            <m:radPr>
                              <m:degHide m:val="on"/>
                              <m:ctrlPr>
                                <a:rPr lang="en-US" altLang="zh-TW" b="0" i="1" smtClean="0">
                                  <a:latin typeface="Cambria Math" panose="02040503050406030204" pitchFamily="18" charset="0"/>
                                  <a:ea typeface="Cambria Math"/>
                                  <a:cs typeface="Times New Roman" pitchFamily="18" charset="0"/>
                                </a:rPr>
                              </m:ctrlPr>
                            </m:radPr>
                            <m:deg/>
                            <m:e>
                              <m:r>
                                <a:rPr lang="en-US" altLang="zh-TW" b="0" i="1" smtClean="0">
                                  <a:latin typeface="Cambria Math" panose="02040503050406030204" pitchFamily="18" charset="0"/>
                                  <a:ea typeface="Cambria Math"/>
                                  <a:cs typeface="Times New Roman" pitchFamily="18" charset="0"/>
                                </a:rPr>
                                <m:t>2</m:t>
                              </m:r>
                              <m:r>
                                <a:rPr lang="zh-TW" altLang="en-US" b="0" i="1" smtClean="0">
                                  <a:latin typeface="Cambria Math"/>
                                  <a:ea typeface="Cambria Math"/>
                                  <a:cs typeface="Times New Roman" pitchFamily="18" charset="0"/>
                                </a:rPr>
                                <m:t>𝜆</m:t>
                              </m:r>
                            </m:e>
                          </m:rad>
                        </m:den>
                      </m:f>
                    </m:oMath>
                  </m:oMathPara>
                </a14:m>
                <a:endParaRPr lang="zh-TW" altLang="en-US" dirty="0"/>
              </a:p>
            </p:txBody>
          </p:sp>
        </mc:Choice>
        <mc:Fallback xmlns="">
          <p:sp>
            <p:nvSpPr>
              <p:cNvPr id="17" name="矩形 16"/>
              <p:cNvSpPr>
                <a:spLocks noRot="1" noChangeAspect="1" noMove="1" noResize="1" noEditPoints="1" noAdjustHandles="1" noChangeArrowheads="1" noChangeShapeType="1" noTextEdit="1"/>
              </p:cNvSpPr>
              <p:nvPr/>
            </p:nvSpPr>
            <p:spPr>
              <a:xfrm>
                <a:off x="1087465" y="677645"/>
                <a:ext cx="1289392" cy="616644"/>
              </a:xfrm>
              <a:prstGeom prst="rect">
                <a:avLst/>
              </a:prstGeom>
              <a:blipFill>
                <a:blip r:embed="rId7"/>
                <a:stretch>
                  <a:fillRect b="-4082"/>
                </a:stretch>
              </a:blipFill>
            </p:spPr>
            <p:txBody>
              <a:bodyPr/>
              <a:lstStyle/>
              <a:p>
                <a:r>
                  <a:rPr lang="en-US">
                    <a:noFill/>
                  </a:rPr>
                  <a:t> </a:t>
                </a:r>
              </a:p>
            </p:txBody>
          </p:sp>
        </mc:Fallback>
      </mc:AlternateContent>
      <p:cxnSp>
        <p:nvCxnSpPr>
          <p:cNvPr id="3" name="直線單箭頭接點 2"/>
          <p:cNvCxnSpPr>
            <a:stCxn id="12" idx="1"/>
            <a:endCxn id="20" idx="6"/>
          </p:cNvCxnSpPr>
          <p:nvPr/>
        </p:nvCxnSpPr>
        <p:spPr>
          <a:xfrm flipH="1">
            <a:off x="4476722" y="3575388"/>
            <a:ext cx="1628678" cy="391559"/>
          </a:xfrm>
          <a:prstGeom prst="straightConnector1">
            <a:avLst/>
          </a:prstGeom>
          <a:ln w="12700">
            <a:solidFill>
              <a:srgbClr val="E68AE8"/>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889770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6"/>
          <p:cNvSpPr>
            <a:spLocks noChangeArrowheads="1"/>
          </p:cNvSpPr>
          <p:nvPr/>
        </p:nvSpPr>
        <p:spPr bwMode="auto">
          <a:xfrm>
            <a:off x="1223797" y="4252567"/>
            <a:ext cx="503214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solidFill>
                  <a:srgbClr val="FF0000"/>
                </a:solidFill>
                <a:latin typeface="Tahoma" pitchFamily="34" charset="0"/>
              </a:rPr>
              <a:t>能量最低的真空，破壞了能量所遵守的對稱性！</a:t>
            </a:r>
            <a:endParaRPr lang="zh-TW" altLang="en-US" sz="1800" dirty="0">
              <a:latin typeface="Tahoma" pitchFamily="34" charset="0"/>
            </a:endParaRPr>
          </a:p>
        </p:txBody>
      </p:sp>
      <mc:AlternateContent xmlns:mc="http://schemas.openxmlformats.org/markup-compatibility/2006" xmlns:a14="http://schemas.microsoft.com/office/drawing/2010/main">
        <mc:Choice Requires="a14">
          <p:sp>
            <p:nvSpPr>
              <p:cNvPr id="20" name="文字方塊 6"/>
              <p:cNvSpPr txBox="1">
                <a:spLocks noChangeArrowheads="1"/>
              </p:cNvSpPr>
              <p:nvPr/>
            </p:nvSpPr>
            <p:spPr bwMode="auto">
              <a:xfrm>
                <a:off x="1223797" y="3402999"/>
                <a:ext cx="6587425"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None/>
                </a:pPr>
                <a:r>
                  <a:rPr lang="zh-TW" altLang="en-US" sz="1800" dirty="0">
                    <a:cs typeface="Times New Roman" pitchFamily="18" charset="0"/>
                  </a:rPr>
                  <a:t>拉氏量、能量及運動方程式都遵守</a:t>
                </a:r>
                <a14:m>
                  <m:oMath xmlns:m="http://schemas.openxmlformats.org/officeDocument/2006/math">
                    <m:r>
                      <a:rPr lang="en-US" altLang="zh-TW" sz="1800" i="1" dirty="0" smtClean="0">
                        <a:latin typeface="Cambria Math" panose="02040503050406030204" pitchFamily="18" charset="0"/>
                        <a:cs typeface="Times New Roman" panose="02020603050405020304" pitchFamily="18" charset="0"/>
                      </a:rPr>
                      <m:t>𝑈</m:t>
                    </m:r>
                    <m:r>
                      <a:rPr lang="en-US" altLang="zh-TW" sz="1800" i="1" dirty="0" smtClean="0">
                        <a:latin typeface="Cambria Math" panose="02040503050406030204" pitchFamily="18" charset="0"/>
                        <a:cs typeface="Times New Roman" panose="02020603050405020304" pitchFamily="18" charset="0"/>
                      </a:rPr>
                      <m:t>(1)</m:t>
                    </m:r>
                  </m:oMath>
                </a14:m>
                <a:r>
                  <a:rPr lang="zh-TW" altLang="en-US" sz="1800" dirty="0">
                    <a:cs typeface="Times New Roman" pitchFamily="18" charset="0"/>
                  </a:rPr>
                  <a:t>變換不變性，</a:t>
                </a:r>
              </a:p>
            </p:txBody>
          </p:sp>
        </mc:Choice>
        <mc:Fallback xmlns="">
          <p:sp>
            <p:nvSpPr>
              <p:cNvPr id="20" name="文字方塊 6"/>
              <p:cNvSpPr txBox="1">
                <a:spLocks noRot="1" noChangeAspect="1" noMove="1" noResize="1" noEditPoints="1" noAdjustHandles="1" noChangeArrowheads="1" noChangeShapeType="1" noTextEdit="1"/>
              </p:cNvSpPr>
              <p:nvPr/>
            </p:nvSpPr>
            <p:spPr bwMode="auto">
              <a:xfrm>
                <a:off x="1223797" y="3402999"/>
                <a:ext cx="6587425" cy="369332"/>
              </a:xfrm>
              <a:prstGeom prst="rect">
                <a:avLst/>
              </a:prstGeom>
              <a:blipFill>
                <a:blip r:embed="rId2"/>
                <a:stretch>
                  <a:fillRect l="-771" t="-6452" b="-1935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矩形 7"/>
              <p:cNvSpPr/>
              <p:nvPr/>
            </p:nvSpPr>
            <p:spPr>
              <a:xfrm>
                <a:off x="1281861" y="1191794"/>
                <a:ext cx="1250663" cy="616644"/>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l-GR" altLang="zh-TW" i="1" smtClean="0">
                              <a:latin typeface="Cambria Math" panose="02040503050406030204" pitchFamily="18" charset="0"/>
                              <a:ea typeface="Cambria Math"/>
                              <a:cs typeface="Times New Roman" pitchFamily="18" charset="0"/>
                            </a:rPr>
                          </m:ctrlPr>
                        </m:sSubPr>
                        <m:e>
                          <m:r>
                            <m:rPr>
                              <m:sty m:val="p"/>
                            </m:rPr>
                            <a:rPr lang="el-GR" altLang="zh-TW" i="1">
                              <a:latin typeface="Cambria Math"/>
                              <a:ea typeface="Cambria Math"/>
                              <a:cs typeface="Times New Roman" pitchFamily="18" charset="0"/>
                            </a:rPr>
                            <m:t>Φ</m:t>
                          </m:r>
                        </m:e>
                        <m:sub>
                          <m:r>
                            <a:rPr lang="en-US" altLang="zh-TW" b="0" i="1" smtClean="0">
                              <a:latin typeface="Cambria Math"/>
                              <a:ea typeface="Cambria Math"/>
                              <a:cs typeface="Times New Roman" pitchFamily="18" charset="0"/>
                            </a:rPr>
                            <m:t>0</m:t>
                          </m:r>
                        </m:sub>
                      </m:sSub>
                      <m:r>
                        <a:rPr lang="en-US" altLang="zh-TW" b="0" i="1" smtClean="0">
                          <a:latin typeface="Cambria Math"/>
                          <a:ea typeface="Cambria Math"/>
                          <a:cs typeface="Times New Roman" pitchFamily="18" charset="0"/>
                        </a:rPr>
                        <m:t>=</m:t>
                      </m:r>
                      <m:f>
                        <m:fPr>
                          <m:ctrlPr>
                            <a:rPr lang="en-US" altLang="zh-TW" b="0" i="1" smtClean="0">
                              <a:latin typeface="Cambria Math" panose="02040503050406030204" pitchFamily="18" charset="0"/>
                              <a:ea typeface="Cambria Math"/>
                              <a:cs typeface="Times New Roman" pitchFamily="18" charset="0"/>
                            </a:rPr>
                          </m:ctrlPr>
                        </m:fPr>
                        <m:num>
                          <m:r>
                            <a:rPr lang="zh-TW" altLang="en-US" b="0" i="1" smtClean="0">
                              <a:latin typeface="Cambria Math"/>
                              <a:ea typeface="Cambria Math"/>
                              <a:cs typeface="Times New Roman" pitchFamily="18" charset="0"/>
                            </a:rPr>
                            <m:t>𝜇</m:t>
                          </m:r>
                        </m:num>
                        <m:den>
                          <m:rad>
                            <m:radPr>
                              <m:degHide m:val="on"/>
                              <m:ctrlPr>
                                <a:rPr lang="en-US" altLang="zh-TW" b="0" i="1" smtClean="0">
                                  <a:latin typeface="Cambria Math" panose="02040503050406030204" pitchFamily="18" charset="0"/>
                                  <a:ea typeface="Cambria Math"/>
                                  <a:cs typeface="Times New Roman" pitchFamily="18" charset="0"/>
                                </a:rPr>
                              </m:ctrlPr>
                            </m:radPr>
                            <m:deg/>
                            <m:e>
                              <m:r>
                                <a:rPr lang="en-US" altLang="zh-TW" b="0" i="1" smtClean="0">
                                  <a:latin typeface="Cambria Math" panose="02040503050406030204" pitchFamily="18" charset="0"/>
                                  <a:ea typeface="Cambria Math"/>
                                  <a:cs typeface="Times New Roman" pitchFamily="18" charset="0"/>
                                </a:rPr>
                                <m:t>2</m:t>
                              </m:r>
                              <m:r>
                                <a:rPr lang="zh-TW" altLang="en-US" b="0" i="1" smtClean="0">
                                  <a:latin typeface="Cambria Math"/>
                                  <a:ea typeface="Cambria Math"/>
                                  <a:cs typeface="Times New Roman" pitchFamily="18" charset="0"/>
                                </a:rPr>
                                <m:t>𝜆</m:t>
                              </m:r>
                            </m:e>
                          </m:rad>
                        </m:den>
                      </m:f>
                    </m:oMath>
                  </m:oMathPara>
                </a14:m>
                <a:endParaRPr lang="zh-TW" altLang="en-US" dirty="0"/>
              </a:p>
            </p:txBody>
          </p:sp>
        </mc:Choice>
        <mc:Fallback xmlns="">
          <p:sp>
            <p:nvSpPr>
              <p:cNvPr id="8" name="矩形 7"/>
              <p:cNvSpPr>
                <a:spLocks noRot="1" noChangeAspect="1" noMove="1" noResize="1" noEditPoints="1" noAdjustHandles="1" noChangeArrowheads="1" noChangeShapeType="1" noTextEdit="1"/>
              </p:cNvSpPr>
              <p:nvPr/>
            </p:nvSpPr>
            <p:spPr>
              <a:xfrm>
                <a:off x="1281861" y="1191794"/>
                <a:ext cx="1250663" cy="616644"/>
              </a:xfrm>
              <a:prstGeom prst="rect">
                <a:avLst/>
              </a:prstGeom>
              <a:blipFill>
                <a:blip r:embed="rId3"/>
                <a:stretch>
                  <a:fillRect b="-20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文字方塊 13"/>
              <p:cNvSpPr txBox="1"/>
              <p:nvPr/>
            </p:nvSpPr>
            <p:spPr bwMode="auto">
              <a:xfrm>
                <a:off x="1214557" y="1823431"/>
                <a:ext cx="6194705"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rtlCol="0">
                <a:spAutoFit/>
              </a:bodyPr>
              <a:lstStyle/>
              <a:p>
                <a:r>
                  <a:rPr lang="en-US" altLang="zh-TW" dirty="0" err="1">
                    <a:latin typeface="Times New Roman" pitchFamily="18" charset="0"/>
                    <a:cs typeface="Times New Roman" pitchFamily="18" charset="0"/>
                  </a:rPr>
                  <a:t>Lagrangian</a:t>
                </a:r>
                <a:r>
                  <a:rPr lang="zh-TW" altLang="en-US" dirty="0">
                    <a:latin typeface="Times New Roman" pitchFamily="18" charset="0"/>
                    <a:cs typeface="Times New Roman" pitchFamily="18" charset="0"/>
                  </a:rPr>
                  <a:t>在乘上一個</a:t>
                </a:r>
                <a:r>
                  <a:rPr lang="en-US" altLang="zh-TW" dirty="0">
                    <a:latin typeface="Times New Roman" panose="02020603050405020304" pitchFamily="18" charset="0"/>
                    <a:cs typeface="Times New Roman" panose="02020603050405020304" pitchFamily="18" charset="0"/>
                  </a:rPr>
                  <a:t>phase</a:t>
                </a:r>
                <a:r>
                  <a:rPr lang="zh-TW" altLang="en-US" dirty="0">
                    <a:latin typeface="Times New Roman" panose="02020603050405020304" pitchFamily="18" charset="0"/>
                    <a:cs typeface="Times New Roman" panose="02020603050405020304" pitchFamily="18" charset="0"/>
                  </a:rPr>
                  <a:t>的</a:t>
                </a:r>
                <a14:m>
                  <m:oMath xmlns:m="http://schemas.openxmlformats.org/officeDocument/2006/math">
                    <m:r>
                      <a:rPr lang="en-US" altLang="zh-TW" i="1" dirty="0" smtClean="0">
                        <a:latin typeface="Cambria Math" panose="02040503050406030204" pitchFamily="18" charset="0"/>
                        <a:cs typeface="Times New Roman" panose="02020603050405020304" pitchFamily="18" charset="0"/>
                      </a:rPr>
                      <m:t>𝑈</m:t>
                    </m:r>
                    <m:r>
                      <a:rPr lang="en-US" altLang="zh-TW" i="1" dirty="0" smtClean="0">
                        <a:latin typeface="Cambria Math" panose="02040503050406030204" pitchFamily="18" charset="0"/>
                        <a:cs typeface="Times New Roman" panose="02020603050405020304" pitchFamily="18" charset="0"/>
                      </a:rPr>
                      <m:t>(1)</m:t>
                    </m:r>
                  </m:oMath>
                </a14:m>
                <a:r>
                  <a:rPr lang="zh-TW" altLang="en-US" dirty="0">
                    <a:latin typeface="Times New Roman" panose="02020603050405020304" pitchFamily="18" charset="0"/>
                    <a:cs typeface="Times New Roman" panose="02020603050405020304" pitchFamily="18" charset="0"/>
                  </a:rPr>
                  <a:t>變換下是不變的！</a:t>
                </a:r>
                <a:endParaRPr lang="zh-TW" altLang="en-US" sz="1800" dirty="0">
                  <a:latin typeface="Times New Roman" pitchFamily="18" charset="0"/>
                  <a:cs typeface="Times New Roman" pitchFamily="18" charset="0"/>
                </a:endParaRPr>
              </a:p>
            </p:txBody>
          </p:sp>
        </mc:Choice>
        <mc:Fallback xmlns="">
          <p:sp>
            <p:nvSpPr>
              <p:cNvPr id="14" name="文字方塊 13"/>
              <p:cNvSpPr txBox="1">
                <a:spLocks noRot="1" noChangeAspect="1" noMove="1" noResize="1" noEditPoints="1" noAdjustHandles="1" noChangeArrowheads="1" noChangeShapeType="1" noTextEdit="1"/>
              </p:cNvSpPr>
              <p:nvPr/>
            </p:nvSpPr>
            <p:spPr bwMode="auto">
              <a:xfrm>
                <a:off x="1214557" y="1823431"/>
                <a:ext cx="6194705" cy="369332"/>
              </a:xfrm>
              <a:prstGeom prst="rect">
                <a:avLst/>
              </a:prstGeom>
              <a:blipFill>
                <a:blip r:embed="rId4"/>
                <a:stretch>
                  <a:fillRect l="-818"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4" name="矩形 3"/>
          <p:cNvSpPr/>
          <p:nvPr/>
        </p:nvSpPr>
        <p:spPr>
          <a:xfrm>
            <a:off x="1214557" y="4679292"/>
            <a:ext cx="7340471" cy="369332"/>
          </a:xfrm>
          <a:prstGeom prst="rect">
            <a:avLst/>
          </a:prstGeom>
        </p:spPr>
        <p:txBody>
          <a:bodyPr wrap="none">
            <a:spAutoFit/>
          </a:bodyPr>
          <a:lstStyle/>
          <a:p>
            <a:r>
              <a:rPr lang="zh-TW" altLang="en-US" dirty="0">
                <a:latin typeface="Times New Roman" panose="02020603050405020304" pitchFamily="18" charset="0"/>
                <a:cs typeface="Times New Roman" panose="02020603050405020304" pitchFamily="18" charset="0"/>
              </a:rPr>
              <a:t>因此，表面上此系統無此對稱性，但能量及運動方程式卻偷偷地遵守！</a:t>
            </a:r>
            <a:endParaRPr lang="zh-TW" altLang="en-US" dirty="0"/>
          </a:p>
        </p:txBody>
      </p:sp>
      <p:sp>
        <p:nvSpPr>
          <p:cNvPr id="5" name="文字方塊 4"/>
          <p:cNvSpPr txBox="1"/>
          <p:nvPr/>
        </p:nvSpPr>
        <p:spPr>
          <a:xfrm>
            <a:off x="1223797" y="2735960"/>
            <a:ext cx="5251558" cy="369332"/>
          </a:xfrm>
          <a:prstGeom prst="rect">
            <a:avLst/>
          </a:prstGeom>
          <a:noFill/>
        </p:spPr>
        <p:txBody>
          <a:bodyPr wrap="square" rtlCol="0">
            <a:spAutoFit/>
          </a:bodyPr>
          <a:lstStyle/>
          <a:p>
            <a:r>
              <a:rPr lang="zh-TW" altLang="en-US" dirty="0"/>
              <a:t>真空卻在此一變換下不是不變的！</a:t>
            </a:r>
          </a:p>
        </p:txBody>
      </p:sp>
      <mc:AlternateContent xmlns:mc="http://schemas.openxmlformats.org/markup-compatibility/2006" xmlns:a14="http://schemas.microsoft.com/office/drawing/2010/main">
        <mc:Choice Requires="a14">
          <p:sp>
            <p:nvSpPr>
              <p:cNvPr id="18" name="矩形 17"/>
              <p:cNvSpPr/>
              <p:nvPr/>
            </p:nvSpPr>
            <p:spPr>
              <a:xfrm>
                <a:off x="4912816" y="2614441"/>
                <a:ext cx="3125077" cy="616644"/>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l-GR" altLang="zh-TW" i="1" smtClean="0">
                              <a:latin typeface="Cambria Math" panose="02040503050406030204" pitchFamily="18" charset="0"/>
                              <a:ea typeface="Cambria Math"/>
                              <a:cs typeface="Times New Roman" pitchFamily="18" charset="0"/>
                            </a:rPr>
                          </m:ctrlPr>
                        </m:sSubPr>
                        <m:e>
                          <m:r>
                            <m:rPr>
                              <m:sty m:val="p"/>
                            </m:rPr>
                            <a:rPr lang="el-GR" altLang="zh-TW" i="1">
                              <a:latin typeface="Cambria Math"/>
                              <a:ea typeface="Cambria Math"/>
                              <a:cs typeface="Times New Roman" pitchFamily="18" charset="0"/>
                            </a:rPr>
                            <m:t>Φ</m:t>
                          </m:r>
                        </m:e>
                        <m:sub>
                          <m:r>
                            <a:rPr lang="en-US" altLang="zh-TW" i="1">
                              <a:latin typeface="Cambria Math"/>
                              <a:ea typeface="Cambria Math"/>
                              <a:cs typeface="Times New Roman" pitchFamily="18" charset="0"/>
                            </a:rPr>
                            <m:t>0</m:t>
                          </m:r>
                        </m:sub>
                      </m:sSub>
                      <m:r>
                        <a:rPr lang="en-US" altLang="zh-TW" b="0" i="1" smtClean="0">
                          <a:latin typeface="Cambria Math"/>
                          <a:ea typeface="Cambria Math"/>
                          <a:cs typeface="Times New Roman" pitchFamily="18" charset="0"/>
                        </a:rPr>
                        <m:t>=</m:t>
                      </m:r>
                      <m:f>
                        <m:fPr>
                          <m:ctrlPr>
                            <a:rPr lang="en-US" altLang="zh-TW" b="0" i="1" smtClean="0">
                              <a:latin typeface="Cambria Math" panose="02040503050406030204" pitchFamily="18" charset="0"/>
                              <a:ea typeface="Cambria Math"/>
                              <a:cs typeface="Times New Roman" pitchFamily="18" charset="0"/>
                            </a:rPr>
                          </m:ctrlPr>
                        </m:fPr>
                        <m:num>
                          <m:r>
                            <a:rPr lang="zh-TW" altLang="en-US" b="0" i="1" smtClean="0">
                              <a:latin typeface="Cambria Math"/>
                              <a:ea typeface="Cambria Math"/>
                              <a:cs typeface="Times New Roman" pitchFamily="18" charset="0"/>
                            </a:rPr>
                            <m:t>𝜇</m:t>
                          </m:r>
                        </m:num>
                        <m:den>
                          <m:rad>
                            <m:radPr>
                              <m:degHide m:val="on"/>
                              <m:ctrlPr>
                                <a:rPr lang="en-US" altLang="zh-TW" b="0" i="1" smtClean="0">
                                  <a:latin typeface="Cambria Math" panose="02040503050406030204" pitchFamily="18" charset="0"/>
                                  <a:ea typeface="Cambria Math"/>
                                  <a:cs typeface="Times New Roman" pitchFamily="18" charset="0"/>
                                </a:rPr>
                              </m:ctrlPr>
                            </m:radPr>
                            <m:deg/>
                            <m:e>
                              <m:r>
                                <a:rPr lang="en-US" altLang="zh-TW" b="0" i="1" smtClean="0">
                                  <a:latin typeface="Cambria Math" panose="02040503050406030204" pitchFamily="18" charset="0"/>
                                  <a:ea typeface="Cambria Math"/>
                                  <a:cs typeface="Times New Roman" pitchFamily="18" charset="0"/>
                                </a:rPr>
                                <m:t>2</m:t>
                              </m:r>
                              <m:r>
                                <a:rPr lang="zh-TW" altLang="en-US" b="0" i="1" smtClean="0">
                                  <a:latin typeface="Cambria Math"/>
                                  <a:ea typeface="Cambria Math"/>
                                  <a:cs typeface="Times New Roman" pitchFamily="18" charset="0"/>
                                </a:rPr>
                                <m:t>𝜆</m:t>
                              </m:r>
                            </m:e>
                          </m:rad>
                        </m:den>
                      </m:f>
                      <m:r>
                        <a:rPr lang="en-US" altLang="zh-TW" b="0" i="1" smtClean="0">
                          <a:latin typeface="Cambria Math"/>
                          <a:ea typeface="Cambria Math"/>
                          <a:cs typeface="Times New Roman" pitchFamily="18" charset="0"/>
                        </a:rPr>
                        <m:t>→</m:t>
                      </m:r>
                      <m:sSup>
                        <m:sSupPr>
                          <m:ctrlPr>
                            <a:rPr lang="en-US" altLang="zh-TW" b="0" i="1" smtClean="0">
                              <a:latin typeface="Cambria Math" panose="02040503050406030204" pitchFamily="18" charset="0"/>
                              <a:ea typeface="Cambria Math"/>
                              <a:cs typeface="Times New Roman" pitchFamily="18" charset="0"/>
                            </a:rPr>
                          </m:ctrlPr>
                        </m:sSupPr>
                        <m:e>
                          <m:r>
                            <a:rPr lang="en-US" altLang="zh-TW" b="0" i="1" smtClean="0">
                              <a:latin typeface="Cambria Math"/>
                              <a:ea typeface="Cambria Math"/>
                              <a:cs typeface="Times New Roman" pitchFamily="18" charset="0"/>
                            </a:rPr>
                            <m:t>𝑒</m:t>
                          </m:r>
                        </m:e>
                        <m:sup>
                          <m:r>
                            <a:rPr lang="en-US" altLang="zh-TW" b="0" i="1" smtClean="0">
                              <a:latin typeface="Cambria Math" panose="02040503050406030204" pitchFamily="18" charset="0"/>
                              <a:ea typeface="Cambria Math"/>
                              <a:cs typeface="Times New Roman" pitchFamily="18" charset="0"/>
                            </a:rPr>
                            <m:t>−</m:t>
                          </m:r>
                          <m:r>
                            <a:rPr lang="en-US" altLang="zh-TW" b="0" i="1" smtClean="0">
                              <a:latin typeface="Cambria Math"/>
                              <a:ea typeface="Cambria Math"/>
                              <a:cs typeface="Times New Roman" pitchFamily="18" charset="0"/>
                            </a:rPr>
                            <m:t>𝑖</m:t>
                          </m:r>
                          <m:r>
                            <a:rPr lang="zh-TW" altLang="en-US" b="0" i="1" smtClean="0">
                              <a:latin typeface="Cambria Math"/>
                              <a:ea typeface="Cambria Math"/>
                              <a:cs typeface="Times New Roman" pitchFamily="18" charset="0"/>
                            </a:rPr>
                            <m:t>𝜃</m:t>
                          </m:r>
                        </m:sup>
                      </m:sSup>
                      <m:f>
                        <m:fPr>
                          <m:ctrlPr>
                            <a:rPr lang="en-US" altLang="zh-TW" i="1">
                              <a:latin typeface="Cambria Math" panose="02040503050406030204" pitchFamily="18" charset="0"/>
                              <a:ea typeface="Cambria Math"/>
                              <a:cs typeface="Times New Roman" pitchFamily="18" charset="0"/>
                            </a:rPr>
                          </m:ctrlPr>
                        </m:fPr>
                        <m:num>
                          <m:r>
                            <a:rPr lang="zh-TW" altLang="en-US" i="1">
                              <a:latin typeface="Cambria Math"/>
                              <a:ea typeface="Cambria Math"/>
                              <a:cs typeface="Times New Roman" pitchFamily="18" charset="0"/>
                            </a:rPr>
                            <m:t>𝜇</m:t>
                          </m:r>
                        </m:num>
                        <m:den>
                          <m:rad>
                            <m:radPr>
                              <m:degHide m:val="on"/>
                              <m:ctrlPr>
                                <a:rPr lang="en-US" altLang="zh-TW" i="1">
                                  <a:latin typeface="Cambria Math" panose="02040503050406030204" pitchFamily="18" charset="0"/>
                                  <a:ea typeface="Cambria Math"/>
                                  <a:cs typeface="Times New Roman" pitchFamily="18" charset="0"/>
                                </a:rPr>
                              </m:ctrlPr>
                            </m:radPr>
                            <m:deg/>
                            <m:e>
                              <m:r>
                                <a:rPr lang="en-US" altLang="zh-TW" b="0" i="1" smtClean="0">
                                  <a:latin typeface="Cambria Math" panose="02040503050406030204" pitchFamily="18" charset="0"/>
                                  <a:ea typeface="Cambria Math"/>
                                  <a:cs typeface="Times New Roman" pitchFamily="18" charset="0"/>
                                </a:rPr>
                                <m:t>2</m:t>
                              </m:r>
                              <m:r>
                                <a:rPr lang="zh-TW" altLang="en-US" i="1">
                                  <a:latin typeface="Cambria Math"/>
                                  <a:ea typeface="Cambria Math"/>
                                  <a:cs typeface="Times New Roman" pitchFamily="18" charset="0"/>
                                </a:rPr>
                                <m:t>𝜆</m:t>
                              </m:r>
                            </m:e>
                          </m:rad>
                        </m:den>
                      </m:f>
                      <m:r>
                        <a:rPr lang="zh-TW" altLang="en-US" i="1" smtClean="0">
                          <a:latin typeface="Cambria Math"/>
                          <a:ea typeface="Cambria Math"/>
                          <a:cs typeface="Times New Roman" pitchFamily="18" charset="0"/>
                        </a:rPr>
                        <m:t>≠</m:t>
                      </m:r>
                      <m:f>
                        <m:fPr>
                          <m:ctrlPr>
                            <a:rPr lang="en-US" altLang="zh-TW" i="1">
                              <a:latin typeface="Cambria Math" panose="02040503050406030204" pitchFamily="18" charset="0"/>
                              <a:ea typeface="Cambria Math"/>
                              <a:cs typeface="Times New Roman" pitchFamily="18" charset="0"/>
                            </a:rPr>
                          </m:ctrlPr>
                        </m:fPr>
                        <m:num>
                          <m:r>
                            <a:rPr lang="zh-TW" altLang="en-US" i="1">
                              <a:latin typeface="Cambria Math"/>
                              <a:ea typeface="Cambria Math"/>
                              <a:cs typeface="Times New Roman" pitchFamily="18" charset="0"/>
                            </a:rPr>
                            <m:t>𝜇</m:t>
                          </m:r>
                        </m:num>
                        <m:den>
                          <m:rad>
                            <m:radPr>
                              <m:degHide m:val="on"/>
                              <m:ctrlPr>
                                <a:rPr lang="en-US" altLang="zh-TW" i="1">
                                  <a:latin typeface="Cambria Math" panose="02040503050406030204" pitchFamily="18" charset="0"/>
                                  <a:ea typeface="Cambria Math"/>
                                  <a:cs typeface="Times New Roman" pitchFamily="18" charset="0"/>
                                </a:rPr>
                              </m:ctrlPr>
                            </m:radPr>
                            <m:deg/>
                            <m:e>
                              <m:r>
                                <a:rPr lang="en-US" altLang="zh-TW" b="0" i="1" smtClean="0">
                                  <a:latin typeface="Cambria Math" panose="02040503050406030204" pitchFamily="18" charset="0"/>
                                  <a:ea typeface="Cambria Math"/>
                                  <a:cs typeface="Times New Roman" pitchFamily="18" charset="0"/>
                                </a:rPr>
                                <m:t>2</m:t>
                              </m:r>
                              <m:r>
                                <a:rPr lang="zh-TW" altLang="en-US" i="1">
                                  <a:latin typeface="Cambria Math"/>
                                  <a:ea typeface="Cambria Math"/>
                                  <a:cs typeface="Times New Roman" pitchFamily="18" charset="0"/>
                                </a:rPr>
                                <m:t>𝜆</m:t>
                              </m:r>
                            </m:e>
                          </m:rad>
                        </m:den>
                      </m:f>
                    </m:oMath>
                  </m:oMathPara>
                </a14:m>
                <a:endParaRPr lang="zh-TW" altLang="en-US" dirty="0"/>
              </a:p>
            </p:txBody>
          </p:sp>
        </mc:Choice>
        <mc:Fallback xmlns="">
          <p:sp>
            <p:nvSpPr>
              <p:cNvPr id="18" name="矩形 17"/>
              <p:cNvSpPr>
                <a:spLocks noRot="1" noChangeAspect="1" noMove="1" noResize="1" noEditPoints="1" noAdjustHandles="1" noChangeArrowheads="1" noChangeShapeType="1" noTextEdit="1"/>
              </p:cNvSpPr>
              <p:nvPr/>
            </p:nvSpPr>
            <p:spPr>
              <a:xfrm>
                <a:off x="4912816" y="2614441"/>
                <a:ext cx="3125077" cy="616644"/>
              </a:xfrm>
              <a:prstGeom prst="rect">
                <a:avLst/>
              </a:prstGeom>
              <a:blipFill>
                <a:blip r:embed="rId5"/>
                <a:stretch>
                  <a:fillRect b="-4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矩形 5"/>
              <p:cNvSpPr/>
              <p:nvPr/>
            </p:nvSpPr>
            <p:spPr>
              <a:xfrm>
                <a:off x="1214557" y="3827783"/>
                <a:ext cx="3900107" cy="369332"/>
              </a:xfrm>
              <a:prstGeom prst="rect">
                <a:avLst/>
              </a:prstGeom>
            </p:spPr>
            <p:txBody>
              <a:bodyPr wrap="none">
                <a:spAutoFit/>
              </a:bodyPr>
              <a:lstStyle/>
              <a:p>
                <a:r>
                  <a:rPr lang="zh-TW" altLang="en-US" dirty="0">
                    <a:cs typeface="Times New Roman" pitchFamily="18" charset="0"/>
                  </a:rPr>
                  <a:t>但真空在</a:t>
                </a:r>
                <a14:m>
                  <m:oMath xmlns:m="http://schemas.openxmlformats.org/officeDocument/2006/math">
                    <m:r>
                      <a:rPr lang="en-US" altLang="zh-TW" i="1" dirty="0" smtClean="0">
                        <a:latin typeface="Cambria Math" panose="02040503050406030204" pitchFamily="18" charset="0"/>
                        <a:cs typeface="Times New Roman" panose="02020603050405020304" pitchFamily="18" charset="0"/>
                      </a:rPr>
                      <m:t>𝑈</m:t>
                    </m:r>
                    <m:r>
                      <a:rPr lang="en-US" altLang="zh-TW" i="1" dirty="0" smtClean="0">
                        <a:latin typeface="Cambria Math" panose="02040503050406030204" pitchFamily="18" charset="0"/>
                        <a:cs typeface="Times New Roman" panose="02020603050405020304" pitchFamily="18" charset="0"/>
                      </a:rPr>
                      <m:t>(1)</m:t>
                    </m:r>
                  </m:oMath>
                </a14:m>
                <a:r>
                  <a:rPr lang="zh-TW" altLang="en-US" dirty="0">
                    <a:cs typeface="Times New Roman" pitchFamily="18" charset="0"/>
                  </a:rPr>
                  <a:t>變換下卻不是不變的！</a:t>
                </a:r>
              </a:p>
            </p:txBody>
          </p:sp>
        </mc:Choice>
        <mc:Fallback xmlns="">
          <p:sp>
            <p:nvSpPr>
              <p:cNvPr id="6" name="矩形 5"/>
              <p:cNvSpPr>
                <a:spLocks noRot="1" noChangeAspect="1" noMove="1" noResize="1" noEditPoints="1" noAdjustHandles="1" noChangeArrowheads="1" noChangeShapeType="1" noTextEdit="1"/>
              </p:cNvSpPr>
              <p:nvPr/>
            </p:nvSpPr>
            <p:spPr>
              <a:xfrm>
                <a:off x="1214557" y="3827783"/>
                <a:ext cx="3900107" cy="369332"/>
              </a:xfrm>
              <a:prstGeom prst="rect">
                <a:avLst/>
              </a:prstGeom>
              <a:blipFill>
                <a:blip r:embed="rId6"/>
                <a:stretch>
                  <a:fillRect l="-1299" t="-6667" r="-325" b="-2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矩形 12"/>
              <p:cNvSpPr/>
              <p:nvPr/>
            </p:nvSpPr>
            <p:spPr>
              <a:xfrm>
                <a:off x="2725251" y="2272241"/>
                <a:ext cx="2014526" cy="381451"/>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l-GR" altLang="zh-TW" i="1" smtClean="0">
                          <a:latin typeface="Cambria Math"/>
                          <a:ea typeface="Cambria Math"/>
                          <a:cs typeface="Times New Roman" pitchFamily="18" charset="0"/>
                        </a:rPr>
                        <m:t>Φ</m:t>
                      </m:r>
                      <m:d>
                        <m:dPr>
                          <m:ctrlPr>
                            <a:rPr lang="el-GR" altLang="zh-TW" i="1" smtClean="0">
                              <a:latin typeface="Cambria Math" panose="02040503050406030204" pitchFamily="18" charset="0"/>
                              <a:ea typeface="Cambria Math"/>
                              <a:cs typeface="Times New Roman" pitchFamily="18" charset="0"/>
                            </a:rPr>
                          </m:ctrlPr>
                        </m:dPr>
                        <m:e>
                          <m:r>
                            <a:rPr lang="en-US" altLang="zh-TW" b="0" i="1" smtClean="0">
                              <a:latin typeface="Cambria Math"/>
                              <a:ea typeface="Cambria Math"/>
                              <a:cs typeface="Times New Roman" pitchFamily="18" charset="0"/>
                            </a:rPr>
                            <m:t>𝑥</m:t>
                          </m:r>
                        </m:e>
                      </m:d>
                      <m:r>
                        <a:rPr lang="el-GR" altLang="zh-TW" i="1" smtClean="0">
                          <a:latin typeface="Cambria Math"/>
                          <a:ea typeface="Cambria Math"/>
                          <a:cs typeface="Times New Roman" pitchFamily="18" charset="0"/>
                        </a:rPr>
                        <m:t>→</m:t>
                      </m:r>
                      <m:sSup>
                        <m:sSupPr>
                          <m:ctrlPr>
                            <a:rPr lang="el-GR" altLang="zh-TW" i="1" smtClean="0">
                              <a:latin typeface="Cambria Math" panose="02040503050406030204" pitchFamily="18" charset="0"/>
                              <a:ea typeface="Cambria Math"/>
                              <a:cs typeface="Times New Roman" pitchFamily="18" charset="0"/>
                            </a:rPr>
                          </m:ctrlPr>
                        </m:sSupPr>
                        <m:e>
                          <m:r>
                            <a:rPr lang="en-US" altLang="zh-TW" b="0" i="1" smtClean="0">
                              <a:latin typeface="Cambria Math"/>
                              <a:ea typeface="Cambria Math"/>
                              <a:cs typeface="Times New Roman" pitchFamily="18" charset="0"/>
                            </a:rPr>
                            <m:t>𝑒</m:t>
                          </m:r>
                        </m:e>
                        <m:sup>
                          <m:r>
                            <a:rPr lang="en-US" altLang="zh-TW" b="0" i="1" smtClean="0">
                              <a:latin typeface="Cambria Math" panose="02040503050406030204" pitchFamily="18" charset="0"/>
                              <a:ea typeface="Cambria Math"/>
                              <a:cs typeface="Times New Roman" pitchFamily="18" charset="0"/>
                            </a:rPr>
                            <m:t>−</m:t>
                          </m:r>
                          <m:r>
                            <a:rPr lang="en-US" altLang="zh-TW" b="0" i="1" smtClean="0">
                              <a:latin typeface="Cambria Math"/>
                              <a:ea typeface="Cambria Math"/>
                              <a:cs typeface="Times New Roman" pitchFamily="18" charset="0"/>
                            </a:rPr>
                            <m:t>𝑖</m:t>
                          </m:r>
                          <m:r>
                            <a:rPr lang="zh-TW" altLang="en-US" b="0" i="1" smtClean="0">
                              <a:latin typeface="Cambria Math"/>
                              <a:ea typeface="Cambria Math"/>
                              <a:cs typeface="Times New Roman" pitchFamily="18" charset="0"/>
                            </a:rPr>
                            <m:t>𝜃</m:t>
                          </m:r>
                        </m:sup>
                      </m:sSup>
                      <m:r>
                        <m:rPr>
                          <m:sty m:val="p"/>
                        </m:rPr>
                        <a:rPr lang="el-GR" altLang="zh-TW" i="1">
                          <a:latin typeface="Cambria Math"/>
                          <a:ea typeface="Cambria Math"/>
                          <a:cs typeface="Times New Roman" pitchFamily="18" charset="0"/>
                        </a:rPr>
                        <m:t>Φ</m:t>
                      </m:r>
                      <m:d>
                        <m:dPr>
                          <m:ctrlPr>
                            <a:rPr lang="el-GR" altLang="zh-TW" i="1">
                              <a:latin typeface="Cambria Math" panose="02040503050406030204" pitchFamily="18" charset="0"/>
                              <a:ea typeface="Cambria Math"/>
                              <a:cs typeface="Times New Roman" pitchFamily="18" charset="0"/>
                            </a:rPr>
                          </m:ctrlPr>
                        </m:dPr>
                        <m:e>
                          <m:r>
                            <a:rPr lang="en-US" altLang="zh-TW" i="1">
                              <a:latin typeface="Cambria Math"/>
                              <a:ea typeface="Cambria Math"/>
                              <a:cs typeface="Times New Roman" pitchFamily="18" charset="0"/>
                            </a:rPr>
                            <m:t>𝑥</m:t>
                          </m:r>
                        </m:e>
                      </m:d>
                    </m:oMath>
                  </m:oMathPara>
                </a14:m>
                <a:endParaRPr lang="zh-TW" altLang="en-US" dirty="0"/>
              </a:p>
            </p:txBody>
          </p:sp>
        </mc:Choice>
        <mc:Fallback xmlns="">
          <p:sp>
            <p:nvSpPr>
              <p:cNvPr id="13" name="矩形 12"/>
              <p:cNvSpPr>
                <a:spLocks noRot="1" noChangeAspect="1" noMove="1" noResize="1" noEditPoints="1" noAdjustHandles="1" noChangeArrowheads="1" noChangeShapeType="1" noTextEdit="1"/>
              </p:cNvSpPr>
              <p:nvPr/>
            </p:nvSpPr>
            <p:spPr>
              <a:xfrm>
                <a:off x="2725251" y="2272241"/>
                <a:ext cx="2014526" cy="381451"/>
              </a:xfrm>
              <a:prstGeom prst="rect">
                <a:avLst/>
              </a:prstGeom>
              <a:blipFill>
                <a:blip r:embed="rId7"/>
                <a:stretch>
                  <a:fillRect/>
                </a:stretch>
              </a:blipFill>
            </p:spPr>
            <p:txBody>
              <a:bodyPr/>
              <a:lstStyle/>
              <a:p>
                <a:r>
                  <a:rPr lang="en-US">
                    <a:noFill/>
                  </a:rPr>
                  <a:t> </a:t>
                </a:r>
              </a:p>
            </p:txBody>
          </p:sp>
        </mc:Fallback>
      </mc:AlternateContent>
      <p:sp>
        <p:nvSpPr>
          <p:cNvPr id="2" name="文字方塊 1"/>
          <p:cNvSpPr txBox="1"/>
          <p:nvPr/>
        </p:nvSpPr>
        <p:spPr>
          <a:xfrm>
            <a:off x="1214557" y="5344194"/>
            <a:ext cx="7206112" cy="369332"/>
          </a:xfrm>
          <a:prstGeom prst="rect">
            <a:avLst/>
          </a:prstGeom>
          <a:noFill/>
        </p:spPr>
        <p:txBody>
          <a:bodyPr wrap="square" rtlCol="0">
            <a:spAutoFit/>
          </a:bodyPr>
          <a:lstStyle/>
          <a:p>
            <a:r>
              <a:rPr lang="zh-TW" altLang="en-US" dirty="0">
                <a:solidFill>
                  <a:srgbClr val="FF0000"/>
                </a:solidFill>
                <a:latin typeface="Times New Roman" panose="02020603050405020304" pitchFamily="18" charset="0"/>
              </a:rPr>
              <a:t>這樣的機制稱為 </a:t>
            </a:r>
            <a:r>
              <a:rPr lang="en-US" altLang="zh-TW" dirty="0">
                <a:solidFill>
                  <a:srgbClr val="FF0000"/>
                </a:solidFill>
                <a:latin typeface="Times New Roman" panose="02020603050405020304" pitchFamily="18" charset="0"/>
                <a:cs typeface="Times New Roman" panose="02020603050405020304" pitchFamily="18" charset="0"/>
              </a:rPr>
              <a:t>Spontaneous Symmetry Breaking</a:t>
            </a:r>
            <a:r>
              <a:rPr lang="zh-TW" altLang="en-US" dirty="0">
                <a:solidFill>
                  <a:srgbClr val="FF0000"/>
                </a:solidFill>
                <a:latin typeface="Times New Roman" panose="02020603050405020304" pitchFamily="18" charset="0"/>
                <a:cs typeface="Times New Roman" panose="02020603050405020304" pitchFamily="18" charset="0"/>
              </a:rPr>
              <a:t> </a:t>
            </a:r>
            <a:r>
              <a:rPr lang="zh-TW" altLang="en-US" dirty="0">
                <a:solidFill>
                  <a:srgbClr val="FF0000"/>
                </a:solidFill>
                <a:cs typeface="Times New Roman" pitchFamily="18" charset="0"/>
              </a:rPr>
              <a:t>自發對稱破缺</a:t>
            </a:r>
            <a:endParaRPr lang="zh-TW" altLang="en-US" dirty="0">
              <a:solidFill>
                <a:srgbClr val="FF0000"/>
              </a:solidFill>
              <a:latin typeface="Times New Roman" panose="02020603050405020304" pitchFamily="18" charset="0"/>
            </a:endParaRPr>
          </a:p>
        </p:txBody>
      </p:sp>
      <p:sp>
        <p:nvSpPr>
          <p:cNvPr id="15" name="文字方塊 1"/>
          <p:cNvSpPr txBox="1">
            <a:spLocks noChangeArrowheads="1"/>
          </p:cNvSpPr>
          <p:nvPr/>
        </p:nvSpPr>
        <p:spPr bwMode="auto">
          <a:xfrm>
            <a:off x="1214557" y="5770641"/>
            <a:ext cx="65262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latin typeface="Tahoma" pitchFamily="34" charset="0"/>
              </a:rPr>
              <a:t>非藉由外力，而是由對稱的機制自發地破壞自己遵守的對稱。</a:t>
            </a:r>
          </a:p>
        </p:txBody>
      </p:sp>
      <p:sp>
        <p:nvSpPr>
          <p:cNvPr id="3" name="文字方塊 2"/>
          <p:cNvSpPr txBox="1"/>
          <p:nvPr/>
        </p:nvSpPr>
        <p:spPr>
          <a:xfrm>
            <a:off x="1223797" y="729196"/>
            <a:ext cx="5022574" cy="369332"/>
          </a:xfrm>
          <a:prstGeom prst="rect">
            <a:avLst/>
          </a:prstGeom>
          <a:noFill/>
        </p:spPr>
        <p:txBody>
          <a:bodyPr wrap="square" rtlCol="0">
            <a:spAutoFit/>
          </a:bodyPr>
          <a:lstStyle/>
          <a:p>
            <a:r>
              <a:rPr lang="zh-TW" altLang="en-US" dirty="0"/>
              <a:t>選任何一個真空的場值，都會破壞對稱。例如：</a:t>
            </a:r>
          </a:p>
        </p:txBody>
      </p:sp>
    </p:spTree>
    <p:extLst>
      <p:ext uri="{BB962C8B-B14F-4D97-AF65-F5344CB8AC3E}">
        <p14:creationId xmlns:p14="http://schemas.microsoft.com/office/powerpoint/2010/main" val="82208494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google.com/url?source=imglanding&amp;ct=img&amp;q=http://www-np.ucy.ac.cy/HADES/physics/chiral_symmetry1.png&amp;sa=X&amp;ei=mRZXULCmNKfcmAXJhYCQCg&amp;ved=0CAsQ8wc42wI&amp;usg=AFQjCNHsWV2TeH1pYg-_yTFkhxDepjSipQ"/>
          <p:cNvPicPr>
            <a:picLocks noChangeAspect="1" noChangeArrowheads="1"/>
          </p:cNvPicPr>
          <p:nvPr/>
        </p:nvPicPr>
        <p:blipFill rotWithShape="1">
          <a:blip r:embed="rId2">
            <a:extLst>
              <a:ext uri="{28A0092B-C50C-407E-A947-70E740481C1C}">
                <a14:useLocalDpi xmlns:a14="http://schemas.microsoft.com/office/drawing/2010/main" val="0"/>
              </a:ext>
            </a:extLst>
          </a:blip>
          <a:srcRect l="8209" t="58996" r="10844" b="2032"/>
          <a:stretch/>
        </p:blipFill>
        <p:spPr bwMode="auto">
          <a:xfrm>
            <a:off x="1650776" y="2046138"/>
            <a:ext cx="4833472" cy="2570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4"/>
          <p:cNvSpPr/>
          <p:nvPr/>
        </p:nvSpPr>
        <p:spPr>
          <a:xfrm>
            <a:off x="1662448" y="2110675"/>
            <a:ext cx="668338" cy="487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baseline="-25000" dirty="0">
              <a:solidFill>
                <a:schemeClr val="tx1"/>
              </a:solidFill>
              <a:latin typeface="Times New Roman" panose="02020603050405020304" pitchFamily="18" charset="0"/>
              <a:cs typeface="Times New Roman" pitchFamily="18" charset="0"/>
            </a:endParaRPr>
          </a:p>
        </p:txBody>
      </p:sp>
      <p:sp>
        <p:nvSpPr>
          <p:cNvPr id="6" name="橢圓 5"/>
          <p:cNvSpPr>
            <a:spLocks noChangeArrowheads="1"/>
          </p:cNvSpPr>
          <p:nvPr/>
        </p:nvSpPr>
        <p:spPr bwMode="auto">
          <a:xfrm>
            <a:off x="4550111" y="3331462"/>
            <a:ext cx="458787" cy="471488"/>
          </a:xfrm>
          <a:prstGeom prst="ellipse">
            <a:avLst/>
          </a:prstGeom>
          <a:solidFill>
            <a:srgbClr val="E68AE8"/>
          </a:solidFill>
          <a:ln w="9525">
            <a:solidFill>
              <a:srgbClr val="FF33CC"/>
            </a:solidFill>
            <a:round/>
            <a:headEnd/>
            <a:tailEnd/>
          </a:ln>
          <a:effectLst>
            <a:outerShdw blurRad="40000" dist="23000" dir="5400000" rotWithShape="0">
              <a:srgbClr val="808080">
                <a:alpha val="34998"/>
              </a:srgbClr>
            </a:outerShdw>
          </a:effectLst>
        </p:spPr>
        <p:txBody>
          <a:bodyPr anchor="ctr"/>
          <a:lstStyle/>
          <a:p>
            <a:pPr algn="ctr">
              <a:defRPr/>
            </a:pPr>
            <a:endParaRPr lang="zh-TW" altLang="en-US" dirty="0">
              <a:solidFill>
                <a:schemeClr val="lt1"/>
              </a:solidFill>
              <a:effectLst>
                <a:glow rad="63500">
                  <a:schemeClr val="accent1">
                    <a:satMod val="175000"/>
                    <a:alpha val="40000"/>
                  </a:schemeClr>
                </a:glow>
                <a:innerShdw blurRad="63500" dist="50800" dir="13500000">
                  <a:prstClr val="black">
                    <a:alpha val="50000"/>
                  </a:prstClr>
                </a:innerShdw>
              </a:effectLst>
              <a:latin typeface="Times New Roman" panose="02020603050405020304" pitchFamily="18" charset="0"/>
              <a:ea typeface="+mn-ea"/>
            </a:endParaRPr>
          </a:p>
        </p:txBody>
      </p:sp>
      <mc:AlternateContent xmlns:mc="http://schemas.openxmlformats.org/markup-compatibility/2006" xmlns:a14="http://schemas.microsoft.com/office/drawing/2010/main">
        <mc:Choice Requires="a14">
          <p:sp>
            <p:nvSpPr>
              <p:cNvPr id="7" name="矩形 6"/>
              <p:cNvSpPr/>
              <p:nvPr/>
            </p:nvSpPr>
            <p:spPr>
              <a:xfrm>
                <a:off x="5591419" y="2380549"/>
                <a:ext cx="827088" cy="434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lgn="ctr">
                  <a:defRPr/>
                </a:pPr>
                <a:r>
                  <a:rPr lang="en-US" altLang="zh-TW" sz="1800" dirty="0" err="1">
                    <a:latin typeface="Times New Roman" pitchFamily="18" charset="0"/>
                    <a:cs typeface="Times New Roman" pitchFamily="18" charset="0"/>
                  </a:rPr>
                  <a:t>Im</a:t>
                </a:r>
                <a14:m>
                  <m:oMath xmlns:m="http://schemas.openxmlformats.org/officeDocument/2006/math">
                    <m:r>
                      <m:rPr>
                        <m:sty m:val="p"/>
                      </m:rPr>
                      <a:rPr lang="el-GR" altLang="zh-TW" sz="1800" i="1" smtClean="0">
                        <a:latin typeface="Cambria Math"/>
                        <a:ea typeface="Cambria Math"/>
                        <a:cs typeface="Times New Roman" pitchFamily="18" charset="0"/>
                      </a:rPr>
                      <m:t>Φ</m:t>
                    </m:r>
                  </m:oMath>
                </a14:m>
                <a:endParaRPr lang="zh-TW" altLang="en-US" sz="1800" baseline="-25000" dirty="0">
                  <a:latin typeface="Times New Roman" pitchFamily="18" charset="0"/>
                  <a:cs typeface="Times New Roman" pitchFamily="18" charset="0"/>
                </a:endParaRPr>
              </a:p>
            </p:txBody>
          </p:sp>
        </mc:Choice>
        <mc:Fallback xmlns="">
          <p:sp>
            <p:nvSpPr>
              <p:cNvPr id="7" name="矩形 6"/>
              <p:cNvSpPr>
                <a:spLocks noRot="1" noChangeAspect="1" noMove="1" noResize="1" noEditPoints="1" noAdjustHandles="1" noChangeArrowheads="1" noChangeShapeType="1" noTextEdit="1"/>
              </p:cNvSpPr>
              <p:nvPr/>
            </p:nvSpPr>
            <p:spPr>
              <a:xfrm>
                <a:off x="5591419" y="2380549"/>
                <a:ext cx="827088" cy="434975"/>
              </a:xfrm>
              <a:prstGeom prst="rect">
                <a:avLst/>
              </a:prstGeom>
              <a:blipFill rotWithShape="1">
                <a:blip r:embed="rId3"/>
                <a:stretch>
                  <a:fillRect b="-14085"/>
                </a:stretch>
              </a:blipFill>
              <a:ln>
                <a:noFill/>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8" name="矩形 7"/>
              <p:cNvSpPr/>
              <p:nvPr/>
            </p:nvSpPr>
            <p:spPr>
              <a:xfrm>
                <a:off x="5657160" y="3876525"/>
                <a:ext cx="827088" cy="434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lgn="ctr">
                  <a:defRPr/>
                </a:pPr>
                <a:r>
                  <a:rPr lang="en-US" altLang="zh-TW" sz="1800" dirty="0" err="1">
                    <a:latin typeface="Times New Roman" pitchFamily="18" charset="0"/>
                    <a:cs typeface="Times New Roman" pitchFamily="18" charset="0"/>
                  </a:rPr>
                  <a:t>R</a:t>
                </a:r>
                <a:r>
                  <a:rPr lang="en-US" altLang="zh-TW" sz="1800" dirty="0">
                    <a:latin typeface="Times New Roman" pitchFamily="18" charset="0"/>
                    <a:cs typeface="Times New Roman" pitchFamily="18" charset="0"/>
                  </a:rPr>
                  <a:t>e</a:t>
                </a:r>
                <a14:m>
                  <m:oMath xmlns:m="http://schemas.openxmlformats.org/officeDocument/2006/math">
                    <m:r>
                      <m:rPr>
                        <m:sty m:val="p"/>
                      </m:rPr>
                      <a:rPr lang="el-GR" altLang="zh-TW" sz="1800" i="1" smtClean="0">
                        <a:latin typeface="Cambria Math"/>
                        <a:ea typeface="Cambria Math"/>
                        <a:cs typeface="Times New Roman" pitchFamily="18" charset="0"/>
                      </a:rPr>
                      <m:t>Φ</m:t>
                    </m:r>
                  </m:oMath>
                </a14:m>
                <a:endParaRPr lang="zh-TW" altLang="en-US" sz="1800" baseline="-25000" dirty="0">
                  <a:latin typeface="Times New Roman" pitchFamily="18" charset="0"/>
                  <a:cs typeface="Times New Roman" pitchFamily="18" charset="0"/>
                </a:endParaRPr>
              </a:p>
            </p:txBody>
          </p:sp>
        </mc:Choice>
        <mc:Fallback xmlns="">
          <p:sp>
            <p:nvSpPr>
              <p:cNvPr id="8" name="矩形 7"/>
              <p:cNvSpPr>
                <a:spLocks noRot="1" noChangeAspect="1" noMove="1" noResize="1" noEditPoints="1" noAdjustHandles="1" noChangeArrowheads="1" noChangeShapeType="1" noTextEdit="1"/>
              </p:cNvSpPr>
              <p:nvPr/>
            </p:nvSpPr>
            <p:spPr>
              <a:xfrm>
                <a:off x="5657160" y="3876525"/>
                <a:ext cx="827088" cy="434975"/>
              </a:xfrm>
              <a:prstGeom prst="rect">
                <a:avLst/>
              </a:prstGeom>
              <a:blipFill rotWithShape="1">
                <a:blip r:embed="rId4"/>
                <a:stretch>
                  <a:fillRect b="-15493"/>
                </a:stretch>
              </a:blipFill>
              <a:ln>
                <a:noFill/>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9" name="矩形 8"/>
              <p:cNvSpPr/>
              <p:nvPr/>
            </p:nvSpPr>
            <p:spPr>
              <a:xfrm>
                <a:off x="1650776" y="4937436"/>
                <a:ext cx="5006499" cy="369332"/>
              </a:xfrm>
              <a:prstGeom prst="rect">
                <a:avLst/>
              </a:prstGeom>
            </p:spPr>
            <p:txBody>
              <a:bodyPr wrap="none">
                <a:spAutoFit/>
              </a:bodyPr>
              <a:lstStyle/>
              <a:p>
                <a:r>
                  <a:rPr lang="zh-TW" altLang="en-US" dirty="0">
                    <a:cs typeface="Times New Roman" pitchFamily="18" charset="0"/>
                  </a:rPr>
                  <a:t>選擇那一個真空，在</a:t>
                </a:r>
                <a14:m>
                  <m:oMath xmlns:m="http://schemas.openxmlformats.org/officeDocument/2006/math">
                    <m:r>
                      <a:rPr lang="en-US" altLang="zh-TW" i="1" dirty="0" smtClean="0">
                        <a:latin typeface="Cambria Math" panose="02040503050406030204" pitchFamily="18" charset="0"/>
                        <a:cs typeface="Times New Roman" panose="02020603050405020304" pitchFamily="18" charset="0"/>
                      </a:rPr>
                      <m:t>𝑈</m:t>
                    </m:r>
                    <m:r>
                      <a:rPr lang="en-US" altLang="zh-TW" i="1" dirty="0" smtClean="0">
                        <a:latin typeface="Cambria Math" panose="02040503050406030204" pitchFamily="18" charset="0"/>
                        <a:cs typeface="Times New Roman" panose="02020603050405020304" pitchFamily="18" charset="0"/>
                      </a:rPr>
                      <m:t>(1)</m:t>
                    </m:r>
                  </m:oMath>
                </a14:m>
                <a:r>
                  <a:rPr lang="zh-TW" altLang="en-US" dirty="0">
                    <a:cs typeface="Times New Roman" pitchFamily="18" charset="0"/>
                  </a:rPr>
                  <a:t>變換下都不是不變的！</a:t>
                </a:r>
              </a:p>
            </p:txBody>
          </p:sp>
        </mc:Choice>
        <mc:Fallback xmlns="">
          <p:sp>
            <p:nvSpPr>
              <p:cNvPr id="9" name="矩形 8"/>
              <p:cNvSpPr>
                <a:spLocks noRot="1" noChangeAspect="1" noMove="1" noResize="1" noEditPoints="1" noAdjustHandles="1" noChangeArrowheads="1" noChangeShapeType="1" noTextEdit="1"/>
              </p:cNvSpPr>
              <p:nvPr/>
            </p:nvSpPr>
            <p:spPr>
              <a:xfrm>
                <a:off x="1650776" y="4937436"/>
                <a:ext cx="5006499" cy="369332"/>
              </a:xfrm>
              <a:prstGeom prst="rect">
                <a:avLst/>
              </a:prstGeom>
              <a:blipFill>
                <a:blip r:embed="rId5"/>
                <a:stretch>
                  <a:fillRect l="-1266" t="-6452" r="-759" b="-193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矩形 9"/>
              <p:cNvSpPr/>
              <p:nvPr/>
            </p:nvSpPr>
            <p:spPr>
              <a:xfrm>
                <a:off x="1650776" y="5364066"/>
                <a:ext cx="5237331" cy="369332"/>
              </a:xfrm>
              <a:prstGeom prst="rect">
                <a:avLst/>
              </a:prstGeom>
            </p:spPr>
            <p:txBody>
              <a:bodyPr wrap="none">
                <a:spAutoFit/>
              </a:bodyPr>
              <a:lstStyle/>
              <a:p>
                <a:r>
                  <a:rPr lang="zh-TW" altLang="en-US" dirty="0">
                    <a:latin typeface="Times New Roman" panose="02020603050405020304" pitchFamily="18" charset="0"/>
                    <a:cs typeface="Times New Roman" panose="02020603050405020304" pitchFamily="18" charset="0"/>
                  </a:rPr>
                  <a:t>所有可以選的真空都破壞能量遵守的</a:t>
                </a:r>
                <a14:m>
                  <m:oMath xmlns:m="http://schemas.openxmlformats.org/officeDocument/2006/math">
                    <m:r>
                      <a:rPr lang="en-US" altLang="zh-TW" i="1" dirty="0" smtClean="0">
                        <a:latin typeface="Cambria Math" panose="02040503050406030204" pitchFamily="18" charset="0"/>
                        <a:cs typeface="Times New Roman" panose="02020603050405020304" pitchFamily="18" charset="0"/>
                      </a:rPr>
                      <m:t>𝑈</m:t>
                    </m:r>
                    <m:r>
                      <a:rPr lang="en-US" altLang="zh-TW" i="1" dirty="0" smtClean="0">
                        <a:latin typeface="Cambria Math" panose="02040503050406030204" pitchFamily="18" charset="0"/>
                        <a:cs typeface="Times New Roman" panose="02020603050405020304" pitchFamily="18" charset="0"/>
                      </a:rPr>
                      <m:t>(1)</m:t>
                    </m:r>
                  </m:oMath>
                </a14:m>
                <a:r>
                  <a:rPr lang="zh-TW" altLang="en-US" dirty="0">
                    <a:cs typeface="Times New Roman" pitchFamily="18" charset="0"/>
                  </a:rPr>
                  <a:t>對稱性！</a:t>
                </a:r>
                <a:endParaRPr lang="zh-TW" altLang="en-US" dirty="0"/>
              </a:p>
            </p:txBody>
          </p:sp>
        </mc:Choice>
        <mc:Fallback xmlns="">
          <p:sp>
            <p:nvSpPr>
              <p:cNvPr id="10" name="矩形 9"/>
              <p:cNvSpPr>
                <a:spLocks noRot="1" noChangeAspect="1" noMove="1" noResize="1" noEditPoints="1" noAdjustHandles="1" noChangeArrowheads="1" noChangeShapeType="1" noTextEdit="1"/>
              </p:cNvSpPr>
              <p:nvPr/>
            </p:nvSpPr>
            <p:spPr>
              <a:xfrm>
                <a:off x="1650776" y="5364066"/>
                <a:ext cx="5237331" cy="369332"/>
              </a:xfrm>
              <a:prstGeom prst="rect">
                <a:avLst/>
              </a:prstGeom>
              <a:blipFill>
                <a:blip r:embed="rId6"/>
                <a:stretch>
                  <a:fillRect l="-1211" t="-6667" r="-969" b="-23333"/>
                </a:stretch>
              </a:blipFill>
            </p:spPr>
            <p:txBody>
              <a:bodyPr/>
              <a:lstStyle/>
              <a:p>
                <a:r>
                  <a:rPr lang="en-US">
                    <a:noFill/>
                  </a:rPr>
                  <a:t> </a:t>
                </a:r>
              </a:p>
            </p:txBody>
          </p:sp>
        </mc:Fallback>
      </mc:AlternateContent>
      <p:sp>
        <p:nvSpPr>
          <p:cNvPr id="11" name="文字方塊 10"/>
          <p:cNvSpPr txBox="1"/>
          <p:nvPr/>
        </p:nvSpPr>
        <p:spPr>
          <a:xfrm>
            <a:off x="1544842" y="973712"/>
            <a:ext cx="5458695" cy="369332"/>
          </a:xfrm>
          <a:prstGeom prst="rect">
            <a:avLst/>
          </a:prstGeom>
          <a:noFill/>
        </p:spPr>
        <p:txBody>
          <a:bodyPr wrap="square" rtlCol="0">
            <a:spAutoFit/>
          </a:bodyPr>
          <a:lstStyle/>
          <a:p>
            <a:r>
              <a:rPr lang="en-US" altLang="zh-TW" dirty="0">
                <a:solidFill>
                  <a:srgbClr val="FF0000"/>
                </a:solidFill>
                <a:latin typeface="Times New Roman" panose="02020603050405020304" pitchFamily="18" charset="0"/>
                <a:cs typeface="Times New Roman" panose="02020603050405020304" pitchFamily="18" charset="0"/>
              </a:rPr>
              <a:t>Spontaneous Symmetry Breaking</a:t>
            </a:r>
            <a:r>
              <a:rPr lang="zh-TW" altLang="en-US" dirty="0">
                <a:solidFill>
                  <a:srgbClr val="FF0000"/>
                </a:solidFill>
                <a:latin typeface="Times New Roman" panose="02020603050405020304" pitchFamily="18" charset="0"/>
                <a:cs typeface="Times New Roman" panose="02020603050405020304" pitchFamily="18" charset="0"/>
              </a:rPr>
              <a:t> </a:t>
            </a:r>
            <a:r>
              <a:rPr lang="zh-TW" altLang="en-US" dirty="0">
                <a:solidFill>
                  <a:srgbClr val="FF0000"/>
                </a:solidFill>
                <a:cs typeface="Times New Roman" pitchFamily="18" charset="0"/>
              </a:rPr>
              <a:t>自發對稱破缺</a:t>
            </a:r>
            <a:endParaRPr lang="zh-TW" altLang="en-US" dirty="0">
              <a:solidFill>
                <a:srgbClr val="FF0000"/>
              </a:solidFill>
              <a:latin typeface="Times New Roman" panose="02020603050405020304" pitchFamily="18" charset="0"/>
            </a:endParaRPr>
          </a:p>
        </p:txBody>
      </p:sp>
      <p:sp>
        <p:nvSpPr>
          <p:cNvPr id="12" name="文字方塊 1"/>
          <p:cNvSpPr txBox="1">
            <a:spLocks noChangeArrowheads="1"/>
          </p:cNvSpPr>
          <p:nvPr/>
        </p:nvSpPr>
        <p:spPr bwMode="auto">
          <a:xfrm>
            <a:off x="1528424" y="1414136"/>
            <a:ext cx="65262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latin typeface="Tahoma" pitchFamily="34" charset="0"/>
              </a:rPr>
              <a:t>非藉由外力，而是由對稱的機制自發地破壞自己遵守的對稱：</a:t>
            </a:r>
          </a:p>
        </p:txBody>
      </p:sp>
    </p:spTree>
    <p:extLst>
      <p:ext uri="{BB962C8B-B14F-4D97-AF65-F5344CB8AC3E}">
        <p14:creationId xmlns:p14="http://schemas.microsoft.com/office/powerpoint/2010/main" val="27684827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8CA3899-A55A-03BB-EAA1-10F8B809E2CA}"/>
            </a:ext>
          </a:extLst>
        </p:cNvPr>
        <p:cNvGrpSpPr/>
        <p:nvPr/>
      </p:nvGrpSpPr>
      <p:grpSpPr>
        <a:xfrm>
          <a:off x="0" y="0"/>
          <a:ext cx="0" cy="0"/>
          <a:chOff x="0" y="0"/>
          <a:chExt cx="0" cy="0"/>
        </a:xfrm>
      </p:grpSpPr>
      <p:sp>
        <p:nvSpPr>
          <p:cNvPr id="12" name="向下箭號 11">
            <a:extLst>
              <a:ext uri="{FF2B5EF4-FFF2-40B4-BE49-F238E27FC236}">
                <a16:creationId xmlns:a16="http://schemas.microsoft.com/office/drawing/2014/main" id="{BC63C758-0028-131F-5D11-B4A5E0CD63C7}"/>
              </a:ext>
            </a:extLst>
          </p:cNvPr>
          <p:cNvSpPr/>
          <p:nvPr/>
        </p:nvSpPr>
        <p:spPr>
          <a:xfrm>
            <a:off x="3737121" y="2398995"/>
            <a:ext cx="363538" cy="394618"/>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mc:AlternateContent xmlns:mc="http://schemas.openxmlformats.org/markup-compatibility/2006" xmlns:a14="http://schemas.microsoft.com/office/drawing/2010/main">
        <mc:Choice Requires="a14">
          <p:sp>
            <p:nvSpPr>
              <p:cNvPr id="15" name="矩形 14">
                <a:extLst>
                  <a:ext uri="{FF2B5EF4-FFF2-40B4-BE49-F238E27FC236}">
                    <a16:creationId xmlns:a16="http://schemas.microsoft.com/office/drawing/2014/main" id="{7F6BE5BB-B600-9BB0-0B97-4D36B0D5AE60}"/>
                  </a:ext>
                </a:extLst>
              </p:cNvPr>
              <p:cNvSpPr/>
              <p:nvPr/>
            </p:nvSpPr>
            <p:spPr>
              <a:xfrm>
                <a:off x="1763685" y="1953149"/>
                <a:ext cx="285032" cy="369332"/>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r>
                        <a:rPr lang="zh-TW" altLang="en-US" i="1">
                          <a:latin typeface="Cambria Math"/>
                          <a:cs typeface="Times New Roman" pitchFamily="18" charset="0"/>
                        </a:rPr>
                        <m:t>𝜃</m:t>
                      </m:r>
                    </m:oMath>
                  </m:oMathPara>
                </a14:m>
                <a:endParaRPr lang="zh-TW" altLang="en-US" dirty="0"/>
              </a:p>
            </p:txBody>
          </p:sp>
        </mc:Choice>
        <mc:Fallback xmlns="">
          <p:sp>
            <p:nvSpPr>
              <p:cNvPr id="15" name="矩形 14">
                <a:extLst>
                  <a:ext uri="{FF2B5EF4-FFF2-40B4-BE49-F238E27FC236}">
                    <a16:creationId xmlns:a16="http://schemas.microsoft.com/office/drawing/2014/main" id="{2830A4A1-9777-D886-C3C4-087A5BB339A6}"/>
                  </a:ext>
                </a:extLst>
              </p:cNvPr>
              <p:cNvSpPr>
                <a:spLocks noRot="1" noChangeAspect="1" noMove="1" noResize="1" noEditPoints="1" noAdjustHandles="1" noChangeArrowheads="1" noChangeShapeType="1" noTextEdit="1"/>
              </p:cNvSpPr>
              <p:nvPr/>
            </p:nvSpPr>
            <p:spPr>
              <a:xfrm>
                <a:off x="1763685" y="1953149"/>
                <a:ext cx="285032" cy="369332"/>
              </a:xfrm>
              <a:prstGeom prst="rect">
                <a:avLst/>
              </a:prstGeom>
              <a:blipFill>
                <a:blip r:embed="rId2"/>
                <a:stretch>
                  <a:fillRect r="-41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矩形 15">
                <a:extLst>
                  <a:ext uri="{FF2B5EF4-FFF2-40B4-BE49-F238E27FC236}">
                    <a16:creationId xmlns:a16="http://schemas.microsoft.com/office/drawing/2014/main" id="{35C22899-9910-5248-7BC2-890BE30FCC8E}"/>
                  </a:ext>
                </a:extLst>
              </p:cNvPr>
              <p:cNvSpPr/>
              <p:nvPr/>
            </p:nvSpPr>
            <p:spPr>
              <a:xfrm>
                <a:off x="3654907" y="2918357"/>
                <a:ext cx="527965" cy="369332"/>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zh-TW" i="1" smtClean="0">
                              <a:latin typeface="Cambria Math" panose="02040503050406030204" pitchFamily="18" charset="0"/>
                            </a:rPr>
                          </m:ctrlPr>
                        </m:sSupPr>
                        <m:e>
                          <m:r>
                            <a:rPr lang="en-US" altLang="zh-TW" b="0" i="1" smtClean="0">
                              <a:latin typeface="Cambria Math"/>
                            </a:rPr>
                            <m:t>𝐴</m:t>
                          </m:r>
                        </m:e>
                        <m:sup>
                          <m:r>
                            <a:rPr lang="zh-TW" altLang="en-US" i="1" smtClean="0">
                              <a:latin typeface="Cambria Math"/>
                            </a:rPr>
                            <m:t>𝜇</m:t>
                          </m:r>
                        </m:sup>
                      </m:sSup>
                    </m:oMath>
                  </m:oMathPara>
                </a14:m>
                <a:endParaRPr lang="zh-TW" altLang="en-US" dirty="0"/>
              </a:p>
            </p:txBody>
          </p:sp>
        </mc:Choice>
        <mc:Fallback xmlns="">
          <p:sp>
            <p:nvSpPr>
              <p:cNvPr id="16" name="矩形 15">
                <a:extLst>
                  <a:ext uri="{FF2B5EF4-FFF2-40B4-BE49-F238E27FC236}">
                    <a16:creationId xmlns:a16="http://schemas.microsoft.com/office/drawing/2014/main" id="{6CB05E7A-8797-917D-E875-F51F16680583}"/>
                  </a:ext>
                </a:extLst>
              </p:cNvPr>
              <p:cNvSpPr>
                <a:spLocks noRot="1" noChangeAspect="1" noMove="1" noResize="1" noEditPoints="1" noAdjustHandles="1" noChangeArrowheads="1" noChangeShapeType="1" noTextEdit="1"/>
              </p:cNvSpPr>
              <p:nvPr/>
            </p:nvSpPr>
            <p:spPr>
              <a:xfrm>
                <a:off x="3654907" y="2918357"/>
                <a:ext cx="527965" cy="369332"/>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矩形 20">
                <a:extLst>
                  <a:ext uri="{FF2B5EF4-FFF2-40B4-BE49-F238E27FC236}">
                    <a16:creationId xmlns:a16="http://schemas.microsoft.com/office/drawing/2014/main" id="{F0E4CCFE-22EA-40DC-26E1-8A0089233FA1}"/>
                  </a:ext>
                </a:extLst>
              </p:cNvPr>
              <p:cNvSpPr/>
              <p:nvPr/>
            </p:nvSpPr>
            <p:spPr>
              <a:xfrm>
                <a:off x="3436885" y="730405"/>
                <a:ext cx="4786567" cy="369332"/>
              </a:xfrm>
              <a:prstGeom prst="rect">
                <a:avLst/>
              </a:prstGeom>
            </p:spPr>
            <p:txBody>
              <a:bodyPr wrap="none">
                <a:spAutoFit/>
              </a:bodyPr>
              <a:lstStyle/>
              <a:p>
                <a14:m>
                  <m:oMath xmlns:m="http://schemas.openxmlformats.org/officeDocument/2006/math">
                    <m:r>
                      <a:rPr lang="en-US" altLang="zh-TW" i="1" dirty="0" smtClean="0">
                        <a:solidFill>
                          <a:srgbClr val="FF0000"/>
                        </a:solidFill>
                        <a:latin typeface="Cambria Math" panose="02040503050406030204" pitchFamily="18" charset="0"/>
                        <a:cs typeface="Times New Roman" panose="02020603050405020304" pitchFamily="18" charset="0"/>
                      </a:rPr>
                      <m:t>𝑈</m:t>
                    </m:r>
                    <m:r>
                      <a:rPr lang="en-US" altLang="zh-TW" i="1" dirty="0" smtClean="0">
                        <a:solidFill>
                          <a:srgbClr val="FF0000"/>
                        </a:solidFill>
                        <a:latin typeface="Cambria Math" panose="02040503050406030204" pitchFamily="18" charset="0"/>
                        <a:cs typeface="Times New Roman" panose="02020603050405020304" pitchFamily="18" charset="0"/>
                      </a:rPr>
                      <m:t>(1)</m:t>
                    </m:r>
                    <m:r>
                      <a:rPr lang="zh-TW" altLang="en-US" i="1" dirty="0">
                        <a:solidFill>
                          <a:srgbClr val="FF0000"/>
                        </a:solidFill>
                        <a:latin typeface="Cambria Math" panose="02040503050406030204" pitchFamily="18" charset="0"/>
                        <a:cs typeface="Times New Roman" panose="02020603050405020304" pitchFamily="18" charset="0"/>
                      </a:rPr>
                      <m:t> </m:t>
                    </m:r>
                  </m:oMath>
                </a14:m>
                <a:r>
                  <a:rPr lang="en-US" altLang="zh-TW" dirty="0">
                    <a:solidFill>
                      <a:srgbClr val="FF0000"/>
                    </a:solidFill>
                    <a:latin typeface="Times New Roman" panose="02020603050405020304" pitchFamily="18" charset="0"/>
                    <a:cs typeface="Times New Roman" panose="02020603050405020304" pitchFamily="18" charset="0"/>
                  </a:rPr>
                  <a:t>local symmetry</a:t>
                </a:r>
                <a:r>
                  <a:rPr lang="zh-TW" altLang="en-US" dirty="0">
                    <a:solidFill>
                      <a:srgbClr val="FF0000"/>
                    </a:solidFill>
                    <a:latin typeface="Times New Roman" panose="02020603050405020304" pitchFamily="18" charset="0"/>
                    <a:cs typeface="Times New Roman" panose="02020603050405020304" pitchFamily="18" charset="0"/>
                  </a:rPr>
                  <a:t> </a:t>
                </a:r>
                <a:r>
                  <a:rPr lang="zh-TW" altLang="en-US" dirty="0">
                    <a:solidFill>
                      <a:srgbClr val="FF0000"/>
                    </a:solidFill>
                    <a:cs typeface="Times New Roman" pitchFamily="18" charset="0"/>
                  </a:rPr>
                  <a:t>規範對稱 </a:t>
                </a:r>
                <a:r>
                  <a:rPr lang="en-US" altLang="zh-TW" dirty="0">
                    <a:solidFill>
                      <a:srgbClr val="FF0000"/>
                    </a:solidFill>
                    <a:latin typeface="Times New Roman" panose="02020603050405020304" pitchFamily="18" charset="0"/>
                    <a:cs typeface="Times New Roman" panose="02020603050405020304" pitchFamily="18" charset="0"/>
                  </a:rPr>
                  <a:t>Gauge symmetry</a:t>
                </a:r>
                <a:endParaRPr lang="zh-TW" altLang="en-US" dirty="0">
                  <a:solidFill>
                    <a:srgbClr val="FF0000"/>
                  </a:solidFill>
                  <a:latin typeface="Times New Roman" panose="02020603050405020304" pitchFamily="18" charset="0"/>
                  <a:cs typeface="Times New Roman" panose="02020603050405020304" pitchFamily="18" charset="0"/>
                </a:endParaRPr>
              </a:p>
            </p:txBody>
          </p:sp>
        </mc:Choice>
        <mc:Fallback xmlns="">
          <p:sp>
            <p:nvSpPr>
              <p:cNvPr id="21" name="矩形 20">
                <a:extLst>
                  <a:ext uri="{FF2B5EF4-FFF2-40B4-BE49-F238E27FC236}">
                    <a16:creationId xmlns:a16="http://schemas.microsoft.com/office/drawing/2014/main" id="{4DBC97B1-3BB5-4574-02F4-766093DA93AE}"/>
                  </a:ext>
                </a:extLst>
              </p:cNvPr>
              <p:cNvSpPr>
                <a:spLocks noRot="1" noChangeAspect="1" noMove="1" noResize="1" noEditPoints="1" noAdjustHandles="1" noChangeArrowheads="1" noChangeShapeType="1" noTextEdit="1"/>
              </p:cNvSpPr>
              <p:nvPr/>
            </p:nvSpPr>
            <p:spPr>
              <a:xfrm>
                <a:off x="3436885" y="730405"/>
                <a:ext cx="4786567" cy="369332"/>
              </a:xfrm>
              <a:prstGeom prst="rect">
                <a:avLst/>
              </a:prstGeom>
              <a:blipFill>
                <a:blip r:embed="rId4"/>
                <a:stretch>
                  <a:fillRect t="-6667" b="-2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文字方塊 2">
                <a:extLst>
                  <a:ext uri="{FF2B5EF4-FFF2-40B4-BE49-F238E27FC236}">
                    <a16:creationId xmlns:a16="http://schemas.microsoft.com/office/drawing/2014/main" id="{1938D66F-C6CA-6EAD-F7F2-C90905984F54}"/>
                  </a:ext>
                </a:extLst>
              </p:cNvPr>
              <p:cNvSpPr txBox="1"/>
              <p:nvPr/>
            </p:nvSpPr>
            <p:spPr>
              <a:xfrm>
                <a:off x="3531691" y="1248853"/>
                <a:ext cx="2258311" cy="387927"/>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l-GR" altLang="zh-TW" i="1">
                          <a:latin typeface="Cambria Math" panose="02040503050406030204" pitchFamily="18" charset="0"/>
                          <a:ea typeface="Cambria Math" panose="02040503050406030204" pitchFamily="18" charset="0"/>
                          <a:cs typeface="Times New Roman" pitchFamily="18" charset="0"/>
                        </a:rPr>
                        <m:t>Ψ</m:t>
                      </m:r>
                      <m:d>
                        <m:dPr>
                          <m:ctrlPr>
                            <a:rPr lang="en-US" altLang="zh-TW" i="1" smtClean="0">
                              <a:latin typeface="Cambria Math" panose="02040503050406030204" pitchFamily="18" charset="0"/>
                            </a:rPr>
                          </m:ctrlPr>
                        </m:dPr>
                        <m:e>
                          <m:r>
                            <a:rPr lang="en-US" altLang="zh-TW" b="0" i="1" smtClean="0">
                              <a:latin typeface="Cambria Math"/>
                            </a:rPr>
                            <m:t>𝑥</m:t>
                          </m:r>
                        </m:e>
                      </m:d>
                      <m:r>
                        <a:rPr lang="en-US" altLang="zh-TW" i="1" smtClean="0">
                          <a:latin typeface="Cambria Math"/>
                          <a:ea typeface="Cambria Math"/>
                        </a:rPr>
                        <m:t>→</m:t>
                      </m:r>
                      <m:sSup>
                        <m:sSupPr>
                          <m:ctrlPr>
                            <a:rPr lang="en-US" altLang="zh-TW" i="1" smtClean="0">
                              <a:latin typeface="Cambria Math" panose="02040503050406030204" pitchFamily="18" charset="0"/>
                              <a:ea typeface="Cambria Math"/>
                            </a:rPr>
                          </m:ctrlPr>
                        </m:sSupPr>
                        <m:e>
                          <m:r>
                            <a:rPr lang="en-US" altLang="zh-TW" b="0" i="1" smtClean="0">
                              <a:latin typeface="Cambria Math"/>
                              <a:ea typeface="Cambria Math"/>
                            </a:rPr>
                            <m:t>𝑒</m:t>
                          </m:r>
                        </m:e>
                        <m:sup>
                          <m:r>
                            <a:rPr lang="en-US" altLang="zh-TW" b="0" i="1" smtClean="0">
                              <a:latin typeface="Cambria Math"/>
                              <a:ea typeface="Cambria Math"/>
                            </a:rPr>
                            <m:t>−</m:t>
                          </m:r>
                          <m:r>
                            <a:rPr lang="en-US" altLang="zh-TW" b="0" i="1" smtClean="0">
                              <a:latin typeface="Cambria Math"/>
                              <a:ea typeface="Cambria Math"/>
                            </a:rPr>
                            <m:t>𝑖</m:t>
                          </m:r>
                          <m:r>
                            <a:rPr lang="zh-TW" altLang="en-US" i="1">
                              <a:latin typeface="Cambria Math"/>
                              <a:cs typeface="Times New Roman" pitchFamily="18" charset="0"/>
                            </a:rPr>
                            <m:t>𝜃</m:t>
                          </m:r>
                          <m:d>
                            <m:dPr>
                              <m:ctrlPr>
                                <a:rPr lang="zh-TW" altLang="en-US" i="1">
                                  <a:latin typeface="Cambria Math" panose="02040503050406030204" pitchFamily="18" charset="0"/>
                                  <a:cs typeface="Times New Roman" pitchFamily="18" charset="0"/>
                                </a:rPr>
                              </m:ctrlPr>
                            </m:dPr>
                            <m:e>
                              <m:r>
                                <a:rPr lang="en-US" altLang="zh-TW" i="1">
                                  <a:latin typeface="Cambria Math" panose="02040503050406030204" pitchFamily="18" charset="0"/>
                                  <a:cs typeface="Times New Roman" pitchFamily="18" charset="0"/>
                                </a:rPr>
                                <m:t>𝑥</m:t>
                              </m:r>
                            </m:e>
                          </m:d>
                        </m:sup>
                      </m:sSup>
                      <m:r>
                        <m:rPr>
                          <m:sty m:val="p"/>
                        </m:rPr>
                        <a:rPr lang="el-GR" altLang="zh-TW" i="1">
                          <a:latin typeface="Cambria Math" panose="02040503050406030204" pitchFamily="18" charset="0"/>
                          <a:ea typeface="Cambria Math" panose="02040503050406030204" pitchFamily="18" charset="0"/>
                          <a:cs typeface="Times New Roman" pitchFamily="18" charset="0"/>
                        </a:rPr>
                        <m:t>Ψ</m:t>
                      </m:r>
                      <m:d>
                        <m:dPr>
                          <m:ctrlPr>
                            <a:rPr lang="en-US" altLang="zh-TW" i="1">
                              <a:latin typeface="Cambria Math" panose="02040503050406030204" pitchFamily="18" charset="0"/>
                            </a:rPr>
                          </m:ctrlPr>
                        </m:dPr>
                        <m:e>
                          <m:r>
                            <a:rPr lang="en-US" altLang="zh-TW" i="1">
                              <a:latin typeface="Cambria Math"/>
                            </a:rPr>
                            <m:t>𝑥</m:t>
                          </m:r>
                        </m:e>
                      </m:d>
                    </m:oMath>
                  </m:oMathPara>
                </a14:m>
                <a:endParaRPr lang="zh-TW" altLang="en-US" dirty="0"/>
              </a:p>
            </p:txBody>
          </p:sp>
        </mc:Choice>
        <mc:Fallback xmlns="">
          <p:sp>
            <p:nvSpPr>
              <p:cNvPr id="3" name="文字方塊 2">
                <a:extLst>
                  <a:ext uri="{FF2B5EF4-FFF2-40B4-BE49-F238E27FC236}">
                    <a16:creationId xmlns:a16="http://schemas.microsoft.com/office/drawing/2014/main" id="{36CD6EF8-CD0A-1194-BBFB-158E52656CC5}"/>
                  </a:ext>
                </a:extLst>
              </p:cNvPr>
              <p:cNvSpPr txBox="1">
                <a:spLocks noRot="1" noChangeAspect="1" noMove="1" noResize="1" noEditPoints="1" noAdjustHandles="1" noChangeArrowheads="1" noChangeShapeType="1" noTextEdit="1"/>
              </p:cNvSpPr>
              <p:nvPr/>
            </p:nvSpPr>
            <p:spPr>
              <a:xfrm>
                <a:off x="3531691" y="1248853"/>
                <a:ext cx="2258311" cy="387927"/>
              </a:xfrm>
              <a:prstGeom prst="rect">
                <a:avLst/>
              </a:prstGeom>
              <a:blipFill>
                <a:blip r:embed="rId5"/>
                <a:stretch>
                  <a:fillRect/>
                </a:stretch>
              </a:blipFill>
            </p:spPr>
            <p:txBody>
              <a:bodyPr/>
              <a:lstStyle/>
              <a:p>
                <a:r>
                  <a:rPr lang="en-US">
                    <a:noFill/>
                  </a:rPr>
                  <a:t> </a:t>
                </a:r>
              </a:p>
            </p:txBody>
          </p:sp>
        </mc:Fallback>
      </mc:AlternateContent>
      <p:sp>
        <p:nvSpPr>
          <p:cNvPr id="5" name="文字方塊 4">
            <a:extLst>
              <a:ext uri="{FF2B5EF4-FFF2-40B4-BE49-F238E27FC236}">
                <a16:creationId xmlns:a16="http://schemas.microsoft.com/office/drawing/2014/main" id="{4F6A6F7C-A875-4C80-5EA5-211F50474A1D}"/>
              </a:ext>
            </a:extLst>
          </p:cNvPr>
          <p:cNvSpPr txBox="1"/>
          <p:nvPr/>
        </p:nvSpPr>
        <p:spPr>
          <a:xfrm>
            <a:off x="3531691" y="3376368"/>
            <a:ext cx="2100107" cy="369332"/>
          </a:xfrm>
          <a:prstGeom prst="rect">
            <a:avLst/>
          </a:prstGeom>
          <a:noFill/>
        </p:spPr>
        <p:txBody>
          <a:bodyPr wrap="square" rtlCol="0">
            <a:spAutoFit/>
          </a:bodyPr>
          <a:lstStyle/>
          <a:p>
            <a:r>
              <a:rPr lang="zh-TW" altLang="en-US" dirty="0"/>
              <a:t>規範場、電磁場</a:t>
            </a:r>
          </a:p>
        </p:txBody>
      </p:sp>
      <mc:AlternateContent xmlns:mc="http://schemas.openxmlformats.org/markup-compatibility/2006" xmlns:a14="http://schemas.microsoft.com/office/drawing/2010/main">
        <mc:Choice Requires="a14">
          <p:sp>
            <p:nvSpPr>
              <p:cNvPr id="17" name="矩形 20">
                <a:extLst>
                  <a:ext uri="{FF2B5EF4-FFF2-40B4-BE49-F238E27FC236}">
                    <a16:creationId xmlns:a16="http://schemas.microsoft.com/office/drawing/2014/main" id="{09C8003C-5BC8-81FE-2B94-80984C9D01C8}"/>
                  </a:ext>
                </a:extLst>
              </p:cNvPr>
              <p:cNvSpPr/>
              <p:nvPr/>
            </p:nvSpPr>
            <p:spPr>
              <a:xfrm>
                <a:off x="624751" y="727303"/>
                <a:ext cx="2277868" cy="369332"/>
              </a:xfrm>
              <a:prstGeom prst="rect">
                <a:avLst/>
              </a:prstGeom>
            </p:spPr>
            <p:txBody>
              <a:bodyPr wrap="none">
                <a:spAutoFit/>
              </a:bodyPr>
              <a:lstStyle/>
              <a:p>
                <a14:m>
                  <m:oMath xmlns:m="http://schemas.openxmlformats.org/officeDocument/2006/math">
                    <m:r>
                      <a:rPr lang="en-US" altLang="zh-TW" i="1" dirty="0" smtClean="0">
                        <a:solidFill>
                          <a:srgbClr val="FF0000"/>
                        </a:solidFill>
                        <a:latin typeface="Cambria Math" panose="02040503050406030204" pitchFamily="18" charset="0"/>
                        <a:cs typeface="Times New Roman" panose="02020603050405020304" pitchFamily="18" charset="0"/>
                      </a:rPr>
                      <m:t>𝑈</m:t>
                    </m:r>
                    <m:r>
                      <a:rPr lang="en-US" altLang="zh-TW" i="1" dirty="0" smtClean="0">
                        <a:solidFill>
                          <a:srgbClr val="FF0000"/>
                        </a:solidFill>
                        <a:latin typeface="Cambria Math" panose="02040503050406030204" pitchFamily="18" charset="0"/>
                        <a:cs typeface="Times New Roman" panose="02020603050405020304" pitchFamily="18" charset="0"/>
                      </a:rPr>
                      <m:t>(1)</m:t>
                    </m:r>
                    <m:r>
                      <a:rPr lang="zh-TW" altLang="en-US" i="1" dirty="0">
                        <a:solidFill>
                          <a:srgbClr val="FF0000"/>
                        </a:solidFill>
                        <a:latin typeface="Cambria Math" panose="02040503050406030204" pitchFamily="18" charset="0"/>
                        <a:cs typeface="Times New Roman" panose="02020603050405020304" pitchFamily="18" charset="0"/>
                      </a:rPr>
                      <m:t> </m:t>
                    </m:r>
                  </m:oMath>
                </a14:m>
                <a:r>
                  <a:rPr lang="en-US" altLang="zh-TW" dirty="0">
                    <a:solidFill>
                      <a:srgbClr val="FF0000"/>
                    </a:solidFill>
                    <a:latin typeface="Times New Roman" panose="02020603050405020304" pitchFamily="18" charset="0"/>
                    <a:cs typeface="Times New Roman" panose="02020603050405020304" pitchFamily="18" charset="0"/>
                  </a:rPr>
                  <a:t>global symmetry</a:t>
                </a:r>
                <a:endParaRPr lang="zh-TW" altLang="en-US" dirty="0">
                  <a:solidFill>
                    <a:srgbClr val="FF0000"/>
                  </a:solidFill>
                  <a:latin typeface="Times New Roman" panose="02020603050405020304" pitchFamily="18" charset="0"/>
                  <a:cs typeface="Times New Roman" panose="02020603050405020304" pitchFamily="18" charset="0"/>
                </a:endParaRPr>
              </a:p>
            </p:txBody>
          </p:sp>
        </mc:Choice>
        <mc:Fallback xmlns="">
          <p:sp>
            <p:nvSpPr>
              <p:cNvPr id="17" name="矩形 20">
                <a:extLst>
                  <a:ext uri="{FF2B5EF4-FFF2-40B4-BE49-F238E27FC236}">
                    <a16:creationId xmlns:a16="http://schemas.microsoft.com/office/drawing/2014/main" id="{76ADB11F-E5B5-01A0-35E7-20428CE77A15}"/>
                  </a:ext>
                </a:extLst>
              </p:cNvPr>
              <p:cNvSpPr>
                <a:spLocks noRot="1" noChangeAspect="1" noMove="1" noResize="1" noEditPoints="1" noAdjustHandles="1" noChangeArrowheads="1" noChangeShapeType="1" noTextEdit="1"/>
              </p:cNvSpPr>
              <p:nvPr/>
            </p:nvSpPr>
            <p:spPr>
              <a:xfrm>
                <a:off x="624751" y="727303"/>
                <a:ext cx="2277868" cy="369332"/>
              </a:xfrm>
              <a:prstGeom prst="rect">
                <a:avLst/>
              </a:prstGeom>
              <a:blipFill>
                <a:blip r:embed="rId6"/>
                <a:stretch>
                  <a:fillRect t="-6667" r="-1105" b="-2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文字方塊 2">
                <a:extLst>
                  <a:ext uri="{FF2B5EF4-FFF2-40B4-BE49-F238E27FC236}">
                    <a16:creationId xmlns:a16="http://schemas.microsoft.com/office/drawing/2014/main" id="{09C6B0BD-5EAF-781D-FE55-49230182001B}"/>
                  </a:ext>
                </a:extLst>
              </p:cNvPr>
              <p:cNvSpPr txBox="1"/>
              <p:nvPr/>
            </p:nvSpPr>
            <p:spPr>
              <a:xfrm>
                <a:off x="756422" y="1236470"/>
                <a:ext cx="2014526" cy="381451"/>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l-GR" altLang="zh-TW" i="1">
                          <a:latin typeface="Cambria Math" panose="02040503050406030204" pitchFamily="18" charset="0"/>
                          <a:ea typeface="Cambria Math" panose="02040503050406030204" pitchFamily="18" charset="0"/>
                          <a:cs typeface="Times New Roman" pitchFamily="18" charset="0"/>
                        </a:rPr>
                        <m:t>Ψ</m:t>
                      </m:r>
                      <m:d>
                        <m:dPr>
                          <m:ctrlPr>
                            <a:rPr lang="en-US" altLang="zh-TW" i="1" smtClean="0">
                              <a:latin typeface="Cambria Math" panose="02040503050406030204" pitchFamily="18" charset="0"/>
                            </a:rPr>
                          </m:ctrlPr>
                        </m:dPr>
                        <m:e>
                          <m:r>
                            <a:rPr lang="en-US" altLang="zh-TW" b="0" i="1" smtClean="0">
                              <a:latin typeface="Cambria Math"/>
                            </a:rPr>
                            <m:t>𝑥</m:t>
                          </m:r>
                        </m:e>
                      </m:d>
                      <m:r>
                        <a:rPr lang="en-US" altLang="zh-TW" i="1" smtClean="0">
                          <a:latin typeface="Cambria Math"/>
                          <a:ea typeface="Cambria Math"/>
                        </a:rPr>
                        <m:t>→</m:t>
                      </m:r>
                      <m:sSup>
                        <m:sSupPr>
                          <m:ctrlPr>
                            <a:rPr lang="en-US" altLang="zh-TW" i="1" smtClean="0">
                              <a:latin typeface="Cambria Math" panose="02040503050406030204" pitchFamily="18" charset="0"/>
                              <a:ea typeface="Cambria Math"/>
                            </a:rPr>
                          </m:ctrlPr>
                        </m:sSupPr>
                        <m:e>
                          <m:r>
                            <a:rPr lang="en-US" altLang="zh-TW" b="0" i="1" smtClean="0">
                              <a:latin typeface="Cambria Math"/>
                              <a:ea typeface="Cambria Math"/>
                            </a:rPr>
                            <m:t>𝑒</m:t>
                          </m:r>
                        </m:e>
                        <m:sup>
                          <m:r>
                            <a:rPr lang="en-US" altLang="zh-TW" b="0" i="1" smtClean="0">
                              <a:latin typeface="Cambria Math"/>
                              <a:ea typeface="Cambria Math"/>
                            </a:rPr>
                            <m:t>−</m:t>
                          </m:r>
                          <m:r>
                            <a:rPr lang="en-US" altLang="zh-TW" b="0" i="1" smtClean="0">
                              <a:latin typeface="Cambria Math"/>
                              <a:ea typeface="Cambria Math"/>
                            </a:rPr>
                            <m:t>𝑖</m:t>
                          </m:r>
                          <m:r>
                            <a:rPr lang="zh-TW" altLang="en-US" b="0" i="1" smtClean="0">
                              <a:latin typeface="Cambria Math"/>
                              <a:ea typeface="Cambria Math"/>
                            </a:rPr>
                            <m:t>𝜃</m:t>
                          </m:r>
                        </m:sup>
                      </m:sSup>
                      <m:r>
                        <m:rPr>
                          <m:sty m:val="p"/>
                        </m:rPr>
                        <a:rPr lang="el-GR" altLang="zh-TW" i="1">
                          <a:latin typeface="Cambria Math" panose="02040503050406030204" pitchFamily="18" charset="0"/>
                          <a:ea typeface="Cambria Math" panose="02040503050406030204" pitchFamily="18" charset="0"/>
                          <a:cs typeface="Times New Roman" pitchFamily="18" charset="0"/>
                        </a:rPr>
                        <m:t>Ψ</m:t>
                      </m:r>
                      <m:d>
                        <m:dPr>
                          <m:ctrlPr>
                            <a:rPr lang="en-US" altLang="zh-TW" i="1">
                              <a:latin typeface="Cambria Math" panose="02040503050406030204" pitchFamily="18" charset="0"/>
                            </a:rPr>
                          </m:ctrlPr>
                        </m:dPr>
                        <m:e>
                          <m:r>
                            <a:rPr lang="en-US" altLang="zh-TW" i="1">
                              <a:latin typeface="Cambria Math"/>
                            </a:rPr>
                            <m:t>𝑥</m:t>
                          </m:r>
                        </m:e>
                      </m:d>
                    </m:oMath>
                  </m:oMathPara>
                </a14:m>
                <a:endParaRPr lang="zh-TW" altLang="en-US" dirty="0"/>
              </a:p>
            </p:txBody>
          </p:sp>
        </mc:Choice>
        <mc:Fallback xmlns="">
          <p:sp>
            <p:nvSpPr>
              <p:cNvPr id="20" name="文字方塊 2">
                <a:extLst>
                  <a:ext uri="{FF2B5EF4-FFF2-40B4-BE49-F238E27FC236}">
                    <a16:creationId xmlns:a16="http://schemas.microsoft.com/office/drawing/2014/main" id="{831C7FF5-5D7A-9282-6C67-D5C1A9DED701}"/>
                  </a:ext>
                </a:extLst>
              </p:cNvPr>
              <p:cNvSpPr txBox="1">
                <a:spLocks noRot="1" noChangeAspect="1" noMove="1" noResize="1" noEditPoints="1" noAdjustHandles="1" noChangeArrowheads="1" noChangeShapeType="1" noTextEdit="1"/>
              </p:cNvSpPr>
              <p:nvPr/>
            </p:nvSpPr>
            <p:spPr>
              <a:xfrm>
                <a:off x="756422" y="1236470"/>
                <a:ext cx="2014526" cy="381451"/>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矩形 14">
                <a:extLst>
                  <a:ext uri="{FF2B5EF4-FFF2-40B4-BE49-F238E27FC236}">
                    <a16:creationId xmlns:a16="http://schemas.microsoft.com/office/drawing/2014/main" id="{35DAB5D3-EA48-10A2-D1B0-0EE898CA52CD}"/>
                  </a:ext>
                </a:extLst>
              </p:cNvPr>
              <p:cNvSpPr/>
              <p:nvPr/>
            </p:nvSpPr>
            <p:spPr>
              <a:xfrm>
                <a:off x="3532292" y="1889712"/>
                <a:ext cx="773197" cy="369332"/>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r>
                        <a:rPr lang="zh-TW" altLang="en-US" i="1" smtClean="0">
                          <a:latin typeface="Cambria Math"/>
                          <a:cs typeface="Times New Roman" pitchFamily="18" charset="0"/>
                        </a:rPr>
                        <m:t>𝜃</m:t>
                      </m:r>
                      <m:d>
                        <m:dPr>
                          <m:ctrlPr>
                            <a:rPr lang="zh-TW" altLang="en-US" i="1" smtClean="0">
                              <a:latin typeface="Cambria Math" panose="02040503050406030204" pitchFamily="18" charset="0"/>
                              <a:cs typeface="Times New Roman" pitchFamily="18" charset="0"/>
                            </a:rPr>
                          </m:ctrlPr>
                        </m:dPr>
                        <m:e>
                          <m:r>
                            <a:rPr lang="en-US" altLang="zh-TW" b="0" i="1" smtClean="0">
                              <a:latin typeface="Cambria Math" panose="02040503050406030204" pitchFamily="18" charset="0"/>
                              <a:cs typeface="Times New Roman" pitchFamily="18" charset="0"/>
                            </a:rPr>
                            <m:t>𝑥</m:t>
                          </m:r>
                        </m:e>
                      </m:d>
                    </m:oMath>
                  </m:oMathPara>
                </a14:m>
                <a:endParaRPr lang="zh-TW" altLang="en-US" dirty="0"/>
              </a:p>
            </p:txBody>
          </p:sp>
        </mc:Choice>
        <mc:Fallback xmlns="">
          <p:sp>
            <p:nvSpPr>
              <p:cNvPr id="22" name="矩形 14">
                <a:extLst>
                  <a:ext uri="{FF2B5EF4-FFF2-40B4-BE49-F238E27FC236}">
                    <a16:creationId xmlns:a16="http://schemas.microsoft.com/office/drawing/2014/main" id="{B435C80A-17B2-BB66-6B6B-469A696831AF}"/>
                  </a:ext>
                </a:extLst>
              </p:cNvPr>
              <p:cNvSpPr>
                <a:spLocks noRot="1" noChangeAspect="1" noMove="1" noResize="1" noEditPoints="1" noAdjustHandles="1" noChangeArrowheads="1" noChangeShapeType="1" noTextEdit="1"/>
              </p:cNvSpPr>
              <p:nvPr/>
            </p:nvSpPr>
            <p:spPr>
              <a:xfrm>
                <a:off x="3532292" y="1889712"/>
                <a:ext cx="773197" cy="36933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矩形 15">
                <a:extLst>
                  <a:ext uri="{FF2B5EF4-FFF2-40B4-BE49-F238E27FC236}">
                    <a16:creationId xmlns:a16="http://schemas.microsoft.com/office/drawing/2014/main" id="{F01D2C36-E21B-A340-551A-38A58536700C}"/>
                  </a:ext>
                </a:extLst>
              </p:cNvPr>
              <p:cNvSpPr/>
              <p:nvPr/>
            </p:nvSpPr>
            <p:spPr>
              <a:xfrm>
                <a:off x="1671649" y="2912781"/>
                <a:ext cx="469103" cy="369332"/>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zh-TW" i="1" smtClean="0">
                              <a:latin typeface="Cambria Math" panose="02040503050406030204" pitchFamily="18" charset="0"/>
                            </a:rPr>
                          </m:ctrlPr>
                        </m:sSupPr>
                        <m:e>
                          <m:r>
                            <a:rPr lang="en-US" altLang="zh-TW" b="0" i="1" smtClean="0">
                              <a:latin typeface="Cambria Math" panose="02040503050406030204" pitchFamily="18" charset="0"/>
                            </a:rPr>
                            <m:t>𝐽</m:t>
                          </m:r>
                        </m:e>
                        <m:sup>
                          <m:r>
                            <a:rPr lang="zh-TW" altLang="en-US" i="1" smtClean="0">
                              <a:latin typeface="Cambria Math"/>
                            </a:rPr>
                            <m:t>𝜇</m:t>
                          </m:r>
                        </m:sup>
                      </m:sSup>
                    </m:oMath>
                  </m:oMathPara>
                </a14:m>
                <a:endParaRPr lang="zh-TW" altLang="en-US" dirty="0"/>
              </a:p>
            </p:txBody>
          </p:sp>
        </mc:Choice>
        <mc:Fallback xmlns="">
          <p:sp>
            <p:nvSpPr>
              <p:cNvPr id="23" name="矩形 15">
                <a:extLst>
                  <a:ext uri="{FF2B5EF4-FFF2-40B4-BE49-F238E27FC236}">
                    <a16:creationId xmlns:a16="http://schemas.microsoft.com/office/drawing/2014/main" id="{D55CC390-81E7-4553-6424-44C2692EFBD9}"/>
                  </a:ext>
                </a:extLst>
              </p:cNvPr>
              <p:cNvSpPr>
                <a:spLocks noRot="1" noChangeAspect="1" noMove="1" noResize="1" noEditPoints="1" noAdjustHandles="1" noChangeArrowheads="1" noChangeShapeType="1" noTextEdit="1"/>
              </p:cNvSpPr>
              <p:nvPr/>
            </p:nvSpPr>
            <p:spPr>
              <a:xfrm>
                <a:off x="1671649" y="2912781"/>
                <a:ext cx="469103" cy="369332"/>
              </a:xfrm>
              <a:prstGeom prst="rect">
                <a:avLst/>
              </a:prstGeom>
              <a:blipFill>
                <a:blip r:embed="rId9"/>
                <a:stretch>
                  <a:fillRect b="-10000"/>
                </a:stretch>
              </a:blipFill>
            </p:spPr>
            <p:txBody>
              <a:bodyPr/>
              <a:lstStyle/>
              <a:p>
                <a:r>
                  <a:rPr lang="en-US">
                    <a:noFill/>
                  </a:rPr>
                  <a:t> </a:t>
                </a:r>
              </a:p>
            </p:txBody>
          </p:sp>
        </mc:Fallback>
      </mc:AlternateContent>
      <p:sp>
        <p:nvSpPr>
          <p:cNvPr id="24" name="TextBox 23">
            <a:extLst>
              <a:ext uri="{FF2B5EF4-FFF2-40B4-BE49-F238E27FC236}">
                <a16:creationId xmlns:a16="http://schemas.microsoft.com/office/drawing/2014/main" id="{996E1B11-3B13-C78D-FAD5-836D482416C2}"/>
              </a:ext>
            </a:extLst>
          </p:cNvPr>
          <p:cNvSpPr txBox="1"/>
          <p:nvPr/>
        </p:nvSpPr>
        <p:spPr>
          <a:xfrm>
            <a:off x="1056809" y="3282113"/>
            <a:ext cx="2167885" cy="458011"/>
          </a:xfrm>
          <a:prstGeom prst="rect">
            <a:avLst/>
          </a:prstGeom>
          <a:noFill/>
        </p:spPr>
        <p:txBody>
          <a:bodyPr wrap="square" rtlCol="0">
            <a:spAutoFit/>
          </a:bodyPr>
          <a:lstStyle/>
          <a:p>
            <a:pPr algn="l">
              <a:lnSpc>
                <a:spcPct val="150000"/>
              </a:lnSpc>
            </a:pPr>
            <a:r>
              <a:rPr kumimoji="1" lang="en-US" dirty="0">
                <a:latin typeface="Times New Roman"/>
                <a:cs typeface="Times New Roman"/>
              </a:rPr>
              <a:t>Current conservation</a:t>
            </a:r>
          </a:p>
        </p:txBody>
      </p:sp>
      <p:sp>
        <p:nvSpPr>
          <p:cNvPr id="25" name="向下箭號 11">
            <a:extLst>
              <a:ext uri="{FF2B5EF4-FFF2-40B4-BE49-F238E27FC236}">
                <a16:creationId xmlns:a16="http://schemas.microsoft.com/office/drawing/2014/main" id="{5BBF9A58-79EB-876A-A6D3-3A7F28A8C07D}"/>
              </a:ext>
            </a:extLst>
          </p:cNvPr>
          <p:cNvSpPr/>
          <p:nvPr/>
        </p:nvSpPr>
        <p:spPr>
          <a:xfrm>
            <a:off x="1763685" y="2454770"/>
            <a:ext cx="363538" cy="394618"/>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pic>
        <p:nvPicPr>
          <p:cNvPr id="26" name="Picture 25" descr="Positive and Negative Effects/Impact of Globalization | Exeed College">
            <a:extLst>
              <a:ext uri="{FF2B5EF4-FFF2-40B4-BE49-F238E27FC236}">
                <a16:creationId xmlns:a16="http://schemas.microsoft.com/office/drawing/2014/main" id="{9D0ECCF4-2961-20E1-CAD4-372D9F8EA81B}"/>
              </a:ext>
            </a:extLst>
          </p:cNvPr>
          <p:cNvPicPr>
            <a:picLocks noChangeAspect="1"/>
          </p:cNvPicPr>
          <p:nvPr/>
        </p:nvPicPr>
        <p:blipFill>
          <a:blip r:embed="rId10"/>
          <a:stretch>
            <a:fillRect/>
          </a:stretch>
        </p:blipFill>
        <p:spPr>
          <a:xfrm>
            <a:off x="1056809" y="3803399"/>
            <a:ext cx="2014526" cy="2014526"/>
          </a:xfrm>
          <a:prstGeom prst="rect">
            <a:avLst/>
          </a:prstGeom>
        </p:spPr>
      </p:pic>
      <p:pic>
        <p:nvPicPr>
          <p:cNvPr id="27" name="Picture 26" descr="Why You Should Localize Your App (And What Exactly Localization Is Anyway)">
            <a:extLst>
              <a:ext uri="{FF2B5EF4-FFF2-40B4-BE49-F238E27FC236}">
                <a16:creationId xmlns:a16="http://schemas.microsoft.com/office/drawing/2014/main" id="{0605A299-E850-B250-B880-2E37442297C5}"/>
              </a:ext>
            </a:extLst>
          </p:cNvPr>
          <p:cNvPicPr>
            <a:picLocks noChangeAspect="1"/>
          </p:cNvPicPr>
          <p:nvPr/>
        </p:nvPicPr>
        <p:blipFill>
          <a:blip r:embed="rId11"/>
          <a:stretch>
            <a:fillRect/>
          </a:stretch>
        </p:blipFill>
        <p:spPr>
          <a:xfrm>
            <a:off x="5445958" y="3803399"/>
            <a:ext cx="2512089" cy="2081445"/>
          </a:xfrm>
          <a:prstGeom prst="rect">
            <a:avLst/>
          </a:prstGeom>
        </p:spPr>
      </p:pic>
      <p:sp>
        <p:nvSpPr>
          <p:cNvPr id="28" name="TextBox 27">
            <a:extLst>
              <a:ext uri="{FF2B5EF4-FFF2-40B4-BE49-F238E27FC236}">
                <a16:creationId xmlns:a16="http://schemas.microsoft.com/office/drawing/2014/main" id="{4E535972-6464-B8C5-CE15-CDD5BB28DE28}"/>
              </a:ext>
            </a:extLst>
          </p:cNvPr>
          <p:cNvSpPr txBox="1"/>
          <p:nvPr/>
        </p:nvSpPr>
        <p:spPr>
          <a:xfrm>
            <a:off x="4823932" y="5932531"/>
            <a:ext cx="2297067" cy="458908"/>
          </a:xfrm>
          <a:prstGeom prst="rect">
            <a:avLst/>
          </a:prstGeom>
          <a:noFill/>
        </p:spPr>
        <p:txBody>
          <a:bodyPr wrap="square" rtlCol="0">
            <a:spAutoFit/>
          </a:bodyPr>
          <a:lstStyle/>
          <a:p>
            <a:pPr algn="l">
              <a:lnSpc>
                <a:spcPct val="150000"/>
              </a:lnSpc>
            </a:pPr>
            <a:r>
              <a:rPr kumimoji="1" lang="en-US" dirty="0" err="1">
                <a:latin typeface="Times New Roman"/>
                <a:cs typeface="Times New Roman"/>
              </a:rPr>
              <a:t>在地化</a:t>
            </a:r>
            <a:r>
              <a:rPr kumimoji="1" lang="zh-TW" altLang="en-US" dirty="0">
                <a:latin typeface="Times New Roman"/>
                <a:cs typeface="Times New Roman"/>
              </a:rPr>
              <a:t> </a:t>
            </a:r>
            <a:r>
              <a:rPr lang="en-US" altLang="zh-TW" dirty="0">
                <a:latin typeface="Times New Roman"/>
                <a:cs typeface="Times New Roman"/>
              </a:rPr>
              <a:t>L</a:t>
            </a:r>
            <a:r>
              <a:rPr kumimoji="1" lang="en-US" altLang="zh-TW" dirty="0">
                <a:latin typeface="Times New Roman"/>
                <a:cs typeface="Times New Roman"/>
              </a:rPr>
              <a:t>ocalization</a:t>
            </a:r>
            <a:endParaRPr kumimoji="1" lang="en-US" dirty="0">
              <a:latin typeface="Times New Roman"/>
              <a:cs typeface="Times New Roman"/>
            </a:endParaRPr>
          </a:p>
        </p:txBody>
      </p:sp>
      <p:pic>
        <p:nvPicPr>
          <p:cNvPr id="29" name="Picture 28" descr="台灣在地文化系列|星巴克| Starbucks Taiwan">
            <a:extLst>
              <a:ext uri="{FF2B5EF4-FFF2-40B4-BE49-F238E27FC236}">
                <a16:creationId xmlns:a16="http://schemas.microsoft.com/office/drawing/2014/main" id="{7D79A7C3-282A-88AD-8CF2-21A979F9EB1D}"/>
              </a:ext>
            </a:extLst>
          </p:cNvPr>
          <p:cNvPicPr>
            <a:picLocks noChangeAspect="1"/>
          </p:cNvPicPr>
          <p:nvPr/>
        </p:nvPicPr>
        <p:blipFill>
          <a:blip r:embed="rId12"/>
          <a:stretch>
            <a:fillRect/>
          </a:stretch>
        </p:blipFill>
        <p:spPr>
          <a:xfrm>
            <a:off x="3385788" y="3802459"/>
            <a:ext cx="1937553" cy="2086596"/>
          </a:xfrm>
          <a:prstGeom prst="rect">
            <a:avLst/>
          </a:prstGeom>
        </p:spPr>
      </p:pic>
      <p:sp>
        <p:nvSpPr>
          <p:cNvPr id="30" name="TextBox 29">
            <a:extLst>
              <a:ext uri="{FF2B5EF4-FFF2-40B4-BE49-F238E27FC236}">
                <a16:creationId xmlns:a16="http://schemas.microsoft.com/office/drawing/2014/main" id="{E698240B-354F-0F8E-197E-E1CA39EDD9F1}"/>
              </a:ext>
            </a:extLst>
          </p:cNvPr>
          <p:cNvSpPr txBox="1"/>
          <p:nvPr/>
        </p:nvSpPr>
        <p:spPr>
          <a:xfrm>
            <a:off x="1439949" y="5865985"/>
            <a:ext cx="1566188" cy="458011"/>
          </a:xfrm>
          <a:prstGeom prst="rect">
            <a:avLst/>
          </a:prstGeom>
          <a:noFill/>
        </p:spPr>
        <p:txBody>
          <a:bodyPr wrap="square" rtlCol="0">
            <a:spAutoFit/>
          </a:bodyPr>
          <a:lstStyle/>
          <a:p>
            <a:pPr algn="l">
              <a:lnSpc>
                <a:spcPct val="150000"/>
              </a:lnSpc>
            </a:pPr>
            <a:r>
              <a:rPr kumimoji="1" lang="en-US" dirty="0">
                <a:latin typeface="Times New Roman"/>
                <a:cs typeface="Times New Roman"/>
              </a:rPr>
              <a:t>Globalization</a:t>
            </a:r>
          </a:p>
        </p:txBody>
      </p:sp>
      <p:sp>
        <p:nvSpPr>
          <p:cNvPr id="2" name="Right Arrow 1">
            <a:extLst>
              <a:ext uri="{FF2B5EF4-FFF2-40B4-BE49-F238E27FC236}">
                <a16:creationId xmlns:a16="http://schemas.microsoft.com/office/drawing/2014/main" id="{6321BE8C-1FA4-A70C-5FB8-B4CC8D21F3ED}"/>
              </a:ext>
            </a:extLst>
          </p:cNvPr>
          <p:cNvSpPr/>
          <p:nvPr/>
        </p:nvSpPr>
        <p:spPr>
          <a:xfrm>
            <a:off x="4305489" y="3012430"/>
            <a:ext cx="434573" cy="275259"/>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8EED27F-7687-DDCD-E4E6-9BA1F0DF7329}"/>
              </a:ext>
            </a:extLst>
          </p:cNvPr>
          <p:cNvSpPr txBox="1"/>
          <p:nvPr/>
        </p:nvSpPr>
        <p:spPr>
          <a:xfrm>
            <a:off x="4738849" y="2883150"/>
            <a:ext cx="4530915" cy="458011"/>
          </a:xfrm>
          <a:prstGeom prst="rect">
            <a:avLst/>
          </a:prstGeom>
          <a:noFill/>
        </p:spPr>
        <p:txBody>
          <a:bodyPr wrap="square" rtlCol="0">
            <a:spAutoFit/>
          </a:bodyPr>
          <a:lstStyle/>
          <a:p>
            <a:pPr algn="l">
              <a:lnSpc>
                <a:spcPct val="150000"/>
              </a:lnSpc>
            </a:pPr>
            <a:r>
              <a:rPr kumimoji="1" lang="en-US" dirty="0">
                <a:latin typeface="Times New Roman"/>
                <a:cs typeface="Times New Roman"/>
              </a:rPr>
              <a:t>After quantization, we expect a gauge boson.</a:t>
            </a:r>
          </a:p>
        </p:txBody>
      </p:sp>
      <p:pic>
        <p:nvPicPr>
          <p:cNvPr id="6" name="Picture 5" descr="Photon | The Particle Zoo">
            <a:extLst>
              <a:ext uri="{FF2B5EF4-FFF2-40B4-BE49-F238E27FC236}">
                <a16:creationId xmlns:a16="http://schemas.microsoft.com/office/drawing/2014/main" id="{52175856-F724-C633-14BF-C49EF18B83A6}"/>
              </a:ext>
            </a:extLst>
          </p:cNvPr>
          <p:cNvPicPr>
            <a:picLocks noChangeAspect="1"/>
          </p:cNvPicPr>
          <p:nvPr/>
        </p:nvPicPr>
        <p:blipFill>
          <a:blip r:embed="rId13"/>
          <a:stretch>
            <a:fillRect/>
          </a:stretch>
        </p:blipFill>
        <p:spPr>
          <a:xfrm>
            <a:off x="6903586" y="1347370"/>
            <a:ext cx="1663471" cy="1663471"/>
          </a:xfrm>
          <a:prstGeom prst="rect">
            <a:avLst/>
          </a:prstGeom>
        </p:spPr>
      </p:pic>
    </p:spTree>
    <p:extLst>
      <p:ext uri="{BB962C8B-B14F-4D97-AF65-F5344CB8AC3E}">
        <p14:creationId xmlns:p14="http://schemas.microsoft.com/office/powerpoint/2010/main" val="186052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2" name="文字方塊 3"/>
          <p:cNvSpPr txBox="1">
            <a:spLocks noChangeArrowheads="1"/>
          </p:cNvSpPr>
          <p:nvPr/>
        </p:nvSpPr>
        <p:spPr bwMode="auto">
          <a:xfrm>
            <a:off x="6412994" y="1119086"/>
            <a:ext cx="17557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en-US" altLang="zh-TW" sz="1800" dirty="0" err="1">
                <a:cs typeface="Times New Roman" panose="02020603050405020304" pitchFamily="18" charset="0"/>
              </a:rPr>
              <a:t>Muon</a:t>
            </a:r>
            <a:r>
              <a:rPr lang="en-US" altLang="zh-TW" sz="1800" dirty="0">
                <a:cs typeface="Times New Roman" panose="02020603050405020304" pitchFamily="18" charset="0"/>
              </a:rPr>
              <a:t> decay</a:t>
            </a:r>
            <a:endParaRPr lang="zh-TW" altLang="en-US" sz="1800" dirty="0">
              <a:cs typeface="Times New Roman" panose="02020603050405020304" pitchFamily="18" charset="0"/>
            </a:endParaRPr>
          </a:p>
        </p:txBody>
      </p:sp>
      <p:sp>
        <p:nvSpPr>
          <p:cNvPr id="211973"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fld id="{7CF79261-E226-4EDC-A34A-50DB20C2E5C2}" type="slidenum">
              <a:rPr kumimoji="0" lang="zh-TW" altLang="en-US" sz="1400">
                <a:latin typeface="Tahoma" pitchFamily="34" charset="0"/>
              </a:rPr>
              <a:pPr eaLnBrk="1" hangingPunct="1">
                <a:spcBef>
                  <a:spcPct val="0"/>
                </a:spcBef>
                <a:buClrTx/>
                <a:buSzTx/>
                <a:buFontTx/>
                <a:buNone/>
              </a:pPr>
              <a:t>9</a:t>
            </a:fld>
            <a:endParaRPr kumimoji="0" lang="en-US" altLang="zh-TW" sz="1400">
              <a:latin typeface="Tahoma" pitchFamily="34" charset="0"/>
            </a:endParaRPr>
          </a:p>
        </p:txBody>
      </p:sp>
      <p:sp>
        <p:nvSpPr>
          <p:cNvPr id="2" name="文字方塊 1"/>
          <p:cNvSpPr txBox="1"/>
          <p:nvPr/>
        </p:nvSpPr>
        <p:spPr>
          <a:xfrm>
            <a:off x="2774664" y="452367"/>
            <a:ext cx="3346556" cy="369332"/>
          </a:xfrm>
          <a:prstGeom prst="rect">
            <a:avLst/>
          </a:prstGeom>
          <a:noFill/>
        </p:spPr>
        <p:txBody>
          <a:bodyPr wrap="square" rtlCol="0">
            <a:spAutoFit/>
          </a:bodyPr>
          <a:lstStyle/>
          <a:p>
            <a:r>
              <a:rPr lang="zh-TW" altLang="en-US" dirty="0"/>
              <a:t>一個典型的弱交互作用的衰變</a:t>
            </a:r>
          </a:p>
        </p:txBody>
      </p:sp>
      <p:pic>
        <p:nvPicPr>
          <p:cNvPr id="7" name="圖片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2396" y="1810632"/>
            <a:ext cx="4067138" cy="3277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字方塊 2"/>
          <p:cNvSpPr txBox="1"/>
          <p:nvPr/>
        </p:nvSpPr>
        <p:spPr>
          <a:xfrm>
            <a:off x="1574732" y="5336681"/>
            <a:ext cx="6413707" cy="369332"/>
          </a:xfrm>
          <a:prstGeom prst="rect">
            <a:avLst/>
          </a:prstGeom>
          <a:noFill/>
        </p:spPr>
        <p:txBody>
          <a:bodyPr wrap="square" rtlCol="0">
            <a:spAutoFit/>
          </a:bodyPr>
          <a:lstStyle/>
          <a:p>
            <a:r>
              <a:rPr lang="zh-TW" altLang="en-US" dirty="0"/>
              <a:t>似乎可以用四隻腳的交點來描述！</a:t>
            </a:r>
            <a:r>
              <a:rPr lang="en-US" altLang="zh-TW" dirty="0">
                <a:cs typeface="Times New Roman" pitchFamily="18" charset="0"/>
              </a:rPr>
              <a:t> </a:t>
            </a:r>
            <a:r>
              <a:rPr lang="en-US" altLang="zh-TW" dirty="0">
                <a:latin typeface="Times New Roman" panose="02020603050405020304" pitchFamily="18" charset="0"/>
                <a:cs typeface="Times New Roman" panose="02020603050405020304" pitchFamily="18" charset="0"/>
              </a:rPr>
              <a:t>Fermi theory </a:t>
            </a:r>
            <a:endParaRPr lang="zh-TW" altLang="en-US" dirty="0">
              <a:latin typeface="Times New Roman" panose="02020603050405020304" pitchFamily="18" charset="0"/>
              <a:cs typeface="Times New Roman" panose="02020603050405020304" pitchFamily="18" charset="0"/>
            </a:endParaRPr>
          </a:p>
        </p:txBody>
      </p:sp>
      <p:grpSp>
        <p:nvGrpSpPr>
          <p:cNvPr id="18" name="Group 1"/>
          <p:cNvGrpSpPr>
            <a:grpSpLocks noChangeAspect="1"/>
          </p:cNvGrpSpPr>
          <p:nvPr/>
        </p:nvGrpSpPr>
        <p:grpSpPr bwMode="auto">
          <a:xfrm>
            <a:off x="4967938" y="1811018"/>
            <a:ext cx="3346556" cy="2147523"/>
            <a:chOff x="2920" y="8411"/>
            <a:chExt cx="3284" cy="2108"/>
          </a:xfrm>
          <a:solidFill>
            <a:schemeClr val="bg1"/>
          </a:solidFill>
        </p:grpSpPr>
        <p:sp>
          <p:nvSpPr>
            <p:cNvPr id="19" name="AutoShape 8"/>
            <p:cNvSpPr>
              <a:spLocks noChangeAspect="1" noChangeArrowheads="1" noTextEdit="1"/>
            </p:cNvSpPr>
            <p:nvPr/>
          </p:nvSpPr>
          <p:spPr bwMode="auto">
            <a:xfrm>
              <a:off x="2920" y="8411"/>
              <a:ext cx="3284" cy="2108"/>
            </a:xfrm>
            <a:prstGeom prst="rect">
              <a:avLst/>
            </a:prstGeom>
            <a:grpFill/>
          </p:spPr>
          <p:txBody>
            <a:bodyPr/>
            <a:lstStyle/>
            <a:p>
              <a:pPr>
                <a:defRPr/>
              </a:pPr>
              <a:endParaRPr lang="zh-TW" altLang="en-US"/>
            </a:p>
          </p:txBody>
        </p:sp>
        <p:sp>
          <p:nvSpPr>
            <p:cNvPr id="20" name="Line 7"/>
            <p:cNvSpPr>
              <a:spLocks noChangeShapeType="1"/>
            </p:cNvSpPr>
            <p:nvPr/>
          </p:nvSpPr>
          <p:spPr bwMode="auto">
            <a:xfrm>
              <a:off x="3544" y="8750"/>
              <a:ext cx="809" cy="841"/>
            </a:xfrm>
            <a:prstGeom prst="line">
              <a:avLst/>
            </a:prstGeom>
            <a:grpFill/>
            <a:ln w="12700">
              <a:solidFill>
                <a:srgbClr val="000000"/>
              </a:solidFill>
              <a:round/>
              <a:headEnd/>
              <a:tailEnd/>
            </a:ln>
          </p:spPr>
          <p:txBody>
            <a:bodyPr/>
            <a:lstStyle/>
            <a:p>
              <a:pPr>
                <a:defRPr/>
              </a:pPr>
              <a:endParaRPr lang="zh-TW" altLang="en-US"/>
            </a:p>
          </p:txBody>
        </p:sp>
        <p:sp>
          <p:nvSpPr>
            <p:cNvPr id="21" name="Line 6"/>
            <p:cNvSpPr>
              <a:spLocks noChangeShapeType="1"/>
            </p:cNvSpPr>
            <p:nvPr/>
          </p:nvSpPr>
          <p:spPr bwMode="auto">
            <a:xfrm flipV="1">
              <a:off x="3678" y="8750"/>
              <a:ext cx="1419" cy="1594"/>
            </a:xfrm>
            <a:prstGeom prst="line">
              <a:avLst/>
            </a:prstGeom>
            <a:grpFill/>
            <a:ln w="12700">
              <a:solidFill>
                <a:srgbClr val="000000"/>
              </a:solidFill>
              <a:round/>
              <a:headEnd/>
              <a:tailEnd/>
            </a:ln>
          </p:spPr>
          <p:txBody>
            <a:bodyPr/>
            <a:lstStyle/>
            <a:p>
              <a:pPr>
                <a:defRPr/>
              </a:pPr>
              <a:endParaRPr lang="zh-TW" altLang="en-US"/>
            </a:p>
          </p:txBody>
        </p:sp>
        <mc:AlternateContent xmlns:mc="http://schemas.openxmlformats.org/markup-compatibility/2006" xmlns:a14="http://schemas.microsoft.com/office/drawing/2010/main">
          <mc:Choice Requires="a14">
            <p:sp>
              <p:nvSpPr>
                <p:cNvPr id="22" name="Text Box 5"/>
                <p:cNvSpPr txBox="1">
                  <a:spLocks noChangeArrowheads="1"/>
                </p:cNvSpPr>
                <p:nvPr/>
              </p:nvSpPr>
              <p:spPr bwMode="auto">
                <a:xfrm>
                  <a:off x="5062" y="8423"/>
                  <a:ext cx="275" cy="386"/>
                </a:xfrm>
                <a:prstGeom prst="rect">
                  <a:avLst/>
                </a:prstGeom>
                <a:grpFill/>
                <a:ln w="9525">
                  <a:noFill/>
                  <a:miter lim="800000"/>
                  <a:headEnd/>
                  <a:tailEnd/>
                </a:ln>
              </p:spPr>
              <p:txBody>
                <a:bodyPr lIns="0" tIns="0" rIns="0" bIns="0"/>
                <a:lstStyle/>
                <a:p>
                  <a:pPr eaLnBrk="0" hangingPunct="0">
                    <a:defRPr/>
                  </a:pPr>
                  <a14:m>
                    <m:oMathPara xmlns:m="http://schemas.openxmlformats.org/officeDocument/2006/math">
                      <m:oMathParaPr>
                        <m:jc m:val="centerGroup"/>
                      </m:oMathParaPr>
                      <m:oMath xmlns:m="http://schemas.openxmlformats.org/officeDocument/2006/math">
                        <m:r>
                          <a:rPr lang="en-US" altLang="zh-TW" sz="2000" i="1" dirty="0" smtClean="0">
                            <a:latin typeface="Cambria Math"/>
                            <a:cs typeface="Times New Roman" pitchFamily="18" charset="0"/>
                          </a:rPr>
                          <m:t>𝜈</m:t>
                        </m:r>
                        <m:r>
                          <a:rPr lang="en-US" altLang="zh-TW" sz="2000" i="1" baseline="-30000" dirty="0" err="1">
                            <a:latin typeface="Cambria Math"/>
                            <a:cs typeface="Times New Roman" pitchFamily="18" charset="0"/>
                          </a:rPr>
                          <m:t>𝜇</m:t>
                        </m:r>
                      </m:oMath>
                    </m:oMathPara>
                  </a14:m>
                  <a:endParaRPr lang="en-US" altLang="zh-TW" sz="2000" i="1" dirty="0"/>
                </a:p>
              </p:txBody>
            </p:sp>
          </mc:Choice>
          <mc:Fallback xmlns="">
            <p:sp>
              <p:nvSpPr>
                <p:cNvPr id="22" name="Text Box 5"/>
                <p:cNvSpPr txBox="1">
                  <a:spLocks noRot="1" noChangeAspect="1" noMove="1" noResize="1" noEditPoints="1" noAdjustHandles="1" noChangeArrowheads="1" noChangeShapeType="1" noTextEdit="1"/>
                </p:cNvSpPr>
                <p:nvPr/>
              </p:nvSpPr>
              <p:spPr bwMode="auto">
                <a:xfrm>
                  <a:off x="5062" y="8423"/>
                  <a:ext cx="275" cy="386"/>
                </a:xfrm>
                <a:prstGeom prst="rect">
                  <a:avLst/>
                </a:prstGeom>
                <a:blipFill rotWithShape="1">
                  <a:blip r:embed="rId8"/>
                  <a:stretch>
                    <a:fillRect l="-13043" r="-8696" b="-4615"/>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3" name="Text Box 4"/>
                <p:cNvSpPr txBox="1">
                  <a:spLocks noChangeArrowheads="1"/>
                </p:cNvSpPr>
                <p:nvPr/>
              </p:nvSpPr>
              <p:spPr bwMode="auto">
                <a:xfrm>
                  <a:off x="4246" y="8809"/>
                  <a:ext cx="276" cy="387"/>
                </a:xfrm>
                <a:prstGeom prst="rect">
                  <a:avLst/>
                </a:prstGeom>
                <a:grpFill/>
                <a:ln w="9525">
                  <a:noFill/>
                  <a:miter lim="800000"/>
                  <a:headEnd/>
                  <a:tailEnd/>
                </a:ln>
              </p:spPr>
              <p:txBody>
                <a:bodyPr lIns="0" tIns="0" rIns="0" bIns="0"/>
                <a:lstStyle/>
                <a:p>
                  <a:pPr eaLnBrk="0" hangingPunct="0">
                    <a:defRPr/>
                  </a:pPr>
                  <a14:m>
                    <m:oMathPara xmlns:m="http://schemas.openxmlformats.org/officeDocument/2006/math">
                      <m:oMathParaPr>
                        <m:jc m:val="centerGroup"/>
                      </m:oMathParaPr>
                      <m:oMath xmlns:m="http://schemas.openxmlformats.org/officeDocument/2006/math">
                        <m:r>
                          <a:rPr lang="en-US" altLang="zh-TW" sz="2000" i="1" dirty="0" smtClean="0">
                            <a:latin typeface="Cambria Math"/>
                            <a:cs typeface="Times New Roman" pitchFamily="18" charset="0"/>
                          </a:rPr>
                          <m:t>𝜈</m:t>
                        </m:r>
                        <m:r>
                          <a:rPr lang="en-US" altLang="zh-TW" sz="2000" i="1" baseline="-30000" dirty="0" err="1">
                            <a:latin typeface="Cambria Math"/>
                            <a:cs typeface="Times New Roman" pitchFamily="18" charset="0"/>
                          </a:rPr>
                          <m:t>𝑒</m:t>
                        </m:r>
                      </m:oMath>
                    </m:oMathPara>
                  </a14:m>
                  <a:endParaRPr lang="en-US" altLang="zh-TW" sz="2000" i="1" dirty="0"/>
                </a:p>
              </p:txBody>
            </p:sp>
          </mc:Choice>
          <mc:Fallback xmlns="">
            <p:sp>
              <p:nvSpPr>
                <p:cNvPr id="23" name="Text Box 4"/>
                <p:cNvSpPr txBox="1">
                  <a:spLocks noRot="1" noChangeAspect="1" noMove="1" noResize="1" noEditPoints="1" noAdjustHandles="1" noChangeArrowheads="1" noChangeShapeType="1" noTextEdit="1"/>
                </p:cNvSpPr>
                <p:nvPr/>
              </p:nvSpPr>
              <p:spPr bwMode="auto">
                <a:xfrm>
                  <a:off x="4246" y="8809"/>
                  <a:ext cx="276" cy="387"/>
                </a:xfrm>
                <a:prstGeom prst="rect">
                  <a:avLst/>
                </a:prstGeom>
                <a:blipFill rotWithShape="1">
                  <a:blip r:embed="rId9"/>
                  <a:stretch>
                    <a:fillRect l="-13043" r="-2174"/>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4" name="Text Box 3"/>
                <p:cNvSpPr txBox="1">
                  <a:spLocks noChangeArrowheads="1"/>
                </p:cNvSpPr>
                <p:nvPr/>
              </p:nvSpPr>
              <p:spPr bwMode="auto">
                <a:xfrm>
                  <a:off x="3369" y="8442"/>
                  <a:ext cx="300" cy="422"/>
                </a:xfrm>
                <a:prstGeom prst="rect">
                  <a:avLst/>
                </a:prstGeom>
                <a:grpFill/>
                <a:ln w="9525">
                  <a:noFill/>
                  <a:miter lim="800000"/>
                  <a:headEnd/>
                  <a:tailEnd/>
                </a:ln>
              </p:spPr>
              <p:txBody>
                <a:bodyPr lIns="0" tIns="0" rIns="0" bIns="0"/>
                <a:lstStyle/>
                <a:p>
                  <a:pPr eaLnBrk="0" hangingPunct="0">
                    <a:defRPr/>
                  </a:pPr>
                  <a14:m>
                    <m:oMathPara xmlns:m="http://schemas.openxmlformats.org/officeDocument/2006/math">
                      <m:oMathParaPr>
                        <m:jc m:val="centerGroup"/>
                      </m:oMathParaPr>
                      <m:oMath xmlns:m="http://schemas.openxmlformats.org/officeDocument/2006/math">
                        <m:r>
                          <a:rPr lang="en-US" altLang="zh-TW" sz="2000" i="1" dirty="0" smtClean="0">
                            <a:latin typeface="Cambria Math"/>
                            <a:cs typeface="Times New Roman" pitchFamily="18" charset="0"/>
                          </a:rPr>
                          <m:t>𝑒</m:t>
                        </m:r>
                      </m:oMath>
                    </m:oMathPara>
                  </a14:m>
                  <a:endParaRPr lang="en-US" altLang="zh-TW" sz="2000" i="1" dirty="0"/>
                </a:p>
              </p:txBody>
            </p:sp>
          </mc:Choice>
          <mc:Fallback xmlns="">
            <p:sp>
              <p:nvSpPr>
                <p:cNvPr id="24" name="Text Box 3"/>
                <p:cNvSpPr txBox="1">
                  <a:spLocks noRot="1" noChangeAspect="1" noMove="1" noResize="1" noEditPoints="1" noAdjustHandles="1" noChangeArrowheads="1" noChangeShapeType="1" noTextEdit="1"/>
                </p:cNvSpPr>
                <p:nvPr/>
              </p:nvSpPr>
              <p:spPr bwMode="auto">
                <a:xfrm>
                  <a:off x="3369" y="8442"/>
                  <a:ext cx="300" cy="422"/>
                </a:xfrm>
                <a:prstGeom prst="rect">
                  <a:avLst/>
                </a:prstGeom>
                <a:blipFill rotWithShape="1">
                  <a:blip r:embed="rId10"/>
                  <a:stretch>
                    <a:fillRect/>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5" name="Text Box 2"/>
                <p:cNvSpPr txBox="1">
                  <a:spLocks noChangeArrowheads="1"/>
                </p:cNvSpPr>
                <p:nvPr/>
              </p:nvSpPr>
              <p:spPr bwMode="auto">
                <a:xfrm>
                  <a:off x="3369" y="10016"/>
                  <a:ext cx="300" cy="421"/>
                </a:xfrm>
                <a:prstGeom prst="rect">
                  <a:avLst/>
                </a:prstGeom>
                <a:grpFill/>
                <a:ln w="9525">
                  <a:noFill/>
                  <a:miter lim="800000"/>
                  <a:headEnd/>
                  <a:tailEnd/>
                </a:ln>
              </p:spPr>
              <p:txBody>
                <a:bodyPr lIns="0" tIns="0" rIns="0" bIns="0"/>
                <a:lstStyle/>
                <a:p>
                  <a:pPr eaLnBrk="0" hangingPunct="0">
                    <a:defRPr/>
                  </a:pPr>
                  <a14:m>
                    <m:oMathPara xmlns:m="http://schemas.openxmlformats.org/officeDocument/2006/math">
                      <m:oMathParaPr>
                        <m:jc m:val="centerGroup"/>
                      </m:oMathParaPr>
                      <m:oMath xmlns:m="http://schemas.openxmlformats.org/officeDocument/2006/math">
                        <m:r>
                          <a:rPr lang="en-US" altLang="zh-TW" sz="2000" i="1" dirty="0" smtClean="0">
                            <a:latin typeface="Cambria Math"/>
                            <a:cs typeface="Times New Roman" pitchFamily="18" charset="0"/>
                          </a:rPr>
                          <m:t>𝜇</m:t>
                        </m:r>
                      </m:oMath>
                    </m:oMathPara>
                  </a14:m>
                  <a:endParaRPr lang="en-US" altLang="zh-TW" sz="2000" i="1" dirty="0"/>
                </a:p>
              </p:txBody>
            </p:sp>
          </mc:Choice>
          <mc:Fallback xmlns="">
            <p:sp>
              <p:nvSpPr>
                <p:cNvPr id="25" name="Text Box 2"/>
                <p:cNvSpPr txBox="1">
                  <a:spLocks noRot="1" noChangeAspect="1" noMove="1" noResize="1" noEditPoints="1" noAdjustHandles="1" noChangeArrowheads="1" noChangeShapeType="1" noTextEdit="1"/>
                </p:cNvSpPr>
                <p:nvPr/>
              </p:nvSpPr>
              <p:spPr bwMode="auto">
                <a:xfrm>
                  <a:off x="3369" y="10016"/>
                  <a:ext cx="300" cy="421"/>
                </a:xfrm>
                <a:prstGeom prst="rect">
                  <a:avLst/>
                </a:prstGeom>
                <a:blipFill rotWithShape="1">
                  <a:blip r:embed="rId11"/>
                  <a:stretch>
                    <a:fillRect l="-2000" r="-2000"/>
                  </a:stretch>
                </a:blipFill>
                <a:ln w="9525">
                  <a:noFill/>
                  <a:miter lim="800000"/>
                  <a:headEnd/>
                  <a:tailEnd/>
                </a:ln>
              </p:spPr>
              <p:txBody>
                <a:bodyPr/>
                <a:lstStyle/>
                <a:p>
                  <a:r>
                    <a:rPr lang="zh-TW" altLang="en-US">
                      <a:noFill/>
                    </a:rPr>
                    <a:t> </a:t>
                  </a:r>
                </a:p>
              </p:txBody>
            </p:sp>
          </mc:Fallback>
        </mc:AlternateContent>
      </p:grpSp>
      <p:cxnSp>
        <p:nvCxnSpPr>
          <p:cNvPr id="6" name="直線單箭頭接點 5"/>
          <p:cNvCxnSpPr/>
          <p:nvPr/>
        </p:nvCxnSpPr>
        <p:spPr>
          <a:xfrm flipV="1">
            <a:off x="6049574" y="3298574"/>
            <a:ext cx="109001" cy="13928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直線單箭頭接點 25"/>
          <p:cNvCxnSpPr/>
          <p:nvPr/>
        </p:nvCxnSpPr>
        <p:spPr>
          <a:xfrm flipV="1">
            <a:off x="6643025" y="2578638"/>
            <a:ext cx="170567" cy="19309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直線單箭頭接點 26"/>
          <p:cNvCxnSpPr/>
          <p:nvPr/>
        </p:nvCxnSpPr>
        <p:spPr>
          <a:xfrm flipH="1">
            <a:off x="6606932" y="2425695"/>
            <a:ext cx="72185" cy="17092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直線單箭頭接點 27"/>
          <p:cNvCxnSpPr/>
          <p:nvPr/>
        </p:nvCxnSpPr>
        <p:spPr>
          <a:xfrm flipH="1" flipV="1">
            <a:off x="5991543" y="2578638"/>
            <a:ext cx="167032" cy="17091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直線接點 7"/>
          <p:cNvCxnSpPr/>
          <p:nvPr/>
        </p:nvCxnSpPr>
        <p:spPr>
          <a:xfrm flipV="1">
            <a:off x="6428605" y="2160897"/>
            <a:ext cx="364169" cy="84695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9" name="Text Box 28"/>
              <p:cNvSpPr txBox="1">
                <a:spLocks noChangeArrowheads="1"/>
              </p:cNvSpPr>
              <p:nvPr/>
            </p:nvSpPr>
            <p:spPr bwMode="auto">
              <a:xfrm>
                <a:off x="6680305" y="1823243"/>
                <a:ext cx="434975"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50000"/>
                  </a:spcBef>
                  <a:buClrTx/>
                  <a:buSzTx/>
                  <a:buFontTx/>
                  <a:buNone/>
                </a:pPr>
                <a14:m>
                  <m:oMathPara xmlns:m="http://schemas.openxmlformats.org/officeDocument/2006/math">
                    <m:oMathParaPr>
                      <m:jc m:val="centerGroup"/>
                    </m:oMathParaPr>
                    <m:oMath xmlns:m="http://schemas.openxmlformats.org/officeDocument/2006/math">
                      <m:sSub>
                        <m:sSubPr>
                          <m:ctrlPr>
                            <a:rPr lang="el-GR" altLang="zh-TW" sz="1800" i="1" dirty="0" smtClean="0">
                              <a:latin typeface="Cambria Math" panose="02040503050406030204" pitchFamily="18" charset="0"/>
                              <a:cs typeface="Tahoma" pitchFamily="34" charset="0"/>
                            </a:rPr>
                          </m:ctrlPr>
                        </m:sSubPr>
                        <m:e>
                          <m:acc>
                            <m:accPr>
                              <m:chr m:val="̅"/>
                              <m:ctrlPr>
                                <a:rPr lang="el-GR" altLang="zh-TW" sz="1800" i="1" dirty="0">
                                  <a:latin typeface="Cambria Math" panose="02040503050406030204" pitchFamily="18" charset="0"/>
                                  <a:cs typeface="Tahoma" pitchFamily="34" charset="0"/>
                                </a:rPr>
                              </m:ctrlPr>
                            </m:accPr>
                            <m:e>
                              <m:r>
                                <a:rPr lang="el-GR" altLang="zh-TW" sz="1800" i="1" dirty="0">
                                  <a:latin typeface="Cambria Math"/>
                                  <a:cs typeface="Tahoma" pitchFamily="34" charset="0"/>
                                </a:rPr>
                                <m:t>𝜈</m:t>
                              </m:r>
                            </m:e>
                          </m:acc>
                        </m:e>
                        <m:sub>
                          <m:r>
                            <a:rPr lang="en-US" altLang="zh-TW" sz="1800" b="0" i="1" dirty="0" smtClean="0">
                              <a:latin typeface="Cambria Math"/>
                              <a:cs typeface="Tahoma" pitchFamily="34" charset="0"/>
                            </a:rPr>
                            <m:t>𝑒</m:t>
                          </m:r>
                        </m:sub>
                      </m:sSub>
                    </m:oMath>
                  </m:oMathPara>
                </a14:m>
                <a:endParaRPr lang="el-GR" altLang="zh-TW" sz="1800" dirty="0">
                  <a:cs typeface="Tahoma" pitchFamily="34" charset="0"/>
                </a:endParaRPr>
              </a:p>
            </p:txBody>
          </p:sp>
        </mc:Choice>
        <mc:Fallback xmlns="">
          <p:sp>
            <p:nvSpPr>
              <p:cNvPr id="29" name="Text Box 28"/>
              <p:cNvSpPr txBox="1">
                <a:spLocks noRot="1" noChangeAspect="1" noMove="1" noResize="1" noEditPoints="1" noAdjustHandles="1" noChangeArrowheads="1" noChangeShapeType="1" noTextEdit="1"/>
              </p:cNvSpPr>
              <p:nvPr/>
            </p:nvSpPr>
            <p:spPr bwMode="auto">
              <a:xfrm>
                <a:off x="6680305" y="1823243"/>
                <a:ext cx="434975" cy="369332"/>
              </a:xfrm>
              <a:prstGeom prst="rect">
                <a:avLst/>
              </a:prstGeom>
              <a:blipFill rotWithShape="1">
                <a:blip r:embed="rId12"/>
                <a:stretch>
                  <a:fillRect r="-1549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3" name="文字方塊 32">
                <a:extLst>
                  <a:ext uri="{FF2B5EF4-FFF2-40B4-BE49-F238E27FC236}">
                    <a16:creationId xmlns:a16="http://schemas.microsoft.com/office/drawing/2014/main" id="{8B785EA2-5338-6747-889C-08DE2AFCF4E3}"/>
                  </a:ext>
                </a:extLst>
              </p:cNvPr>
              <p:cNvSpPr txBox="1"/>
              <p:nvPr/>
            </p:nvSpPr>
            <p:spPr>
              <a:xfrm>
                <a:off x="2774664" y="1016852"/>
                <a:ext cx="1888209" cy="299313"/>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zh-TW" i="1" smtClean="0">
                              <a:latin typeface="Cambria Math" panose="02040503050406030204" pitchFamily="18" charset="0"/>
                            </a:rPr>
                          </m:ctrlPr>
                        </m:sSupPr>
                        <m:e>
                          <m:r>
                            <a:rPr kumimoji="1" lang="en-US" altLang="zh-TW" i="1" smtClean="0">
                              <a:latin typeface="Cambria Math" panose="02040503050406030204" pitchFamily="18" charset="0"/>
                              <a:ea typeface="Cambria Math" panose="02040503050406030204" pitchFamily="18" charset="0"/>
                            </a:rPr>
                            <m:t>𝜇</m:t>
                          </m:r>
                        </m:e>
                        <m:sup>
                          <m:r>
                            <a:rPr kumimoji="1" lang="en-US" altLang="zh-TW" b="0" i="1" smtClean="0">
                              <a:latin typeface="Cambria Math" panose="02040503050406030204" pitchFamily="18" charset="0"/>
                            </a:rPr>
                            <m:t>−</m:t>
                          </m:r>
                        </m:sup>
                      </m:sSup>
                      <m:r>
                        <a:rPr kumimoji="1" lang="en-US" altLang="zh-TW" i="1" smtClean="0">
                          <a:latin typeface="Cambria Math" panose="02040503050406030204" pitchFamily="18" charset="0"/>
                          <a:ea typeface="Cambria Math" panose="02040503050406030204" pitchFamily="18" charset="0"/>
                        </a:rPr>
                        <m:t>→</m:t>
                      </m:r>
                      <m:sSup>
                        <m:sSupPr>
                          <m:ctrlPr>
                            <a:rPr kumimoji="1" lang="en-US" altLang="zh-TW" i="1" smtClean="0">
                              <a:latin typeface="Cambria Math" panose="02040503050406030204" pitchFamily="18" charset="0"/>
                              <a:ea typeface="Cambria Math" panose="02040503050406030204" pitchFamily="18" charset="0"/>
                            </a:rPr>
                          </m:ctrlPr>
                        </m:sSupPr>
                        <m:e>
                          <m:r>
                            <a:rPr kumimoji="1" lang="en-US" altLang="zh-TW" b="0" i="1" smtClean="0">
                              <a:latin typeface="Cambria Math" panose="02040503050406030204" pitchFamily="18" charset="0"/>
                              <a:ea typeface="Cambria Math" panose="02040503050406030204" pitchFamily="18" charset="0"/>
                            </a:rPr>
                            <m:t>𝑒</m:t>
                          </m:r>
                        </m:e>
                        <m:sup>
                          <m:r>
                            <a:rPr kumimoji="1" lang="en-US" altLang="zh-TW" b="0" i="1" smtClean="0">
                              <a:latin typeface="Cambria Math" panose="02040503050406030204" pitchFamily="18" charset="0"/>
                              <a:ea typeface="Cambria Math" panose="02040503050406030204" pitchFamily="18" charset="0"/>
                            </a:rPr>
                            <m:t>−</m:t>
                          </m:r>
                        </m:sup>
                      </m:sSup>
                      <m:r>
                        <a:rPr lang="en-US" altLang="zh-TW" i="1">
                          <a:latin typeface="Cambria Math" panose="02040503050406030204" pitchFamily="18" charset="0"/>
                          <a:ea typeface="Cambria Math" panose="02040503050406030204" pitchFamily="18" charset="0"/>
                        </a:rPr>
                        <m:t>+</m:t>
                      </m:r>
                      <m:sSub>
                        <m:sSubPr>
                          <m:ctrlPr>
                            <a:rPr lang="en-US" altLang="zh-TW" i="1">
                              <a:latin typeface="Cambria Math" panose="02040503050406030204" pitchFamily="18" charset="0"/>
                              <a:ea typeface="Cambria Math" panose="02040503050406030204" pitchFamily="18" charset="0"/>
                            </a:rPr>
                          </m:ctrlPr>
                        </m:sSubPr>
                        <m:e>
                          <m:acc>
                            <m:accPr>
                              <m:chr m:val="̅"/>
                              <m:ctrlPr>
                                <a:rPr lang="en-US" altLang="zh-TW" i="1">
                                  <a:latin typeface="Cambria Math" panose="02040503050406030204" pitchFamily="18" charset="0"/>
                                  <a:ea typeface="Cambria Math" panose="02040503050406030204" pitchFamily="18" charset="0"/>
                                </a:rPr>
                              </m:ctrlPr>
                            </m:accPr>
                            <m:e>
                              <m:r>
                                <a:rPr lang="en-US" altLang="zh-TW" i="1">
                                  <a:latin typeface="Cambria Math" panose="02040503050406030204" pitchFamily="18" charset="0"/>
                                  <a:ea typeface="Cambria Math" panose="02040503050406030204" pitchFamily="18" charset="0"/>
                                </a:rPr>
                                <m:t>𝜈</m:t>
                              </m:r>
                            </m:e>
                          </m:acc>
                        </m:e>
                        <m:sub>
                          <m:r>
                            <a:rPr lang="en-US" altLang="zh-TW" b="0" i="1" smtClean="0">
                              <a:latin typeface="Cambria Math" panose="02040503050406030204" pitchFamily="18" charset="0"/>
                              <a:ea typeface="Cambria Math" panose="02040503050406030204" pitchFamily="18" charset="0"/>
                            </a:rPr>
                            <m:t>𝑒</m:t>
                          </m:r>
                        </m:sub>
                      </m:sSub>
                      <m:r>
                        <a:rPr lang="en-US" altLang="zh-TW" i="1" smtClean="0">
                          <a:latin typeface="Cambria Math" panose="02040503050406030204" pitchFamily="18" charset="0"/>
                          <a:ea typeface="Cambria Math" panose="02040503050406030204" pitchFamily="18" charset="0"/>
                        </a:rPr>
                        <m:t>+</m:t>
                      </m:r>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𝜈</m:t>
                          </m:r>
                        </m:e>
                        <m:sub>
                          <m:r>
                            <a:rPr lang="en-US" altLang="zh-TW" i="1" smtClean="0">
                              <a:latin typeface="Cambria Math" panose="02040503050406030204" pitchFamily="18" charset="0"/>
                              <a:ea typeface="Cambria Math" panose="02040503050406030204" pitchFamily="18" charset="0"/>
                            </a:rPr>
                            <m:t>𝜇</m:t>
                          </m:r>
                        </m:sub>
                      </m:sSub>
                    </m:oMath>
                  </m:oMathPara>
                </a14:m>
                <a:endParaRPr kumimoji="1" lang="zh-TW" altLang="en-US" dirty="0">
                  <a:latin typeface="+mn-lt"/>
                </a:endParaRPr>
              </a:p>
            </p:txBody>
          </p:sp>
        </mc:Choice>
        <mc:Fallback xmlns="">
          <p:sp>
            <p:nvSpPr>
              <p:cNvPr id="33" name="文字方塊 32">
                <a:extLst>
                  <a:ext uri="{FF2B5EF4-FFF2-40B4-BE49-F238E27FC236}">
                    <a16:creationId xmlns:a16="http://schemas.microsoft.com/office/drawing/2014/main" id="{8B785EA2-5338-6747-889C-08DE2AFCF4E3}"/>
                  </a:ext>
                </a:extLst>
              </p:cNvPr>
              <p:cNvSpPr txBox="1">
                <a:spLocks noRot="1" noChangeAspect="1" noMove="1" noResize="1" noEditPoints="1" noAdjustHandles="1" noChangeArrowheads="1" noChangeShapeType="1" noTextEdit="1"/>
              </p:cNvSpPr>
              <p:nvPr/>
            </p:nvSpPr>
            <p:spPr>
              <a:xfrm>
                <a:off x="2774664" y="1016852"/>
                <a:ext cx="1888209" cy="299313"/>
              </a:xfrm>
              <a:prstGeom prst="rect">
                <a:avLst/>
              </a:prstGeom>
              <a:blipFill>
                <a:blip r:embed="rId13"/>
                <a:stretch>
                  <a:fillRect l="-2000" b="-20833"/>
                </a:stretch>
              </a:blipFill>
            </p:spPr>
            <p:txBody>
              <a:bodyPr/>
              <a:lstStyle/>
              <a:p>
                <a:r>
                  <a:rPr lang="en-US">
                    <a:noFill/>
                  </a:rPr>
                  <a:t> </a:t>
                </a:r>
              </a:p>
            </p:txBody>
          </p:sp>
        </mc:Fallback>
      </mc:AlternateContent>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http://farm3.staticflickr.com/2588/3960324454_43f4c08a0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214" y="1685365"/>
            <a:ext cx="4256867" cy="319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5" name="文字方塊 2"/>
          <p:cNvSpPr txBox="1">
            <a:spLocks noChangeArrowheads="1"/>
          </p:cNvSpPr>
          <p:nvPr/>
        </p:nvSpPr>
        <p:spPr bwMode="auto">
          <a:xfrm>
            <a:off x="3629024" y="1107983"/>
            <a:ext cx="24241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en-US" altLang="zh-TW" sz="2000" dirty="0">
                <a:cs typeface="Times New Roman" pitchFamily="18" charset="0"/>
              </a:rPr>
              <a:t>Broken Symmetry</a:t>
            </a:r>
            <a:endParaRPr lang="zh-TW" altLang="en-US" sz="2000" dirty="0">
              <a:cs typeface="Times New Roman" pitchFamily="18" charset="0"/>
            </a:endParaRPr>
          </a:p>
        </p:txBody>
      </p:sp>
      <p:pic>
        <p:nvPicPr>
          <p:cNvPr id="4" name="Picture 2" descr="http://www.thehungryandfoolish.com/wp-content/uploads/2011/12/facebook-break-up31.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3574" y="1944315"/>
            <a:ext cx="3810000"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218554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8066" name="Picture 2" descr="http://web.mit.edu/sma/students/travel/boston/images/MIT-LG.jpg"/>
          <p:cNvPicPr>
            <a:picLocks noChangeAspect="1" noChangeArrowheads="1"/>
          </p:cNvPicPr>
          <p:nvPr/>
        </p:nvPicPr>
        <p:blipFill>
          <a:blip r:embed="rId2">
            <a:extLst>
              <a:ext uri="{28A0092B-C50C-407E-A947-70E740481C1C}">
                <a14:useLocalDpi xmlns:a14="http://schemas.microsoft.com/office/drawing/2010/main" val="0"/>
              </a:ext>
            </a:extLst>
          </a:blip>
          <a:srcRect b="21277"/>
          <a:stretch>
            <a:fillRect/>
          </a:stretch>
        </p:blipFill>
        <p:spPr bwMode="auto">
          <a:xfrm>
            <a:off x="839694" y="3438525"/>
            <a:ext cx="5376863"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7" name="文字方塊 4"/>
          <p:cNvSpPr txBox="1">
            <a:spLocks noChangeArrowheads="1"/>
          </p:cNvSpPr>
          <p:nvPr/>
        </p:nvSpPr>
        <p:spPr bwMode="auto">
          <a:xfrm>
            <a:off x="763494" y="619125"/>
            <a:ext cx="7162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en-US" altLang="zh-TW" sz="1800" dirty="0"/>
              <a:t>Symmetry has been an </a:t>
            </a:r>
            <a:r>
              <a:rPr lang="en-US" altLang="zh-TW" sz="1800" dirty="0">
                <a:solidFill>
                  <a:srgbClr val="FF0000"/>
                </a:solidFill>
              </a:rPr>
              <a:t>obsession</a:t>
            </a:r>
            <a:r>
              <a:rPr lang="en-US" altLang="zh-TW" sz="1800" dirty="0"/>
              <a:t> of modern physics since Einstein!</a:t>
            </a:r>
            <a:endParaRPr lang="zh-TW" altLang="en-US" sz="1800" dirty="0"/>
          </a:p>
        </p:txBody>
      </p:sp>
      <p:sp>
        <p:nvSpPr>
          <p:cNvPr id="88068" name="文字方塊 5"/>
          <p:cNvSpPr txBox="1">
            <a:spLocks noChangeArrowheads="1"/>
          </p:cNvSpPr>
          <p:nvPr/>
        </p:nvSpPr>
        <p:spPr bwMode="auto">
          <a:xfrm>
            <a:off x="2799721" y="2480354"/>
            <a:ext cx="568005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en-US" altLang="zh-TW" sz="1800" dirty="0"/>
              <a:t>Through this obsession, we indulged ourselves in talking and boasting about the </a:t>
            </a:r>
            <a:r>
              <a:rPr lang="en-US" altLang="zh-TW" sz="1800" dirty="0">
                <a:solidFill>
                  <a:srgbClr val="FF0000"/>
                </a:solidFill>
              </a:rPr>
              <a:t>beauty</a:t>
            </a:r>
            <a:r>
              <a:rPr lang="en-US" altLang="zh-TW" sz="1800" dirty="0"/>
              <a:t> of Physics!</a:t>
            </a:r>
            <a:endParaRPr lang="zh-TW" altLang="en-US" sz="1800" dirty="0"/>
          </a:p>
        </p:txBody>
      </p:sp>
      <p:pic>
        <p:nvPicPr>
          <p:cNvPr id="52228" name="Picture 4" descr="http://media-2.web.britannica.com/eb-media/66/91766-004-3209194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2059" y="3571875"/>
            <a:ext cx="2017713"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0" name="圖片 5" descr="snow.JPG"/>
          <p:cNvPicPr>
            <a:picLocks noChangeAspect="1"/>
          </p:cNvPicPr>
          <p:nvPr/>
        </p:nvPicPr>
        <p:blipFill>
          <a:blip r:embed="rId4" cstate="print">
            <a:extLst>
              <a:ext uri="{28A0092B-C50C-407E-A947-70E740481C1C}">
                <a14:useLocalDpi xmlns:a14="http://schemas.microsoft.com/office/drawing/2010/main" val="0"/>
              </a:ext>
            </a:extLst>
          </a:blip>
          <a:srcRect l="10172" r="7108" b="5296"/>
          <a:stretch>
            <a:fillRect/>
          </a:stretch>
        </p:blipFill>
        <p:spPr bwMode="auto">
          <a:xfrm>
            <a:off x="839694" y="1228725"/>
            <a:ext cx="18669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363595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2531" name="Picture 4" descr="deconstruction-II"/>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057400" y="1905000"/>
            <a:ext cx="4916488" cy="3687763"/>
          </a:xfrm>
        </p:spPr>
      </p:pic>
      <p:sp>
        <p:nvSpPr>
          <p:cNvPr id="89091" name="文字方塊 5"/>
          <p:cNvSpPr txBox="1">
            <a:spLocks noChangeArrowheads="1"/>
          </p:cNvSpPr>
          <p:nvPr/>
        </p:nvSpPr>
        <p:spPr bwMode="auto">
          <a:xfrm>
            <a:off x="2040965" y="502543"/>
            <a:ext cx="6355976"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en-US" altLang="zh-TW" sz="1800" dirty="0"/>
              <a:t>The </a:t>
            </a:r>
            <a:r>
              <a:rPr lang="en-US" altLang="zh-TW" sz="1800" dirty="0">
                <a:solidFill>
                  <a:srgbClr val="FF0000"/>
                </a:solidFill>
              </a:rPr>
              <a:t>irony</a:t>
            </a:r>
            <a:r>
              <a:rPr lang="en-US" altLang="zh-TW" sz="1800" dirty="0"/>
              <a:t> is that the artists,      </a:t>
            </a:r>
          </a:p>
          <a:p>
            <a:pPr eaLnBrk="1" hangingPunct="1">
              <a:spcBef>
                <a:spcPct val="0"/>
              </a:spcBef>
              <a:buClrTx/>
              <a:buSzTx/>
              <a:buFontTx/>
              <a:buNone/>
            </a:pPr>
            <a:r>
              <a:rPr lang="en-US" altLang="zh-TW" sz="1800" dirty="0"/>
              <a:t>who are supposed to know beauty better than we do, has actually ……moved on,</a:t>
            </a:r>
          </a:p>
          <a:p>
            <a:pPr eaLnBrk="1" hangingPunct="1">
              <a:spcBef>
                <a:spcPct val="0"/>
              </a:spcBef>
              <a:buClrTx/>
              <a:buSzTx/>
              <a:buFontTx/>
              <a:buNone/>
            </a:pPr>
            <a:r>
              <a:rPr lang="en-US" altLang="zh-TW" sz="1800" dirty="0"/>
              <a:t>to ……. </a:t>
            </a:r>
            <a:r>
              <a:rPr lang="en-US" altLang="zh-TW" sz="1800" dirty="0">
                <a:solidFill>
                  <a:srgbClr val="FF0000"/>
                </a:solidFill>
              </a:rPr>
              <a:t>breaking</a:t>
            </a:r>
            <a:r>
              <a:rPr lang="en-US" altLang="zh-TW" sz="1800" dirty="0"/>
              <a:t> the symmetric.</a:t>
            </a:r>
            <a:endParaRPr lang="zh-TW" altLang="en-US" sz="1800" dirty="0"/>
          </a:p>
        </p:txBody>
      </p:sp>
      <p:sp>
        <p:nvSpPr>
          <p:cNvPr id="7" name="文字方塊 6"/>
          <p:cNvSpPr txBox="1">
            <a:spLocks noChangeArrowheads="1"/>
          </p:cNvSpPr>
          <p:nvPr/>
        </p:nvSpPr>
        <p:spPr bwMode="auto">
          <a:xfrm>
            <a:off x="2040965" y="5771322"/>
            <a:ext cx="574488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en-US" altLang="zh-TW" sz="1800" dirty="0"/>
              <a:t>Maybe it is also time for us to appreciate the power and the beauty of a broken, smashed symmetry.</a:t>
            </a:r>
            <a:endParaRPr lang="zh-TW" altLang="en-US" sz="1800" dirty="0"/>
          </a:p>
        </p:txBody>
      </p:sp>
    </p:spTree>
    <p:extLst>
      <p:ext uri="{BB962C8B-B14F-4D97-AF65-F5344CB8AC3E}">
        <p14:creationId xmlns:p14="http://schemas.microsoft.com/office/powerpoint/2010/main" val="5268383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2531"/>
                                        </p:tgtEl>
                                        <p:attrNameLst>
                                          <p:attrName>style.visibility</p:attrName>
                                        </p:attrNameLst>
                                      </p:cBhvr>
                                      <p:to>
                                        <p:strVal val="visible"/>
                                      </p:to>
                                    </p:set>
                                    <p:anim calcmode="lin" valueType="num">
                                      <p:cBhvr additive="base">
                                        <p:cTn id="7" dur="500" fill="hold"/>
                                        <p:tgtEl>
                                          <p:spTgt spid="22531"/>
                                        </p:tgtEl>
                                        <p:attrNameLst>
                                          <p:attrName>ppt_x</p:attrName>
                                        </p:attrNameLst>
                                      </p:cBhvr>
                                      <p:tavLst>
                                        <p:tav tm="0">
                                          <p:val>
                                            <p:strVal val="#ppt_x"/>
                                          </p:val>
                                        </p:tav>
                                        <p:tav tm="100000">
                                          <p:val>
                                            <p:strVal val="#ppt_x"/>
                                          </p:val>
                                        </p:tav>
                                      </p:tavLst>
                                    </p:anim>
                                    <p:anim calcmode="lin" valueType="num">
                                      <p:cBhvr additive="base">
                                        <p:cTn id="8" dur="500" fill="hold"/>
                                        <p:tgtEl>
                                          <p:spTgt spid="22531"/>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5234" name="文字方塊 13"/>
          <p:cNvSpPr txBox="1">
            <a:spLocks noChangeArrowheads="1"/>
          </p:cNvSpPr>
          <p:nvPr/>
        </p:nvSpPr>
        <p:spPr bwMode="auto">
          <a:xfrm>
            <a:off x="1379538" y="4886463"/>
            <a:ext cx="6858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latin typeface="Tahoma" pitchFamily="34" charset="0"/>
              </a:rPr>
              <a:t>但有沒有可能這個對稱被上帝巧妙地隱藏起來，表面上看不出來！</a:t>
            </a:r>
          </a:p>
        </p:txBody>
      </p:sp>
      <p:sp>
        <p:nvSpPr>
          <p:cNvPr id="95235" name="文字方塊 14"/>
          <p:cNvSpPr txBox="1">
            <a:spLocks noChangeArrowheads="1"/>
          </p:cNvSpPr>
          <p:nvPr/>
        </p:nvSpPr>
        <p:spPr bwMode="auto">
          <a:xfrm>
            <a:off x="1379536" y="5830404"/>
            <a:ext cx="60721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latin typeface="Tahoma" pitchFamily="34" charset="0"/>
              </a:rPr>
              <a:t>表面上把對稱破壞，但基本上有對稱存在！</a:t>
            </a:r>
          </a:p>
        </p:txBody>
      </p:sp>
      <p:pic>
        <p:nvPicPr>
          <p:cNvPr id="95236" name="Picture 2" descr="http://farm3.staticflickr.com/2588/3960324454_43f4c08a0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2700" y="1160463"/>
            <a:ext cx="4022725" cy="301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7" name="矩形 4"/>
          <p:cNvSpPr>
            <a:spLocks noChangeArrowheads="1"/>
          </p:cNvSpPr>
          <p:nvPr/>
        </p:nvSpPr>
        <p:spPr bwMode="auto">
          <a:xfrm>
            <a:off x="1385888" y="5362437"/>
            <a:ext cx="6283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latin typeface="Tahoma" pitchFamily="34" charset="0"/>
              </a:rPr>
              <a:t>你必須夠聰明才能找到 隱藏的對稱 </a:t>
            </a:r>
            <a:r>
              <a:rPr lang="en-US" altLang="zh-TW" sz="1800" dirty="0"/>
              <a:t>Hidden Symmetry!</a:t>
            </a:r>
            <a:endParaRPr lang="zh-TW" altLang="en-US" sz="1800" dirty="0"/>
          </a:p>
        </p:txBody>
      </p:sp>
      <p:sp>
        <p:nvSpPr>
          <p:cNvPr id="95238" name="文字方塊 1"/>
          <p:cNvSpPr txBox="1">
            <a:spLocks noChangeArrowheads="1"/>
          </p:cNvSpPr>
          <p:nvPr/>
        </p:nvSpPr>
        <p:spPr bwMode="auto">
          <a:xfrm>
            <a:off x="1385888" y="4425950"/>
            <a:ext cx="71453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latin typeface="Tahoma" pitchFamily="34" charset="0"/>
              </a:rPr>
              <a:t>表面上你會感覺電弱性質完全不同。</a:t>
            </a:r>
          </a:p>
        </p:txBody>
      </p:sp>
    </p:spTree>
    <p:extLst>
      <p:ext uri="{BB962C8B-B14F-4D97-AF65-F5344CB8AC3E}">
        <p14:creationId xmlns:p14="http://schemas.microsoft.com/office/powerpoint/2010/main" val="325307909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6258" name="Picture 2" descr="Hidden Bab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0900" y="1276350"/>
            <a:ext cx="4572000" cy="324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59" name="文字方塊 2"/>
          <p:cNvSpPr txBox="1">
            <a:spLocks noChangeArrowheads="1"/>
          </p:cNvSpPr>
          <p:nvPr/>
        </p:nvSpPr>
        <p:spPr bwMode="auto">
          <a:xfrm>
            <a:off x="2119313" y="4848225"/>
            <a:ext cx="46148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a:cs typeface="Times New Roman" pitchFamily="18" charset="0"/>
              </a:rPr>
              <a:t>或許這個宇宙比你看到的更對稱，更美！</a:t>
            </a:r>
          </a:p>
        </p:txBody>
      </p:sp>
    </p:spTree>
    <p:extLst>
      <p:ext uri="{BB962C8B-B14F-4D97-AF65-F5344CB8AC3E}">
        <p14:creationId xmlns:p14="http://schemas.microsoft.com/office/powerpoint/2010/main" val="66994695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28004" name="文字方塊 6"/>
              <p:cNvSpPr txBox="1">
                <a:spLocks noChangeArrowheads="1"/>
              </p:cNvSpPr>
              <p:nvPr/>
            </p:nvSpPr>
            <p:spPr bwMode="auto">
              <a:xfrm>
                <a:off x="1916431" y="4422566"/>
                <a:ext cx="5697593"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latin typeface="Tahoma" pitchFamily="34" charset="0"/>
                  </a:rPr>
                  <a:t>此</a:t>
                </a:r>
                <a:r>
                  <a:rPr lang="en-US" altLang="zh-TW" sz="1800" i="1" dirty="0"/>
                  <a:t>U</a:t>
                </a:r>
                <a:r>
                  <a:rPr lang="en-US" altLang="zh-TW" sz="1800" dirty="0"/>
                  <a:t>(1)</a:t>
                </a:r>
                <a:r>
                  <a:rPr lang="zh-TW" altLang="en-US" sz="1800" dirty="0"/>
                  <a:t>變換就對應</a:t>
                </a:r>
                <a14:m>
                  <m:oMath xmlns:m="http://schemas.openxmlformats.org/officeDocument/2006/math">
                    <m:r>
                      <m:rPr>
                        <m:sty m:val="p"/>
                      </m:rPr>
                      <a:rPr lang="el-GR" altLang="zh-TW" sz="1800" i="1">
                        <a:latin typeface="Cambria Math"/>
                        <a:ea typeface="Cambria Math"/>
                        <a:cs typeface="Times New Roman" pitchFamily="18" charset="0"/>
                      </a:rPr>
                      <m:t>Φ</m:t>
                    </m:r>
                  </m:oMath>
                </a14:m>
                <a:r>
                  <a:rPr lang="zh-TW" altLang="en-US" sz="1800" dirty="0"/>
                  <a:t>的</a:t>
                </a:r>
                <a:r>
                  <a:rPr lang="zh-TW" altLang="en-US" sz="1800" dirty="0">
                    <a:latin typeface="Tahoma" pitchFamily="34" charset="0"/>
                  </a:rPr>
                  <a:t>複數平面上的旋轉。</a:t>
                </a:r>
              </a:p>
            </p:txBody>
          </p:sp>
        </mc:Choice>
        <mc:Fallback xmlns="">
          <p:sp>
            <p:nvSpPr>
              <p:cNvPr id="128004" name="文字方塊 6"/>
              <p:cNvSpPr txBox="1">
                <a:spLocks noRot="1" noChangeAspect="1" noMove="1" noResize="1" noEditPoints="1" noAdjustHandles="1" noChangeArrowheads="1" noChangeShapeType="1" noTextEdit="1"/>
              </p:cNvSpPr>
              <p:nvPr/>
            </p:nvSpPr>
            <p:spPr bwMode="auto">
              <a:xfrm>
                <a:off x="1916431" y="4422566"/>
                <a:ext cx="5697593" cy="369332"/>
              </a:xfrm>
              <a:prstGeom prst="rect">
                <a:avLst/>
              </a:prstGeom>
              <a:blipFill>
                <a:blip r:embed="rId2"/>
                <a:stretch>
                  <a:fillRect l="-889" t="-6667" b="-20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128007" name="文字方塊 9"/>
          <p:cNvSpPr txBox="1">
            <a:spLocks noChangeArrowheads="1"/>
          </p:cNvSpPr>
          <p:nvPr/>
        </p:nvSpPr>
        <p:spPr bwMode="auto">
          <a:xfrm>
            <a:off x="1873624" y="4887118"/>
            <a:ext cx="4143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a:latin typeface="Tahoma" pitchFamily="34" charset="0"/>
              </a:rPr>
              <a:t>但最低能量態一經選定就破壞這個對稱！</a:t>
            </a:r>
          </a:p>
        </p:txBody>
      </p:sp>
      <p:sp>
        <p:nvSpPr>
          <p:cNvPr id="11" name="Text Box 15"/>
          <p:cNvSpPr txBox="1">
            <a:spLocks noChangeArrowheads="1"/>
          </p:cNvSpPr>
          <p:nvPr/>
        </p:nvSpPr>
        <p:spPr bwMode="auto">
          <a:xfrm>
            <a:off x="1873624" y="5315743"/>
            <a:ext cx="50244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50000"/>
              </a:spcBef>
              <a:buClrTx/>
              <a:buSzTx/>
              <a:buFontTx/>
              <a:buNone/>
            </a:pPr>
            <a:r>
              <a:rPr lang="en-US" altLang="zh-TW" sz="2000" dirty="0">
                <a:solidFill>
                  <a:srgbClr val="FF0000"/>
                </a:solidFill>
              </a:rPr>
              <a:t>Spontaneous Symmetry Breaking</a:t>
            </a:r>
          </a:p>
        </p:txBody>
      </p:sp>
      <p:sp>
        <p:nvSpPr>
          <p:cNvPr id="128009" name="文字方塊 10"/>
          <p:cNvSpPr txBox="1">
            <a:spLocks noChangeArrowheads="1"/>
          </p:cNvSpPr>
          <p:nvPr/>
        </p:nvSpPr>
        <p:spPr bwMode="auto">
          <a:xfrm>
            <a:off x="1873624" y="5787400"/>
            <a:ext cx="580016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solidFill>
                  <a:srgbClr val="FF0000"/>
                </a:solidFill>
                <a:latin typeface="Tahoma" pitchFamily="34" charset="0"/>
              </a:rPr>
              <a:t>物理定律是對稱的，但最低能量（真空）不是對稱的！</a:t>
            </a:r>
          </a:p>
        </p:txBody>
      </p:sp>
      <p:pic>
        <p:nvPicPr>
          <p:cNvPr id="8" name="Picture 2" descr="http://www.google.com/url?source=imglanding&amp;ct=img&amp;q=http://www-np.ucy.ac.cy/HADES/physics/chiral_symmetry1.png&amp;sa=X&amp;ei=mRZXULCmNKfcmAXJhYCQCg&amp;ved=0CAsQ8wc42wI&amp;usg=AFQjCNHsWV2TeH1pYg-_yTFkhxDepjSipQ"/>
          <p:cNvPicPr>
            <a:picLocks noChangeAspect="1" noChangeArrowheads="1"/>
          </p:cNvPicPr>
          <p:nvPr/>
        </p:nvPicPr>
        <p:blipFill rotWithShape="1">
          <a:blip r:embed="rId3">
            <a:extLst>
              <a:ext uri="{28A0092B-C50C-407E-A947-70E740481C1C}">
                <a14:useLocalDpi xmlns:a14="http://schemas.microsoft.com/office/drawing/2010/main" val="0"/>
              </a:ext>
            </a:extLst>
          </a:blip>
          <a:srcRect l="8208" t="59907" r="10323" b="2032"/>
          <a:stretch/>
        </p:blipFill>
        <p:spPr bwMode="auto">
          <a:xfrm>
            <a:off x="1873624" y="728574"/>
            <a:ext cx="4864608" cy="2510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矩形 8"/>
          <p:cNvSpPr/>
          <p:nvPr/>
        </p:nvSpPr>
        <p:spPr>
          <a:xfrm>
            <a:off x="1916431" y="728574"/>
            <a:ext cx="668338" cy="487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baseline="-25000" dirty="0">
              <a:solidFill>
                <a:schemeClr val="tx1"/>
              </a:solidFill>
              <a:latin typeface="Times New Roman" panose="02020603050405020304" pitchFamily="18" charset="0"/>
              <a:cs typeface="Times New Roman" pitchFamily="18" charset="0"/>
            </a:endParaRPr>
          </a:p>
        </p:txBody>
      </p:sp>
      <p:sp>
        <p:nvSpPr>
          <p:cNvPr id="10" name="橢圓 9"/>
          <p:cNvSpPr>
            <a:spLocks noChangeArrowheads="1"/>
          </p:cNvSpPr>
          <p:nvPr/>
        </p:nvSpPr>
        <p:spPr bwMode="auto">
          <a:xfrm>
            <a:off x="4804094" y="1949361"/>
            <a:ext cx="458787" cy="471488"/>
          </a:xfrm>
          <a:prstGeom prst="ellipse">
            <a:avLst/>
          </a:prstGeom>
          <a:solidFill>
            <a:srgbClr val="E68AE8"/>
          </a:solidFill>
          <a:ln w="9525">
            <a:solidFill>
              <a:srgbClr val="FF33CC"/>
            </a:solidFill>
            <a:round/>
            <a:headEnd/>
            <a:tailEnd/>
          </a:ln>
          <a:effectLst>
            <a:outerShdw blurRad="40000" dist="23000" dir="5400000" rotWithShape="0">
              <a:srgbClr val="808080">
                <a:alpha val="34998"/>
              </a:srgbClr>
            </a:outerShdw>
          </a:effectLst>
        </p:spPr>
        <p:txBody>
          <a:bodyPr anchor="ctr"/>
          <a:lstStyle/>
          <a:p>
            <a:pPr algn="ctr">
              <a:defRPr/>
            </a:pPr>
            <a:endParaRPr lang="zh-TW" altLang="en-US" dirty="0">
              <a:solidFill>
                <a:schemeClr val="lt1"/>
              </a:solidFill>
              <a:effectLst>
                <a:glow rad="63500">
                  <a:schemeClr val="accent1">
                    <a:satMod val="175000"/>
                    <a:alpha val="40000"/>
                  </a:schemeClr>
                </a:glow>
                <a:innerShdw blurRad="63500" dist="50800" dir="13500000">
                  <a:prstClr val="black">
                    <a:alpha val="50000"/>
                  </a:prstClr>
                </a:innerShdw>
              </a:effectLst>
              <a:latin typeface="Times New Roman" panose="02020603050405020304" pitchFamily="18" charset="0"/>
              <a:ea typeface="+mn-ea"/>
            </a:endParaRPr>
          </a:p>
        </p:txBody>
      </p:sp>
      <mc:AlternateContent xmlns:mc="http://schemas.openxmlformats.org/markup-compatibility/2006" xmlns:a14="http://schemas.microsoft.com/office/drawing/2010/main">
        <mc:Choice Requires="a14">
          <p:sp>
            <p:nvSpPr>
              <p:cNvPr id="12" name="矩形 11"/>
              <p:cNvSpPr/>
              <p:nvPr/>
            </p:nvSpPr>
            <p:spPr>
              <a:xfrm>
                <a:off x="5738571" y="998448"/>
                <a:ext cx="827088" cy="434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lgn="ctr">
                  <a:defRPr/>
                </a:pPr>
                <a:r>
                  <a:rPr lang="en-US" altLang="zh-TW" sz="1800" dirty="0" err="1">
                    <a:latin typeface="Times New Roman" pitchFamily="18" charset="0"/>
                    <a:cs typeface="Times New Roman" pitchFamily="18" charset="0"/>
                  </a:rPr>
                  <a:t>Im</a:t>
                </a:r>
                <a14:m>
                  <m:oMath xmlns:m="http://schemas.openxmlformats.org/officeDocument/2006/math">
                    <m:r>
                      <m:rPr>
                        <m:sty m:val="p"/>
                      </m:rPr>
                      <a:rPr lang="el-GR" altLang="zh-TW" sz="1800" i="1" smtClean="0">
                        <a:latin typeface="Cambria Math"/>
                        <a:ea typeface="Cambria Math"/>
                        <a:cs typeface="Times New Roman" pitchFamily="18" charset="0"/>
                      </a:rPr>
                      <m:t>Φ</m:t>
                    </m:r>
                  </m:oMath>
                </a14:m>
                <a:endParaRPr lang="zh-TW" altLang="en-US" sz="1800" baseline="-25000" dirty="0">
                  <a:latin typeface="Times New Roman" pitchFamily="18" charset="0"/>
                  <a:cs typeface="Times New Roman" pitchFamily="18" charset="0"/>
                </a:endParaRPr>
              </a:p>
            </p:txBody>
          </p:sp>
        </mc:Choice>
        <mc:Fallback xmlns="">
          <p:sp>
            <p:nvSpPr>
              <p:cNvPr id="12" name="矩形 11"/>
              <p:cNvSpPr>
                <a:spLocks noRot="1" noChangeAspect="1" noMove="1" noResize="1" noEditPoints="1" noAdjustHandles="1" noChangeArrowheads="1" noChangeShapeType="1" noTextEdit="1"/>
              </p:cNvSpPr>
              <p:nvPr/>
            </p:nvSpPr>
            <p:spPr>
              <a:xfrm>
                <a:off x="5738571" y="998448"/>
                <a:ext cx="827088" cy="434975"/>
              </a:xfrm>
              <a:prstGeom prst="rect">
                <a:avLst/>
              </a:prstGeom>
              <a:blipFill rotWithShape="1">
                <a:blip r:embed="rId4"/>
                <a:stretch>
                  <a:fillRect b="-14085"/>
                </a:stretch>
              </a:blipFill>
              <a:ln>
                <a:noFill/>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3" name="矩形 12"/>
              <p:cNvSpPr/>
              <p:nvPr/>
            </p:nvSpPr>
            <p:spPr>
              <a:xfrm>
                <a:off x="5911143" y="2494424"/>
                <a:ext cx="827088" cy="434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lgn="ctr">
                  <a:defRPr/>
                </a:pPr>
                <a:r>
                  <a:rPr lang="en-US" altLang="zh-TW" sz="1800" dirty="0" err="1">
                    <a:latin typeface="Times New Roman" pitchFamily="18" charset="0"/>
                    <a:cs typeface="Times New Roman" pitchFamily="18" charset="0"/>
                  </a:rPr>
                  <a:t>R</a:t>
                </a:r>
                <a:r>
                  <a:rPr lang="en-US" altLang="zh-TW" sz="1800" dirty="0">
                    <a:latin typeface="Times New Roman" pitchFamily="18" charset="0"/>
                    <a:cs typeface="Times New Roman" pitchFamily="18" charset="0"/>
                  </a:rPr>
                  <a:t>e</a:t>
                </a:r>
                <a14:m>
                  <m:oMath xmlns:m="http://schemas.openxmlformats.org/officeDocument/2006/math">
                    <m:r>
                      <m:rPr>
                        <m:sty m:val="p"/>
                      </m:rPr>
                      <a:rPr lang="el-GR" altLang="zh-TW" sz="1800" i="1" smtClean="0">
                        <a:latin typeface="Cambria Math"/>
                        <a:ea typeface="Cambria Math"/>
                        <a:cs typeface="Times New Roman" pitchFamily="18" charset="0"/>
                      </a:rPr>
                      <m:t>Φ</m:t>
                    </m:r>
                  </m:oMath>
                </a14:m>
                <a:endParaRPr lang="zh-TW" altLang="en-US" sz="1800" baseline="-25000" dirty="0">
                  <a:latin typeface="Times New Roman" pitchFamily="18" charset="0"/>
                  <a:cs typeface="Times New Roman" pitchFamily="18" charset="0"/>
                </a:endParaRPr>
              </a:p>
            </p:txBody>
          </p:sp>
        </mc:Choice>
        <mc:Fallback xmlns="">
          <p:sp>
            <p:nvSpPr>
              <p:cNvPr id="13" name="矩形 12"/>
              <p:cNvSpPr>
                <a:spLocks noRot="1" noChangeAspect="1" noMove="1" noResize="1" noEditPoints="1" noAdjustHandles="1" noChangeArrowheads="1" noChangeShapeType="1" noTextEdit="1"/>
              </p:cNvSpPr>
              <p:nvPr/>
            </p:nvSpPr>
            <p:spPr>
              <a:xfrm>
                <a:off x="5911143" y="2494424"/>
                <a:ext cx="827088" cy="434975"/>
              </a:xfrm>
              <a:prstGeom prst="rect">
                <a:avLst/>
              </a:prstGeom>
              <a:blipFill rotWithShape="1">
                <a:blip r:embed="rId5"/>
                <a:stretch>
                  <a:fillRect b="-13889"/>
                </a:stretch>
              </a:blipFill>
              <a:ln>
                <a:noFill/>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5" name="文字方塊 14"/>
              <p:cNvSpPr txBox="1"/>
              <p:nvPr/>
            </p:nvSpPr>
            <p:spPr>
              <a:xfrm>
                <a:off x="1873621" y="3400775"/>
                <a:ext cx="4636611" cy="411395"/>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a:ea typeface="Cambria Math"/>
                          <a:cs typeface="Times New Roman" pitchFamily="18" charset="0"/>
                        </a:rPr>
                        <m:t>ℒ</m:t>
                      </m:r>
                      <m:r>
                        <a:rPr lang="en-US" altLang="zh-TW" b="0" i="1" smtClean="0">
                          <a:latin typeface="Cambria Math"/>
                          <a:ea typeface="Cambria Math"/>
                          <a:cs typeface="Times New Roman" pitchFamily="18" charset="0"/>
                        </a:rPr>
                        <m:t>=</m:t>
                      </m:r>
                      <m:d>
                        <m:dPr>
                          <m:ctrlPr>
                            <a:rPr lang="en-US" altLang="zh-TW" b="0" i="1" smtClean="0">
                              <a:latin typeface="Cambria Math" panose="02040503050406030204" pitchFamily="18" charset="0"/>
                              <a:ea typeface="Cambria Math"/>
                              <a:cs typeface="Times New Roman" pitchFamily="18" charset="0"/>
                            </a:rPr>
                          </m:ctrlPr>
                        </m:dPr>
                        <m:e>
                          <m:sSub>
                            <m:sSubPr>
                              <m:ctrlPr>
                                <a:rPr lang="en-US" altLang="zh-TW" b="0" i="1" smtClean="0">
                                  <a:latin typeface="Cambria Math" panose="02040503050406030204" pitchFamily="18" charset="0"/>
                                  <a:ea typeface="Cambria Math"/>
                                  <a:cs typeface="Times New Roman" pitchFamily="18" charset="0"/>
                                </a:rPr>
                              </m:ctrlPr>
                            </m:sSubPr>
                            <m:e>
                              <m:r>
                                <a:rPr lang="en-US" altLang="zh-TW" b="0" i="1" smtClean="0">
                                  <a:latin typeface="Cambria Math"/>
                                  <a:ea typeface="Cambria Math"/>
                                  <a:cs typeface="Times New Roman" pitchFamily="18" charset="0"/>
                                </a:rPr>
                                <m:t>𝐷</m:t>
                              </m:r>
                            </m:e>
                            <m:sub>
                              <m:r>
                                <a:rPr lang="zh-TW" altLang="en-US" b="0" i="1" smtClean="0">
                                  <a:latin typeface="Cambria Math"/>
                                  <a:ea typeface="Cambria Math"/>
                                  <a:cs typeface="Times New Roman" pitchFamily="18" charset="0"/>
                                </a:rPr>
                                <m:t>𝜇</m:t>
                              </m:r>
                            </m:sub>
                          </m:sSub>
                          <m:sSup>
                            <m:sSupPr>
                              <m:ctrlPr>
                                <a:rPr lang="en-US" altLang="zh-TW" b="0" i="1" smtClean="0">
                                  <a:latin typeface="Cambria Math" panose="02040503050406030204" pitchFamily="18" charset="0"/>
                                  <a:ea typeface="Cambria Math"/>
                                  <a:cs typeface="Times New Roman" pitchFamily="18" charset="0"/>
                                </a:rPr>
                              </m:ctrlPr>
                            </m:sSupPr>
                            <m:e>
                              <m:r>
                                <m:rPr>
                                  <m:sty m:val="p"/>
                                </m:rPr>
                                <a:rPr lang="el-GR" altLang="zh-TW" b="0" i="1" smtClean="0">
                                  <a:latin typeface="Cambria Math"/>
                                  <a:ea typeface="Cambria Math"/>
                                  <a:cs typeface="Times New Roman" pitchFamily="18" charset="0"/>
                                </a:rPr>
                                <m:t>Φ</m:t>
                              </m:r>
                            </m:e>
                            <m:sup>
                              <m:r>
                                <a:rPr lang="en-US" altLang="zh-TW" b="0" i="1" smtClean="0">
                                  <a:latin typeface="Cambria Math"/>
                                  <a:ea typeface="Cambria Math"/>
                                  <a:cs typeface="Times New Roman" pitchFamily="18" charset="0"/>
                                </a:rPr>
                                <m:t>∗</m:t>
                              </m:r>
                            </m:sup>
                          </m:sSup>
                        </m:e>
                      </m:d>
                      <m:d>
                        <m:dPr>
                          <m:ctrlPr>
                            <a:rPr lang="en-US" altLang="zh-TW" b="0" i="1" smtClean="0">
                              <a:latin typeface="Cambria Math" panose="02040503050406030204" pitchFamily="18" charset="0"/>
                              <a:ea typeface="Cambria Math"/>
                              <a:cs typeface="Times New Roman" pitchFamily="18" charset="0"/>
                            </a:rPr>
                          </m:ctrlPr>
                        </m:dPr>
                        <m:e>
                          <m:sSup>
                            <m:sSupPr>
                              <m:ctrlPr>
                                <a:rPr lang="en-US" altLang="zh-TW" b="0" i="1" smtClean="0">
                                  <a:latin typeface="Cambria Math" panose="02040503050406030204" pitchFamily="18" charset="0"/>
                                  <a:ea typeface="Cambria Math"/>
                                  <a:cs typeface="Times New Roman" pitchFamily="18" charset="0"/>
                                </a:rPr>
                              </m:ctrlPr>
                            </m:sSupPr>
                            <m:e>
                              <m:r>
                                <a:rPr lang="en-US" altLang="zh-TW" b="0" i="1" smtClean="0">
                                  <a:latin typeface="Cambria Math"/>
                                  <a:ea typeface="Cambria Math"/>
                                  <a:cs typeface="Times New Roman" pitchFamily="18" charset="0"/>
                                </a:rPr>
                                <m:t>𝐷</m:t>
                              </m:r>
                            </m:e>
                            <m:sup>
                              <m:r>
                                <a:rPr lang="zh-TW" altLang="en-US" b="0" i="1" smtClean="0">
                                  <a:latin typeface="Cambria Math"/>
                                  <a:ea typeface="Cambria Math"/>
                                  <a:cs typeface="Times New Roman" pitchFamily="18" charset="0"/>
                                </a:rPr>
                                <m:t>𝜇</m:t>
                              </m:r>
                            </m:sup>
                          </m:sSup>
                          <m:r>
                            <m:rPr>
                              <m:sty m:val="p"/>
                            </m:rPr>
                            <a:rPr lang="el-GR" altLang="zh-TW" b="0" i="1" smtClean="0">
                              <a:latin typeface="Cambria Math"/>
                              <a:ea typeface="Cambria Math"/>
                              <a:cs typeface="Times New Roman" pitchFamily="18" charset="0"/>
                            </a:rPr>
                            <m:t>Φ</m:t>
                          </m:r>
                        </m:e>
                      </m:d>
                      <m:r>
                        <a:rPr lang="en-US" altLang="zh-TW" b="0" i="1" smtClean="0">
                          <a:latin typeface="Cambria Math"/>
                          <a:ea typeface="Cambria Math"/>
                          <a:cs typeface="Times New Roman" pitchFamily="18" charset="0"/>
                        </a:rPr>
                        <m:t>+</m:t>
                      </m:r>
                      <m:sSup>
                        <m:sSupPr>
                          <m:ctrlPr>
                            <a:rPr lang="en-US" altLang="zh-TW" i="1">
                              <a:latin typeface="Cambria Math" panose="02040503050406030204" pitchFamily="18" charset="0"/>
                              <a:ea typeface="Cambria Math"/>
                              <a:cs typeface="Times New Roman" pitchFamily="18" charset="0"/>
                            </a:rPr>
                          </m:ctrlPr>
                        </m:sSupPr>
                        <m:e>
                          <m:r>
                            <a:rPr lang="zh-TW" altLang="en-US" i="1">
                              <a:latin typeface="Cambria Math"/>
                              <a:ea typeface="Cambria Math"/>
                              <a:cs typeface="Times New Roman" pitchFamily="18" charset="0"/>
                            </a:rPr>
                            <m:t>𝜇</m:t>
                          </m:r>
                        </m:e>
                        <m:sup>
                          <m:r>
                            <a:rPr lang="en-US" altLang="zh-TW" i="1">
                              <a:latin typeface="Cambria Math"/>
                              <a:ea typeface="Cambria Math"/>
                              <a:cs typeface="Times New Roman" pitchFamily="18" charset="0"/>
                            </a:rPr>
                            <m:t>2</m:t>
                          </m:r>
                        </m:sup>
                      </m:sSup>
                      <m:sSup>
                        <m:sSupPr>
                          <m:ctrlPr>
                            <a:rPr lang="en-US" altLang="zh-TW" i="1">
                              <a:latin typeface="Cambria Math" panose="02040503050406030204" pitchFamily="18" charset="0"/>
                              <a:ea typeface="Cambria Math"/>
                              <a:cs typeface="Times New Roman" pitchFamily="18" charset="0"/>
                            </a:rPr>
                          </m:ctrlPr>
                        </m:sSupPr>
                        <m:e>
                          <m:r>
                            <m:rPr>
                              <m:sty m:val="p"/>
                            </m:rPr>
                            <a:rPr lang="el-GR" altLang="zh-TW" i="1">
                              <a:latin typeface="Cambria Math"/>
                              <a:ea typeface="Cambria Math"/>
                              <a:cs typeface="Times New Roman" pitchFamily="18" charset="0"/>
                            </a:rPr>
                            <m:t>Φ</m:t>
                          </m:r>
                        </m:e>
                        <m:sup>
                          <m:r>
                            <a:rPr lang="en-US" altLang="zh-TW" i="1">
                              <a:latin typeface="Cambria Math"/>
                              <a:ea typeface="Cambria Math"/>
                              <a:cs typeface="Times New Roman" pitchFamily="18" charset="0"/>
                            </a:rPr>
                            <m:t>∗</m:t>
                          </m:r>
                        </m:sup>
                      </m:sSup>
                      <m:r>
                        <m:rPr>
                          <m:sty m:val="p"/>
                        </m:rPr>
                        <a:rPr lang="el-GR" altLang="zh-TW" i="1">
                          <a:latin typeface="Cambria Math"/>
                          <a:ea typeface="Cambria Math"/>
                          <a:cs typeface="Times New Roman" pitchFamily="18" charset="0"/>
                        </a:rPr>
                        <m:t>Φ</m:t>
                      </m:r>
                      <m:r>
                        <a:rPr lang="en-US" altLang="zh-TW" b="0" i="1" smtClean="0">
                          <a:latin typeface="Cambria Math"/>
                          <a:ea typeface="Cambria Math"/>
                          <a:cs typeface="Times New Roman" pitchFamily="18" charset="0"/>
                        </a:rPr>
                        <m:t>−</m:t>
                      </m:r>
                      <m:r>
                        <a:rPr lang="zh-TW" altLang="en-US" i="1">
                          <a:latin typeface="Cambria Math"/>
                          <a:ea typeface="Cambria Math"/>
                          <a:cs typeface="Times New Roman" pitchFamily="18" charset="0"/>
                        </a:rPr>
                        <m:t>𝜆</m:t>
                      </m:r>
                      <m:sSup>
                        <m:sSupPr>
                          <m:ctrlPr>
                            <a:rPr lang="en-US" altLang="zh-TW" i="1">
                              <a:latin typeface="Cambria Math" panose="02040503050406030204" pitchFamily="18" charset="0"/>
                              <a:ea typeface="Cambria Math"/>
                              <a:cs typeface="Times New Roman" pitchFamily="18" charset="0"/>
                            </a:rPr>
                          </m:ctrlPr>
                        </m:sSupPr>
                        <m:e>
                          <m:d>
                            <m:dPr>
                              <m:ctrlPr>
                                <a:rPr lang="en-US" altLang="zh-TW" i="1">
                                  <a:latin typeface="Cambria Math" panose="02040503050406030204" pitchFamily="18" charset="0"/>
                                  <a:ea typeface="Cambria Math"/>
                                  <a:cs typeface="Times New Roman" pitchFamily="18" charset="0"/>
                                </a:rPr>
                              </m:ctrlPr>
                            </m:dPr>
                            <m:e>
                              <m:sSup>
                                <m:sSupPr>
                                  <m:ctrlPr>
                                    <a:rPr lang="en-US" altLang="zh-TW" i="1">
                                      <a:latin typeface="Cambria Math" panose="02040503050406030204" pitchFamily="18" charset="0"/>
                                      <a:ea typeface="Cambria Math"/>
                                      <a:cs typeface="Times New Roman" pitchFamily="18" charset="0"/>
                                    </a:rPr>
                                  </m:ctrlPr>
                                </m:sSupPr>
                                <m:e>
                                  <m:r>
                                    <m:rPr>
                                      <m:sty m:val="p"/>
                                    </m:rPr>
                                    <a:rPr lang="el-GR" altLang="zh-TW" i="1">
                                      <a:latin typeface="Cambria Math"/>
                                      <a:ea typeface="Cambria Math"/>
                                      <a:cs typeface="Times New Roman" pitchFamily="18" charset="0"/>
                                    </a:rPr>
                                    <m:t>Φ</m:t>
                                  </m:r>
                                </m:e>
                                <m:sup>
                                  <m:r>
                                    <a:rPr lang="en-US" altLang="zh-TW" i="1">
                                      <a:latin typeface="Cambria Math"/>
                                      <a:ea typeface="Cambria Math"/>
                                      <a:cs typeface="Times New Roman" pitchFamily="18" charset="0"/>
                                    </a:rPr>
                                    <m:t>∗</m:t>
                                  </m:r>
                                </m:sup>
                              </m:sSup>
                              <m:r>
                                <m:rPr>
                                  <m:sty m:val="p"/>
                                </m:rPr>
                                <a:rPr lang="el-GR" altLang="zh-TW" i="1">
                                  <a:latin typeface="Cambria Math"/>
                                  <a:ea typeface="Cambria Math"/>
                                  <a:cs typeface="Times New Roman" pitchFamily="18" charset="0"/>
                                </a:rPr>
                                <m:t>Φ</m:t>
                              </m:r>
                            </m:e>
                          </m:d>
                        </m:e>
                        <m:sup>
                          <m:r>
                            <a:rPr lang="en-US" altLang="zh-TW" i="1">
                              <a:latin typeface="Cambria Math"/>
                              <a:ea typeface="Cambria Math"/>
                              <a:cs typeface="Times New Roman" pitchFamily="18" charset="0"/>
                            </a:rPr>
                            <m:t>2</m:t>
                          </m:r>
                        </m:sup>
                      </m:sSup>
                    </m:oMath>
                  </m:oMathPara>
                </a14:m>
                <a:endParaRPr lang="zh-TW" altLang="en-US" dirty="0">
                  <a:latin typeface="Times New Roman" pitchFamily="18" charset="0"/>
                  <a:cs typeface="Times New Roman" pitchFamily="18" charset="0"/>
                </a:endParaRPr>
              </a:p>
            </p:txBody>
          </p:sp>
        </mc:Choice>
        <mc:Fallback xmlns="">
          <p:sp>
            <p:nvSpPr>
              <p:cNvPr id="15" name="文字方塊 14"/>
              <p:cNvSpPr txBox="1">
                <a:spLocks noRot="1" noChangeAspect="1" noMove="1" noResize="1" noEditPoints="1" noAdjustHandles="1" noChangeArrowheads="1" noChangeShapeType="1" noTextEdit="1"/>
              </p:cNvSpPr>
              <p:nvPr/>
            </p:nvSpPr>
            <p:spPr>
              <a:xfrm>
                <a:off x="1873621" y="3400775"/>
                <a:ext cx="4636611" cy="411395"/>
              </a:xfrm>
              <a:prstGeom prst="rect">
                <a:avLst/>
              </a:prstGeom>
              <a:blipFill>
                <a:blip r:embed="rId6"/>
                <a:stretch>
                  <a:fillRect b="-6061"/>
                </a:stretch>
              </a:blipFill>
            </p:spPr>
            <p:txBody>
              <a:bodyPr/>
              <a:lstStyle/>
              <a:p>
                <a:r>
                  <a:rPr lang="en-US">
                    <a:noFill/>
                  </a:rPr>
                  <a:t> </a:t>
                </a:r>
              </a:p>
            </p:txBody>
          </p:sp>
        </mc:Fallback>
      </mc:AlternateContent>
      <p:sp>
        <p:nvSpPr>
          <p:cNvPr id="2" name="文字方塊 1"/>
          <p:cNvSpPr txBox="1"/>
          <p:nvPr/>
        </p:nvSpPr>
        <p:spPr>
          <a:xfrm>
            <a:off x="1916431" y="3980329"/>
            <a:ext cx="5159710" cy="370542"/>
          </a:xfrm>
          <a:prstGeom prst="rect">
            <a:avLst/>
          </a:prstGeom>
          <a:noFill/>
        </p:spPr>
        <p:txBody>
          <a:bodyPr wrap="square" rtlCol="0">
            <a:spAutoFit/>
          </a:bodyPr>
          <a:lstStyle/>
          <a:p>
            <a:r>
              <a:rPr lang="zh-TW" altLang="en-US" dirty="0"/>
              <a:t>這個拉氏量密度遵守</a:t>
            </a:r>
            <a:r>
              <a:rPr lang="en-US" altLang="zh-TW" dirty="0">
                <a:latin typeface="Times New Roman" panose="02020603050405020304" pitchFamily="18" charset="0"/>
              </a:rPr>
              <a:t>U(1)</a:t>
            </a:r>
            <a:r>
              <a:rPr lang="zh-TW" altLang="en-US" dirty="0">
                <a:latin typeface="Times New Roman" panose="02020603050405020304" pitchFamily="18" charset="0"/>
              </a:rPr>
              <a:t>規範對稱：</a:t>
            </a:r>
          </a:p>
        </p:txBody>
      </p:sp>
      <mc:AlternateContent xmlns:mc="http://schemas.openxmlformats.org/markup-compatibility/2006" xmlns:a14="http://schemas.microsoft.com/office/drawing/2010/main">
        <mc:Choice Requires="a14">
          <p:sp>
            <p:nvSpPr>
              <p:cNvPr id="16" name="矩形 15"/>
              <p:cNvSpPr/>
              <p:nvPr/>
            </p:nvSpPr>
            <p:spPr>
              <a:xfrm>
                <a:off x="5730968" y="3974874"/>
                <a:ext cx="2180580" cy="387927"/>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l-GR" altLang="zh-TW" i="1" smtClean="0">
                          <a:latin typeface="Cambria Math"/>
                          <a:ea typeface="Cambria Math"/>
                          <a:cs typeface="Times New Roman" pitchFamily="18" charset="0"/>
                        </a:rPr>
                        <m:t>Φ</m:t>
                      </m:r>
                      <m:d>
                        <m:dPr>
                          <m:ctrlPr>
                            <a:rPr lang="el-GR" altLang="zh-TW" i="1" smtClean="0">
                              <a:latin typeface="Cambria Math" panose="02040503050406030204" pitchFamily="18" charset="0"/>
                              <a:ea typeface="Cambria Math"/>
                              <a:cs typeface="Times New Roman" pitchFamily="18" charset="0"/>
                            </a:rPr>
                          </m:ctrlPr>
                        </m:dPr>
                        <m:e>
                          <m:r>
                            <a:rPr lang="en-US" altLang="zh-TW" b="0" i="1" smtClean="0">
                              <a:latin typeface="Cambria Math"/>
                              <a:ea typeface="Cambria Math"/>
                              <a:cs typeface="Times New Roman" pitchFamily="18" charset="0"/>
                            </a:rPr>
                            <m:t>𝑥</m:t>
                          </m:r>
                        </m:e>
                      </m:d>
                      <m:r>
                        <a:rPr lang="el-GR" altLang="zh-TW" i="1" smtClean="0">
                          <a:latin typeface="Cambria Math"/>
                          <a:ea typeface="Cambria Math"/>
                          <a:cs typeface="Times New Roman" pitchFamily="18" charset="0"/>
                        </a:rPr>
                        <m:t>→</m:t>
                      </m:r>
                      <m:sSup>
                        <m:sSupPr>
                          <m:ctrlPr>
                            <a:rPr lang="el-GR" altLang="zh-TW" i="1" smtClean="0">
                              <a:latin typeface="Cambria Math" panose="02040503050406030204" pitchFamily="18" charset="0"/>
                              <a:ea typeface="Cambria Math"/>
                              <a:cs typeface="Times New Roman" pitchFamily="18" charset="0"/>
                            </a:rPr>
                          </m:ctrlPr>
                        </m:sSupPr>
                        <m:e>
                          <m:r>
                            <a:rPr lang="en-US" altLang="zh-TW" b="0" i="1" smtClean="0">
                              <a:latin typeface="Cambria Math"/>
                              <a:ea typeface="Cambria Math"/>
                              <a:cs typeface="Times New Roman" pitchFamily="18" charset="0"/>
                            </a:rPr>
                            <m:t>𝑒</m:t>
                          </m:r>
                        </m:e>
                        <m:sup>
                          <m:r>
                            <a:rPr lang="en-US" altLang="zh-TW" b="0" i="1" smtClean="0">
                              <a:latin typeface="Cambria Math"/>
                              <a:ea typeface="Cambria Math"/>
                              <a:cs typeface="Times New Roman" pitchFamily="18" charset="0"/>
                            </a:rPr>
                            <m:t>−</m:t>
                          </m:r>
                          <m:r>
                            <a:rPr lang="en-US" altLang="zh-TW" b="0" i="1" smtClean="0">
                              <a:latin typeface="Cambria Math"/>
                              <a:ea typeface="Cambria Math"/>
                              <a:cs typeface="Times New Roman" pitchFamily="18" charset="0"/>
                            </a:rPr>
                            <m:t>𝑖</m:t>
                          </m:r>
                          <m:r>
                            <a:rPr lang="zh-TW" altLang="en-US" b="0" i="1" smtClean="0">
                              <a:latin typeface="Cambria Math"/>
                              <a:ea typeface="Cambria Math"/>
                              <a:cs typeface="Times New Roman" pitchFamily="18" charset="0"/>
                            </a:rPr>
                            <m:t>𝜃</m:t>
                          </m:r>
                          <m:d>
                            <m:dPr>
                              <m:ctrlPr>
                                <a:rPr lang="en-US" altLang="zh-TW" b="0" i="1" smtClean="0">
                                  <a:latin typeface="Cambria Math" panose="02040503050406030204" pitchFamily="18" charset="0"/>
                                  <a:ea typeface="Cambria Math"/>
                                  <a:cs typeface="Times New Roman" pitchFamily="18" charset="0"/>
                                </a:rPr>
                              </m:ctrlPr>
                            </m:dPr>
                            <m:e>
                              <m:r>
                                <a:rPr lang="en-US" altLang="zh-TW" b="0" i="1" smtClean="0">
                                  <a:latin typeface="Cambria Math"/>
                                  <a:ea typeface="Cambria Math"/>
                                  <a:cs typeface="Times New Roman" pitchFamily="18" charset="0"/>
                                </a:rPr>
                                <m:t>𝑥</m:t>
                              </m:r>
                            </m:e>
                          </m:d>
                        </m:sup>
                      </m:sSup>
                      <m:r>
                        <m:rPr>
                          <m:sty m:val="p"/>
                        </m:rPr>
                        <a:rPr lang="el-GR" altLang="zh-TW" i="1">
                          <a:latin typeface="Cambria Math"/>
                          <a:ea typeface="Cambria Math"/>
                          <a:cs typeface="Times New Roman" pitchFamily="18" charset="0"/>
                        </a:rPr>
                        <m:t>Φ</m:t>
                      </m:r>
                      <m:d>
                        <m:dPr>
                          <m:ctrlPr>
                            <a:rPr lang="el-GR" altLang="zh-TW" i="1">
                              <a:latin typeface="Cambria Math" panose="02040503050406030204" pitchFamily="18" charset="0"/>
                              <a:ea typeface="Cambria Math"/>
                              <a:cs typeface="Times New Roman" pitchFamily="18" charset="0"/>
                            </a:rPr>
                          </m:ctrlPr>
                        </m:dPr>
                        <m:e>
                          <m:r>
                            <a:rPr lang="en-US" altLang="zh-TW" i="1">
                              <a:latin typeface="Cambria Math"/>
                              <a:ea typeface="Cambria Math"/>
                              <a:cs typeface="Times New Roman" pitchFamily="18" charset="0"/>
                            </a:rPr>
                            <m:t>𝑥</m:t>
                          </m:r>
                        </m:e>
                      </m:d>
                    </m:oMath>
                  </m:oMathPara>
                </a14:m>
                <a:endParaRPr lang="zh-TW" altLang="en-US" dirty="0"/>
              </a:p>
            </p:txBody>
          </p:sp>
        </mc:Choice>
        <mc:Fallback xmlns="">
          <p:sp>
            <p:nvSpPr>
              <p:cNvPr id="16" name="矩形 15"/>
              <p:cNvSpPr>
                <a:spLocks noRot="1" noChangeAspect="1" noMove="1" noResize="1" noEditPoints="1" noAdjustHandles="1" noChangeArrowheads="1" noChangeShapeType="1" noTextEdit="1"/>
              </p:cNvSpPr>
              <p:nvPr/>
            </p:nvSpPr>
            <p:spPr>
              <a:xfrm>
                <a:off x="5730968" y="3974874"/>
                <a:ext cx="2180580" cy="387927"/>
              </a:xfrm>
              <a:prstGeom prst="rect">
                <a:avLst/>
              </a:prstGeom>
              <a:blipFill rotWithShape="1">
                <a:blip r:embed="rId7"/>
                <a:stretch>
                  <a:fillRect/>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169501631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descr="http://physicaplus.org.il/zope/sites/physicaplus/home/en/1202656844/steven_weinberg_en/weinberg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313" y="2857500"/>
            <a:ext cx="4111625" cy="307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8" name="Picture 4" descr="http://www.annapurna-everesttreks.com/images/photo/mountain-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6669" y="1452655"/>
            <a:ext cx="2616200" cy="136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0" name="Picture 6" descr="http://lh5.ggpht.com/rajiv238/R8xcygk-T3I/AAAAAAAAQsY/PK46R9Qvtcc/s400/DSCN5967.JPG"/>
          <p:cNvPicPr>
            <a:picLocks noChangeAspect="1" noChangeArrowheads="1"/>
          </p:cNvPicPr>
          <p:nvPr/>
        </p:nvPicPr>
        <p:blipFill>
          <a:blip r:embed="rId4">
            <a:extLst>
              <a:ext uri="{28A0092B-C50C-407E-A947-70E740481C1C}">
                <a14:useLocalDpi xmlns:a14="http://schemas.microsoft.com/office/drawing/2010/main" val="0"/>
              </a:ext>
            </a:extLst>
          </a:blip>
          <a:srcRect l="8109"/>
          <a:stretch>
            <a:fillRect/>
          </a:stretch>
        </p:blipFill>
        <p:spPr bwMode="auto">
          <a:xfrm>
            <a:off x="5621928" y="894621"/>
            <a:ext cx="2350621" cy="1918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34" name="Picture 2" descr="http://bhoraskar.com/ravi/limages/Vally.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43563" y="3751263"/>
            <a:ext cx="3000375" cy="224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向右箭號 6"/>
          <p:cNvSpPr/>
          <p:nvPr/>
        </p:nvSpPr>
        <p:spPr>
          <a:xfrm rot="851764">
            <a:off x="4094432" y="5113343"/>
            <a:ext cx="1580717" cy="357187"/>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latin typeface="Times New Roman" panose="02020603050405020304" pitchFamily="18" charset="0"/>
            </a:endParaRPr>
          </a:p>
        </p:txBody>
      </p:sp>
      <p:sp>
        <p:nvSpPr>
          <p:cNvPr id="92168" name="文字方塊 8"/>
          <p:cNvSpPr txBox="1">
            <a:spLocks noChangeArrowheads="1"/>
          </p:cNvSpPr>
          <p:nvPr/>
        </p:nvSpPr>
        <p:spPr bwMode="auto">
          <a:xfrm>
            <a:off x="183405" y="6090165"/>
            <a:ext cx="620441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latin typeface="Tahoma" pitchFamily="34" charset="0"/>
              </a:rPr>
              <a:t>在山谷中並不會發現旋轉對稱！因為高山就矗立在一個方向！</a:t>
            </a:r>
          </a:p>
        </p:txBody>
      </p:sp>
      <p:sp>
        <p:nvSpPr>
          <p:cNvPr id="10" name="向右箭號 9"/>
          <p:cNvSpPr/>
          <p:nvPr/>
        </p:nvSpPr>
        <p:spPr>
          <a:xfrm rot="20498712">
            <a:off x="2469175" y="2360146"/>
            <a:ext cx="3098800" cy="355600"/>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latin typeface="Times New Roman" panose="02020603050405020304" pitchFamily="18" charset="0"/>
            </a:endParaRPr>
          </a:p>
        </p:txBody>
      </p:sp>
      <p:sp>
        <p:nvSpPr>
          <p:cNvPr id="92170" name="文字方塊 10"/>
          <p:cNvSpPr txBox="1">
            <a:spLocks noChangeArrowheads="1"/>
          </p:cNvSpPr>
          <p:nvPr/>
        </p:nvSpPr>
        <p:spPr bwMode="auto">
          <a:xfrm>
            <a:off x="423893" y="797726"/>
            <a:ext cx="516367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latin typeface="Tahoma" pitchFamily="34" charset="0"/>
              </a:rPr>
              <a:t>登上山頂才發現旋轉對稱！每一個方向都一樣！</a:t>
            </a:r>
          </a:p>
        </p:txBody>
      </p:sp>
      <p:sp>
        <p:nvSpPr>
          <p:cNvPr id="130058" name="文字方塊 11"/>
          <p:cNvSpPr txBox="1">
            <a:spLocks noChangeArrowheads="1"/>
          </p:cNvSpPr>
          <p:nvPr/>
        </p:nvSpPr>
        <p:spPr bwMode="auto">
          <a:xfrm>
            <a:off x="408757" y="383131"/>
            <a:ext cx="36433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latin typeface="Tahoma" pitchFamily="34" charset="0"/>
              </a:rPr>
              <a:t>你的</a:t>
            </a:r>
            <a:r>
              <a:rPr lang="zh-TW" altLang="en-US" sz="1800" dirty="0">
                <a:solidFill>
                  <a:srgbClr val="FF0000"/>
                </a:solidFill>
                <a:latin typeface="Tahoma" pitchFamily="34" charset="0"/>
              </a:rPr>
              <a:t>對稱感</a:t>
            </a:r>
            <a:r>
              <a:rPr lang="zh-TW" altLang="en-US" sz="1800" dirty="0">
                <a:latin typeface="Tahoma" pitchFamily="34" charset="0"/>
              </a:rPr>
              <a:t>是與</a:t>
            </a:r>
            <a:r>
              <a:rPr lang="zh-TW" altLang="en-US" sz="1800" dirty="0">
                <a:solidFill>
                  <a:srgbClr val="FF0000"/>
                </a:solidFill>
                <a:latin typeface="Tahoma" pitchFamily="34" charset="0"/>
              </a:rPr>
              <a:t>高度（能量）</a:t>
            </a:r>
            <a:r>
              <a:rPr lang="zh-TW" altLang="en-US" sz="1800" dirty="0">
                <a:latin typeface="Tahoma" pitchFamily="34" charset="0"/>
              </a:rPr>
              <a:t>有關！</a:t>
            </a:r>
          </a:p>
        </p:txBody>
      </p:sp>
    </p:spTree>
    <p:extLst>
      <p:ext uri="{BB962C8B-B14F-4D97-AF65-F5344CB8AC3E}">
        <p14:creationId xmlns:p14="http://schemas.microsoft.com/office/powerpoint/2010/main" val="66755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0834"/>
                                        </p:tgtEl>
                                        <p:attrNameLst>
                                          <p:attrName>style.visibility</p:attrName>
                                        </p:attrNameLst>
                                      </p:cBhvr>
                                      <p:to>
                                        <p:strVal val="visible"/>
                                      </p:to>
                                    </p:set>
                                    <p:anim calcmode="lin" valueType="num">
                                      <p:cBhvr additive="base">
                                        <p:cTn id="11" dur="500" fill="hold"/>
                                        <p:tgtEl>
                                          <p:spTgt spid="120834"/>
                                        </p:tgtEl>
                                        <p:attrNameLst>
                                          <p:attrName>ppt_x</p:attrName>
                                        </p:attrNameLst>
                                      </p:cBhvr>
                                      <p:tavLst>
                                        <p:tav tm="0">
                                          <p:val>
                                            <p:strVal val="#ppt_x"/>
                                          </p:val>
                                        </p:tav>
                                        <p:tav tm="100000">
                                          <p:val>
                                            <p:strVal val="#ppt_x"/>
                                          </p:val>
                                        </p:tav>
                                      </p:tavLst>
                                    </p:anim>
                                    <p:anim calcmode="lin" valueType="num">
                                      <p:cBhvr additive="base">
                                        <p:cTn id="12" dur="500" fill="hold"/>
                                        <p:tgtEl>
                                          <p:spTgt spid="12083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2168"/>
                                        </p:tgtEl>
                                        <p:attrNameLst>
                                          <p:attrName>style.visibility</p:attrName>
                                        </p:attrNameLst>
                                      </p:cBhvr>
                                      <p:to>
                                        <p:strVal val="visible"/>
                                      </p:to>
                                    </p:set>
                                    <p:anim calcmode="lin" valueType="num">
                                      <p:cBhvr additive="base">
                                        <p:cTn id="15" dur="500" fill="hold"/>
                                        <p:tgtEl>
                                          <p:spTgt spid="92168"/>
                                        </p:tgtEl>
                                        <p:attrNameLst>
                                          <p:attrName>ppt_x</p:attrName>
                                        </p:attrNameLst>
                                      </p:cBhvr>
                                      <p:tavLst>
                                        <p:tav tm="0">
                                          <p:val>
                                            <p:strVal val="#ppt_x"/>
                                          </p:val>
                                        </p:tav>
                                        <p:tav tm="100000">
                                          <p:val>
                                            <p:strVal val="#ppt_x"/>
                                          </p:val>
                                        </p:tav>
                                      </p:tavLst>
                                    </p:anim>
                                    <p:anim calcmode="lin" valueType="num">
                                      <p:cBhvr additive="base">
                                        <p:cTn id="16" dur="500" fill="hold"/>
                                        <p:tgtEl>
                                          <p:spTgt spid="92168"/>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88068"/>
                                        </p:tgtEl>
                                        <p:attrNameLst>
                                          <p:attrName>style.visibility</p:attrName>
                                        </p:attrNameLst>
                                      </p:cBhvr>
                                      <p:to>
                                        <p:strVal val="visible"/>
                                      </p:to>
                                    </p:set>
                                    <p:anim calcmode="lin" valueType="num">
                                      <p:cBhvr additive="base">
                                        <p:cTn id="25" dur="500" fill="hold"/>
                                        <p:tgtEl>
                                          <p:spTgt spid="88068"/>
                                        </p:tgtEl>
                                        <p:attrNameLst>
                                          <p:attrName>ppt_x</p:attrName>
                                        </p:attrNameLst>
                                      </p:cBhvr>
                                      <p:tavLst>
                                        <p:tav tm="0">
                                          <p:val>
                                            <p:strVal val="#ppt_x"/>
                                          </p:val>
                                        </p:tav>
                                        <p:tav tm="100000">
                                          <p:val>
                                            <p:strVal val="#ppt_x"/>
                                          </p:val>
                                        </p:tav>
                                      </p:tavLst>
                                    </p:anim>
                                    <p:anim calcmode="lin" valueType="num">
                                      <p:cBhvr additive="base">
                                        <p:cTn id="26" dur="500" fill="hold"/>
                                        <p:tgtEl>
                                          <p:spTgt spid="88068"/>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88070"/>
                                        </p:tgtEl>
                                        <p:attrNameLst>
                                          <p:attrName>style.visibility</p:attrName>
                                        </p:attrNameLst>
                                      </p:cBhvr>
                                      <p:to>
                                        <p:strVal val="visible"/>
                                      </p:to>
                                    </p:set>
                                    <p:anim calcmode="lin" valueType="num">
                                      <p:cBhvr additive="base">
                                        <p:cTn id="29" dur="500" fill="hold"/>
                                        <p:tgtEl>
                                          <p:spTgt spid="88070"/>
                                        </p:tgtEl>
                                        <p:attrNameLst>
                                          <p:attrName>ppt_x</p:attrName>
                                        </p:attrNameLst>
                                      </p:cBhvr>
                                      <p:tavLst>
                                        <p:tav tm="0">
                                          <p:val>
                                            <p:strVal val="#ppt_x"/>
                                          </p:val>
                                        </p:tav>
                                        <p:tav tm="100000">
                                          <p:val>
                                            <p:strVal val="#ppt_x"/>
                                          </p:val>
                                        </p:tav>
                                      </p:tavLst>
                                    </p:anim>
                                    <p:anim calcmode="lin" valueType="num">
                                      <p:cBhvr additive="base">
                                        <p:cTn id="30" dur="500" fill="hold"/>
                                        <p:tgtEl>
                                          <p:spTgt spid="88070"/>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92170"/>
                                        </p:tgtEl>
                                        <p:attrNameLst>
                                          <p:attrName>style.visibility</p:attrName>
                                        </p:attrNameLst>
                                      </p:cBhvr>
                                      <p:to>
                                        <p:strVal val="visible"/>
                                      </p:to>
                                    </p:set>
                                    <p:anim calcmode="lin" valueType="num">
                                      <p:cBhvr additive="base">
                                        <p:cTn id="33" dur="500" fill="hold"/>
                                        <p:tgtEl>
                                          <p:spTgt spid="92170"/>
                                        </p:tgtEl>
                                        <p:attrNameLst>
                                          <p:attrName>ppt_x</p:attrName>
                                        </p:attrNameLst>
                                      </p:cBhvr>
                                      <p:tavLst>
                                        <p:tav tm="0">
                                          <p:val>
                                            <p:strVal val="#ppt_x"/>
                                          </p:val>
                                        </p:tav>
                                        <p:tav tm="100000">
                                          <p:val>
                                            <p:strVal val="#ppt_x"/>
                                          </p:val>
                                        </p:tav>
                                      </p:tavLst>
                                    </p:anim>
                                    <p:anim calcmode="lin" valueType="num">
                                      <p:cBhvr additive="base">
                                        <p:cTn id="34" dur="500" fill="hold"/>
                                        <p:tgtEl>
                                          <p:spTgt spid="921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2168" grpId="0"/>
      <p:bldP spid="10" grpId="0" animBg="1"/>
      <p:bldP spid="92170"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8" name="文字方塊 7"/>
              <p:cNvSpPr txBox="1"/>
              <p:nvPr/>
            </p:nvSpPr>
            <p:spPr>
              <a:xfrm>
                <a:off x="4291826" y="540823"/>
                <a:ext cx="2818404" cy="369332"/>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ea typeface="Cambria Math"/>
                          <a:cs typeface="Times New Roman" pitchFamily="18" charset="0"/>
                        </a:rPr>
                        <m:t>𝑉</m:t>
                      </m:r>
                      <m:r>
                        <a:rPr lang="en-US" altLang="zh-TW" b="0" i="1" smtClean="0">
                          <a:latin typeface="Cambria Math"/>
                          <a:ea typeface="Cambria Math"/>
                          <a:cs typeface="Times New Roman" pitchFamily="18" charset="0"/>
                        </a:rPr>
                        <m:t>=−</m:t>
                      </m:r>
                      <m:sSup>
                        <m:sSupPr>
                          <m:ctrlPr>
                            <a:rPr lang="en-US" altLang="zh-TW" b="0" i="1" smtClean="0">
                              <a:latin typeface="Cambria Math" panose="02040503050406030204" pitchFamily="18" charset="0"/>
                              <a:ea typeface="Cambria Math"/>
                              <a:cs typeface="Times New Roman" pitchFamily="18" charset="0"/>
                            </a:rPr>
                          </m:ctrlPr>
                        </m:sSupPr>
                        <m:e>
                          <m:r>
                            <a:rPr lang="zh-TW" altLang="en-US" b="0" i="1" smtClean="0">
                              <a:latin typeface="Cambria Math"/>
                              <a:ea typeface="Cambria Math"/>
                              <a:cs typeface="Times New Roman" pitchFamily="18" charset="0"/>
                            </a:rPr>
                            <m:t>𝜇</m:t>
                          </m:r>
                        </m:e>
                        <m:sup>
                          <m:r>
                            <a:rPr lang="en-US" altLang="zh-TW" b="0" i="1" smtClean="0">
                              <a:latin typeface="Cambria Math"/>
                              <a:ea typeface="Cambria Math"/>
                              <a:cs typeface="Times New Roman" pitchFamily="18" charset="0"/>
                            </a:rPr>
                            <m:t>2</m:t>
                          </m:r>
                        </m:sup>
                      </m:sSup>
                      <m:sSup>
                        <m:sSupPr>
                          <m:ctrlPr>
                            <a:rPr lang="en-US" altLang="zh-TW" b="0" i="1" smtClean="0">
                              <a:latin typeface="Cambria Math" panose="02040503050406030204" pitchFamily="18" charset="0"/>
                              <a:ea typeface="Cambria Math"/>
                              <a:cs typeface="Times New Roman" pitchFamily="18" charset="0"/>
                            </a:rPr>
                          </m:ctrlPr>
                        </m:sSupPr>
                        <m:e>
                          <m:r>
                            <m:rPr>
                              <m:sty m:val="p"/>
                            </m:rPr>
                            <a:rPr lang="el-GR" altLang="zh-TW" b="0" i="1" smtClean="0">
                              <a:latin typeface="Cambria Math"/>
                              <a:ea typeface="Cambria Math"/>
                              <a:cs typeface="Times New Roman" pitchFamily="18" charset="0"/>
                            </a:rPr>
                            <m:t>Φ</m:t>
                          </m:r>
                        </m:e>
                        <m:sup>
                          <m:r>
                            <a:rPr lang="en-US" altLang="zh-TW" b="0" i="1" smtClean="0">
                              <a:latin typeface="Cambria Math"/>
                              <a:ea typeface="Cambria Math"/>
                              <a:cs typeface="Times New Roman" pitchFamily="18" charset="0"/>
                            </a:rPr>
                            <m:t>∗</m:t>
                          </m:r>
                        </m:sup>
                      </m:sSup>
                      <m:r>
                        <m:rPr>
                          <m:sty m:val="p"/>
                        </m:rPr>
                        <a:rPr lang="el-GR" altLang="zh-TW" b="0" i="1" smtClean="0">
                          <a:latin typeface="Cambria Math"/>
                          <a:ea typeface="Cambria Math"/>
                          <a:cs typeface="Times New Roman" pitchFamily="18" charset="0"/>
                        </a:rPr>
                        <m:t>Φ</m:t>
                      </m:r>
                      <m:r>
                        <a:rPr lang="en-US" altLang="zh-TW" b="0" i="1" smtClean="0">
                          <a:latin typeface="Cambria Math"/>
                          <a:ea typeface="Cambria Math"/>
                          <a:cs typeface="Times New Roman" pitchFamily="18" charset="0"/>
                        </a:rPr>
                        <m:t>+</m:t>
                      </m:r>
                      <m:r>
                        <a:rPr lang="en-US" altLang="zh-TW" i="1">
                          <a:latin typeface="Cambria Math"/>
                          <a:ea typeface="Cambria Math"/>
                          <a:cs typeface="Times New Roman" pitchFamily="18" charset="0"/>
                        </a:rPr>
                        <m:t>𝜆</m:t>
                      </m:r>
                      <m:sSup>
                        <m:sSupPr>
                          <m:ctrlPr>
                            <a:rPr lang="en-US" altLang="zh-TW" b="0" i="1" smtClean="0">
                              <a:latin typeface="Cambria Math" panose="02040503050406030204" pitchFamily="18" charset="0"/>
                              <a:ea typeface="Cambria Math"/>
                              <a:cs typeface="Times New Roman" pitchFamily="18" charset="0"/>
                            </a:rPr>
                          </m:ctrlPr>
                        </m:sSupPr>
                        <m:e>
                          <m:d>
                            <m:dPr>
                              <m:ctrlPr>
                                <a:rPr lang="en-US" altLang="zh-TW" i="1">
                                  <a:latin typeface="Cambria Math" panose="02040503050406030204" pitchFamily="18" charset="0"/>
                                  <a:ea typeface="Cambria Math"/>
                                  <a:cs typeface="Times New Roman" pitchFamily="18" charset="0"/>
                                </a:rPr>
                              </m:ctrlPr>
                            </m:dPr>
                            <m:e>
                              <m:sSup>
                                <m:sSupPr>
                                  <m:ctrlPr>
                                    <a:rPr lang="en-US" altLang="zh-TW" i="1">
                                      <a:latin typeface="Cambria Math" panose="02040503050406030204" pitchFamily="18" charset="0"/>
                                      <a:ea typeface="Cambria Math"/>
                                      <a:cs typeface="Times New Roman" pitchFamily="18" charset="0"/>
                                    </a:rPr>
                                  </m:ctrlPr>
                                </m:sSupPr>
                                <m:e>
                                  <m:r>
                                    <m:rPr>
                                      <m:sty m:val="p"/>
                                    </m:rPr>
                                    <a:rPr lang="el-GR" altLang="zh-TW" i="1">
                                      <a:latin typeface="Cambria Math"/>
                                      <a:ea typeface="Cambria Math"/>
                                      <a:cs typeface="Times New Roman" pitchFamily="18" charset="0"/>
                                    </a:rPr>
                                    <m:t>Φ</m:t>
                                  </m:r>
                                </m:e>
                                <m:sup>
                                  <m:r>
                                    <a:rPr lang="en-US" altLang="zh-TW" i="1">
                                      <a:latin typeface="Cambria Math"/>
                                      <a:ea typeface="Cambria Math"/>
                                      <a:cs typeface="Times New Roman" pitchFamily="18" charset="0"/>
                                    </a:rPr>
                                    <m:t>∗</m:t>
                                  </m:r>
                                </m:sup>
                              </m:sSup>
                              <m:r>
                                <m:rPr>
                                  <m:sty m:val="p"/>
                                </m:rPr>
                                <a:rPr lang="el-GR" altLang="zh-TW" i="1">
                                  <a:latin typeface="Cambria Math"/>
                                  <a:ea typeface="Cambria Math"/>
                                  <a:cs typeface="Times New Roman" pitchFamily="18" charset="0"/>
                                </a:rPr>
                                <m:t>Φ</m:t>
                              </m:r>
                            </m:e>
                          </m:d>
                        </m:e>
                        <m:sup>
                          <m:r>
                            <a:rPr lang="en-US" altLang="zh-TW" b="0" i="1" smtClean="0">
                              <a:latin typeface="Cambria Math"/>
                              <a:ea typeface="Cambria Math"/>
                              <a:cs typeface="Times New Roman" pitchFamily="18" charset="0"/>
                            </a:rPr>
                            <m:t>2</m:t>
                          </m:r>
                        </m:sup>
                      </m:sSup>
                    </m:oMath>
                  </m:oMathPara>
                </a14:m>
                <a:endParaRPr lang="zh-TW" altLang="en-US" dirty="0">
                  <a:latin typeface="Times New Roman" pitchFamily="18" charset="0"/>
                  <a:cs typeface="Times New Roman" pitchFamily="18" charset="0"/>
                </a:endParaRPr>
              </a:p>
            </p:txBody>
          </p:sp>
        </mc:Choice>
        <mc:Fallback xmlns="">
          <p:sp>
            <p:nvSpPr>
              <p:cNvPr id="8" name="文字方塊 7"/>
              <p:cNvSpPr txBox="1">
                <a:spLocks noRot="1" noChangeAspect="1" noMove="1" noResize="1" noEditPoints="1" noAdjustHandles="1" noChangeArrowheads="1" noChangeShapeType="1" noTextEdit="1"/>
              </p:cNvSpPr>
              <p:nvPr/>
            </p:nvSpPr>
            <p:spPr>
              <a:xfrm>
                <a:off x="4291826" y="540823"/>
                <a:ext cx="2818404" cy="369332"/>
              </a:xfrm>
              <a:prstGeom prst="rect">
                <a:avLst/>
              </a:prstGeom>
              <a:blipFill>
                <a:blip r:embed="rId2"/>
                <a:stretch>
                  <a:fillRect b="-6667"/>
                </a:stretch>
              </a:blipFill>
            </p:spPr>
            <p:txBody>
              <a:bodyPr/>
              <a:lstStyle/>
              <a:p>
                <a:r>
                  <a:rPr lang="en-US">
                    <a:noFill/>
                  </a:rPr>
                  <a:t> </a:t>
                </a:r>
              </a:p>
            </p:txBody>
          </p:sp>
        </mc:Fallback>
      </mc:AlternateContent>
      <p:pic>
        <p:nvPicPr>
          <p:cNvPr id="208909" name="Picture 13" descr="http://upload.wikimedia.org/wikipedia/commons/a/a5/Spontaneous_symmetry_breaking_%28explanatory_diagram%29.png"/>
          <p:cNvPicPr>
            <a:picLocks noChangeAspect="1" noChangeArrowheads="1"/>
          </p:cNvPicPr>
          <p:nvPr/>
        </p:nvPicPr>
        <p:blipFill rotWithShape="1">
          <a:blip r:embed="rId3">
            <a:extLst>
              <a:ext uri="{28A0092B-C50C-407E-A947-70E740481C1C}">
                <a14:useLocalDpi xmlns:a14="http://schemas.microsoft.com/office/drawing/2010/main" val="0"/>
              </a:ext>
            </a:extLst>
          </a:blip>
          <a:srcRect r="71496"/>
          <a:stretch/>
        </p:blipFill>
        <p:spPr bwMode="auto">
          <a:xfrm>
            <a:off x="4158830" y="3421544"/>
            <a:ext cx="1824494" cy="2047875"/>
          </a:xfrm>
          <a:prstGeom prst="rect">
            <a:avLst/>
          </a:prstGeom>
          <a:noFill/>
          <a:extLst>
            <a:ext uri="{909E8E84-426E-40DD-AFC4-6F175D3DCCD1}">
              <a14:hiddenFill xmlns:a14="http://schemas.microsoft.com/office/drawing/2010/main">
                <a:solidFill>
                  <a:srgbClr val="FFFFFF"/>
                </a:solidFill>
              </a14:hiddenFill>
            </a:ext>
          </a:extLst>
        </p:spPr>
      </p:pic>
      <p:sp>
        <p:nvSpPr>
          <p:cNvPr id="13" name="文字方塊 1"/>
          <p:cNvSpPr txBox="1">
            <a:spLocks noChangeArrowheads="1"/>
          </p:cNvSpPr>
          <p:nvPr/>
        </p:nvSpPr>
        <p:spPr bwMode="auto">
          <a:xfrm>
            <a:off x="1340426" y="730879"/>
            <a:ext cx="2818404"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latin typeface="Tahoma" pitchFamily="34" charset="0"/>
              </a:rPr>
              <a:t>雖然平方項的係數為負數，</a:t>
            </a:r>
          </a:p>
        </p:txBody>
      </p:sp>
      <p:pic>
        <p:nvPicPr>
          <p:cNvPr id="18" name="Picture 13" descr="http://upload.wikimedia.org/wikipedia/commons/a/a5/Spontaneous_symmetry_breaking_%28explanatory_diagram%29.png"/>
          <p:cNvPicPr>
            <a:picLocks noChangeAspect="1" noChangeArrowheads="1"/>
          </p:cNvPicPr>
          <p:nvPr/>
        </p:nvPicPr>
        <p:blipFill rotWithShape="1">
          <a:blip r:embed="rId3">
            <a:extLst>
              <a:ext uri="{28A0092B-C50C-407E-A947-70E740481C1C}">
                <a14:useLocalDpi xmlns:a14="http://schemas.microsoft.com/office/drawing/2010/main" val="0"/>
              </a:ext>
            </a:extLst>
          </a:blip>
          <a:srcRect l="64843" r="1451"/>
          <a:stretch/>
        </p:blipFill>
        <p:spPr bwMode="auto">
          <a:xfrm>
            <a:off x="1433559" y="1251417"/>
            <a:ext cx="2157506" cy="204787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 name="矩形 1"/>
              <p:cNvSpPr/>
              <p:nvPr/>
            </p:nvSpPr>
            <p:spPr>
              <a:xfrm>
                <a:off x="5430730" y="4975233"/>
                <a:ext cx="540597"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l-GR" altLang="zh-TW" sz="1600" i="1" smtClean="0">
                              <a:latin typeface="Cambria Math" panose="02040503050406030204" pitchFamily="18" charset="0"/>
                              <a:ea typeface="Cambria Math"/>
                              <a:cs typeface="Times New Roman" pitchFamily="18" charset="0"/>
                            </a:rPr>
                          </m:ctrlPr>
                        </m:dPr>
                        <m:e>
                          <m:r>
                            <m:rPr>
                              <m:sty m:val="p"/>
                            </m:rPr>
                            <a:rPr lang="el-GR" altLang="zh-TW" sz="1600" i="1">
                              <a:latin typeface="Cambria Math"/>
                              <a:ea typeface="Cambria Math"/>
                              <a:cs typeface="Times New Roman" pitchFamily="18" charset="0"/>
                            </a:rPr>
                            <m:t>Φ</m:t>
                          </m:r>
                        </m:e>
                      </m:d>
                    </m:oMath>
                  </m:oMathPara>
                </a14:m>
                <a:endParaRPr lang="zh-TW" altLang="en-US" sz="1600" dirty="0"/>
              </a:p>
            </p:txBody>
          </p:sp>
        </mc:Choice>
        <mc:Fallback xmlns="">
          <p:sp>
            <p:nvSpPr>
              <p:cNvPr id="2" name="矩形 1"/>
              <p:cNvSpPr>
                <a:spLocks noRot="1" noChangeAspect="1" noMove="1" noResize="1" noEditPoints="1" noAdjustHandles="1" noChangeArrowheads="1" noChangeShapeType="1" noTextEdit="1"/>
              </p:cNvSpPr>
              <p:nvPr/>
            </p:nvSpPr>
            <p:spPr>
              <a:xfrm>
                <a:off x="5430730" y="4975233"/>
                <a:ext cx="540597" cy="338554"/>
              </a:xfrm>
              <a:prstGeom prst="rect">
                <a:avLst/>
              </a:prstGeom>
              <a:blipFill rotWithShape="1">
                <a:blip r:embed="rId4"/>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6" name="矩形 25"/>
              <p:cNvSpPr/>
              <p:nvPr/>
            </p:nvSpPr>
            <p:spPr>
              <a:xfrm>
                <a:off x="3133072" y="2838952"/>
                <a:ext cx="540597"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l-GR" altLang="zh-TW" sz="1600" i="1" smtClean="0">
                              <a:latin typeface="Cambria Math" panose="02040503050406030204" pitchFamily="18" charset="0"/>
                              <a:ea typeface="Cambria Math"/>
                              <a:cs typeface="Times New Roman" pitchFamily="18" charset="0"/>
                            </a:rPr>
                          </m:ctrlPr>
                        </m:dPr>
                        <m:e>
                          <m:r>
                            <m:rPr>
                              <m:sty m:val="p"/>
                            </m:rPr>
                            <a:rPr lang="el-GR" altLang="zh-TW" sz="1600" i="1">
                              <a:latin typeface="Cambria Math"/>
                              <a:ea typeface="Cambria Math"/>
                              <a:cs typeface="Times New Roman" pitchFamily="18" charset="0"/>
                            </a:rPr>
                            <m:t>Φ</m:t>
                          </m:r>
                        </m:e>
                      </m:d>
                    </m:oMath>
                  </m:oMathPara>
                </a14:m>
                <a:endParaRPr lang="zh-TW" altLang="en-US" sz="1600" dirty="0"/>
              </a:p>
            </p:txBody>
          </p:sp>
        </mc:Choice>
        <mc:Fallback xmlns="">
          <p:sp>
            <p:nvSpPr>
              <p:cNvPr id="26" name="矩形 25"/>
              <p:cNvSpPr>
                <a:spLocks noRot="1" noChangeAspect="1" noMove="1" noResize="1" noEditPoints="1" noAdjustHandles="1" noChangeArrowheads="1" noChangeShapeType="1" noTextEdit="1"/>
              </p:cNvSpPr>
              <p:nvPr/>
            </p:nvSpPr>
            <p:spPr>
              <a:xfrm>
                <a:off x="3133072" y="2838952"/>
                <a:ext cx="540597" cy="338554"/>
              </a:xfrm>
              <a:prstGeom prst="rect">
                <a:avLst/>
              </a:prstGeom>
              <a:blipFill rotWithShape="1">
                <a:blip r:embed="rId5"/>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7" name="矩形 26"/>
              <p:cNvSpPr/>
              <p:nvPr/>
            </p:nvSpPr>
            <p:spPr>
              <a:xfrm>
                <a:off x="5090344" y="3446398"/>
                <a:ext cx="383567"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sz="1600" i="1">
                          <a:latin typeface="Cambria Math"/>
                          <a:ea typeface="Cambria Math"/>
                          <a:cs typeface="Times New Roman" pitchFamily="18" charset="0"/>
                        </a:rPr>
                        <m:t>𝑉</m:t>
                      </m:r>
                    </m:oMath>
                  </m:oMathPara>
                </a14:m>
                <a:endParaRPr lang="zh-TW" altLang="en-US" sz="1600" i="1" dirty="0"/>
              </a:p>
            </p:txBody>
          </p:sp>
        </mc:Choice>
        <mc:Fallback xmlns="">
          <p:sp>
            <p:nvSpPr>
              <p:cNvPr id="27" name="矩形 26"/>
              <p:cNvSpPr>
                <a:spLocks noRot="1" noChangeAspect="1" noMove="1" noResize="1" noEditPoints="1" noAdjustHandles="1" noChangeArrowheads="1" noChangeShapeType="1" noTextEdit="1"/>
              </p:cNvSpPr>
              <p:nvPr/>
            </p:nvSpPr>
            <p:spPr>
              <a:xfrm>
                <a:off x="5090344" y="3446398"/>
                <a:ext cx="383567" cy="338554"/>
              </a:xfrm>
              <a:prstGeom prst="rect">
                <a:avLst/>
              </a:prstGeom>
              <a:blipFill rotWithShape="1">
                <a:blip r:embed="rId6"/>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8" name="矩形 27"/>
              <p:cNvSpPr/>
              <p:nvPr/>
            </p:nvSpPr>
            <p:spPr>
              <a:xfrm>
                <a:off x="2592474" y="1315954"/>
                <a:ext cx="383567"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sz="1600" i="1">
                          <a:latin typeface="Cambria Math"/>
                          <a:ea typeface="Cambria Math"/>
                          <a:cs typeface="Times New Roman" pitchFamily="18" charset="0"/>
                        </a:rPr>
                        <m:t>𝑉</m:t>
                      </m:r>
                    </m:oMath>
                  </m:oMathPara>
                </a14:m>
                <a:endParaRPr lang="zh-TW" altLang="en-US" sz="1600" i="1" dirty="0"/>
              </a:p>
            </p:txBody>
          </p:sp>
        </mc:Choice>
        <mc:Fallback xmlns="">
          <p:sp>
            <p:nvSpPr>
              <p:cNvPr id="28" name="矩形 27"/>
              <p:cNvSpPr>
                <a:spLocks noRot="1" noChangeAspect="1" noMove="1" noResize="1" noEditPoints="1" noAdjustHandles="1" noChangeArrowheads="1" noChangeShapeType="1" noTextEdit="1"/>
              </p:cNvSpPr>
              <p:nvPr/>
            </p:nvSpPr>
            <p:spPr>
              <a:xfrm>
                <a:off x="2592474" y="1315954"/>
                <a:ext cx="383567" cy="338554"/>
              </a:xfrm>
              <a:prstGeom prst="rect">
                <a:avLst/>
              </a:prstGeom>
              <a:blipFill rotWithShape="1">
                <a:blip r:embed="rId7"/>
                <a:stretch>
                  <a:fillRect/>
                </a:stretch>
              </a:blipFill>
            </p:spPr>
            <p:txBody>
              <a:bodyPr/>
              <a:lstStyle/>
              <a:p>
                <a:r>
                  <a:rPr lang="zh-TW" altLang="en-US">
                    <a:noFill/>
                  </a:rPr>
                  <a:t> </a:t>
                </a:r>
              </a:p>
            </p:txBody>
          </p:sp>
        </mc:Fallback>
      </mc:AlternateContent>
      <p:pic>
        <p:nvPicPr>
          <p:cNvPr id="34" name="Picture 2" descr="http://physicaplus.org.il/zope/sites/physicaplus/home/en/1202656844/steven_weinberg_en/weinberg2.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58830" y="1191092"/>
            <a:ext cx="2822575" cy="210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字方塊 2"/>
          <p:cNvSpPr txBox="1"/>
          <p:nvPr/>
        </p:nvSpPr>
        <p:spPr>
          <a:xfrm>
            <a:off x="1327072" y="5469419"/>
            <a:ext cx="7755513" cy="369332"/>
          </a:xfrm>
          <a:prstGeom prst="rect">
            <a:avLst/>
          </a:prstGeom>
          <a:noFill/>
        </p:spPr>
        <p:txBody>
          <a:bodyPr wrap="square" rtlCol="0">
            <a:spAutoFit/>
          </a:bodyPr>
          <a:lstStyle/>
          <a:p>
            <a:r>
              <a:rPr lang="zh-TW" altLang="en-US" dirty="0"/>
              <a:t>但如果站在真正的基態上看位能，當能量不大時，與簡諧振盪的位能無異。</a:t>
            </a:r>
          </a:p>
        </p:txBody>
      </p:sp>
      <mc:AlternateContent xmlns:mc="http://schemas.openxmlformats.org/markup-compatibility/2006" xmlns:a14="http://schemas.microsoft.com/office/drawing/2010/main">
        <mc:Choice Requires="a14">
          <p:sp>
            <p:nvSpPr>
              <p:cNvPr id="35" name="文字方塊 34"/>
              <p:cNvSpPr txBox="1"/>
              <p:nvPr/>
            </p:nvSpPr>
            <p:spPr>
              <a:xfrm>
                <a:off x="1336983" y="5947845"/>
                <a:ext cx="6496128" cy="369332"/>
              </a:xfrm>
              <a:prstGeom prst="rect">
                <a:avLst/>
              </a:prstGeom>
              <a:noFill/>
            </p:spPr>
            <p:txBody>
              <a:bodyPr wrap="square" rtlCol="0">
                <a:spAutoFit/>
              </a:bodyPr>
              <a:lstStyle/>
              <a:p>
                <a:r>
                  <a:rPr lang="zh-TW" altLang="en-US" dirty="0"/>
                  <a:t>場量子化後，此簡諧振盪就會對應一個正質量的粒子</a:t>
                </a:r>
                <a14:m>
                  <m:oMath xmlns:m="http://schemas.openxmlformats.org/officeDocument/2006/math">
                    <m:r>
                      <m:rPr>
                        <m:sty m:val="p"/>
                      </m:rPr>
                      <a:rPr lang="el-GR" altLang="zh-TW" i="1">
                        <a:latin typeface="Cambria Math"/>
                        <a:ea typeface="Cambria Math"/>
                        <a:cs typeface="Times New Roman" pitchFamily="18" charset="0"/>
                      </a:rPr>
                      <m:t>Φ</m:t>
                    </m:r>
                  </m:oMath>
                </a14:m>
                <a:r>
                  <a:rPr lang="zh-TW" altLang="en-US" dirty="0"/>
                  <a:t>！</a:t>
                </a:r>
              </a:p>
            </p:txBody>
          </p:sp>
        </mc:Choice>
        <mc:Fallback xmlns="">
          <p:sp>
            <p:nvSpPr>
              <p:cNvPr id="35" name="文字方塊 34"/>
              <p:cNvSpPr txBox="1">
                <a:spLocks noRot="1" noChangeAspect="1" noMove="1" noResize="1" noEditPoints="1" noAdjustHandles="1" noChangeArrowheads="1" noChangeShapeType="1" noTextEdit="1"/>
              </p:cNvSpPr>
              <p:nvPr/>
            </p:nvSpPr>
            <p:spPr>
              <a:xfrm>
                <a:off x="1336983" y="5947845"/>
                <a:ext cx="6496128" cy="369332"/>
              </a:xfrm>
              <a:prstGeom prst="rect">
                <a:avLst/>
              </a:prstGeom>
              <a:blipFill rotWithShape="1">
                <a:blip r:embed="rId9"/>
                <a:stretch>
                  <a:fillRect l="-750" t="-6667" b="-28333"/>
                </a:stretch>
              </a:blipFill>
            </p:spPr>
            <p:txBody>
              <a:bodyPr/>
              <a:lstStyle/>
              <a:p>
                <a:r>
                  <a:rPr lang="zh-TW" altLang="en-US">
                    <a:noFill/>
                  </a:rPr>
                  <a:t> </a:t>
                </a:r>
              </a:p>
            </p:txBody>
          </p:sp>
        </mc:Fallback>
      </mc:AlternateContent>
      <p:pic>
        <p:nvPicPr>
          <p:cNvPr id="36" name="Picture 13" descr="http://upload.wikimedia.org/wikipedia/commons/a/a5/Spontaneous_symmetry_breaking_%28explanatory_diagram%29.png"/>
          <p:cNvPicPr>
            <a:picLocks noChangeAspect="1" noChangeArrowheads="1"/>
          </p:cNvPicPr>
          <p:nvPr/>
        </p:nvPicPr>
        <p:blipFill rotWithShape="1">
          <a:blip r:embed="rId3">
            <a:extLst>
              <a:ext uri="{28A0092B-C50C-407E-A947-70E740481C1C}">
                <a14:useLocalDpi xmlns:a14="http://schemas.microsoft.com/office/drawing/2010/main" val="0"/>
              </a:ext>
            </a:extLst>
          </a:blip>
          <a:srcRect l="83734" t="78963" r="1451"/>
          <a:stretch/>
        </p:blipFill>
        <p:spPr bwMode="auto">
          <a:xfrm>
            <a:off x="2677429" y="4112416"/>
            <a:ext cx="1188554" cy="786665"/>
          </a:xfrm>
          <a:prstGeom prst="rect">
            <a:avLst/>
          </a:prstGeom>
          <a:noFill/>
          <a:extLst>
            <a:ext uri="{909E8E84-426E-40DD-AFC4-6F175D3DCCD1}">
              <a14:hiddenFill xmlns:a14="http://schemas.microsoft.com/office/drawing/2010/main">
                <a:solidFill>
                  <a:srgbClr val="FFFFFF"/>
                </a:solidFill>
              </a14:hiddenFill>
            </a:ext>
          </a:extLst>
        </p:spPr>
      </p:pic>
      <p:cxnSp>
        <p:nvCxnSpPr>
          <p:cNvPr id="5" name="直線接點 4"/>
          <p:cNvCxnSpPr/>
          <p:nvPr/>
        </p:nvCxnSpPr>
        <p:spPr>
          <a:xfrm flipH="1">
            <a:off x="2677430" y="3072510"/>
            <a:ext cx="209205" cy="10399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直線接點 36"/>
          <p:cNvCxnSpPr/>
          <p:nvPr/>
        </p:nvCxnSpPr>
        <p:spPr>
          <a:xfrm>
            <a:off x="3209365" y="3008229"/>
            <a:ext cx="268941" cy="11041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6331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anim calcmode="lin" valueType="num">
                                      <p:cBhvr additive="base">
                                        <p:cTn id="15" dur="500" fill="hold"/>
                                        <p:tgtEl>
                                          <p:spTgt spid="37"/>
                                        </p:tgtEl>
                                        <p:attrNameLst>
                                          <p:attrName>ppt_x</p:attrName>
                                        </p:attrNameLst>
                                      </p:cBhvr>
                                      <p:tavLst>
                                        <p:tav tm="0">
                                          <p:val>
                                            <p:strVal val="#ppt_x"/>
                                          </p:val>
                                        </p:tav>
                                        <p:tav tm="100000">
                                          <p:val>
                                            <p:strVal val="#ppt_x"/>
                                          </p:val>
                                        </p:tav>
                                      </p:tavLst>
                                    </p:anim>
                                    <p:anim calcmode="lin" valueType="num">
                                      <p:cBhvr additive="base">
                                        <p:cTn id="16"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08909"/>
                                        </p:tgtEl>
                                        <p:attrNameLst>
                                          <p:attrName>style.visibility</p:attrName>
                                        </p:attrNameLst>
                                      </p:cBhvr>
                                      <p:to>
                                        <p:strVal val="visible"/>
                                      </p:to>
                                    </p:set>
                                    <p:anim calcmode="lin" valueType="num">
                                      <p:cBhvr additive="base">
                                        <p:cTn id="21" dur="500" fill="hold"/>
                                        <p:tgtEl>
                                          <p:spTgt spid="208909"/>
                                        </p:tgtEl>
                                        <p:attrNameLst>
                                          <p:attrName>ppt_x</p:attrName>
                                        </p:attrNameLst>
                                      </p:cBhvr>
                                      <p:tavLst>
                                        <p:tav tm="0">
                                          <p:val>
                                            <p:strVal val="#ppt_x"/>
                                          </p:val>
                                        </p:tav>
                                        <p:tav tm="100000">
                                          <p:val>
                                            <p:strVal val="#ppt_x"/>
                                          </p:val>
                                        </p:tav>
                                      </p:tavLst>
                                    </p:anim>
                                    <p:anim calcmode="lin" valueType="num">
                                      <p:cBhvr additive="base">
                                        <p:cTn id="22" dur="500" fill="hold"/>
                                        <p:tgtEl>
                                          <p:spTgt spid="20890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500" fill="hold"/>
                                        <p:tgtEl>
                                          <p:spTgt spid="27"/>
                                        </p:tgtEl>
                                        <p:attrNameLst>
                                          <p:attrName>ppt_x</p:attrName>
                                        </p:attrNameLst>
                                      </p:cBhvr>
                                      <p:tavLst>
                                        <p:tav tm="0">
                                          <p:val>
                                            <p:strVal val="#ppt_x"/>
                                          </p:val>
                                        </p:tav>
                                        <p:tav tm="100000">
                                          <p:val>
                                            <p:strVal val="#ppt_x"/>
                                          </p:val>
                                        </p:tav>
                                      </p:tavLst>
                                    </p:anim>
                                    <p:anim calcmode="lin" valueType="num">
                                      <p:cBhvr additive="base">
                                        <p:cTn id="30" dur="500" fill="hold"/>
                                        <p:tgtEl>
                                          <p:spTgt spid="27"/>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additive="base">
                                        <p:cTn id="33" dur="500" fill="hold"/>
                                        <p:tgtEl>
                                          <p:spTgt spid="3"/>
                                        </p:tgtEl>
                                        <p:attrNameLst>
                                          <p:attrName>ppt_x</p:attrName>
                                        </p:attrNameLst>
                                      </p:cBhvr>
                                      <p:tavLst>
                                        <p:tav tm="0">
                                          <p:val>
                                            <p:strVal val="#ppt_x"/>
                                          </p:val>
                                        </p:tav>
                                        <p:tav tm="100000">
                                          <p:val>
                                            <p:strVal val="#ppt_x"/>
                                          </p:val>
                                        </p:tav>
                                      </p:tavLst>
                                    </p:anim>
                                    <p:anim calcmode="lin" valueType="num">
                                      <p:cBhvr additive="base">
                                        <p:cTn id="34" dur="500" fill="hold"/>
                                        <p:tgtEl>
                                          <p:spTgt spid="3"/>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35"/>
                                        </p:tgtEl>
                                        <p:attrNameLst>
                                          <p:attrName>style.visibility</p:attrName>
                                        </p:attrNameLst>
                                      </p:cBhvr>
                                      <p:to>
                                        <p:strVal val="visible"/>
                                      </p:to>
                                    </p:set>
                                    <p:anim calcmode="lin" valueType="num">
                                      <p:cBhvr additive="base">
                                        <p:cTn id="37" dur="500" fill="hold"/>
                                        <p:tgtEl>
                                          <p:spTgt spid="35"/>
                                        </p:tgtEl>
                                        <p:attrNameLst>
                                          <p:attrName>ppt_x</p:attrName>
                                        </p:attrNameLst>
                                      </p:cBhvr>
                                      <p:tavLst>
                                        <p:tav tm="0">
                                          <p:val>
                                            <p:strVal val="#ppt_x"/>
                                          </p:val>
                                        </p:tav>
                                        <p:tav tm="100000">
                                          <p:val>
                                            <p:strVal val="#ppt_x"/>
                                          </p:val>
                                        </p:tav>
                                      </p:tavLst>
                                    </p:anim>
                                    <p:anim calcmode="lin" valueType="num">
                                      <p:cBhvr additive="base">
                                        <p:cTn id="3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7" grpId="0"/>
      <p:bldP spid="3" grpId="0"/>
      <p:bldP spid="35"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descr="http://physicaplus.org.il/zope/sites/physicaplus/home/en/1202656844/steven_weinberg_en/weinberg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313" y="2857500"/>
            <a:ext cx="4111625" cy="307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0" name="Picture 6" descr="http://lh5.ggpht.com/rajiv238/R8xcygk-T3I/AAAAAAAAQsY/PK46R9Qvtcc/s400/DSCN5967.JPG"/>
          <p:cNvPicPr>
            <a:picLocks noChangeAspect="1" noChangeArrowheads="1"/>
          </p:cNvPicPr>
          <p:nvPr/>
        </p:nvPicPr>
        <p:blipFill>
          <a:blip r:embed="rId3">
            <a:extLst>
              <a:ext uri="{28A0092B-C50C-407E-A947-70E740481C1C}">
                <a14:useLocalDpi xmlns:a14="http://schemas.microsoft.com/office/drawing/2010/main" val="0"/>
              </a:ext>
            </a:extLst>
          </a:blip>
          <a:srcRect l="8109"/>
          <a:stretch>
            <a:fillRect/>
          </a:stretch>
        </p:blipFill>
        <p:spPr bwMode="auto">
          <a:xfrm>
            <a:off x="1251697" y="1362634"/>
            <a:ext cx="1831547" cy="1494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34" name="Picture 2" descr="http://bhoraskar.com/ravi/limages/Vall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7618" y="2857500"/>
            <a:ext cx="4097197" cy="307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向右箭號 6"/>
          <p:cNvSpPr/>
          <p:nvPr/>
        </p:nvSpPr>
        <p:spPr>
          <a:xfrm>
            <a:off x="3837423" y="4804187"/>
            <a:ext cx="1520390" cy="357187"/>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latin typeface="Times New Roman" panose="02020603050405020304" pitchFamily="18" charset="0"/>
            </a:endParaRPr>
          </a:p>
        </p:txBody>
      </p:sp>
      <p:sp>
        <p:nvSpPr>
          <p:cNvPr id="11" name="文字方塊 4"/>
          <p:cNvSpPr txBox="1">
            <a:spLocks noChangeArrowheads="1"/>
          </p:cNvSpPr>
          <p:nvPr/>
        </p:nvSpPr>
        <p:spPr bwMode="auto">
          <a:xfrm>
            <a:off x="1251697" y="387722"/>
            <a:ext cx="65722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latin typeface="Tahoma" pitchFamily="34" charset="0"/>
              </a:rPr>
              <a:t>在能量不大時能否觀察到對稱？（畢竟不是每個人都能登高）</a:t>
            </a:r>
          </a:p>
        </p:txBody>
      </p:sp>
      <p:sp>
        <p:nvSpPr>
          <p:cNvPr id="2" name="文字方塊 1"/>
          <p:cNvSpPr txBox="1"/>
          <p:nvPr/>
        </p:nvSpPr>
        <p:spPr>
          <a:xfrm>
            <a:off x="1251697" y="800847"/>
            <a:ext cx="6679079" cy="369332"/>
          </a:xfrm>
          <a:prstGeom prst="rect">
            <a:avLst/>
          </a:prstGeom>
          <a:noFill/>
        </p:spPr>
        <p:txBody>
          <a:bodyPr wrap="square" rtlCol="0">
            <a:spAutoFit/>
          </a:bodyPr>
          <a:lstStyle/>
          <a:p>
            <a:r>
              <a:rPr lang="zh-TW" altLang="en-US" dirty="0"/>
              <a:t>注意能量的旋轉對稱，在基態的痕跡就是一道平坦的河谷。</a:t>
            </a:r>
          </a:p>
        </p:txBody>
      </p:sp>
    </p:spTree>
    <p:extLst>
      <p:ext uri="{BB962C8B-B14F-4D97-AF65-F5344CB8AC3E}">
        <p14:creationId xmlns:p14="http://schemas.microsoft.com/office/powerpoint/2010/main" val="271028514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descr="http://limiao.net/files/higg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2596" y="2478102"/>
            <a:ext cx="4186237" cy="313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75" name="Picture 4" descr="http://www.google.com/url?source=imglanding&amp;ct=img&amp;q=http://cph-theory.persiangig.com/90.11.26-t15.JPG&amp;sa=X&amp;ei=rqVyUIe1IaPMmAXDuIG4Bw&amp;ved=0CAwQ8wc4uAE&amp;usg=AFQjCNEkpikp6KVuFXtaPicdryL-h-8C_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6211" y="3570222"/>
            <a:ext cx="3217675" cy="2041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文字方塊 5"/>
          <p:cNvSpPr txBox="1">
            <a:spLocks noChangeArrowheads="1"/>
          </p:cNvSpPr>
          <p:nvPr/>
        </p:nvSpPr>
        <p:spPr bwMode="auto">
          <a:xfrm>
            <a:off x="1659872" y="1659778"/>
            <a:ext cx="59293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t>但沿著</a:t>
            </a:r>
            <a:r>
              <a:rPr lang="en-US" altLang="zh-TW" sz="1800" dirty="0">
                <a:cs typeface="Times New Roman" panose="02020603050405020304" pitchFamily="18" charset="0"/>
              </a:rPr>
              <a:t>Valley</a:t>
            </a:r>
            <a:r>
              <a:rPr lang="zh-TW" altLang="en-US" sz="1800" dirty="0">
                <a:latin typeface="Tahoma" pitchFamily="34" charset="0"/>
              </a:rPr>
              <a:t>的方向是平的，不需能量就能</a:t>
            </a:r>
            <a:r>
              <a:rPr lang="en-US" altLang="zh-TW" sz="1800" dirty="0"/>
              <a:t>”</a:t>
            </a:r>
            <a:r>
              <a:rPr lang="zh-TW" altLang="en-US" sz="1800" dirty="0"/>
              <a:t>移動</a:t>
            </a:r>
            <a:r>
              <a:rPr lang="en-US" altLang="zh-TW" sz="1800" dirty="0"/>
              <a:t>”</a:t>
            </a:r>
            <a:r>
              <a:rPr lang="zh-TW" altLang="en-US" sz="1800" dirty="0">
                <a:latin typeface="Tahoma" pitchFamily="34" charset="0"/>
              </a:rPr>
              <a:t>！</a:t>
            </a:r>
          </a:p>
        </p:txBody>
      </p:sp>
      <p:sp>
        <p:nvSpPr>
          <p:cNvPr id="2" name="文字方塊 1"/>
          <p:cNvSpPr txBox="1"/>
          <p:nvPr/>
        </p:nvSpPr>
        <p:spPr>
          <a:xfrm>
            <a:off x="1659872" y="1171390"/>
            <a:ext cx="6880504" cy="369332"/>
          </a:xfrm>
          <a:prstGeom prst="rect">
            <a:avLst/>
          </a:prstGeom>
          <a:noFill/>
        </p:spPr>
        <p:txBody>
          <a:bodyPr wrap="square" rtlCol="0">
            <a:spAutoFit/>
          </a:bodyPr>
          <a:lstStyle/>
          <a:p>
            <a:r>
              <a:rPr lang="zh-TW" altLang="en-US" dirty="0"/>
              <a:t>從基地（基態）出發，向著山的方向前進需要能量。</a:t>
            </a:r>
          </a:p>
        </p:txBody>
      </p:sp>
      <p:pic>
        <p:nvPicPr>
          <p:cNvPr id="7" name="Picture 13" descr="http://upload.wikimedia.org/wikipedia/commons/a/a5/Spontaneous_symmetry_breaking_%28explanatory_diagram%29.png"/>
          <p:cNvPicPr>
            <a:picLocks noChangeAspect="1" noChangeArrowheads="1"/>
          </p:cNvPicPr>
          <p:nvPr/>
        </p:nvPicPr>
        <p:blipFill rotWithShape="1">
          <a:blip r:embed="rId4">
            <a:extLst>
              <a:ext uri="{28A0092B-C50C-407E-A947-70E740481C1C}">
                <a14:useLocalDpi xmlns:a14="http://schemas.microsoft.com/office/drawing/2010/main" val="0"/>
              </a:ext>
            </a:extLst>
          </a:blip>
          <a:srcRect l="83734" t="78963" r="4895"/>
          <a:stretch/>
        </p:blipFill>
        <p:spPr bwMode="auto">
          <a:xfrm>
            <a:off x="7055332" y="860649"/>
            <a:ext cx="1341610" cy="786665"/>
          </a:xfrm>
          <a:prstGeom prst="rect">
            <a:avLst/>
          </a:prstGeom>
          <a:noFill/>
          <a:extLst>
            <a:ext uri="{909E8E84-426E-40DD-AFC4-6F175D3DCCD1}">
              <a14:hiddenFill xmlns:a14="http://schemas.microsoft.com/office/drawing/2010/main">
                <a:solidFill>
                  <a:srgbClr val="FFFFFF"/>
                </a:solidFill>
              </a14:hiddenFill>
            </a:ext>
          </a:extLst>
        </p:spPr>
      </p:pic>
      <p:sp>
        <p:nvSpPr>
          <p:cNvPr id="3" name="左-右雙向箭號 2"/>
          <p:cNvSpPr/>
          <p:nvPr/>
        </p:nvSpPr>
        <p:spPr>
          <a:xfrm>
            <a:off x="7640456" y="1540722"/>
            <a:ext cx="386626" cy="10659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Times New Roman" panose="02020603050405020304" pitchFamily="18" charset="0"/>
            </a:endParaRPr>
          </a:p>
        </p:txBody>
      </p:sp>
    </p:spTree>
    <p:extLst>
      <p:ext uri="{BB962C8B-B14F-4D97-AF65-F5344CB8AC3E}">
        <p14:creationId xmlns:p14="http://schemas.microsoft.com/office/powerpoint/2010/main" val="2582180189"/>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dirty="0" smtClean="0">
            <a:latin typeface="Times New Roman" panose="02020603050405020304" pitchFamily="18" charset="0"/>
            <a:cs typeface="Times New Roman" panose="02020603050405020304" pitchFamily="18" charset="0"/>
          </a:defRPr>
        </a:defPPr>
      </a:lstStyle>
    </a:txDef>
  </a:objectDefaults>
  <a:extraClrSchemeLst/>
</a:theme>
</file>

<file path=ppt/theme/theme2.xml><?xml version="1.0" encoding="utf-8"?>
<a:theme xmlns:a="http://schemas.openxmlformats.org/drawingml/2006/main" name="Office 佈景主題">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7089</TotalTime>
  <Words>6928</Words>
  <Application>Microsoft Macintosh PowerPoint</Application>
  <PresentationFormat>On-screen Show (4:3)</PresentationFormat>
  <Paragraphs>1011</Paragraphs>
  <Slides>164</Slides>
  <Notes>0</Notes>
  <HiddenSlides>12</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164</vt:i4>
      </vt:variant>
    </vt:vector>
  </HeadingPairs>
  <TitlesOfParts>
    <vt:vector size="173" baseType="lpstr">
      <vt:lpstr>新細明體</vt:lpstr>
      <vt:lpstr>Arial</vt:lpstr>
      <vt:lpstr>Calibri</vt:lpstr>
      <vt:lpstr>Cambria</vt:lpstr>
      <vt:lpstr>Cambria Math</vt:lpstr>
      <vt:lpstr>Tahoma</vt:lpstr>
      <vt:lpstr>Times New Roman</vt:lpstr>
      <vt:lpstr>Office 佈景主題</vt:lpstr>
      <vt:lpstr>方程式</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CTS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有夢</dc:title>
  <dc:creator>Chia-Hung Chang</dc:creator>
  <cp:lastModifiedBy>Chia-Hung Vincent Chang</cp:lastModifiedBy>
  <cp:revision>523</cp:revision>
  <cp:lastPrinted>2026-07-07T04:52:15Z</cp:lastPrinted>
  <dcterms:created xsi:type="dcterms:W3CDTF">1998-11-28T03:19:55Z</dcterms:created>
  <dcterms:modified xsi:type="dcterms:W3CDTF">2026-07-08T02:56:32Z</dcterms:modified>
</cp:coreProperties>
</file>