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9" r:id="rId1"/>
  </p:sldMasterIdLst>
  <p:notesMasterIdLst>
    <p:notesMasterId r:id="rId99"/>
  </p:notesMasterIdLst>
  <p:handoutMasterIdLst>
    <p:handoutMasterId r:id="rId100"/>
  </p:handoutMasterIdLst>
  <p:sldIdLst>
    <p:sldId id="1849" r:id="rId2"/>
    <p:sldId id="1835" r:id="rId3"/>
    <p:sldId id="1836" r:id="rId4"/>
    <p:sldId id="1837" r:id="rId5"/>
    <p:sldId id="1838" r:id="rId6"/>
    <p:sldId id="1833" r:id="rId7"/>
    <p:sldId id="1589" r:id="rId8"/>
    <p:sldId id="1633" r:id="rId9"/>
    <p:sldId id="1634" r:id="rId10"/>
    <p:sldId id="1839" r:id="rId11"/>
    <p:sldId id="1635" r:id="rId12"/>
    <p:sldId id="1846" r:id="rId13"/>
    <p:sldId id="966" r:id="rId14"/>
    <p:sldId id="1481" r:id="rId15"/>
    <p:sldId id="303" r:id="rId16"/>
    <p:sldId id="332" r:id="rId17"/>
    <p:sldId id="1804" r:id="rId18"/>
    <p:sldId id="1626" r:id="rId19"/>
    <p:sldId id="938" r:id="rId20"/>
    <p:sldId id="1203" r:id="rId21"/>
    <p:sldId id="357" r:id="rId22"/>
    <p:sldId id="1482" r:id="rId23"/>
    <p:sldId id="1297" r:id="rId24"/>
    <p:sldId id="1704" r:id="rId25"/>
    <p:sldId id="1845" r:id="rId26"/>
    <p:sldId id="1145" r:id="rId27"/>
    <p:sldId id="1805" r:id="rId28"/>
    <p:sldId id="1840" r:id="rId29"/>
    <p:sldId id="1852" r:id="rId30"/>
    <p:sldId id="1151" r:id="rId31"/>
    <p:sldId id="1842" r:id="rId32"/>
    <p:sldId id="1668" r:id="rId33"/>
    <p:sldId id="1671" r:id="rId34"/>
    <p:sldId id="1152" r:id="rId35"/>
    <p:sldId id="1832" r:id="rId36"/>
    <p:sldId id="1806" r:id="rId37"/>
    <p:sldId id="1672" r:id="rId38"/>
    <p:sldId id="1147" r:id="rId39"/>
    <p:sldId id="1408" r:id="rId40"/>
    <p:sldId id="995" r:id="rId41"/>
    <p:sldId id="1402" r:id="rId42"/>
    <p:sldId id="1120" r:id="rId43"/>
    <p:sldId id="656" r:id="rId44"/>
    <p:sldId id="657" r:id="rId45"/>
    <p:sldId id="1642" r:id="rId46"/>
    <p:sldId id="1403" r:id="rId47"/>
    <p:sldId id="1381" r:id="rId48"/>
    <p:sldId id="1646" r:id="rId49"/>
    <p:sldId id="1021" r:id="rId50"/>
    <p:sldId id="1022" r:id="rId51"/>
    <p:sldId id="903" r:id="rId52"/>
    <p:sldId id="1405" r:id="rId53"/>
    <p:sldId id="1843" r:id="rId54"/>
    <p:sldId id="1456" r:id="rId55"/>
    <p:sldId id="1472" r:id="rId56"/>
    <p:sldId id="1808" r:id="rId57"/>
    <p:sldId id="1461" r:id="rId58"/>
    <p:sldId id="1844" r:id="rId59"/>
    <p:sldId id="1807" r:id="rId60"/>
    <p:sldId id="1650" r:id="rId61"/>
    <p:sldId id="1153" r:id="rId62"/>
    <p:sldId id="1662" r:id="rId63"/>
    <p:sldId id="1653" r:id="rId64"/>
    <p:sldId id="1654" r:id="rId65"/>
    <p:sldId id="1660" r:id="rId66"/>
    <p:sldId id="1652" r:id="rId67"/>
    <p:sldId id="1661" r:id="rId68"/>
    <p:sldId id="1657" r:id="rId69"/>
    <p:sldId id="1655" r:id="rId70"/>
    <p:sldId id="1663" r:id="rId71"/>
    <p:sldId id="1666" r:id="rId72"/>
    <p:sldId id="996" r:id="rId73"/>
    <p:sldId id="1702" r:id="rId74"/>
    <p:sldId id="1466" r:id="rId75"/>
    <p:sldId id="1467" r:id="rId76"/>
    <p:sldId id="1659" r:id="rId77"/>
    <p:sldId id="1012" r:id="rId78"/>
    <p:sldId id="1651" r:id="rId79"/>
    <p:sldId id="1665" r:id="rId80"/>
    <p:sldId id="1664" r:id="rId81"/>
    <p:sldId id="1810" r:id="rId82"/>
    <p:sldId id="1853" r:id="rId83"/>
    <p:sldId id="1020" r:id="rId84"/>
    <p:sldId id="1673" r:id="rId85"/>
    <p:sldId id="1462" r:id="rId86"/>
    <p:sldId id="1613" r:id="rId87"/>
    <p:sldId id="1618" r:id="rId88"/>
    <p:sldId id="1614" r:id="rId89"/>
    <p:sldId id="1612" r:id="rId90"/>
    <p:sldId id="1615" r:id="rId91"/>
    <p:sldId id="1674" r:id="rId92"/>
    <p:sldId id="1155" r:id="rId93"/>
    <p:sldId id="1851" r:id="rId94"/>
    <p:sldId id="1847" r:id="rId95"/>
    <p:sldId id="1850" r:id="rId96"/>
    <p:sldId id="980" r:id="rId97"/>
    <p:sldId id="1697" r:id="rId98"/>
  </p:sldIdLst>
  <p:sldSz cx="9144000" cy="6858000" type="screen4x3"/>
  <p:notesSz cx="9723438" cy="6858000"/>
  <p:defaultTex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p:defaultTextStyle>
  <p:extLst>
    <p:ext uri="{EFAFB233-063F-42B5-8137-9DF3F51BA10A}">
      <p15:sldGuideLst xmlns:p15="http://schemas.microsoft.com/office/powerpoint/2012/main">
        <p15:guide id="1" orient="horz" pos="1956" userDrawn="1">
          <p15:clr>
            <a:srgbClr val="A4A3A4"/>
          </p15:clr>
        </p15:guide>
        <p15:guide id="2" pos="28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CCFFFF"/>
    <a:srgbClr val="FF0000"/>
    <a:srgbClr val="FF33CC"/>
    <a:srgbClr val="66FF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57"/>
    <p:restoredTop sz="94660"/>
  </p:normalViewPr>
  <p:slideViewPr>
    <p:cSldViewPr snapToGrid="0">
      <p:cViewPr varScale="1">
        <p:scale>
          <a:sx n="127" d="100"/>
          <a:sy n="127" d="100"/>
        </p:scale>
        <p:origin x="1152" y="192"/>
      </p:cViewPr>
      <p:guideLst>
        <p:guide orient="horz" pos="1956"/>
        <p:guide pos="285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213225"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新細明體" pitchFamily="18" charset="-120"/>
                <a:cs typeface="+mn-cs"/>
              </a:defRPr>
            </a:lvl1pPr>
          </a:lstStyle>
          <a:p>
            <a:pPr>
              <a:defRPr/>
            </a:pPr>
            <a:endParaRPr lang="en-US" altLang="zh-TW"/>
          </a:p>
        </p:txBody>
      </p:sp>
      <p:sp>
        <p:nvSpPr>
          <p:cNvPr id="3075" name="Rectangle 3"/>
          <p:cNvSpPr>
            <a:spLocks noGrp="1" noChangeArrowheads="1"/>
          </p:cNvSpPr>
          <p:nvPr>
            <p:ph type="dt" sz="quarter" idx="1"/>
          </p:nvPr>
        </p:nvSpPr>
        <p:spPr bwMode="auto">
          <a:xfrm>
            <a:off x="5510213" y="0"/>
            <a:ext cx="4213225"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新細明體" pitchFamily="18" charset="-120"/>
                <a:cs typeface="+mn-cs"/>
              </a:defRPr>
            </a:lvl1pPr>
          </a:lstStyle>
          <a:p>
            <a:pPr>
              <a:defRPr/>
            </a:pPr>
            <a:endParaRPr lang="en-US" altLang="zh-TW"/>
          </a:p>
        </p:txBody>
      </p:sp>
      <p:sp>
        <p:nvSpPr>
          <p:cNvPr id="3076" name="Rectangle 4"/>
          <p:cNvSpPr>
            <a:spLocks noGrp="1" noChangeArrowheads="1"/>
          </p:cNvSpPr>
          <p:nvPr>
            <p:ph type="ftr" sz="quarter" idx="2"/>
          </p:nvPr>
        </p:nvSpPr>
        <p:spPr bwMode="auto">
          <a:xfrm>
            <a:off x="0" y="6515100"/>
            <a:ext cx="4213225"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新細明體" pitchFamily="18" charset="-120"/>
                <a:cs typeface="+mn-cs"/>
              </a:defRPr>
            </a:lvl1pPr>
          </a:lstStyle>
          <a:p>
            <a:pPr>
              <a:defRPr/>
            </a:pPr>
            <a:endParaRPr lang="en-US" altLang="zh-TW"/>
          </a:p>
        </p:txBody>
      </p:sp>
      <p:sp>
        <p:nvSpPr>
          <p:cNvPr id="3077" name="Rectangle 5"/>
          <p:cNvSpPr>
            <a:spLocks noGrp="1" noChangeArrowheads="1"/>
          </p:cNvSpPr>
          <p:nvPr>
            <p:ph type="sldNum" sz="quarter" idx="3"/>
          </p:nvPr>
        </p:nvSpPr>
        <p:spPr bwMode="auto">
          <a:xfrm>
            <a:off x="5510213" y="6515100"/>
            <a:ext cx="4213225"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09B20851-9AD5-4C16-BC4C-E98AC1ACB4F7}" type="slidenum">
              <a:rPr lang="zh-TW" altLang="en-US"/>
              <a:pPr/>
              <a:t>‹#›</a:t>
            </a:fld>
            <a:endParaRPr lang="en-US" altLang="zh-TW"/>
          </a:p>
        </p:txBody>
      </p:sp>
    </p:spTree>
    <p:extLst>
      <p:ext uri="{BB962C8B-B14F-4D97-AF65-F5344CB8AC3E}">
        <p14:creationId xmlns:p14="http://schemas.microsoft.com/office/powerpoint/2010/main" val="52564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213225"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新細明體" pitchFamily="18" charset="-120"/>
                <a:cs typeface="+mn-cs"/>
              </a:defRPr>
            </a:lvl1pPr>
          </a:lstStyle>
          <a:p>
            <a:pPr>
              <a:defRPr/>
            </a:pPr>
            <a:endParaRPr lang="en-US" altLang="zh-TW"/>
          </a:p>
        </p:txBody>
      </p:sp>
      <p:sp>
        <p:nvSpPr>
          <p:cNvPr id="5123" name="Rectangle 3"/>
          <p:cNvSpPr>
            <a:spLocks noGrp="1" noChangeArrowheads="1"/>
          </p:cNvSpPr>
          <p:nvPr>
            <p:ph type="dt" idx="1"/>
          </p:nvPr>
        </p:nvSpPr>
        <p:spPr bwMode="auto">
          <a:xfrm>
            <a:off x="5510213" y="0"/>
            <a:ext cx="4213225"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新細明體" pitchFamily="18" charset="-120"/>
                <a:cs typeface="+mn-cs"/>
              </a:defRPr>
            </a:lvl1pPr>
          </a:lstStyle>
          <a:p>
            <a:pPr>
              <a:defRPr/>
            </a:pPr>
            <a:endParaRPr lang="en-US" altLang="zh-TW"/>
          </a:p>
        </p:txBody>
      </p:sp>
      <p:sp>
        <p:nvSpPr>
          <p:cNvPr id="15364" name="Rectangle 4"/>
          <p:cNvSpPr>
            <a:spLocks noGrp="1" noRot="1" noChangeAspect="1" noChangeArrowheads="1"/>
          </p:cNvSpPr>
          <p:nvPr>
            <p:ph type="sldImg" idx="2"/>
          </p:nvPr>
        </p:nvSpPr>
        <p:spPr bwMode="auto">
          <a:xfrm>
            <a:off x="3148013" y="514350"/>
            <a:ext cx="3427412"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5" name="Rectangle 5"/>
          <p:cNvSpPr>
            <a:spLocks noGrp="1" noChangeArrowheads="1"/>
          </p:cNvSpPr>
          <p:nvPr>
            <p:ph type="body" sz="quarter" idx="3"/>
          </p:nvPr>
        </p:nvSpPr>
        <p:spPr bwMode="auto">
          <a:xfrm>
            <a:off x="1296988" y="3257550"/>
            <a:ext cx="7129462"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5126" name="Rectangle 6"/>
          <p:cNvSpPr>
            <a:spLocks noGrp="1" noChangeArrowheads="1"/>
          </p:cNvSpPr>
          <p:nvPr>
            <p:ph type="ftr" sz="quarter" idx="4"/>
          </p:nvPr>
        </p:nvSpPr>
        <p:spPr bwMode="auto">
          <a:xfrm>
            <a:off x="0" y="6515100"/>
            <a:ext cx="4213225"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新細明體" pitchFamily="18" charset="-120"/>
                <a:cs typeface="+mn-cs"/>
              </a:defRPr>
            </a:lvl1pPr>
          </a:lstStyle>
          <a:p>
            <a:pPr>
              <a:defRPr/>
            </a:pPr>
            <a:endParaRPr lang="en-US" altLang="zh-TW"/>
          </a:p>
        </p:txBody>
      </p:sp>
      <p:sp>
        <p:nvSpPr>
          <p:cNvPr id="5127" name="Rectangle 7"/>
          <p:cNvSpPr>
            <a:spLocks noGrp="1" noChangeArrowheads="1"/>
          </p:cNvSpPr>
          <p:nvPr>
            <p:ph type="sldNum" sz="quarter" idx="5"/>
          </p:nvPr>
        </p:nvSpPr>
        <p:spPr bwMode="auto">
          <a:xfrm>
            <a:off x="5510213" y="6515100"/>
            <a:ext cx="4213225"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DA9F391A-6C18-49C4-8D77-A2CB2EF88FBE}" type="slidenum">
              <a:rPr lang="zh-TW" altLang="en-US"/>
              <a:pPr/>
              <a:t>‹#›</a:t>
            </a:fld>
            <a:endParaRPr lang="en-US" altLang="zh-TW"/>
          </a:p>
        </p:txBody>
      </p:sp>
    </p:spTree>
    <p:extLst>
      <p:ext uri="{BB962C8B-B14F-4D97-AF65-F5344CB8AC3E}">
        <p14:creationId xmlns:p14="http://schemas.microsoft.com/office/powerpoint/2010/main" val="14085216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新細明體" charset="0"/>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fld id="{6F6B6455-1C3F-4BD7-BA86-B3BCED68A2A5}" type="slidenum">
              <a:rPr lang="zh-TW" altLang="en-US"/>
              <a:pPr/>
              <a:t>‹#›</a:t>
            </a:fld>
            <a:endParaRPr lang="en-US" altLang="zh-TW"/>
          </a:p>
        </p:txBody>
      </p:sp>
    </p:spTree>
    <p:extLst>
      <p:ext uri="{BB962C8B-B14F-4D97-AF65-F5344CB8AC3E}">
        <p14:creationId xmlns:p14="http://schemas.microsoft.com/office/powerpoint/2010/main" val="2960336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fld id="{B851C347-F66C-4374-84FF-F9550D1D4CBF}" type="slidenum">
              <a:rPr lang="zh-TW" altLang="en-US"/>
              <a:pPr/>
              <a:t>‹#›</a:t>
            </a:fld>
            <a:endParaRPr lang="en-US" altLang="zh-TW"/>
          </a:p>
        </p:txBody>
      </p:sp>
    </p:spTree>
    <p:extLst>
      <p:ext uri="{BB962C8B-B14F-4D97-AF65-F5344CB8AC3E}">
        <p14:creationId xmlns:p14="http://schemas.microsoft.com/office/powerpoint/2010/main" val="3942011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fld id="{478525A3-514B-4C0F-A4C4-5887B3737AA1}" type="slidenum">
              <a:rPr lang="zh-TW" altLang="en-US"/>
              <a:pPr/>
              <a:t>‹#›</a:t>
            </a:fld>
            <a:endParaRPr lang="en-US" altLang="zh-TW"/>
          </a:p>
        </p:txBody>
      </p:sp>
    </p:spTree>
    <p:extLst>
      <p:ext uri="{BB962C8B-B14F-4D97-AF65-F5344CB8AC3E}">
        <p14:creationId xmlns:p14="http://schemas.microsoft.com/office/powerpoint/2010/main" val="614425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標題，文字及美工圖案">
    <p:spTree>
      <p:nvGrpSpPr>
        <p:cNvPr id="1" name=""/>
        <p:cNvGrpSpPr/>
        <p:nvPr/>
      </p:nvGrpSpPr>
      <p:grpSpPr>
        <a:xfrm>
          <a:off x="0" y="0"/>
          <a:ext cx="0" cy="0"/>
          <a:chOff x="0" y="0"/>
          <a:chExt cx="0" cy="0"/>
        </a:xfrm>
      </p:grpSpPr>
      <p:sp>
        <p:nvSpPr>
          <p:cNvPr id="2" name="標題 1"/>
          <p:cNvSpPr>
            <a:spLocks noGrp="1"/>
          </p:cNvSpPr>
          <p:nvPr>
            <p:ph type="title"/>
          </p:nvPr>
        </p:nvSpPr>
        <p:spPr>
          <a:xfrm>
            <a:off x="1150938" y="214313"/>
            <a:ext cx="7793037" cy="1462087"/>
          </a:xfrm>
        </p:spPr>
        <p:txBody>
          <a:bodyPr/>
          <a:lstStyle/>
          <a:p>
            <a:r>
              <a:rPr lang="zh-TW" altLang="en-US"/>
              <a:t>按一下以編輯母片標題樣式</a:t>
            </a:r>
          </a:p>
        </p:txBody>
      </p:sp>
      <p:sp>
        <p:nvSpPr>
          <p:cNvPr id="3" name="文字版面配置區 2"/>
          <p:cNvSpPr>
            <a:spLocks noGrp="1"/>
          </p:cNvSpPr>
          <p:nvPr>
            <p:ph type="body" sz="half" idx="1"/>
          </p:nvPr>
        </p:nvSpPr>
        <p:spPr>
          <a:xfrm>
            <a:off x="1182688" y="2017713"/>
            <a:ext cx="381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美工圖案版面配置區 3"/>
          <p:cNvSpPr>
            <a:spLocks noGrp="1"/>
          </p:cNvSpPr>
          <p:nvPr>
            <p:ph type="clipArt" sz="half" idx="2"/>
          </p:nvPr>
        </p:nvSpPr>
        <p:spPr>
          <a:xfrm>
            <a:off x="5145088" y="2017713"/>
            <a:ext cx="3810000" cy="4114800"/>
          </a:xfrm>
        </p:spPr>
        <p:txBody>
          <a:bodyPr/>
          <a:lstStyle/>
          <a:p>
            <a:pPr lvl="0"/>
            <a:endParaRPr lang="zh-TW" altLang="en-US" noProof="0"/>
          </a:p>
        </p:txBody>
      </p:sp>
      <p:sp>
        <p:nvSpPr>
          <p:cNvPr id="5" name="日期版面配置區 3"/>
          <p:cNvSpPr>
            <a:spLocks noGrp="1"/>
          </p:cNvSpPr>
          <p:nvPr>
            <p:ph type="dt" sz="half" idx="10"/>
          </p:nvPr>
        </p:nvSpPr>
        <p:spPr/>
        <p:txBody>
          <a:bodyPr/>
          <a:lstStyle>
            <a:lvl1pPr>
              <a:defRPr/>
            </a:lvl1pPr>
          </a:lstStyle>
          <a:p>
            <a:pPr>
              <a:defRPr/>
            </a:pPr>
            <a:endParaRPr lang="en-US" altLang="zh-TW"/>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fld id="{A92AF9C2-5E3F-4E1F-AF52-8AFF10E1CEF6}" type="slidenum">
              <a:rPr lang="zh-TW" altLang="en-US"/>
              <a:pPr/>
              <a:t>‹#›</a:t>
            </a:fld>
            <a:endParaRPr lang="en-US" altLang="zh-TW"/>
          </a:p>
        </p:txBody>
      </p:sp>
    </p:spTree>
    <p:extLst>
      <p:ext uri="{BB962C8B-B14F-4D97-AF65-F5344CB8AC3E}">
        <p14:creationId xmlns:p14="http://schemas.microsoft.com/office/powerpoint/2010/main" val="282873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fld id="{55BA5FBB-7087-4373-A4B2-13DA75969C92}" type="slidenum">
              <a:rPr lang="zh-TW" altLang="en-US"/>
              <a:pPr/>
              <a:t>‹#›</a:t>
            </a:fld>
            <a:endParaRPr lang="en-US" altLang="zh-TW"/>
          </a:p>
        </p:txBody>
      </p:sp>
    </p:spTree>
    <p:extLst>
      <p:ext uri="{BB962C8B-B14F-4D97-AF65-F5344CB8AC3E}">
        <p14:creationId xmlns:p14="http://schemas.microsoft.com/office/powerpoint/2010/main" val="1591227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fld id="{B1115776-499C-4B07-974E-FBEDBD64E569}" type="slidenum">
              <a:rPr lang="zh-TW" altLang="en-US"/>
              <a:pPr/>
              <a:t>‹#›</a:t>
            </a:fld>
            <a:endParaRPr lang="en-US" altLang="zh-TW"/>
          </a:p>
        </p:txBody>
      </p:sp>
    </p:spTree>
    <p:extLst>
      <p:ext uri="{BB962C8B-B14F-4D97-AF65-F5344CB8AC3E}">
        <p14:creationId xmlns:p14="http://schemas.microsoft.com/office/powerpoint/2010/main" val="1951298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endParaRPr lang="en-US" altLang="zh-TW"/>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fld id="{5285D512-7C5A-4A86-8BA6-3909ED098EC9}" type="slidenum">
              <a:rPr lang="zh-TW" altLang="en-US"/>
              <a:pPr/>
              <a:t>‹#›</a:t>
            </a:fld>
            <a:endParaRPr lang="en-US" altLang="zh-TW"/>
          </a:p>
        </p:txBody>
      </p:sp>
    </p:spTree>
    <p:extLst>
      <p:ext uri="{BB962C8B-B14F-4D97-AF65-F5344CB8AC3E}">
        <p14:creationId xmlns:p14="http://schemas.microsoft.com/office/powerpoint/2010/main" val="1845325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endParaRPr lang="en-US" altLang="zh-TW"/>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fld id="{983F944B-1861-46C1-A103-37F1AE7BCAC9}" type="slidenum">
              <a:rPr lang="zh-TW" altLang="en-US"/>
              <a:pPr/>
              <a:t>‹#›</a:t>
            </a:fld>
            <a:endParaRPr lang="en-US" altLang="zh-TW"/>
          </a:p>
        </p:txBody>
      </p:sp>
    </p:spTree>
    <p:extLst>
      <p:ext uri="{BB962C8B-B14F-4D97-AF65-F5344CB8AC3E}">
        <p14:creationId xmlns:p14="http://schemas.microsoft.com/office/powerpoint/2010/main" val="968308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endParaRPr lang="en-US" altLang="zh-TW"/>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fld id="{B78A93F5-6478-450C-AD4F-99EF642C85A6}" type="slidenum">
              <a:rPr lang="zh-TW" altLang="en-US"/>
              <a:pPr/>
              <a:t>‹#›</a:t>
            </a:fld>
            <a:endParaRPr lang="en-US" altLang="zh-TW"/>
          </a:p>
        </p:txBody>
      </p:sp>
    </p:spTree>
    <p:extLst>
      <p:ext uri="{BB962C8B-B14F-4D97-AF65-F5344CB8AC3E}">
        <p14:creationId xmlns:p14="http://schemas.microsoft.com/office/powerpoint/2010/main" val="1235543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endParaRPr lang="en-US" altLang="zh-TW"/>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fld id="{0CBD6621-072C-41EC-B998-24C1BAE97CD1}" type="slidenum">
              <a:rPr lang="zh-TW" altLang="en-US"/>
              <a:pPr/>
              <a:t>‹#›</a:t>
            </a:fld>
            <a:endParaRPr lang="en-US" altLang="zh-TW"/>
          </a:p>
        </p:txBody>
      </p:sp>
    </p:spTree>
    <p:extLst>
      <p:ext uri="{BB962C8B-B14F-4D97-AF65-F5344CB8AC3E}">
        <p14:creationId xmlns:p14="http://schemas.microsoft.com/office/powerpoint/2010/main" val="524560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en-US" altLang="zh-TW"/>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fld id="{B0B5BDE2-9717-47CE-A23D-66D575F1867C}" type="slidenum">
              <a:rPr lang="zh-TW" altLang="en-US"/>
              <a:pPr/>
              <a:t>‹#›</a:t>
            </a:fld>
            <a:endParaRPr lang="en-US" altLang="zh-TW"/>
          </a:p>
        </p:txBody>
      </p:sp>
    </p:spTree>
    <p:extLst>
      <p:ext uri="{BB962C8B-B14F-4D97-AF65-F5344CB8AC3E}">
        <p14:creationId xmlns:p14="http://schemas.microsoft.com/office/powerpoint/2010/main" val="4216922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en-US" altLang="zh-TW"/>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fld id="{239B4450-CFC5-4191-827D-D91E9DA520EB}" type="slidenum">
              <a:rPr lang="zh-TW" altLang="en-US"/>
              <a:pPr/>
              <a:t>‹#›</a:t>
            </a:fld>
            <a:endParaRPr lang="en-US" altLang="zh-TW"/>
          </a:p>
        </p:txBody>
      </p:sp>
    </p:spTree>
    <p:extLst>
      <p:ext uri="{BB962C8B-B14F-4D97-AF65-F5344CB8AC3E}">
        <p14:creationId xmlns:p14="http://schemas.microsoft.com/office/powerpoint/2010/main" val="850761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ahoma" pitchFamily="34" charset="0"/>
                <a:ea typeface="新細明體" pitchFamily="18" charset="-120"/>
                <a:cs typeface="+mn-cs"/>
              </a:defRPr>
            </a:lvl1pPr>
          </a:lstStyle>
          <a:p>
            <a:pPr>
              <a:defRPr/>
            </a:pPr>
            <a:endParaRPr lang="en-US" altLang="zh-TW"/>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ahoma" pitchFamily="34" charset="0"/>
                <a:ea typeface="新細明體" pitchFamily="18" charset="-120"/>
                <a:cs typeface="+mn-cs"/>
              </a:defRPr>
            </a:lvl1pPr>
          </a:lstStyle>
          <a:p>
            <a:pPr>
              <a:defRPr/>
            </a:pPr>
            <a:endParaRPr lang="en-US" altLang="zh-TW"/>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A053314-0681-49BA-98DB-CAC214AC8F5E}" type="slidenum">
              <a:rPr lang="zh-TW" altLang="en-US"/>
              <a:pPr/>
              <a:t>‹#›</a:t>
            </a:fld>
            <a:endParaRPr lang="en-US" altLang="zh-TW"/>
          </a:p>
        </p:txBody>
      </p:sp>
    </p:spTree>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p:txStyles>
    <p:titleStyle>
      <a:lvl1pPr algn="ctr" rtl="0" eaLnBrk="0" fontAlgn="base" hangingPunct="0">
        <a:spcBef>
          <a:spcPct val="0"/>
        </a:spcBef>
        <a:spcAft>
          <a:spcPct val="0"/>
        </a:spcAft>
        <a:defRPr kumimoji="1" sz="4400" kern="1200">
          <a:solidFill>
            <a:schemeClr val="tx1"/>
          </a:solidFill>
          <a:latin typeface="+mj-lt"/>
          <a:ea typeface="新細明體" charset="0"/>
          <a:cs typeface="新細明體" charset="0"/>
        </a:defRPr>
      </a:lvl1pPr>
      <a:lvl2pPr algn="ctr" rtl="0" eaLnBrk="0" fontAlgn="base" hangingPunct="0">
        <a:spcBef>
          <a:spcPct val="0"/>
        </a:spcBef>
        <a:spcAft>
          <a:spcPct val="0"/>
        </a:spcAft>
        <a:defRPr kumimoji="1" sz="4400">
          <a:solidFill>
            <a:schemeClr val="tx1"/>
          </a:solidFill>
          <a:latin typeface="Calibri" pitchFamily="34" charset="0"/>
          <a:ea typeface="新細明體" charset="0"/>
          <a:cs typeface="新細明體" charset="0"/>
        </a:defRPr>
      </a:lvl2pPr>
      <a:lvl3pPr algn="ctr" rtl="0" eaLnBrk="0" fontAlgn="base" hangingPunct="0">
        <a:spcBef>
          <a:spcPct val="0"/>
        </a:spcBef>
        <a:spcAft>
          <a:spcPct val="0"/>
        </a:spcAft>
        <a:defRPr kumimoji="1" sz="4400">
          <a:solidFill>
            <a:schemeClr val="tx1"/>
          </a:solidFill>
          <a:latin typeface="Calibri" pitchFamily="34" charset="0"/>
          <a:ea typeface="新細明體" charset="0"/>
          <a:cs typeface="新細明體" charset="0"/>
        </a:defRPr>
      </a:lvl3pPr>
      <a:lvl4pPr algn="ctr" rtl="0" eaLnBrk="0" fontAlgn="base" hangingPunct="0">
        <a:spcBef>
          <a:spcPct val="0"/>
        </a:spcBef>
        <a:spcAft>
          <a:spcPct val="0"/>
        </a:spcAft>
        <a:defRPr kumimoji="1" sz="4400">
          <a:solidFill>
            <a:schemeClr val="tx1"/>
          </a:solidFill>
          <a:latin typeface="Calibri" pitchFamily="34" charset="0"/>
          <a:ea typeface="新細明體" charset="0"/>
          <a:cs typeface="新細明體" charset="0"/>
        </a:defRPr>
      </a:lvl4pPr>
      <a:lvl5pPr algn="ctr" rtl="0" eaLnBrk="0" fontAlgn="base" hangingPunct="0">
        <a:spcBef>
          <a:spcPct val="0"/>
        </a:spcBef>
        <a:spcAft>
          <a:spcPct val="0"/>
        </a:spcAft>
        <a:defRPr kumimoji="1" sz="4400">
          <a:solidFill>
            <a:schemeClr val="tx1"/>
          </a:solidFill>
          <a:latin typeface="Calibri" pitchFamily="34" charset="0"/>
          <a:ea typeface="新細明體" charset="0"/>
          <a:cs typeface="新細明體"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新細明體" charset="0"/>
          <a:cs typeface="新細明體" charset="0"/>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新細明體" charset="0"/>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新細明體" charset="0"/>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新細明體" charset="0"/>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新細明體"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phy.ntnu.edu.tw/~chchang/"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170.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1760.png"/></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1.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1.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hyperlink" Target="http://www.weylmann.com/images/weyl11.jpg" TargetMode="External"/><Relationship Id="rId10" Type="http://schemas.openxmlformats.org/officeDocument/2006/relationships/image" Target="../media/image54.jpeg"/><Relationship Id="rId4" Type="http://schemas.openxmlformats.org/officeDocument/2006/relationships/image" Target="../media/image68.png"/><Relationship Id="rId9"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56.jpeg"/><Relationship Id="rId3" Type="http://schemas.openxmlformats.org/officeDocument/2006/relationships/image" Target="../media/image742.png"/><Relationship Id="rId7" Type="http://schemas.openxmlformats.org/officeDocument/2006/relationships/image" Target="../media/image78.png"/><Relationship Id="rId12" Type="http://schemas.openxmlformats.org/officeDocument/2006/relationships/hyperlink" Target="http://www.google.com/url?sa=i&amp;rct=j&amp;q=&amp;esrc=s&amp;source=images&amp;cd=&amp;cad=rja&amp;uact=8&amp;docid=uIwGvo4AVo9nvM&amp;tbnid=qlVm3qdAORRT3M:&amp;ved=0CAcQjRw&amp;url=http://fellowshiproom.org/tag/idea/&amp;ei=aUIeVKniCJfg8AXpuoCIAQ&amp;psig=AFQjCNFGhh8KNqWfiNHl8aAf0iysupKBcA&amp;ust=1411355617872028" TargetMode="External"/><Relationship Id="rId2" Type="http://schemas.openxmlformats.org/officeDocument/2006/relationships/image" Target="../media/image733.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4.png"/></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57.tiff"/><Relationship Id="rId7" Type="http://schemas.openxmlformats.org/officeDocument/2006/relationships/image" Target="../media/image90.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58.jpeg"/><Relationship Id="rId9"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18" Type="http://schemas.openxmlformats.org/officeDocument/2006/relationships/image" Target="../media/image108.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73.png"/><Relationship Id="rId17" Type="http://schemas.openxmlformats.org/officeDocument/2006/relationships/image" Target="../media/image107.png"/><Relationship Id="rId2" Type="http://schemas.openxmlformats.org/officeDocument/2006/relationships/image" Target="../media/image85.png"/><Relationship Id="rId16"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s>
</file>

<file path=ppt/slides/_rels/slide3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1.png"/><Relationship Id="rId7" Type="http://schemas.openxmlformats.org/officeDocument/2006/relationships/image" Target="../media/image111.png"/><Relationship Id="rId2" Type="http://schemas.openxmlformats.org/officeDocument/2006/relationships/image" Target="../media/image1061.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1.png"/><Relationship Id="rId9" Type="http://schemas.openxmlformats.org/officeDocument/2006/relationships/image" Target="../media/image113.png"/></Relationships>
</file>

<file path=ppt/slides/_rels/slide3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871.png"/><Relationship Id="rId3" Type="http://schemas.openxmlformats.org/officeDocument/2006/relationships/image" Target="../media/image821.png"/><Relationship Id="rId7" Type="http://schemas.openxmlformats.org/officeDocument/2006/relationships/image" Target="../media/image862.png"/><Relationship Id="rId2" Type="http://schemas.openxmlformats.org/officeDocument/2006/relationships/image" Target="../media/image811.png"/><Relationship Id="rId1" Type="http://schemas.openxmlformats.org/officeDocument/2006/relationships/slideLayout" Target="../slideLayouts/slideLayout7.xml"/><Relationship Id="rId6" Type="http://schemas.openxmlformats.org/officeDocument/2006/relationships/image" Target="../media/image851.png"/><Relationship Id="rId5" Type="http://schemas.openxmlformats.org/officeDocument/2006/relationships/image" Target="../media/image841.png"/><Relationship Id="rId10" Type="http://schemas.openxmlformats.org/officeDocument/2006/relationships/image" Target="../media/image891.png"/><Relationship Id="rId4" Type="http://schemas.openxmlformats.org/officeDocument/2006/relationships/image" Target="../media/image831.png"/><Relationship Id="rId9" Type="http://schemas.openxmlformats.org/officeDocument/2006/relationships/image" Target="../media/image881.png"/></Relationships>
</file>

<file path=ppt/slides/_rels/slide36.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86.png"/><Relationship Id="rId3" Type="http://schemas.openxmlformats.org/officeDocument/2006/relationships/image" Target="../media/image117.png"/><Relationship Id="rId7" Type="http://schemas.openxmlformats.org/officeDocument/2006/relationships/image" Target="../media/image683.png"/><Relationship Id="rId12" Type="http://schemas.openxmlformats.org/officeDocument/2006/relationships/image" Target="../media/image58.jpeg"/><Relationship Id="rId2" Type="http://schemas.openxmlformats.org/officeDocument/2006/relationships/image" Target="../media/image630.png"/><Relationship Id="rId1" Type="http://schemas.openxmlformats.org/officeDocument/2006/relationships/slideLayout" Target="../slideLayouts/slideLayout7.xml"/><Relationship Id="rId6" Type="http://schemas.openxmlformats.org/officeDocument/2006/relationships/image" Target="../media/image674.png"/><Relationship Id="rId11" Type="http://schemas.openxmlformats.org/officeDocument/2006/relationships/image" Target="../media/image76.jpeg"/><Relationship Id="rId5" Type="http://schemas.openxmlformats.org/officeDocument/2006/relationships/image" Target="../media/image119.png"/><Relationship Id="rId10" Type="http://schemas.openxmlformats.org/officeDocument/2006/relationships/image" Target="../media/image75.jpeg"/><Relationship Id="rId4" Type="http://schemas.openxmlformats.org/officeDocument/2006/relationships/image" Target="../media/image118.png"/><Relationship Id="rId9" Type="http://schemas.openxmlformats.org/officeDocument/2006/relationships/image" Target="../media/image703.png"/></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10.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39.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03.jpeg"/><Relationship Id="rId7" Type="http://schemas.openxmlformats.org/officeDocument/2006/relationships/image" Target="../media/image123.png"/><Relationship Id="rId2" Type="http://schemas.openxmlformats.org/officeDocument/2006/relationships/hyperlink" Target="http://www.google.com/url?sa=i&amp;rct=j&amp;q=&amp;esrc=s&amp;source=images&amp;cd=&amp;cad=rja&amp;uact=8&amp;ved=0CAcQjRw&amp;url=http://www.tlzd.net/image/vfddvwfd.html&amp;ei=jHFCVPbpPKLcmgWJ6oKADQ&amp;psig=AFQjCNElNTAqjwSJIs-sNkO3uPH4DeS9RQ&amp;ust=1413726936534967" TargetMode="Externa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1.png"/><Relationship Id="rId4" Type="http://schemas.openxmlformats.org/officeDocument/2006/relationships/image" Target="../media/image116.png"/><Relationship Id="rId9" Type="http://schemas.openxmlformats.org/officeDocument/2006/relationships/image" Target="../media/image13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24.jpeg"/><Relationship Id="rId1" Type="http://schemas.openxmlformats.org/officeDocument/2006/relationships/slideLayout" Target="../slideLayouts/slideLayout7.xml"/><Relationship Id="rId4" Type="http://schemas.openxmlformats.org/officeDocument/2006/relationships/image" Target="../media/image125.wmf"/></Relationships>
</file>

<file path=ppt/slides/_rels/slide4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9.jpeg"/><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44.xml.rels><?xml version="1.0" encoding="UTF-8" standalone="yes"?>
<Relationships xmlns="http://schemas.openxmlformats.org/package/2006/relationships"><Relationship Id="rId8" Type="http://schemas.openxmlformats.org/officeDocument/2006/relationships/image" Target="../media/image951.png"/><Relationship Id="rId3" Type="http://schemas.openxmlformats.org/officeDocument/2006/relationships/image" Target="../media/image140.png"/><Relationship Id="rId7" Type="http://schemas.openxmlformats.org/officeDocument/2006/relationships/image" Target="../media/image941.png"/><Relationship Id="rId2" Type="http://schemas.openxmlformats.org/officeDocument/2006/relationships/image" Target="../media/image131.jpeg"/><Relationship Id="rId1" Type="http://schemas.openxmlformats.org/officeDocument/2006/relationships/slideLayout" Target="../slideLayouts/slideLayout7.xml"/><Relationship Id="rId6" Type="http://schemas.openxmlformats.org/officeDocument/2006/relationships/image" Target="../media/image132.jpeg"/><Relationship Id="rId5" Type="http://schemas.openxmlformats.org/officeDocument/2006/relationships/image" Target="../media/image126.jpeg"/><Relationship Id="rId4" Type="http://schemas.openxmlformats.org/officeDocument/2006/relationships/image" Target="../media/image141.png"/><Relationship Id="rId9" Type="http://schemas.openxmlformats.org/officeDocument/2006/relationships/image" Target="../media/image961.png"/></Relationships>
</file>

<file path=ppt/slides/_rels/slide45.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3.png"/><Relationship Id="rId3" Type="http://schemas.openxmlformats.org/officeDocument/2006/relationships/image" Target="../media/image981.png"/><Relationship Id="rId7" Type="http://schemas.openxmlformats.org/officeDocument/2006/relationships/image" Target="../media/image136.png"/><Relationship Id="rId12" Type="http://schemas.openxmlformats.org/officeDocument/2006/relationships/image" Target="../media/image142.png"/><Relationship Id="rId2" Type="http://schemas.openxmlformats.org/officeDocument/2006/relationships/image" Target="../media/image971.png"/><Relationship Id="rId1" Type="http://schemas.openxmlformats.org/officeDocument/2006/relationships/slideLayout" Target="../slideLayouts/slideLayout7.xml"/><Relationship Id="rId6" Type="http://schemas.openxmlformats.org/officeDocument/2006/relationships/image" Target="../media/image135.png"/><Relationship Id="rId11" Type="http://schemas.openxmlformats.org/officeDocument/2006/relationships/image" Target="../media/image1051.png"/><Relationship Id="rId5" Type="http://schemas.openxmlformats.org/officeDocument/2006/relationships/image" Target="../media/image134.png"/><Relationship Id="rId15" Type="http://schemas.openxmlformats.org/officeDocument/2006/relationships/image" Target="../media/image133.jpe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 Id="rId14" Type="http://schemas.openxmlformats.org/officeDocument/2006/relationships/image" Target="../media/image144.png"/></Relationships>
</file>

<file path=ppt/slides/_rels/slide46.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5.png"/><Relationship Id="rId7" Type="http://schemas.openxmlformats.org/officeDocument/2006/relationships/image" Target="../media/image150.png"/><Relationship Id="rId2" Type="http://schemas.openxmlformats.org/officeDocument/2006/relationships/image" Target="../media/image130.jpeg"/><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47.png"/></Relationships>
</file>

<file path=ppt/slides/_rels/slide47.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image" Target="../media/image43.jpeg"/><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48.xml.rels><?xml version="1.0" encoding="UTF-8" standalone="yes"?>
<Relationships xmlns="http://schemas.openxmlformats.org/package/2006/relationships"><Relationship Id="rId8" Type="http://schemas.openxmlformats.org/officeDocument/2006/relationships/image" Target="../media/image1170.png"/><Relationship Id="rId13" Type="http://schemas.openxmlformats.org/officeDocument/2006/relationships/image" Target="../media/image1222.png"/><Relationship Id="rId18" Type="http://schemas.openxmlformats.org/officeDocument/2006/relationships/image" Target="../media/image1271.png"/><Relationship Id="rId26" Type="http://schemas.openxmlformats.org/officeDocument/2006/relationships/image" Target="../media/image56.jpeg"/><Relationship Id="rId3" Type="http://schemas.openxmlformats.org/officeDocument/2006/relationships/image" Target="../media/image153.png"/><Relationship Id="rId21" Type="http://schemas.openxmlformats.org/officeDocument/2006/relationships/image" Target="../media/image1301.png"/><Relationship Id="rId7" Type="http://schemas.openxmlformats.org/officeDocument/2006/relationships/image" Target="../media/image1161.png"/><Relationship Id="rId12" Type="http://schemas.openxmlformats.org/officeDocument/2006/relationships/image" Target="../media/image1212.png"/><Relationship Id="rId17" Type="http://schemas.openxmlformats.org/officeDocument/2006/relationships/image" Target="../media/image1260.png"/><Relationship Id="rId25" Type="http://schemas.openxmlformats.org/officeDocument/2006/relationships/hyperlink" Target="http://www.google.com/url?sa=i&amp;rct=j&amp;q=&amp;esrc=s&amp;source=images&amp;cd=&amp;cad=rja&amp;uact=8&amp;docid=uIwGvo4AVo9nvM&amp;tbnid=qlVm3qdAORRT3M:&amp;ved=0CAcQjRw&amp;url=http://fellowshiproom.org/tag/idea/&amp;ei=aUIeVKniCJfg8AXpuoCIAQ&amp;psig=AFQjCNFGhh8KNqWfiNHl8aAf0iysupKBcA&amp;ust=1411355617872028" TargetMode="External"/><Relationship Id="rId2" Type="http://schemas.openxmlformats.org/officeDocument/2006/relationships/image" Target="../media/image1110.png"/><Relationship Id="rId16" Type="http://schemas.openxmlformats.org/officeDocument/2006/relationships/image" Target="../media/image1251.png"/><Relationship Id="rId20" Type="http://schemas.openxmlformats.org/officeDocument/2006/relationships/image" Target="../media/image1291.png"/><Relationship Id="rId1" Type="http://schemas.openxmlformats.org/officeDocument/2006/relationships/slideLayout" Target="../slideLayouts/slideLayout7.xml"/><Relationship Id="rId6" Type="http://schemas.openxmlformats.org/officeDocument/2006/relationships/image" Target="../media/image1151.png"/><Relationship Id="rId11" Type="http://schemas.openxmlformats.org/officeDocument/2006/relationships/image" Target="../media/image1202.png"/><Relationship Id="rId24" Type="http://schemas.openxmlformats.org/officeDocument/2006/relationships/image" Target="../media/image155.png"/><Relationship Id="rId5" Type="http://schemas.openxmlformats.org/officeDocument/2006/relationships/image" Target="../media/image1141.png"/><Relationship Id="rId15" Type="http://schemas.openxmlformats.org/officeDocument/2006/relationships/image" Target="../media/image1240.png"/><Relationship Id="rId23" Type="http://schemas.openxmlformats.org/officeDocument/2006/relationships/image" Target="../media/image154.png"/><Relationship Id="rId10" Type="http://schemas.openxmlformats.org/officeDocument/2006/relationships/image" Target="../media/image1191.png"/><Relationship Id="rId19" Type="http://schemas.openxmlformats.org/officeDocument/2006/relationships/image" Target="../media/image1281.png"/><Relationship Id="rId4" Type="http://schemas.openxmlformats.org/officeDocument/2006/relationships/image" Target="../media/image1131.png"/><Relationship Id="rId9" Type="http://schemas.openxmlformats.org/officeDocument/2006/relationships/image" Target="../media/image1182.png"/><Relationship Id="rId14" Type="http://schemas.openxmlformats.org/officeDocument/2006/relationships/image" Target="../media/image1231.png"/><Relationship Id="rId22" Type="http://schemas.openxmlformats.org/officeDocument/2006/relationships/image" Target="../media/image1311.png"/><Relationship Id="rId27" Type="http://schemas.openxmlformats.org/officeDocument/2006/relationships/image" Target="../media/image156.png"/></Relationships>
</file>

<file path=ppt/slides/_rels/slide49.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21"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image" Target="../media/image146.jpeg"/><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7.xml"/><Relationship Id="rId11" Type="http://schemas.openxmlformats.org/officeDocument/2006/relationships/image" Target="NULL"/><Relationship Id="rId24"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13" Type="http://schemas.openxmlformats.org/officeDocument/2006/relationships/image" Target="../media/image1401.png"/><Relationship Id="rId18" Type="http://schemas.openxmlformats.org/officeDocument/2006/relationships/image" Target="../media/image1450.png"/><Relationship Id="rId3" Type="http://schemas.openxmlformats.org/officeDocument/2006/relationships/image" Target="../media/image158.png"/><Relationship Id="rId21" Type="http://schemas.openxmlformats.org/officeDocument/2006/relationships/image" Target="../media/image1231.png"/><Relationship Id="rId12" Type="http://schemas.openxmlformats.org/officeDocument/2006/relationships/image" Target="../media/image1391.png"/><Relationship Id="rId17" Type="http://schemas.openxmlformats.org/officeDocument/2006/relationships/image" Target="../media/image1440.png"/><Relationship Id="rId2" Type="http://schemas.openxmlformats.org/officeDocument/2006/relationships/image" Target="../media/image1371.png"/><Relationship Id="rId16" Type="http://schemas.openxmlformats.org/officeDocument/2006/relationships/image" Target="../media/image1430.png"/><Relationship Id="rId20" Type="http://schemas.openxmlformats.org/officeDocument/2006/relationships/image" Target="../media/image1470.png"/><Relationship Id="rId29" Type="http://schemas.openxmlformats.org/officeDocument/2006/relationships/image" Target="../media/image162.png"/><Relationship Id="rId1" Type="http://schemas.openxmlformats.org/officeDocument/2006/relationships/slideLayout" Target="../slideLayouts/slideLayout7.xml"/><Relationship Id="rId11" Type="http://schemas.openxmlformats.org/officeDocument/2006/relationships/image" Target="../media/image1381.png"/><Relationship Id="rId24" Type="http://schemas.openxmlformats.org/officeDocument/2006/relationships/image" Target="../media/image160.png"/><Relationship Id="rId32" Type="http://schemas.openxmlformats.org/officeDocument/2006/relationships/image" Target="../media/image165.png"/><Relationship Id="rId15" Type="http://schemas.openxmlformats.org/officeDocument/2006/relationships/image" Target="../media/image1420.png"/><Relationship Id="rId23" Type="http://schemas.openxmlformats.org/officeDocument/2006/relationships/image" Target="../media/image159.png"/><Relationship Id="rId28" Type="http://schemas.openxmlformats.org/officeDocument/2006/relationships/image" Target="../media/image161.png"/><Relationship Id="rId19" Type="http://schemas.openxmlformats.org/officeDocument/2006/relationships/image" Target="../media/image1460.png"/><Relationship Id="rId31" Type="http://schemas.openxmlformats.org/officeDocument/2006/relationships/image" Target="../media/image164.png"/><Relationship Id="rId14" Type="http://schemas.openxmlformats.org/officeDocument/2006/relationships/image" Target="../media/image1410.png"/><Relationship Id="rId22" Type="http://schemas.openxmlformats.org/officeDocument/2006/relationships/image" Target="../media/image1480.png"/><Relationship Id="rId27" Type="http://schemas.openxmlformats.org/officeDocument/2006/relationships/image" Target="../media/image1500.png"/><Relationship Id="rId30" Type="http://schemas.openxmlformats.org/officeDocument/2006/relationships/image" Target="../media/image163.png"/></Relationships>
</file>

<file path=ppt/slides/_rels/slide51.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6.png"/><Relationship Id="rId7" Type="http://schemas.openxmlformats.org/officeDocument/2006/relationships/image" Target="../media/image171.png"/><Relationship Id="rId12" Type="http://schemas.openxmlformats.org/officeDocument/2006/relationships/image" Target="../media/image147.jpeg"/><Relationship Id="rId2"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image" Target="../media/image169.png"/><Relationship Id="rId11" Type="http://schemas.openxmlformats.org/officeDocument/2006/relationships/image" Target="../media/image175.png"/><Relationship Id="rId5" Type="http://schemas.openxmlformats.org/officeDocument/2006/relationships/image" Target="../media/image168.png"/><Relationship Id="rId10" Type="http://schemas.openxmlformats.org/officeDocument/2006/relationships/image" Target="../media/image174.png"/><Relationship Id="rId4" Type="http://schemas.openxmlformats.org/officeDocument/2006/relationships/image" Target="../media/image167.png"/><Relationship Id="rId9" Type="http://schemas.openxmlformats.org/officeDocument/2006/relationships/image" Target="../media/image173.png"/></Relationships>
</file>

<file path=ppt/slides/_rels/slide52.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png"/><Relationship Id="rId3" Type="http://schemas.openxmlformats.org/officeDocument/2006/relationships/image" Target="../media/image1731.png"/><Relationship Id="rId7" Type="http://schemas.openxmlformats.org/officeDocument/2006/relationships/image" Target="../media/image177.png"/><Relationship Id="rId12" Type="http://schemas.openxmlformats.org/officeDocument/2006/relationships/image" Target="../media/image182.png"/><Relationship Id="rId17" Type="http://schemas.openxmlformats.org/officeDocument/2006/relationships/image" Target="../media/image187.png"/><Relationship Id="rId2" Type="http://schemas.openxmlformats.org/officeDocument/2006/relationships/image" Target="../media/image1720.png"/><Relationship Id="rId1" Type="http://schemas.openxmlformats.org/officeDocument/2006/relationships/slideLayout" Target="../slideLayouts/slideLayout7.xml"/><Relationship Id="rId6" Type="http://schemas.openxmlformats.org/officeDocument/2006/relationships/image" Target="../media/image176.png"/><Relationship Id="rId11" Type="http://schemas.openxmlformats.org/officeDocument/2006/relationships/image" Target="../media/image181.png"/><Relationship Id="rId5" Type="http://schemas.openxmlformats.org/officeDocument/2006/relationships/image" Target="../media/image1750.png"/><Relationship Id="rId15" Type="http://schemas.openxmlformats.org/officeDocument/2006/relationships/image" Target="../media/image185.png"/><Relationship Id="rId10" Type="http://schemas.openxmlformats.org/officeDocument/2006/relationships/image" Target="../media/image180.png"/><Relationship Id="rId4" Type="http://schemas.openxmlformats.org/officeDocument/2006/relationships/image" Target="../media/image1740.png"/><Relationship Id="rId9" Type="http://schemas.openxmlformats.org/officeDocument/2006/relationships/image" Target="../media/image179.png"/><Relationship Id="rId14" Type="http://schemas.openxmlformats.org/officeDocument/2006/relationships/image" Target="../media/image184.png"/></Relationships>
</file>

<file path=ppt/slides/_rels/slide53.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99.png"/><Relationship Id="rId3" Type="http://schemas.openxmlformats.org/officeDocument/2006/relationships/image" Target="../media/image189.png"/><Relationship Id="rId7" Type="http://schemas.openxmlformats.org/officeDocument/2006/relationships/image" Target="../media/image193.png"/><Relationship Id="rId12" Type="http://schemas.openxmlformats.org/officeDocument/2006/relationships/image" Target="../media/image198.png"/><Relationship Id="rId2" Type="http://schemas.openxmlformats.org/officeDocument/2006/relationships/image" Target="../media/image188.png"/><Relationship Id="rId1" Type="http://schemas.openxmlformats.org/officeDocument/2006/relationships/slideLayout" Target="../slideLayouts/slideLayout7.xml"/><Relationship Id="rId6" Type="http://schemas.openxmlformats.org/officeDocument/2006/relationships/image" Target="../media/image192.png"/><Relationship Id="rId11" Type="http://schemas.openxmlformats.org/officeDocument/2006/relationships/image" Target="../media/image197.png"/><Relationship Id="rId5" Type="http://schemas.openxmlformats.org/officeDocument/2006/relationships/image" Target="../media/image191.png"/><Relationship Id="rId15" Type="http://schemas.openxmlformats.org/officeDocument/2006/relationships/image" Target="../media/image201.png"/><Relationship Id="rId10" Type="http://schemas.openxmlformats.org/officeDocument/2006/relationships/image" Target="../media/image196.png"/><Relationship Id="rId4" Type="http://schemas.openxmlformats.org/officeDocument/2006/relationships/image" Target="../media/image190.png"/><Relationship Id="rId9" Type="http://schemas.openxmlformats.org/officeDocument/2006/relationships/image" Target="../media/image195.png"/><Relationship Id="rId14" Type="http://schemas.openxmlformats.org/officeDocument/2006/relationships/image" Target="../media/image200.png"/></Relationships>
</file>

<file path=ppt/slides/_rels/slide5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55.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png"/><Relationship Id="rId7" Type="http://schemas.openxmlformats.org/officeDocument/2006/relationships/image" Target="../media/image149.tiff"/><Relationship Id="rId12" Type="http://schemas.openxmlformats.org/officeDocument/2006/relationships/image" Target="../media/image186.png"/><Relationship Id="rId2" Type="http://schemas.openxmlformats.org/officeDocument/2006/relationships/image" Target="../media/image129.jpeg"/><Relationship Id="rId1" Type="http://schemas.openxmlformats.org/officeDocument/2006/relationships/slideLayout" Target="../slideLayouts/slideLayout7.xml"/><Relationship Id="rId6" Type="http://schemas.openxmlformats.org/officeDocument/2006/relationships/image" Target="../media/image148.jpeg"/><Relationship Id="rId11" Type="http://schemas.openxmlformats.org/officeDocument/2006/relationships/image" Target="../media/image210.png"/><Relationship Id="rId5" Type="http://schemas.openxmlformats.org/officeDocument/2006/relationships/image" Target="../media/image204.png"/><Relationship Id="rId10" Type="http://schemas.openxmlformats.org/officeDocument/2006/relationships/image" Target="../media/image209.png"/><Relationship Id="rId4" Type="http://schemas.openxmlformats.org/officeDocument/2006/relationships/image" Target="../media/image203.png"/><Relationship Id="rId9" Type="http://schemas.openxmlformats.org/officeDocument/2006/relationships/image" Target="../media/image208.png"/></Relationships>
</file>

<file path=ppt/slides/_rels/slide56.xml.rels><?xml version="1.0" encoding="UTF-8" standalone="yes"?>
<Relationships xmlns="http://schemas.openxmlformats.org/package/2006/relationships"><Relationship Id="rId3" Type="http://schemas.openxmlformats.org/officeDocument/2006/relationships/image" Target="../media/image1730.png"/><Relationship Id="rId2" Type="http://schemas.openxmlformats.org/officeDocument/2006/relationships/image" Target="../media/image205.png"/><Relationship Id="rId1" Type="http://schemas.openxmlformats.org/officeDocument/2006/relationships/slideLayout" Target="../slideLayouts/slideLayout7.xml"/><Relationship Id="rId4" Type="http://schemas.openxmlformats.org/officeDocument/2006/relationships/image" Target="../media/image206.jpeg"/></Relationships>
</file>

<file path=ppt/slides/_rels/slide5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7.xml"/><Relationship Id="rId5" Type="http://schemas.openxmlformats.org/officeDocument/2006/relationships/image" Target="../media/image217.png"/><Relationship Id="rId4" Type="http://schemas.openxmlformats.org/officeDocument/2006/relationships/image" Target="../media/image216.png"/></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218.png"/></Relationships>
</file>

<file path=ppt/slides/_rels/slide59.xml.rels><?xml version="1.0" encoding="UTF-8" standalone="yes"?>
<Relationships xmlns="http://schemas.openxmlformats.org/package/2006/relationships"><Relationship Id="rId8" Type="http://schemas.openxmlformats.org/officeDocument/2006/relationships/image" Target="../media/image1850.png"/><Relationship Id="rId3" Type="http://schemas.openxmlformats.org/officeDocument/2006/relationships/image" Target="../media/image1800.png"/><Relationship Id="rId7" Type="http://schemas.openxmlformats.org/officeDocument/2006/relationships/image" Target="../media/image1840.png"/><Relationship Id="rId12" Type="http://schemas.openxmlformats.org/officeDocument/2006/relationships/image" Target="../media/image1860.png"/><Relationship Id="rId2" Type="http://schemas.openxmlformats.org/officeDocument/2006/relationships/image" Target="../media/image1790.png"/><Relationship Id="rId1" Type="http://schemas.openxmlformats.org/officeDocument/2006/relationships/slideLayout" Target="../slideLayouts/slideLayout7.xml"/><Relationship Id="rId6" Type="http://schemas.openxmlformats.org/officeDocument/2006/relationships/image" Target="../media/image1830.png"/><Relationship Id="rId11" Type="http://schemas.openxmlformats.org/officeDocument/2006/relationships/image" Target="../media/image58.jpeg"/><Relationship Id="rId5" Type="http://schemas.openxmlformats.org/officeDocument/2006/relationships/image" Target="../media/image1820.png"/><Relationship Id="rId10" Type="http://schemas.openxmlformats.org/officeDocument/2006/relationships/image" Target="../media/image76.jpeg"/><Relationship Id="rId4" Type="http://schemas.openxmlformats.org/officeDocument/2006/relationships/image" Target="../media/image1810.png"/><Relationship Id="rId9" Type="http://schemas.openxmlformats.org/officeDocument/2006/relationships/image" Target="../media/image75.jpeg"/><Relationship Id="rId14" Type="http://schemas.openxmlformats.org/officeDocument/2006/relationships/image" Target="../media/image187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7.png"/><Relationship Id="rId3" Type="http://schemas.openxmlformats.org/officeDocument/2006/relationships/image" Target="../media/image212.png"/><Relationship Id="rId7" Type="http://schemas.openxmlformats.org/officeDocument/2006/relationships/image" Target="../media/image221.png"/><Relationship Id="rId12" Type="http://schemas.openxmlformats.org/officeDocument/2006/relationships/image" Target="../media/image226.png"/><Relationship Id="rId2" Type="http://schemas.openxmlformats.org/officeDocument/2006/relationships/image" Target="../media/image211.png"/><Relationship Id="rId1" Type="http://schemas.openxmlformats.org/officeDocument/2006/relationships/slideLayout" Target="../slideLayouts/slideLayout7.xml"/><Relationship Id="rId6" Type="http://schemas.openxmlformats.org/officeDocument/2006/relationships/image" Target="../media/image220.png"/><Relationship Id="rId11" Type="http://schemas.openxmlformats.org/officeDocument/2006/relationships/image" Target="../media/image225.png"/><Relationship Id="rId5" Type="http://schemas.openxmlformats.org/officeDocument/2006/relationships/image" Target="../media/image219.png"/><Relationship Id="rId10" Type="http://schemas.openxmlformats.org/officeDocument/2006/relationships/image" Target="../media/image224.png"/><Relationship Id="rId4" Type="http://schemas.openxmlformats.org/officeDocument/2006/relationships/image" Target="../media/image213.png"/><Relationship Id="rId9" Type="http://schemas.openxmlformats.org/officeDocument/2006/relationships/image" Target="../media/image223.png"/><Relationship Id="rId14" Type="http://schemas.openxmlformats.org/officeDocument/2006/relationships/image" Target="../media/image228.png"/></Relationships>
</file>

<file path=ppt/slides/_rels/slide61.xml.rels><?xml version="1.0" encoding="UTF-8" standalone="yes"?>
<Relationships xmlns="http://schemas.openxmlformats.org/package/2006/relationships"><Relationship Id="rId3" Type="http://schemas.openxmlformats.org/officeDocument/2006/relationships/image" Target="../media/image520.png"/><Relationship Id="rId7" Type="http://schemas.openxmlformats.org/officeDocument/2006/relationships/image" Target="../media/image560.png"/><Relationship Id="rId2" Type="http://schemas.openxmlformats.org/officeDocument/2006/relationships/image" Target="../media/image229.png"/><Relationship Id="rId1" Type="http://schemas.openxmlformats.org/officeDocument/2006/relationships/slideLayout" Target="../slideLayouts/slideLayout7.xml"/><Relationship Id="rId6" Type="http://schemas.openxmlformats.org/officeDocument/2006/relationships/image" Target="../media/image550.png"/><Relationship Id="rId5" Type="http://schemas.openxmlformats.org/officeDocument/2006/relationships/image" Target="../media/image540.png"/><Relationship Id="rId4" Type="http://schemas.openxmlformats.org/officeDocument/2006/relationships/image" Target="../media/image230.png"/></Relationships>
</file>

<file path=ppt/slides/_rels/slide6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652.png"/><Relationship Id="rId3" Type="http://schemas.openxmlformats.org/officeDocument/2006/relationships/image" Target="../media/image780.png"/><Relationship Id="rId7" Type="http://schemas.openxmlformats.org/officeDocument/2006/relationships/image" Target="../media/image610.png"/><Relationship Id="rId12" Type="http://schemas.openxmlformats.org/officeDocument/2006/relationships/image" Target="NULL"/><Relationship Id="rId2" Type="http://schemas.openxmlformats.org/officeDocument/2006/relationships/image" Target="../media/image570.png"/><Relationship Id="rId1" Type="http://schemas.openxmlformats.org/officeDocument/2006/relationships/slideLayout" Target="../slideLayouts/slideLayout7.xml"/><Relationship Id="rId6" Type="http://schemas.openxmlformats.org/officeDocument/2006/relationships/image" Target="../media/image600.png"/><Relationship Id="rId11" Type="http://schemas.openxmlformats.org/officeDocument/2006/relationships/image" Target="../media/image640.png"/><Relationship Id="rId5" Type="http://schemas.openxmlformats.org/officeDocument/2006/relationships/image" Target="NULL"/><Relationship Id="rId15" Type="http://schemas.openxmlformats.org/officeDocument/2006/relationships/image" Target="../media/image672.png"/><Relationship Id="rId10" Type="http://schemas.openxmlformats.org/officeDocument/2006/relationships/image" Target="../media/image631.png"/><Relationship Id="rId4" Type="http://schemas.openxmlformats.org/officeDocument/2006/relationships/image" Target="../media/image792.png"/><Relationship Id="rId9" Type="http://schemas.openxmlformats.org/officeDocument/2006/relationships/image" Target="../media/image621.png"/><Relationship Id="rId14" Type="http://schemas.openxmlformats.org/officeDocument/2006/relationships/image" Target="../media/image2210.png"/></Relationships>
</file>

<file path=ppt/slides/_rels/slide63.xml.rels><?xml version="1.0" encoding="UTF-8" standalone="yes"?>
<Relationships xmlns="http://schemas.openxmlformats.org/package/2006/relationships"><Relationship Id="rId8" Type="http://schemas.openxmlformats.org/officeDocument/2006/relationships/image" Target="../media/image2250.png"/><Relationship Id="rId3" Type="http://schemas.openxmlformats.org/officeDocument/2006/relationships/image" Target="../media/image2230.png"/><Relationship Id="rId7" Type="http://schemas.openxmlformats.org/officeDocument/2006/relationships/image" Target="../media/image2240.png"/><Relationship Id="rId2" Type="http://schemas.openxmlformats.org/officeDocument/2006/relationships/image" Target="../media/image2220.png"/><Relationship Id="rId1" Type="http://schemas.openxmlformats.org/officeDocument/2006/relationships/slideLayout" Target="../slideLayouts/slideLayout7.xml"/><Relationship Id="rId6" Type="http://schemas.openxmlformats.org/officeDocument/2006/relationships/image" Target="../media/image721.png"/><Relationship Id="rId11" Type="http://schemas.openxmlformats.org/officeDocument/2006/relationships/image" Target="../media/image2260.png"/><Relationship Id="rId5" Type="http://schemas.openxmlformats.org/officeDocument/2006/relationships/image" Target="../media/image712.png"/><Relationship Id="rId10" Type="http://schemas.openxmlformats.org/officeDocument/2006/relationships/image" Target="../media/image2190.png"/><Relationship Id="rId4" Type="http://schemas.openxmlformats.org/officeDocument/2006/relationships/image" Target="../media/image702.png"/><Relationship Id="rId9" Type="http://schemas.openxmlformats.org/officeDocument/2006/relationships/image" Target="../media/image2120.png"/></Relationships>
</file>

<file path=ppt/slides/_rels/slide64.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image" Target="../media/image232.png"/><Relationship Id="rId7" Type="http://schemas.openxmlformats.org/officeDocument/2006/relationships/image" Target="../media/image2320.png"/><Relationship Id="rId2" Type="http://schemas.openxmlformats.org/officeDocument/2006/relationships/image" Target="../media/image231.png"/><Relationship Id="rId1" Type="http://schemas.openxmlformats.org/officeDocument/2006/relationships/slideLayout" Target="../slideLayouts/slideLayout7.xml"/><Relationship Id="rId6" Type="http://schemas.openxmlformats.org/officeDocument/2006/relationships/image" Target="../media/image2310.png"/><Relationship Id="rId5" Type="http://schemas.openxmlformats.org/officeDocument/2006/relationships/image" Target="../media/image2301.png"/><Relationship Id="rId10" Type="http://schemas.openxmlformats.org/officeDocument/2006/relationships/image" Target="../media/image235.png"/><Relationship Id="rId4" Type="http://schemas.openxmlformats.org/officeDocument/2006/relationships/image" Target="../media/image2291.png"/><Relationship Id="rId9" Type="http://schemas.openxmlformats.org/officeDocument/2006/relationships/image" Target="../media/image234.png"/></Relationships>
</file>

<file path=ppt/slides/_rels/slide65.xml.rels><?xml version="1.0" encoding="UTF-8" standalone="yes"?>
<Relationships xmlns="http://schemas.openxmlformats.org/package/2006/relationships"><Relationship Id="rId8" Type="http://schemas.openxmlformats.org/officeDocument/2006/relationships/image" Target="../media/image711.png"/><Relationship Id="rId3" Type="http://schemas.openxmlformats.org/officeDocument/2006/relationships/image" Target="../media/image661.png"/><Relationship Id="rId7" Type="http://schemas.openxmlformats.org/officeDocument/2006/relationships/image" Target="../media/image701.png"/><Relationship Id="rId2" Type="http://schemas.openxmlformats.org/officeDocument/2006/relationships/image" Target="../media/image651.png"/><Relationship Id="rId1" Type="http://schemas.openxmlformats.org/officeDocument/2006/relationships/slideLayout" Target="../slideLayouts/slideLayout7.xml"/><Relationship Id="rId6" Type="http://schemas.openxmlformats.org/officeDocument/2006/relationships/image" Target="../media/image691.png"/><Relationship Id="rId5" Type="http://schemas.openxmlformats.org/officeDocument/2006/relationships/image" Target="../media/image681.png"/><Relationship Id="rId4" Type="http://schemas.openxmlformats.org/officeDocument/2006/relationships/image" Target="../media/image671.png"/></Relationships>
</file>

<file path=ppt/slides/_rels/slide66.xml.rels><?xml version="1.0" encoding="UTF-8" standalone="yes"?>
<Relationships xmlns="http://schemas.openxmlformats.org/package/2006/relationships"><Relationship Id="rId8" Type="http://schemas.openxmlformats.org/officeDocument/2006/relationships/image" Target="../media/image710.png"/><Relationship Id="rId3" Type="http://schemas.openxmlformats.org/officeDocument/2006/relationships/image" Target="../media/image660.png"/><Relationship Id="rId7" Type="http://schemas.openxmlformats.org/officeDocument/2006/relationships/image" Target="../media/image700.png"/><Relationship Id="rId2" Type="http://schemas.openxmlformats.org/officeDocument/2006/relationships/image" Target="../media/image650.png"/><Relationship Id="rId1" Type="http://schemas.openxmlformats.org/officeDocument/2006/relationships/slideLayout" Target="../slideLayouts/slideLayout7.xml"/><Relationship Id="rId6" Type="http://schemas.openxmlformats.org/officeDocument/2006/relationships/image" Target="../media/image690.png"/><Relationship Id="rId11" Type="http://schemas.openxmlformats.org/officeDocument/2006/relationships/image" Target="../media/image740.png"/><Relationship Id="rId5" Type="http://schemas.openxmlformats.org/officeDocument/2006/relationships/image" Target="../media/image680.png"/><Relationship Id="rId10" Type="http://schemas.openxmlformats.org/officeDocument/2006/relationships/image" Target="../media/image730.png"/><Relationship Id="rId4" Type="http://schemas.openxmlformats.org/officeDocument/2006/relationships/image" Target="../media/image670.png"/><Relationship Id="rId9" Type="http://schemas.openxmlformats.org/officeDocument/2006/relationships/image" Target="../media/image720.png"/></Relationships>
</file>

<file path=ppt/slides/_rels/slide67.xml.rels><?xml version="1.0" encoding="UTF-8" standalone="yes"?>
<Relationships xmlns="http://schemas.openxmlformats.org/package/2006/relationships"><Relationship Id="rId8" Type="http://schemas.openxmlformats.org/officeDocument/2006/relationships/image" Target="../media/image810.png"/><Relationship Id="rId3" Type="http://schemas.openxmlformats.org/officeDocument/2006/relationships/image" Target="../media/image2290.png"/><Relationship Id="rId7" Type="http://schemas.openxmlformats.org/officeDocument/2006/relationships/image" Target="../media/image238.png"/><Relationship Id="rId2" Type="http://schemas.openxmlformats.org/officeDocument/2006/relationships/image" Target="../media/image750.png"/><Relationship Id="rId1" Type="http://schemas.openxmlformats.org/officeDocument/2006/relationships/slideLayout" Target="../slideLayouts/slideLayout7.xml"/><Relationship Id="rId6" Type="http://schemas.openxmlformats.org/officeDocument/2006/relationships/image" Target="../media/image2300.png"/><Relationship Id="rId5" Type="http://schemas.openxmlformats.org/officeDocument/2006/relationships/image" Target="../media/image237.png"/><Relationship Id="rId10" Type="http://schemas.openxmlformats.org/officeDocument/2006/relationships/image" Target="../media/image240.png"/><Relationship Id="rId4" Type="http://schemas.openxmlformats.org/officeDocument/2006/relationships/image" Target="../media/image236.png"/><Relationship Id="rId9" Type="http://schemas.openxmlformats.org/officeDocument/2006/relationships/image" Target="../media/image239.png"/></Relationships>
</file>

<file path=ppt/slides/_rels/slide68.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391.png"/><Relationship Id="rId7" Type="http://schemas.openxmlformats.org/officeDocument/2006/relationships/image" Target="../media/image243.png"/><Relationship Id="rId2" Type="http://schemas.openxmlformats.org/officeDocument/2006/relationships/image" Target="../media/image2380.png"/><Relationship Id="rId1" Type="http://schemas.openxmlformats.org/officeDocument/2006/relationships/slideLayout" Target="../slideLayouts/slideLayout7.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1.png"/><Relationship Id="rId9" Type="http://schemas.openxmlformats.org/officeDocument/2006/relationships/image" Target="../media/image245.png"/></Relationships>
</file>

<file path=ppt/slides/_rels/slide69.xml.rels><?xml version="1.0" encoding="UTF-8" standalone="yes"?>
<Relationships xmlns="http://schemas.openxmlformats.org/package/2006/relationships"><Relationship Id="rId8" Type="http://schemas.openxmlformats.org/officeDocument/2006/relationships/image" Target="../media/image870.png"/><Relationship Id="rId3" Type="http://schemas.openxmlformats.org/officeDocument/2006/relationships/image" Target="../media/image900.png"/><Relationship Id="rId7" Type="http://schemas.openxmlformats.org/officeDocument/2006/relationships/image" Target="../media/image940.png"/><Relationship Id="rId2" Type="http://schemas.openxmlformats.org/officeDocument/2006/relationships/image" Target="../media/image890.png"/><Relationship Id="rId1" Type="http://schemas.openxmlformats.org/officeDocument/2006/relationships/slideLayout" Target="../slideLayouts/slideLayout7.xml"/><Relationship Id="rId6" Type="http://schemas.openxmlformats.org/officeDocument/2006/relationships/image" Target="../media/image2360.png"/><Relationship Id="rId5" Type="http://schemas.openxmlformats.org/officeDocument/2006/relationships/image" Target="../media/image920.png"/><Relationship Id="rId10" Type="http://schemas.openxmlformats.org/officeDocument/2006/relationships/image" Target="../media/image880.png"/><Relationship Id="rId4" Type="http://schemas.openxmlformats.org/officeDocument/2006/relationships/image" Target="../media/image2350.png"/><Relationship Id="rId9" Type="http://schemas.openxmlformats.org/officeDocument/2006/relationships/image" Target="../media/image96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020.png"/><Relationship Id="rId13" Type="http://schemas.openxmlformats.org/officeDocument/2006/relationships/image" Target="../media/image1070.png"/><Relationship Id="rId3" Type="http://schemas.openxmlformats.org/officeDocument/2006/relationships/image" Target="../media/image970.png"/><Relationship Id="rId7" Type="http://schemas.openxmlformats.org/officeDocument/2006/relationships/image" Target="../media/image1010.png"/><Relationship Id="rId12" Type="http://schemas.openxmlformats.org/officeDocument/2006/relationships/image" Target="../media/image1060.png"/><Relationship Id="rId2" Type="http://schemas.openxmlformats.org/officeDocument/2006/relationships/image" Target="../media/image950.png"/><Relationship Id="rId16" Type="http://schemas.openxmlformats.org/officeDocument/2006/relationships/image" Target="../media/image1100.png"/><Relationship Id="rId1" Type="http://schemas.openxmlformats.org/officeDocument/2006/relationships/slideLayout" Target="../slideLayouts/slideLayout7.xml"/><Relationship Id="rId6" Type="http://schemas.openxmlformats.org/officeDocument/2006/relationships/image" Target="../media/image1000.png"/><Relationship Id="rId11" Type="http://schemas.openxmlformats.org/officeDocument/2006/relationships/image" Target="../media/image1050.png"/><Relationship Id="rId5" Type="http://schemas.openxmlformats.org/officeDocument/2006/relationships/image" Target="../media/image990.png"/><Relationship Id="rId15" Type="http://schemas.openxmlformats.org/officeDocument/2006/relationships/image" Target="../media/image1090.png"/><Relationship Id="rId10" Type="http://schemas.openxmlformats.org/officeDocument/2006/relationships/image" Target="../media/image1040.png"/><Relationship Id="rId4" Type="http://schemas.openxmlformats.org/officeDocument/2006/relationships/image" Target="../media/image980.png"/><Relationship Id="rId9" Type="http://schemas.openxmlformats.org/officeDocument/2006/relationships/image" Target="../media/image1030.png"/><Relationship Id="rId14" Type="http://schemas.openxmlformats.org/officeDocument/2006/relationships/image" Target="../media/image1080.png"/></Relationships>
</file>

<file path=ppt/slides/_rels/slide71.xml.rels><?xml version="1.0" encoding="UTF-8" standalone="yes"?>
<Relationships xmlns="http://schemas.openxmlformats.org/package/2006/relationships"><Relationship Id="rId8" Type="http://schemas.openxmlformats.org/officeDocument/2006/relationships/image" Target="../media/image2420.png"/><Relationship Id="rId3" Type="http://schemas.openxmlformats.org/officeDocument/2006/relationships/image" Target="../media/image247.png"/><Relationship Id="rId7" Type="http://schemas.openxmlformats.org/officeDocument/2006/relationships/image" Target="../media/image2410.png"/><Relationship Id="rId2" Type="http://schemas.openxmlformats.org/officeDocument/2006/relationships/image" Target="../media/image246.png"/><Relationship Id="rId1" Type="http://schemas.openxmlformats.org/officeDocument/2006/relationships/slideLayout" Target="../slideLayouts/slideLayout7.xml"/><Relationship Id="rId6" Type="http://schemas.openxmlformats.org/officeDocument/2006/relationships/image" Target="../media/image2400.png"/><Relationship Id="rId5" Type="http://schemas.openxmlformats.org/officeDocument/2006/relationships/image" Target="../media/image2390.png"/><Relationship Id="rId4" Type="http://schemas.openxmlformats.org/officeDocument/2006/relationships/image" Target="../media/image45.png"/><Relationship Id="rId9" Type="http://schemas.openxmlformats.org/officeDocument/2006/relationships/image" Target="../media/image2430.png"/></Relationships>
</file>

<file path=ppt/slides/_rels/slide72.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8.png"/><Relationship Id="rId7" Type="http://schemas.openxmlformats.org/officeDocument/2006/relationships/image" Target="../media/image252.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png"/></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44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930.png"/><Relationship Id="rId5" Type="http://schemas.openxmlformats.org/officeDocument/2006/relationships/image" Target="../media/image1920.png"/><Relationship Id="rId4" Type="http://schemas.openxmlformats.org/officeDocument/2006/relationships/image" Target="../media/image1910.png"/></Relationships>
</file>

<file path=ppt/slides/_rels/slide74.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hyperlink" Target="http://upload.wikimedia.org/wikipedia/en/4/4c/Quark_colourchange0.png" TargetMode="External"/><Relationship Id="rId7" Type="http://schemas.openxmlformats.org/officeDocument/2006/relationships/hyperlink" Target="http://upload.wikimedia.org/wikipedia/en/7/7f/Quark_colourchange2.png" TargetMode="External"/><Relationship Id="rId2" Type="http://schemas.openxmlformats.org/officeDocument/2006/relationships/image" Target="../media/image255.jpeg"/><Relationship Id="rId1" Type="http://schemas.openxmlformats.org/officeDocument/2006/relationships/slideLayout" Target="../slideLayouts/slideLayout7.xml"/><Relationship Id="rId6" Type="http://schemas.openxmlformats.org/officeDocument/2006/relationships/image" Target="../media/image257.png"/><Relationship Id="rId5" Type="http://schemas.openxmlformats.org/officeDocument/2006/relationships/hyperlink" Target="http://upload.wikimedia.org/wikipedia/en/4/4b/Quark_colourchange1.png" TargetMode="External"/><Relationship Id="rId4" Type="http://schemas.openxmlformats.org/officeDocument/2006/relationships/image" Target="../media/image256.png"/></Relationships>
</file>

<file path=ppt/slides/_rels/slide76.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530.png"/><Relationship Id="rId7" Type="http://schemas.openxmlformats.org/officeDocument/2006/relationships/image" Target="../media/image259.png"/><Relationship Id="rId2" Type="http://schemas.openxmlformats.org/officeDocument/2006/relationships/image" Target="../media/image1120.png"/><Relationship Id="rId1" Type="http://schemas.openxmlformats.org/officeDocument/2006/relationships/slideLayout" Target="../slideLayouts/slideLayout7.xml"/><Relationship Id="rId6" Type="http://schemas.openxmlformats.org/officeDocument/2006/relationships/image" Target="../media/image1160.png"/><Relationship Id="rId5" Type="http://schemas.openxmlformats.org/officeDocument/2006/relationships/image" Target="../media/image255.png"/><Relationship Id="rId4" Type="http://schemas.openxmlformats.org/officeDocument/2006/relationships/image" Target="../media/image2540.png"/></Relationships>
</file>

<file path=ppt/slides/_rels/slide77.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image" Target="../media/image261.jpeg"/><Relationship Id="rId7" Type="http://schemas.openxmlformats.org/officeDocument/2006/relationships/image" Target="../media/image262.png"/><Relationship Id="rId2" Type="http://schemas.openxmlformats.org/officeDocument/2006/relationships/image" Target="../media/image1181.png"/><Relationship Id="rId1" Type="http://schemas.openxmlformats.org/officeDocument/2006/relationships/slideLayout" Target="../slideLayouts/slideLayout7.xml"/><Relationship Id="rId6" Type="http://schemas.openxmlformats.org/officeDocument/2006/relationships/image" Target="../media/image1221.png"/><Relationship Id="rId5" Type="http://schemas.openxmlformats.org/officeDocument/2006/relationships/image" Target="../media/image1211.png"/><Relationship Id="rId4" Type="http://schemas.openxmlformats.org/officeDocument/2006/relationships/image" Target="../media/image1201.png"/></Relationships>
</file>

<file path=ppt/slides/_rels/slide78.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631.png"/><Relationship Id="rId7" Type="http://schemas.openxmlformats.org/officeDocument/2006/relationships/image" Target="../media/image2600.png"/><Relationship Id="rId2" Type="http://schemas.openxmlformats.org/officeDocument/2006/relationships/image" Target="../media/image2550.png"/><Relationship Id="rId1" Type="http://schemas.openxmlformats.org/officeDocument/2006/relationships/slideLayout" Target="../slideLayouts/slideLayout7.xml"/><Relationship Id="rId6" Type="http://schemas.openxmlformats.org/officeDocument/2006/relationships/image" Target="../media/image2590.png"/><Relationship Id="rId5" Type="http://schemas.openxmlformats.org/officeDocument/2006/relationships/image" Target="../media/image2580.png"/><Relationship Id="rId4" Type="http://schemas.openxmlformats.org/officeDocument/2006/relationships/image" Target="../media/image2570.png"/><Relationship Id="rId9" Type="http://schemas.openxmlformats.org/officeDocument/2006/relationships/image" Target="../media/image2620.png"/></Relationships>
</file>

<file path=ppt/slides/_rels/slide79.xml.rels><?xml version="1.0" encoding="UTF-8" standalone="yes"?>
<Relationships xmlns="http://schemas.openxmlformats.org/package/2006/relationships"><Relationship Id="rId8" Type="http://schemas.openxmlformats.org/officeDocument/2006/relationships/image" Target="../media/image1330.png"/><Relationship Id="rId3" Type="http://schemas.openxmlformats.org/officeDocument/2006/relationships/image" Target="../media/image1280.png"/><Relationship Id="rId7" Type="http://schemas.openxmlformats.org/officeDocument/2006/relationships/image" Target="../media/image1320.png"/><Relationship Id="rId2" Type="http://schemas.openxmlformats.org/officeDocument/2006/relationships/image" Target="../media/image1270.png"/><Relationship Id="rId1" Type="http://schemas.openxmlformats.org/officeDocument/2006/relationships/slideLayout" Target="../slideLayouts/slideLayout7.xml"/><Relationship Id="rId6" Type="http://schemas.openxmlformats.org/officeDocument/2006/relationships/image" Target="../media/image1310.png"/><Relationship Id="rId5" Type="http://schemas.openxmlformats.org/officeDocument/2006/relationships/image" Target="../media/image1300.png"/><Relationship Id="rId4" Type="http://schemas.openxmlformats.org/officeDocument/2006/relationships/image" Target="../media/image1290.png"/><Relationship Id="rId9" Type="http://schemas.openxmlformats.org/officeDocument/2006/relationships/image" Target="../media/image134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60.png"/><Relationship Id="rId7" Type="http://schemas.openxmlformats.org/officeDocument/2006/relationships/image" Target="../media/image1400.png"/><Relationship Id="rId2" Type="http://schemas.openxmlformats.org/officeDocument/2006/relationships/image" Target="../media/image1350.png"/><Relationship Id="rId1" Type="http://schemas.openxmlformats.org/officeDocument/2006/relationships/slideLayout" Target="../slideLayouts/slideLayout7.xml"/><Relationship Id="rId6" Type="http://schemas.openxmlformats.org/officeDocument/2006/relationships/image" Target="../media/image1390.png"/><Relationship Id="rId5" Type="http://schemas.openxmlformats.org/officeDocument/2006/relationships/image" Target="../media/image1380.png"/><Relationship Id="rId4" Type="http://schemas.openxmlformats.org/officeDocument/2006/relationships/image" Target="../media/image1370.png"/></Relationships>
</file>

<file path=ppt/slides/_rels/slide81.xml.rels><?xml version="1.0" encoding="UTF-8" standalone="yes"?>
<Relationships xmlns="http://schemas.openxmlformats.org/package/2006/relationships"><Relationship Id="rId3" Type="http://schemas.openxmlformats.org/officeDocument/2006/relationships/image" Target="../media/image2640.png"/><Relationship Id="rId2" Type="http://schemas.openxmlformats.org/officeDocument/2006/relationships/image" Target="../media/image2630.png"/><Relationship Id="rId1" Type="http://schemas.openxmlformats.org/officeDocument/2006/relationships/slideLayout" Target="../slideLayouts/slideLayout7.xml"/><Relationship Id="rId6" Type="http://schemas.openxmlformats.org/officeDocument/2006/relationships/image" Target="../media/image266.png"/><Relationship Id="rId5" Type="http://schemas.openxmlformats.org/officeDocument/2006/relationships/image" Target="../media/image265.png"/><Relationship Id="rId4" Type="http://schemas.openxmlformats.org/officeDocument/2006/relationships/image" Target="../media/image264.png"/></Relationships>
</file>

<file path=ppt/slides/_rels/slide82.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7.xml"/><Relationship Id="rId4" Type="http://schemas.openxmlformats.org/officeDocument/2006/relationships/image" Target="../media/image268.jpeg"/></Relationships>
</file>

<file path=ppt/slides/_rels/slide84.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261.jpeg"/><Relationship Id="rId7" Type="http://schemas.openxmlformats.org/officeDocument/2006/relationships/image" Target="../media/image2700.png"/><Relationship Id="rId2" Type="http://schemas.openxmlformats.org/officeDocument/2006/relationships/image" Target="../media/image2660.png"/><Relationship Id="rId1" Type="http://schemas.openxmlformats.org/officeDocument/2006/relationships/slideLayout" Target="../slideLayouts/slideLayout7.xml"/><Relationship Id="rId6" Type="http://schemas.openxmlformats.org/officeDocument/2006/relationships/image" Target="../media/image2690.png"/><Relationship Id="rId5" Type="http://schemas.openxmlformats.org/officeDocument/2006/relationships/image" Target="../media/image268.png"/><Relationship Id="rId4" Type="http://schemas.openxmlformats.org/officeDocument/2006/relationships/image" Target="../media/image2670.png"/></Relationships>
</file>

<file path=ppt/slides/_rels/slide85.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27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76.jpg"/><Relationship Id="rId2" Type="http://schemas.openxmlformats.org/officeDocument/2006/relationships/image" Target="../media/image275.jpg"/><Relationship Id="rId1" Type="http://schemas.openxmlformats.org/officeDocument/2006/relationships/slideLayout" Target="../slideLayouts/slideLayout7.xml"/><Relationship Id="rId5" Type="http://schemas.openxmlformats.org/officeDocument/2006/relationships/image" Target="../media/image278.png"/><Relationship Id="rId4" Type="http://schemas.openxmlformats.org/officeDocument/2006/relationships/image" Target="../media/image277.jpg"/></Relationships>
</file>

<file path=ppt/slides/_rels/slide8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7.xml"/><Relationship Id="rId5" Type="http://schemas.openxmlformats.org/officeDocument/2006/relationships/image" Target="../media/image673.png"/><Relationship Id="rId4" Type="http://schemas.openxmlformats.org/officeDocument/2006/relationships/image" Target="../media/image663.png"/></Relationships>
</file>

<file path=ppt/slides/_rels/slide89.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image" Target="../media/image28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png"/></Relationships>
</file>

<file path=ppt/slides/_rels/slide90.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280.png"/><Relationship Id="rId2" Type="http://schemas.openxmlformats.org/officeDocument/2006/relationships/image" Target="../media/image27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image" Target="../media/image284.png"/><Relationship Id="rId1" Type="http://schemas.openxmlformats.org/officeDocument/2006/relationships/slideLayout" Target="../slideLayouts/slideLayout7.xml"/><Relationship Id="rId4" Type="http://schemas.openxmlformats.org/officeDocument/2006/relationships/image" Target="../media/image286.png"/></Relationships>
</file>

<file path=ppt/slides/_rels/slide9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9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97.xml.rels><?xml version="1.0" encoding="UTF-8" standalone="yes"?>
<Relationships xmlns="http://schemas.openxmlformats.org/package/2006/relationships"><Relationship Id="rId8" Type="http://schemas.openxmlformats.org/officeDocument/2006/relationships/image" Target="../media/image293.png"/><Relationship Id="rId3" Type="http://schemas.openxmlformats.org/officeDocument/2006/relationships/oleObject" Target="../embeddings/oleObject2.bin"/><Relationship Id="rId7" Type="http://schemas.openxmlformats.org/officeDocument/2006/relationships/image" Target="../media/image292.png"/><Relationship Id="rId2" Type="http://schemas.openxmlformats.org/officeDocument/2006/relationships/image" Target="../media/image288.png"/><Relationship Id="rId1" Type="http://schemas.openxmlformats.org/officeDocument/2006/relationships/slideLayout" Target="../slideLayouts/slideLayout7.xml"/><Relationship Id="rId6" Type="http://schemas.openxmlformats.org/officeDocument/2006/relationships/image" Target="../media/image291.png"/><Relationship Id="rId5" Type="http://schemas.openxmlformats.org/officeDocument/2006/relationships/image" Target="../media/image290.png"/><Relationship Id="rId10" Type="http://schemas.openxmlformats.org/officeDocument/2006/relationships/image" Target="../media/image294.wmf"/><Relationship Id="rId4" Type="http://schemas.openxmlformats.org/officeDocument/2006/relationships/image" Target="../media/image289.wmf"/><Relationship Id="rId9"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C6227D-AE35-4697-FAAF-5EB2D9CD85E0}"/>
              </a:ext>
            </a:extLst>
          </p:cNvPr>
          <p:cNvSpPr txBox="1"/>
          <p:nvPr/>
        </p:nvSpPr>
        <p:spPr>
          <a:xfrm>
            <a:off x="2637692" y="2402784"/>
            <a:ext cx="3642528"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2"/>
              </a:rPr>
              <a:t>https://</a:t>
            </a:r>
            <a:r>
              <a:rPr lang="en-US" dirty="0" err="1">
                <a:latin typeface="Times New Roman" panose="02020603050405020304" pitchFamily="18" charset="0"/>
                <a:cs typeface="Times New Roman" panose="02020603050405020304" pitchFamily="18" charset="0"/>
                <a:hlinkClick r:id="rId2"/>
              </a:rPr>
              <a:t>phy.ntnu.edu.tw</a:t>
            </a:r>
            <a:r>
              <a:rPr lang="en-US" dirty="0">
                <a:latin typeface="Times New Roman" panose="02020603050405020304" pitchFamily="18" charset="0"/>
                <a:cs typeface="Times New Roman" panose="02020603050405020304" pitchFamily="18" charset="0"/>
                <a:hlinkClick r:id="rId2"/>
              </a:rPr>
              <a:t>/~</a:t>
            </a:r>
            <a:r>
              <a:rPr lang="en-US" dirty="0" err="1">
                <a:latin typeface="Times New Roman" panose="02020603050405020304" pitchFamily="18" charset="0"/>
                <a:cs typeface="Times New Roman" panose="02020603050405020304" pitchFamily="18" charset="0"/>
                <a:hlinkClick r:id="rId2"/>
              </a:rPr>
              <a:t>chchang</a:t>
            </a:r>
            <a:r>
              <a:rPr lang="en-US" dirty="0">
                <a:latin typeface="Times New Roman" panose="02020603050405020304" pitchFamily="18" charset="0"/>
                <a:cs typeface="Times New Roman" panose="02020603050405020304" pitchFamily="18" charset="0"/>
                <a:hlinkClick r:id="rId2"/>
              </a:rPr>
              <a:t>/</a:t>
            </a:r>
            <a:endParaRPr 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05404D5-59E1-9235-A46C-739B978E08B8}"/>
              </a:ext>
            </a:extLst>
          </p:cNvPr>
          <p:cNvSpPr txBox="1"/>
          <p:nvPr/>
        </p:nvSpPr>
        <p:spPr>
          <a:xfrm>
            <a:off x="5466303" y="4913644"/>
            <a:ext cx="2592475" cy="458011"/>
          </a:xfrm>
          <a:prstGeom prst="rect">
            <a:avLst/>
          </a:prstGeom>
          <a:noFill/>
        </p:spPr>
        <p:txBody>
          <a:bodyPr wrap="square" rtlCol="0">
            <a:spAutoFit/>
          </a:bodyPr>
          <a:lstStyle/>
          <a:p>
            <a:pPr algn="l">
              <a:lnSpc>
                <a:spcPct val="150000"/>
              </a:lnSpc>
            </a:pPr>
            <a:r>
              <a:rPr lang="en-US" dirty="0" err="1">
                <a:latin typeface="Times New Roman"/>
                <a:cs typeface="Times New Roman"/>
              </a:rPr>
              <a:t>張嘉泓</a:t>
            </a:r>
            <a:r>
              <a:rPr lang="zh-TW" altLang="en-US" dirty="0">
                <a:latin typeface="Times New Roman"/>
                <a:cs typeface="Times New Roman"/>
              </a:rPr>
              <a:t>  台師大物理</a:t>
            </a:r>
            <a:endParaRPr kumimoji="1" lang="en-US" dirty="0">
              <a:latin typeface="Times New Roman"/>
              <a:cs typeface="Times New Roman"/>
            </a:endParaRPr>
          </a:p>
        </p:txBody>
      </p:sp>
    </p:spTree>
    <p:extLst>
      <p:ext uri="{BB962C8B-B14F-4D97-AF65-F5344CB8AC3E}">
        <p14:creationId xmlns:p14="http://schemas.microsoft.com/office/powerpoint/2010/main" val="281385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C0A3D9-3FF8-8770-ED35-76A3C10E5544}"/>
              </a:ext>
            </a:extLst>
          </p:cNvPr>
          <p:cNvPicPr>
            <a:picLocks noChangeAspect="1"/>
          </p:cNvPicPr>
          <p:nvPr/>
        </p:nvPicPr>
        <p:blipFill>
          <a:blip r:embed="rId2"/>
          <a:stretch>
            <a:fillRect/>
          </a:stretch>
        </p:blipFill>
        <p:spPr>
          <a:xfrm>
            <a:off x="193220" y="558301"/>
            <a:ext cx="3209341" cy="4152041"/>
          </a:xfrm>
          <a:prstGeom prst="rect">
            <a:avLst/>
          </a:prstGeom>
        </p:spPr>
      </p:pic>
      <p:pic>
        <p:nvPicPr>
          <p:cNvPr id="3" name="Picture 2">
            <a:extLst>
              <a:ext uri="{FF2B5EF4-FFF2-40B4-BE49-F238E27FC236}">
                <a16:creationId xmlns:a16="http://schemas.microsoft.com/office/drawing/2014/main" id="{C6160C4D-10E7-3211-A33E-74311DC5FBF4}"/>
              </a:ext>
            </a:extLst>
          </p:cNvPr>
          <p:cNvPicPr>
            <a:picLocks noChangeAspect="1"/>
          </p:cNvPicPr>
          <p:nvPr/>
        </p:nvPicPr>
        <p:blipFill>
          <a:blip r:embed="rId3"/>
          <a:stretch>
            <a:fillRect/>
          </a:stretch>
        </p:blipFill>
        <p:spPr>
          <a:xfrm>
            <a:off x="2383896" y="2247900"/>
            <a:ext cx="6654800" cy="2362200"/>
          </a:xfrm>
          <a:prstGeom prst="rect">
            <a:avLst/>
          </a:prstGeom>
        </p:spPr>
      </p:pic>
      <p:pic>
        <p:nvPicPr>
          <p:cNvPr id="5" name="Picture 4">
            <a:extLst>
              <a:ext uri="{FF2B5EF4-FFF2-40B4-BE49-F238E27FC236}">
                <a16:creationId xmlns:a16="http://schemas.microsoft.com/office/drawing/2014/main" id="{9FD345FD-9889-3170-A692-C9A1FD50A179}"/>
              </a:ext>
            </a:extLst>
          </p:cNvPr>
          <p:cNvPicPr>
            <a:picLocks noChangeAspect="1"/>
          </p:cNvPicPr>
          <p:nvPr/>
        </p:nvPicPr>
        <p:blipFill>
          <a:blip r:embed="rId4"/>
          <a:stretch>
            <a:fillRect/>
          </a:stretch>
        </p:blipFill>
        <p:spPr>
          <a:xfrm>
            <a:off x="2383896" y="678882"/>
            <a:ext cx="6654800" cy="1569018"/>
          </a:xfrm>
          <a:prstGeom prst="rect">
            <a:avLst/>
          </a:prstGeom>
        </p:spPr>
      </p:pic>
      <p:pic>
        <p:nvPicPr>
          <p:cNvPr id="6" name="Picture 5" descr="Tony Zee elected a Fellow of the American Academy of Arts and Sciences | KITP">
            <a:extLst>
              <a:ext uri="{FF2B5EF4-FFF2-40B4-BE49-F238E27FC236}">
                <a16:creationId xmlns:a16="http://schemas.microsoft.com/office/drawing/2014/main" id="{74B81D76-A526-D705-C129-1B4F7A770B8F}"/>
              </a:ext>
            </a:extLst>
          </p:cNvPr>
          <p:cNvPicPr>
            <a:picLocks noChangeAspect="1"/>
          </p:cNvPicPr>
          <p:nvPr/>
        </p:nvPicPr>
        <p:blipFill>
          <a:blip r:embed="rId5"/>
          <a:stretch>
            <a:fillRect/>
          </a:stretch>
        </p:blipFill>
        <p:spPr>
          <a:xfrm>
            <a:off x="193220" y="4482742"/>
            <a:ext cx="1394420" cy="2327528"/>
          </a:xfrm>
          <a:prstGeom prst="rect">
            <a:avLst/>
          </a:prstGeom>
        </p:spPr>
      </p:pic>
      <p:pic>
        <p:nvPicPr>
          <p:cNvPr id="7" name="Picture 6" descr="Anthony Zee | Department of Physics | UC Santa Barbara">
            <a:extLst>
              <a:ext uri="{FF2B5EF4-FFF2-40B4-BE49-F238E27FC236}">
                <a16:creationId xmlns:a16="http://schemas.microsoft.com/office/drawing/2014/main" id="{55C71A93-34AB-03F3-C768-1EAAE5933CEE}"/>
              </a:ext>
            </a:extLst>
          </p:cNvPr>
          <p:cNvPicPr>
            <a:picLocks noChangeAspect="1"/>
          </p:cNvPicPr>
          <p:nvPr/>
        </p:nvPicPr>
        <p:blipFill>
          <a:blip r:embed="rId6"/>
          <a:stretch>
            <a:fillRect/>
          </a:stretch>
        </p:blipFill>
        <p:spPr>
          <a:xfrm>
            <a:off x="1587640" y="4830923"/>
            <a:ext cx="1960685" cy="1960685"/>
          </a:xfrm>
          <a:prstGeom prst="rect">
            <a:avLst/>
          </a:prstGeom>
        </p:spPr>
      </p:pic>
      <p:pic>
        <p:nvPicPr>
          <p:cNvPr id="4" name="Picture 3">
            <a:extLst>
              <a:ext uri="{FF2B5EF4-FFF2-40B4-BE49-F238E27FC236}">
                <a16:creationId xmlns:a16="http://schemas.microsoft.com/office/drawing/2014/main" id="{767F4C6E-922C-A3A3-FAB5-79C4879D1757}"/>
              </a:ext>
            </a:extLst>
          </p:cNvPr>
          <p:cNvPicPr>
            <a:picLocks noChangeAspect="1"/>
          </p:cNvPicPr>
          <p:nvPr/>
        </p:nvPicPr>
        <p:blipFill>
          <a:blip r:embed="rId7"/>
          <a:stretch>
            <a:fillRect/>
          </a:stretch>
        </p:blipFill>
        <p:spPr>
          <a:xfrm>
            <a:off x="2383896" y="4610100"/>
            <a:ext cx="6657729" cy="807787"/>
          </a:xfrm>
          <a:prstGeom prst="rect">
            <a:avLst/>
          </a:prstGeom>
        </p:spPr>
      </p:pic>
    </p:spTree>
    <p:extLst>
      <p:ext uri="{BB962C8B-B14F-4D97-AF65-F5344CB8AC3E}">
        <p14:creationId xmlns:p14="http://schemas.microsoft.com/office/powerpoint/2010/main" val="141820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D463FF-CC5F-F97B-632E-C14C600DD8EC}"/>
              </a:ext>
            </a:extLst>
          </p:cNvPr>
          <p:cNvSpPr txBox="1"/>
          <p:nvPr/>
        </p:nvSpPr>
        <p:spPr bwMode="auto">
          <a:xfrm>
            <a:off x="956929" y="789254"/>
            <a:ext cx="62519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eaLnBrk="1" hangingPunct="1"/>
            <a:r>
              <a:rPr lang="en-US" dirty="0">
                <a:latin typeface="Times New Roman" panose="02020603050405020304" pitchFamily="18" charset="0"/>
                <a:cs typeface="Times New Roman" panose="02020603050405020304" pitchFamily="18" charset="0"/>
              </a:rPr>
              <a:t>Quantum field theory is the most versatile theory of the world!</a:t>
            </a:r>
          </a:p>
        </p:txBody>
      </p:sp>
      <p:sp>
        <p:nvSpPr>
          <p:cNvPr id="3" name="TextBox 2">
            <a:extLst>
              <a:ext uri="{FF2B5EF4-FFF2-40B4-BE49-F238E27FC236}">
                <a16:creationId xmlns:a16="http://schemas.microsoft.com/office/drawing/2014/main" id="{09755445-E718-31A1-45C4-3E99654A7CB5}"/>
              </a:ext>
            </a:extLst>
          </p:cNvPr>
          <p:cNvSpPr txBox="1"/>
          <p:nvPr/>
        </p:nvSpPr>
        <p:spPr bwMode="auto">
          <a:xfrm>
            <a:off x="956929" y="1257087"/>
            <a:ext cx="68898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eaLnBrk="1" hangingPunct="1"/>
            <a:r>
              <a:rPr lang="en-US" dirty="0">
                <a:latin typeface="Times New Roman" panose="02020603050405020304" pitchFamily="18" charset="0"/>
                <a:cs typeface="Times New Roman" panose="02020603050405020304" pitchFamily="18" charset="0"/>
              </a:rPr>
              <a:t>It is the basic tool of particle physics,</a:t>
            </a:r>
          </a:p>
        </p:txBody>
      </p:sp>
      <p:pic>
        <p:nvPicPr>
          <p:cNvPr id="5" name="Picture 4" descr="川剧变脸到底是怎么变的？百年秘密终于被解开！_搜狐网">
            <a:extLst>
              <a:ext uri="{FF2B5EF4-FFF2-40B4-BE49-F238E27FC236}">
                <a16:creationId xmlns:a16="http://schemas.microsoft.com/office/drawing/2014/main" id="{316051FA-F0A0-E96F-3BBE-E64AD7202920}"/>
              </a:ext>
            </a:extLst>
          </p:cNvPr>
          <p:cNvPicPr>
            <a:picLocks noChangeAspect="1"/>
          </p:cNvPicPr>
          <p:nvPr/>
        </p:nvPicPr>
        <p:blipFill>
          <a:blip r:embed="rId2"/>
          <a:stretch>
            <a:fillRect/>
          </a:stretch>
        </p:blipFill>
        <p:spPr>
          <a:xfrm>
            <a:off x="5182451" y="2993407"/>
            <a:ext cx="2664376" cy="2706007"/>
          </a:xfrm>
          <a:prstGeom prst="rect">
            <a:avLst/>
          </a:prstGeom>
        </p:spPr>
      </p:pic>
      <p:pic>
        <p:nvPicPr>
          <p:cNvPr id="6" name="Picture 5" descr="Tripadvisor | 川剧在川剧大剧院的变脸表演| 成都, 中國">
            <a:extLst>
              <a:ext uri="{FF2B5EF4-FFF2-40B4-BE49-F238E27FC236}">
                <a16:creationId xmlns:a16="http://schemas.microsoft.com/office/drawing/2014/main" id="{5F1D597F-BBDB-D894-B43C-FB2D9C2476E2}"/>
              </a:ext>
            </a:extLst>
          </p:cNvPr>
          <p:cNvPicPr>
            <a:picLocks noChangeAspect="1"/>
          </p:cNvPicPr>
          <p:nvPr/>
        </p:nvPicPr>
        <p:blipFill>
          <a:blip r:embed="rId3"/>
          <a:stretch>
            <a:fillRect/>
          </a:stretch>
        </p:blipFill>
        <p:spPr>
          <a:xfrm>
            <a:off x="858957" y="2993407"/>
            <a:ext cx="4102100" cy="2738827"/>
          </a:xfrm>
          <a:prstGeom prst="rect">
            <a:avLst/>
          </a:prstGeom>
        </p:spPr>
      </p:pic>
      <p:sp>
        <p:nvSpPr>
          <p:cNvPr id="7" name="TextBox 6">
            <a:extLst>
              <a:ext uri="{FF2B5EF4-FFF2-40B4-BE49-F238E27FC236}">
                <a16:creationId xmlns:a16="http://schemas.microsoft.com/office/drawing/2014/main" id="{20789C6D-8C67-65B8-D45C-596ADA307E42}"/>
              </a:ext>
            </a:extLst>
          </p:cNvPr>
          <p:cNvSpPr txBox="1"/>
          <p:nvPr/>
        </p:nvSpPr>
        <p:spPr bwMode="auto">
          <a:xfrm>
            <a:off x="956929" y="1626419"/>
            <a:ext cx="68898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dirty="0">
                <a:latin typeface="Times New Roman" panose="02020603050405020304" pitchFamily="18" charset="0"/>
                <a:cs typeface="Times New Roman" panose="02020603050405020304" pitchFamily="18" charset="0"/>
              </a:rPr>
              <a:t>It the basic tool of many-body physics</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in condensed matter physics.</a:t>
            </a:r>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9005756-BB53-C64F-85CB-E70FBCE16194}"/>
              </a:ext>
            </a:extLst>
          </p:cNvPr>
          <p:cNvSpPr txBox="1"/>
          <p:nvPr/>
        </p:nvSpPr>
        <p:spPr bwMode="auto">
          <a:xfrm>
            <a:off x="956929" y="1995751"/>
            <a:ext cx="68898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eaLnBrk="1" hangingPunct="1"/>
            <a:r>
              <a:rPr lang="en-US" dirty="0">
                <a:latin typeface="Times New Roman" panose="02020603050405020304" pitchFamily="18" charset="0"/>
                <a:cs typeface="Times New Roman" panose="02020603050405020304" pitchFamily="18" charset="0"/>
              </a:rPr>
              <a:t>It could be used in thermal field theory of statistical mechanics.</a:t>
            </a:r>
          </a:p>
        </p:txBody>
      </p:sp>
    </p:spTree>
    <p:extLst>
      <p:ext uri="{BB962C8B-B14F-4D97-AF65-F5344CB8AC3E}">
        <p14:creationId xmlns:p14="http://schemas.microsoft.com/office/powerpoint/2010/main" val="98407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22F65B-B733-94AC-8CE1-2473D41541D8}"/>
              </a:ext>
            </a:extLst>
          </p:cNvPr>
          <p:cNvSpPr txBox="1"/>
          <p:nvPr/>
        </p:nvSpPr>
        <p:spPr>
          <a:xfrm>
            <a:off x="3300761" y="2141033"/>
            <a:ext cx="3044283"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Fundamental Particles</a:t>
            </a:r>
          </a:p>
        </p:txBody>
      </p:sp>
    </p:spTree>
    <p:extLst>
      <p:ext uri="{BB962C8B-B14F-4D97-AF65-F5344CB8AC3E}">
        <p14:creationId xmlns:p14="http://schemas.microsoft.com/office/powerpoint/2010/main" val="1311728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文字方塊 3"/>
          <p:cNvSpPr txBox="1">
            <a:spLocks noChangeArrowheads="1"/>
          </p:cNvSpPr>
          <p:nvPr/>
        </p:nvSpPr>
        <p:spPr bwMode="auto">
          <a:xfrm>
            <a:off x="1839197" y="5347265"/>
            <a:ext cx="59293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ClrTx/>
              <a:buSzTx/>
              <a:buFontTx/>
              <a:buNone/>
            </a:pPr>
            <a:r>
              <a:rPr lang="zh-TW" altLang="en-US" sz="1800" dirty="0">
                <a:latin typeface="Tahoma" pitchFamily="34" charset="0"/>
              </a:rPr>
              <a:t>假如質子的直徑是</a:t>
            </a:r>
            <a:r>
              <a:rPr lang="en-US" altLang="zh-TW" sz="1800" dirty="0">
                <a:latin typeface="+mn-lt"/>
              </a:rPr>
              <a:t>1</a:t>
            </a:r>
            <a:r>
              <a:rPr lang="zh-TW" altLang="en-US" sz="1800" dirty="0">
                <a:latin typeface="Tahoma" pitchFamily="34" charset="0"/>
              </a:rPr>
              <a:t>公分，夸克就比一根頭髮的直徑還小，而原子則比</a:t>
            </a:r>
            <a:r>
              <a:rPr lang="en-US" altLang="zh-TW" sz="1800" dirty="0">
                <a:latin typeface="+mn-lt"/>
              </a:rPr>
              <a:t>30</a:t>
            </a:r>
            <a:r>
              <a:rPr lang="zh-TW" altLang="en-US" sz="1800" dirty="0">
                <a:latin typeface="Tahoma" pitchFamily="34" charset="0"/>
              </a:rPr>
              <a:t>個足球場還大！</a:t>
            </a:r>
          </a:p>
        </p:txBody>
      </p:sp>
      <p:pic>
        <p:nvPicPr>
          <p:cNvPr id="145412" name="Picture 2" descr="http://static.bowenwang.com.cn/gif/quark-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3355" y="747931"/>
            <a:ext cx="4778528" cy="459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1DC02149-18EF-4451-8438-DAE8AD2B3271}" type="slidenum">
              <a:rPr kumimoji="0" lang="zh-TW" altLang="en-US" sz="1400">
                <a:latin typeface="Tahoma" pitchFamily="34" charset="0"/>
              </a:rPr>
              <a:pPr eaLnBrk="1" hangingPunct="1">
                <a:spcBef>
                  <a:spcPct val="0"/>
                </a:spcBef>
                <a:buClrTx/>
                <a:buSzTx/>
                <a:buFontTx/>
                <a:buNone/>
              </a:pPr>
              <a:t>13</a:t>
            </a:fld>
            <a:endParaRPr kumimoji="0" lang="en-US" altLang="zh-TW" sz="1400">
              <a:latin typeface="Tahoma"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Oval 4"/>
          <p:cNvSpPr>
            <a:spLocks noChangeArrowheads="1"/>
          </p:cNvSpPr>
          <p:nvPr/>
        </p:nvSpPr>
        <p:spPr bwMode="auto">
          <a:xfrm>
            <a:off x="1089025" y="3875088"/>
            <a:ext cx="611188" cy="6223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endParaRPr lang="zh-TW" altLang="en-US" sz="1800">
              <a:latin typeface="Tahoma" pitchFamily="34" charset="0"/>
            </a:endParaRPr>
          </a:p>
        </p:txBody>
      </p:sp>
      <p:sp>
        <p:nvSpPr>
          <p:cNvPr id="16387" name="Oval 5"/>
          <p:cNvSpPr>
            <a:spLocks noChangeArrowheads="1"/>
          </p:cNvSpPr>
          <p:nvPr/>
        </p:nvSpPr>
        <p:spPr bwMode="auto">
          <a:xfrm>
            <a:off x="2598738" y="3871913"/>
            <a:ext cx="736600" cy="69532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endParaRPr lang="zh-TW" altLang="en-US" sz="1800">
              <a:latin typeface="Tahoma" pitchFamily="34" charset="0"/>
            </a:endParaRPr>
          </a:p>
        </p:txBody>
      </p:sp>
      <p:sp>
        <p:nvSpPr>
          <p:cNvPr id="16388" name="Oval 6"/>
          <p:cNvSpPr>
            <a:spLocks noChangeArrowheads="1"/>
          </p:cNvSpPr>
          <p:nvPr/>
        </p:nvSpPr>
        <p:spPr bwMode="auto">
          <a:xfrm>
            <a:off x="4762500" y="4092575"/>
            <a:ext cx="144463" cy="158750"/>
          </a:xfrm>
          <a:prstGeom prst="ellipse">
            <a:avLst/>
          </a:prstGeom>
          <a:solidFill>
            <a:srgbClr val="FF9933"/>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endParaRPr lang="zh-TW" altLang="en-US" sz="1800">
              <a:latin typeface="Tahoma" pitchFamily="34" charset="0"/>
            </a:endParaRPr>
          </a:p>
        </p:txBody>
      </p:sp>
      <p:sp>
        <p:nvSpPr>
          <p:cNvPr id="16389" name="AutoShape 7"/>
          <p:cNvSpPr>
            <a:spLocks noChangeArrowheads="1"/>
          </p:cNvSpPr>
          <p:nvPr/>
        </p:nvSpPr>
        <p:spPr bwMode="auto">
          <a:xfrm>
            <a:off x="6445250" y="4064000"/>
            <a:ext cx="566738" cy="174625"/>
          </a:xfrm>
          <a:prstGeom prst="lightningBolt">
            <a:avLst/>
          </a:prstGeom>
          <a:solidFill>
            <a:srgbClr val="FFFF00"/>
          </a:solidFill>
          <a:ln w="9525">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endParaRPr lang="zh-TW" altLang="en-US" sz="1800">
              <a:latin typeface="Tahoma" pitchFamily="34" charset="0"/>
            </a:endParaRPr>
          </a:p>
        </p:txBody>
      </p:sp>
      <p:sp>
        <p:nvSpPr>
          <p:cNvPr id="16390" name="Text Box 8"/>
          <p:cNvSpPr txBox="1">
            <a:spLocks noChangeArrowheads="1"/>
          </p:cNvSpPr>
          <p:nvPr/>
        </p:nvSpPr>
        <p:spPr bwMode="auto">
          <a:xfrm>
            <a:off x="914400" y="4689475"/>
            <a:ext cx="1235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r>
              <a:rPr kumimoji="0" lang="en-US" altLang="zh-TW" sz="2000"/>
              <a:t>Neutron</a:t>
            </a:r>
          </a:p>
        </p:txBody>
      </p:sp>
      <p:sp>
        <p:nvSpPr>
          <p:cNvPr id="16391" name="Text Box 9"/>
          <p:cNvSpPr txBox="1">
            <a:spLocks noChangeArrowheads="1"/>
          </p:cNvSpPr>
          <p:nvPr/>
        </p:nvSpPr>
        <p:spPr bwMode="auto">
          <a:xfrm>
            <a:off x="2408238" y="4673600"/>
            <a:ext cx="1117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r>
              <a:rPr kumimoji="0" lang="en-US" altLang="zh-TW" sz="2000"/>
              <a:t>Proton</a:t>
            </a:r>
          </a:p>
        </p:txBody>
      </p:sp>
      <p:sp>
        <p:nvSpPr>
          <p:cNvPr id="16392" name="Text Box 10"/>
          <p:cNvSpPr txBox="1">
            <a:spLocks noChangeArrowheads="1"/>
          </p:cNvSpPr>
          <p:nvPr/>
        </p:nvSpPr>
        <p:spPr bwMode="auto">
          <a:xfrm>
            <a:off x="4194175" y="4716463"/>
            <a:ext cx="1379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r>
              <a:rPr kumimoji="0" lang="en-US" altLang="zh-TW" sz="2000"/>
              <a:t>Electron</a:t>
            </a:r>
          </a:p>
        </p:txBody>
      </p:sp>
      <p:sp>
        <p:nvSpPr>
          <p:cNvPr id="16393" name="Text Box 11"/>
          <p:cNvSpPr txBox="1">
            <a:spLocks noChangeArrowheads="1"/>
          </p:cNvSpPr>
          <p:nvPr/>
        </p:nvSpPr>
        <p:spPr bwMode="auto">
          <a:xfrm>
            <a:off x="6167438" y="4702175"/>
            <a:ext cx="1379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r>
              <a:rPr kumimoji="0" lang="en-US" altLang="zh-TW" sz="2000"/>
              <a:t>Photon</a:t>
            </a:r>
          </a:p>
        </p:txBody>
      </p:sp>
      <p:pic>
        <p:nvPicPr>
          <p:cNvPr id="16394" name="Picture 2" descr="http://www.particlezoo.net/individual_pages/info/pro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8" y="2147888"/>
            <a:ext cx="1538287"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4" descr="http://www.particlezoo.net/individual_pages/info/neutr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888" y="2162175"/>
            <a:ext cx="14986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6" descr="http://www.particlezoo.net/individual_pages/info/electron_handma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2263" y="2190750"/>
            <a:ext cx="1462087"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8" descr="http://www.particlezoo.net/individual_pages/info/electron-neutrin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7288" y="2205038"/>
            <a:ext cx="1404937"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10" descr="http://www.particlezoo.net/individual_pages/info/phot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9625" y="2205038"/>
            <a:ext cx="1430338"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9" name="Text Box 11"/>
          <p:cNvSpPr txBox="1">
            <a:spLocks noChangeArrowheads="1"/>
          </p:cNvSpPr>
          <p:nvPr/>
        </p:nvSpPr>
        <p:spPr bwMode="auto">
          <a:xfrm>
            <a:off x="7764463" y="4708525"/>
            <a:ext cx="1379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r>
              <a:rPr kumimoji="0" lang="en-US" altLang="zh-TW" sz="2000"/>
              <a:t>Neutrino</a:t>
            </a:r>
          </a:p>
        </p:txBody>
      </p:sp>
      <p:sp>
        <p:nvSpPr>
          <p:cNvPr id="16400" name="Rectangle 2"/>
          <p:cNvSpPr txBox="1">
            <a:spLocks noChangeArrowheads="1"/>
          </p:cNvSpPr>
          <p:nvPr/>
        </p:nvSpPr>
        <p:spPr bwMode="auto">
          <a:xfrm>
            <a:off x="3179763" y="1295400"/>
            <a:ext cx="32099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2000" b="1" dirty="0">
                <a:solidFill>
                  <a:srgbClr val="FF0000"/>
                </a:solidFill>
              </a:rPr>
              <a:t>五種基本粒子組成了自然</a:t>
            </a:r>
          </a:p>
        </p:txBody>
      </p:sp>
      <p:sp>
        <p:nvSpPr>
          <p:cNvPr id="16401"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53729DF9-E740-4840-B3DA-8B17E01E0390}" type="slidenum">
              <a:rPr kumimoji="0" lang="zh-TW" altLang="en-US" sz="1400">
                <a:latin typeface="Tahoma" pitchFamily="34" charset="0"/>
              </a:rPr>
              <a:pPr eaLnBrk="1" hangingPunct="1">
                <a:spcBef>
                  <a:spcPct val="0"/>
                </a:spcBef>
                <a:buClrTx/>
                <a:buSzTx/>
                <a:buFontTx/>
                <a:buNone/>
              </a:pPr>
              <a:t>14</a:t>
            </a:fld>
            <a:endParaRPr kumimoji="0" lang="en-US" altLang="zh-TW" sz="1400">
              <a:latin typeface="Tahoma" pitchFamily="34" charset="0"/>
            </a:endParaRPr>
          </a:p>
        </p:txBody>
      </p:sp>
    </p:spTree>
    <p:extLst>
      <p:ext uri="{BB962C8B-B14F-4D97-AF65-F5344CB8AC3E}">
        <p14:creationId xmlns:p14="http://schemas.microsoft.com/office/powerpoint/2010/main" val="2046348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fruit_explode">
            <a:extLst>
              <a:ext uri="{FF2B5EF4-FFF2-40B4-BE49-F238E27FC236}">
                <a16:creationId xmlns:a16="http://schemas.microsoft.com/office/drawing/2014/main" id="{AABA3574-6465-681C-A956-E80D2091F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484" y="898664"/>
            <a:ext cx="4222750"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a:extLst>
              <a:ext uri="{FF2B5EF4-FFF2-40B4-BE49-F238E27FC236}">
                <a16:creationId xmlns:a16="http://schemas.microsoft.com/office/drawing/2014/main" id="{FFD3ECF2-32E2-0CD5-F461-EAFAD043FA99}"/>
              </a:ext>
            </a:extLst>
          </p:cNvPr>
          <p:cNvSpPr txBox="1">
            <a:spLocks noChangeArrowheads="1"/>
          </p:cNvSpPr>
          <p:nvPr/>
        </p:nvSpPr>
        <p:spPr bwMode="auto">
          <a:xfrm>
            <a:off x="1560474" y="5425303"/>
            <a:ext cx="55801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anose="020B0604030504040204" pitchFamily="34" charset="0"/>
                <a:ea typeface="新細明體" panose="02020500000000000000"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a:spcBef>
                <a:spcPct val="50000"/>
              </a:spcBef>
              <a:buClrTx/>
              <a:buSzTx/>
              <a:buFontTx/>
              <a:buNone/>
            </a:pPr>
            <a:r>
              <a:rPr kumimoji="0" lang="zh-TW" altLang="en-US" sz="1800" b="1" dirty="0">
                <a:solidFill>
                  <a:srgbClr val="FF0000"/>
                </a:solidFill>
                <a:latin typeface="Times New Roman" panose="02020603050405020304" pitchFamily="18" charset="0"/>
              </a:rPr>
              <a:t>能量可以轉化為質量，在撞擊中可以產生新粒子。</a:t>
            </a:r>
            <a:endParaRPr kumimoji="0" lang="en-US" altLang="zh-TW" sz="1800" b="1" dirty="0">
              <a:solidFill>
                <a:srgbClr val="FF0000"/>
              </a:solidFill>
              <a:latin typeface="Times New Roman" panose="02020603050405020304" pitchFamily="18" charset="0"/>
            </a:endParaRPr>
          </a:p>
        </p:txBody>
      </p:sp>
      <p:sp>
        <p:nvSpPr>
          <p:cNvPr id="89093" name="文字方塊 4">
            <a:extLst>
              <a:ext uri="{FF2B5EF4-FFF2-40B4-BE49-F238E27FC236}">
                <a16:creationId xmlns:a16="http://schemas.microsoft.com/office/drawing/2014/main" id="{1D28F363-C8EA-9DC7-DC67-015EAD382BC0}"/>
              </a:ext>
            </a:extLst>
          </p:cNvPr>
          <p:cNvSpPr txBox="1">
            <a:spLocks noChangeArrowheads="1"/>
          </p:cNvSpPr>
          <p:nvPr/>
        </p:nvSpPr>
        <p:spPr bwMode="auto">
          <a:xfrm>
            <a:off x="1543844" y="5843670"/>
            <a:ext cx="6719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anose="020B0604030504040204" pitchFamily="34" charset="0"/>
                <a:ea typeface="新細明體" panose="02020500000000000000"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eaLnBrk="1" hangingPunct="1">
              <a:spcBef>
                <a:spcPct val="0"/>
              </a:spcBef>
              <a:buClrTx/>
              <a:buSzTx/>
              <a:buFontTx/>
              <a:buNone/>
            </a:pPr>
            <a:r>
              <a:rPr lang="zh-TW" altLang="en-US" sz="1800" dirty="0"/>
              <a:t>越重的粒子需要越多的能量才能產生。</a:t>
            </a:r>
          </a:p>
        </p:txBody>
      </p:sp>
      <p:pic>
        <p:nvPicPr>
          <p:cNvPr id="41990" name="Picture 6" descr="http://www.pimpyourfinances.com/wp-content/uploads/2008/12/car_factory_line.jpg">
            <a:extLst>
              <a:ext uri="{FF2B5EF4-FFF2-40B4-BE49-F238E27FC236}">
                <a16:creationId xmlns:a16="http://schemas.microsoft.com/office/drawing/2014/main" id="{8A19351D-EECE-438E-782A-786A9F5A4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7419" y="2235200"/>
            <a:ext cx="2246312"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F652AC7B-5A1E-842E-6624-18B650EEAAA3}"/>
                  </a:ext>
                </a:extLst>
              </p:cNvPr>
              <p:cNvSpPr txBox="1"/>
              <p:nvPr/>
            </p:nvSpPr>
            <p:spPr>
              <a:xfrm>
                <a:off x="3869473" y="5006936"/>
                <a:ext cx="1222995"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𝐸</m:t>
                      </m:r>
                      <m:r>
                        <a:rPr lang="en-US" altLang="zh-TW" b="0" i="1" smtClean="0">
                          <a:latin typeface="Cambria Math"/>
                        </a:rPr>
                        <m:t>=</m:t>
                      </m:r>
                      <m:r>
                        <a:rPr lang="en-US" altLang="zh-TW" b="0" i="1" smtClean="0">
                          <a:latin typeface="Cambria Math"/>
                        </a:rPr>
                        <m:t>𝑚</m:t>
                      </m:r>
                      <m:sSup>
                        <m:sSupPr>
                          <m:ctrlPr>
                            <a:rPr lang="en-US" altLang="zh-TW" b="0" i="1" smtClean="0">
                              <a:latin typeface="Cambria Math" panose="02040503050406030204" pitchFamily="18" charset="0"/>
                            </a:rPr>
                          </m:ctrlPr>
                        </m:sSupPr>
                        <m:e>
                          <m:r>
                            <a:rPr lang="en-US" altLang="zh-TW" b="0" i="1" smtClean="0">
                              <a:latin typeface="Cambria Math"/>
                            </a:rPr>
                            <m:t>𝑐</m:t>
                          </m:r>
                        </m:e>
                        <m:sup>
                          <m:r>
                            <a:rPr lang="en-US" altLang="zh-TW" b="0" i="1" smtClean="0">
                              <a:latin typeface="Cambria Math"/>
                            </a:rPr>
                            <m:t>2</m:t>
                          </m:r>
                        </m:sup>
                      </m:sSup>
                    </m:oMath>
                  </m:oMathPara>
                </a14:m>
                <a:endParaRPr lang="zh-TW" altLang="en-US" i="1" dirty="0"/>
              </a:p>
            </p:txBody>
          </p:sp>
        </mc:Choice>
        <mc:Fallback xmlns="">
          <p:sp>
            <p:nvSpPr>
              <p:cNvPr id="2" name="文字方塊 1">
                <a:extLst>
                  <a:ext uri="{FF2B5EF4-FFF2-40B4-BE49-F238E27FC236}">
                    <a16:creationId xmlns:a16="http://schemas.microsoft.com/office/drawing/2014/main" id="{F652AC7B-5A1E-842E-6624-18B650EEAAA3}"/>
                  </a:ext>
                </a:extLst>
              </p:cNvPr>
              <p:cNvSpPr txBox="1">
                <a:spLocks noRot="1" noChangeAspect="1" noMove="1" noResize="1" noEditPoints="1" noAdjustHandles="1" noChangeArrowheads="1" noChangeShapeType="1" noTextEdit="1"/>
              </p:cNvSpPr>
              <p:nvPr/>
            </p:nvSpPr>
            <p:spPr>
              <a:xfrm>
                <a:off x="3869473" y="5006936"/>
                <a:ext cx="1222995" cy="369332"/>
              </a:xfrm>
              <a:prstGeom prst="rect">
                <a:avLst/>
              </a:prstGeom>
              <a:blipFill>
                <a:blip r:embed="rId4"/>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1990"/>
                                        </p:tgtEl>
                                        <p:attrNameLst>
                                          <p:attrName>style.visibility</p:attrName>
                                        </p:attrNameLst>
                                      </p:cBhvr>
                                      <p:to>
                                        <p:strVal val="visible"/>
                                      </p:to>
                                    </p:set>
                                    <p:anim calcmode="lin" valueType="num">
                                      <p:cBhvr additive="base">
                                        <p:cTn id="7" dur="500" fill="hold"/>
                                        <p:tgtEl>
                                          <p:spTgt spid="41990"/>
                                        </p:tgtEl>
                                        <p:attrNameLst>
                                          <p:attrName>ppt_x</p:attrName>
                                        </p:attrNameLst>
                                      </p:cBhvr>
                                      <p:tavLst>
                                        <p:tav tm="0">
                                          <p:val>
                                            <p:strVal val="#ppt_x"/>
                                          </p:val>
                                        </p:tav>
                                        <p:tav tm="100000">
                                          <p:val>
                                            <p:strVal val="#ppt_x"/>
                                          </p:val>
                                        </p:tav>
                                      </p:tavLst>
                                    </p:anim>
                                    <p:anim calcmode="lin" valueType="num">
                                      <p:cBhvr additive="base">
                                        <p:cTn id="8" dur="500" fill="hold"/>
                                        <p:tgtEl>
                                          <p:spTgt spid="419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nodecay">
            <a:extLst>
              <a:ext uri="{FF2B5EF4-FFF2-40B4-BE49-F238E27FC236}">
                <a16:creationId xmlns:a16="http://schemas.microsoft.com/office/drawing/2014/main" id="{48781CD4-1D86-41B5-47EE-61522B44B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087" y="694098"/>
            <a:ext cx="2586304" cy="384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3">
            <a:extLst>
              <a:ext uri="{FF2B5EF4-FFF2-40B4-BE49-F238E27FC236}">
                <a16:creationId xmlns:a16="http://schemas.microsoft.com/office/drawing/2014/main" id="{75CC143C-430B-775F-DD8F-0634C3665DC8}"/>
              </a:ext>
            </a:extLst>
          </p:cNvPr>
          <p:cNvSpPr txBox="1">
            <a:spLocks noChangeArrowheads="1"/>
          </p:cNvSpPr>
          <p:nvPr/>
        </p:nvSpPr>
        <p:spPr bwMode="auto">
          <a:xfrm>
            <a:off x="1195233" y="4614281"/>
            <a:ext cx="7223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anose="020B0604030504040204" pitchFamily="34" charset="0"/>
                <a:ea typeface="新細明體" panose="02020500000000000000"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a:spcBef>
                <a:spcPct val="50000"/>
              </a:spcBef>
              <a:buClrTx/>
              <a:buSzTx/>
              <a:buFontTx/>
              <a:buNone/>
            </a:pPr>
            <a:r>
              <a:rPr kumimoji="0" lang="zh-TW" altLang="en-US" sz="1800" dirty="0">
                <a:solidFill>
                  <a:srgbClr val="FF0000"/>
                </a:solidFill>
                <a:latin typeface="Times New Roman" panose="02020603050405020304" pitchFamily="18" charset="0"/>
              </a:rPr>
              <a:t>但倒過來，新粒子也可以衰變消失，將質量轉化為產物的運動能量。</a:t>
            </a:r>
            <a:endParaRPr kumimoji="0" lang="en-US" altLang="zh-TW" sz="1800" dirty="0">
              <a:solidFill>
                <a:srgbClr val="FF0000"/>
              </a:solidFill>
              <a:latin typeface="Times New Roman" panose="02020603050405020304" pitchFamily="18" charset="0"/>
            </a:endParaRPr>
          </a:p>
        </p:txBody>
      </p:sp>
      <p:sp>
        <p:nvSpPr>
          <p:cNvPr id="2" name="TextBox 1">
            <a:extLst>
              <a:ext uri="{FF2B5EF4-FFF2-40B4-BE49-F238E27FC236}">
                <a16:creationId xmlns:a16="http://schemas.microsoft.com/office/drawing/2014/main" id="{361995A2-7DDE-4F64-12A7-71A85390430C}"/>
              </a:ext>
            </a:extLst>
          </p:cNvPr>
          <p:cNvSpPr txBox="1"/>
          <p:nvPr/>
        </p:nvSpPr>
        <p:spPr>
          <a:xfrm>
            <a:off x="1195233" y="5021157"/>
            <a:ext cx="5350533" cy="369332"/>
          </a:xfrm>
          <a:prstGeom prst="rect">
            <a:avLst/>
          </a:prstGeom>
          <a:noFill/>
        </p:spPr>
        <p:txBody>
          <a:bodyPr wrap="square" rtlCol="0">
            <a:spAutoFit/>
          </a:bodyPr>
          <a:lstStyle/>
          <a:p>
            <a:r>
              <a:rPr lang="en-US" dirty="0" err="1">
                <a:latin typeface="+mn-lt"/>
              </a:rPr>
              <a:t>所以這些新的基本粒子，在自然界是不存在的</a:t>
            </a:r>
            <a:r>
              <a:rPr lang="en-US" dirty="0">
                <a:latin typeface="+mn-lt"/>
              </a:rPr>
              <a:t>。</a:t>
            </a:r>
          </a:p>
        </p:txBody>
      </p:sp>
      <p:sp>
        <p:nvSpPr>
          <p:cNvPr id="3" name="TextBox 2">
            <a:extLst>
              <a:ext uri="{FF2B5EF4-FFF2-40B4-BE49-F238E27FC236}">
                <a16:creationId xmlns:a16="http://schemas.microsoft.com/office/drawing/2014/main" id="{CA6F470B-DA0D-A553-7998-BD441014AD11}"/>
              </a:ext>
            </a:extLst>
          </p:cNvPr>
          <p:cNvSpPr txBox="1"/>
          <p:nvPr/>
        </p:nvSpPr>
        <p:spPr>
          <a:xfrm>
            <a:off x="1195232" y="5428033"/>
            <a:ext cx="7781499" cy="369332"/>
          </a:xfrm>
          <a:prstGeom prst="rect">
            <a:avLst/>
          </a:prstGeom>
          <a:noFill/>
        </p:spPr>
        <p:txBody>
          <a:bodyPr wrap="square" rtlCol="0">
            <a:spAutoFit/>
          </a:bodyPr>
          <a:lstStyle/>
          <a:p>
            <a:r>
              <a:rPr lang="en-US" dirty="0" err="1">
                <a:latin typeface="+mn-lt"/>
              </a:rPr>
              <a:t>一生成很快就衰變消失。留下電子、質子、中子這些無法衰變的基本粒子</a:t>
            </a:r>
            <a:r>
              <a:rPr lang="en-US" dirty="0">
                <a:latin typeface="+mn-lt"/>
              </a:rPr>
              <a:t>。</a:t>
            </a:r>
          </a:p>
        </p:txBody>
      </p:sp>
      <p:sp>
        <p:nvSpPr>
          <p:cNvPr id="5" name="TextBox 4">
            <a:extLst>
              <a:ext uri="{FF2B5EF4-FFF2-40B4-BE49-F238E27FC236}">
                <a16:creationId xmlns:a16="http://schemas.microsoft.com/office/drawing/2014/main" id="{E6575BF4-1A32-B52F-46C6-89864F478149}"/>
              </a:ext>
            </a:extLst>
          </p:cNvPr>
          <p:cNvSpPr txBox="1"/>
          <p:nvPr/>
        </p:nvSpPr>
        <p:spPr>
          <a:xfrm>
            <a:off x="1195232" y="5872453"/>
            <a:ext cx="3711305" cy="369332"/>
          </a:xfrm>
          <a:prstGeom prst="rect">
            <a:avLst/>
          </a:prstGeom>
          <a:noFill/>
        </p:spPr>
        <p:txBody>
          <a:bodyPr wrap="square" rtlCol="0">
            <a:spAutoFit/>
          </a:bodyPr>
          <a:lstStyle/>
          <a:p>
            <a:r>
              <a:rPr lang="en-US" dirty="0" err="1">
                <a:latin typeface="+mn-lt"/>
              </a:rPr>
              <a:t>它們構成了我們日常自然世界</a:t>
            </a:r>
            <a:r>
              <a:rPr lang="en-US" dirty="0">
                <a:latin typeface="+mn-lt"/>
              </a:rPr>
              <a:t>。</a:t>
            </a:r>
          </a:p>
        </p:txBody>
      </p:sp>
      <p:sp>
        <p:nvSpPr>
          <p:cNvPr id="6" name="Oval 4">
            <a:extLst>
              <a:ext uri="{FF2B5EF4-FFF2-40B4-BE49-F238E27FC236}">
                <a16:creationId xmlns:a16="http://schemas.microsoft.com/office/drawing/2014/main" id="{5710A7FE-61EE-28DB-4E3D-D8D1C36A9B00}"/>
              </a:ext>
            </a:extLst>
          </p:cNvPr>
          <p:cNvSpPr>
            <a:spLocks noChangeArrowheads="1"/>
          </p:cNvSpPr>
          <p:nvPr/>
        </p:nvSpPr>
        <p:spPr bwMode="auto">
          <a:xfrm>
            <a:off x="4346516" y="3678776"/>
            <a:ext cx="611188" cy="6223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endParaRPr lang="zh-TW" altLang="en-US" sz="1800">
              <a:latin typeface="Tahoma" pitchFamily="34" charset="0"/>
            </a:endParaRPr>
          </a:p>
        </p:txBody>
      </p:sp>
      <p:sp>
        <p:nvSpPr>
          <p:cNvPr id="7" name="Oval 5">
            <a:extLst>
              <a:ext uri="{FF2B5EF4-FFF2-40B4-BE49-F238E27FC236}">
                <a16:creationId xmlns:a16="http://schemas.microsoft.com/office/drawing/2014/main" id="{C044744F-2D45-EA3D-57C1-C2941C82F8D3}"/>
              </a:ext>
            </a:extLst>
          </p:cNvPr>
          <p:cNvSpPr>
            <a:spLocks noChangeArrowheads="1"/>
          </p:cNvSpPr>
          <p:nvPr/>
        </p:nvSpPr>
        <p:spPr bwMode="auto">
          <a:xfrm>
            <a:off x="5926424" y="3728304"/>
            <a:ext cx="589936" cy="559977"/>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endParaRPr lang="zh-TW" altLang="en-US" sz="1800">
              <a:latin typeface="Tahoma" pitchFamily="34" charset="0"/>
            </a:endParaRPr>
          </a:p>
        </p:txBody>
      </p:sp>
      <p:sp>
        <p:nvSpPr>
          <p:cNvPr id="8" name="Oval 6">
            <a:extLst>
              <a:ext uri="{FF2B5EF4-FFF2-40B4-BE49-F238E27FC236}">
                <a16:creationId xmlns:a16="http://schemas.microsoft.com/office/drawing/2014/main" id="{E5D90B40-D76F-B4CD-DB13-1BE214B407AC}"/>
              </a:ext>
            </a:extLst>
          </p:cNvPr>
          <p:cNvSpPr>
            <a:spLocks noChangeArrowheads="1"/>
          </p:cNvSpPr>
          <p:nvPr/>
        </p:nvSpPr>
        <p:spPr bwMode="auto">
          <a:xfrm>
            <a:off x="7993835" y="3971780"/>
            <a:ext cx="144463" cy="158750"/>
          </a:xfrm>
          <a:prstGeom prst="ellipse">
            <a:avLst/>
          </a:prstGeom>
          <a:solidFill>
            <a:srgbClr val="FF9933"/>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endParaRPr lang="zh-TW" altLang="en-US" sz="1800">
              <a:latin typeface="Tahoma" pitchFamily="34" charset="0"/>
            </a:endParaRPr>
          </a:p>
        </p:txBody>
      </p:sp>
      <p:sp>
        <p:nvSpPr>
          <p:cNvPr id="9" name="Text Box 8">
            <a:extLst>
              <a:ext uri="{FF2B5EF4-FFF2-40B4-BE49-F238E27FC236}">
                <a16:creationId xmlns:a16="http://schemas.microsoft.com/office/drawing/2014/main" id="{B4581BFF-59D0-AB22-F8AF-22CA79E3EB8E}"/>
              </a:ext>
            </a:extLst>
          </p:cNvPr>
          <p:cNvSpPr txBox="1">
            <a:spLocks noChangeArrowheads="1"/>
          </p:cNvSpPr>
          <p:nvPr/>
        </p:nvSpPr>
        <p:spPr bwMode="auto">
          <a:xfrm>
            <a:off x="4168754" y="4246377"/>
            <a:ext cx="1235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r>
              <a:rPr kumimoji="0" lang="en-US" altLang="zh-TW" sz="2000"/>
              <a:t>Neutron</a:t>
            </a:r>
          </a:p>
        </p:txBody>
      </p:sp>
      <p:sp>
        <p:nvSpPr>
          <p:cNvPr id="10" name="Text Box 9">
            <a:extLst>
              <a:ext uri="{FF2B5EF4-FFF2-40B4-BE49-F238E27FC236}">
                <a16:creationId xmlns:a16="http://schemas.microsoft.com/office/drawing/2014/main" id="{7860685D-1A69-7446-3E31-4913BC4BA736}"/>
              </a:ext>
            </a:extLst>
          </p:cNvPr>
          <p:cNvSpPr txBox="1">
            <a:spLocks noChangeArrowheads="1"/>
          </p:cNvSpPr>
          <p:nvPr/>
        </p:nvSpPr>
        <p:spPr bwMode="auto">
          <a:xfrm>
            <a:off x="5662592" y="4230502"/>
            <a:ext cx="1117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r>
              <a:rPr kumimoji="0" lang="en-US" altLang="zh-TW" sz="2000"/>
              <a:t>Proton</a:t>
            </a:r>
          </a:p>
        </p:txBody>
      </p:sp>
      <p:sp>
        <p:nvSpPr>
          <p:cNvPr id="11" name="Text Box 10">
            <a:extLst>
              <a:ext uri="{FF2B5EF4-FFF2-40B4-BE49-F238E27FC236}">
                <a16:creationId xmlns:a16="http://schemas.microsoft.com/office/drawing/2014/main" id="{2EB794E6-B39C-ED4B-623C-FB60EE36D44A}"/>
              </a:ext>
            </a:extLst>
          </p:cNvPr>
          <p:cNvSpPr txBox="1">
            <a:spLocks noChangeArrowheads="1"/>
          </p:cNvSpPr>
          <p:nvPr/>
        </p:nvSpPr>
        <p:spPr bwMode="auto">
          <a:xfrm>
            <a:off x="7217395" y="4230304"/>
            <a:ext cx="1379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r>
              <a:rPr kumimoji="0" lang="en-US" altLang="zh-TW" sz="2000" dirty="0"/>
              <a:t>Electron</a:t>
            </a:r>
          </a:p>
        </p:txBody>
      </p:sp>
      <p:pic>
        <p:nvPicPr>
          <p:cNvPr id="4" name="圖片 1">
            <a:extLst>
              <a:ext uri="{FF2B5EF4-FFF2-40B4-BE49-F238E27FC236}">
                <a16:creationId xmlns:a16="http://schemas.microsoft.com/office/drawing/2014/main" id="{9DAD15E7-0F84-692B-13C2-E5DFA9F7FE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5488" y="714036"/>
            <a:ext cx="3491261" cy="281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B9153-F3CC-DB51-4BE8-5EC1ABF60A67}"/>
            </a:ext>
          </a:extLst>
        </p:cNvPr>
        <p:cNvGrpSpPr/>
        <p:nvPr/>
      </p:nvGrpSpPr>
      <p:grpSpPr>
        <a:xfrm>
          <a:off x="0" y="0"/>
          <a:ext cx="0" cy="0"/>
          <a:chOff x="0" y="0"/>
          <a:chExt cx="0" cy="0"/>
        </a:xfrm>
      </p:grpSpPr>
      <p:sp>
        <p:nvSpPr>
          <p:cNvPr id="113665" name="文字方塊 1">
            <a:extLst>
              <a:ext uri="{FF2B5EF4-FFF2-40B4-BE49-F238E27FC236}">
                <a16:creationId xmlns:a16="http://schemas.microsoft.com/office/drawing/2014/main" id="{44EDCFA6-9495-9BC9-9E33-06D01AD7DB98}"/>
              </a:ext>
            </a:extLst>
          </p:cNvPr>
          <p:cNvSpPr txBox="1">
            <a:spLocks noChangeArrowheads="1"/>
          </p:cNvSpPr>
          <p:nvPr/>
        </p:nvSpPr>
        <p:spPr bwMode="auto">
          <a:xfrm>
            <a:off x="2727325" y="1222375"/>
            <a:ext cx="3411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zh-TW" altLang="en-US" sz="1800"/>
              <a:t>什麼！基本粒子也會衰變？</a:t>
            </a:r>
          </a:p>
        </p:txBody>
      </p:sp>
      <p:sp>
        <p:nvSpPr>
          <p:cNvPr id="3" name="文字方塊 2">
            <a:extLst>
              <a:ext uri="{FF2B5EF4-FFF2-40B4-BE49-F238E27FC236}">
                <a16:creationId xmlns:a16="http://schemas.microsoft.com/office/drawing/2014/main" id="{DC09CBFC-F9A6-F95D-BD74-5E5A1B6B45E9}"/>
              </a:ext>
            </a:extLst>
          </p:cNvPr>
          <p:cNvSpPr txBox="1">
            <a:spLocks noChangeArrowheads="1"/>
          </p:cNvSpPr>
          <p:nvPr/>
        </p:nvSpPr>
        <p:spPr bwMode="auto">
          <a:xfrm>
            <a:off x="2727325" y="1716087"/>
            <a:ext cx="3409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zh-TW" altLang="en-US" sz="1800" dirty="0"/>
              <a:t>對！幾乎所有基本粒子都會衰變！</a:t>
            </a:r>
          </a:p>
        </p:txBody>
      </p:sp>
      <p:sp>
        <p:nvSpPr>
          <p:cNvPr id="4" name="文字方塊 3">
            <a:extLst>
              <a:ext uri="{FF2B5EF4-FFF2-40B4-BE49-F238E27FC236}">
                <a16:creationId xmlns:a16="http://schemas.microsoft.com/office/drawing/2014/main" id="{FE712A92-6A33-26B9-432A-EAFB7397F5B9}"/>
              </a:ext>
            </a:extLst>
          </p:cNvPr>
          <p:cNvSpPr txBox="1">
            <a:spLocks noChangeArrowheads="1"/>
          </p:cNvSpPr>
          <p:nvPr/>
        </p:nvSpPr>
        <p:spPr bwMode="auto">
          <a:xfrm>
            <a:off x="1509713" y="2774950"/>
            <a:ext cx="6361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zh-TW" altLang="en-US" sz="1800"/>
              <a:t>如果基本粒子也會衰變，人世間還有什麼會是永恆的？</a:t>
            </a:r>
          </a:p>
        </p:txBody>
      </p:sp>
      <p:pic>
        <p:nvPicPr>
          <p:cNvPr id="5" name="圖片 4">
            <a:extLst>
              <a:ext uri="{FF2B5EF4-FFF2-40B4-BE49-F238E27FC236}">
                <a16:creationId xmlns:a16="http://schemas.microsoft.com/office/drawing/2014/main" id="{210E4AF3-CAD2-7DC9-EF36-0710BE776F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8888" y="3330576"/>
            <a:ext cx="4042033" cy="269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4870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815975" y="4840806"/>
            <a:ext cx="7240588" cy="658812"/>
          </a:xfrm>
        </p:spPr>
        <p:txBody>
          <a:bodyPr/>
          <a:lstStyle/>
          <a:p>
            <a:pPr eaLnBrk="1" hangingPunct="1"/>
            <a:r>
              <a:rPr kumimoji="0" lang="en-US" altLang="zh-TW" sz="1800" dirty="0">
                <a:solidFill>
                  <a:srgbClr val="FF0000"/>
                </a:solidFill>
                <a:latin typeface="Times New Roman" pitchFamily="18" charset="0"/>
                <a:ea typeface="標楷體" pitchFamily="65" charset="-120"/>
              </a:rPr>
              <a:t>And more and more and more …</a:t>
            </a:r>
            <a:r>
              <a:rPr kumimoji="0" lang="zh-TW" altLang="en-US" sz="1800" dirty="0">
                <a:solidFill>
                  <a:srgbClr val="FF0000"/>
                </a:solidFill>
                <a:latin typeface="+mn-ea"/>
                <a:ea typeface="+mn-ea"/>
              </a:rPr>
              <a:t>越來越多，越來越多</a:t>
            </a:r>
            <a:endParaRPr kumimoji="0" lang="en-US" altLang="zh-TW" sz="1800" dirty="0">
              <a:solidFill>
                <a:srgbClr val="FF0000"/>
              </a:solidFill>
              <a:latin typeface="+mn-ea"/>
              <a:ea typeface="+mn-ea"/>
            </a:endParaRPr>
          </a:p>
        </p:txBody>
      </p:sp>
      <p:pic>
        <p:nvPicPr>
          <p:cNvPr id="121859" name="Picture 5" descr="0060"/>
          <p:cNvPicPr>
            <a:picLocks noChangeAspect="1" noChangeArrowheads="1"/>
          </p:cNvPicPr>
          <p:nvPr/>
        </p:nvPicPr>
        <p:blipFill>
          <a:blip r:embed="rId2">
            <a:extLst>
              <a:ext uri="{28A0092B-C50C-407E-A947-70E740481C1C}">
                <a14:useLocalDpi xmlns:a14="http://schemas.microsoft.com/office/drawing/2010/main" val="0"/>
              </a:ext>
            </a:extLst>
          </a:blip>
          <a:srcRect b="43861"/>
          <a:stretch>
            <a:fillRect/>
          </a:stretch>
        </p:blipFill>
        <p:spPr bwMode="auto">
          <a:xfrm>
            <a:off x="792163" y="1273175"/>
            <a:ext cx="748982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 Box 9"/>
          <p:cNvSpPr txBox="1">
            <a:spLocks noChangeArrowheads="1"/>
          </p:cNvSpPr>
          <p:nvPr/>
        </p:nvSpPr>
        <p:spPr bwMode="auto">
          <a:xfrm>
            <a:off x="849312" y="5687008"/>
            <a:ext cx="7331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1800" dirty="0">
                <a:solidFill>
                  <a:srgbClr val="FF0000"/>
                </a:solidFill>
                <a:cs typeface="Times New Roman" panose="02020603050405020304" pitchFamily="18" charset="0"/>
              </a:rPr>
              <a:t>until they don’t feel fundamental at all…………</a:t>
            </a:r>
          </a:p>
        </p:txBody>
      </p:sp>
      <p:pic>
        <p:nvPicPr>
          <p:cNvPr id="5" name="Picture 5" descr="0060"/>
          <p:cNvPicPr>
            <a:picLocks noChangeAspect="1" noChangeArrowheads="1"/>
          </p:cNvPicPr>
          <p:nvPr/>
        </p:nvPicPr>
        <p:blipFill>
          <a:blip r:embed="rId2">
            <a:extLst>
              <a:ext uri="{28A0092B-C50C-407E-A947-70E740481C1C}">
                <a14:useLocalDpi xmlns:a14="http://schemas.microsoft.com/office/drawing/2010/main" val="0"/>
              </a:ext>
            </a:extLst>
          </a:blip>
          <a:srcRect t="56082"/>
          <a:stretch>
            <a:fillRect/>
          </a:stretch>
        </p:blipFill>
        <p:spPr bwMode="auto">
          <a:xfrm>
            <a:off x="769938" y="3330575"/>
            <a:ext cx="7489825"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2"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14790F04-F243-4E77-B119-A8C938FFC851}" type="slidenum">
              <a:rPr kumimoji="0" lang="zh-TW" altLang="en-US" sz="1400">
                <a:latin typeface="Tahoma" pitchFamily="34" charset="0"/>
              </a:rPr>
              <a:pPr eaLnBrk="1" hangingPunct="1">
                <a:spcBef>
                  <a:spcPct val="0"/>
                </a:spcBef>
                <a:buClrTx/>
                <a:buSzTx/>
                <a:buFontTx/>
                <a:buNone/>
              </a:pPr>
              <a:t>18</a:t>
            </a:fld>
            <a:endParaRPr kumimoji="0" lang="en-US" altLang="zh-TW" sz="1400">
              <a:latin typeface="Tahoma" pitchFamily="34" charset="0"/>
            </a:endParaRPr>
          </a:p>
        </p:txBody>
      </p:sp>
      <p:sp>
        <p:nvSpPr>
          <p:cNvPr id="2" name="矩形 1"/>
          <p:cNvSpPr/>
          <p:nvPr/>
        </p:nvSpPr>
        <p:spPr>
          <a:xfrm>
            <a:off x="7645400" y="2822575"/>
            <a:ext cx="411163" cy="5381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1324001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9394"/>
                                        </p:tgtEl>
                                        <p:attrNameLst>
                                          <p:attrName>style.visibility</p:attrName>
                                        </p:attrNameLst>
                                      </p:cBhvr>
                                      <p:to>
                                        <p:strVal val="visible"/>
                                      </p:to>
                                    </p:set>
                                    <p:anim calcmode="lin" valueType="num">
                                      <p:cBhvr additive="base">
                                        <p:cTn id="11" dur="500" fill="hold"/>
                                        <p:tgtEl>
                                          <p:spTgt spid="59394"/>
                                        </p:tgtEl>
                                        <p:attrNameLst>
                                          <p:attrName>ppt_x</p:attrName>
                                        </p:attrNameLst>
                                      </p:cBhvr>
                                      <p:tavLst>
                                        <p:tav tm="0">
                                          <p:val>
                                            <p:strVal val="#ppt_x"/>
                                          </p:val>
                                        </p:tav>
                                        <p:tav tm="100000">
                                          <p:val>
                                            <p:strVal val="#ppt_x"/>
                                          </p:val>
                                        </p:tav>
                                      </p:tavLst>
                                    </p:anim>
                                    <p:anim calcmode="lin" valueType="num">
                                      <p:cBhvr additive="base">
                                        <p:cTn id="12" dur="500" fill="hold"/>
                                        <p:tgtEl>
                                          <p:spTgt spid="5939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8921"/>
                                        </p:tgtEl>
                                        <p:attrNameLst>
                                          <p:attrName>style.visibility</p:attrName>
                                        </p:attrNameLst>
                                      </p:cBhvr>
                                      <p:to>
                                        <p:strVal val="visible"/>
                                      </p:to>
                                    </p:set>
                                    <p:anim calcmode="lin" valueType="num">
                                      <p:cBhvr additive="base">
                                        <p:cTn id="21" dur="500" fill="hold"/>
                                        <p:tgtEl>
                                          <p:spTgt spid="38921"/>
                                        </p:tgtEl>
                                        <p:attrNameLst>
                                          <p:attrName>ppt_x</p:attrName>
                                        </p:attrNameLst>
                                      </p:cBhvr>
                                      <p:tavLst>
                                        <p:tav tm="0">
                                          <p:val>
                                            <p:strVal val="#ppt_x"/>
                                          </p:val>
                                        </p:tav>
                                        <p:tav tm="100000">
                                          <p:val>
                                            <p:strVal val="#ppt_x"/>
                                          </p:val>
                                        </p:tav>
                                      </p:tavLst>
                                    </p:anim>
                                    <p:anim calcmode="lin" valueType="num">
                                      <p:cBhvr additive="base">
                                        <p:cTn id="22" dur="500" fill="hold"/>
                                        <p:tgtEl>
                                          <p:spTgt spid="389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p:bldP spid="38921"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a:spLocks noChangeArrowheads="1"/>
          </p:cNvSpPr>
          <p:nvPr/>
        </p:nvSpPr>
        <p:spPr bwMode="auto">
          <a:xfrm>
            <a:off x="1684338" y="5762625"/>
            <a:ext cx="558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a:latin typeface="Tahoma" pitchFamily="34" charset="0"/>
              </a:rPr>
              <a:t>….</a:t>
            </a:r>
            <a:r>
              <a:rPr lang="zh-TW" altLang="en-US" sz="1800">
                <a:latin typeface="Tahoma" pitchFamily="34" charset="0"/>
              </a:rPr>
              <a:t>早知道是這樣，當年還不如做個動物學家</a:t>
            </a:r>
            <a:r>
              <a:rPr lang="en-US" altLang="zh-TW" sz="1800">
                <a:latin typeface="Tahoma" pitchFamily="34" charset="0"/>
              </a:rPr>
              <a:t>………               </a:t>
            </a:r>
          </a:p>
          <a:p>
            <a:pPr algn="r" eaLnBrk="1" hangingPunct="1">
              <a:spcBef>
                <a:spcPct val="0"/>
              </a:spcBef>
              <a:buClrTx/>
              <a:buSzTx/>
              <a:buFontTx/>
              <a:buNone/>
            </a:pPr>
            <a:r>
              <a:rPr lang="zh-TW" altLang="en-US" sz="1800">
                <a:latin typeface="Tahoma" pitchFamily="34" charset="0"/>
              </a:rPr>
              <a:t>費米</a:t>
            </a:r>
          </a:p>
        </p:txBody>
      </p:sp>
      <p:pic>
        <p:nvPicPr>
          <p:cNvPr id="1228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420688"/>
            <a:ext cx="5672138"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7" descr="http://sebintokyo.free.fr/images/particlereview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2481263"/>
            <a:ext cx="4357688"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0" name="Picture 2" descr="http://blog.leabolvig.dk/wp-content/bog7.jpg"/>
          <p:cNvPicPr>
            <a:picLocks noChangeAspect="1" noChangeArrowheads="1"/>
          </p:cNvPicPr>
          <p:nvPr/>
        </p:nvPicPr>
        <p:blipFill>
          <a:blip r:embed="rId4">
            <a:extLst>
              <a:ext uri="{28A0092B-C50C-407E-A947-70E740481C1C}">
                <a14:useLocalDpi xmlns:a14="http://schemas.microsoft.com/office/drawing/2010/main" val="0"/>
              </a:ext>
            </a:extLst>
          </a:blip>
          <a:srcRect l="12445" t="15501" r="9460" b="12318"/>
          <a:stretch>
            <a:fillRect/>
          </a:stretch>
        </p:blipFill>
        <p:spPr bwMode="auto">
          <a:xfrm>
            <a:off x="4238625" y="420688"/>
            <a:ext cx="416560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5" descr="http://4.bp.blogspot.com/_j1cdMMQnYns/SITSu9niqOI/AAAAAAAACcw/2IsUjQCBQBk/s400/2217992139_904802a038_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625" y="3200400"/>
            <a:ext cx="32131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3DA6D26F-D6C6-4FA1-B412-547B90D0582B}" type="slidenum">
              <a:rPr kumimoji="0" lang="zh-TW" altLang="en-US" sz="1400">
                <a:latin typeface="Tahoma" pitchFamily="34" charset="0"/>
              </a:rPr>
              <a:pPr eaLnBrk="1" hangingPunct="1">
                <a:spcBef>
                  <a:spcPct val="0"/>
                </a:spcBef>
                <a:buClrTx/>
                <a:buSzTx/>
                <a:buFontTx/>
                <a:buNone/>
              </a:pPr>
              <a:t>19</a:t>
            </a:fld>
            <a:endParaRPr kumimoji="0" lang="en-US" altLang="zh-TW" sz="1400">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0050"/>
                                        </p:tgtEl>
                                        <p:attrNameLst>
                                          <p:attrName>style.visibility</p:attrName>
                                        </p:attrNameLst>
                                      </p:cBhvr>
                                      <p:to>
                                        <p:strVal val="visible"/>
                                      </p:to>
                                    </p:set>
                                    <p:anim calcmode="lin" valueType="num">
                                      <p:cBhvr additive="base">
                                        <p:cTn id="7" dur="500" fill="hold"/>
                                        <p:tgtEl>
                                          <p:spTgt spid="130050"/>
                                        </p:tgtEl>
                                        <p:attrNameLst>
                                          <p:attrName>ppt_x</p:attrName>
                                        </p:attrNameLst>
                                      </p:cBhvr>
                                      <p:tavLst>
                                        <p:tav tm="0">
                                          <p:val>
                                            <p:strVal val="#ppt_x"/>
                                          </p:val>
                                        </p:tav>
                                        <p:tav tm="100000">
                                          <p:val>
                                            <p:strVal val="#ppt_x"/>
                                          </p:val>
                                        </p:tav>
                                      </p:tavLst>
                                    </p:anim>
                                    <p:anim calcmode="lin" valueType="num">
                                      <p:cBhvr additive="base">
                                        <p:cTn id="8" dur="500" fill="hold"/>
                                        <p:tgtEl>
                                          <p:spTgt spid="13005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30053"/>
                                        </p:tgtEl>
                                        <p:attrNameLst>
                                          <p:attrName>style.visibility</p:attrName>
                                        </p:attrNameLst>
                                      </p:cBhvr>
                                      <p:to>
                                        <p:strVal val="visible"/>
                                      </p:to>
                                    </p:set>
                                    <p:anim calcmode="lin" valueType="num">
                                      <p:cBhvr additive="base">
                                        <p:cTn id="12" dur="500" fill="hold"/>
                                        <p:tgtEl>
                                          <p:spTgt spid="130053"/>
                                        </p:tgtEl>
                                        <p:attrNameLst>
                                          <p:attrName>ppt_x</p:attrName>
                                        </p:attrNameLst>
                                      </p:cBhvr>
                                      <p:tavLst>
                                        <p:tav tm="0">
                                          <p:val>
                                            <p:strVal val="#ppt_x"/>
                                          </p:val>
                                        </p:tav>
                                        <p:tav tm="100000">
                                          <p:val>
                                            <p:strVal val="#ppt_x"/>
                                          </p:val>
                                        </p:tav>
                                      </p:tavLst>
                                    </p:anim>
                                    <p:anim calcmode="lin" valueType="num">
                                      <p:cBhvr additive="base">
                                        <p:cTn id="13" dur="500" fill="hold"/>
                                        <p:tgtEl>
                                          <p:spTgt spid="1300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635BC7-1B33-90C1-4798-0EF2AE77F020}"/>
              </a:ext>
            </a:extLst>
          </p:cNvPr>
          <p:cNvPicPr>
            <a:picLocks noChangeAspect="1"/>
          </p:cNvPicPr>
          <p:nvPr/>
        </p:nvPicPr>
        <p:blipFill>
          <a:blip r:embed="rId2"/>
          <a:stretch>
            <a:fillRect/>
          </a:stretch>
        </p:blipFill>
        <p:spPr>
          <a:xfrm>
            <a:off x="2643554" y="636047"/>
            <a:ext cx="3505200" cy="4559300"/>
          </a:xfrm>
          <a:prstGeom prst="rect">
            <a:avLst/>
          </a:prstGeom>
        </p:spPr>
      </p:pic>
      <p:sp>
        <p:nvSpPr>
          <p:cNvPr id="4" name="TextBox 3">
            <a:extLst>
              <a:ext uri="{FF2B5EF4-FFF2-40B4-BE49-F238E27FC236}">
                <a16:creationId xmlns:a16="http://schemas.microsoft.com/office/drawing/2014/main" id="{021E0E8B-6055-E3F5-9098-583BD3824A1A}"/>
              </a:ext>
            </a:extLst>
          </p:cNvPr>
          <p:cNvSpPr txBox="1"/>
          <p:nvPr/>
        </p:nvSpPr>
        <p:spPr>
          <a:xfrm>
            <a:off x="1759299" y="5195348"/>
            <a:ext cx="2331217"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XI After P423</a:t>
            </a:r>
          </a:p>
        </p:txBody>
      </p:sp>
      <p:sp>
        <p:nvSpPr>
          <p:cNvPr id="5" name="TextBox 4">
            <a:extLst>
              <a:ext uri="{FF2B5EF4-FFF2-40B4-BE49-F238E27FC236}">
                <a16:creationId xmlns:a16="http://schemas.microsoft.com/office/drawing/2014/main" id="{D0DA3B77-2EA5-6B22-1EBC-D9920CAAE0D7}"/>
              </a:ext>
            </a:extLst>
          </p:cNvPr>
          <p:cNvSpPr txBox="1"/>
          <p:nvPr/>
        </p:nvSpPr>
        <p:spPr>
          <a:xfrm>
            <a:off x="3160206" y="5195347"/>
            <a:ext cx="4189325"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Non-Abelian Gauge theory (Yang-Milles)</a:t>
            </a:r>
          </a:p>
        </p:txBody>
      </p:sp>
      <p:sp>
        <p:nvSpPr>
          <p:cNvPr id="6" name="TextBox 5">
            <a:extLst>
              <a:ext uri="{FF2B5EF4-FFF2-40B4-BE49-F238E27FC236}">
                <a16:creationId xmlns:a16="http://schemas.microsoft.com/office/drawing/2014/main" id="{C11AB8EB-67DF-83B4-D535-FDB0FE45BFCF}"/>
              </a:ext>
            </a:extLst>
          </p:cNvPr>
          <p:cNvSpPr txBox="1"/>
          <p:nvPr/>
        </p:nvSpPr>
        <p:spPr>
          <a:xfrm>
            <a:off x="1759299" y="5552875"/>
            <a:ext cx="6882283"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Standard Model (Electroweak Unification), Functional Integration,</a:t>
            </a:r>
          </a:p>
        </p:txBody>
      </p:sp>
      <p:sp>
        <p:nvSpPr>
          <p:cNvPr id="7" name="TextBox 6">
            <a:extLst>
              <a:ext uri="{FF2B5EF4-FFF2-40B4-BE49-F238E27FC236}">
                <a16:creationId xmlns:a16="http://schemas.microsoft.com/office/drawing/2014/main" id="{149B3213-B85C-3286-C2EA-B0E72DA5DD44}"/>
              </a:ext>
            </a:extLst>
          </p:cNvPr>
          <p:cNvSpPr txBox="1"/>
          <p:nvPr/>
        </p:nvSpPr>
        <p:spPr>
          <a:xfrm>
            <a:off x="1759299" y="5910402"/>
            <a:ext cx="5023338"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Asymptotic Freedom QCD, Fermion mass </a:t>
            </a:r>
          </a:p>
        </p:txBody>
      </p:sp>
    </p:spTree>
    <p:extLst>
      <p:ext uri="{BB962C8B-B14F-4D97-AF65-F5344CB8AC3E}">
        <p14:creationId xmlns:p14="http://schemas.microsoft.com/office/powerpoint/2010/main" val="1604091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5" descr="F44_031"/>
          <p:cNvPicPr>
            <a:picLocks noChangeAspect="1" noChangeArrowheads="1"/>
          </p:cNvPicPr>
          <p:nvPr/>
        </p:nvPicPr>
        <p:blipFill>
          <a:blip r:embed="rId2">
            <a:extLst>
              <a:ext uri="{28A0092B-C50C-407E-A947-70E740481C1C}">
                <a14:useLocalDpi xmlns:a14="http://schemas.microsoft.com/office/drawing/2010/main" val="0"/>
              </a:ext>
            </a:extLst>
          </a:blip>
          <a:srcRect b="6956"/>
          <a:stretch>
            <a:fillRect/>
          </a:stretch>
        </p:blipFill>
        <p:spPr bwMode="auto">
          <a:xfrm>
            <a:off x="699946" y="1422268"/>
            <a:ext cx="288925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6" descr="F44_041"/>
          <p:cNvPicPr>
            <a:picLocks noChangeAspect="1" noChangeArrowheads="1"/>
          </p:cNvPicPr>
          <p:nvPr/>
        </p:nvPicPr>
        <p:blipFill>
          <a:blip r:embed="rId3">
            <a:extLst>
              <a:ext uri="{28A0092B-C50C-407E-A947-70E740481C1C}">
                <a14:useLocalDpi xmlns:a14="http://schemas.microsoft.com/office/drawing/2010/main" val="0"/>
              </a:ext>
            </a:extLst>
          </a:blip>
          <a:srcRect b="6703"/>
          <a:stretch>
            <a:fillRect/>
          </a:stretch>
        </p:blipFill>
        <p:spPr bwMode="auto">
          <a:xfrm>
            <a:off x="4086083" y="1485252"/>
            <a:ext cx="2892425"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1076" name="文字方塊 3"/>
              <p:cNvSpPr txBox="1">
                <a:spLocks noChangeArrowheads="1"/>
              </p:cNvSpPr>
              <p:nvPr/>
            </p:nvSpPr>
            <p:spPr bwMode="auto">
              <a:xfrm>
                <a:off x="486597" y="649767"/>
                <a:ext cx="8460553" cy="4624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ClrTx/>
                  <a:buSzTx/>
                  <a:buFontTx/>
                  <a:buNone/>
                </a:pPr>
                <a:r>
                  <a:rPr lang="zh-TW" altLang="en-US" sz="1800" dirty="0">
                    <a:latin typeface="Tahoma" pitchFamily="34" charset="0"/>
                  </a:rPr>
                  <a:t>數學上，</a:t>
                </a:r>
                <a:r>
                  <a:rPr lang="en-US" altLang="zh-TW" sz="1800" dirty="0">
                    <a:latin typeface="Cambria Math" panose="02040503050406030204" pitchFamily="18" charset="0"/>
                    <a:ea typeface="Cambria Math" panose="02040503050406030204" pitchFamily="18" charset="0"/>
                  </a:rPr>
                  <a:t>Octet</a:t>
                </a:r>
                <a:r>
                  <a:rPr lang="zh-TW" altLang="en-US" sz="1800" dirty="0">
                    <a:latin typeface="Tahoma" pitchFamily="34" charset="0"/>
                  </a:rPr>
                  <a:t>可以看成這三個性質相似物件</a:t>
                </a:r>
                <a14:m>
                  <m:oMath xmlns:m="http://schemas.openxmlformats.org/officeDocument/2006/math">
                    <m:r>
                      <a:rPr lang="en-US" altLang="zh-TW" sz="1800" i="1" dirty="0" smtClean="0">
                        <a:latin typeface="Cambria Math"/>
                      </a:rPr>
                      <m:t>𝑢</m:t>
                    </m:r>
                    <m:r>
                      <a:rPr lang="en-US" altLang="zh-TW" sz="1800" i="1" dirty="0" smtClean="0">
                        <a:latin typeface="Cambria Math"/>
                      </a:rPr>
                      <m:t>,</m:t>
                    </m:r>
                    <m:r>
                      <a:rPr lang="en-US" altLang="zh-TW" sz="1800" i="1" dirty="0" smtClean="0">
                        <a:latin typeface="Cambria Math"/>
                      </a:rPr>
                      <m:t>𝑑</m:t>
                    </m:r>
                    <m:r>
                      <a:rPr lang="en-US" altLang="zh-TW" sz="1800" i="1" dirty="0" smtClean="0">
                        <a:latin typeface="Cambria Math"/>
                      </a:rPr>
                      <m:t>,</m:t>
                    </m:r>
                    <m:r>
                      <a:rPr lang="en-US" altLang="zh-TW" sz="1800" i="1" dirty="0" smtClean="0">
                        <a:latin typeface="Cambria Math"/>
                      </a:rPr>
                      <m:t>𝑠</m:t>
                    </m:r>
                  </m:oMath>
                </a14:m>
                <a:r>
                  <a:rPr lang="zh-TW" altLang="en-US" sz="1800" dirty="0">
                    <a:latin typeface="Tahoma" pitchFamily="34" charset="0"/>
                  </a:rPr>
                  <a:t>，所作以下兩種組合的所有可能：</a:t>
                </a:r>
              </a:p>
            </p:txBody>
          </p:sp>
        </mc:Choice>
        <mc:Fallback xmlns="">
          <p:sp>
            <p:nvSpPr>
              <p:cNvPr id="131076" name="文字方塊 3"/>
              <p:cNvSpPr txBox="1">
                <a:spLocks noRot="1" noChangeAspect="1" noMove="1" noResize="1" noEditPoints="1" noAdjustHandles="1" noChangeArrowheads="1" noChangeShapeType="1" noTextEdit="1"/>
              </p:cNvSpPr>
              <p:nvPr/>
            </p:nvSpPr>
            <p:spPr bwMode="auto">
              <a:xfrm>
                <a:off x="486597" y="649767"/>
                <a:ext cx="8460553" cy="462499"/>
              </a:xfrm>
              <a:prstGeom prst="rect">
                <a:avLst/>
              </a:prstGeom>
              <a:blipFill>
                <a:blip r:embed="rId4"/>
                <a:stretch>
                  <a:fillRect l="-449" r="-3144" b="-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31077"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F19D9267-2B2C-40A8-BDBD-B9D273865347}" type="slidenum">
              <a:rPr kumimoji="0" lang="zh-TW" altLang="en-US" sz="1400">
                <a:latin typeface="Tahoma" pitchFamily="34" charset="0"/>
              </a:rPr>
              <a:pPr eaLnBrk="1" hangingPunct="1">
                <a:spcBef>
                  <a:spcPct val="0"/>
                </a:spcBef>
                <a:buClrTx/>
                <a:buSzTx/>
                <a:buFontTx/>
                <a:buNone/>
              </a:pPr>
              <a:t>20</a:t>
            </a:fld>
            <a:endParaRPr kumimoji="0" lang="en-US" altLang="zh-TW" sz="1400">
              <a:latin typeface="Tahoma" pitchFamily="34" charset="0"/>
            </a:endParaRPr>
          </a:p>
        </p:txBody>
      </p:sp>
      <p:sp>
        <p:nvSpPr>
          <p:cNvPr id="2" name="文字方塊 1"/>
          <p:cNvSpPr txBox="1"/>
          <p:nvPr/>
        </p:nvSpPr>
        <p:spPr>
          <a:xfrm>
            <a:off x="4254563" y="1115920"/>
            <a:ext cx="2390775" cy="369332"/>
          </a:xfrm>
          <a:prstGeom prst="rect">
            <a:avLst/>
          </a:prstGeom>
          <a:noFill/>
        </p:spPr>
        <p:txBody>
          <a:bodyPr wrap="square" rtlCol="0">
            <a:spAutoFit/>
          </a:bodyPr>
          <a:lstStyle/>
          <a:p>
            <a:r>
              <a:rPr lang="zh-TW" altLang="en-US" dirty="0"/>
              <a:t>三個物體的組合</a:t>
            </a:r>
          </a:p>
        </p:txBody>
      </p:sp>
      <p:sp>
        <p:nvSpPr>
          <p:cNvPr id="7" name="文字方塊 6"/>
          <p:cNvSpPr txBox="1"/>
          <p:nvPr/>
        </p:nvSpPr>
        <p:spPr>
          <a:xfrm>
            <a:off x="4167044" y="3904086"/>
            <a:ext cx="2730501" cy="369332"/>
          </a:xfrm>
          <a:prstGeom prst="rect">
            <a:avLst/>
          </a:prstGeom>
          <a:noFill/>
        </p:spPr>
        <p:txBody>
          <a:bodyPr wrap="square" rtlCol="0">
            <a:spAutoFit/>
          </a:bodyPr>
          <a:lstStyle/>
          <a:p>
            <a:r>
              <a:rPr lang="zh-TW" altLang="en-US" dirty="0"/>
              <a:t>物體與反物體的組合</a:t>
            </a:r>
          </a:p>
        </p:txBody>
      </p:sp>
      <p:sp>
        <p:nvSpPr>
          <p:cNvPr id="4" name="文字方塊 3"/>
          <p:cNvSpPr txBox="1"/>
          <p:nvPr/>
        </p:nvSpPr>
        <p:spPr>
          <a:xfrm>
            <a:off x="486597" y="339765"/>
            <a:ext cx="5300249" cy="369332"/>
          </a:xfrm>
          <a:prstGeom prst="rect">
            <a:avLst/>
          </a:prstGeom>
          <a:noFill/>
        </p:spPr>
        <p:txBody>
          <a:bodyPr wrap="square" rtlCol="0">
            <a:spAutoFit/>
          </a:bodyPr>
          <a:lstStyle/>
          <a:p>
            <a:r>
              <a:rPr lang="zh-TW" altLang="en-US" dirty="0">
                <a:latin typeface="+mn-lt"/>
              </a:rPr>
              <a:t>兩年後，</a:t>
            </a:r>
            <a:r>
              <a:rPr lang="en-US" altLang="zh-TW" dirty="0" err="1">
                <a:latin typeface="Cambria Math" panose="02040503050406030204" pitchFamily="18" charset="0"/>
                <a:ea typeface="Cambria Math" panose="02040503050406030204" pitchFamily="18" charset="0"/>
              </a:rPr>
              <a:t>Gellmann</a:t>
            </a:r>
            <a:r>
              <a:rPr lang="zh-CN" altLang="en-US" dirty="0">
                <a:latin typeface="PMingLiU" panose="02020500000000000000" pitchFamily="18" charset="-120"/>
                <a:ea typeface="PMingLiU" panose="02020500000000000000" pitchFamily="18" charset="-120"/>
              </a:rPr>
              <a:t>自己提出</a:t>
            </a:r>
            <a:r>
              <a:rPr lang="zh-TW" altLang="en-US" dirty="0">
                <a:latin typeface="+mn-lt"/>
              </a:rPr>
              <a:t>一個極簡單的解釋！</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4" descr="4612">
            <a:extLst>
              <a:ext uri="{FF2B5EF4-FFF2-40B4-BE49-F238E27FC236}">
                <a16:creationId xmlns:a16="http://schemas.microsoft.com/office/drawing/2014/main" id="{8EC01B22-7B36-813E-FE45-19EBD6357D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2612" y="919162"/>
            <a:ext cx="4302125"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Text Box 5">
            <a:extLst>
              <a:ext uri="{FF2B5EF4-FFF2-40B4-BE49-F238E27FC236}">
                <a16:creationId xmlns:a16="http://schemas.microsoft.com/office/drawing/2014/main" id="{EA19A338-78CC-E58F-3A0A-68403E0E35F0}"/>
              </a:ext>
            </a:extLst>
          </p:cNvPr>
          <p:cNvSpPr txBox="1">
            <a:spLocks noChangeArrowheads="1"/>
          </p:cNvSpPr>
          <p:nvPr/>
        </p:nvSpPr>
        <p:spPr bwMode="auto">
          <a:xfrm>
            <a:off x="0" y="2903538"/>
            <a:ext cx="3629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anose="020B0604030504040204" pitchFamily="34" charset="0"/>
                <a:ea typeface="新細明體" panose="02020500000000000000"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eaLnBrk="1" hangingPunct="1">
              <a:spcBef>
                <a:spcPct val="50000"/>
              </a:spcBef>
              <a:buClrTx/>
              <a:buSzTx/>
              <a:buFontTx/>
              <a:buNone/>
            </a:pPr>
            <a:endParaRPr lang="zh-TW" altLang="en-US" sz="1800"/>
          </a:p>
        </p:txBody>
      </p:sp>
      <p:sp>
        <p:nvSpPr>
          <p:cNvPr id="162820" name="Text Box 6">
            <a:extLst>
              <a:ext uri="{FF2B5EF4-FFF2-40B4-BE49-F238E27FC236}">
                <a16:creationId xmlns:a16="http://schemas.microsoft.com/office/drawing/2014/main" id="{EBD69FD2-8018-A5F5-F48C-83DD857245F9}"/>
              </a:ext>
            </a:extLst>
          </p:cNvPr>
          <p:cNvSpPr txBox="1">
            <a:spLocks noChangeArrowheads="1"/>
          </p:cNvSpPr>
          <p:nvPr/>
        </p:nvSpPr>
        <p:spPr bwMode="auto">
          <a:xfrm>
            <a:off x="449263" y="2743200"/>
            <a:ext cx="39433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anose="020B0604030504040204" pitchFamily="34" charset="0"/>
                <a:ea typeface="新細明體" panose="02020500000000000000"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eaLnBrk="1" hangingPunct="1">
              <a:spcBef>
                <a:spcPct val="50000"/>
              </a:spcBef>
              <a:buClrTx/>
              <a:buSzTx/>
              <a:buFontTx/>
              <a:buNone/>
            </a:pPr>
            <a:r>
              <a:rPr lang="en-US" altLang="zh-TW" sz="1800" dirty="0">
                <a:latin typeface="Times New Roman" panose="02020603050405020304" pitchFamily="18" charset="0"/>
                <a:cs typeface="Times New Roman" panose="02020603050405020304" pitchFamily="18" charset="0"/>
              </a:rPr>
              <a:t>Pion</a:t>
            </a:r>
            <a:r>
              <a:rPr lang="zh-TW" altLang="en-US" sz="1800" dirty="0">
                <a:latin typeface="+mn-lt"/>
              </a:rPr>
              <a:t>粒子則是一正一反兩顆夸克組成。</a:t>
            </a:r>
            <a:endParaRPr lang="zh-TW" altLang="en-US" sz="1800" dirty="0"/>
          </a:p>
        </p:txBody>
      </p:sp>
      <p:sp>
        <p:nvSpPr>
          <p:cNvPr id="3" name="TextBox 2">
            <a:extLst>
              <a:ext uri="{FF2B5EF4-FFF2-40B4-BE49-F238E27FC236}">
                <a16:creationId xmlns:a16="http://schemas.microsoft.com/office/drawing/2014/main" id="{F19CCD46-9803-E289-62CE-F26ACF49DA48}"/>
              </a:ext>
            </a:extLst>
          </p:cNvPr>
          <p:cNvSpPr txBox="1"/>
          <p:nvPr/>
        </p:nvSpPr>
        <p:spPr>
          <a:xfrm>
            <a:off x="449263" y="1500319"/>
            <a:ext cx="4572000" cy="369332"/>
          </a:xfrm>
          <a:prstGeom prst="rect">
            <a:avLst/>
          </a:prstGeom>
          <a:noFill/>
        </p:spPr>
        <p:txBody>
          <a:bodyPr wrap="square">
            <a:spAutoFit/>
          </a:bodyPr>
          <a:lstStyle/>
          <a:p>
            <a:pPr eaLnBrk="1" hangingPunct="1">
              <a:spcBef>
                <a:spcPct val="50000"/>
              </a:spcBef>
              <a:buClrTx/>
              <a:buSzTx/>
              <a:buFontTx/>
              <a:buNone/>
            </a:pPr>
            <a:r>
              <a:rPr lang="zh-TW" altLang="en-US" sz="1800" dirty="0"/>
              <a:t>質子與中子是由三顆夸克組成，</a:t>
            </a:r>
            <a:endParaRPr lang="en-US" altLang="zh-TW" sz="1800" dirty="0"/>
          </a:p>
        </p:txBody>
      </p:sp>
      <p:sp>
        <p:nvSpPr>
          <p:cNvPr id="5" name="TextBox 4">
            <a:extLst>
              <a:ext uri="{FF2B5EF4-FFF2-40B4-BE49-F238E27FC236}">
                <a16:creationId xmlns:a16="http://schemas.microsoft.com/office/drawing/2014/main" id="{C4E03541-80AA-5BA2-17AE-E533A8EB1AA3}"/>
              </a:ext>
            </a:extLst>
          </p:cNvPr>
          <p:cNvSpPr txBox="1"/>
          <p:nvPr/>
        </p:nvSpPr>
        <p:spPr>
          <a:xfrm>
            <a:off x="449263" y="1883125"/>
            <a:ext cx="4572000" cy="369332"/>
          </a:xfrm>
          <a:prstGeom prst="rect">
            <a:avLst/>
          </a:prstGeom>
          <a:noFill/>
        </p:spPr>
        <p:txBody>
          <a:bodyPr wrap="square">
            <a:spAutoFit/>
          </a:bodyPr>
          <a:lstStyle/>
          <a:p>
            <a:r>
              <a:rPr lang="zh-TW" altLang="en-US" sz="1800" dirty="0"/>
              <a:t>口味是</a:t>
            </a:r>
            <a:r>
              <a:rPr lang="en-US" altLang="zh-TW" sz="1800" dirty="0" err="1">
                <a:latin typeface="Times New Roman" panose="02020603050405020304" pitchFamily="18" charset="0"/>
                <a:cs typeface="Times New Roman" panose="02020603050405020304" pitchFamily="18" charset="0"/>
              </a:rPr>
              <a:t>uud</a:t>
            </a:r>
            <a:r>
              <a:rPr lang="zh-TW" altLang="en-US" sz="1800" dirty="0">
                <a:latin typeface="Times New Roman" panose="02020603050405020304" pitchFamily="18" charset="0"/>
                <a:cs typeface="Times New Roman" panose="02020603050405020304" pitchFamily="18" charset="0"/>
              </a:rPr>
              <a:t>與</a:t>
            </a:r>
            <a:r>
              <a:rPr lang="en-US" altLang="zh-TW" sz="1800" dirty="0" err="1">
                <a:latin typeface="Times New Roman" panose="02020603050405020304" pitchFamily="18" charset="0"/>
                <a:cs typeface="Times New Roman" panose="02020603050405020304" pitchFamily="18" charset="0"/>
              </a:rPr>
              <a:t>udd</a:t>
            </a:r>
            <a:r>
              <a:rPr lang="en-US" altLang="zh-TW" sz="1800" dirty="0"/>
              <a:t>.</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1449" y="1092819"/>
            <a:ext cx="6048078" cy="540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D7D037C9-59F0-4ADE-8F50-6DF330252A8B}" type="slidenum">
              <a:rPr kumimoji="0" lang="zh-TW" altLang="en-US" sz="1400">
                <a:latin typeface="Tahoma" pitchFamily="34" charset="0"/>
              </a:rPr>
              <a:pPr eaLnBrk="1" hangingPunct="1">
                <a:spcBef>
                  <a:spcPct val="0"/>
                </a:spcBef>
                <a:buClrTx/>
                <a:buSzTx/>
                <a:buFontTx/>
                <a:buNone/>
              </a:pPr>
              <a:t>22</a:t>
            </a:fld>
            <a:endParaRPr kumimoji="0" lang="en-US" altLang="zh-TW" sz="1400">
              <a:latin typeface="Tahoma" pitchFamily="34" charset="0"/>
            </a:endParaRPr>
          </a:p>
        </p:txBody>
      </p:sp>
      <p:sp>
        <p:nvSpPr>
          <p:cNvPr id="2" name="TextBox 1">
            <a:extLst>
              <a:ext uri="{FF2B5EF4-FFF2-40B4-BE49-F238E27FC236}">
                <a16:creationId xmlns:a16="http://schemas.microsoft.com/office/drawing/2014/main" id="{7BDC3903-6833-1817-52A9-E1A182E09A84}"/>
              </a:ext>
            </a:extLst>
          </p:cNvPr>
          <p:cNvSpPr txBox="1"/>
          <p:nvPr/>
        </p:nvSpPr>
        <p:spPr>
          <a:xfrm>
            <a:off x="1494262" y="479502"/>
            <a:ext cx="7192537"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We now know there is a fundamental structure of the quantum world.</a:t>
            </a:r>
          </a:p>
        </p:txBody>
      </p:sp>
    </p:spTree>
    <p:extLst>
      <p:ext uri="{BB962C8B-B14F-4D97-AF65-F5344CB8AC3E}">
        <p14:creationId xmlns:p14="http://schemas.microsoft.com/office/powerpoint/2010/main" val="3010724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7" descr="particle4"/>
          <p:cNvPicPr>
            <a:picLocks noGrp="1"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a:stretch>
            <a:fillRect/>
          </a:stretch>
        </p:blipFill>
        <p:spPr>
          <a:xfrm>
            <a:off x="2871788" y="1049338"/>
            <a:ext cx="3789362" cy="4643437"/>
          </a:xfrm>
        </p:spPr>
      </p:pic>
      <p:sp>
        <p:nvSpPr>
          <p:cNvPr id="149507"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1567CFA4-92E9-482B-9F4E-60FFB9F5B359}" type="slidenum">
              <a:rPr kumimoji="0" lang="zh-TW" altLang="en-US" sz="1400">
                <a:latin typeface="Tahoma" pitchFamily="34" charset="0"/>
              </a:rPr>
              <a:pPr eaLnBrk="1" hangingPunct="1">
                <a:spcBef>
                  <a:spcPct val="0"/>
                </a:spcBef>
                <a:buClrTx/>
                <a:buSzTx/>
                <a:buFontTx/>
                <a:buNone/>
              </a:pPr>
              <a:t>23</a:t>
            </a:fld>
            <a:endParaRPr kumimoji="0" lang="en-US" altLang="zh-TW" sz="1400">
              <a:latin typeface="Tahoma"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F8FF9-500A-8105-9E50-EF6C9C434205}"/>
            </a:ext>
          </a:extLst>
        </p:cNvPr>
        <p:cNvGrpSpPr/>
        <p:nvPr/>
      </p:nvGrpSpPr>
      <p:grpSpPr>
        <a:xfrm>
          <a:off x="0" y="0"/>
          <a:ext cx="0" cy="0"/>
          <a:chOff x="0" y="0"/>
          <a:chExt cx="0" cy="0"/>
        </a:xfrm>
      </p:grpSpPr>
      <p:pic>
        <p:nvPicPr>
          <p:cNvPr id="156674" name="Picture 5" descr="4forces">
            <a:extLst>
              <a:ext uri="{FF2B5EF4-FFF2-40B4-BE49-F238E27FC236}">
                <a16:creationId xmlns:a16="http://schemas.microsoft.com/office/drawing/2014/main" id="{9CA56501-9F15-5973-EC92-B6B4B71BA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493838"/>
            <a:ext cx="3665537"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5" name="Picture 7" descr="4inter">
            <a:extLst>
              <a:ext uri="{FF2B5EF4-FFF2-40B4-BE49-F238E27FC236}">
                <a16:creationId xmlns:a16="http://schemas.microsoft.com/office/drawing/2014/main" id="{89489DF1-9236-D6E9-F2B9-CF53B8BCF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043" y="1500982"/>
            <a:ext cx="2654300" cy="283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6" descr="Illustration of gravity: a bunch of coloured balls bouncing off the floor">
            <a:extLst>
              <a:ext uri="{FF2B5EF4-FFF2-40B4-BE49-F238E27FC236}">
                <a16:creationId xmlns:a16="http://schemas.microsoft.com/office/drawing/2014/main" id="{75B3CBF1-7074-EBC7-D226-81C630567D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9118" y="4687888"/>
            <a:ext cx="154622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11" descr="Illustration of the weak force: a group of quarks being eroded by rays">
            <a:extLst>
              <a:ext uri="{FF2B5EF4-FFF2-40B4-BE49-F238E27FC236}">
                <a16:creationId xmlns:a16="http://schemas.microsoft.com/office/drawing/2014/main" id="{9455A29A-86DA-3D69-E030-0DB3100CC0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9425" y="4699726"/>
            <a:ext cx="1532731" cy="153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8" name="Picture 8" descr="Illustration of the strong force: the atom neucleas being held together by a rubber-band">
            <a:extLst>
              <a:ext uri="{FF2B5EF4-FFF2-40B4-BE49-F238E27FC236}">
                <a16:creationId xmlns:a16="http://schemas.microsoft.com/office/drawing/2014/main" id="{32846172-9236-CACE-0023-3929814C73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125" y="4713288"/>
            <a:ext cx="1536700"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9" name="Picture 12" descr="Illustration of the electromagnetic force: the atom neucleas with a bolt of lightning connecting it to an orbiting electron">
            <a:extLst>
              <a:ext uri="{FF2B5EF4-FFF2-40B4-BE49-F238E27FC236}">
                <a16:creationId xmlns:a16="http://schemas.microsoft.com/office/drawing/2014/main" id="{6949BB7D-CC13-E9C2-A115-7FB1FD49E7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6038" y="4713288"/>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0" name="文字方塊 1">
            <a:extLst>
              <a:ext uri="{FF2B5EF4-FFF2-40B4-BE49-F238E27FC236}">
                <a16:creationId xmlns:a16="http://schemas.microsoft.com/office/drawing/2014/main" id="{7462AA04-093E-62DC-D790-CA03C712F395}"/>
              </a:ext>
            </a:extLst>
          </p:cNvPr>
          <p:cNvSpPr txBox="1">
            <a:spLocks noChangeArrowheads="1"/>
          </p:cNvSpPr>
          <p:nvPr/>
        </p:nvSpPr>
        <p:spPr bwMode="auto">
          <a:xfrm>
            <a:off x="1809750" y="581025"/>
            <a:ext cx="6429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牛頓力學裡的力，現代我們喜歡稱為交互作用</a:t>
            </a:r>
            <a:endParaRPr lang="en-US" altLang="zh-TW" sz="1800">
              <a:latin typeface="Tahoma" pitchFamily="34" charset="0"/>
            </a:endParaRPr>
          </a:p>
        </p:txBody>
      </p:sp>
      <p:sp>
        <p:nvSpPr>
          <p:cNvPr id="156681" name="文字方塊 7">
            <a:extLst>
              <a:ext uri="{FF2B5EF4-FFF2-40B4-BE49-F238E27FC236}">
                <a16:creationId xmlns:a16="http://schemas.microsoft.com/office/drawing/2014/main" id="{28D06822-9AAE-CFBF-5ED5-0A7F26994132}"/>
              </a:ext>
            </a:extLst>
          </p:cNvPr>
          <p:cNvSpPr txBox="1">
            <a:spLocks noChangeArrowheads="1"/>
          </p:cNvSpPr>
          <p:nvPr/>
        </p:nvSpPr>
        <p:spPr bwMode="auto">
          <a:xfrm>
            <a:off x="1808163" y="958850"/>
            <a:ext cx="6376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Arial" charset="0"/>
              </a:rPr>
              <a:t>宇宙間的所有交互作用都可以分解為四個基本交互作用</a:t>
            </a:r>
          </a:p>
        </p:txBody>
      </p:sp>
      <p:sp>
        <p:nvSpPr>
          <p:cNvPr id="156682" name="投影片編號版面配置區 1">
            <a:extLst>
              <a:ext uri="{FF2B5EF4-FFF2-40B4-BE49-F238E27FC236}">
                <a16:creationId xmlns:a16="http://schemas.microsoft.com/office/drawing/2014/main" id="{ED943D48-2E43-522D-4E39-B4DBF870138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0339BA7A-1150-4E49-873E-C4A0CCD5CA55}" type="slidenum">
              <a:rPr kumimoji="0" lang="zh-TW" altLang="en-US" sz="1400">
                <a:latin typeface="Tahoma" pitchFamily="34" charset="0"/>
              </a:rPr>
              <a:pPr eaLnBrk="1" hangingPunct="1">
                <a:spcBef>
                  <a:spcPct val="0"/>
                </a:spcBef>
                <a:buClrTx/>
                <a:buSzTx/>
                <a:buFontTx/>
                <a:buNone/>
              </a:pPr>
              <a:t>24</a:t>
            </a:fld>
            <a:endParaRPr kumimoji="0" lang="en-US" altLang="zh-TW" sz="1400">
              <a:latin typeface="Tahoma" pitchFamily="34" charset="0"/>
            </a:endParaRPr>
          </a:p>
        </p:txBody>
      </p:sp>
    </p:spTree>
    <p:extLst>
      <p:ext uri="{BB962C8B-B14F-4D97-AF65-F5344CB8AC3E}">
        <p14:creationId xmlns:p14="http://schemas.microsoft.com/office/powerpoint/2010/main" val="2091231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1CD6D9-3BB4-68EE-39D7-87210F8988B2}"/>
              </a:ext>
            </a:extLst>
          </p:cNvPr>
          <p:cNvSpPr txBox="1"/>
          <p:nvPr/>
        </p:nvSpPr>
        <p:spPr>
          <a:xfrm>
            <a:off x="3155182" y="1647929"/>
            <a:ext cx="3004457"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Non-Abelian Gauge </a:t>
            </a:r>
            <a:r>
              <a:rPr kumimoji="1" lang="en-US" dirty="0" err="1">
                <a:latin typeface="Times New Roman"/>
                <a:cs typeface="Times New Roman"/>
              </a:rPr>
              <a:t>Thoery</a:t>
            </a:r>
            <a:endParaRPr kumimoji="1" lang="en-US" dirty="0">
              <a:latin typeface="Times New Roman"/>
              <a:cs typeface="Times New Roman"/>
            </a:endParaRPr>
          </a:p>
        </p:txBody>
      </p:sp>
    </p:spTree>
    <p:extLst>
      <p:ext uri="{BB962C8B-B14F-4D97-AF65-F5344CB8AC3E}">
        <p14:creationId xmlns:p14="http://schemas.microsoft.com/office/powerpoint/2010/main" val="3401489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杨振宁1963年于普林斯顿的办公室。"/>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723" y="1750742"/>
            <a:ext cx="3061329" cy="4215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7ADCE68-1101-7A2F-F9C7-2F2FAC337A5A}"/>
              </a:ext>
            </a:extLst>
          </p:cNvPr>
          <p:cNvSpPr txBox="1"/>
          <p:nvPr/>
        </p:nvSpPr>
        <p:spPr>
          <a:xfrm>
            <a:off x="1616926" y="724830"/>
            <a:ext cx="6579219" cy="458908"/>
          </a:xfrm>
          <a:prstGeom prst="rect">
            <a:avLst/>
          </a:prstGeom>
          <a:noFill/>
        </p:spPr>
        <p:txBody>
          <a:bodyPr wrap="square" rtlCol="0">
            <a:spAutoFit/>
          </a:bodyPr>
          <a:lstStyle/>
          <a:p>
            <a:pPr algn="l">
              <a:lnSpc>
                <a:spcPct val="150000"/>
              </a:lnSpc>
            </a:pPr>
            <a:r>
              <a:rPr lang="en-US" dirty="0" err="1">
                <a:latin typeface="Times New Roman"/>
                <a:cs typeface="Times New Roman"/>
              </a:rPr>
              <a:t>電、弱、強交互作用竟然可以用同一種規範場論來描述</a:t>
            </a:r>
            <a:r>
              <a:rPr lang="en-US" dirty="0">
                <a:latin typeface="Times New Roman"/>
                <a:cs typeface="Times New Roman"/>
              </a:rPr>
              <a:t>！</a:t>
            </a:r>
            <a:endParaRPr kumimoji="1" lang="en-US" dirty="0">
              <a:latin typeface="Times New Roman"/>
              <a:cs typeface="Times New Roman"/>
            </a:endParaRPr>
          </a:p>
        </p:txBody>
      </p:sp>
      <p:sp>
        <p:nvSpPr>
          <p:cNvPr id="4" name="TextBox 3">
            <a:extLst>
              <a:ext uri="{FF2B5EF4-FFF2-40B4-BE49-F238E27FC236}">
                <a16:creationId xmlns:a16="http://schemas.microsoft.com/office/drawing/2014/main" id="{A2B48489-5973-BC78-E371-7869B4089E48}"/>
              </a:ext>
            </a:extLst>
          </p:cNvPr>
          <p:cNvSpPr txBox="1"/>
          <p:nvPr/>
        </p:nvSpPr>
        <p:spPr>
          <a:xfrm>
            <a:off x="3293741" y="1183738"/>
            <a:ext cx="1884556"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Gaue field theory</a:t>
            </a:r>
          </a:p>
        </p:txBody>
      </p:sp>
    </p:spTree>
    <p:extLst>
      <p:ext uri="{BB962C8B-B14F-4D97-AF65-F5344CB8AC3E}">
        <p14:creationId xmlns:p14="http://schemas.microsoft.com/office/powerpoint/2010/main" val="3122786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C2ADD2-FC9E-6CD4-6641-BC5B07F70DD7}"/>
              </a:ext>
            </a:extLst>
          </p:cNvPr>
          <p:cNvSpPr txBox="1"/>
          <p:nvPr/>
        </p:nvSpPr>
        <p:spPr>
          <a:xfrm>
            <a:off x="1023946" y="262183"/>
            <a:ext cx="6249620"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In EM you have the freedom to choose gauge.</a:t>
            </a:r>
          </a:p>
        </p:txBody>
      </p:sp>
      <mc:AlternateContent xmlns:mc="http://schemas.openxmlformats.org/markup-compatibility/2006" xmlns:a14="http://schemas.microsoft.com/office/drawing/2010/main">
        <mc:Choice Requires="a14">
          <p:sp>
            <p:nvSpPr>
              <p:cNvPr id="3" name="文字方塊 12">
                <a:extLst>
                  <a:ext uri="{FF2B5EF4-FFF2-40B4-BE49-F238E27FC236}">
                    <a16:creationId xmlns:a16="http://schemas.microsoft.com/office/drawing/2014/main" id="{92BF77AE-5C35-A719-797B-9794C6C243C3}"/>
                  </a:ext>
                </a:extLst>
              </p:cNvPr>
              <p:cNvSpPr txBox="1"/>
              <p:nvPr/>
            </p:nvSpPr>
            <p:spPr>
              <a:xfrm>
                <a:off x="2715030" y="1559839"/>
                <a:ext cx="143372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1" i="1" smtClean="0">
                          <a:latin typeface="Cambria Math" panose="02040503050406030204" pitchFamily="18" charset="0"/>
                          <a:ea typeface="Cambria Math"/>
                        </a:rPr>
                        <m:t>𝑨</m:t>
                      </m:r>
                      <m:r>
                        <a:rPr lang="en-US" altLang="zh-TW" i="1" smtClean="0">
                          <a:latin typeface="Cambria Math"/>
                          <a:ea typeface="Cambria Math"/>
                        </a:rPr>
                        <m:t>→</m:t>
                      </m:r>
                      <m:r>
                        <a:rPr lang="en-US" altLang="zh-TW" b="1" i="1">
                          <a:latin typeface="Cambria Math" panose="02040503050406030204" pitchFamily="18" charset="0"/>
                          <a:ea typeface="Cambria Math"/>
                        </a:rPr>
                        <m:t>𝑨</m:t>
                      </m:r>
                      <m:r>
                        <a:rPr lang="en-US" altLang="zh-TW" b="1" i="1" smtClean="0">
                          <a:latin typeface="Cambria Math" panose="02040503050406030204" pitchFamily="18" charset="0"/>
                          <a:ea typeface="Cambria Math"/>
                        </a:rPr>
                        <m:t>+</m:t>
                      </m:r>
                      <m:r>
                        <m:rPr>
                          <m:sty m:val="p"/>
                        </m:rP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𝜃</m:t>
                      </m:r>
                    </m:oMath>
                  </m:oMathPara>
                </a14:m>
                <a:endParaRPr lang="zh-TW" altLang="en-US" dirty="0"/>
              </a:p>
            </p:txBody>
          </p:sp>
        </mc:Choice>
        <mc:Fallback xmlns="">
          <p:sp>
            <p:nvSpPr>
              <p:cNvPr id="3" name="文字方塊 12">
                <a:extLst>
                  <a:ext uri="{FF2B5EF4-FFF2-40B4-BE49-F238E27FC236}">
                    <a16:creationId xmlns:a16="http://schemas.microsoft.com/office/drawing/2014/main" id="{92BF77AE-5C35-A719-797B-9794C6C243C3}"/>
                  </a:ext>
                </a:extLst>
              </p:cNvPr>
              <p:cNvSpPr txBox="1">
                <a:spLocks noRot="1" noChangeAspect="1" noMove="1" noResize="1" noEditPoints="1" noAdjustHandles="1" noChangeArrowheads="1" noChangeShapeType="1" noTextEdit="1"/>
              </p:cNvSpPr>
              <p:nvPr/>
            </p:nvSpPr>
            <p:spPr>
              <a:xfrm>
                <a:off x="2715030" y="1559839"/>
                <a:ext cx="1433726" cy="3693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22">
                <a:extLst>
                  <a:ext uri="{FF2B5EF4-FFF2-40B4-BE49-F238E27FC236}">
                    <a16:creationId xmlns:a16="http://schemas.microsoft.com/office/drawing/2014/main" id="{7D5522BC-4C07-2322-FF94-4231F77548AB}"/>
                  </a:ext>
                </a:extLst>
              </p:cNvPr>
              <p:cNvSpPr/>
              <p:nvPr/>
            </p:nvSpPr>
            <p:spPr>
              <a:xfrm>
                <a:off x="4769905" y="1555184"/>
                <a:ext cx="1790747"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a:rPr>
                            <m:t>𝐴</m:t>
                          </m:r>
                        </m:e>
                        <m:sup>
                          <m:r>
                            <a:rPr lang="zh-TW" altLang="en-US" i="1" smtClean="0">
                              <a:latin typeface="Cambria Math"/>
                            </a:rPr>
                            <m:t>𝜇</m:t>
                          </m:r>
                        </m:sup>
                      </m:sSup>
                      <m:r>
                        <a:rPr lang="zh-TW" altLang="en-US"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a:rPr>
                            <m:t>𝐴</m:t>
                          </m:r>
                        </m:e>
                        <m:sup>
                          <m:r>
                            <a:rPr lang="zh-TW" altLang="en-US" i="1">
                              <a:latin typeface="Cambria Math"/>
                            </a:rPr>
                            <m:t>𝜇</m:t>
                          </m:r>
                        </m:sup>
                      </m:sSup>
                      <m:r>
                        <a:rPr lang="en-US" altLang="zh-TW" b="0" i="1" smtClean="0">
                          <a:latin typeface="Cambria Math" panose="02040503050406030204" pitchFamily="18" charset="0"/>
                        </a:rPr>
                        <m:t>+</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m:t>
                          </m:r>
                        </m:e>
                        <m:sup>
                          <m:r>
                            <a:rPr lang="en-US" altLang="zh-TW" b="0" i="1" smtClean="0">
                              <a:latin typeface="Cambria Math" panose="02040503050406030204" pitchFamily="18" charset="0"/>
                              <a:ea typeface="Cambria Math" panose="02040503050406030204" pitchFamily="18" charset="0"/>
                            </a:rPr>
                            <m:t>𝜇</m:t>
                          </m:r>
                        </m:sup>
                      </m:sSup>
                      <m:r>
                        <a:rPr lang="en-US" altLang="zh-TW" b="0" i="1" smtClean="0">
                          <a:latin typeface="Cambria Math" panose="02040503050406030204" pitchFamily="18" charset="0"/>
                          <a:ea typeface="Cambria Math" panose="02040503050406030204" pitchFamily="18" charset="0"/>
                        </a:rPr>
                        <m:t>𝜃</m:t>
                      </m:r>
                    </m:oMath>
                  </m:oMathPara>
                </a14:m>
                <a:endParaRPr lang="zh-TW" altLang="en-US" dirty="0"/>
              </a:p>
            </p:txBody>
          </p:sp>
        </mc:Choice>
        <mc:Fallback xmlns="">
          <p:sp>
            <p:nvSpPr>
              <p:cNvPr id="4" name="矩形 22">
                <a:extLst>
                  <a:ext uri="{FF2B5EF4-FFF2-40B4-BE49-F238E27FC236}">
                    <a16:creationId xmlns:a16="http://schemas.microsoft.com/office/drawing/2014/main" id="{7D5522BC-4C07-2322-FF94-4231F77548AB}"/>
                  </a:ext>
                </a:extLst>
              </p:cNvPr>
              <p:cNvSpPr>
                <a:spLocks noRot="1" noChangeAspect="1" noMove="1" noResize="1" noEditPoints="1" noAdjustHandles="1" noChangeArrowheads="1" noChangeShapeType="1" noTextEdit="1"/>
              </p:cNvSpPr>
              <p:nvPr/>
            </p:nvSpPr>
            <p:spPr>
              <a:xfrm>
                <a:off x="4769905" y="1555184"/>
                <a:ext cx="1790747"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3">
                <a:extLst>
                  <a:ext uri="{FF2B5EF4-FFF2-40B4-BE49-F238E27FC236}">
                    <a16:creationId xmlns:a16="http://schemas.microsoft.com/office/drawing/2014/main" id="{4B8908BE-B670-D77B-0941-EBD731459AAB}"/>
                  </a:ext>
                </a:extLst>
              </p:cNvPr>
              <p:cNvSpPr txBox="1"/>
              <p:nvPr/>
            </p:nvSpPr>
            <p:spPr>
              <a:xfrm>
                <a:off x="2506793" y="810697"/>
                <a:ext cx="2834640" cy="369332"/>
              </a:xfrm>
              <a:prstGeom prst="rect">
                <a:avLst/>
              </a:prstGeom>
              <a:noFill/>
            </p:spPr>
            <p:txBody>
              <a:bodyPr wrap="square" rtlCol="0">
                <a:spAutoFit/>
              </a:bodyPr>
              <a:lstStyle/>
              <a:p>
                <a14:m>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𝐴</m:t>
                        </m:r>
                      </m:e>
                      <m:sup>
                        <m:r>
                          <a:rPr lang="zh-TW" altLang="en-US" i="1">
                            <a:latin typeface="Cambria Math"/>
                            <a:cs typeface="Times New Roman" pitchFamily="18" charset="0"/>
                          </a:rPr>
                          <m:t>𝜇</m:t>
                        </m:r>
                      </m:sup>
                    </m:sSup>
                  </m:oMath>
                </a14:m>
                <a:r>
                  <a:rPr lang="zh-TW" altLang="en-US" dirty="0">
                    <a:latin typeface="Times New Roman" pitchFamily="18" charset="0"/>
                    <a:cs typeface="Times New Roman" pitchFamily="18" charset="0"/>
                  </a:rPr>
                  <a:t>是</a:t>
                </a:r>
                <a:r>
                  <a:rPr lang="en-US" altLang="zh-TW" dirty="0">
                    <a:latin typeface="Times New Roman" pitchFamily="18" charset="0"/>
                    <a:cs typeface="Times New Roman" pitchFamily="18" charset="0"/>
                  </a:rPr>
                  <a:t>4-vector</a:t>
                </a:r>
                <a:r>
                  <a:rPr lang="zh-TW" altLang="en-US" dirty="0">
                    <a:latin typeface="Times New Roman" pitchFamily="18" charset="0"/>
                    <a:cs typeface="Times New Roman" pitchFamily="18" charset="0"/>
                  </a:rPr>
                  <a:t>向量位：</a:t>
                </a:r>
              </a:p>
            </p:txBody>
          </p:sp>
        </mc:Choice>
        <mc:Fallback xmlns="">
          <p:sp>
            <p:nvSpPr>
              <p:cNvPr id="5" name="文字方塊 3">
                <a:extLst>
                  <a:ext uri="{FF2B5EF4-FFF2-40B4-BE49-F238E27FC236}">
                    <a16:creationId xmlns:a16="http://schemas.microsoft.com/office/drawing/2014/main" id="{4B8908BE-B670-D77B-0941-EBD731459AAB}"/>
                  </a:ext>
                </a:extLst>
              </p:cNvPr>
              <p:cNvSpPr txBox="1">
                <a:spLocks noRot="1" noChangeAspect="1" noMove="1" noResize="1" noEditPoints="1" noAdjustHandles="1" noChangeArrowheads="1" noChangeShapeType="1" noTextEdit="1"/>
              </p:cNvSpPr>
              <p:nvPr/>
            </p:nvSpPr>
            <p:spPr>
              <a:xfrm>
                <a:off x="2506793" y="810697"/>
                <a:ext cx="2834640" cy="369332"/>
              </a:xfrm>
              <a:prstGeom prst="rect">
                <a:avLst/>
              </a:prstGeom>
              <a:blipFill>
                <a:blip r:embed="rId4"/>
                <a:stretch>
                  <a:fillRect t="-6452"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4">
                <a:extLst>
                  <a:ext uri="{FF2B5EF4-FFF2-40B4-BE49-F238E27FC236}">
                    <a16:creationId xmlns:a16="http://schemas.microsoft.com/office/drawing/2014/main" id="{B1C920D6-F88B-F7CD-C668-748B7A39FF9D}"/>
                  </a:ext>
                </a:extLst>
              </p:cNvPr>
              <p:cNvSpPr/>
              <p:nvPr/>
            </p:nvSpPr>
            <p:spPr>
              <a:xfrm>
                <a:off x="1029919" y="799244"/>
                <a:ext cx="1421799" cy="369332"/>
              </a:xfrm>
              <a:prstGeom prst="rect">
                <a:avLst/>
              </a:prstGeom>
              <a:solidFill>
                <a:srgbClr val="FFFDAB"/>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𝐴</m:t>
                          </m:r>
                        </m:e>
                        <m:sup>
                          <m:r>
                            <a:rPr lang="zh-TW" altLang="en-US" i="1">
                              <a:latin typeface="Cambria Math"/>
                              <a:cs typeface="Times New Roman" pitchFamily="18" charset="0"/>
                            </a:rPr>
                            <m:t>𝜇</m:t>
                          </m:r>
                        </m:sup>
                      </m:sSup>
                      <m:r>
                        <a:rPr lang="en-US" altLang="zh-TW" b="0" i="1" smtClean="0">
                          <a:latin typeface="Cambria Math"/>
                          <a:cs typeface="Times New Roman" pitchFamily="18" charset="0"/>
                        </a:rPr>
                        <m:t>=</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ea typeface="Cambria Math" panose="02040503050406030204" pitchFamily="18" charset="0"/>
                              <a:cs typeface="Times New Roman" pitchFamily="18" charset="0"/>
                            </a:rPr>
                            <m:t>𝜙</m:t>
                          </m:r>
                          <m:r>
                            <a:rPr lang="en-US" altLang="zh-TW" b="0" i="1" smtClean="0">
                              <a:latin typeface="Cambria Math"/>
                              <a:cs typeface="Times New Roman" pitchFamily="18" charset="0"/>
                            </a:rPr>
                            <m:t>,</m:t>
                          </m:r>
                          <m:r>
                            <a:rPr lang="en-US" altLang="zh-TW" b="1" i="1">
                              <a:latin typeface="Cambria Math" panose="02040503050406030204" pitchFamily="18" charset="0"/>
                              <a:ea typeface="Cambria Math"/>
                            </a:rPr>
                            <m:t>𝑨</m:t>
                          </m:r>
                        </m:e>
                      </m:d>
                    </m:oMath>
                  </m:oMathPara>
                </a14:m>
                <a:endParaRPr lang="zh-TW" altLang="en-US" dirty="0"/>
              </a:p>
            </p:txBody>
          </p:sp>
        </mc:Choice>
        <mc:Fallback xmlns="">
          <p:sp>
            <p:nvSpPr>
              <p:cNvPr id="6" name="矩形 4">
                <a:extLst>
                  <a:ext uri="{FF2B5EF4-FFF2-40B4-BE49-F238E27FC236}">
                    <a16:creationId xmlns:a16="http://schemas.microsoft.com/office/drawing/2014/main" id="{B1C920D6-F88B-F7CD-C668-748B7A39FF9D}"/>
                  </a:ext>
                </a:extLst>
              </p:cNvPr>
              <p:cNvSpPr>
                <a:spLocks noRot="1" noChangeAspect="1" noMove="1" noResize="1" noEditPoints="1" noAdjustHandles="1" noChangeArrowheads="1" noChangeShapeType="1" noTextEdit="1"/>
              </p:cNvSpPr>
              <p:nvPr/>
            </p:nvSpPr>
            <p:spPr>
              <a:xfrm>
                <a:off x="1029919" y="799244"/>
                <a:ext cx="1421799" cy="369332"/>
              </a:xfrm>
              <a:prstGeom prst="rect">
                <a:avLst/>
              </a:prstGeom>
              <a:blipFill>
                <a:blip r:embed="rId5"/>
                <a:stretch>
                  <a:fillRect b="-12903"/>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922EEA72-0842-FB5B-C389-0DF3274FFA54}"/>
              </a:ext>
            </a:extLst>
          </p:cNvPr>
          <p:cNvSpPr txBox="1"/>
          <p:nvPr/>
        </p:nvSpPr>
        <p:spPr>
          <a:xfrm>
            <a:off x="1023946" y="1077465"/>
            <a:ext cx="7217654"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You can choose a different gauge</a:t>
            </a:r>
            <a:r>
              <a:rPr kumimoji="1" lang="zh-TW" altLang="en-US" dirty="0">
                <a:latin typeface="Times New Roman"/>
                <a:cs typeface="Times New Roman"/>
              </a:rPr>
              <a:t> </a:t>
            </a:r>
            <a:r>
              <a:rPr kumimoji="1" lang="en-US" altLang="zh-TW" dirty="0">
                <a:latin typeface="Times New Roman"/>
                <a:cs typeface="Times New Roman"/>
              </a:rPr>
              <a:t>by the following gauge transformation</a:t>
            </a:r>
            <a:r>
              <a:rPr kumimoji="1" lang="en-US" dirty="0">
                <a:latin typeface="Times New Roman"/>
                <a:cs typeface="Times New Roman"/>
              </a:rPr>
              <a:t>:</a:t>
            </a:r>
          </a:p>
        </p:txBody>
      </p:sp>
      <mc:AlternateContent xmlns:mc="http://schemas.openxmlformats.org/markup-compatibility/2006" xmlns:a14="http://schemas.microsoft.com/office/drawing/2010/main">
        <mc:Choice Requires="a14">
          <p:sp>
            <p:nvSpPr>
              <p:cNvPr id="11" name="文字方塊 12">
                <a:extLst>
                  <a:ext uri="{FF2B5EF4-FFF2-40B4-BE49-F238E27FC236}">
                    <a16:creationId xmlns:a16="http://schemas.microsoft.com/office/drawing/2014/main" id="{A8802711-5D69-9D67-A0B7-6997FCB87CF8}"/>
                  </a:ext>
                </a:extLst>
              </p:cNvPr>
              <p:cNvSpPr txBox="1"/>
              <p:nvPr/>
            </p:nvSpPr>
            <p:spPr>
              <a:xfrm>
                <a:off x="1054049" y="1568000"/>
                <a:ext cx="1513107"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𝜙</m:t>
                      </m:r>
                      <m:r>
                        <a:rPr lang="en-US" altLang="zh-TW" b="0" i="1" smtClean="0">
                          <a:latin typeface="Cambria Math"/>
                          <a:ea typeface="Cambria Math"/>
                        </a:rPr>
                        <m:t>→</m:t>
                      </m:r>
                      <m:r>
                        <a:rPr lang="en-US" altLang="zh-TW" b="0" i="1" smtClean="0">
                          <a:latin typeface="Cambria Math" panose="02040503050406030204" pitchFamily="18" charset="0"/>
                          <a:ea typeface="Cambria Math" panose="02040503050406030204" pitchFamily="18" charset="0"/>
                        </a:rPr>
                        <m:t>𝜙</m:t>
                      </m:r>
                      <m:r>
                        <a:rPr lang="en-US" altLang="zh-TW" b="0" i="1" smtClean="0">
                          <a:latin typeface="Cambria Math" panose="02040503050406030204" pitchFamily="18" charset="0"/>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panose="02040503050406030204" pitchFamily="18" charset="0"/>
                              <a:ea typeface="Cambria Math" panose="02040503050406030204" pitchFamily="18" charset="0"/>
                            </a:rPr>
                            <m:t>𝜕</m:t>
                          </m:r>
                        </m:e>
                        <m:sub>
                          <m:r>
                            <a:rPr lang="en-US" altLang="zh-TW" b="0" i="1" smtClean="0">
                              <a:latin typeface="Cambria Math" panose="02040503050406030204" pitchFamily="18" charset="0"/>
                              <a:ea typeface="Cambria Math"/>
                            </a:rPr>
                            <m:t>𝑡</m:t>
                          </m:r>
                        </m:sub>
                      </m:sSub>
                      <m:r>
                        <a:rPr lang="en-US" altLang="zh-TW" i="1">
                          <a:latin typeface="Cambria Math" panose="02040503050406030204" pitchFamily="18" charset="0"/>
                          <a:ea typeface="Cambria Math" panose="02040503050406030204" pitchFamily="18" charset="0"/>
                        </a:rPr>
                        <m:t>𝜃</m:t>
                      </m:r>
                    </m:oMath>
                  </m:oMathPara>
                </a14:m>
                <a:endParaRPr lang="zh-TW" altLang="en-US" dirty="0"/>
              </a:p>
            </p:txBody>
          </p:sp>
        </mc:Choice>
        <mc:Fallback xmlns="">
          <p:sp>
            <p:nvSpPr>
              <p:cNvPr id="11" name="文字方塊 12">
                <a:extLst>
                  <a:ext uri="{FF2B5EF4-FFF2-40B4-BE49-F238E27FC236}">
                    <a16:creationId xmlns:a16="http://schemas.microsoft.com/office/drawing/2014/main" id="{A8802711-5D69-9D67-A0B7-6997FCB87CF8}"/>
                  </a:ext>
                </a:extLst>
              </p:cNvPr>
              <p:cNvSpPr txBox="1">
                <a:spLocks noRot="1" noChangeAspect="1" noMove="1" noResize="1" noEditPoints="1" noAdjustHandles="1" noChangeArrowheads="1" noChangeShapeType="1" noTextEdit="1"/>
              </p:cNvSpPr>
              <p:nvPr/>
            </p:nvSpPr>
            <p:spPr>
              <a:xfrm>
                <a:off x="1054049" y="1568000"/>
                <a:ext cx="1513107" cy="369332"/>
              </a:xfrm>
              <a:prstGeom prst="rect">
                <a:avLst/>
              </a:prstGeom>
              <a:blipFill>
                <a:blip r:embed="rId6"/>
                <a:stretch>
                  <a:fillRect b="-16667"/>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0D91AAC0-D9C1-82BE-FD63-26176CBCDCBB}"/>
              </a:ext>
            </a:extLst>
          </p:cNvPr>
          <p:cNvSpPr txBox="1"/>
          <p:nvPr/>
        </p:nvSpPr>
        <p:spPr>
          <a:xfrm>
            <a:off x="4299683" y="1452284"/>
            <a:ext cx="455416"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or</a:t>
            </a:r>
          </a:p>
        </p:txBody>
      </p:sp>
      <p:sp>
        <p:nvSpPr>
          <p:cNvPr id="13" name="TextBox 12">
            <a:extLst>
              <a:ext uri="{FF2B5EF4-FFF2-40B4-BE49-F238E27FC236}">
                <a16:creationId xmlns:a16="http://schemas.microsoft.com/office/drawing/2014/main" id="{00096492-D6FB-8AC1-BCCB-115AE45781C8}"/>
              </a:ext>
            </a:extLst>
          </p:cNvPr>
          <p:cNvSpPr txBox="1"/>
          <p:nvPr/>
        </p:nvSpPr>
        <p:spPr>
          <a:xfrm>
            <a:off x="1038997" y="2302402"/>
            <a:ext cx="6759554"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The observable electromagnetic fields do not change! </a:t>
            </a:r>
          </a:p>
        </p:txBody>
      </p:sp>
      <mc:AlternateContent xmlns:mc="http://schemas.openxmlformats.org/markup-compatibility/2006" xmlns:a14="http://schemas.microsoft.com/office/drawing/2010/main">
        <mc:Choice Requires="a14">
          <p:sp>
            <p:nvSpPr>
              <p:cNvPr id="14" name="矩形 12">
                <a:extLst>
                  <a:ext uri="{FF2B5EF4-FFF2-40B4-BE49-F238E27FC236}">
                    <a16:creationId xmlns:a16="http://schemas.microsoft.com/office/drawing/2014/main" id="{F9C3DEA0-7800-304D-5DEC-326E26115015}"/>
                  </a:ext>
                </a:extLst>
              </p:cNvPr>
              <p:cNvSpPr/>
              <p:nvPr/>
            </p:nvSpPr>
            <p:spPr>
              <a:xfrm>
                <a:off x="1044963" y="2865409"/>
                <a:ext cx="5075514" cy="619016"/>
              </a:xfrm>
              <a:prstGeom prst="rect">
                <a:avLst/>
              </a:prstGeom>
              <a:solidFill>
                <a:srgbClr val="FFFDAB"/>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1" i="1" smtClean="0">
                          <a:latin typeface="Cambria Math" panose="02040503050406030204" pitchFamily="18" charset="0"/>
                          <a:cs typeface="Times New Roman" pitchFamily="18" charset="0"/>
                        </a:rPr>
                        <m:t>𝑬</m:t>
                      </m:r>
                      <m:r>
                        <a:rPr lang="en-US" altLang="zh-TW" b="0" i="1" smtClean="0">
                          <a:latin typeface="Cambria Math"/>
                          <a:cs typeface="Times New Roman" pitchFamily="18" charset="0"/>
                        </a:rPr>
                        <m:t>=</m:t>
                      </m:r>
                      <m:r>
                        <a:rPr lang="en-US" altLang="zh-TW" i="1">
                          <a:latin typeface="Cambria Math"/>
                          <a:cs typeface="Times New Roman" pitchFamily="18" charset="0"/>
                        </a:rPr>
                        <m:t>−</m:t>
                      </m:r>
                      <m:r>
                        <m:rPr>
                          <m:sty m:val="p"/>
                        </m:rPr>
                        <a:rPr lang="en-US" altLang="zh-TW" i="1" smtClean="0">
                          <a:latin typeface="Cambria Math" panose="02040503050406030204" pitchFamily="18" charset="0"/>
                          <a:ea typeface="Cambria Math" panose="02040503050406030204" pitchFamily="18" charset="0"/>
                          <a:cs typeface="Times New Roman" pitchFamily="18" charset="0"/>
                        </a:rPr>
                        <m:t>∇</m:t>
                      </m:r>
                      <m:r>
                        <a:rPr lang="en-US" altLang="zh-TW" i="1" smtClean="0">
                          <a:latin typeface="Cambria Math" panose="02040503050406030204" pitchFamily="18" charset="0"/>
                          <a:ea typeface="Cambria Math" panose="02040503050406030204" pitchFamily="18" charset="0"/>
                          <a:cs typeface="Times New Roman" pitchFamily="18" charset="0"/>
                        </a:rPr>
                        <m:t>𝜙</m:t>
                      </m:r>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zh-TW" altLang="en-US" i="1">
                              <a:latin typeface="Cambria Math"/>
                              <a:cs typeface="Times New Roman" pitchFamily="18" charset="0"/>
                            </a:rPr>
                            <m:t>𝜕</m:t>
                          </m:r>
                          <m:r>
                            <a:rPr lang="en-US" altLang="zh-TW" b="1" i="1">
                              <a:latin typeface="Cambria Math" panose="02040503050406030204" pitchFamily="18" charset="0"/>
                              <a:ea typeface="Cambria Math"/>
                            </a:rPr>
                            <m:t>𝑨</m:t>
                          </m:r>
                        </m:num>
                        <m:den>
                          <m:r>
                            <a:rPr lang="zh-TW" altLang="en-US" i="1">
                              <a:latin typeface="Cambria Math"/>
                              <a:cs typeface="Times New Roman" pitchFamily="18" charset="0"/>
                            </a:rPr>
                            <m:t>𝜕</m:t>
                          </m:r>
                          <m:r>
                            <a:rPr lang="en-US" altLang="zh-TW" i="1">
                              <a:latin typeface="Cambria Math"/>
                              <a:cs typeface="Times New Roman" pitchFamily="18" charset="0"/>
                            </a:rPr>
                            <m:t>𝑡</m:t>
                          </m:r>
                        </m:den>
                      </m:f>
                      <m:r>
                        <a:rPr lang="en-US" altLang="zh-TW" i="1" smtClean="0">
                          <a:latin typeface="Cambria Math" panose="02040503050406030204" pitchFamily="18" charset="0"/>
                          <a:ea typeface="Cambria Math" panose="02040503050406030204" pitchFamily="18" charset="0"/>
                          <a:cs typeface="Times New Roman" pitchFamily="18" charset="0"/>
                        </a:rPr>
                        <m:t>→</m:t>
                      </m:r>
                      <m:r>
                        <a:rPr lang="en-US" altLang="zh-TW" i="1">
                          <a:latin typeface="Cambria Math"/>
                          <a:cs typeface="Times New Roman" pitchFamily="18" charset="0"/>
                        </a:rPr>
                        <m:t>−</m:t>
                      </m:r>
                      <m:r>
                        <m:rPr>
                          <m:sty m:val="p"/>
                        </m:rPr>
                        <a:rPr lang="en-US" altLang="zh-TW" i="1">
                          <a:latin typeface="Cambria Math" panose="02040503050406030204" pitchFamily="18" charset="0"/>
                          <a:ea typeface="Cambria Math" panose="02040503050406030204" pitchFamily="18" charset="0"/>
                          <a:cs typeface="Times New Roman" pitchFamily="18" charset="0"/>
                        </a:rPr>
                        <m:t>∇</m:t>
                      </m:r>
                      <m:r>
                        <a:rPr lang="en-US" altLang="zh-TW" i="1" smtClean="0">
                          <a:latin typeface="Cambria Math" panose="02040503050406030204" pitchFamily="18" charset="0"/>
                          <a:ea typeface="Cambria Math" panose="02040503050406030204" pitchFamily="18" charset="0"/>
                          <a:cs typeface="Times New Roman" pitchFamily="18" charset="0"/>
                        </a:rPr>
                        <m:t>𝜙</m:t>
                      </m:r>
                      <m:r>
                        <a:rPr lang="en-US" altLang="zh-TW" b="0" i="1" smtClean="0">
                          <a:latin typeface="Cambria Math" panose="02040503050406030204" pitchFamily="18" charset="0"/>
                          <a:cs typeface="Times New Roman" pitchFamily="18" charset="0"/>
                        </a:rPr>
                        <m:t>−</m:t>
                      </m:r>
                      <m:r>
                        <m:rPr>
                          <m:sty m:val="p"/>
                        </m:rPr>
                        <a:rPr lang="en-US" altLang="zh-TW" i="1">
                          <a:latin typeface="Cambria Math" panose="02040503050406030204" pitchFamily="18" charset="0"/>
                          <a:ea typeface="Cambria Math" panose="02040503050406030204" pitchFamily="18" charset="0"/>
                          <a:cs typeface="Times New Roman" pitchFamily="18" charset="0"/>
                        </a:rPr>
                        <m:t>∇</m:t>
                      </m:r>
                      <m:f>
                        <m:fPr>
                          <m:ctrlPr>
                            <a:rPr lang="en-US" altLang="zh-TW" i="1">
                              <a:latin typeface="Cambria Math" panose="02040503050406030204" pitchFamily="18" charset="0"/>
                              <a:cs typeface="Times New Roman" pitchFamily="18" charset="0"/>
                            </a:rPr>
                          </m:ctrlPr>
                        </m:fPr>
                        <m:num>
                          <m:r>
                            <a:rPr lang="zh-TW" altLang="en-US" i="1">
                              <a:latin typeface="Cambria Math"/>
                              <a:cs typeface="Times New Roman" pitchFamily="18" charset="0"/>
                            </a:rPr>
                            <m:t>𝜕</m:t>
                          </m:r>
                          <m:r>
                            <a:rPr lang="zh-TW" altLang="en-US" b="0" i="1" smtClean="0">
                              <a:latin typeface="Cambria Math" panose="02040503050406030204" pitchFamily="18" charset="0"/>
                              <a:cs typeface="Times New Roman" pitchFamily="18" charset="0"/>
                            </a:rPr>
                            <m:t>𝜃</m:t>
                          </m:r>
                        </m:num>
                        <m:den>
                          <m:r>
                            <a:rPr lang="zh-TW" altLang="en-US" i="1">
                              <a:latin typeface="Cambria Math"/>
                              <a:cs typeface="Times New Roman" pitchFamily="18" charset="0"/>
                            </a:rPr>
                            <m:t>𝜕</m:t>
                          </m:r>
                          <m:r>
                            <a:rPr lang="en-US" altLang="zh-TW" i="1">
                              <a:latin typeface="Cambria Math"/>
                              <a:cs typeface="Times New Roman" pitchFamily="18" charset="0"/>
                            </a:rPr>
                            <m:t>𝑡</m:t>
                          </m:r>
                        </m:den>
                      </m:f>
                      <m:r>
                        <a:rPr lang="en-US" altLang="zh-TW" b="0" i="1" smtClean="0">
                          <a:latin typeface="Cambria Math" panose="02040503050406030204" pitchFamily="18" charset="0"/>
                          <a:cs typeface="Times New Roman" pitchFamily="18" charset="0"/>
                        </a:rPr>
                        <m:t>+</m:t>
                      </m:r>
                      <m:f>
                        <m:fPr>
                          <m:ctrlPr>
                            <a:rPr lang="en-US" altLang="zh-TW" i="1">
                              <a:latin typeface="Cambria Math" panose="02040503050406030204" pitchFamily="18" charset="0"/>
                              <a:cs typeface="Times New Roman" pitchFamily="18" charset="0"/>
                            </a:rPr>
                          </m:ctrlPr>
                        </m:fPr>
                        <m:num>
                          <m:r>
                            <a:rPr lang="zh-TW" altLang="en-US" i="1">
                              <a:latin typeface="Cambria Math"/>
                              <a:cs typeface="Times New Roman" pitchFamily="18" charset="0"/>
                            </a:rPr>
                            <m:t>𝜕</m:t>
                          </m:r>
                          <m:r>
                            <a:rPr lang="en-US" altLang="zh-TW" b="1" i="1">
                              <a:latin typeface="Cambria Math" panose="02040503050406030204" pitchFamily="18" charset="0"/>
                              <a:ea typeface="Cambria Math"/>
                            </a:rPr>
                            <m:t>𝑨</m:t>
                          </m:r>
                        </m:num>
                        <m:den>
                          <m:r>
                            <a:rPr lang="zh-TW" altLang="en-US" i="1">
                              <a:latin typeface="Cambria Math"/>
                              <a:cs typeface="Times New Roman" pitchFamily="18" charset="0"/>
                            </a:rPr>
                            <m:t>𝜕</m:t>
                          </m:r>
                          <m:r>
                            <a:rPr lang="en-US" altLang="zh-TW" i="1">
                              <a:latin typeface="Cambria Math"/>
                              <a:cs typeface="Times New Roman" pitchFamily="18" charset="0"/>
                            </a:rPr>
                            <m:t>𝑡</m:t>
                          </m:r>
                        </m:den>
                      </m:f>
                      <m:r>
                        <a:rPr lang="en-US" altLang="zh-TW" b="0" i="1" smtClean="0">
                          <a:latin typeface="Cambria Math" panose="02040503050406030204" pitchFamily="18" charset="0"/>
                          <a:cs typeface="Times New Roman" pitchFamily="18" charset="0"/>
                        </a:rPr>
                        <m:t>+</m:t>
                      </m:r>
                      <m:f>
                        <m:fPr>
                          <m:ctrlPr>
                            <a:rPr lang="en-US" altLang="zh-TW" i="1">
                              <a:latin typeface="Cambria Math" panose="02040503050406030204" pitchFamily="18" charset="0"/>
                              <a:cs typeface="Times New Roman" pitchFamily="18" charset="0"/>
                            </a:rPr>
                          </m:ctrlPr>
                        </m:fPr>
                        <m:num>
                          <m:r>
                            <a:rPr lang="zh-TW" altLang="en-US" i="1">
                              <a:latin typeface="Cambria Math"/>
                              <a:cs typeface="Times New Roman" pitchFamily="18" charset="0"/>
                            </a:rPr>
                            <m:t>𝜕</m:t>
                          </m:r>
                        </m:num>
                        <m:den>
                          <m:r>
                            <a:rPr lang="zh-TW" altLang="en-US" i="1">
                              <a:latin typeface="Cambria Math"/>
                              <a:cs typeface="Times New Roman" pitchFamily="18" charset="0"/>
                            </a:rPr>
                            <m:t>𝜕</m:t>
                          </m:r>
                          <m:r>
                            <a:rPr lang="en-US" altLang="zh-TW" i="1">
                              <a:latin typeface="Cambria Math"/>
                              <a:cs typeface="Times New Roman" pitchFamily="18" charset="0"/>
                            </a:rPr>
                            <m:t>𝑡</m:t>
                          </m:r>
                        </m:den>
                      </m:f>
                      <m:r>
                        <m:rPr>
                          <m:sty m:val="p"/>
                        </m:rP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𝜃</m:t>
                      </m:r>
                      <m:r>
                        <a:rPr lang="en-US" altLang="zh-TW" b="0" i="1" smtClean="0">
                          <a:latin typeface="Cambria Math" panose="02040503050406030204" pitchFamily="18" charset="0"/>
                          <a:ea typeface="Cambria Math" panose="02040503050406030204" pitchFamily="18" charset="0"/>
                        </a:rPr>
                        <m:t>=</m:t>
                      </m:r>
                      <m:r>
                        <a:rPr lang="en-US" altLang="zh-TW" b="1" i="1">
                          <a:latin typeface="Cambria Math" panose="02040503050406030204" pitchFamily="18" charset="0"/>
                          <a:cs typeface="Times New Roman" pitchFamily="18" charset="0"/>
                        </a:rPr>
                        <m:t>𝑬</m:t>
                      </m:r>
                    </m:oMath>
                  </m:oMathPara>
                </a14:m>
                <a:endParaRPr lang="zh-TW" altLang="en-US" dirty="0"/>
              </a:p>
            </p:txBody>
          </p:sp>
        </mc:Choice>
        <mc:Fallback xmlns="">
          <p:sp>
            <p:nvSpPr>
              <p:cNvPr id="14" name="矩形 12">
                <a:extLst>
                  <a:ext uri="{FF2B5EF4-FFF2-40B4-BE49-F238E27FC236}">
                    <a16:creationId xmlns:a16="http://schemas.microsoft.com/office/drawing/2014/main" id="{F9C3DEA0-7800-304D-5DEC-326E26115015}"/>
                  </a:ext>
                </a:extLst>
              </p:cNvPr>
              <p:cNvSpPr>
                <a:spLocks noRot="1" noChangeAspect="1" noMove="1" noResize="1" noEditPoints="1" noAdjustHandles="1" noChangeArrowheads="1" noChangeShapeType="1" noTextEdit="1"/>
              </p:cNvSpPr>
              <p:nvPr/>
            </p:nvSpPr>
            <p:spPr>
              <a:xfrm>
                <a:off x="1044963" y="2865409"/>
                <a:ext cx="5075514" cy="619016"/>
              </a:xfrm>
              <a:prstGeom prst="rect">
                <a:avLst/>
              </a:prstGeom>
              <a:blipFill>
                <a:blip r:embed="rId7"/>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矩形 13">
                <a:extLst>
                  <a:ext uri="{FF2B5EF4-FFF2-40B4-BE49-F238E27FC236}">
                    <a16:creationId xmlns:a16="http://schemas.microsoft.com/office/drawing/2014/main" id="{81849613-0D61-F020-F3C3-9C9BEADE8B0D}"/>
                  </a:ext>
                </a:extLst>
              </p:cNvPr>
              <p:cNvSpPr/>
              <p:nvPr/>
            </p:nvSpPr>
            <p:spPr>
              <a:xfrm>
                <a:off x="1038998" y="3665431"/>
                <a:ext cx="2804536" cy="369332"/>
              </a:xfrm>
              <a:prstGeom prst="rect">
                <a:avLst/>
              </a:prstGeom>
              <a:solidFill>
                <a:srgbClr val="FFFDAB"/>
              </a:solidFill>
            </p:spPr>
            <p:txBody>
              <a:bodyPr wrap="square">
                <a:spAutoFit/>
              </a:bodyPr>
              <a:lstStyle/>
              <a:p>
                <a14:m>
                  <m:oMath xmlns:m="http://schemas.openxmlformats.org/officeDocument/2006/math">
                    <m:r>
                      <a:rPr lang="en-US" altLang="zh-TW" b="1" i="1" smtClean="0">
                        <a:latin typeface="Cambria Math" panose="02040503050406030204" pitchFamily="18" charset="0"/>
                        <a:cs typeface="Times New Roman" pitchFamily="18" charset="0"/>
                      </a:rPr>
                      <m:t>𝑩</m:t>
                    </m:r>
                    <m:r>
                      <a:rPr lang="en-US" altLang="zh-TW" i="1">
                        <a:latin typeface="Cambria Math"/>
                        <a:ea typeface="Cambria Math" panose="02040503050406030204" pitchFamily="18" charset="0"/>
                        <a:cs typeface="Times New Roman" pitchFamily="18" charset="0"/>
                      </a:rPr>
                      <m:t>→</m:t>
                    </m:r>
                    <m:r>
                      <m:rPr>
                        <m:sty m:val="p"/>
                      </m:rPr>
                      <a:rPr lang="en-US" altLang="zh-TW" i="1" smtClean="0">
                        <a:latin typeface="Cambria Math" panose="02040503050406030204" pitchFamily="18" charset="0"/>
                        <a:ea typeface="Cambria Math" panose="02040503050406030204" pitchFamily="18" charset="0"/>
                        <a:cs typeface="Times New Roman" pitchFamily="18" charset="0"/>
                      </a:rPr>
                      <m:t>∇</m:t>
                    </m:r>
                    <m:r>
                      <a:rPr lang="en-US" altLang="zh-TW" i="1">
                        <a:latin typeface="Cambria Math"/>
                        <a:ea typeface="Cambria Math"/>
                        <a:cs typeface="Times New Roman" pitchFamily="18" charset="0"/>
                      </a:rPr>
                      <m:t>×</m:t>
                    </m:r>
                    <m:r>
                      <a:rPr lang="en-US" altLang="zh-TW" b="1" i="1">
                        <a:latin typeface="Cambria Math" panose="02040503050406030204" pitchFamily="18" charset="0"/>
                        <a:ea typeface="Cambria Math"/>
                      </a:rPr>
                      <m:t>𝑨</m:t>
                    </m:r>
                    <m:r>
                      <a:rPr lang="en-US" altLang="zh-TW" b="1" i="1" smtClean="0">
                        <a:latin typeface="Cambria Math" panose="02040503050406030204" pitchFamily="18" charset="0"/>
                        <a:ea typeface="Cambria Math"/>
                      </a:rPr>
                      <m:t>+</m:t>
                    </m:r>
                    <m:r>
                      <m:rPr>
                        <m:sty m:val="p"/>
                      </m:rPr>
                      <a:rPr lang="en-US" altLang="zh-TW" i="1">
                        <a:latin typeface="Cambria Math" panose="02040503050406030204" pitchFamily="18" charset="0"/>
                        <a:ea typeface="Cambria Math" panose="02040503050406030204" pitchFamily="18" charset="0"/>
                        <a:cs typeface="Times New Roman" pitchFamily="18" charset="0"/>
                      </a:rPr>
                      <m:t>∇</m:t>
                    </m:r>
                    <m:r>
                      <a:rPr lang="en-US" altLang="zh-TW" i="1">
                        <a:latin typeface="Cambria Math"/>
                        <a:ea typeface="Cambria Math"/>
                        <a:cs typeface="Times New Roman" pitchFamily="18" charset="0"/>
                      </a:rPr>
                      <m:t>×</m:t>
                    </m:r>
                    <m:r>
                      <m:rPr>
                        <m:sty m:val="p"/>
                      </m:rP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𝜃</m:t>
                    </m:r>
                    <m:r>
                      <a:rPr lang="en-US" altLang="zh-TW" b="0" i="1" smtClean="0">
                        <a:latin typeface="Cambria Math" panose="02040503050406030204" pitchFamily="18" charset="0"/>
                        <a:ea typeface="Cambria Math" panose="02040503050406030204" pitchFamily="18" charset="0"/>
                      </a:rPr>
                      <m:t>=</m:t>
                    </m:r>
                  </m:oMath>
                </a14:m>
                <a:r>
                  <a:rPr lang="en-US" altLang="zh-TW" b="1" dirty="0">
                    <a:cs typeface="Times New Roman" pitchFamily="18" charset="0"/>
                  </a:rPr>
                  <a:t> </a:t>
                </a:r>
                <a14:m>
                  <m:oMath xmlns:m="http://schemas.openxmlformats.org/officeDocument/2006/math">
                    <m:r>
                      <a:rPr lang="en-US" altLang="zh-TW" b="1" i="1">
                        <a:latin typeface="Cambria Math" panose="02040503050406030204" pitchFamily="18" charset="0"/>
                        <a:cs typeface="Times New Roman" pitchFamily="18" charset="0"/>
                      </a:rPr>
                      <m:t>𝑩</m:t>
                    </m:r>
                  </m:oMath>
                </a14:m>
                <a:endParaRPr lang="zh-TW" altLang="en-US" dirty="0"/>
              </a:p>
            </p:txBody>
          </p:sp>
        </mc:Choice>
        <mc:Fallback xmlns="">
          <p:sp>
            <p:nvSpPr>
              <p:cNvPr id="15" name="矩形 13">
                <a:extLst>
                  <a:ext uri="{FF2B5EF4-FFF2-40B4-BE49-F238E27FC236}">
                    <a16:creationId xmlns:a16="http://schemas.microsoft.com/office/drawing/2014/main" id="{81849613-0D61-F020-F3C3-9C9BEADE8B0D}"/>
                  </a:ext>
                </a:extLst>
              </p:cNvPr>
              <p:cNvSpPr>
                <a:spLocks noRot="1" noChangeAspect="1" noMove="1" noResize="1" noEditPoints="1" noAdjustHandles="1" noChangeArrowheads="1" noChangeShapeType="1" noTextEdit="1"/>
              </p:cNvSpPr>
              <p:nvPr/>
            </p:nvSpPr>
            <p:spPr>
              <a:xfrm>
                <a:off x="1038998" y="3665431"/>
                <a:ext cx="2804536"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矩形 2">
                <a:extLst>
                  <a:ext uri="{FF2B5EF4-FFF2-40B4-BE49-F238E27FC236}">
                    <a16:creationId xmlns:a16="http://schemas.microsoft.com/office/drawing/2014/main" id="{2D8240B9-35D1-8CDC-8C8D-65018E0AB826}"/>
                  </a:ext>
                </a:extLst>
              </p:cNvPr>
              <p:cNvSpPr/>
              <p:nvPr/>
            </p:nvSpPr>
            <p:spPr>
              <a:xfrm>
                <a:off x="1023946" y="4547839"/>
                <a:ext cx="6358279" cy="369332"/>
              </a:xfrm>
              <a:prstGeom prst="rect">
                <a:avLst/>
              </a:prstGeom>
              <a:solidFill>
                <a:srgbClr val="FFFDAB"/>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𝐹</m:t>
                          </m:r>
                        </m:e>
                        <m:sup>
                          <m:r>
                            <a:rPr lang="zh-TW" altLang="en-US" i="1">
                              <a:latin typeface="Cambria Math"/>
                              <a:cs typeface="Times New Roman" pitchFamily="18" charset="0"/>
                            </a:rPr>
                            <m:t>𝜇𝜈</m:t>
                          </m:r>
                        </m:sup>
                      </m:sSup>
                      <m:r>
                        <a:rPr lang="en-US" altLang="zh-TW" b="0" i="1" smtClean="0">
                          <a:latin typeface="Cambria Math" panose="02040503050406030204" pitchFamily="18" charset="0"/>
                          <a:cs typeface="Times New Roman" pitchFamily="18" charset="0"/>
                        </a:rPr>
                        <m:t>=</m:t>
                      </m:r>
                      <m:sSup>
                        <m:sSupPr>
                          <m:ctrlPr>
                            <a:rPr lang="en-US" altLang="zh-TW" i="1" smtClean="0">
                              <a:latin typeface="Cambria Math" panose="02040503050406030204" pitchFamily="18" charset="0"/>
                              <a:cs typeface="Times New Roman" pitchFamily="18" charset="0"/>
                            </a:rPr>
                          </m:ctrlPr>
                        </m:sSupPr>
                        <m:e>
                          <m:r>
                            <a:rPr lang="zh-TW" altLang="en-US" i="1" smtClean="0">
                              <a:latin typeface="Cambria Math"/>
                              <a:cs typeface="Times New Roman" pitchFamily="18" charset="0"/>
                            </a:rPr>
                            <m:t>𝜕</m:t>
                          </m:r>
                        </m:e>
                        <m:sup>
                          <m:r>
                            <a:rPr lang="zh-TW" altLang="en-US" i="1" smtClean="0">
                              <a:latin typeface="Cambria Math"/>
                              <a:cs typeface="Times New Roman" pitchFamily="18" charset="0"/>
                            </a:rPr>
                            <m:t>𝜇</m:t>
                          </m:r>
                        </m:sup>
                      </m:sSup>
                      <m:sSup>
                        <m:sSupPr>
                          <m:ctrlPr>
                            <a:rPr lang="en-US" altLang="zh-TW"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𝐴</m:t>
                          </m:r>
                        </m:e>
                        <m:sup>
                          <m:r>
                            <a:rPr lang="zh-TW" altLang="en-US" i="1" smtClean="0">
                              <a:latin typeface="Cambria Math"/>
                              <a:cs typeface="Times New Roman" pitchFamily="18" charset="0"/>
                            </a:rPr>
                            <m:t>𝜈</m:t>
                          </m:r>
                        </m:sup>
                      </m:sSup>
                      <m:r>
                        <a:rPr lang="en-US" altLang="zh-TW" b="0" i="0" smtClean="0">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zh-TW" altLang="en-US" i="1">
                              <a:latin typeface="Cambria Math"/>
                              <a:cs typeface="Times New Roman" pitchFamily="18" charset="0"/>
                            </a:rPr>
                            <m:t>𝜕</m:t>
                          </m:r>
                        </m:e>
                        <m:sup>
                          <m:r>
                            <a:rPr lang="zh-TW" altLang="en-US" i="1">
                              <a:latin typeface="Cambria Math"/>
                              <a:cs typeface="Times New Roman" pitchFamily="18" charset="0"/>
                            </a:rPr>
                            <m:t>𝜈</m:t>
                          </m:r>
                        </m:sup>
                      </m:sSup>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𝐴</m:t>
                          </m:r>
                        </m:e>
                        <m:sup>
                          <m:r>
                            <a:rPr lang="zh-TW" altLang="en-US" i="1">
                              <a:latin typeface="Cambria Math"/>
                              <a:cs typeface="Times New Roman" pitchFamily="18" charset="0"/>
                            </a:rPr>
                            <m:t>𝜇</m:t>
                          </m:r>
                        </m:sup>
                      </m:sSup>
                      <m:r>
                        <a:rPr lang="zh-TW" altLang="en-US" i="1" smtClean="0">
                          <a:latin typeface="Cambria Math" panose="02040503050406030204" pitchFamily="18" charset="0"/>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zh-TW" altLang="en-US" i="1">
                              <a:latin typeface="Cambria Math"/>
                              <a:cs typeface="Times New Roman" pitchFamily="18" charset="0"/>
                            </a:rPr>
                            <m:t>𝜕</m:t>
                          </m:r>
                        </m:e>
                        <m:sup>
                          <m:r>
                            <a:rPr lang="zh-TW" altLang="en-US" i="1">
                              <a:latin typeface="Cambria Math"/>
                              <a:cs typeface="Times New Roman" pitchFamily="18" charset="0"/>
                            </a:rPr>
                            <m:t>𝜇</m:t>
                          </m:r>
                        </m:sup>
                      </m:sSup>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𝐴</m:t>
                          </m:r>
                        </m:e>
                        <m:sup>
                          <m:r>
                            <a:rPr lang="zh-TW" altLang="en-US" i="1">
                              <a:latin typeface="Cambria Math"/>
                              <a:cs typeface="Times New Roman" pitchFamily="18" charset="0"/>
                            </a:rPr>
                            <m:t>𝜈</m:t>
                          </m:r>
                        </m:sup>
                      </m:sSup>
                      <m:r>
                        <a:rPr lang="en-US" altLang="zh-TW" b="0" i="0" smtClean="0">
                          <a:latin typeface="Cambria Math" panose="02040503050406030204" pitchFamily="18" charset="0"/>
                          <a:cs typeface="Times New Roman"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m:t>
                          </m:r>
                        </m:e>
                        <m:sup>
                          <m:r>
                            <a:rPr lang="en-US" altLang="zh-TW" i="1">
                              <a:latin typeface="Cambria Math" panose="02040503050406030204" pitchFamily="18" charset="0"/>
                              <a:ea typeface="Cambria Math" panose="02040503050406030204" pitchFamily="18" charset="0"/>
                            </a:rPr>
                            <m:t>𝜇</m:t>
                          </m:r>
                        </m:sup>
                      </m:sSup>
                      <m:sSup>
                        <m:sSupPr>
                          <m:ctrlPr>
                            <a:rPr lang="en-US" altLang="zh-TW" i="1">
                              <a:latin typeface="Cambria Math" panose="02040503050406030204" pitchFamily="18" charset="0"/>
                              <a:cs typeface="Times New Roman" pitchFamily="18" charset="0"/>
                            </a:rPr>
                          </m:ctrlPr>
                        </m:sSupPr>
                        <m:e>
                          <m:r>
                            <a:rPr lang="zh-TW" altLang="en-US" i="1">
                              <a:latin typeface="Cambria Math"/>
                              <a:cs typeface="Times New Roman" pitchFamily="18" charset="0"/>
                            </a:rPr>
                            <m:t>𝜕</m:t>
                          </m:r>
                        </m:e>
                        <m:sup>
                          <m:r>
                            <a:rPr lang="zh-TW" altLang="en-US" i="1">
                              <a:latin typeface="Cambria Math"/>
                              <a:cs typeface="Times New Roman" pitchFamily="18" charset="0"/>
                            </a:rPr>
                            <m:t>𝜈</m:t>
                          </m:r>
                        </m:sup>
                      </m:sSup>
                      <m:r>
                        <a:rPr lang="en-US" altLang="zh-TW" i="1">
                          <a:latin typeface="Cambria Math" panose="02040503050406030204" pitchFamily="18" charset="0"/>
                          <a:ea typeface="Cambria Math" panose="02040503050406030204" pitchFamily="18" charset="0"/>
                        </a:rPr>
                        <m:t>𝜃</m:t>
                      </m:r>
                      <m:r>
                        <a:rPr lang="en-US" altLang="zh-TW">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zh-TW" altLang="en-US" i="1">
                              <a:latin typeface="Cambria Math"/>
                              <a:cs typeface="Times New Roman" pitchFamily="18" charset="0"/>
                            </a:rPr>
                            <m:t>𝜕</m:t>
                          </m:r>
                        </m:e>
                        <m:sup>
                          <m:r>
                            <a:rPr lang="zh-TW" altLang="en-US" i="1">
                              <a:latin typeface="Cambria Math"/>
                              <a:cs typeface="Times New Roman" pitchFamily="18" charset="0"/>
                            </a:rPr>
                            <m:t>𝜈</m:t>
                          </m:r>
                        </m:sup>
                      </m:sSup>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𝐴</m:t>
                          </m:r>
                        </m:e>
                        <m:sup>
                          <m:r>
                            <a:rPr lang="zh-TW" altLang="en-US" i="1">
                              <a:latin typeface="Cambria Math"/>
                              <a:cs typeface="Times New Roman" pitchFamily="18" charset="0"/>
                            </a:rPr>
                            <m:t>𝜇</m:t>
                          </m:r>
                        </m:sup>
                      </m:sSup>
                      <m:r>
                        <a:rPr lang="en-US" altLang="zh-TW" b="0" i="1" smtClean="0">
                          <a:latin typeface="Cambria Math" panose="02040503050406030204" pitchFamily="18" charset="0"/>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zh-TW" altLang="en-US" i="1">
                              <a:latin typeface="Cambria Math"/>
                              <a:cs typeface="Times New Roman" pitchFamily="18" charset="0"/>
                            </a:rPr>
                            <m:t>𝜕</m:t>
                          </m:r>
                        </m:e>
                        <m:sup>
                          <m:r>
                            <a:rPr lang="zh-TW" altLang="en-US" i="1">
                              <a:latin typeface="Cambria Math"/>
                              <a:cs typeface="Times New Roman" pitchFamily="18" charset="0"/>
                            </a:rPr>
                            <m:t>𝜈</m:t>
                          </m:r>
                        </m:sup>
                      </m:sSup>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m:t>
                          </m:r>
                        </m:e>
                        <m:sup>
                          <m:r>
                            <a:rPr lang="en-US" altLang="zh-TW" i="1">
                              <a:latin typeface="Cambria Math" panose="02040503050406030204" pitchFamily="18" charset="0"/>
                              <a:ea typeface="Cambria Math" panose="02040503050406030204" pitchFamily="18" charset="0"/>
                            </a:rPr>
                            <m:t>𝜇</m:t>
                          </m:r>
                        </m:sup>
                      </m:sSup>
                      <m:r>
                        <a:rPr lang="en-US" altLang="zh-TW" i="1">
                          <a:latin typeface="Cambria Math" panose="02040503050406030204" pitchFamily="18" charset="0"/>
                          <a:ea typeface="Cambria Math" panose="02040503050406030204" pitchFamily="18" charset="0"/>
                        </a:rPr>
                        <m:t>𝜃</m:t>
                      </m:r>
                      <m:r>
                        <a:rPr lang="en-US" altLang="zh-TW" b="0" i="0"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𝐹</m:t>
                          </m:r>
                        </m:e>
                        <m:sup>
                          <m:r>
                            <a:rPr lang="zh-TW" altLang="en-US" i="1">
                              <a:latin typeface="Cambria Math"/>
                              <a:cs typeface="Times New Roman" pitchFamily="18" charset="0"/>
                            </a:rPr>
                            <m:t>𝜇𝜈</m:t>
                          </m:r>
                        </m:sup>
                      </m:sSup>
                    </m:oMath>
                  </m:oMathPara>
                </a14:m>
                <a:endParaRPr lang="zh-TW" altLang="en-US" dirty="0"/>
              </a:p>
            </p:txBody>
          </p:sp>
        </mc:Choice>
        <mc:Fallback xmlns="">
          <p:sp>
            <p:nvSpPr>
              <p:cNvPr id="16" name="矩形 2">
                <a:extLst>
                  <a:ext uri="{FF2B5EF4-FFF2-40B4-BE49-F238E27FC236}">
                    <a16:creationId xmlns:a16="http://schemas.microsoft.com/office/drawing/2014/main" id="{2D8240B9-35D1-8CDC-8C8D-65018E0AB826}"/>
                  </a:ext>
                </a:extLst>
              </p:cNvPr>
              <p:cNvSpPr>
                <a:spLocks noRot="1" noChangeAspect="1" noMove="1" noResize="1" noEditPoints="1" noAdjustHandles="1" noChangeArrowheads="1" noChangeShapeType="1" noTextEdit="1"/>
              </p:cNvSpPr>
              <p:nvPr/>
            </p:nvSpPr>
            <p:spPr>
              <a:xfrm>
                <a:off x="1023946" y="4547839"/>
                <a:ext cx="6358279"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ED295AD-6D1B-413A-2A9C-C68996B56951}"/>
                  </a:ext>
                </a:extLst>
              </p:cNvPr>
              <p:cNvSpPr txBox="1"/>
              <p:nvPr/>
            </p:nvSpPr>
            <p:spPr>
              <a:xfrm>
                <a:off x="1008894" y="4007726"/>
                <a:ext cx="7438717" cy="458011"/>
              </a:xfrm>
              <a:prstGeom prst="rect">
                <a:avLst/>
              </a:prstGeom>
              <a:noFill/>
            </p:spPr>
            <p:txBody>
              <a:bodyPr wrap="square" rtlCol="0">
                <a:spAutoFit/>
              </a:bodyPr>
              <a:lstStyle/>
              <a:p>
                <a:pPr>
                  <a:lnSpc>
                    <a:spcPct val="150000"/>
                  </a:lnSpc>
                </a:pPr>
                <a:r>
                  <a:rPr lang="en-US" dirty="0">
                    <a:latin typeface="Times New Roman"/>
                    <a:cs typeface="Times New Roman"/>
                  </a:rPr>
                  <a:t>F</a:t>
                </a:r>
                <a:r>
                  <a:rPr kumimoji="1" lang="en-US" dirty="0">
                    <a:latin typeface="Times New Roman"/>
                    <a:cs typeface="Times New Roman"/>
                  </a:rPr>
                  <a:t>ield strength tensor </a:t>
                </a:r>
                <a14:m>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𝐹</m:t>
                        </m:r>
                      </m:e>
                      <m:sup>
                        <m:r>
                          <a:rPr lang="zh-TW" altLang="en-US" i="1">
                            <a:latin typeface="Cambria Math"/>
                            <a:cs typeface="Times New Roman" pitchFamily="18" charset="0"/>
                          </a:rPr>
                          <m:t>𝜇𝜈</m:t>
                        </m:r>
                      </m:sup>
                    </m:sSup>
                  </m:oMath>
                </a14:m>
                <a:r>
                  <a:rPr kumimoji="1" lang="en-US" dirty="0">
                    <a:latin typeface="Times New Roman"/>
                    <a:cs typeface="Times New Roman"/>
                  </a:rPr>
                  <a:t> is invariant under gauge transformation.</a:t>
                </a:r>
              </a:p>
            </p:txBody>
          </p:sp>
        </mc:Choice>
        <mc:Fallback xmlns="">
          <p:sp>
            <p:nvSpPr>
              <p:cNvPr id="18" name="TextBox 17">
                <a:extLst>
                  <a:ext uri="{FF2B5EF4-FFF2-40B4-BE49-F238E27FC236}">
                    <a16:creationId xmlns:a16="http://schemas.microsoft.com/office/drawing/2014/main" id="{0ED295AD-6D1B-413A-2A9C-C68996B56951}"/>
                  </a:ext>
                </a:extLst>
              </p:cNvPr>
              <p:cNvSpPr txBox="1">
                <a:spLocks noRot="1" noChangeAspect="1" noMove="1" noResize="1" noEditPoints="1" noAdjustHandles="1" noChangeArrowheads="1" noChangeShapeType="1" noTextEdit="1"/>
              </p:cNvSpPr>
              <p:nvPr/>
            </p:nvSpPr>
            <p:spPr>
              <a:xfrm>
                <a:off x="1008894" y="4007726"/>
                <a:ext cx="7438717" cy="458011"/>
              </a:xfrm>
              <a:prstGeom prst="rect">
                <a:avLst/>
              </a:prstGeom>
              <a:blipFill>
                <a:blip r:embed="rId11"/>
                <a:stretch>
                  <a:fillRect l="-681"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57980A5-E394-BC7A-EBC9-F42D18F78566}"/>
                  </a:ext>
                </a:extLst>
              </p:cNvPr>
              <p:cNvSpPr txBox="1"/>
              <p:nvPr/>
            </p:nvSpPr>
            <p:spPr>
              <a:xfrm>
                <a:off x="1008894" y="5069155"/>
                <a:ext cx="8177678" cy="458011"/>
              </a:xfrm>
              <a:prstGeom prst="rect">
                <a:avLst/>
              </a:prstGeom>
              <a:noFill/>
            </p:spPr>
            <p:txBody>
              <a:bodyPr wrap="square" rtlCol="0">
                <a:spAutoFit/>
              </a:bodyPr>
              <a:lstStyle/>
              <a:p>
                <a:pPr>
                  <a:lnSpc>
                    <a:spcPct val="150000"/>
                  </a:lnSpc>
                </a:pPr>
                <a14:m>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𝐴</m:t>
                        </m:r>
                      </m:e>
                      <m:sup>
                        <m:r>
                          <a:rPr lang="zh-TW" altLang="en-US" i="1">
                            <a:latin typeface="Cambria Math"/>
                            <a:cs typeface="Times New Roman" pitchFamily="18" charset="0"/>
                          </a:rPr>
                          <m:t>𝜇</m:t>
                        </m:r>
                      </m:sup>
                    </m:sSup>
                  </m:oMath>
                </a14:m>
                <a:r>
                  <a:rPr lang="en-US" dirty="0">
                    <a:latin typeface="Times New Roman"/>
                    <a:cs typeface="Times New Roman"/>
                  </a:rPr>
                  <a:t> i</a:t>
                </a:r>
                <a:r>
                  <a:rPr kumimoji="1" lang="en-US" dirty="0">
                    <a:latin typeface="Times New Roman"/>
                    <a:cs typeface="Times New Roman"/>
                  </a:rPr>
                  <a:t>s not observable</a:t>
                </a:r>
                <a:r>
                  <a:rPr lang="en-US" dirty="0">
                    <a:latin typeface="Times New Roman"/>
                    <a:cs typeface="Times New Roman"/>
                  </a:rPr>
                  <a:t>. W</a:t>
                </a:r>
                <a:r>
                  <a:rPr kumimoji="1" lang="en-US" dirty="0">
                    <a:latin typeface="Times New Roman"/>
                    <a:cs typeface="Times New Roman"/>
                  </a:rPr>
                  <a:t>e can pretend gauge transformation is just a mathematical tool.</a:t>
                </a:r>
              </a:p>
            </p:txBody>
          </p:sp>
        </mc:Choice>
        <mc:Fallback xmlns="">
          <p:sp>
            <p:nvSpPr>
              <p:cNvPr id="7" name="TextBox 6">
                <a:extLst>
                  <a:ext uri="{FF2B5EF4-FFF2-40B4-BE49-F238E27FC236}">
                    <a16:creationId xmlns:a16="http://schemas.microsoft.com/office/drawing/2014/main" id="{B57980A5-E394-BC7A-EBC9-F42D18F78566}"/>
                  </a:ext>
                </a:extLst>
              </p:cNvPr>
              <p:cNvSpPr txBox="1">
                <a:spLocks noRot="1" noChangeAspect="1" noMove="1" noResize="1" noEditPoints="1" noAdjustHandles="1" noChangeArrowheads="1" noChangeShapeType="1" noTextEdit="1"/>
              </p:cNvSpPr>
              <p:nvPr/>
            </p:nvSpPr>
            <p:spPr>
              <a:xfrm>
                <a:off x="1008894" y="5069155"/>
                <a:ext cx="8177678" cy="458011"/>
              </a:xfrm>
              <a:prstGeom prst="rect">
                <a:avLst/>
              </a:prstGeom>
              <a:blipFill>
                <a:blip r:embed="rId12"/>
                <a:stretch>
                  <a:fillRect b="-18919"/>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D0686479-5607-E49F-E721-E1FC30CA784D}"/>
              </a:ext>
            </a:extLst>
          </p:cNvPr>
          <p:cNvSpPr txBox="1"/>
          <p:nvPr/>
        </p:nvSpPr>
        <p:spPr>
          <a:xfrm>
            <a:off x="1008894" y="5528384"/>
            <a:ext cx="4572000" cy="369332"/>
          </a:xfrm>
          <a:prstGeom prst="rect">
            <a:avLst/>
          </a:prstGeom>
          <a:noFill/>
        </p:spPr>
        <p:txBody>
          <a:bodyPr wrap="square">
            <a:spAutoFit/>
          </a:bodyPr>
          <a:lstStyle/>
          <a:p>
            <a:r>
              <a:rPr lang="en-US" dirty="0">
                <a:latin typeface="Times New Roman"/>
                <a:cs typeface="Times New Roman"/>
              </a:rPr>
              <a:t>C</a:t>
            </a:r>
            <a:r>
              <a:rPr kumimoji="1" lang="en-US" dirty="0">
                <a:latin typeface="Times New Roman"/>
                <a:cs typeface="Times New Roman"/>
              </a:rPr>
              <a:t>hoosing gauge is a freedom.</a:t>
            </a:r>
            <a:endParaRPr lang="en-US" dirty="0"/>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8A5F4F5-6205-F8C1-870B-34F04C41A785}"/>
                  </a:ext>
                </a:extLst>
              </p:cNvPr>
              <p:cNvSpPr txBox="1"/>
              <p:nvPr/>
            </p:nvSpPr>
            <p:spPr>
              <a:xfrm>
                <a:off x="1061452" y="1915653"/>
                <a:ext cx="8224062" cy="458011"/>
              </a:xfrm>
              <a:prstGeom prst="rect">
                <a:avLst/>
              </a:prstGeom>
              <a:noFill/>
            </p:spPr>
            <p:txBody>
              <a:bodyPr wrap="square" rtlCol="0">
                <a:spAutoFit/>
              </a:bodyPr>
              <a:lstStyle/>
              <a:p>
                <a:pPr>
                  <a:lnSpc>
                    <a:spcPct val="150000"/>
                  </a:lnSpc>
                </a:pPr>
                <a:r>
                  <a:rPr kumimoji="1" lang="en-US" dirty="0">
                    <a:latin typeface="Times New Roman"/>
                    <a:cs typeface="Times New Roman"/>
                  </a:rPr>
                  <a:t>Note that </a:t>
                </a:r>
                <a14:m>
                  <m:oMath xmlns:m="http://schemas.openxmlformats.org/officeDocument/2006/math">
                    <m:r>
                      <a:rPr lang="en-US" altLang="zh-TW" i="1" smtClean="0">
                        <a:solidFill>
                          <a:srgbClr val="FF0000"/>
                        </a:solidFill>
                        <a:latin typeface="Cambria Math" panose="02040503050406030204" pitchFamily="18" charset="0"/>
                        <a:ea typeface="Cambria Math" panose="02040503050406030204" pitchFamily="18" charset="0"/>
                      </a:rPr>
                      <m:t>𝜃</m:t>
                    </m:r>
                    <m:r>
                      <a:rPr lang="en-US" altLang="zh-TW" b="0" i="1" smtClean="0">
                        <a:solidFill>
                          <a:srgbClr val="FF0000"/>
                        </a:solidFill>
                        <a:latin typeface="Cambria Math" panose="02040503050406030204" pitchFamily="18" charset="0"/>
                        <a:ea typeface="Cambria Math" panose="02040503050406030204" pitchFamily="18" charset="0"/>
                      </a:rPr>
                      <m:t>(</m:t>
                    </m:r>
                    <m:r>
                      <a:rPr lang="en-US" altLang="zh-TW" b="0" i="1" smtClean="0">
                        <a:solidFill>
                          <a:srgbClr val="FF0000"/>
                        </a:solidFill>
                        <a:latin typeface="Cambria Math" panose="02040503050406030204" pitchFamily="18" charset="0"/>
                        <a:ea typeface="Cambria Math" panose="02040503050406030204" pitchFamily="18" charset="0"/>
                      </a:rPr>
                      <m:t>𝑡</m:t>
                    </m:r>
                    <m:r>
                      <a:rPr lang="en-US" altLang="zh-TW" b="0" i="1" smtClean="0">
                        <a:solidFill>
                          <a:srgbClr val="FF0000"/>
                        </a:solidFill>
                        <a:latin typeface="Cambria Math" panose="02040503050406030204" pitchFamily="18" charset="0"/>
                        <a:ea typeface="Cambria Math" panose="02040503050406030204" pitchFamily="18" charset="0"/>
                      </a:rPr>
                      <m:t>,</m:t>
                    </m:r>
                    <m:r>
                      <a:rPr lang="en-US" altLang="zh-TW" b="1" i="1" smtClean="0">
                        <a:solidFill>
                          <a:srgbClr val="FF0000"/>
                        </a:solidFill>
                        <a:latin typeface="Cambria Math" panose="02040503050406030204" pitchFamily="18" charset="0"/>
                        <a:ea typeface="Cambria Math" panose="02040503050406030204" pitchFamily="18" charset="0"/>
                      </a:rPr>
                      <m:t>𝒙</m:t>
                    </m:r>
                    <m:r>
                      <a:rPr lang="en-US" altLang="zh-TW" b="0" i="0" smtClean="0">
                        <a:solidFill>
                          <a:srgbClr val="FF0000"/>
                        </a:solidFill>
                        <a:latin typeface="Cambria Math" panose="02040503050406030204" pitchFamily="18" charset="0"/>
                        <a:ea typeface="Cambria Math" panose="02040503050406030204" pitchFamily="18" charset="0"/>
                      </a:rPr>
                      <m:t>)</m:t>
                    </m:r>
                  </m:oMath>
                </a14:m>
                <a:r>
                  <a:rPr kumimoji="1" lang="en-US" dirty="0">
                    <a:solidFill>
                      <a:srgbClr val="FF0000"/>
                    </a:solidFill>
                    <a:latin typeface="Times New Roman"/>
                    <a:cs typeface="Times New Roman"/>
                  </a:rPr>
                  <a:t> is function of both time and space</a:t>
                </a:r>
                <a:r>
                  <a:rPr kumimoji="1" lang="en-US" dirty="0">
                    <a:latin typeface="Times New Roman"/>
                    <a:cs typeface="Times New Roman"/>
                  </a:rPr>
                  <a:t>. This is a localized transformation.</a:t>
                </a:r>
              </a:p>
            </p:txBody>
          </p:sp>
        </mc:Choice>
        <mc:Fallback xmlns="">
          <p:sp>
            <p:nvSpPr>
              <p:cNvPr id="20" name="TextBox 19">
                <a:extLst>
                  <a:ext uri="{FF2B5EF4-FFF2-40B4-BE49-F238E27FC236}">
                    <a16:creationId xmlns:a16="http://schemas.microsoft.com/office/drawing/2014/main" id="{48A5F4F5-6205-F8C1-870B-34F04C41A785}"/>
                  </a:ext>
                </a:extLst>
              </p:cNvPr>
              <p:cNvSpPr txBox="1">
                <a:spLocks noRot="1" noChangeAspect="1" noMove="1" noResize="1" noEditPoints="1" noAdjustHandles="1" noChangeArrowheads="1" noChangeShapeType="1" noTextEdit="1"/>
              </p:cNvSpPr>
              <p:nvPr/>
            </p:nvSpPr>
            <p:spPr>
              <a:xfrm>
                <a:off x="1061452" y="1915653"/>
                <a:ext cx="8224062" cy="458011"/>
              </a:xfrm>
              <a:prstGeom prst="rect">
                <a:avLst/>
              </a:prstGeom>
              <a:blipFill>
                <a:blip r:embed="rId13"/>
                <a:stretch>
                  <a:fillRect l="-616"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矩形 5">
                <a:extLst>
                  <a:ext uri="{FF2B5EF4-FFF2-40B4-BE49-F238E27FC236}">
                    <a16:creationId xmlns:a16="http://schemas.microsoft.com/office/drawing/2014/main" id="{C877C504-105D-1298-9F69-AC358FB55043}"/>
                  </a:ext>
                </a:extLst>
              </p:cNvPr>
              <p:cNvSpPr/>
              <p:nvPr/>
            </p:nvSpPr>
            <p:spPr>
              <a:xfrm>
                <a:off x="5326381" y="4999273"/>
                <a:ext cx="3414005" cy="1407373"/>
              </a:xfrm>
              <a:prstGeom prst="rect">
                <a:avLst/>
              </a:prstGeom>
              <a:solidFill>
                <a:srgbClr val="FFFDAB"/>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𝐹</m:t>
                          </m:r>
                        </m:e>
                        <m:sup>
                          <m:r>
                            <a:rPr lang="zh-TW" altLang="en-US" i="1">
                              <a:latin typeface="Cambria Math"/>
                              <a:cs typeface="Times New Roman" pitchFamily="18" charset="0"/>
                            </a:rPr>
                            <m:t>𝜇𝜈</m:t>
                          </m:r>
                        </m:sup>
                      </m:sSup>
                      <m:r>
                        <a:rPr lang="en-US" altLang="zh-TW" b="0" i="1" smtClean="0">
                          <a:latin typeface="Cambria Math"/>
                          <a:cs typeface="Times New Roman" pitchFamily="18" charset="0"/>
                        </a:rPr>
                        <m:t>=</m:t>
                      </m:r>
                      <m:d>
                        <m:dPr>
                          <m:ctrlPr>
                            <a:rPr lang="en-US" altLang="zh-TW" b="0" i="1" smtClean="0">
                              <a:latin typeface="Cambria Math" panose="02040503050406030204" pitchFamily="18" charset="0"/>
                              <a:cs typeface="Times New Roman" pitchFamily="18" charset="0"/>
                            </a:rPr>
                          </m:ctrlPr>
                        </m:dPr>
                        <m:e>
                          <m:m>
                            <m:mPr>
                              <m:mcs>
                                <m:mc>
                                  <m:mcPr>
                                    <m:count m:val="2"/>
                                    <m:mcJc m:val="center"/>
                                  </m:mcPr>
                                </m:mc>
                              </m:mcs>
                              <m:ctrlPr>
                                <a:rPr lang="en-US" altLang="zh-TW" b="0" i="1" smtClean="0">
                                  <a:latin typeface="Cambria Math" panose="02040503050406030204" pitchFamily="18" charset="0"/>
                                  <a:cs typeface="Times New Roman" pitchFamily="18" charset="0"/>
                                </a:rPr>
                              </m:ctrlPr>
                            </m:mPr>
                            <m:mr>
                              <m:e>
                                <m:m>
                                  <m:mPr>
                                    <m:mcs>
                                      <m:mc>
                                        <m:mcPr>
                                          <m:count m:val="2"/>
                                          <m:mcJc m:val="center"/>
                                        </m:mcPr>
                                      </m:mc>
                                    </m:mcs>
                                    <m:ctrlPr>
                                      <a:rPr lang="en-US" altLang="zh-TW" b="0" i="1" smtClean="0">
                                        <a:latin typeface="Cambria Math" panose="02040503050406030204" pitchFamily="18" charset="0"/>
                                        <a:cs typeface="Times New Roman" pitchFamily="18" charset="0"/>
                                      </a:rPr>
                                    </m:ctrlPr>
                                  </m:mPr>
                                  <m:mr>
                                    <m:e>
                                      <m:r>
                                        <m:rPr>
                                          <m:brk m:alnAt="7"/>
                                        </m:rPr>
                                        <a:rPr lang="en-US" altLang="zh-TW" b="0" i="1" smtClean="0">
                                          <a:latin typeface="Cambria Math"/>
                                          <a:cs typeface="Times New Roman" pitchFamily="18" charset="0"/>
                                        </a:rPr>
                                        <m:t>0</m:t>
                                      </m:r>
                                    </m:e>
                                    <m:e>
                                      <m:r>
                                        <a:rPr lang="en-US" altLang="zh-TW" b="0" i="1" smtClean="0">
                                          <a:latin typeface="Cambria Math"/>
                                          <a:cs typeface="Times New Roman" pitchFamily="18" charset="0"/>
                                        </a:rPr>
                                        <m:t>−</m:t>
                                      </m:r>
                                      <m:sSub>
                                        <m:sSubPr>
                                          <m:ctrlPr>
                                            <a:rPr lang="en-US" altLang="zh-TW" b="0" i="1" smtClean="0">
                                              <a:latin typeface="Cambria Math" panose="02040503050406030204" pitchFamily="18" charset="0"/>
                                              <a:cs typeface="Times New Roman" pitchFamily="18" charset="0"/>
                                            </a:rPr>
                                          </m:ctrlPr>
                                        </m:sSubPr>
                                        <m:e>
                                          <m:r>
                                            <a:rPr lang="en-US" altLang="zh-TW" b="0" i="1" smtClean="0">
                                              <a:latin typeface="Cambria Math"/>
                                              <a:cs typeface="Times New Roman" pitchFamily="18" charset="0"/>
                                            </a:rPr>
                                            <m:t>𝐸</m:t>
                                          </m:r>
                                        </m:e>
                                        <m:sub>
                                          <m:r>
                                            <a:rPr lang="en-US" altLang="zh-TW" b="0" i="1" smtClean="0">
                                              <a:latin typeface="Cambria Math"/>
                                              <a:cs typeface="Times New Roman" pitchFamily="18" charset="0"/>
                                            </a:rPr>
                                            <m:t>𝑥</m:t>
                                          </m:r>
                                        </m:sub>
                                      </m:sSub>
                                    </m:e>
                                  </m:mr>
                                  <m:mr>
                                    <m:e>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𝐸</m:t>
                                          </m:r>
                                        </m:e>
                                        <m:sub>
                                          <m:r>
                                            <a:rPr lang="en-US" altLang="zh-TW" i="1">
                                              <a:latin typeface="Cambria Math"/>
                                              <a:cs typeface="Times New Roman" pitchFamily="18" charset="0"/>
                                            </a:rPr>
                                            <m:t>𝑥</m:t>
                                          </m:r>
                                        </m:sub>
                                      </m:sSub>
                                    </m:e>
                                    <m:e>
                                      <m:r>
                                        <a:rPr lang="en-US" altLang="zh-TW" b="0" i="1" smtClean="0">
                                          <a:latin typeface="Cambria Math"/>
                                          <a:cs typeface="Times New Roman" pitchFamily="18" charset="0"/>
                                        </a:rPr>
                                        <m:t>0</m:t>
                                      </m:r>
                                    </m:e>
                                  </m:mr>
                                </m:m>
                              </m:e>
                              <m:e>
                                <m:m>
                                  <m:mPr>
                                    <m:mcs>
                                      <m:mc>
                                        <m:mcPr>
                                          <m:count m:val="2"/>
                                          <m:mcJc m:val="center"/>
                                        </m:mcPr>
                                      </m:mc>
                                    </m:mcs>
                                    <m:ctrlPr>
                                      <a:rPr lang="en-US" altLang="zh-TW" b="0" i="1" smtClean="0">
                                        <a:latin typeface="Cambria Math" panose="02040503050406030204" pitchFamily="18" charset="0"/>
                                        <a:cs typeface="Times New Roman" pitchFamily="18" charset="0"/>
                                      </a:rPr>
                                    </m:ctrlPr>
                                  </m:mPr>
                                  <m:mr>
                                    <m:e>
                                      <m:r>
                                        <a:rPr lang="en-US" altLang="zh-TW" i="1">
                                          <a:latin typeface="Cambria Math"/>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𝐸</m:t>
                                          </m:r>
                                        </m:e>
                                        <m:sub>
                                          <m:r>
                                            <a:rPr lang="en-US" altLang="zh-TW" b="0" i="1" smtClean="0">
                                              <a:latin typeface="Cambria Math"/>
                                              <a:cs typeface="Times New Roman" pitchFamily="18" charset="0"/>
                                            </a:rPr>
                                            <m:t>𝑦</m:t>
                                          </m:r>
                                        </m:sub>
                                      </m:sSub>
                                    </m:e>
                                    <m:e>
                                      <m:r>
                                        <a:rPr lang="en-US" altLang="zh-TW" i="1">
                                          <a:latin typeface="Cambria Math"/>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𝐸</m:t>
                                          </m:r>
                                        </m:e>
                                        <m:sub>
                                          <m:r>
                                            <a:rPr lang="en-US" altLang="zh-TW" b="0" i="1" smtClean="0">
                                              <a:latin typeface="Cambria Math"/>
                                              <a:cs typeface="Times New Roman" pitchFamily="18" charset="0"/>
                                            </a:rPr>
                                            <m:t>𝑧</m:t>
                                          </m:r>
                                        </m:sub>
                                      </m:sSub>
                                    </m:e>
                                  </m:mr>
                                  <m:mr>
                                    <m:e>
                                      <m:sSub>
                                        <m:sSubPr>
                                          <m:ctrlPr>
                                            <a:rPr lang="en-US" altLang="zh-TW" i="1">
                                              <a:latin typeface="Cambria Math" panose="02040503050406030204" pitchFamily="18" charset="0"/>
                                              <a:cs typeface="Times New Roman" pitchFamily="18" charset="0"/>
                                            </a:rPr>
                                          </m:ctrlPr>
                                        </m:sSubPr>
                                        <m:e>
                                          <m:r>
                                            <a:rPr lang="en-US" altLang="zh-TW" b="0" i="1" smtClean="0">
                                              <a:latin typeface="Cambria Math"/>
                                              <a:cs typeface="Times New Roman" pitchFamily="18" charset="0"/>
                                            </a:rPr>
                                            <m:t>−</m:t>
                                          </m:r>
                                          <m:r>
                                            <a:rPr lang="en-US" altLang="zh-TW" b="0" i="1" smtClean="0">
                                              <a:latin typeface="Cambria Math"/>
                                              <a:cs typeface="Times New Roman" pitchFamily="18" charset="0"/>
                                            </a:rPr>
                                            <m:t>𝐵</m:t>
                                          </m:r>
                                        </m:e>
                                        <m:sub>
                                          <m:r>
                                            <a:rPr lang="en-US" altLang="zh-TW" b="0" i="1" smtClean="0">
                                              <a:latin typeface="Cambria Math"/>
                                              <a:cs typeface="Times New Roman" pitchFamily="18" charset="0"/>
                                            </a:rPr>
                                            <m:t>𝑧</m:t>
                                          </m:r>
                                        </m:sub>
                                      </m:sSub>
                                    </m:e>
                                    <m:e>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𝐵</m:t>
                                          </m:r>
                                        </m:e>
                                        <m:sub>
                                          <m:r>
                                            <a:rPr lang="en-US" altLang="zh-TW" b="0" i="1" smtClean="0">
                                              <a:latin typeface="Cambria Math"/>
                                              <a:cs typeface="Times New Roman" pitchFamily="18" charset="0"/>
                                            </a:rPr>
                                            <m:t>𝑦</m:t>
                                          </m:r>
                                        </m:sub>
                                      </m:sSub>
                                    </m:e>
                                  </m:mr>
                                </m:m>
                              </m:e>
                            </m:mr>
                            <m:mr>
                              <m:e>
                                <m:m>
                                  <m:mPr>
                                    <m:mcs>
                                      <m:mc>
                                        <m:mcPr>
                                          <m:count m:val="2"/>
                                          <m:mcJc m:val="center"/>
                                        </m:mcPr>
                                      </m:mc>
                                    </m:mcs>
                                    <m:ctrlPr>
                                      <a:rPr lang="en-US" altLang="zh-TW" b="0" i="1" smtClean="0">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𝐸</m:t>
                                          </m:r>
                                        </m:e>
                                        <m:sub>
                                          <m:r>
                                            <a:rPr lang="en-US" altLang="zh-TW" i="1">
                                              <a:latin typeface="Cambria Math"/>
                                              <a:cs typeface="Times New Roman" pitchFamily="18" charset="0"/>
                                            </a:rPr>
                                            <m:t>𝑦</m:t>
                                          </m:r>
                                        </m:sub>
                                      </m:sSub>
                                    </m:e>
                                    <m:e>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𝐵</m:t>
                                          </m:r>
                                        </m:e>
                                        <m:sub>
                                          <m:r>
                                            <a:rPr lang="en-US" altLang="zh-TW" i="1">
                                              <a:latin typeface="Cambria Math"/>
                                              <a:cs typeface="Times New Roman" pitchFamily="18" charset="0"/>
                                            </a:rPr>
                                            <m:t>𝑧</m:t>
                                          </m:r>
                                        </m:sub>
                                      </m:sSub>
                                    </m:e>
                                  </m:mr>
                                  <m:mr>
                                    <m:e>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𝐸</m:t>
                                          </m:r>
                                        </m:e>
                                        <m:sub>
                                          <m:r>
                                            <a:rPr lang="en-US" altLang="zh-TW" i="1">
                                              <a:latin typeface="Cambria Math"/>
                                              <a:cs typeface="Times New Roman" pitchFamily="18" charset="0"/>
                                            </a:rPr>
                                            <m:t>𝑧</m:t>
                                          </m:r>
                                        </m:sub>
                                      </m:sSub>
                                    </m:e>
                                    <m:e>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m:t>
                                          </m:r>
                                          <m:r>
                                            <a:rPr lang="en-US" altLang="zh-TW" i="1">
                                              <a:latin typeface="Cambria Math"/>
                                              <a:cs typeface="Times New Roman" pitchFamily="18" charset="0"/>
                                            </a:rPr>
                                            <m:t>𝐵</m:t>
                                          </m:r>
                                        </m:e>
                                        <m:sub>
                                          <m:r>
                                            <a:rPr lang="en-US" altLang="zh-TW" b="0" i="1" smtClean="0">
                                              <a:latin typeface="Cambria Math"/>
                                              <a:cs typeface="Times New Roman" pitchFamily="18" charset="0"/>
                                            </a:rPr>
                                            <m:t>𝑦</m:t>
                                          </m:r>
                                        </m:sub>
                                      </m:sSub>
                                    </m:e>
                                  </m:mr>
                                </m:m>
                              </m:e>
                              <m:e>
                                <m:m>
                                  <m:mPr>
                                    <m:mcs>
                                      <m:mc>
                                        <m:mcPr>
                                          <m:count m:val="2"/>
                                          <m:mcJc m:val="center"/>
                                        </m:mcPr>
                                      </m:mc>
                                    </m:mcs>
                                    <m:ctrlPr>
                                      <a:rPr lang="en-US" altLang="zh-TW" b="0" i="1" smtClean="0">
                                        <a:latin typeface="Cambria Math" panose="02040503050406030204" pitchFamily="18" charset="0"/>
                                        <a:cs typeface="Times New Roman" pitchFamily="18" charset="0"/>
                                      </a:rPr>
                                    </m:ctrlPr>
                                  </m:mPr>
                                  <m:mr>
                                    <m:e>
                                      <m:r>
                                        <m:rPr>
                                          <m:brk m:alnAt="7"/>
                                        </m:rPr>
                                        <a:rPr lang="en-US" altLang="zh-TW" b="0" i="1" smtClean="0">
                                          <a:latin typeface="Cambria Math"/>
                                          <a:cs typeface="Times New Roman" pitchFamily="18" charset="0"/>
                                        </a:rPr>
                                        <m:t>0</m:t>
                                      </m:r>
                                    </m:e>
                                    <m:e>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m:t>
                                          </m:r>
                                          <m:r>
                                            <a:rPr lang="en-US" altLang="zh-TW" i="1">
                                              <a:latin typeface="Cambria Math"/>
                                              <a:cs typeface="Times New Roman" pitchFamily="18" charset="0"/>
                                            </a:rPr>
                                            <m:t>𝐵</m:t>
                                          </m:r>
                                        </m:e>
                                        <m:sub>
                                          <m:r>
                                            <a:rPr lang="en-US" altLang="zh-TW" b="0" i="1" smtClean="0">
                                              <a:latin typeface="Cambria Math"/>
                                              <a:cs typeface="Times New Roman" pitchFamily="18" charset="0"/>
                                            </a:rPr>
                                            <m:t>𝑥</m:t>
                                          </m:r>
                                        </m:sub>
                                      </m:sSub>
                                    </m:e>
                                  </m:mr>
                                  <m:mr>
                                    <m:e>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𝐵</m:t>
                                          </m:r>
                                        </m:e>
                                        <m:sub>
                                          <m:r>
                                            <a:rPr lang="en-US" altLang="zh-TW" b="0" i="1" smtClean="0">
                                              <a:latin typeface="Cambria Math"/>
                                              <a:cs typeface="Times New Roman" pitchFamily="18" charset="0"/>
                                            </a:rPr>
                                            <m:t>𝑥</m:t>
                                          </m:r>
                                        </m:sub>
                                      </m:sSub>
                                    </m:e>
                                    <m:e>
                                      <m:r>
                                        <a:rPr lang="en-US" altLang="zh-TW" b="0" i="1" smtClean="0">
                                          <a:latin typeface="Cambria Math"/>
                                          <a:cs typeface="Times New Roman" pitchFamily="18" charset="0"/>
                                        </a:rPr>
                                        <m:t>0</m:t>
                                      </m:r>
                                    </m:e>
                                  </m:mr>
                                </m:m>
                              </m:e>
                            </m:mr>
                          </m:m>
                        </m:e>
                      </m:d>
                    </m:oMath>
                  </m:oMathPara>
                </a14:m>
                <a:endParaRPr lang="zh-TW" altLang="en-US" dirty="0"/>
              </a:p>
            </p:txBody>
          </p:sp>
        </mc:Choice>
        <mc:Fallback xmlns="">
          <p:sp>
            <p:nvSpPr>
              <p:cNvPr id="17" name="矩形 5">
                <a:extLst>
                  <a:ext uri="{FF2B5EF4-FFF2-40B4-BE49-F238E27FC236}">
                    <a16:creationId xmlns:a16="http://schemas.microsoft.com/office/drawing/2014/main" id="{C877C504-105D-1298-9F69-AC358FB55043}"/>
                  </a:ext>
                </a:extLst>
              </p:cNvPr>
              <p:cNvSpPr>
                <a:spLocks noRot="1" noChangeAspect="1" noMove="1" noResize="1" noEditPoints="1" noAdjustHandles="1" noChangeArrowheads="1" noChangeShapeType="1" noTextEdit="1"/>
              </p:cNvSpPr>
              <p:nvPr/>
            </p:nvSpPr>
            <p:spPr>
              <a:xfrm>
                <a:off x="5326381" y="4999273"/>
                <a:ext cx="3414005" cy="1407373"/>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8309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8" grpId="0"/>
      <p:bldP spid="7" grpId="0"/>
      <p:bldP spid="9" grpId="0"/>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98EDB-8693-9FAC-1897-ED14E3E55867}"/>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0604B4E5-A9FA-1460-BE43-B0F2C3DCF46D}"/>
                  </a:ext>
                </a:extLst>
              </p:cNvPr>
              <p:cNvSpPr txBox="1"/>
              <p:nvPr/>
            </p:nvSpPr>
            <p:spPr>
              <a:xfrm>
                <a:off x="6676543" y="3610340"/>
                <a:ext cx="2156424" cy="39299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𝜓</m:t>
                      </m:r>
                      <m:d>
                        <m:dPr>
                          <m:ctrlPr>
                            <a:rPr lang="en-US" altLang="zh-TW" i="1" smtClean="0">
                              <a:latin typeface="Cambria Math" panose="02040503050406030204" pitchFamily="18" charset="0"/>
                            </a:rPr>
                          </m:ctrlPr>
                        </m:dPr>
                        <m:e>
                          <m:r>
                            <a:rPr lang="en-US" altLang="zh-TW" b="0" i="1" smtClean="0">
                              <a:latin typeface="Cambria Math"/>
                            </a:rPr>
                            <m:t>𝑥</m:t>
                          </m:r>
                        </m:e>
                      </m:d>
                      <m:r>
                        <a:rPr lang="en-US" altLang="zh-TW" i="1" smtClean="0">
                          <a:latin typeface="Cambria Math"/>
                          <a:ea typeface="Cambria Math"/>
                        </a:rPr>
                        <m:t>→</m:t>
                      </m:r>
                      <m:sSup>
                        <m:sSupPr>
                          <m:ctrlPr>
                            <a:rPr lang="en-US" altLang="zh-TW" i="1" smtClean="0">
                              <a:latin typeface="Cambria Math" panose="02040503050406030204" pitchFamily="18" charset="0"/>
                              <a:ea typeface="Cambria Math"/>
                            </a:rPr>
                          </m:ctrlPr>
                        </m:sSupPr>
                        <m:e>
                          <m:r>
                            <a:rPr lang="en-US" altLang="zh-TW" b="0" i="1" smtClean="0">
                              <a:latin typeface="Cambria Math"/>
                              <a:ea typeface="Cambria Math"/>
                            </a:rPr>
                            <m:t>𝑒</m:t>
                          </m:r>
                        </m:e>
                        <m:sup>
                          <m:r>
                            <a:rPr lang="en-US" altLang="zh-TW" b="0" i="1" smtClean="0">
                              <a:latin typeface="Cambria Math"/>
                              <a:ea typeface="Cambria Math"/>
                            </a:rPr>
                            <m:t>𝑖</m:t>
                          </m:r>
                          <m:r>
                            <a:rPr lang="zh-TW" altLang="en-US" b="0" i="1" smtClean="0">
                              <a:latin typeface="Cambria Math"/>
                              <a:ea typeface="Cambria Math"/>
                            </a:rPr>
                            <m:t>𝜃</m:t>
                          </m:r>
                          <m:d>
                            <m:dPr>
                              <m:ctrlPr>
                                <a:rPr lang="en-US" altLang="zh-TW" b="0" i="1" smtClean="0">
                                  <a:latin typeface="Cambria Math" panose="02040503050406030204" pitchFamily="18" charset="0"/>
                                  <a:ea typeface="Cambria Math"/>
                                </a:rPr>
                              </m:ctrlPr>
                            </m:dPr>
                            <m:e>
                              <m:r>
                                <a:rPr lang="en-US" altLang="zh-TW" b="0" i="1" smtClean="0">
                                  <a:latin typeface="Cambria Math" panose="02040503050406030204" pitchFamily="18" charset="0"/>
                                  <a:ea typeface="Cambria Math"/>
                                </a:rPr>
                                <m:t>𝑡</m:t>
                              </m:r>
                            </m:e>
                          </m:d>
                        </m:sup>
                      </m:sSup>
                      <m:r>
                        <a:rPr lang="zh-TW" altLang="en-US" i="1">
                          <a:latin typeface="Cambria Math"/>
                        </a:rPr>
                        <m:t>𝜓</m:t>
                      </m:r>
                      <m:d>
                        <m:dPr>
                          <m:ctrlPr>
                            <a:rPr lang="en-US" altLang="zh-TW" i="1">
                              <a:latin typeface="Cambria Math" panose="02040503050406030204" pitchFamily="18" charset="0"/>
                            </a:rPr>
                          </m:ctrlPr>
                        </m:dPr>
                        <m:e>
                          <m:r>
                            <a:rPr lang="en-US" altLang="zh-TW" i="1">
                              <a:latin typeface="Cambria Math"/>
                            </a:rPr>
                            <m:t>𝑥</m:t>
                          </m:r>
                        </m:e>
                      </m:d>
                    </m:oMath>
                  </m:oMathPara>
                </a14:m>
                <a:endParaRPr lang="zh-TW" altLang="en-US" dirty="0"/>
              </a:p>
            </p:txBody>
          </p:sp>
        </mc:Choice>
        <mc:Fallback xmlns="">
          <p:sp>
            <p:nvSpPr>
              <p:cNvPr id="5" name="文字方塊 4">
                <a:extLst>
                  <a:ext uri="{FF2B5EF4-FFF2-40B4-BE49-F238E27FC236}">
                    <a16:creationId xmlns:a16="http://schemas.microsoft.com/office/drawing/2014/main" id="{0604B4E5-A9FA-1460-BE43-B0F2C3DCF46D}"/>
                  </a:ext>
                </a:extLst>
              </p:cNvPr>
              <p:cNvSpPr txBox="1">
                <a:spLocks noRot="1" noChangeAspect="1" noMove="1" noResize="1" noEditPoints="1" noAdjustHandles="1" noChangeArrowheads="1" noChangeShapeType="1" noTextEdit="1"/>
              </p:cNvSpPr>
              <p:nvPr/>
            </p:nvSpPr>
            <p:spPr>
              <a:xfrm>
                <a:off x="6676543" y="3610340"/>
                <a:ext cx="2156424" cy="392993"/>
              </a:xfrm>
              <a:prstGeom prst="rect">
                <a:avLst/>
              </a:prstGeom>
              <a:blipFill>
                <a:blip r:embed="rId2"/>
                <a:stretch>
                  <a:fillRect b="-12500"/>
                </a:stretch>
              </a:blipFill>
            </p:spPr>
            <p:txBody>
              <a:bodyPr/>
              <a:lstStyle/>
              <a:p>
                <a:r>
                  <a:rPr lang="en-US">
                    <a:noFill/>
                  </a:rPr>
                  <a:t> </a:t>
                </a:r>
              </a:p>
            </p:txBody>
          </p:sp>
        </mc:Fallback>
      </mc:AlternateContent>
      <p:sp>
        <p:nvSpPr>
          <p:cNvPr id="2" name="文字方塊 1">
            <a:extLst>
              <a:ext uri="{FF2B5EF4-FFF2-40B4-BE49-F238E27FC236}">
                <a16:creationId xmlns:a16="http://schemas.microsoft.com/office/drawing/2014/main" id="{50A641C7-A728-CB08-C3C6-AAB70F45BB6A}"/>
              </a:ext>
            </a:extLst>
          </p:cNvPr>
          <p:cNvSpPr txBox="1"/>
          <p:nvPr/>
        </p:nvSpPr>
        <p:spPr>
          <a:xfrm>
            <a:off x="789483" y="3627455"/>
            <a:ext cx="5782139" cy="369332"/>
          </a:xfrm>
          <a:prstGeom prst="rect">
            <a:avLst/>
          </a:prstGeom>
          <a:noFill/>
        </p:spPr>
        <p:txBody>
          <a:bodyPr wrap="square" rtlCol="0">
            <a:spAutoFit/>
          </a:bodyPr>
          <a:lstStyle/>
          <a:p>
            <a:r>
              <a:rPr kumimoji="1" lang="zh-TW" altLang="en-US" dirty="0"/>
              <a:t>若要求對稱</a:t>
            </a:r>
            <a:r>
              <a:rPr lang="zh-TW" altLang="en-US" dirty="0"/>
              <a:t>可以即興：可以任意引入與時間有關的相角：</a:t>
            </a:r>
            <a:endParaRPr kumimoji="1"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D4A3DF6D-D220-C780-FFA8-DD854408C324}"/>
                  </a:ext>
                </a:extLst>
              </p:cNvPr>
              <p:cNvSpPr txBox="1"/>
              <p:nvPr/>
            </p:nvSpPr>
            <p:spPr>
              <a:xfrm>
                <a:off x="5746032" y="1749088"/>
                <a:ext cx="1861022" cy="38145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𝜓</m:t>
                      </m:r>
                      <m:d>
                        <m:dPr>
                          <m:ctrlPr>
                            <a:rPr lang="en-US" altLang="zh-TW" i="1" smtClean="0">
                              <a:latin typeface="Cambria Math" panose="02040503050406030204" pitchFamily="18" charset="0"/>
                            </a:rPr>
                          </m:ctrlPr>
                        </m:dPr>
                        <m:e>
                          <m:r>
                            <a:rPr lang="en-US" altLang="zh-TW" b="0" i="1" smtClean="0">
                              <a:latin typeface="Cambria Math"/>
                            </a:rPr>
                            <m:t>𝑥</m:t>
                          </m:r>
                        </m:e>
                      </m:d>
                      <m:r>
                        <a:rPr lang="en-US" altLang="zh-TW" i="1" smtClean="0">
                          <a:latin typeface="Cambria Math"/>
                          <a:ea typeface="Cambria Math"/>
                        </a:rPr>
                        <m:t>→</m:t>
                      </m:r>
                      <m:sSup>
                        <m:sSupPr>
                          <m:ctrlPr>
                            <a:rPr lang="en-US" altLang="zh-TW" i="1" smtClean="0">
                              <a:latin typeface="Cambria Math" panose="02040503050406030204" pitchFamily="18" charset="0"/>
                              <a:ea typeface="Cambria Math"/>
                            </a:rPr>
                          </m:ctrlPr>
                        </m:sSupPr>
                        <m:e>
                          <m:r>
                            <a:rPr lang="en-US" altLang="zh-TW" b="0" i="1" smtClean="0">
                              <a:latin typeface="Cambria Math"/>
                              <a:ea typeface="Cambria Math"/>
                            </a:rPr>
                            <m:t>𝑒</m:t>
                          </m:r>
                        </m:e>
                        <m:sup>
                          <m:r>
                            <a:rPr lang="en-US" altLang="zh-TW" b="0" i="1" smtClean="0">
                              <a:latin typeface="Cambria Math"/>
                              <a:ea typeface="Cambria Math"/>
                            </a:rPr>
                            <m:t>𝑖</m:t>
                          </m:r>
                          <m:r>
                            <a:rPr lang="zh-TW" altLang="en-US" b="0" i="1" smtClean="0">
                              <a:latin typeface="Cambria Math"/>
                              <a:ea typeface="Cambria Math"/>
                            </a:rPr>
                            <m:t>𝜃</m:t>
                          </m:r>
                        </m:sup>
                      </m:sSup>
                      <m:r>
                        <a:rPr lang="zh-TW" altLang="en-US" i="1">
                          <a:latin typeface="Cambria Math"/>
                        </a:rPr>
                        <m:t>𝜓</m:t>
                      </m:r>
                      <m:d>
                        <m:dPr>
                          <m:ctrlPr>
                            <a:rPr lang="en-US" altLang="zh-TW" i="1">
                              <a:latin typeface="Cambria Math" panose="02040503050406030204" pitchFamily="18" charset="0"/>
                            </a:rPr>
                          </m:ctrlPr>
                        </m:dPr>
                        <m:e>
                          <m:r>
                            <a:rPr lang="en-US" altLang="zh-TW" i="1">
                              <a:latin typeface="Cambria Math"/>
                            </a:rPr>
                            <m:t>𝑥</m:t>
                          </m:r>
                        </m:e>
                      </m:d>
                    </m:oMath>
                  </m:oMathPara>
                </a14:m>
                <a:endParaRPr lang="zh-TW" altLang="en-US" dirty="0"/>
              </a:p>
            </p:txBody>
          </p:sp>
        </mc:Choice>
        <mc:Fallback xmlns="">
          <p:sp>
            <p:nvSpPr>
              <p:cNvPr id="13" name="文字方塊 12">
                <a:extLst>
                  <a:ext uri="{FF2B5EF4-FFF2-40B4-BE49-F238E27FC236}">
                    <a16:creationId xmlns:a16="http://schemas.microsoft.com/office/drawing/2014/main" id="{D4A3DF6D-D220-C780-FFA8-DD854408C324}"/>
                  </a:ext>
                </a:extLst>
              </p:cNvPr>
              <p:cNvSpPr txBox="1">
                <a:spLocks noRot="1" noChangeAspect="1" noMove="1" noResize="1" noEditPoints="1" noAdjustHandles="1" noChangeArrowheads="1" noChangeShapeType="1" noTextEdit="1"/>
              </p:cNvSpPr>
              <p:nvPr/>
            </p:nvSpPr>
            <p:spPr>
              <a:xfrm>
                <a:off x="5746032" y="1749088"/>
                <a:ext cx="1861022" cy="381451"/>
              </a:xfrm>
              <a:prstGeom prst="rect">
                <a:avLst/>
              </a:prstGeom>
              <a:blipFill>
                <a:blip r:embed="rId3"/>
                <a:stretch>
                  <a:fillRect b="-16129"/>
                </a:stretch>
              </a:blipFill>
            </p:spPr>
            <p:txBody>
              <a:bodyPr/>
              <a:lstStyle/>
              <a:p>
                <a:r>
                  <a:rPr lang="en-US">
                    <a:noFill/>
                  </a:rPr>
                  <a:t> </a:t>
                </a:r>
              </a:p>
            </p:txBody>
          </p:sp>
        </mc:Fallback>
      </mc:AlternateContent>
      <p:sp>
        <p:nvSpPr>
          <p:cNvPr id="15" name="文字方塊 14">
            <a:extLst>
              <a:ext uri="{FF2B5EF4-FFF2-40B4-BE49-F238E27FC236}">
                <a16:creationId xmlns:a16="http://schemas.microsoft.com/office/drawing/2014/main" id="{0AB20C64-D4A4-208C-62D0-08075E081B38}"/>
              </a:ext>
            </a:extLst>
          </p:cNvPr>
          <p:cNvSpPr txBox="1"/>
          <p:nvPr/>
        </p:nvSpPr>
        <p:spPr>
          <a:xfrm>
            <a:off x="789483" y="1759532"/>
            <a:ext cx="4956549" cy="369332"/>
          </a:xfrm>
          <a:prstGeom prst="rect">
            <a:avLst/>
          </a:prstGeom>
          <a:noFill/>
        </p:spPr>
        <p:txBody>
          <a:bodyPr wrap="square" rtlCol="0">
            <a:spAutoFit/>
          </a:bodyPr>
          <a:lstStyle/>
          <a:p>
            <a:r>
              <a:rPr kumimoji="1" lang="zh-TW" altLang="en-US" dirty="0"/>
              <a:t>若對波函數乘上一個相角</a:t>
            </a:r>
            <a:r>
              <a:rPr lang="zh-TW" altLang="en-US" dirty="0"/>
              <a:t>，將不影響物理結果，</a:t>
            </a:r>
          </a:p>
        </p:txBody>
      </p:sp>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E5F010D4-4EE8-99D2-FBB9-5518E2798C12}"/>
                  </a:ext>
                </a:extLst>
              </p:cNvPr>
              <p:cNvSpPr/>
              <p:nvPr/>
            </p:nvSpPr>
            <p:spPr>
              <a:xfrm>
                <a:off x="4600606" y="1333955"/>
                <a:ext cx="1643079" cy="369332"/>
              </a:xfrm>
              <a:prstGeom prst="rect">
                <a:avLst/>
              </a:prstGeom>
            </p:spPr>
            <p:txBody>
              <a:bodyPr wrap="none">
                <a:spAutoFit/>
              </a:bodyPr>
              <a:lstStyle/>
              <a:p>
                <a14:m>
                  <m:oMath xmlns:m="http://schemas.openxmlformats.org/officeDocument/2006/math">
                    <m:r>
                      <a:rPr lang="en-US" altLang="zh-TW" i="1" dirty="0" smtClean="0">
                        <a:solidFill>
                          <a:srgbClr val="FF0000"/>
                        </a:solidFill>
                        <a:latin typeface="Cambria Math" panose="02040503050406030204" pitchFamily="18" charset="0"/>
                        <a:cs typeface="Times New Roman" panose="02020603050405020304" pitchFamily="18" charset="0"/>
                      </a:rPr>
                      <m:t>𝑈</m:t>
                    </m:r>
                    <m:r>
                      <a:rPr lang="en-US" altLang="zh-TW" i="1" dirty="0" smtClean="0">
                        <a:solidFill>
                          <a:srgbClr val="FF0000"/>
                        </a:solidFill>
                        <a:latin typeface="Cambria Math" panose="02040503050406030204" pitchFamily="18" charset="0"/>
                        <a:cs typeface="Times New Roman" panose="02020603050405020304" pitchFamily="18" charset="0"/>
                      </a:rPr>
                      <m:t>(1)</m:t>
                    </m:r>
                  </m:oMath>
                </a14:m>
                <a:r>
                  <a:rPr lang="zh-TW" altLang="en-US" dirty="0">
                    <a:solidFill>
                      <a:srgbClr val="FF0000"/>
                    </a:solidFill>
                    <a:latin typeface="Times New Roman" panose="02020603050405020304" pitchFamily="18" charset="0"/>
                    <a:cs typeface="Times New Roman" panose="02020603050405020304" pitchFamily="18" charset="0"/>
                  </a:rPr>
                  <a:t> </a:t>
                </a:r>
                <a:r>
                  <a:rPr lang="en-US" altLang="zh-TW" dirty="0">
                    <a:solidFill>
                      <a:srgbClr val="FF0000"/>
                    </a:solidFill>
                    <a:latin typeface="Times New Roman" panose="02020603050405020304" pitchFamily="18" charset="0"/>
                    <a:cs typeface="Times New Roman" panose="02020603050405020304" pitchFamily="18" charset="0"/>
                  </a:rPr>
                  <a:t>symmetry</a:t>
                </a:r>
                <a:endParaRPr lang="zh-TW" altLang="en-US"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8" name="矩形 17">
                <a:extLst>
                  <a:ext uri="{FF2B5EF4-FFF2-40B4-BE49-F238E27FC236}">
                    <a16:creationId xmlns:a16="http://schemas.microsoft.com/office/drawing/2014/main" id="{E5F010D4-4EE8-99D2-FBB9-5518E2798C12}"/>
                  </a:ext>
                </a:extLst>
              </p:cNvPr>
              <p:cNvSpPr>
                <a:spLocks noRot="1" noChangeAspect="1" noMove="1" noResize="1" noEditPoints="1" noAdjustHandles="1" noChangeArrowheads="1" noChangeShapeType="1" noTextEdit="1"/>
              </p:cNvSpPr>
              <p:nvPr/>
            </p:nvSpPr>
            <p:spPr>
              <a:xfrm>
                <a:off x="4600606" y="1333955"/>
                <a:ext cx="1643079" cy="369332"/>
              </a:xfrm>
              <a:prstGeom prst="rect">
                <a:avLst/>
              </a:prstGeom>
              <a:blipFill>
                <a:blip r:embed="rId4"/>
                <a:stretch>
                  <a:fillRect t="-10345" r="-2308" b="-24138"/>
                </a:stretch>
              </a:blipFill>
            </p:spPr>
            <p:txBody>
              <a:bodyPr/>
              <a:lstStyle/>
              <a:p>
                <a:r>
                  <a:rPr lang="en-US">
                    <a:noFill/>
                  </a:rPr>
                  <a:t> </a:t>
                </a:r>
              </a:p>
            </p:txBody>
          </p:sp>
        </mc:Fallback>
      </mc:AlternateContent>
      <p:sp>
        <p:nvSpPr>
          <p:cNvPr id="20" name="矩形 19">
            <a:extLst>
              <a:ext uri="{FF2B5EF4-FFF2-40B4-BE49-F238E27FC236}">
                <a16:creationId xmlns:a16="http://schemas.microsoft.com/office/drawing/2014/main" id="{40B7740E-EA9C-B4EC-BC90-A2CF1E045886}"/>
              </a:ext>
            </a:extLst>
          </p:cNvPr>
          <p:cNvSpPr/>
          <p:nvPr/>
        </p:nvSpPr>
        <p:spPr>
          <a:xfrm>
            <a:off x="2616138" y="6374612"/>
            <a:ext cx="2733249" cy="369332"/>
          </a:xfrm>
          <a:prstGeom prst="rect">
            <a:avLst/>
          </a:prstGeom>
        </p:spPr>
        <p:txBody>
          <a:bodyPr wrap="none">
            <a:spAutoFit/>
          </a:bodyPr>
          <a:lstStyle/>
          <a:p>
            <a:r>
              <a:rPr lang="zh-TW" altLang="en-US" dirty="0">
                <a:latin typeface="Times New Roman" panose="02020603050405020304" pitchFamily="18" charset="0"/>
                <a:cs typeface="Times New Roman" panose="02020603050405020304" pitchFamily="18" charset="0"/>
              </a:rPr>
              <a:t>Hermann Weyl</a:t>
            </a:r>
            <a:r>
              <a:rPr lang="en-US" altLang="zh-TW" dirty="0">
                <a:latin typeface="Times New Roman" panose="02020603050405020304" pitchFamily="18" charset="0"/>
                <a:cs typeface="Times New Roman" panose="02020603050405020304" pitchFamily="18" charset="0"/>
              </a:rPr>
              <a:t> </a:t>
            </a:r>
            <a:r>
              <a:rPr lang="en-GB" altLang="zh-TW" dirty="0">
                <a:latin typeface="Times New Roman" panose="02020603050405020304" pitchFamily="18" charset="0"/>
                <a:cs typeface="Times New Roman" panose="02020603050405020304" pitchFamily="18" charset="0"/>
              </a:rPr>
              <a:t>1885-1955</a:t>
            </a:r>
            <a:endParaRPr lang="zh-TW" altLang="en-US" dirty="0">
              <a:latin typeface="Times New Roman" panose="02020603050405020304" pitchFamily="18" charset="0"/>
              <a:cs typeface="Times New Roman" panose="02020603050405020304" pitchFamily="18" charset="0"/>
            </a:endParaRPr>
          </a:p>
        </p:txBody>
      </p:sp>
      <p:pic>
        <p:nvPicPr>
          <p:cNvPr id="6" name="Picture 2" descr="http://www.weylmann.com/images/weyl11.jpg">
            <a:hlinkClick r:id="rId5"/>
            <a:extLst>
              <a:ext uri="{FF2B5EF4-FFF2-40B4-BE49-F238E27FC236}">
                <a16:creationId xmlns:a16="http://schemas.microsoft.com/office/drawing/2014/main" id="{D53E007C-40E0-2EED-0B3D-1823BD37FC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3236" y="4196484"/>
            <a:ext cx="1616932" cy="218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85BEA771-74DA-6A3F-9DA5-D2FDE1857607}"/>
              </a:ext>
            </a:extLst>
          </p:cNvPr>
          <p:cNvSpPr txBox="1"/>
          <p:nvPr/>
        </p:nvSpPr>
        <p:spPr>
          <a:xfrm>
            <a:off x="789483" y="796857"/>
            <a:ext cx="8354517" cy="458908"/>
          </a:xfrm>
          <a:prstGeom prst="rect">
            <a:avLst/>
          </a:prstGeom>
          <a:noFill/>
        </p:spPr>
        <p:txBody>
          <a:bodyPr wrap="square" rtlCol="0">
            <a:spAutoFit/>
          </a:bodyPr>
          <a:lstStyle/>
          <a:p>
            <a:pPr>
              <a:lnSpc>
                <a:spcPct val="150000"/>
              </a:lnSpc>
            </a:pPr>
            <a:r>
              <a:rPr kumimoji="1" lang="en-US" dirty="0" err="1">
                <a:latin typeface="Times New Roman"/>
                <a:cs typeface="Times New Roman"/>
              </a:rPr>
              <a:t>但同時這個</a:t>
            </a:r>
            <a:r>
              <a:rPr lang="en-US" dirty="0" err="1">
                <a:latin typeface="Times New Roman"/>
                <a:cs typeface="Times New Roman"/>
              </a:rPr>
              <a:t>gauge</a:t>
            </a:r>
            <a:r>
              <a:rPr lang="en-US" dirty="0">
                <a:latin typeface="Times New Roman"/>
                <a:cs typeface="Times New Roman"/>
              </a:rPr>
              <a:t> </a:t>
            </a:r>
            <a:r>
              <a:rPr lang="en-US" dirty="0" err="1">
                <a:latin typeface="Times New Roman"/>
                <a:cs typeface="Times New Roman"/>
              </a:rPr>
              <a:t>transformation在量力中竟然還有更大發揮：透過波函數的相角</a:t>
            </a:r>
            <a:r>
              <a:rPr lang="en-US" dirty="0">
                <a:latin typeface="Times New Roman"/>
                <a:cs typeface="Times New Roman"/>
              </a:rPr>
              <a:t>！</a:t>
            </a:r>
          </a:p>
        </p:txBody>
      </p:sp>
      <p:sp>
        <p:nvSpPr>
          <p:cNvPr id="24" name="TextBox 23">
            <a:extLst>
              <a:ext uri="{FF2B5EF4-FFF2-40B4-BE49-F238E27FC236}">
                <a16:creationId xmlns:a16="http://schemas.microsoft.com/office/drawing/2014/main" id="{9D03ACE9-18CB-682B-2549-8D77C8D20D00}"/>
              </a:ext>
            </a:extLst>
          </p:cNvPr>
          <p:cNvSpPr txBox="1"/>
          <p:nvPr/>
        </p:nvSpPr>
        <p:spPr>
          <a:xfrm>
            <a:off x="789483" y="1327713"/>
            <a:ext cx="4589362" cy="369332"/>
          </a:xfrm>
          <a:prstGeom prst="rect">
            <a:avLst/>
          </a:prstGeom>
          <a:noFill/>
        </p:spPr>
        <p:txBody>
          <a:bodyPr wrap="square">
            <a:spAutoFit/>
          </a:bodyPr>
          <a:lstStyle/>
          <a:p>
            <a:r>
              <a:rPr kumimoji="1" lang="zh-TW" altLang="en-US" dirty="0"/>
              <a:t>量子力學只與波函數的絕對值有關。</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1CC27EC-D442-2447-7C16-FFF1AD2D866A}"/>
                  </a:ext>
                </a:extLst>
              </p:cNvPr>
              <p:cNvSpPr txBox="1"/>
              <p:nvPr/>
            </p:nvSpPr>
            <p:spPr>
              <a:xfrm>
                <a:off x="795558" y="337556"/>
                <a:ext cx="7903104" cy="457689"/>
              </a:xfrm>
              <a:prstGeom prst="rect">
                <a:avLst/>
              </a:prstGeom>
              <a:noFill/>
            </p:spPr>
            <p:txBody>
              <a:bodyPr wrap="square" rtlCol="0">
                <a:spAutoFit/>
              </a:bodyPr>
              <a:lstStyle/>
              <a:p>
                <a:pPr>
                  <a:lnSpc>
                    <a:spcPct val="150000"/>
                  </a:lnSpc>
                </a:pPr>
                <a:r>
                  <a:rPr lang="en-US" dirty="0" err="1">
                    <a:latin typeface="Times New Roman"/>
                    <a:cs typeface="Times New Roman"/>
                  </a:rPr>
                  <a:t>但不幸的是，在量子力學中</a:t>
                </a:r>
                <a:r>
                  <a:rPr lang="en-US" dirty="0">
                    <a:latin typeface="Times New Roman"/>
                    <a:cs typeface="Times New Roman"/>
                  </a:rPr>
                  <a:t>，</a:t>
                </a:r>
                <a14:m>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𝐴</m:t>
                        </m:r>
                      </m:e>
                      <m:sup>
                        <m:r>
                          <a:rPr lang="zh-TW" altLang="en-US" i="1">
                            <a:latin typeface="Cambria Math"/>
                            <a:cs typeface="Times New Roman" pitchFamily="18" charset="0"/>
                          </a:rPr>
                          <m:t>𝜇</m:t>
                        </m:r>
                      </m:sup>
                    </m:sSup>
                  </m:oMath>
                </a14:m>
                <a:r>
                  <a:rPr lang="zh-TW" altLang="en-US" dirty="0">
                    <a:latin typeface="Times New Roman" pitchFamily="18" charset="0"/>
                    <a:cs typeface="Times New Roman" pitchFamily="18" charset="0"/>
                  </a:rPr>
                  <a:t>是可觀察的。</a:t>
                </a:r>
                <a:r>
                  <a:rPr lang="en-GB" dirty="0">
                    <a:latin typeface="Times New Roman" panose="02020603050405020304" pitchFamily="18" charset="0"/>
                    <a:cs typeface="Times New Roman" panose="02020603050405020304" pitchFamily="18" charset="0"/>
                  </a:rPr>
                  <a:t>Aharonov–Bohm effect</a:t>
                </a:r>
                <a:r>
                  <a:rPr lang="en-US" dirty="0">
                    <a:latin typeface="Times New Roman"/>
                    <a:cs typeface="Times New Roman"/>
                  </a:rPr>
                  <a:t>。</a:t>
                </a:r>
                <a:endParaRPr lang="en-GB" dirty="0"/>
              </a:p>
            </p:txBody>
          </p:sp>
        </mc:Choice>
        <mc:Fallback xmlns="">
          <p:sp>
            <p:nvSpPr>
              <p:cNvPr id="27" name="TextBox 26">
                <a:extLst>
                  <a:ext uri="{FF2B5EF4-FFF2-40B4-BE49-F238E27FC236}">
                    <a16:creationId xmlns:a16="http://schemas.microsoft.com/office/drawing/2014/main" id="{B1CC27EC-D442-2447-7C16-FFF1AD2D866A}"/>
                  </a:ext>
                </a:extLst>
              </p:cNvPr>
              <p:cNvSpPr txBox="1">
                <a:spLocks noRot="1" noChangeAspect="1" noMove="1" noResize="1" noEditPoints="1" noAdjustHandles="1" noChangeArrowheads="1" noChangeShapeType="1" noTextEdit="1"/>
              </p:cNvSpPr>
              <p:nvPr/>
            </p:nvSpPr>
            <p:spPr>
              <a:xfrm>
                <a:off x="795558" y="337556"/>
                <a:ext cx="7903104" cy="457689"/>
              </a:xfrm>
              <a:prstGeom prst="rect">
                <a:avLst/>
              </a:prstGeom>
              <a:blipFill>
                <a:blip r:embed="rId7"/>
                <a:stretch>
                  <a:fillRect l="-642" b="-18919"/>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EC48D3FA-6D98-99A0-94F9-43E432FD4ABB}"/>
              </a:ext>
            </a:extLst>
          </p:cNvPr>
          <p:cNvSpPr txBox="1"/>
          <p:nvPr/>
        </p:nvSpPr>
        <p:spPr>
          <a:xfrm>
            <a:off x="789483" y="2128864"/>
            <a:ext cx="3744502" cy="458011"/>
          </a:xfrm>
          <a:prstGeom prst="rect">
            <a:avLst/>
          </a:prstGeom>
          <a:noFill/>
        </p:spPr>
        <p:txBody>
          <a:bodyPr wrap="square" rtlCol="0">
            <a:spAutoFit/>
          </a:bodyPr>
          <a:lstStyle/>
          <a:p>
            <a:pPr algn="l">
              <a:lnSpc>
                <a:spcPct val="150000"/>
              </a:lnSpc>
            </a:pPr>
            <a:r>
              <a:rPr kumimoji="1" lang="en-US" dirty="0" err="1">
                <a:latin typeface="Times New Roman"/>
                <a:cs typeface="Times New Roman"/>
              </a:rPr>
              <a:t>薛丁格方程式將不會有變化</a:t>
            </a:r>
            <a:r>
              <a:rPr kumimoji="1" lang="en-US" dirty="0">
                <a:latin typeface="Times New Roman"/>
                <a:cs typeface="Times New Roman"/>
              </a:rPr>
              <a:t>：</a:t>
            </a:r>
          </a:p>
        </p:txBody>
      </p:sp>
      <mc:AlternateContent xmlns:mc="http://schemas.openxmlformats.org/markup-compatibility/2006" xmlns:a14="http://schemas.microsoft.com/office/drawing/2010/main">
        <mc:Choice Requires="a14">
          <p:sp>
            <p:nvSpPr>
              <p:cNvPr id="29" name="文字方塊 18">
                <a:extLst>
                  <a:ext uri="{FF2B5EF4-FFF2-40B4-BE49-F238E27FC236}">
                    <a16:creationId xmlns:a16="http://schemas.microsoft.com/office/drawing/2014/main" id="{334571CE-6256-1AF0-2344-68EFE40E30F4}"/>
                  </a:ext>
                </a:extLst>
              </p:cNvPr>
              <p:cNvSpPr txBox="1"/>
              <p:nvPr/>
            </p:nvSpPr>
            <p:spPr bwMode="auto">
              <a:xfrm>
                <a:off x="4693565" y="2231197"/>
                <a:ext cx="3049040" cy="648126"/>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sSup>
                        <m:sSupPr>
                          <m:ctrlPr>
                            <a:rPr lang="en-US" altLang="zh-TW" sz="1800" b="0" i="1" smtClean="0">
                              <a:latin typeface="Cambria Math" panose="02040503050406030204" pitchFamily="18" charset="0"/>
                            </a:rPr>
                          </m:ctrlPr>
                        </m:sSupPr>
                        <m:e>
                          <m:r>
                            <m:rPr>
                              <m:sty m:val="p"/>
                            </m:rPr>
                            <a:rPr lang="en-US" altLang="zh-TW" sz="1800" b="0" i="1" smtClean="0">
                              <a:latin typeface="Cambria Math" panose="02040503050406030204" pitchFamily="18" charset="0"/>
                              <a:ea typeface="Cambria Math" panose="02040503050406030204" pitchFamily="18" charset="0"/>
                            </a:rPr>
                            <m:t>∇</m:t>
                          </m:r>
                        </m:e>
                        <m:sup>
                          <m:r>
                            <a:rPr lang="en-US" altLang="zh-TW" sz="1800" b="0" i="1" smtClean="0">
                              <a:latin typeface="Cambria Math" panose="02040503050406030204" pitchFamily="18" charset="0"/>
                            </a:rPr>
                            <m:t>2</m:t>
                          </m:r>
                        </m:sup>
                      </m:sSup>
                      <m:r>
                        <a:rPr lang="zh-TW" altLang="en-US" i="1">
                          <a:latin typeface="Cambria Math"/>
                        </a:rPr>
                        <m:t>𝜓</m:t>
                      </m:r>
                      <m:r>
                        <a:rPr lang="en-US" altLang="zh-TW" sz="1800" b="0" i="1" smtClean="0">
                          <a:latin typeface="Cambria Math"/>
                        </a:rPr>
                        <m:t>+</m:t>
                      </m:r>
                      <m:r>
                        <a:rPr lang="en-US" altLang="zh-TW" sz="1800" b="0" i="1" smtClean="0">
                          <a:latin typeface="Cambria Math" panose="02040503050406030204" pitchFamily="18" charset="0"/>
                          <a:ea typeface="Cambria Math" panose="02040503050406030204" pitchFamily="18" charset="0"/>
                        </a:rPr>
                        <m:t>𝜙</m:t>
                      </m:r>
                      <m:d>
                        <m:dPr>
                          <m:ctrlPr>
                            <a:rPr lang="en-US" altLang="zh-TW" sz="1800" b="0" i="1" smtClean="0">
                              <a:latin typeface="Cambria Math" panose="02040503050406030204" pitchFamily="18" charset="0"/>
                            </a:rPr>
                          </m:ctrlPr>
                        </m:dPr>
                        <m:e>
                          <m:r>
                            <a:rPr lang="en-US" altLang="zh-TW" sz="1800" b="0" i="1" smtClean="0">
                              <a:latin typeface="Cambria Math"/>
                            </a:rPr>
                            <m:t>𝑥</m:t>
                          </m:r>
                        </m:e>
                      </m:d>
                      <m:r>
                        <a:rPr lang="zh-TW" altLang="en-US" i="1">
                          <a:latin typeface="Cambria Math"/>
                        </a:rPr>
                        <m:t>𝜓</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a:rPr lang="zh-TW" altLang="en-US" i="1">
                              <a:latin typeface="Cambria Math"/>
                            </a:rPr>
                            <m:t>𝜓</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29" name="文字方塊 18">
                <a:extLst>
                  <a:ext uri="{FF2B5EF4-FFF2-40B4-BE49-F238E27FC236}">
                    <a16:creationId xmlns:a16="http://schemas.microsoft.com/office/drawing/2014/main" id="{334571CE-6256-1AF0-2344-68EFE40E30F4}"/>
                  </a:ext>
                </a:extLst>
              </p:cNvPr>
              <p:cNvSpPr txBox="1">
                <a:spLocks noRot="1" noChangeAspect="1" noMove="1" noResize="1" noEditPoints="1" noAdjustHandles="1" noChangeArrowheads="1" noChangeShapeType="1" noTextEdit="1"/>
              </p:cNvSpPr>
              <p:nvPr/>
            </p:nvSpPr>
            <p:spPr bwMode="auto">
              <a:xfrm>
                <a:off x="4693565" y="2231197"/>
                <a:ext cx="3049040" cy="648126"/>
              </a:xfrm>
              <a:prstGeom prst="rect">
                <a:avLst/>
              </a:prstGeom>
              <a:blipFill>
                <a:blip r:embed="rId8"/>
                <a:stretch>
                  <a:fillRect b="-384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2E7F3CB-B5C2-8DE5-EE77-BAB9ED72A0AF}"/>
                  </a:ext>
                </a:extLst>
              </p:cNvPr>
              <p:cNvSpPr txBox="1"/>
              <p:nvPr/>
            </p:nvSpPr>
            <p:spPr>
              <a:xfrm>
                <a:off x="789483" y="3103399"/>
                <a:ext cx="3874624" cy="458908"/>
              </a:xfrm>
              <a:prstGeom prst="rect">
                <a:avLst/>
              </a:prstGeom>
              <a:noFill/>
            </p:spPr>
            <p:txBody>
              <a:bodyPr wrap="square" rtlCol="0">
                <a:spAutoFit/>
              </a:bodyPr>
              <a:lstStyle/>
              <a:p>
                <a:pPr algn="l">
                  <a:lnSpc>
                    <a:spcPct val="150000"/>
                  </a:lnSpc>
                </a:pPr>
                <a:r>
                  <a:rPr kumimoji="1" lang="en-US" dirty="0" err="1">
                    <a:latin typeface="Times New Roman"/>
                    <a:cs typeface="Times New Roman"/>
                  </a:rPr>
                  <a:t>但Weyl</a:t>
                </a:r>
                <a:r>
                  <a:rPr kumimoji="1" lang="zh-TW" altLang="en-US" dirty="0">
                    <a:latin typeface="Times New Roman"/>
                    <a:cs typeface="Times New Roman"/>
                  </a:rPr>
                  <a:t> </a:t>
                </a:r>
                <a:r>
                  <a:rPr kumimoji="1" lang="en-US" altLang="zh-TW" dirty="0">
                    <a:latin typeface="Times New Roman"/>
                    <a:cs typeface="Times New Roman"/>
                  </a:rPr>
                  <a:t>and</a:t>
                </a:r>
                <a:r>
                  <a:rPr kumimoji="1" lang="zh-TW" altLang="en-US" dirty="0">
                    <a:latin typeface="Times New Roman"/>
                    <a:cs typeface="Times New Roman"/>
                  </a:rPr>
                  <a:t> </a:t>
                </a:r>
                <a:r>
                  <a:rPr kumimoji="1" lang="en-US" altLang="zh-TW" dirty="0" err="1">
                    <a:latin typeface="Times New Roman"/>
                    <a:cs typeface="Times New Roman"/>
                  </a:rPr>
                  <a:t>Fock</a:t>
                </a:r>
                <a:r>
                  <a:rPr kumimoji="1" lang="en-US" dirty="0" err="1">
                    <a:latin typeface="Times New Roman"/>
                    <a:cs typeface="Times New Roman"/>
                  </a:rPr>
                  <a:t>有個怪點子</a:t>
                </a:r>
                <a:r>
                  <a:rPr kumimoji="1" lang="zh-TW" altLang="en-US" dirty="0">
                    <a:latin typeface="Times New Roman"/>
                    <a:cs typeface="Times New Roman"/>
                  </a:rPr>
                  <a:t> </a:t>
                </a:r>
                <a14:m>
                  <m:oMath xmlns:m="http://schemas.openxmlformats.org/officeDocument/2006/math">
                    <m:r>
                      <a:rPr kumimoji="1" lang="en-US" altLang="zh-TW" i="1" smtClean="0">
                        <a:latin typeface="Cambria Math" panose="02040503050406030204" pitchFamily="18" charset="0"/>
                        <a:ea typeface="Cambria Math" panose="02040503050406030204" pitchFamily="18" charset="0"/>
                        <a:cs typeface="Times New Roman"/>
                      </a:rPr>
                      <m:t>~</m:t>
                    </m:r>
                  </m:oMath>
                </a14:m>
                <a:r>
                  <a:rPr kumimoji="1" lang="en-US" altLang="zh-TW" dirty="0">
                    <a:latin typeface="Times New Roman"/>
                    <a:cs typeface="Times New Roman"/>
                  </a:rPr>
                  <a:t>1918</a:t>
                </a:r>
                <a:r>
                  <a:rPr lang="en-US" dirty="0">
                    <a:latin typeface="Times New Roman"/>
                    <a:cs typeface="Times New Roman"/>
                  </a:rPr>
                  <a:t>：</a:t>
                </a:r>
                <a:endParaRPr kumimoji="1" lang="en-US" dirty="0">
                  <a:latin typeface="Times New Roman"/>
                  <a:cs typeface="Times New Roman"/>
                </a:endParaRPr>
              </a:p>
            </p:txBody>
          </p:sp>
        </mc:Choice>
        <mc:Fallback xmlns="">
          <p:sp>
            <p:nvSpPr>
              <p:cNvPr id="30" name="TextBox 29">
                <a:extLst>
                  <a:ext uri="{FF2B5EF4-FFF2-40B4-BE49-F238E27FC236}">
                    <a16:creationId xmlns:a16="http://schemas.microsoft.com/office/drawing/2014/main" id="{D2E7F3CB-B5C2-8DE5-EE77-BAB9ED72A0AF}"/>
                  </a:ext>
                </a:extLst>
              </p:cNvPr>
              <p:cNvSpPr txBox="1">
                <a:spLocks noRot="1" noChangeAspect="1" noMove="1" noResize="1" noEditPoints="1" noAdjustHandles="1" noChangeArrowheads="1" noChangeShapeType="1" noTextEdit="1"/>
              </p:cNvSpPr>
              <p:nvPr/>
            </p:nvSpPr>
            <p:spPr>
              <a:xfrm>
                <a:off x="789483" y="3103399"/>
                <a:ext cx="3874624" cy="458908"/>
              </a:xfrm>
              <a:prstGeom prst="rect">
                <a:avLst/>
              </a:prstGeom>
              <a:blipFill>
                <a:blip r:embed="rId9"/>
                <a:stretch>
                  <a:fillRect l="-1307" r="-327" b="-18919"/>
                </a:stretch>
              </a:blipFill>
            </p:spPr>
            <p:txBody>
              <a:bodyPr/>
              <a:lstStyle/>
              <a:p>
                <a:r>
                  <a:rPr lang="en-US">
                    <a:noFill/>
                  </a:rPr>
                  <a:t> </a:t>
                </a:r>
              </a:p>
            </p:txBody>
          </p:sp>
        </mc:Fallback>
      </mc:AlternateContent>
      <p:pic>
        <p:nvPicPr>
          <p:cNvPr id="33" name="Picture 32">
            <a:extLst>
              <a:ext uri="{FF2B5EF4-FFF2-40B4-BE49-F238E27FC236}">
                <a16:creationId xmlns:a16="http://schemas.microsoft.com/office/drawing/2014/main" id="{A9774D56-D2B3-C2B9-DA3A-056B567C8451}"/>
              </a:ext>
            </a:extLst>
          </p:cNvPr>
          <p:cNvPicPr>
            <a:picLocks noChangeAspect="1"/>
          </p:cNvPicPr>
          <p:nvPr/>
        </p:nvPicPr>
        <p:blipFill>
          <a:blip r:embed="rId10"/>
          <a:stretch>
            <a:fillRect/>
          </a:stretch>
        </p:blipFill>
        <p:spPr>
          <a:xfrm>
            <a:off x="965783" y="4190911"/>
            <a:ext cx="1392847" cy="2183701"/>
          </a:xfrm>
          <a:prstGeom prst="rect">
            <a:avLst/>
          </a:prstGeom>
        </p:spPr>
      </p:pic>
      <p:sp>
        <p:nvSpPr>
          <p:cNvPr id="35" name="TextBox 34">
            <a:extLst>
              <a:ext uri="{FF2B5EF4-FFF2-40B4-BE49-F238E27FC236}">
                <a16:creationId xmlns:a16="http://schemas.microsoft.com/office/drawing/2014/main" id="{C9CFAF18-0571-5AA3-BED4-CC4615326B88}"/>
              </a:ext>
            </a:extLst>
          </p:cNvPr>
          <p:cNvSpPr txBox="1"/>
          <p:nvPr/>
        </p:nvSpPr>
        <p:spPr>
          <a:xfrm>
            <a:off x="58662" y="6360024"/>
            <a:ext cx="4681958" cy="369332"/>
          </a:xfrm>
          <a:prstGeom prst="rect">
            <a:avLst/>
          </a:prstGeom>
          <a:noFill/>
        </p:spPr>
        <p:txBody>
          <a:bodyPr wrap="square">
            <a:spAutoFit/>
          </a:bodyPr>
          <a:lstStyle/>
          <a:p>
            <a:r>
              <a:rPr lang="en-GB" sz="1800" i="0" u="none" strike="noStrike" dirty="0">
                <a:solidFill>
                  <a:srgbClr val="000000"/>
                </a:solidFill>
                <a:effectLst/>
                <a:latin typeface="Times New Roman" panose="02020603050405020304" pitchFamily="18" charset="0"/>
                <a:cs typeface="Times New Roman" panose="02020603050405020304" pitchFamily="18" charset="0"/>
              </a:rPr>
              <a:t>Vladimir Fock</a:t>
            </a:r>
            <a:r>
              <a:rPr lang="zh-TW" altLang="en-US" sz="1800" i="0" u="none" strike="noStrike" dirty="0">
                <a:solidFill>
                  <a:srgbClr val="000000"/>
                </a:solidFill>
                <a:effectLst/>
                <a:latin typeface="Times New Roman" panose="02020603050405020304" pitchFamily="18" charset="0"/>
                <a:cs typeface="Times New Roman" panose="02020603050405020304" pitchFamily="18" charset="0"/>
              </a:rPr>
              <a:t> </a:t>
            </a:r>
            <a:r>
              <a:rPr lang="en-US" altLang="zh-TW" sz="1800" i="0" u="none" strike="noStrike" dirty="0">
                <a:solidFill>
                  <a:srgbClr val="000000"/>
                </a:solidFill>
                <a:effectLst/>
                <a:latin typeface="Times New Roman" panose="02020603050405020304" pitchFamily="18" charset="0"/>
                <a:cs typeface="Times New Roman" panose="02020603050405020304" pitchFamily="18" charset="0"/>
              </a:rPr>
              <a:t>1898-1974</a:t>
            </a:r>
            <a:endParaRPr lang="en-US"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3CA597DC-B4CD-1D12-A6C2-123CB09FE263}"/>
              </a:ext>
            </a:extLst>
          </p:cNvPr>
          <p:cNvSpPr txBox="1"/>
          <p:nvPr/>
        </p:nvSpPr>
        <p:spPr>
          <a:xfrm>
            <a:off x="789483" y="2636995"/>
            <a:ext cx="3744501" cy="458908"/>
          </a:xfrm>
          <a:prstGeom prst="rect">
            <a:avLst/>
          </a:prstGeom>
          <a:noFill/>
        </p:spPr>
        <p:txBody>
          <a:bodyPr wrap="square" rtlCol="0">
            <a:spAutoFit/>
          </a:bodyPr>
          <a:lstStyle/>
          <a:p>
            <a:pPr algn="l">
              <a:lnSpc>
                <a:spcPct val="150000"/>
              </a:lnSpc>
            </a:pPr>
            <a:r>
              <a:rPr kumimoji="1" lang="en-US" dirty="0" err="1">
                <a:latin typeface="Times New Roman"/>
                <a:cs typeface="Times New Roman"/>
              </a:rPr>
              <a:t>因為這個對稱，電荷是守恆的</a:t>
            </a:r>
            <a:r>
              <a:rPr kumimoji="1" lang="en-US" dirty="0">
                <a:latin typeface="Times New Roman"/>
                <a:cs typeface="Times New Roman"/>
              </a:rPr>
              <a:t>。</a:t>
            </a:r>
          </a:p>
        </p:txBody>
      </p:sp>
    </p:spTree>
    <p:extLst>
      <p:ext uri="{BB962C8B-B14F-4D97-AF65-F5344CB8AC3E}">
        <p14:creationId xmlns:p14="http://schemas.microsoft.com/office/powerpoint/2010/main" val="35218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500" fill="hold"/>
                                        <p:tgtEl>
                                          <p:spTgt spid="30"/>
                                        </p:tgtEl>
                                        <p:attrNameLst>
                                          <p:attrName>ppt_x</p:attrName>
                                        </p:attrNameLst>
                                      </p:cBhvr>
                                      <p:tavLst>
                                        <p:tav tm="0">
                                          <p:val>
                                            <p:strVal val="#ppt_x"/>
                                          </p:val>
                                        </p:tav>
                                        <p:tav tm="100000">
                                          <p:val>
                                            <p:strVal val="#ppt_x"/>
                                          </p:val>
                                        </p:tav>
                                      </p:tavLst>
                                    </p:anim>
                                    <p:anim calcmode="lin" valueType="num">
                                      <p:cBhvr additive="base">
                                        <p:cTn id="31" dur="500" fill="hold"/>
                                        <p:tgtEl>
                                          <p:spTgt spid="30"/>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500" fill="hold"/>
                                        <p:tgtEl>
                                          <p:spTgt spid="33"/>
                                        </p:tgtEl>
                                        <p:attrNameLst>
                                          <p:attrName>ppt_x</p:attrName>
                                        </p:attrNameLst>
                                      </p:cBhvr>
                                      <p:tavLst>
                                        <p:tav tm="0">
                                          <p:val>
                                            <p:strVal val="#ppt_x"/>
                                          </p:val>
                                        </p:tav>
                                        <p:tav tm="100000">
                                          <p:val>
                                            <p:strVal val="#ppt_x"/>
                                          </p:val>
                                        </p:tav>
                                      </p:tavLst>
                                    </p:anim>
                                    <p:anim calcmode="lin" valueType="num">
                                      <p:cBhvr additive="base">
                                        <p:cTn id="35" dur="500" fill="hold"/>
                                        <p:tgtEl>
                                          <p:spTgt spid="33"/>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additive="base">
                                        <p:cTn id="38" dur="500" fill="hold"/>
                                        <p:tgtEl>
                                          <p:spTgt spid="35"/>
                                        </p:tgtEl>
                                        <p:attrNameLst>
                                          <p:attrName>ppt_x</p:attrName>
                                        </p:attrNameLst>
                                      </p:cBhvr>
                                      <p:tavLst>
                                        <p:tav tm="0">
                                          <p:val>
                                            <p:strVal val="#ppt_x"/>
                                          </p:val>
                                        </p:tav>
                                        <p:tav tm="100000">
                                          <p:val>
                                            <p:strVal val="#ppt_x"/>
                                          </p:val>
                                        </p:tav>
                                      </p:tavLst>
                                    </p:anim>
                                    <p:anim calcmode="lin" valueType="num">
                                      <p:cBhvr additive="base">
                                        <p:cTn id="39" dur="500" fill="hold"/>
                                        <p:tgtEl>
                                          <p:spTgt spid="35"/>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0" grpId="0"/>
      <p:bldP spid="28" grpId="0"/>
      <p:bldP spid="29" grpId="0" animBg="1"/>
      <p:bldP spid="30" grpId="0"/>
      <p:bldP spid="35" grpId="0"/>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4">
                <a:extLst>
                  <a:ext uri="{FF2B5EF4-FFF2-40B4-BE49-F238E27FC236}">
                    <a16:creationId xmlns:a16="http://schemas.microsoft.com/office/drawing/2014/main" id="{DB2F5174-BF9A-FE4F-C29E-811554B2BB5B}"/>
                  </a:ext>
                </a:extLst>
              </p:cNvPr>
              <p:cNvSpPr txBox="1"/>
              <p:nvPr/>
            </p:nvSpPr>
            <p:spPr>
              <a:xfrm>
                <a:off x="6536575" y="797748"/>
                <a:ext cx="2156424" cy="39299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𝜓</m:t>
                      </m:r>
                      <m:d>
                        <m:dPr>
                          <m:ctrlPr>
                            <a:rPr lang="en-US" altLang="zh-TW" i="1" smtClean="0">
                              <a:latin typeface="Cambria Math" panose="02040503050406030204" pitchFamily="18" charset="0"/>
                            </a:rPr>
                          </m:ctrlPr>
                        </m:dPr>
                        <m:e>
                          <m:r>
                            <a:rPr lang="en-US" altLang="zh-TW" b="0" i="1" smtClean="0">
                              <a:latin typeface="Cambria Math"/>
                            </a:rPr>
                            <m:t>𝑥</m:t>
                          </m:r>
                        </m:e>
                      </m:d>
                      <m:r>
                        <a:rPr lang="en-US" altLang="zh-TW" i="1" smtClean="0">
                          <a:latin typeface="Cambria Math"/>
                          <a:ea typeface="Cambria Math"/>
                        </a:rPr>
                        <m:t>→</m:t>
                      </m:r>
                      <m:sSup>
                        <m:sSupPr>
                          <m:ctrlPr>
                            <a:rPr lang="en-US" altLang="zh-TW" i="1" smtClean="0">
                              <a:latin typeface="Cambria Math" panose="02040503050406030204" pitchFamily="18" charset="0"/>
                              <a:ea typeface="Cambria Math"/>
                            </a:rPr>
                          </m:ctrlPr>
                        </m:sSupPr>
                        <m:e>
                          <m:r>
                            <a:rPr lang="en-US" altLang="zh-TW" b="0" i="1" smtClean="0">
                              <a:latin typeface="Cambria Math"/>
                              <a:ea typeface="Cambria Math"/>
                            </a:rPr>
                            <m:t>𝑒</m:t>
                          </m:r>
                        </m:e>
                        <m:sup>
                          <m:r>
                            <a:rPr lang="en-US" altLang="zh-TW" b="0" i="1" smtClean="0">
                              <a:latin typeface="Cambria Math"/>
                              <a:ea typeface="Cambria Math"/>
                            </a:rPr>
                            <m:t>𝑖</m:t>
                          </m:r>
                          <m:r>
                            <a:rPr lang="zh-TW" altLang="en-US" b="0" i="1" smtClean="0">
                              <a:latin typeface="Cambria Math"/>
                              <a:ea typeface="Cambria Math"/>
                            </a:rPr>
                            <m:t>𝜃</m:t>
                          </m:r>
                          <m:d>
                            <m:dPr>
                              <m:ctrlPr>
                                <a:rPr lang="en-US" altLang="zh-TW" b="0" i="1" smtClean="0">
                                  <a:latin typeface="Cambria Math" panose="02040503050406030204" pitchFamily="18" charset="0"/>
                                  <a:ea typeface="Cambria Math"/>
                                </a:rPr>
                              </m:ctrlPr>
                            </m:dPr>
                            <m:e>
                              <m:r>
                                <a:rPr lang="en-US" altLang="zh-TW" b="0" i="1" smtClean="0">
                                  <a:latin typeface="Cambria Math" panose="02040503050406030204" pitchFamily="18" charset="0"/>
                                  <a:ea typeface="Cambria Math"/>
                                </a:rPr>
                                <m:t>𝑡</m:t>
                              </m:r>
                            </m:e>
                          </m:d>
                        </m:sup>
                      </m:sSup>
                      <m:r>
                        <a:rPr lang="zh-TW" altLang="en-US" i="1">
                          <a:latin typeface="Cambria Math"/>
                        </a:rPr>
                        <m:t>𝜓</m:t>
                      </m:r>
                      <m:d>
                        <m:dPr>
                          <m:ctrlPr>
                            <a:rPr lang="en-US" altLang="zh-TW" i="1">
                              <a:latin typeface="Cambria Math" panose="02040503050406030204" pitchFamily="18" charset="0"/>
                            </a:rPr>
                          </m:ctrlPr>
                        </m:dPr>
                        <m:e>
                          <m:r>
                            <a:rPr lang="en-US" altLang="zh-TW" i="1">
                              <a:latin typeface="Cambria Math"/>
                            </a:rPr>
                            <m:t>𝑥</m:t>
                          </m:r>
                        </m:e>
                      </m:d>
                    </m:oMath>
                  </m:oMathPara>
                </a14:m>
                <a:endParaRPr lang="zh-TW" altLang="en-US" dirty="0"/>
              </a:p>
            </p:txBody>
          </p:sp>
        </mc:Choice>
        <mc:Fallback xmlns="">
          <p:sp>
            <p:nvSpPr>
              <p:cNvPr id="2" name="文字方塊 4">
                <a:extLst>
                  <a:ext uri="{FF2B5EF4-FFF2-40B4-BE49-F238E27FC236}">
                    <a16:creationId xmlns:a16="http://schemas.microsoft.com/office/drawing/2014/main" id="{DB2F5174-BF9A-FE4F-C29E-811554B2BB5B}"/>
                  </a:ext>
                </a:extLst>
              </p:cNvPr>
              <p:cNvSpPr txBox="1">
                <a:spLocks noRot="1" noChangeAspect="1" noMove="1" noResize="1" noEditPoints="1" noAdjustHandles="1" noChangeArrowheads="1" noChangeShapeType="1" noTextEdit="1"/>
              </p:cNvSpPr>
              <p:nvPr/>
            </p:nvSpPr>
            <p:spPr>
              <a:xfrm>
                <a:off x="6536575" y="797748"/>
                <a:ext cx="2156424" cy="392993"/>
              </a:xfrm>
              <a:prstGeom prst="rect">
                <a:avLst/>
              </a:prstGeom>
              <a:blipFill>
                <a:blip r:embed="rId2"/>
                <a:stretch>
                  <a:fillRect b="-12500"/>
                </a:stretch>
              </a:blipFill>
            </p:spPr>
            <p:txBody>
              <a:bodyPr/>
              <a:lstStyle/>
              <a:p>
                <a:r>
                  <a:rPr lang="en-US">
                    <a:noFill/>
                  </a:rPr>
                  <a:t> </a:t>
                </a:r>
              </a:p>
            </p:txBody>
          </p:sp>
        </mc:Fallback>
      </mc:AlternateContent>
      <p:sp>
        <p:nvSpPr>
          <p:cNvPr id="3" name="文字方塊 1">
            <a:extLst>
              <a:ext uri="{FF2B5EF4-FFF2-40B4-BE49-F238E27FC236}">
                <a16:creationId xmlns:a16="http://schemas.microsoft.com/office/drawing/2014/main" id="{B3400737-5747-B0B3-2BFE-BE9C1B9FC104}"/>
              </a:ext>
            </a:extLst>
          </p:cNvPr>
          <p:cNvSpPr txBox="1"/>
          <p:nvPr/>
        </p:nvSpPr>
        <p:spPr>
          <a:xfrm>
            <a:off x="649515" y="814863"/>
            <a:ext cx="5782139" cy="369332"/>
          </a:xfrm>
          <a:prstGeom prst="rect">
            <a:avLst/>
          </a:prstGeom>
          <a:noFill/>
        </p:spPr>
        <p:txBody>
          <a:bodyPr wrap="square" rtlCol="0">
            <a:spAutoFit/>
          </a:bodyPr>
          <a:lstStyle/>
          <a:p>
            <a:r>
              <a:rPr kumimoji="1" lang="zh-TW" altLang="en-US" dirty="0"/>
              <a:t>若要求對稱</a:t>
            </a:r>
            <a:r>
              <a:rPr lang="zh-TW" altLang="en-US" dirty="0"/>
              <a:t>可以即興：可以任意引入與時間有關的相角：</a:t>
            </a:r>
            <a:endParaRPr kumimoji="1" lang="zh-TW" alt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8CBC26D-2778-E58D-523D-C5FB9167285B}"/>
              </a:ext>
            </a:extLst>
          </p:cNvPr>
          <p:cNvPicPr>
            <a:picLocks noChangeAspect="1"/>
          </p:cNvPicPr>
          <p:nvPr/>
        </p:nvPicPr>
        <p:blipFill>
          <a:blip r:embed="rId3"/>
          <a:srcRect b="12361"/>
          <a:stretch>
            <a:fillRect/>
          </a:stretch>
        </p:blipFill>
        <p:spPr>
          <a:xfrm>
            <a:off x="2421388" y="2589067"/>
            <a:ext cx="2459119" cy="2035068"/>
          </a:xfrm>
          <a:prstGeom prst="rect">
            <a:avLst/>
          </a:prstGeom>
        </p:spPr>
      </p:pic>
      <p:sp>
        <p:nvSpPr>
          <p:cNvPr id="10" name="TextBox 9">
            <a:extLst>
              <a:ext uri="{FF2B5EF4-FFF2-40B4-BE49-F238E27FC236}">
                <a16:creationId xmlns:a16="http://schemas.microsoft.com/office/drawing/2014/main" id="{60F1C496-2F07-8DA9-5A86-7093DB8398AD}"/>
              </a:ext>
            </a:extLst>
          </p:cNvPr>
          <p:cNvSpPr txBox="1"/>
          <p:nvPr/>
        </p:nvSpPr>
        <p:spPr>
          <a:xfrm>
            <a:off x="649515" y="1115751"/>
            <a:ext cx="7095990" cy="458908"/>
          </a:xfrm>
          <a:prstGeom prst="rect">
            <a:avLst/>
          </a:prstGeom>
          <a:noFill/>
        </p:spPr>
        <p:txBody>
          <a:bodyPr wrap="square" rtlCol="0">
            <a:spAutoFit/>
          </a:bodyPr>
          <a:lstStyle/>
          <a:p>
            <a:pPr algn="l">
              <a:lnSpc>
                <a:spcPct val="150000"/>
              </a:lnSpc>
            </a:pPr>
            <a:r>
              <a:rPr kumimoji="1" lang="en-US" dirty="0" err="1">
                <a:latin typeface="Times New Roman"/>
                <a:cs typeface="Times New Roman"/>
              </a:rPr>
              <a:t>如此我可以在任何時間，利用此自由度，改變物理量隨時間的變化</a:t>
            </a:r>
            <a:r>
              <a:rPr kumimoji="1" lang="en-US" dirty="0">
                <a:latin typeface="Times New Roman"/>
                <a:cs typeface="Times New Roman"/>
              </a:rPr>
              <a:t>。</a:t>
            </a:r>
          </a:p>
        </p:txBody>
      </p:sp>
      <p:cxnSp>
        <p:nvCxnSpPr>
          <p:cNvPr id="12" name="Straight Arrow Connector 11">
            <a:extLst>
              <a:ext uri="{FF2B5EF4-FFF2-40B4-BE49-F238E27FC236}">
                <a16:creationId xmlns:a16="http://schemas.microsoft.com/office/drawing/2014/main" id="{ADADE6A2-05BC-E623-3103-84EBAB5A0FCC}"/>
              </a:ext>
            </a:extLst>
          </p:cNvPr>
          <p:cNvCxnSpPr>
            <a:cxnSpLocks/>
          </p:cNvCxnSpPr>
          <p:nvPr/>
        </p:nvCxnSpPr>
        <p:spPr>
          <a:xfrm flipV="1">
            <a:off x="2949369" y="3064984"/>
            <a:ext cx="0" cy="604557"/>
          </a:xfrm>
          <a:prstGeom prst="straightConnector1">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32D26B5-81E2-FFCB-74E9-5743B9443F1A}"/>
              </a:ext>
            </a:extLst>
          </p:cNvPr>
          <p:cNvSpPr txBox="1"/>
          <p:nvPr/>
        </p:nvSpPr>
        <p:spPr>
          <a:xfrm>
            <a:off x="649515" y="1502198"/>
            <a:ext cx="5368066" cy="458908"/>
          </a:xfrm>
          <a:prstGeom prst="rect">
            <a:avLst/>
          </a:prstGeom>
          <a:noFill/>
        </p:spPr>
        <p:txBody>
          <a:bodyPr wrap="square" rtlCol="0">
            <a:spAutoFit/>
          </a:bodyPr>
          <a:lstStyle/>
          <a:p>
            <a:pPr algn="l">
              <a:lnSpc>
                <a:spcPct val="150000"/>
              </a:lnSpc>
            </a:pPr>
            <a:r>
              <a:rPr kumimoji="1" lang="en-US" dirty="0" err="1">
                <a:latin typeface="Times New Roman"/>
                <a:cs typeface="Times New Roman"/>
              </a:rPr>
              <a:t>下圖下方的歷史軌跡，現在變成上方的曲線</a:t>
            </a:r>
            <a:r>
              <a:rPr kumimoji="1" lang="en-US" dirty="0">
                <a:latin typeface="Times New Roman"/>
                <a:cs typeface="Times New Roman"/>
              </a:rPr>
              <a:t>。</a:t>
            </a:r>
          </a:p>
        </p:txBody>
      </p:sp>
      <p:sp>
        <p:nvSpPr>
          <p:cNvPr id="19" name="Rectangle 18">
            <a:extLst>
              <a:ext uri="{FF2B5EF4-FFF2-40B4-BE49-F238E27FC236}">
                <a16:creationId xmlns:a16="http://schemas.microsoft.com/office/drawing/2014/main" id="{3EB061A4-4DD9-8D72-28E7-CCFAAB79588B}"/>
              </a:ext>
            </a:extLst>
          </p:cNvPr>
          <p:cNvSpPr/>
          <p:nvPr/>
        </p:nvSpPr>
        <p:spPr>
          <a:xfrm>
            <a:off x="4161991" y="2982794"/>
            <a:ext cx="718515" cy="836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7519854-4DC2-8DEF-D0BF-78CD7C216867}"/>
              </a:ext>
            </a:extLst>
          </p:cNvPr>
          <p:cNvSpPr txBox="1"/>
          <p:nvPr/>
        </p:nvSpPr>
        <p:spPr>
          <a:xfrm>
            <a:off x="649515" y="1913491"/>
            <a:ext cx="6751743" cy="458908"/>
          </a:xfrm>
          <a:prstGeom prst="rect">
            <a:avLst/>
          </a:prstGeom>
          <a:noFill/>
        </p:spPr>
        <p:txBody>
          <a:bodyPr wrap="square" rtlCol="0">
            <a:spAutoFit/>
          </a:bodyPr>
          <a:lstStyle/>
          <a:p>
            <a:pPr algn="l">
              <a:lnSpc>
                <a:spcPct val="150000"/>
              </a:lnSpc>
            </a:pPr>
            <a:r>
              <a:rPr kumimoji="1" lang="en-US" dirty="0" err="1">
                <a:latin typeface="Times New Roman"/>
                <a:cs typeface="Times New Roman"/>
              </a:rPr>
              <a:t>因為變化是任意的，所以歷史軌跡的曲線也可以任意的</a:t>
            </a:r>
            <a:r>
              <a:rPr kumimoji="1" lang="en-US" dirty="0">
                <a:latin typeface="Times New Roman"/>
                <a:cs typeface="Times New Roman"/>
              </a:rPr>
              <a:t>。</a:t>
            </a:r>
          </a:p>
        </p:txBody>
      </p:sp>
      <p:sp>
        <p:nvSpPr>
          <p:cNvPr id="21" name="TextBox 20">
            <a:extLst>
              <a:ext uri="{FF2B5EF4-FFF2-40B4-BE49-F238E27FC236}">
                <a16:creationId xmlns:a16="http://schemas.microsoft.com/office/drawing/2014/main" id="{CBAE1E45-D046-8818-5A40-EFDF9330B910}"/>
              </a:ext>
            </a:extLst>
          </p:cNvPr>
          <p:cNvSpPr txBox="1"/>
          <p:nvPr/>
        </p:nvSpPr>
        <p:spPr>
          <a:xfrm>
            <a:off x="649515" y="4745227"/>
            <a:ext cx="7816753" cy="458908"/>
          </a:xfrm>
          <a:prstGeom prst="rect">
            <a:avLst/>
          </a:prstGeom>
          <a:noFill/>
        </p:spPr>
        <p:txBody>
          <a:bodyPr wrap="square" rtlCol="0">
            <a:spAutoFit/>
          </a:bodyPr>
          <a:lstStyle/>
          <a:p>
            <a:pPr algn="l">
              <a:lnSpc>
                <a:spcPct val="150000"/>
              </a:lnSpc>
            </a:pPr>
            <a:r>
              <a:rPr kumimoji="1" lang="en-US" dirty="0" err="1">
                <a:latin typeface="Times New Roman"/>
                <a:cs typeface="Times New Roman"/>
              </a:rPr>
              <a:t>若這樣的即興變換不影響物理結果，那就表示不同曲線代表同樣的物理</a:t>
            </a:r>
            <a:r>
              <a:rPr kumimoji="1" lang="en-US" dirty="0">
                <a:latin typeface="Times New Roman"/>
                <a:cs typeface="Times New Roman"/>
              </a:rPr>
              <a:t>。</a:t>
            </a:r>
          </a:p>
        </p:txBody>
      </p:sp>
      <p:sp>
        <p:nvSpPr>
          <p:cNvPr id="22" name="TextBox 21">
            <a:extLst>
              <a:ext uri="{FF2B5EF4-FFF2-40B4-BE49-F238E27FC236}">
                <a16:creationId xmlns:a16="http://schemas.microsoft.com/office/drawing/2014/main" id="{F00F8958-DE4A-9A18-C18F-A5806999E633}"/>
              </a:ext>
            </a:extLst>
          </p:cNvPr>
          <p:cNvSpPr txBox="1"/>
          <p:nvPr/>
        </p:nvSpPr>
        <p:spPr>
          <a:xfrm>
            <a:off x="649515" y="5204135"/>
            <a:ext cx="6923868" cy="458908"/>
          </a:xfrm>
          <a:prstGeom prst="rect">
            <a:avLst/>
          </a:prstGeom>
          <a:noFill/>
        </p:spPr>
        <p:txBody>
          <a:bodyPr wrap="square" rtlCol="0">
            <a:spAutoFit/>
          </a:bodyPr>
          <a:lstStyle/>
          <a:p>
            <a:pPr algn="l">
              <a:lnSpc>
                <a:spcPct val="150000"/>
              </a:lnSpc>
            </a:pPr>
            <a:r>
              <a:rPr kumimoji="1" lang="en-US" dirty="0" err="1">
                <a:latin typeface="Times New Roman"/>
                <a:cs typeface="Times New Roman"/>
              </a:rPr>
              <a:t>不難看出垂直的這一個量是多餘的Redundant</a:t>
            </a:r>
            <a:r>
              <a:rPr kumimoji="1" lang="en-US" dirty="0">
                <a:latin typeface="Times New Roman"/>
                <a:cs typeface="Times New Roman"/>
              </a:rPr>
              <a:t>!</a:t>
            </a:r>
          </a:p>
        </p:txBody>
      </p:sp>
      <p:cxnSp>
        <p:nvCxnSpPr>
          <p:cNvPr id="9" name="Straight Arrow Connector 8">
            <a:extLst>
              <a:ext uri="{FF2B5EF4-FFF2-40B4-BE49-F238E27FC236}">
                <a16:creationId xmlns:a16="http://schemas.microsoft.com/office/drawing/2014/main" id="{DC4C1F22-B2AA-00CA-EF8D-40429E400B89}"/>
              </a:ext>
            </a:extLst>
          </p:cNvPr>
          <p:cNvCxnSpPr>
            <a:cxnSpLocks/>
          </p:cNvCxnSpPr>
          <p:nvPr/>
        </p:nvCxnSpPr>
        <p:spPr>
          <a:xfrm flipV="1">
            <a:off x="3131914" y="3064984"/>
            <a:ext cx="0" cy="604557"/>
          </a:xfrm>
          <a:prstGeom prst="straightConnector1">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582F537-BFF4-9E79-F441-23C8BDCBCA13}"/>
              </a:ext>
            </a:extLst>
          </p:cNvPr>
          <p:cNvCxnSpPr>
            <a:cxnSpLocks/>
          </p:cNvCxnSpPr>
          <p:nvPr/>
        </p:nvCxnSpPr>
        <p:spPr>
          <a:xfrm flipV="1">
            <a:off x="3342930" y="3126721"/>
            <a:ext cx="0" cy="604557"/>
          </a:xfrm>
          <a:prstGeom prst="straightConnector1">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83833E8-BD88-2AB8-E8CE-8ADED3073280}"/>
              </a:ext>
            </a:extLst>
          </p:cNvPr>
          <p:cNvCxnSpPr>
            <a:cxnSpLocks/>
          </p:cNvCxnSpPr>
          <p:nvPr/>
        </p:nvCxnSpPr>
        <p:spPr>
          <a:xfrm flipV="1">
            <a:off x="3483606" y="3158987"/>
            <a:ext cx="0" cy="510554"/>
          </a:xfrm>
          <a:prstGeom prst="straightConnector1">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A9020E3-2D37-83E1-15B5-A404160AD14A}"/>
                  </a:ext>
                </a:extLst>
              </p:cNvPr>
              <p:cNvSpPr txBox="1"/>
              <p:nvPr/>
            </p:nvSpPr>
            <p:spPr>
              <a:xfrm>
                <a:off x="2421388" y="2518036"/>
                <a:ext cx="23786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b="0" i="1" smtClean="0">
                          <a:latin typeface="Cambria Math"/>
                          <a:ea typeface="Cambria Math"/>
                        </a:rPr>
                        <m:t>𝜃</m:t>
                      </m:r>
                    </m:oMath>
                  </m:oMathPara>
                </a14:m>
                <a:endParaRPr lang="en-US" dirty="0"/>
              </a:p>
            </p:txBody>
          </p:sp>
        </mc:Choice>
        <mc:Fallback xmlns="">
          <p:sp>
            <p:nvSpPr>
              <p:cNvPr id="24" name="TextBox 23">
                <a:extLst>
                  <a:ext uri="{FF2B5EF4-FFF2-40B4-BE49-F238E27FC236}">
                    <a16:creationId xmlns:a16="http://schemas.microsoft.com/office/drawing/2014/main" id="{6A9020E3-2D37-83E1-15B5-A404160AD14A}"/>
                  </a:ext>
                </a:extLst>
              </p:cNvPr>
              <p:cNvSpPr txBox="1">
                <a:spLocks noRot="1" noChangeAspect="1" noMove="1" noResize="1" noEditPoints="1" noAdjustHandles="1" noChangeArrowheads="1" noChangeShapeType="1" noTextEdit="1"/>
              </p:cNvSpPr>
              <p:nvPr/>
            </p:nvSpPr>
            <p:spPr>
              <a:xfrm>
                <a:off x="2421388" y="2518036"/>
                <a:ext cx="237868" cy="369332"/>
              </a:xfrm>
              <a:prstGeom prst="rect">
                <a:avLst/>
              </a:prstGeom>
              <a:blipFill>
                <a:blip r:embed="rId4"/>
                <a:stretch>
                  <a:fillRect r="-25000"/>
                </a:stretch>
              </a:blipFill>
            </p:spPr>
            <p:txBody>
              <a:bodyPr/>
              <a:lstStyle/>
              <a:p>
                <a:r>
                  <a:rPr lang="en-US">
                    <a:noFill/>
                  </a:rPr>
                  <a:t> </a:t>
                </a:r>
              </a:p>
            </p:txBody>
          </p:sp>
        </mc:Fallback>
      </mc:AlternateContent>
    </p:spTree>
    <p:extLst>
      <p:ext uri="{BB962C8B-B14F-4D97-AF65-F5344CB8AC3E}">
        <p14:creationId xmlns:p14="http://schemas.microsoft.com/office/powerpoint/2010/main" val="295479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0A252B-0C5A-B2F8-6DCB-CE9DBC54F88D}"/>
              </a:ext>
            </a:extLst>
          </p:cNvPr>
          <p:cNvSpPr txBox="1"/>
          <p:nvPr/>
        </p:nvSpPr>
        <p:spPr>
          <a:xfrm>
            <a:off x="3185328" y="753626"/>
            <a:ext cx="2451798"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A bit of Coleman’s Style</a:t>
            </a:r>
          </a:p>
        </p:txBody>
      </p:sp>
      <p:pic>
        <p:nvPicPr>
          <p:cNvPr id="3" name="Picture 2">
            <a:extLst>
              <a:ext uri="{FF2B5EF4-FFF2-40B4-BE49-F238E27FC236}">
                <a16:creationId xmlns:a16="http://schemas.microsoft.com/office/drawing/2014/main" id="{76DD7ADD-A751-864E-5BD2-722993CC7009}"/>
              </a:ext>
            </a:extLst>
          </p:cNvPr>
          <p:cNvPicPr>
            <a:picLocks noChangeAspect="1"/>
          </p:cNvPicPr>
          <p:nvPr/>
        </p:nvPicPr>
        <p:blipFill>
          <a:blip r:embed="rId2"/>
          <a:stretch>
            <a:fillRect/>
          </a:stretch>
        </p:blipFill>
        <p:spPr>
          <a:xfrm>
            <a:off x="904981" y="1424428"/>
            <a:ext cx="2282139" cy="3233615"/>
          </a:xfrm>
          <a:prstGeom prst="rect">
            <a:avLst/>
          </a:prstGeom>
        </p:spPr>
      </p:pic>
      <p:pic>
        <p:nvPicPr>
          <p:cNvPr id="4" name="Picture 3" descr="Sidney Coleman - Aspen Center for Physics">
            <a:extLst>
              <a:ext uri="{FF2B5EF4-FFF2-40B4-BE49-F238E27FC236}">
                <a16:creationId xmlns:a16="http://schemas.microsoft.com/office/drawing/2014/main" id="{00E7D78C-1749-8EB8-D772-F1407896D8EE}"/>
              </a:ext>
            </a:extLst>
          </p:cNvPr>
          <p:cNvPicPr>
            <a:picLocks noChangeAspect="1"/>
          </p:cNvPicPr>
          <p:nvPr/>
        </p:nvPicPr>
        <p:blipFill>
          <a:blip r:embed="rId3"/>
          <a:stretch>
            <a:fillRect/>
          </a:stretch>
        </p:blipFill>
        <p:spPr>
          <a:xfrm>
            <a:off x="3427570" y="1424429"/>
            <a:ext cx="2417207" cy="3233615"/>
          </a:xfrm>
          <a:prstGeom prst="rect">
            <a:avLst/>
          </a:prstGeom>
        </p:spPr>
      </p:pic>
      <p:pic>
        <p:nvPicPr>
          <p:cNvPr id="6" name="Picture 5">
            <a:extLst>
              <a:ext uri="{FF2B5EF4-FFF2-40B4-BE49-F238E27FC236}">
                <a16:creationId xmlns:a16="http://schemas.microsoft.com/office/drawing/2014/main" id="{E5E4F6C3-C480-29D7-F82F-8A52C04A3112}"/>
              </a:ext>
            </a:extLst>
          </p:cNvPr>
          <p:cNvPicPr>
            <a:picLocks noChangeAspect="1"/>
          </p:cNvPicPr>
          <p:nvPr/>
        </p:nvPicPr>
        <p:blipFill>
          <a:blip r:embed="rId4"/>
          <a:stretch>
            <a:fillRect/>
          </a:stretch>
        </p:blipFill>
        <p:spPr>
          <a:xfrm>
            <a:off x="6019796" y="1424429"/>
            <a:ext cx="2417208" cy="3222944"/>
          </a:xfrm>
          <a:prstGeom prst="rect">
            <a:avLst/>
          </a:prstGeom>
        </p:spPr>
      </p:pic>
      <p:sp>
        <p:nvSpPr>
          <p:cNvPr id="7" name="TextBox 6">
            <a:extLst>
              <a:ext uri="{FF2B5EF4-FFF2-40B4-BE49-F238E27FC236}">
                <a16:creationId xmlns:a16="http://schemas.microsoft.com/office/drawing/2014/main" id="{C669EEAD-3145-62BB-D2BB-3B62D0907BE3}"/>
              </a:ext>
            </a:extLst>
          </p:cNvPr>
          <p:cNvSpPr txBox="1"/>
          <p:nvPr/>
        </p:nvSpPr>
        <p:spPr>
          <a:xfrm>
            <a:off x="2737034" y="5013619"/>
            <a:ext cx="5699969" cy="458908"/>
          </a:xfrm>
          <a:prstGeom prst="rect">
            <a:avLst/>
          </a:prstGeom>
          <a:noFill/>
        </p:spPr>
        <p:txBody>
          <a:bodyPr wrap="square" rtlCol="0">
            <a:spAutoFit/>
          </a:bodyPr>
          <a:lstStyle/>
          <a:p>
            <a:pPr algn="l">
              <a:lnSpc>
                <a:spcPct val="150000"/>
              </a:lnSpc>
            </a:pPr>
            <a:r>
              <a:rPr lang="en-US" dirty="0" err="1">
                <a:latin typeface="Times New Roman"/>
                <a:cs typeface="Times New Roman"/>
              </a:rPr>
              <a:t>再怎麼複雜的計算，都可以站著、空著手、用說的</a:t>
            </a:r>
            <a:r>
              <a:rPr lang="en-US" dirty="0">
                <a:latin typeface="Times New Roman"/>
                <a:cs typeface="Times New Roman"/>
              </a:rPr>
              <a:t>！</a:t>
            </a:r>
            <a:endParaRPr kumimoji="1" lang="en-US" dirty="0">
              <a:latin typeface="Times New Roman"/>
              <a:cs typeface="Times New Roman"/>
            </a:endParaRPr>
          </a:p>
        </p:txBody>
      </p:sp>
      <p:sp>
        <p:nvSpPr>
          <p:cNvPr id="9" name="TextBox 8">
            <a:extLst>
              <a:ext uri="{FF2B5EF4-FFF2-40B4-BE49-F238E27FC236}">
                <a16:creationId xmlns:a16="http://schemas.microsoft.com/office/drawing/2014/main" id="{B5181CBC-AC4D-E67F-38B1-FBFB9238F1B0}"/>
              </a:ext>
            </a:extLst>
          </p:cNvPr>
          <p:cNvSpPr txBox="1"/>
          <p:nvPr/>
        </p:nvSpPr>
        <p:spPr>
          <a:xfrm>
            <a:off x="2762156" y="5547919"/>
            <a:ext cx="4572000" cy="369332"/>
          </a:xfrm>
          <a:prstGeom prst="rect">
            <a:avLst/>
          </a:prstGeom>
          <a:noFill/>
        </p:spPr>
        <p:txBody>
          <a:bodyPr wrap="square">
            <a:spAutoFit/>
          </a:bodyPr>
          <a:lstStyle/>
          <a:p>
            <a:r>
              <a:rPr kumimoji="1" lang="en-US" dirty="0">
                <a:latin typeface="Times New Roman"/>
                <a:cs typeface="Times New Roman"/>
              </a:rPr>
              <a:t>His Style</a:t>
            </a:r>
            <a:r>
              <a:rPr kumimoji="1" lang="zh-TW" altLang="en-US" dirty="0">
                <a:latin typeface="Times New Roman"/>
                <a:cs typeface="Times New Roman"/>
              </a:rPr>
              <a:t> </a:t>
            </a:r>
            <a:r>
              <a:rPr kumimoji="1" lang="en-US" altLang="zh-TW" dirty="0">
                <a:latin typeface="Times New Roman"/>
                <a:cs typeface="Times New Roman"/>
              </a:rPr>
              <a:t>is: as cute as possible.</a:t>
            </a:r>
            <a:endParaRPr lang="en-US" dirty="0"/>
          </a:p>
        </p:txBody>
      </p:sp>
    </p:spTree>
    <p:extLst>
      <p:ext uri="{BB962C8B-B14F-4D97-AF65-F5344CB8AC3E}">
        <p14:creationId xmlns:p14="http://schemas.microsoft.com/office/powerpoint/2010/main" val="308946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E08B294D-4276-8B4E-86CC-50CB649814FD}"/>
                  </a:ext>
                </a:extLst>
              </p:cNvPr>
              <p:cNvSpPr txBox="1"/>
              <p:nvPr/>
            </p:nvSpPr>
            <p:spPr>
              <a:xfrm>
                <a:off x="6238529" y="347937"/>
                <a:ext cx="2079159" cy="387927"/>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𝜓</m:t>
                      </m:r>
                      <m:d>
                        <m:dPr>
                          <m:ctrlPr>
                            <a:rPr lang="en-US" altLang="zh-TW" i="1" smtClean="0">
                              <a:latin typeface="Cambria Math" panose="02040503050406030204" pitchFamily="18" charset="0"/>
                            </a:rPr>
                          </m:ctrlPr>
                        </m:dPr>
                        <m:e>
                          <m:r>
                            <a:rPr lang="en-US" altLang="zh-TW" b="0" i="1" smtClean="0">
                              <a:latin typeface="Cambria Math"/>
                            </a:rPr>
                            <m:t>𝑥</m:t>
                          </m:r>
                        </m:e>
                      </m:d>
                      <m:r>
                        <a:rPr lang="en-US" altLang="zh-TW" i="1" smtClean="0">
                          <a:latin typeface="Cambria Math"/>
                          <a:ea typeface="Cambria Math"/>
                        </a:rPr>
                        <m:t>→</m:t>
                      </m:r>
                      <m:sSup>
                        <m:sSupPr>
                          <m:ctrlPr>
                            <a:rPr lang="en-US" altLang="zh-TW" i="1" smtClean="0">
                              <a:latin typeface="Cambria Math" panose="02040503050406030204" pitchFamily="18" charset="0"/>
                              <a:ea typeface="Cambria Math"/>
                            </a:rPr>
                          </m:ctrlPr>
                        </m:sSupPr>
                        <m:e>
                          <m:r>
                            <a:rPr lang="en-US" altLang="zh-TW" b="0" i="1" smtClean="0">
                              <a:latin typeface="Cambria Math"/>
                              <a:ea typeface="Cambria Math"/>
                            </a:rPr>
                            <m:t>𝑒</m:t>
                          </m:r>
                        </m:e>
                        <m:sup>
                          <m:r>
                            <a:rPr lang="en-US" altLang="zh-TW" b="0" i="1" smtClean="0">
                              <a:latin typeface="Cambria Math"/>
                              <a:ea typeface="Cambria Math"/>
                            </a:rPr>
                            <m:t>𝑖</m:t>
                          </m:r>
                          <m:r>
                            <a:rPr lang="zh-TW" altLang="en-US" b="0" i="1" smtClean="0">
                              <a:latin typeface="Cambria Math"/>
                              <a:ea typeface="Cambria Math"/>
                            </a:rPr>
                            <m:t>𝜃</m:t>
                          </m:r>
                          <m:d>
                            <m:dPr>
                              <m:ctrlPr>
                                <a:rPr lang="en-US" altLang="zh-TW" b="0" i="1" smtClean="0">
                                  <a:latin typeface="Cambria Math" panose="02040503050406030204" pitchFamily="18" charset="0"/>
                                  <a:ea typeface="Cambria Math"/>
                                </a:rPr>
                              </m:ctrlPr>
                            </m:dPr>
                            <m:e>
                              <m:r>
                                <a:rPr lang="en-US" altLang="zh-TW" b="0" i="1" smtClean="0">
                                  <a:latin typeface="Cambria Math" panose="02040503050406030204" pitchFamily="18" charset="0"/>
                                  <a:ea typeface="Cambria Math"/>
                                </a:rPr>
                                <m:t>𝑡</m:t>
                              </m:r>
                            </m:e>
                          </m:d>
                        </m:sup>
                      </m:sSup>
                      <m:r>
                        <a:rPr lang="zh-TW" altLang="en-US" i="1">
                          <a:latin typeface="Cambria Math"/>
                        </a:rPr>
                        <m:t>𝜓</m:t>
                      </m:r>
                      <m:d>
                        <m:dPr>
                          <m:ctrlPr>
                            <a:rPr lang="en-US" altLang="zh-TW" i="1">
                              <a:latin typeface="Cambria Math" panose="02040503050406030204" pitchFamily="18" charset="0"/>
                            </a:rPr>
                          </m:ctrlPr>
                        </m:dPr>
                        <m:e>
                          <m:r>
                            <a:rPr lang="en-US" altLang="zh-TW" i="1">
                              <a:latin typeface="Cambria Math"/>
                            </a:rPr>
                            <m:t>𝑥</m:t>
                          </m:r>
                        </m:e>
                      </m:d>
                    </m:oMath>
                  </m:oMathPara>
                </a14:m>
                <a:endParaRPr lang="zh-TW" altLang="en-US" dirty="0"/>
              </a:p>
            </p:txBody>
          </p:sp>
        </mc:Choice>
        <mc:Fallback xmlns="">
          <p:sp>
            <p:nvSpPr>
              <p:cNvPr id="5" name="文字方塊 4">
                <a:extLst>
                  <a:ext uri="{FF2B5EF4-FFF2-40B4-BE49-F238E27FC236}">
                    <a16:creationId xmlns:a16="http://schemas.microsoft.com/office/drawing/2014/main" id="{E08B294D-4276-8B4E-86CC-50CB649814FD}"/>
                  </a:ext>
                </a:extLst>
              </p:cNvPr>
              <p:cNvSpPr txBox="1">
                <a:spLocks noRot="1" noChangeAspect="1" noMove="1" noResize="1" noEditPoints="1" noAdjustHandles="1" noChangeArrowheads="1" noChangeShapeType="1" noTextEdit="1"/>
              </p:cNvSpPr>
              <p:nvPr/>
            </p:nvSpPr>
            <p:spPr>
              <a:xfrm>
                <a:off x="6238529" y="347937"/>
                <a:ext cx="2079159" cy="387927"/>
              </a:xfrm>
              <a:prstGeom prst="rect">
                <a:avLst/>
              </a:prstGeom>
              <a:blipFill>
                <a:blip r:embed="rId2"/>
                <a:stretch>
                  <a:fillRect b="-12500"/>
                </a:stretch>
              </a:blipFill>
            </p:spPr>
            <p:txBody>
              <a:bodyPr/>
              <a:lstStyle/>
              <a:p>
                <a:r>
                  <a:rPr lang="en-US">
                    <a:noFill/>
                  </a:rPr>
                  <a:t> </a:t>
                </a:r>
              </a:p>
            </p:txBody>
          </p:sp>
        </mc:Fallback>
      </mc:AlternateContent>
      <p:sp>
        <p:nvSpPr>
          <p:cNvPr id="19" name="矩形 18">
            <a:extLst>
              <a:ext uri="{FF2B5EF4-FFF2-40B4-BE49-F238E27FC236}">
                <a16:creationId xmlns:a16="http://schemas.microsoft.com/office/drawing/2014/main" id="{63C3B8F3-00C7-E944-9924-4669FCF1A5DE}"/>
              </a:ext>
            </a:extLst>
          </p:cNvPr>
          <p:cNvSpPr/>
          <p:nvPr/>
        </p:nvSpPr>
        <p:spPr>
          <a:xfrm>
            <a:off x="671914" y="6182093"/>
            <a:ext cx="8254371" cy="369332"/>
          </a:xfrm>
          <a:prstGeom prst="rect">
            <a:avLst/>
          </a:prstGeom>
        </p:spPr>
        <p:txBody>
          <a:bodyPr wrap="square">
            <a:spAutoFit/>
          </a:bodyPr>
          <a:lstStyle/>
          <a:p>
            <a:r>
              <a:rPr lang="en-US" dirty="0" err="1">
                <a:latin typeface="Times New Roman"/>
                <a:cs typeface="Times New Roman"/>
              </a:rPr>
              <a:t>此薛丁格方程式是在地規範對稱的</a:t>
            </a:r>
            <a:r>
              <a:rPr lang="en-US" dirty="0" err="1">
                <a:latin typeface="+mn-lt"/>
                <a:cs typeface="Times New Roman"/>
              </a:rPr>
              <a:t>。對稱給定了、限制了電荷與電磁場的作用</a:t>
            </a:r>
            <a:r>
              <a:rPr lang="en-US" dirty="0">
                <a:latin typeface="+mn-lt"/>
                <a:cs typeface="Times New Roman"/>
              </a:rPr>
              <a:t>。</a:t>
            </a:r>
            <a:endParaRPr lang="zh-TW" altLang="en-US" dirty="0">
              <a:latin typeface="+mn-lt"/>
            </a:endParaRPr>
          </a:p>
        </p:txBody>
      </p:sp>
      <mc:AlternateContent xmlns:mc="http://schemas.openxmlformats.org/markup-compatibility/2006" xmlns:a14="http://schemas.microsoft.com/office/drawing/2010/main">
        <mc:Choice Requires="a14">
          <p:sp>
            <p:nvSpPr>
              <p:cNvPr id="4" name="文字方塊 12">
                <a:extLst>
                  <a:ext uri="{FF2B5EF4-FFF2-40B4-BE49-F238E27FC236}">
                    <a16:creationId xmlns:a16="http://schemas.microsoft.com/office/drawing/2014/main" id="{6051E12E-13EC-48E3-233D-466B676F4D9D}"/>
                  </a:ext>
                </a:extLst>
              </p:cNvPr>
              <p:cNvSpPr txBox="1"/>
              <p:nvPr/>
            </p:nvSpPr>
            <p:spPr>
              <a:xfrm>
                <a:off x="6179219" y="4504280"/>
                <a:ext cx="225356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tLang="zh-TW" i="1" smtClean="0">
                          <a:latin typeface="Cambria Math" panose="02040503050406030204" pitchFamily="18" charset="0"/>
                          <a:ea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𝜓</m:t>
                      </m:r>
                      <m:d>
                        <m:dPr>
                          <m:ctrlPr>
                            <a:rPr lang="en-US" altLang="zh-TW" i="1" smtClean="0">
                              <a:latin typeface="Cambria Math" panose="02040503050406030204" pitchFamily="18" charset="0"/>
                            </a:rPr>
                          </m:ctrlPr>
                        </m:dPr>
                        <m:e>
                          <m:r>
                            <a:rPr lang="en-US" altLang="zh-TW" b="0" i="1" smtClean="0">
                              <a:latin typeface="Cambria Math"/>
                            </a:rPr>
                            <m:t>𝑥</m:t>
                          </m:r>
                        </m:e>
                      </m:d>
                      <m:r>
                        <a:rPr lang="en-US" altLang="zh-TW" i="1" smtClean="0">
                          <a:latin typeface="Cambria Math"/>
                          <a:ea typeface="Cambria Math"/>
                        </a:rPr>
                        <m:t>→</m:t>
                      </m:r>
                      <m:d>
                        <m:dPr>
                          <m:ctrlPr>
                            <a:rPr lang="zh-TW" altLang="en-US" i="1" smtClean="0">
                              <a:latin typeface="Cambria Math" panose="02040503050406030204" pitchFamily="18" charset="0"/>
                              <a:ea typeface="Cambria Math"/>
                            </a:rPr>
                          </m:ctrlPr>
                        </m:dPr>
                        <m:e>
                          <m:r>
                            <m:rPr>
                              <m:sty m:val="p"/>
                            </m:rPr>
                            <a:rPr lang="zh-TW" altLang="en-US" i="1" smtClean="0">
                              <a:latin typeface="Cambria Math" panose="02040503050406030204" pitchFamily="18" charset="0"/>
                              <a:ea typeface="Cambria Math"/>
                            </a:rPr>
                            <m:t>∇</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a:rPr>
                            <m:t>𝑒</m:t>
                          </m:r>
                          <m:r>
                            <a:rPr lang="en-US" altLang="zh-TW" b="1" i="1" smtClean="0">
                              <a:latin typeface="Cambria Math" panose="02040503050406030204" pitchFamily="18" charset="0"/>
                              <a:ea typeface="Cambria Math"/>
                            </a:rPr>
                            <m:t>𝑨</m:t>
                          </m:r>
                        </m:e>
                      </m:d>
                      <m:r>
                        <a:rPr lang="zh-TW" altLang="en-US" i="1">
                          <a:latin typeface="Cambria Math"/>
                        </a:rPr>
                        <m:t>𝜓</m:t>
                      </m:r>
                    </m:oMath>
                  </m:oMathPara>
                </a14:m>
                <a:endParaRPr lang="zh-TW" altLang="en-US" dirty="0"/>
              </a:p>
            </p:txBody>
          </p:sp>
        </mc:Choice>
        <mc:Fallback xmlns="">
          <p:sp>
            <p:nvSpPr>
              <p:cNvPr id="4" name="文字方塊 12">
                <a:extLst>
                  <a:ext uri="{FF2B5EF4-FFF2-40B4-BE49-F238E27FC236}">
                    <a16:creationId xmlns:a16="http://schemas.microsoft.com/office/drawing/2014/main" id="{6051E12E-13EC-48E3-233D-466B676F4D9D}"/>
                  </a:ext>
                </a:extLst>
              </p:cNvPr>
              <p:cNvSpPr txBox="1">
                <a:spLocks noRot="1" noChangeAspect="1" noMove="1" noResize="1" noEditPoints="1" noAdjustHandles="1" noChangeArrowheads="1" noChangeShapeType="1" noTextEdit="1"/>
              </p:cNvSpPr>
              <p:nvPr/>
            </p:nvSpPr>
            <p:spPr>
              <a:xfrm>
                <a:off x="6179219" y="4504280"/>
                <a:ext cx="2253566" cy="369332"/>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文字方塊 12">
                <a:extLst>
                  <a:ext uri="{FF2B5EF4-FFF2-40B4-BE49-F238E27FC236}">
                    <a16:creationId xmlns:a16="http://schemas.microsoft.com/office/drawing/2014/main" id="{0F806361-02BD-C490-DDF2-EF9DF4512D1A}"/>
                  </a:ext>
                </a:extLst>
              </p:cNvPr>
              <p:cNvSpPr txBox="1"/>
              <p:nvPr/>
            </p:nvSpPr>
            <p:spPr>
              <a:xfrm>
                <a:off x="7032866" y="3386073"/>
                <a:ext cx="1674176" cy="6127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1" i="1" smtClean="0">
                          <a:latin typeface="Cambria Math" panose="02040503050406030204" pitchFamily="18" charset="0"/>
                          <a:ea typeface="Cambria Math"/>
                        </a:rPr>
                        <m:t>𝑨</m:t>
                      </m:r>
                      <m:r>
                        <a:rPr lang="en-US" altLang="zh-TW" i="1" smtClean="0">
                          <a:latin typeface="Cambria Math"/>
                          <a:ea typeface="Cambria Math"/>
                        </a:rPr>
                        <m:t>→</m:t>
                      </m:r>
                      <m:r>
                        <a:rPr lang="en-US" altLang="zh-TW" b="1" i="1">
                          <a:latin typeface="Cambria Math" panose="02040503050406030204" pitchFamily="18" charset="0"/>
                          <a:ea typeface="Cambria Math"/>
                        </a:rPr>
                        <m:t>𝑨</m:t>
                      </m:r>
                      <m:r>
                        <a:rPr lang="en-US" altLang="zh-TW" b="1" i="1" smtClean="0">
                          <a:latin typeface="Cambria Math" panose="02040503050406030204" pitchFamily="18" charset="0"/>
                          <a:ea typeface="Cambria Math"/>
                        </a:rPr>
                        <m:t>+</m:t>
                      </m:r>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1</m:t>
                          </m:r>
                        </m:num>
                        <m:den>
                          <m:r>
                            <a:rPr lang="en-US" altLang="zh-TW" i="1">
                              <a:latin typeface="Cambria Math" panose="02040503050406030204" pitchFamily="18" charset="0"/>
                              <a:ea typeface="Cambria Math"/>
                            </a:rPr>
                            <m:t>𝑒</m:t>
                          </m:r>
                        </m:den>
                      </m:f>
                      <m:r>
                        <m:rPr>
                          <m:sty m:val="p"/>
                        </m:rP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𝑖</m:t>
                      </m:r>
                      <m:r>
                        <a:rPr lang="en-US" altLang="zh-TW" i="1">
                          <a:latin typeface="Cambria Math" panose="02040503050406030204" pitchFamily="18" charset="0"/>
                          <a:ea typeface="Cambria Math" panose="02040503050406030204" pitchFamily="18" charset="0"/>
                        </a:rPr>
                        <m:t>𝜃</m:t>
                      </m:r>
                    </m:oMath>
                  </m:oMathPara>
                </a14:m>
                <a:endParaRPr lang="zh-TW" altLang="en-US" dirty="0"/>
              </a:p>
            </p:txBody>
          </p:sp>
        </mc:Choice>
        <mc:Fallback xmlns="">
          <p:sp>
            <p:nvSpPr>
              <p:cNvPr id="21" name="文字方塊 12">
                <a:extLst>
                  <a:ext uri="{FF2B5EF4-FFF2-40B4-BE49-F238E27FC236}">
                    <a16:creationId xmlns:a16="http://schemas.microsoft.com/office/drawing/2014/main" id="{0F806361-02BD-C490-DDF2-EF9DF4512D1A}"/>
                  </a:ext>
                </a:extLst>
              </p:cNvPr>
              <p:cNvSpPr txBox="1">
                <a:spLocks noRot="1" noChangeAspect="1" noMove="1" noResize="1" noEditPoints="1" noAdjustHandles="1" noChangeArrowheads="1" noChangeShapeType="1" noTextEdit="1"/>
              </p:cNvSpPr>
              <p:nvPr/>
            </p:nvSpPr>
            <p:spPr>
              <a:xfrm>
                <a:off x="7032866" y="3386073"/>
                <a:ext cx="1674176" cy="612732"/>
              </a:xfrm>
              <a:prstGeom prst="rect">
                <a:avLst/>
              </a:prstGeom>
              <a:blipFill>
                <a:blip r:embed="rId4"/>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9DBE888C-54EF-B177-30AD-A3BD8B98B02B}"/>
              </a:ext>
            </a:extLst>
          </p:cNvPr>
          <p:cNvSpPr txBox="1"/>
          <p:nvPr/>
        </p:nvSpPr>
        <p:spPr>
          <a:xfrm>
            <a:off x="600266" y="691715"/>
            <a:ext cx="5384171" cy="458908"/>
          </a:xfrm>
          <a:prstGeom prst="rect">
            <a:avLst/>
          </a:prstGeom>
          <a:noFill/>
        </p:spPr>
        <p:txBody>
          <a:bodyPr wrap="square" rtlCol="0">
            <a:spAutoFit/>
          </a:bodyPr>
          <a:lstStyle/>
          <a:p>
            <a:pPr algn="l">
              <a:lnSpc>
                <a:spcPct val="150000"/>
              </a:lnSpc>
            </a:pPr>
            <a:r>
              <a:rPr kumimoji="1" lang="en-US" dirty="0" err="1">
                <a:latin typeface="Times New Roman"/>
                <a:cs typeface="Times New Roman"/>
              </a:rPr>
              <a:t>但如果我們堅持在地化對稱</a:t>
            </a:r>
            <a:r>
              <a:rPr lang="en-US" dirty="0" err="1">
                <a:latin typeface="Times New Roman"/>
                <a:cs typeface="Times New Roman"/>
              </a:rPr>
              <a:t>、</a:t>
            </a:r>
            <a:r>
              <a:rPr kumimoji="1" lang="en-US" dirty="0" err="1">
                <a:latin typeface="Times New Roman"/>
                <a:cs typeface="Times New Roman"/>
              </a:rPr>
              <a:t>橫柴入灶</a:t>
            </a:r>
            <a:r>
              <a:rPr kumimoji="1" lang="en-US" dirty="0">
                <a:latin typeface="Times New Roman"/>
                <a:cs typeface="Times New Roman"/>
              </a:rPr>
              <a:t>！</a:t>
            </a:r>
          </a:p>
        </p:txBody>
      </p:sp>
      <p:sp>
        <p:nvSpPr>
          <p:cNvPr id="27" name="TextBox 26">
            <a:extLst>
              <a:ext uri="{FF2B5EF4-FFF2-40B4-BE49-F238E27FC236}">
                <a16:creationId xmlns:a16="http://schemas.microsoft.com/office/drawing/2014/main" id="{AB882904-9CC7-2C93-38EE-76DB9C6E4302}"/>
              </a:ext>
            </a:extLst>
          </p:cNvPr>
          <p:cNvSpPr txBox="1"/>
          <p:nvPr/>
        </p:nvSpPr>
        <p:spPr>
          <a:xfrm>
            <a:off x="617385" y="3955796"/>
            <a:ext cx="5845588" cy="458908"/>
          </a:xfrm>
          <a:prstGeom prst="rect">
            <a:avLst/>
          </a:prstGeom>
          <a:noFill/>
        </p:spPr>
        <p:txBody>
          <a:bodyPr wrap="square" rtlCol="0">
            <a:spAutoFit/>
          </a:bodyPr>
          <a:lstStyle/>
          <a:p>
            <a:pPr algn="l">
              <a:lnSpc>
                <a:spcPct val="150000"/>
              </a:lnSpc>
            </a:pPr>
            <a:r>
              <a:rPr lang="en-US" dirty="0" err="1">
                <a:latin typeface="Times New Roman"/>
                <a:cs typeface="Times New Roman"/>
              </a:rPr>
              <a:t>如果相位在地，如此波函數空間微分會變換</a:t>
            </a:r>
            <a:r>
              <a:rPr lang="en-US" dirty="0">
                <a:latin typeface="Times New Roman"/>
                <a:cs typeface="Times New Roman"/>
              </a:rPr>
              <a:t>：</a:t>
            </a:r>
            <a:endParaRPr kumimoji="1" lang="en-US" dirty="0">
              <a:latin typeface="Times New Roman"/>
              <a:cs typeface="Times New Roman"/>
            </a:endParaRPr>
          </a:p>
        </p:txBody>
      </p:sp>
      <mc:AlternateContent xmlns:mc="http://schemas.openxmlformats.org/markup-compatibility/2006" xmlns:a14="http://schemas.microsoft.com/office/drawing/2010/main">
        <mc:Choice Requires="a14">
          <p:sp>
            <p:nvSpPr>
              <p:cNvPr id="29" name="文字方塊 12">
                <a:extLst>
                  <a:ext uri="{FF2B5EF4-FFF2-40B4-BE49-F238E27FC236}">
                    <a16:creationId xmlns:a16="http://schemas.microsoft.com/office/drawing/2014/main" id="{1488D3EE-8400-A3C8-24C0-6896E6D140A1}"/>
                  </a:ext>
                </a:extLst>
              </p:cNvPr>
              <p:cNvSpPr txBox="1"/>
              <p:nvPr/>
            </p:nvSpPr>
            <p:spPr>
              <a:xfrm>
                <a:off x="3511332" y="2383426"/>
                <a:ext cx="1763688" cy="6127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𝜙</m:t>
                      </m:r>
                      <m:r>
                        <a:rPr lang="en-US" altLang="zh-TW" b="0" i="1" smtClean="0">
                          <a:latin typeface="Cambria Math"/>
                          <a:ea typeface="Cambria Math"/>
                        </a:rPr>
                        <m:t>→</m:t>
                      </m:r>
                      <m:r>
                        <a:rPr lang="en-US" altLang="zh-TW" i="1">
                          <a:latin typeface="Cambria Math" panose="02040503050406030204" pitchFamily="18" charset="0"/>
                          <a:ea typeface="Cambria Math" panose="02040503050406030204" pitchFamily="18" charset="0"/>
                        </a:rPr>
                        <m:t>𝜙</m:t>
                      </m:r>
                      <m:r>
                        <a:rPr lang="en-US" altLang="zh-TW" b="0" i="1" smtClean="0">
                          <a:latin typeface="Cambria Math" panose="02040503050406030204" pitchFamily="18" charset="0"/>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1</m:t>
                          </m:r>
                        </m:num>
                        <m:den>
                          <m:r>
                            <a:rPr lang="en-US" altLang="zh-TW" b="0" i="1" smtClean="0">
                              <a:latin typeface="Cambria Math" panose="02040503050406030204" pitchFamily="18" charset="0"/>
                              <a:ea typeface="Cambria Math"/>
                            </a:rPr>
                            <m:t>𝑒</m:t>
                          </m:r>
                        </m:den>
                      </m:f>
                      <m:sSub>
                        <m:sSubPr>
                          <m:ctrlPr>
                            <a:rPr lang="en-US" altLang="zh-TW" i="1" smtClean="0">
                              <a:latin typeface="Cambria Math" panose="02040503050406030204" pitchFamily="18" charset="0"/>
                              <a:ea typeface="Cambria Math"/>
                            </a:rPr>
                          </m:ctrlPr>
                        </m:sSubPr>
                        <m:e>
                          <m:r>
                            <a:rPr lang="en-US" altLang="zh-TW" b="0" i="1" smtClean="0">
                              <a:latin typeface="Cambria Math" panose="02040503050406030204" pitchFamily="18" charset="0"/>
                              <a:ea typeface="Cambria Math" panose="02040503050406030204" pitchFamily="18" charset="0"/>
                            </a:rPr>
                            <m:t>𝜕</m:t>
                          </m:r>
                        </m:e>
                        <m:sub>
                          <m:r>
                            <a:rPr lang="en-US" altLang="zh-TW" b="0" i="1" smtClean="0">
                              <a:latin typeface="Cambria Math" panose="02040503050406030204" pitchFamily="18" charset="0"/>
                              <a:ea typeface="Cambria Math"/>
                            </a:rPr>
                            <m:t>𝑡</m:t>
                          </m:r>
                        </m:sub>
                      </m:sSub>
                      <m:r>
                        <a:rPr lang="en-US" altLang="zh-TW" i="1">
                          <a:latin typeface="Cambria Math" panose="02040503050406030204" pitchFamily="18" charset="0"/>
                          <a:ea typeface="Cambria Math"/>
                        </a:rPr>
                        <m:t>𝑖</m:t>
                      </m:r>
                      <m:r>
                        <a:rPr lang="en-US" altLang="zh-TW" i="1">
                          <a:latin typeface="Cambria Math" panose="02040503050406030204" pitchFamily="18" charset="0"/>
                          <a:ea typeface="Cambria Math" panose="02040503050406030204" pitchFamily="18" charset="0"/>
                        </a:rPr>
                        <m:t>𝜃</m:t>
                      </m:r>
                    </m:oMath>
                  </m:oMathPara>
                </a14:m>
                <a:endParaRPr lang="zh-TW" altLang="en-US" dirty="0"/>
              </a:p>
            </p:txBody>
          </p:sp>
        </mc:Choice>
        <mc:Fallback xmlns="">
          <p:sp>
            <p:nvSpPr>
              <p:cNvPr id="29" name="文字方塊 12">
                <a:extLst>
                  <a:ext uri="{FF2B5EF4-FFF2-40B4-BE49-F238E27FC236}">
                    <a16:creationId xmlns:a16="http://schemas.microsoft.com/office/drawing/2014/main" id="{1488D3EE-8400-A3C8-24C0-6896E6D140A1}"/>
                  </a:ext>
                </a:extLst>
              </p:cNvPr>
              <p:cNvSpPr txBox="1">
                <a:spLocks noRot="1" noChangeAspect="1" noMove="1" noResize="1" noEditPoints="1" noAdjustHandles="1" noChangeArrowheads="1" noChangeShapeType="1" noTextEdit="1"/>
              </p:cNvSpPr>
              <p:nvPr/>
            </p:nvSpPr>
            <p:spPr>
              <a:xfrm>
                <a:off x="3511332" y="2383426"/>
                <a:ext cx="1763688" cy="612732"/>
              </a:xfrm>
              <a:prstGeom prst="rect">
                <a:avLst/>
              </a:prstGeom>
              <a:blipFill>
                <a:blip r:embed="rId5"/>
                <a:stretch>
                  <a:fillRect b="-20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文字方塊 18">
                <a:extLst>
                  <a:ext uri="{FF2B5EF4-FFF2-40B4-BE49-F238E27FC236}">
                    <a16:creationId xmlns:a16="http://schemas.microsoft.com/office/drawing/2014/main" id="{0CB2ACCE-BA35-1DEF-E94B-E10FC42BC930}"/>
                  </a:ext>
                </a:extLst>
              </p:cNvPr>
              <p:cNvSpPr txBox="1"/>
              <p:nvPr/>
            </p:nvSpPr>
            <p:spPr bwMode="auto">
              <a:xfrm>
                <a:off x="676290" y="5410100"/>
                <a:ext cx="3859198" cy="648126"/>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sSup>
                        <m:sSupPr>
                          <m:ctrlPr>
                            <a:rPr lang="en-US" altLang="zh-TW" sz="1800" b="0" i="1" smtClean="0">
                              <a:latin typeface="Cambria Math" panose="02040503050406030204" pitchFamily="18" charset="0"/>
                            </a:rPr>
                          </m:ctrlPr>
                        </m:sSupPr>
                        <m:e>
                          <m:d>
                            <m:dPr>
                              <m:ctrlPr>
                                <a:rPr lang="zh-TW" altLang="en-US" i="1">
                                  <a:latin typeface="Cambria Math" panose="02040503050406030204" pitchFamily="18" charset="0"/>
                                  <a:ea typeface="Cambria Math"/>
                                </a:rPr>
                              </m:ctrlPr>
                            </m:dPr>
                            <m:e>
                              <m:r>
                                <m:rPr>
                                  <m:sty m:val="p"/>
                                </m:rPr>
                                <a:rPr lang="zh-TW" altLang="en-US" i="1">
                                  <a:latin typeface="Cambria Math" panose="02040503050406030204" pitchFamily="18" charset="0"/>
                                  <a:ea typeface="Cambria Math"/>
                                </a:rPr>
                                <m:t>∇</m:t>
                              </m:r>
                              <m:r>
                                <a:rPr lang="en-US" altLang="zh-TW" i="1">
                                  <a:latin typeface="Cambria Math" panose="02040503050406030204" pitchFamily="18" charset="0"/>
                                  <a:ea typeface="Cambria Math"/>
                                </a:rPr>
                                <m:t>−</m:t>
                              </m:r>
                              <m:r>
                                <a:rPr lang="en-US" altLang="zh-TW" b="0" i="1" smtClean="0">
                                  <a:latin typeface="Cambria Math" panose="02040503050406030204" pitchFamily="18" charset="0"/>
                                  <a:ea typeface="Cambria Math"/>
                                </a:rPr>
                                <m:t>𝑒</m:t>
                              </m:r>
                              <m:r>
                                <a:rPr lang="en-US" altLang="zh-TW" b="1" i="1">
                                  <a:latin typeface="Cambria Math" panose="02040503050406030204" pitchFamily="18" charset="0"/>
                                  <a:ea typeface="Cambria Math"/>
                                </a:rPr>
                                <m:t>𝑨</m:t>
                              </m:r>
                            </m:e>
                          </m:d>
                        </m:e>
                        <m:sup>
                          <m:r>
                            <a:rPr lang="en-US" altLang="zh-TW" sz="1800" b="0" i="1" smtClean="0">
                              <a:latin typeface="Cambria Math" panose="02040503050406030204" pitchFamily="18" charset="0"/>
                            </a:rPr>
                            <m:t>2</m:t>
                          </m:r>
                        </m:sup>
                      </m:sSup>
                      <m:r>
                        <a:rPr lang="zh-TW" altLang="en-US" i="1">
                          <a:latin typeface="Cambria Math"/>
                        </a:rPr>
                        <m:t>𝜓</m:t>
                      </m:r>
                      <m:r>
                        <a:rPr lang="en-US" altLang="zh-TW" sz="1800" b="0" i="1" smtClean="0">
                          <a:latin typeface="Cambria Math"/>
                        </a:rPr>
                        <m:t>+</m:t>
                      </m:r>
                      <m:r>
                        <a:rPr lang="en-US" altLang="zh-TW" i="1">
                          <a:latin typeface="Cambria Math" panose="02040503050406030204" pitchFamily="18" charset="0"/>
                        </a:rPr>
                        <m:t>𝑒</m:t>
                      </m:r>
                      <m:r>
                        <a:rPr lang="en-US" altLang="zh-TW" i="1">
                          <a:latin typeface="Cambria Math" panose="02040503050406030204" pitchFamily="18" charset="0"/>
                          <a:ea typeface="Cambria Math" panose="02040503050406030204" pitchFamily="18" charset="0"/>
                        </a:rPr>
                        <m:t>𝜙</m:t>
                      </m:r>
                      <m:d>
                        <m:dPr>
                          <m:ctrlPr>
                            <a:rPr lang="en-US" altLang="zh-TW" sz="1800" b="0" i="1" smtClean="0">
                              <a:latin typeface="Cambria Math" panose="02040503050406030204" pitchFamily="18" charset="0"/>
                            </a:rPr>
                          </m:ctrlPr>
                        </m:dPr>
                        <m:e>
                          <m:r>
                            <a:rPr lang="en-US" altLang="zh-TW" sz="1800" b="0" i="1" smtClean="0">
                              <a:latin typeface="Cambria Math"/>
                            </a:rPr>
                            <m:t>𝑥</m:t>
                          </m:r>
                        </m:e>
                      </m:d>
                      <m:r>
                        <a:rPr lang="zh-TW" altLang="en-US" i="1">
                          <a:latin typeface="Cambria Math"/>
                        </a:rPr>
                        <m:t>𝜓</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a:rPr lang="zh-TW" altLang="en-US" i="1">
                              <a:latin typeface="Cambria Math"/>
                            </a:rPr>
                            <m:t>𝜓</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32" name="文字方塊 18">
                <a:extLst>
                  <a:ext uri="{FF2B5EF4-FFF2-40B4-BE49-F238E27FC236}">
                    <a16:creationId xmlns:a16="http://schemas.microsoft.com/office/drawing/2014/main" id="{0CB2ACCE-BA35-1DEF-E94B-E10FC42BC930}"/>
                  </a:ext>
                </a:extLst>
              </p:cNvPr>
              <p:cNvSpPr txBox="1">
                <a:spLocks noRot="1" noChangeAspect="1" noMove="1" noResize="1" noEditPoints="1" noAdjustHandles="1" noChangeArrowheads="1" noChangeShapeType="1" noTextEdit="1"/>
              </p:cNvSpPr>
              <p:nvPr/>
            </p:nvSpPr>
            <p:spPr bwMode="auto">
              <a:xfrm>
                <a:off x="676290" y="5410100"/>
                <a:ext cx="3859198" cy="648126"/>
              </a:xfrm>
              <a:prstGeom prst="rect">
                <a:avLst/>
              </a:prstGeom>
              <a:blipFill>
                <a:blip r:embed="rId6"/>
                <a:stretch>
                  <a:fillRect b="-377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文字方塊 18">
                <a:extLst>
                  <a:ext uri="{FF2B5EF4-FFF2-40B4-BE49-F238E27FC236}">
                    <a16:creationId xmlns:a16="http://schemas.microsoft.com/office/drawing/2014/main" id="{3C5203B9-F1E6-B00D-1704-5A5D4864D325}"/>
                  </a:ext>
                </a:extLst>
              </p:cNvPr>
              <p:cNvSpPr txBox="1"/>
              <p:nvPr/>
            </p:nvSpPr>
            <p:spPr bwMode="auto">
              <a:xfrm>
                <a:off x="633291" y="1262836"/>
                <a:ext cx="2840008" cy="648126"/>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sSup>
                        <m:sSupPr>
                          <m:ctrlPr>
                            <a:rPr lang="en-US" altLang="zh-TW" sz="1800" b="0" i="1" smtClean="0">
                              <a:latin typeface="Cambria Math" panose="02040503050406030204" pitchFamily="18" charset="0"/>
                            </a:rPr>
                          </m:ctrlPr>
                        </m:sSupPr>
                        <m:e>
                          <m:r>
                            <m:rPr>
                              <m:sty m:val="p"/>
                            </m:rPr>
                            <a:rPr lang="en-US" altLang="zh-TW" sz="1800" b="0" i="1" smtClean="0">
                              <a:latin typeface="Cambria Math" panose="02040503050406030204" pitchFamily="18" charset="0"/>
                              <a:ea typeface="Cambria Math" panose="02040503050406030204" pitchFamily="18" charset="0"/>
                            </a:rPr>
                            <m:t>∇</m:t>
                          </m:r>
                        </m:e>
                        <m:sup>
                          <m:r>
                            <a:rPr lang="en-US" altLang="zh-TW" sz="1800" b="0" i="1" smtClean="0">
                              <a:latin typeface="Cambria Math" panose="02040503050406030204" pitchFamily="18" charset="0"/>
                            </a:rPr>
                            <m:t>2</m:t>
                          </m:r>
                        </m:sup>
                      </m:sSup>
                      <m:r>
                        <a:rPr lang="zh-TW" altLang="en-US" i="1">
                          <a:latin typeface="Cambria Math"/>
                        </a:rPr>
                        <m:t>𝜓</m:t>
                      </m:r>
                      <m:r>
                        <a:rPr lang="en-US" altLang="zh-TW" sz="1800" b="0" i="1" smtClean="0">
                          <a:latin typeface="Cambria Math"/>
                        </a:rPr>
                        <m:t>+</m:t>
                      </m:r>
                      <m:r>
                        <a:rPr lang="en-US" altLang="zh-TW" sz="1800" b="0" i="1" smtClean="0">
                          <a:latin typeface="Cambria Math" panose="02040503050406030204" pitchFamily="18" charset="0"/>
                        </a:rPr>
                        <m:t>𝑒</m:t>
                      </m:r>
                      <m:r>
                        <a:rPr lang="en-US" altLang="zh-TW" sz="1800" b="0" i="1" smtClean="0">
                          <a:latin typeface="Cambria Math" panose="02040503050406030204" pitchFamily="18" charset="0"/>
                          <a:ea typeface="Cambria Math" panose="02040503050406030204" pitchFamily="18" charset="0"/>
                        </a:rPr>
                        <m:t>𝜙</m:t>
                      </m:r>
                      <m:r>
                        <a:rPr lang="zh-TW" altLang="en-US" i="1">
                          <a:latin typeface="Cambria Math"/>
                        </a:rPr>
                        <m:t>𝜓</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m:t>
                          </m:r>
                        </m:e>
                        <m:sub>
                          <m:r>
                            <a:rPr lang="en-US" altLang="zh-TW" i="1">
                              <a:latin typeface="Cambria Math" panose="02040503050406030204" pitchFamily="18" charset="0"/>
                              <a:ea typeface="Cambria Math"/>
                            </a:rPr>
                            <m:t>𝑡</m:t>
                          </m:r>
                        </m:sub>
                      </m:sSub>
                      <m:r>
                        <a:rPr lang="zh-TW" altLang="en-US" i="1">
                          <a:latin typeface="Cambria Math"/>
                        </a:rPr>
                        <m:t>𝜓</m:t>
                      </m:r>
                    </m:oMath>
                  </m:oMathPara>
                </a14:m>
                <a:endParaRPr lang="zh-TW" altLang="en-US" sz="1800" dirty="0"/>
              </a:p>
            </p:txBody>
          </p:sp>
        </mc:Choice>
        <mc:Fallback xmlns="">
          <p:sp>
            <p:nvSpPr>
              <p:cNvPr id="33" name="文字方塊 18">
                <a:extLst>
                  <a:ext uri="{FF2B5EF4-FFF2-40B4-BE49-F238E27FC236}">
                    <a16:creationId xmlns:a16="http://schemas.microsoft.com/office/drawing/2014/main" id="{3C5203B9-F1E6-B00D-1704-5A5D4864D325}"/>
                  </a:ext>
                </a:extLst>
              </p:cNvPr>
              <p:cNvSpPr txBox="1">
                <a:spLocks noRot="1" noChangeAspect="1" noMove="1" noResize="1" noEditPoints="1" noAdjustHandles="1" noChangeArrowheads="1" noChangeShapeType="1" noTextEdit="1"/>
              </p:cNvSpPr>
              <p:nvPr/>
            </p:nvSpPr>
            <p:spPr bwMode="auto">
              <a:xfrm>
                <a:off x="633291" y="1262836"/>
                <a:ext cx="2840008" cy="648126"/>
              </a:xfrm>
              <a:prstGeom prst="rect">
                <a:avLst/>
              </a:prstGeom>
              <a:blipFill>
                <a:blip r:embed="rId7"/>
                <a:stretch>
                  <a:fillRect b="-384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文字方塊 12">
                <a:extLst>
                  <a:ext uri="{FF2B5EF4-FFF2-40B4-BE49-F238E27FC236}">
                    <a16:creationId xmlns:a16="http://schemas.microsoft.com/office/drawing/2014/main" id="{D0A1AABE-7251-B380-2518-3AF07B38444F}"/>
                  </a:ext>
                </a:extLst>
              </p:cNvPr>
              <p:cNvSpPr txBox="1"/>
              <p:nvPr/>
            </p:nvSpPr>
            <p:spPr>
              <a:xfrm>
                <a:off x="5345850" y="4045372"/>
                <a:ext cx="3086935" cy="38145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tLang="zh-TW" i="1" smtClean="0">
                          <a:latin typeface="Cambria Math" panose="02040503050406030204" pitchFamily="18" charset="0"/>
                          <a:ea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𝜓</m:t>
                      </m:r>
                      <m:d>
                        <m:dPr>
                          <m:ctrlPr>
                            <a:rPr lang="en-US" altLang="zh-TW" i="1" smtClean="0">
                              <a:latin typeface="Cambria Math" panose="02040503050406030204" pitchFamily="18" charset="0"/>
                            </a:rPr>
                          </m:ctrlPr>
                        </m:dPr>
                        <m:e>
                          <m:r>
                            <a:rPr lang="en-US" altLang="zh-TW" b="0" i="1" smtClean="0">
                              <a:latin typeface="Cambria Math"/>
                            </a:rPr>
                            <m:t>𝑥</m:t>
                          </m:r>
                        </m:e>
                      </m:d>
                      <m:r>
                        <a:rPr lang="en-US" altLang="zh-TW" i="1" smtClean="0">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i="1">
                              <a:latin typeface="Cambria Math"/>
                              <a:ea typeface="Cambria Math"/>
                            </a:rPr>
                            <m:t>𝑖</m:t>
                          </m:r>
                          <m:r>
                            <a:rPr lang="zh-TW" altLang="en-US" i="1">
                              <a:latin typeface="Cambria Math"/>
                              <a:ea typeface="Cambria Math"/>
                            </a:rPr>
                            <m:t>𝜃</m:t>
                          </m:r>
                        </m:sup>
                      </m:sSup>
                      <m:r>
                        <m:rPr>
                          <m:sty m:val="p"/>
                        </m:rP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𝜓</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𝑖</m:t>
                      </m:r>
                      <m:r>
                        <m:rPr>
                          <m:sty m:val="p"/>
                        </m:rP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𝜃</m:t>
                      </m:r>
                      <m:r>
                        <a:rPr lang="en-US" altLang="zh-TW" b="0"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i="1">
                              <a:latin typeface="Cambria Math"/>
                              <a:ea typeface="Cambria Math"/>
                            </a:rPr>
                            <m:t>𝑖</m:t>
                          </m:r>
                          <m:r>
                            <a:rPr lang="zh-TW" altLang="en-US" i="1">
                              <a:latin typeface="Cambria Math"/>
                              <a:ea typeface="Cambria Math"/>
                            </a:rPr>
                            <m:t>𝜃</m:t>
                          </m:r>
                        </m:sup>
                      </m:sSup>
                      <m:r>
                        <a:rPr lang="zh-TW" altLang="en-US" i="1">
                          <a:latin typeface="Cambria Math"/>
                        </a:rPr>
                        <m:t>𝜓</m:t>
                      </m:r>
                    </m:oMath>
                  </m:oMathPara>
                </a14:m>
                <a:endParaRPr lang="zh-TW" altLang="en-US" dirty="0"/>
              </a:p>
            </p:txBody>
          </p:sp>
        </mc:Choice>
        <mc:Fallback xmlns="">
          <p:sp>
            <p:nvSpPr>
              <p:cNvPr id="34" name="文字方塊 12">
                <a:extLst>
                  <a:ext uri="{FF2B5EF4-FFF2-40B4-BE49-F238E27FC236}">
                    <a16:creationId xmlns:a16="http://schemas.microsoft.com/office/drawing/2014/main" id="{D0A1AABE-7251-B380-2518-3AF07B38444F}"/>
                  </a:ext>
                </a:extLst>
              </p:cNvPr>
              <p:cNvSpPr txBox="1">
                <a:spLocks noRot="1" noChangeAspect="1" noMove="1" noResize="1" noEditPoints="1" noAdjustHandles="1" noChangeArrowheads="1" noChangeShapeType="1" noTextEdit="1"/>
              </p:cNvSpPr>
              <p:nvPr/>
            </p:nvSpPr>
            <p:spPr>
              <a:xfrm>
                <a:off x="5345850" y="4045372"/>
                <a:ext cx="3086935" cy="381451"/>
              </a:xfrm>
              <a:prstGeom prst="rect">
                <a:avLst/>
              </a:prstGeom>
              <a:blipFill>
                <a:blip r:embed="rId8"/>
                <a:stretch>
                  <a:fillRect b="-161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文字方塊 18">
                <a:extLst>
                  <a:ext uri="{FF2B5EF4-FFF2-40B4-BE49-F238E27FC236}">
                    <a16:creationId xmlns:a16="http://schemas.microsoft.com/office/drawing/2014/main" id="{055F68CE-AA1A-48A3-58DF-48FEFB32BAA5}"/>
                  </a:ext>
                </a:extLst>
              </p:cNvPr>
              <p:cNvSpPr txBox="1"/>
              <p:nvPr/>
            </p:nvSpPr>
            <p:spPr bwMode="auto">
              <a:xfrm>
                <a:off x="4425057" y="1273203"/>
                <a:ext cx="3874843" cy="648126"/>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sSup>
                        <m:sSupPr>
                          <m:ctrlPr>
                            <a:rPr lang="en-US" altLang="zh-TW" sz="1800" b="0" i="1" smtClean="0">
                              <a:latin typeface="Cambria Math" panose="02040503050406030204" pitchFamily="18" charset="0"/>
                            </a:rPr>
                          </m:ctrlPr>
                        </m:sSupPr>
                        <m:e>
                          <m:r>
                            <m:rPr>
                              <m:sty m:val="p"/>
                            </m:rPr>
                            <a:rPr lang="en-US" altLang="zh-TW" sz="1800" b="0" i="1" smtClean="0">
                              <a:latin typeface="Cambria Math" panose="02040503050406030204" pitchFamily="18" charset="0"/>
                              <a:ea typeface="Cambria Math" panose="02040503050406030204" pitchFamily="18" charset="0"/>
                            </a:rPr>
                            <m:t>∇</m:t>
                          </m:r>
                        </m:e>
                        <m:sup>
                          <m:r>
                            <a:rPr lang="en-US" altLang="zh-TW" sz="1800" b="0" i="1" smtClean="0">
                              <a:latin typeface="Cambria Math" panose="02040503050406030204" pitchFamily="18" charset="0"/>
                            </a:rPr>
                            <m:t>2</m:t>
                          </m:r>
                        </m:sup>
                      </m:sSup>
                      <m:r>
                        <a:rPr lang="zh-TW" altLang="en-US" i="1">
                          <a:latin typeface="Cambria Math"/>
                        </a:rPr>
                        <m:t>𝜓</m:t>
                      </m:r>
                      <m:r>
                        <a:rPr lang="en-US" altLang="zh-TW" sz="1800" b="0" i="1" smtClean="0">
                          <a:latin typeface="Cambria Math"/>
                        </a:rPr>
                        <m:t>+</m:t>
                      </m:r>
                      <m:r>
                        <a:rPr lang="en-US" altLang="zh-TW" sz="1800" b="0" i="1" smtClean="0">
                          <a:latin typeface="Cambria Math" panose="02040503050406030204" pitchFamily="18" charset="0"/>
                        </a:rPr>
                        <m:t>𝑒</m:t>
                      </m:r>
                      <m:r>
                        <a:rPr lang="en-US" altLang="zh-TW" sz="1800" b="0" i="1" smtClean="0">
                          <a:latin typeface="Cambria Math" panose="02040503050406030204" pitchFamily="18" charset="0"/>
                          <a:ea typeface="Cambria Math" panose="02040503050406030204" pitchFamily="18" charset="0"/>
                        </a:rPr>
                        <m:t>𝜙</m:t>
                      </m:r>
                      <m:r>
                        <a:rPr lang="zh-TW" altLang="en-US" i="1">
                          <a:latin typeface="Cambria Math"/>
                        </a:rPr>
                        <m:t>𝜓</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m:t>
                          </m:r>
                        </m:e>
                        <m:sub>
                          <m:r>
                            <a:rPr lang="en-US" altLang="zh-TW" i="1">
                              <a:latin typeface="Cambria Math" panose="02040503050406030204" pitchFamily="18" charset="0"/>
                              <a:ea typeface="Cambria Math"/>
                            </a:rPr>
                            <m:t>𝑡</m:t>
                          </m:r>
                        </m:sub>
                      </m:sSub>
                      <m:r>
                        <a:rPr lang="zh-TW" altLang="en-US" i="1">
                          <a:latin typeface="Cambria Math"/>
                        </a:rPr>
                        <m:t>𝜓</m:t>
                      </m:r>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a:rPr>
                        <m:t>𝑖</m:t>
                      </m:r>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m:t>
                          </m:r>
                        </m:e>
                        <m:sub>
                          <m:r>
                            <a:rPr lang="en-US" altLang="zh-TW" i="1">
                              <a:latin typeface="Cambria Math" panose="02040503050406030204" pitchFamily="18" charset="0"/>
                              <a:ea typeface="Cambria Math"/>
                            </a:rPr>
                            <m:t>𝑡</m:t>
                          </m:r>
                        </m:sub>
                      </m:sSub>
                      <m:r>
                        <a:rPr lang="en-US" altLang="zh-TW" i="1">
                          <a:latin typeface="Cambria Math" panose="02040503050406030204" pitchFamily="18" charset="0"/>
                          <a:ea typeface="Cambria Math" panose="02040503050406030204" pitchFamily="18" charset="0"/>
                        </a:rPr>
                        <m:t>𝜃</m:t>
                      </m:r>
                      <m:r>
                        <a:rPr lang="en-US" altLang="zh-TW" i="1">
                          <a:latin typeface="Cambria Math" panose="02040503050406030204" pitchFamily="18" charset="0"/>
                          <a:ea typeface="Cambria Math" panose="02040503050406030204" pitchFamily="18" charset="0"/>
                        </a:rPr>
                        <m:t>∙</m:t>
                      </m:r>
                      <m:r>
                        <a:rPr lang="zh-TW" altLang="en-US" i="1">
                          <a:latin typeface="Cambria Math"/>
                        </a:rPr>
                        <m:t>𝜓</m:t>
                      </m:r>
                    </m:oMath>
                  </m:oMathPara>
                </a14:m>
                <a:endParaRPr lang="zh-TW" altLang="en-US" sz="1800" dirty="0"/>
              </a:p>
            </p:txBody>
          </p:sp>
        </mc:Choice>
        <mc:Fallback xmlns="">
          <p:sp>
            <p:nvSpPr>
              <p:cNvPr id="35" name="文字方塊 18">
                <a:extLst>
                  <a:ext uri="{FF2B5EF4-FFF2-40B4-BE49-F238E27FC236}">
                    <a16:creationId xmlns:a16="http://schemas.microsoft.com/office/drawing/2014/main" id="{055F68CE-AA1A-48A3-58DF-48FEFB32BAA5}"/>
                  </a:ext>
                </a:extLst>
              </p:cNvPr>
              <p:cNvSpPr txBox="1">
                <a:spLocks noRot="1" noChangeAspect="1" noMove="1" noResize="1" noEditPoints="1" noAdjustHandles="1" noChangeArrowheads="1" noChangeShapeType="1" noTextEdit="1"/>
              </p:cNvSpPr>
              <p:nvPr/>
            </p:nvSpPr>
            <p:spPr bwMode="auto">
              <a:xfrm>
                <a:off x="4425057" y="1273203"/>
                <a:ext cx="3874843" cy="648126"/>
              </a:xfrm>
              <a:prstGeom prst="rect">
                <a:avLst/>
              </a:prstGeom>
              <a:blipFill>
                <a:blip r:embed="rId9"/>
                <a:stretch>
                  <a:fillRect b="-384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8CB79FAB-F20E-BDD7-AD6D-54F86DDD2EE9}"/>
                  </a:ext>
                </a:extLst>
              </p:cNvPr>
              <p:cNvSpPr txBox="1"/>
              <p:nvPr/>
            </p:nvSpPr>
            <p:spPr>
              <a:xfrm>
                <a:off x="3590425" y="1212171"/>
                <a:ext cx="773994" cy="641329"/>
              </a:xfrm>
              <a:prstGeom prst="rect">
                <a:avLst/>
              </a:prstGeom>
              <a:noFill/>
            </p:spPr>
            <p:txBody>
              <a:bodyPr wrap="none" lIns="0" tIns="0" rIns="0" bIns="0" rtlCol="0">
                <a:spAutoFit/>
              </a:bodyPr>
              <a:lstStyle/>
              <a:p>
                <a:pPr algn="l">
                  <a:lnSpc>
                    <a:spcPct val="150000"/>
                  </a:lnSpc>
                </a:pPr>
                <a14:m>
                  <m:oMathPara xmlns:m="http://schemas.openxmlformats.org/officeDocument/2006/math">
                    <m:oMathParaPr>
                      <m:jc m:val="centerGroup"/>
                    </m:oMathParaPr>
                    <m:oMath xmlns:m="http://schemas.openxmlformats.org/officeDocument/2006/math">
                      <m:groupChr>
                        <m:groupChrPr>
                          <m:chr m:val="→"/>
                          <m:pos m:val="top"/>
                          <m:ctrlPr>
                            <a:rPr kumimoji="1" lang="en-US" i="1" smtClean="0">
                              <a:latin typeface="Cambria Math" panose="02040503050406030204" pitchFamily="18" charset="0"/>
                              <a:cs typeface="Times New Roman"/>
                            </a:rPr>
                          </m:ctrlPr>
                        </m:groupChrPr>
                        <m:e>
                          <m:r>
                            <m:rPr>
                              <m:brk m:alnAt="1"/>
                            </m:rPr>
                            <a:rPr lang="en-US" i="1">
                              <a:latin typeface="Cambria Math" panose="02040503050406030204" pitchFamily="18" charset="0"/>
                              <a:cs typeface="Times New Roman"/>
                            </a:rPr>
                            <m:t>消</m:t>
                          </m:r>
                          <m:r>
                            <a:rPr lang="en-US" i="1">
                              <a:latin typeface="Cambria Math" panose="02040503050406030204" pitchFamily="18" charset="0"/>
                              <a:cs typeface="Times New Roman"/>
                            </a:rPr>
                            <m:t>掉</m:t>
                          </m:r>
                          <m:sSup>
                            <m:sSupPr>
                              <m:ctrlPr>
                                <a:rPr lang="en-US" i="1" smtClean="0">
                                  <a:latin typeface="Cambria Math" panose="02040503050406030204" pitchFamily="18" charset="0"/>
                                  <a:cs typeface="Times New Roman"/>
                                </a:rPr>
                              </m:ctrlPr>
                            </m:sSupPr>
                            <m:e>
                              <m:r>
                                <a:rPr lang="en-US" b="0" i="1" smtClean="0">
                                  <a:latin typeface="Cambria Math" panose="02040503050406030204" pitchFamily="18" charset="0"/>
                                  <a:cs typeface="Times New Roman"/>
                                </a:rPr>
                                <m:t>𝑒</m:t>
                              </m:r>
                            </m:e>
                            <m:sup>
                              <m:r>
                                <a:rPr lang="en-US" b="0" i="1" smtClean="0">
                                  <a:latin typeface="Cambria Math" panose="02040503050406030204" pitchFamily="18" charset="0"/>
                                  <a:cs typeface="Times New Roman"/>
                                </a:rPr>
                                <m:t>𝑖</m:t>
                              </m:r>
                              <m:r>
                                <a:rPr lang="en-US" b="0" i="1" smtClean="0">
                                  <a:latin typeface="Cambria Math" panose="02040503050406030204" pitchFamily="18" charset="0"/>
                                  <a:ea typeface="Cambria Math" panose="02040503050406030204" pitchFamily="18" charset="0"/>
                                  <a:cs typeface="Times New Roman"/>
                                </a:rPr>
                                <m:t>𝜃</m:t>
                              </m:r>
                            </m:sup>
                          </m:sSup>
                        </m:e>
                      </m:groupChr>
                    </m:oMath>
                  </m:oMathPara>
                </a14:m>
                <a:endParaRPr kumimoji="1" lang="en-US" dirty="0">
                  <a:latin typeface="Times New Roman"/>
                  <a:cs typeface="Times New Roman"/>
                </a:endParaRPr>
              </a:p>
            </p:txBody>
          </p:sp>
        </mc:Choice>
        <mc:Fallback xmlns="">
          <p:sp>
            <p:nvSpPr>
              <p:cNvPr id="36" name="TextBox 35">
                <a:extLst>
                  <a:ext uri="{FF2B5EF4-FFF2-40B4-BE49-F238E27FC236}">
                    <a16:creationId xmlns:a16="http://schemas.microsoft.com/office/drawing/2014/main" id="{8CB79FAB-F20E-BDD7-AD6D-54F86DDD2EE9}"/>
                  </a:ext>
                </a:extLst>
              </p:cNvPr>
              <p:cNvSpPr txBox="1">
                <a:spLocks noRot="1" noChangeAspect="1" noMove="1" noResize="1" noEditPoints="1" noAdjustHandles="1" noChangeArrowheads="1" noChangeShapeType="1" noTextEdit="1"/>
              </p:cNvSpPr>
              <p:nvPr/>
            </p:nvSpPr>
            <p:spPr>
              <a:xfrm>
                <a:off x="3590425" y="1212171"/>
                <a:ext cx="773994" cy="641329"/>
              </a:xfrm>
              <a:prstGeom prst="rect">
                <a:avLst/>
              </a:prstGeom>
              <a:blipFill>
                <a:blip r:embed="rId10"/>
                <a:stretch>
                  <a:fillRect l="-9677" r="-1613" b="-15686"/>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3407F941-A1BD-19A7-E832-C05E7F41BEBF}"/>
              </a:ext>
            </a:extLst>
          </p:cNvPr>
          <p:cNvSpPr txBox="1"/>
          <p:nvPr/>
        </p:nvSpPr>
        <p:spPr>
          <a:xfrm>
            <a:off x="600266" y="1900898"/>
            <a:ext cx="7585821" cy="458908"/>
          </a:xfrm>
          <a:prstGeom prst="rect">
            <a:avLst/>
          </a:prstGeom>
          <a:noFill/>
        </p:spPr>
        <p:txBody>
          <a:bodyPr wrap="square" rtlCol="0">
            <a:spAutoFit/>
          </a:bodyPr>
          <a:lstStyle/>
          <a:p>
            <a:pPr algn="l">
              <a:lnSpc>
                <a:spcPct val="150000"/>
              </a:lnSpc>
            </a:pPr>
            <a:r>
              <a:rPr lang="en-US" dirty="0" err="1">
                <a:latin typeface="Times New Roman"/>
                <a:cs typeface="Times New Roman"/>
              </a:rPr>
              <a:t>只要電位也跟著變！要求電位變化正好消掉多出來的項</a:t>
            </a:r>
            <a:r>
              <a:rPr lang="en-US" dirty="0">
                <a:latin typeface="Times New Roman"/>
                <a:cs typeface="Times New Roman"/>
              </a:rPr>
              <a:t>！</a:t>
            </a:r>
            <a:endParaRPr kumimoji="1" lang="en-US" dirty="0">
              <a:latin typeface="Times New Roman"/>
              <a:cs typeface="Times New Roman"/>
            </a:endParaRPr>
          </a:p>
        </p:txBody>
      </p:sp>
      <p:sp>
        <p:nvSpPr>
          <p:cNvPr id="38" name="TextBox 37">
            <a:extLst>
              <a:ext uri="{FF2B5EF4-FFF2-40B4-BE49-F238E27FC236}">
                <a16:creationId xmlns:a16="http://schemas.microsoft.com/office/drawing/2014/main" id="{1AA51C21-AFA9-8D56-1337-105DA72E16F0}"/>
              </a:ext>
            </a:extLst>
          </p:cNvPr>
          <p:cNvSpPr txBox="1"/>
          <p:nvPr/>
        </p:nvSpPr>
        <p:spPr>
          <a:xfrm>
            <a:off x="600266" y="2987501"/>
            <a:ext cx="8365258" cy="458908"/>
          </a:xfrm>
          <a:prstGeom prst="rect">
            <a:avLst/>
          </a:prstGeom>
          <a:noFill/>
        </p:spPr>
        <p:txBody>
          <a:bodyPr wrap="square" rtlCol="0">
            <a:spAutoFit/>
          </a:bodyPr>
          <a:lstStyle/>
          <a:p>
            <a:pPr>
              <a:lnSpc>
                <a:spcPct val="150000"/>
              </a:lnSpc>
            </a:pPr>
            <a:r>
              <a:rPr lang="en-US" dirty="0" err="1">
                <a:latin typeface="Times New Roman"/>
                <a:cs typeface="Times New Roman"/>
              </a:rPr>
              <a:t>而這就是電位的規範變換，可見規範變換就是即興的波函數相位變換</a:t>
            </a:r>
            <a:r>
              <a:rPr lang="en-US" dirty="0">
                <a:latin typeface="Times New Roman"/>
                <a:cs typeface="Times New Roman"/>
              </a:rPr>
              <a:t>。</a:t>
            </a:r>
            <a:endParaRPr kumimoji="1" lang="en-US" dirty="0">
              <a:latin typeface="Times New Roman"/>
              <a:cs typeface="Times New Roman"/>
            </a:endParaRP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E4A2BB1B-28DD-E191-CF83-761720BDD3AF}"/>
                  </a:ext>
                </a:extLst>
              </p:cNvPr>
              <p:cNvSpPr txBox="1"/>
              <p:nvPr/>
            </p:nvSpPr>
            <p:spPr>
              <a:xfrm>
                <a:off x="631025" y="3482157"/>
                <a:ext cx="6692795" cy="369332"/>
              </a:xfrm>
              <a:prstGeom prst="rect">
                <a:avLst/>
              </a:prstGeom>
              <a:noFill/>
            </p:spPr>
            <p:txBody>
              <a:bodyPr wrap="square">
                <a:spAutoFit/>
              </a:bodyPr>
              <a:lstStyle/>
              <a:p>
                <a:r>
                  <a:rPr lang="en-US" dirty="0" err="1">
                    <a:latin typeface="Times New Roman"/>
                    <a:cs typeface="Times New Roman"/>
                  </a:rPr>
                  <a:t>規範變換一般可以在地</a:t>
                </a:r>
                <a:r>
                  <a:rPr lang="en-US" dirty="0">
                    <a:latin typeface="Times New Roman"/>
                    <a:cs typeface="Times New Roman"/>
                  </a:rPr>
                  <a:t>：</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a:rPr>
                      <m:t>𝜃</m:t>
                    </m:r>
                  </m:oMath>
                </a14:m>
                <a:r>
                  <a:rPr lang="en-US" dirty="0" err="1">
                    <a:latin typeface="Times New Roman"/>
                    <a:cs typeface="Times New Roman"/>
                  </a:rPr>
                  <a:t>與地點相關，</a:t>
                </a:r>
                <a:r>
                  <a:rPr lang="en-US" dirty="0">
                    <a:latin typeface="Times New Roman"/>
                    <a:cs typeface="Times New Roman"/>
                  </a:rPr>
                  <a:t>造成</a:t>
                </a:r>
                <a:r>
                  <a:rPr lang="en-US" dirty="0" err="1">
                    <a:latin typeface="Times New Roman"/>
                    <a:cs typeface="Times New Roman"/>
                  </a:rPr>
                  <a:t>向量位</a:t>
                </a:r>
                <a14:m>
                  <m:oMath xmlns:m="http://schemas.openxmlformats.org/officeDocument/2006/math">
                    <m:r>
                      <a:rPr lang="en-US" altLang="zh-TW" b="1" i="1">
                        <a:latin typeface="Cambria Math" panose="02040503050406030204" pitchFamily="18" charset="0"/>
                        <a:ea typeface="Cambria Math"/>
                      </a:rPr>
                      <m:t>𝑨</m:t>
                    </m:r>
                  </m:oMath>
                </a14:m>
                <a:r>
                  <a:rPr lang="en-US" dirty="0" err="1">
                    <a:latin typeface="Times New Roman"/>
                    <a:cs typeface="Times New Roman"/>
                  </a:rPr>
                  <a:t>的變換</a:t>
                </a:r>
                <a:r>
                  <a:rPr lang="en-US" dirty="0">
                    <a:latin typeface="Times New Roman"/>
                    <a:cs typeface="Times New Roman"/>
                  </a:rPr>
                  <a:t>：</a:t>
                </a:r>
                <a:endParaRPr lang="en-US" dirty="0"/>
              </a:p>
            </p:txBody>
          </p:sp>
        </mc:Choice>
        <mc:Fallback xmlns="">
          <p:sp>
            <p:nvSpPr>
              <p:cNvPr id="40" name="TextBox 39">
                <a:extLst>
                  <a:ext uri="{FF2B5EF4-FFF2-40B4-BE49-F238E27FC236}">
                    <a16:creationId xmlns:a16="http://schemas.microsoft.com/office/drawing/2014/main" id="{E4A2BB1B-28DD-E191-CF83-761720BDD3AF}"/>
                  </a:ext>
                </a:extLst>
              </p:cNvPr>
              <p:cNvSpPr txBox="1">
                <a:spLocks noRot="1" noChangeAspect="1" noMove="1" noResize="1" noEditPoints="1" noAdjustHandles="1" noChangeArrowheads="1" noChangeShapeType="1" noTextEdit="1"/>
              </p:cNvSpPr>
              <p:nvPr/>
            </p:nvSpPr>
            <p:spPr>
              <a:xfrm>
                <a:off x="631025" y="3482157"/>
                <a:ext cx="6692795" cy="369332"/>
              </a:xfrm>
              <a:prstGeom prst="rect">
                <a:avLst/>
              </a:prstGeom>
              <a:blipFill>
                <a:blip r:embed="rId11"/>
                <a:stretch>
                  <a:fillRect l="-758" t="-6667" b="-23333"/>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952A580D-2CD1-CCEC-0AB1-A84A59235C51}"/>
              </a:ext>
            </a:extLst>
          </p:cNvPr>
          <p:cNvSpPr txBox="1"/>
          <p:nvPr/>
        </p:nvSpPr>
        <p:spPr>
          <a:xfrm>
            <a:off x="617385" y="4426823"/>
            <a:ext cx="6415481" cy="458908"/>
          </a:xfrm>
          <a:prstGeom prst="rect">
            <a:avLst/>
          </a:prstGeom>
          <a:noFill/>
        </p:spPr>
        <p:txBody>
          <a:bodyPr wrap="square" rtlCol="0">
            <a:spAutoFit/>
          </a:bodyPr>
          <a:lstStyle/>
          <a:p>
            <a:pPr algn="l">
              <a:lnSpc>
                <a:spcPct val="150000"/>
              </a:lnSpc>
            </a:pPr>
            <a:r>
              <a:rPr kumimoji="1" lang="en-US" dirty="0" err="1">
                <a:latin typeface="Times New Roman"/>
                <a:cs typeface="Times New Roman"/>
              </a:rPr>
              <a:t>現在我可以在</a:t>
            </a:r>
            <a:r>
              <a:rPr lang="en-US" dirty="0" err="1">
                <a:latin typeface="Times New Roman"/>
                <a:cs typeface="Times New Roman"/>
              </a:rPr>
              <a:t>薛丁格方程式的</a:t>
            </a:r>
            <a:r>
              <a:rPr kumimoji="1" lang="en-US" dirty="0" err="1">
                <a:latin typeface="Times New Roman"/>
                <a:cs typeface="Times New Roman"/>
              </a:rPr>
              <a:t>空間微分中引入向量位</a:t>
            </a:r>
            <a:r>
              <a:rPr kumimoji="1" lang="en-US" dirty="0">
                <a:latin typeface="Times New Roman"/>
                <a:cs typeface="Times New Roman"/>
              </a:rPr>
              <a:t>：</a:t>
            </a:r>
          </a:p>
        </p:txBody>
      </p:sp>
      <p:sp>
        <p:nvSpPr>
          <p:cNvPr id="43" name="TextBox 42">
            <a:extLst>
              <a:ext uri="{FF2B5EF4-FFF2-40B4-BE49-F238E27FC236}">
                <a16:creationId xmlns:a16="http://schemas.microsoft.com/office/drawing/2014/main" id="{BF5B707E-DB47-280E-720A-DE5FF4DACEC6}"/>
              </a:ext>
            </a:extLst>
          </p:cNvPr>
          <p:cNvSpPr txBox="1"/>
          <p:nvPr/>
        </p:nvSpPr>
        <p:spPr>
          <a:xfrm>
            <a:off x="631024" y="4940217"/>
            <a:ext cx="7141375" cy="369332"/>
          </a:xfrm>
          <a:prstGeom prst="rect">
            <a:avLst/>
          </a:prstGeom>
          <a:noFill/>
        </p:spPr>
        <p:txBody>
          <a:bodyPr wrap="square">
            <a:spAutoFit/>
          </a:bodyPr>
          <a:lstStyle/>
          <a:p>
            <a:r>
              <a:rPr lang="en-US" dirty="0" err="1">
                <a:latin typeface="Times New Roman"/>
                <a:cs typeface="Times New Roman"/>
              </a:rPr>
              <a:t>空間微分的在地相位變換就正好抵消向量位的規範變換</a:t>
            </a:r>
            <a:r>
              <a:rPr lang="en-US" dirty="0">
                <a:latin typeface="Times New Roman"/>
                <a:cs typeface="Times New Roman"/>
              </a:rPr>
              <a:t>。</a:t>
            </a:r>
            <a:endParaRPr lang="en-US" dirty="0"/>
          </a:p>
        </p:txBody>
      </p:sp>
      <p:pic>
        <p:nvPicPr>
          <p:cNvPr id="44" name="Picture 2" descr="https://encrypted-tbn2.gstatic.com/images?q=tbn:ANd9GcRhQN8IHYhhnWxk5Ai2CFIxUVCIkuLFKwTHCOtkVXRWX-GnSpap">
            <a:hlinkClick r:id="rId12"/>
            <a:extLst>
              <a:ext uri="{FF2B5EF4-FFF2-40B4-BE49-F238E27FC236}">
                <a16:creationId xmlns:a16="http://schemas.microsoft.com/office/drawing/2014/main" id="{9E122A63-73FD-7165-66EF-43BD381501B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14332" y="2010508"/>
            <a:ext cx="907679" cy="110781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文字方塊 18">
                <a:extLst>
                  <a:ext uri="{FF2B5EF4-FFF2-40B4-BE49-F238E27FC236}">
                    <a16:creationId xmlns:a16="http://schemas.microsoft.com/office/drawing/2014/main" id="{147BF627-62DA-A750-DD52-21215A82BCFC}"/>
                  </a:ext>
                </a:extLst>
              </p:cNvPr>
              <p:cNvSpPr txBox="1"/>
              <p:nvPr/>
            </p:nvSpPr>
            <p:spPr bwMode="auto">
              <a:xfrm>
                <a:off x="5342706" y="813321"/>
                <a:ext cx="2974982" cy="381451"/>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m:t>
                          </m:r>
                        </m:e>
                        <m:sub>
                          <m:r>
                            <a:rPr lang="en-US" altLang="zh-TW" i="1">
                              <a:latin typeface="Cambria Math" panose="02040503050406030204" pitchFamily="18" charset="0"/>
                              <a:ea typeface="Cambria Math"/>
                            </a:rPr>
                            <m:t>𝑡</m:t>
                          </m:r>
                        </m:sub>
                      </m:sSub>
                      <m:r>
                        <a:rPr lang="zh-TW" altLang="en-US" i="1">
                          <a:latin typeface="Cambria Math"/>
                        </a:rPr>
                        <m:t>𝜓</m:t>
                      </m:r>
                      <m:r>
                        <a:rPr lang="en-US" altLang="zh-TW" sz="1800"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i="1">
                              <a:latin typeface="Cambria Math"/>
                              <a:ea typeface="Cambria Math"/>
                            </a:rPr>
                            <m:t>𝑖</m:t>
                          </m:r>
                          <m:r>
                            <a:rPr lang="zh-TW" altLang="en-US" i="1">
                              <a:latin typeface="Cambria Math"/>
                              <a:ea typeface="Cambria Math"/>
                            </a:rPr>
                            <m:t>𝜃</m:t>
                          </m:r>
                        </m:sup>
                      </m:sSup>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m:t>
                          </m:r>
                        </m:e>
                        <m:sub>
                          <m:r>
                            <a:rPr lang="en-US" altLang="zh-TW" i="1">
                              <a:latin typeface="Cambria Math" panose="02040503050406030204" pitchFamily="18" charset="0"/>
                              <a:ea typeface="Cambria Math"/>
                            </a:rPr>
                            <m:t>𝑡</m:t>
                          </m:r>
                        </m:sub>
                      </m:sSub>
                      <m:r>
                        <a:rPr lang="zh-TW" altLang="en-US" i="1">
                          <a:latin typeface="Cambria Math"/>
                        </a:rPr>
                        <m:t>𝜓</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a:rPr>
                        <m:t>𝑖</m:t>
                      </m:r>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m:t>
                          </m:r>
                        </m:e>
                        <m:sub>
                          <m:r>
                            <a:rPr lang="en-US" altLang="zh-TW" i="1">
                              <a:latin typeface="Cambria Math" panose="02040503050406030204" pitchFamily="18" charset="0"/>
                              <a:ea typeface="Cambria Math"/>
                            </a:rPr>
                            <m:t>𝑡</m:t>
                          </m:r>
                        </m:sub>
                      </m:sSub>
                      <m:r>
                        <a:rPr lang="en-US" altLang="zh-TW" i="1">
                          <a:latin typeface="Cambria Math" panose="02040503050406030204" pitchFamily="18" charset="0"/>
                          <a:ea typeface="Cambria Math" panose="02040503050406030204" pitchFamily="18" charset="0"/>
                        </a:rPr>
                        <m:t>𝜃</m:t>
                      </m:r>
                      <m:r>
                        <a:rPr lang="en-US" altLang="zh-TW"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i="1">
                              <a:latin typeface="Cambria Math"/>
                              <a:ea typeface="Cambria Math"/>
                            </a:rPr>
                            <m:t>𝑖</m:t>
                          </m:r>
                          <m:r>
                            <a:rPr lang="zh-TW" altLang="en-US" i="1">
                              <a:latin typeface="Cambria Math"/>
                              <a:ea typeface="Cambria Math"/>
                            </a:rPr>
                            <m:t>𝜃</m:t>
                          </m:r>
                        </m:sup>
                      </m:sSup>
                      <m:r>
                        <a:rPr lang="zh-TW" altLang="en-US" i="1">
                          <a:latin typeface="Cambria Math"/>
                        </a:rPr>
                        <m:t>𝜓</m:t>
                      </m:r>
                    </m:oMath>
                  </m:oMathPara>
                </a14:m>
                <a:endParaRPr lang="zh-TW" altLang="en-US" sz="1800" dirty="0"/>
              </a:p>
            </p:txBody>
          </p:sp>
        </mc:Choice>
        <mc:Fallback xmlns="">
          <p:sp>
            <p:nvSpPr>
              <p:cNvPr id="2" name="文字方塊 18">
                <a:extLst>
                  <a:ext uri="{FF2B5EF4-FFF2-40B4-BE49-F238E27FC236}">
                    <a16:creationId xmlns:a16="http://schemas.microsoft.com/office/drawing/2014/main" id="{147BF627-62DA-A750-DD52-21215A82BCFC}"/>
                  </a:ext>
                </a:extLst>
              </p:cNvPr>
              <p:cNvSpPr txBox="1">
                <a:spLocks noRot="1" noChangeAspect="1" noMove="1" noResize="1" noEditPoints="1" noAdjustHandles="1" noChangeArrowheads="1" noChangeShapeType="1" noTextEdit="1"/>
              </p:cNvSpPr>
              <p:nvPr/>
            </p:nvSpPr>
            <p:spPr bwMode="auto">
              <a:xfrm>
                <a:off x="5342706" y="813321"/>
                <a:ext cx="2974982" cy="381451"/>
              </a:xfrm>
              <a:prstGeom prst="rect">
                <a:avLst/>
              </a:prstGeom>
              <a:blipFill>
                <a:blip r:embed="rId14"/>
                <a:stretch>
                  <a:fillRect b="-12500"/>
                </a:stretch>
              </a:blipFill>
              <a:ln>
                <a:noFill/>
              </a:ln>
            </p:spPr>
            <p:txBody>
              <a:bodyPr/>
              <a:lstStyle/>
              <a:p>
                <a:r>
                  <a:rPr lang="en-US">
                    <a:noFill/>
                  </a:rPr>
                  <a:t> </a:t>
                </a:r>
              </a:p>
            </p:txBody>
          </p:sp>
        </mc:Fallback>
      </mc:AlternateContent>
      <p:sp>
        <p:nvSpPr>
          <p:cNvPr id="3" name="Oval 2">
            <a:extLst>
              <a:ext uri="{FF2B5EF4-FFF2-40B4-BE49-F238E27FC236}">
                <a16:creationId xmlns:a16="http://schemas.microsoft.com/office/drawing/2014/main" id="{F41D5BB8-D2B4-495C-B8CE-801332375054}"/>
              </a:ext>
            </a:extLst>
          </p:cNvPr>
          <p:cNvSpPr/>
          <p:nvPr/>
        </p:nvSpPr>
        <p:spPr>
          <a:xfrm>
            <a:off x="7323820" y="1416205"/>
            <a:ext cx="862267" cy="4947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BD70B0A-1CE8-AF42-97E9-898403DB6FF7}"/>
              </a:ext>
            </a:extLst>
          </p:cNvPr>
          <p:cNvSpPr txBox="1"/>
          <p:nvPr/>
        </p:nvSpPr>
        <p:spPr>
          <a:xfrm>
            <a:off x="8299900" y="1339939"/>
            <a:ext cx="705060" cy="458908"/>
          </a:xfrm>
          <a:prstGeom prst="rect">
            <a:avLst/>
          </a:prstGeom>
          <a:noFill/>
        </p:spPr>
        <p:txBody>
          <a:bodyPr wrap="square" rtlCol="0">
            <a:spAutoFit/>
          </a:bodyPr>
          <a:lstStyle/>
          <a:p>
            <a:pPr algn="l">
              <a:lnSpc>
                <a:spcPct val="150000"/>
              </a:lnSpc>
            </a:pPr>
            <a:r>
              <a:rPr kumimoji="1" lang="en-US" dirty="0" err="1">
                <a:latin typeface="Times New Roman"/>
                <a:cs typeface="Times New Roman"/>
              </a:rPr>
              <a:t>多了</a:t>
            </a:r>
            <a:endParaRPr kumimoji="1" lang="en-US" dirty="0">
              <a:latin typeface="Times New Roman"/>
              <a:cs typeface="Times New Roman"/>
            </a:endParaRPr>
          </a:p>
        </p:txBody>
      </p:sp>
      <p:sp>
        <p:nvSpPr>
          <p:cNvPr id="7" name="Oval 6">
            <a:extLst>
              <a:ext uri="{FF2B5EF4-FFF2-40B4-BE49-F238E27FC236}">
                <a16:creationId xmlns:a16="http://schemas.microsoft.com/office/drawing/2014/main" id="{D6AEB0AB-151D-4F87-21E1-A2D22526B743}"/>
              </a:ext>
            </a:extLst>
          </p:cNvPr>
          <p:cNvSpPr/>
          <p:nvPr/>
        </p:nvSpPr>
        <p:spPr>
          <a:xfrm>
            <a:off x="7268049" y="3988718"/>
            <a:ext cx="1164736" cy="4947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036BA3-F20C-AF5D-2F84-EDB3EB74911F}"/>
              </a:ext>
            </a:extLst>
          </p:cNvPr>
          <p:cNvSpPr txBox="1"/>
          <p:nvPr/>
        </p:nvSpPr>
        <p:spPr>
          <a:xfrm>
            <a:off x="8532801" y="3865097"/>
            <a:ext cx="705060" cy="458908"/>
          </a:xfrm>
          <a:prstGeom prst="rect">
            <a:avLst/>
          </a:prstGeom>
          <a:noFill/>
        </p:spPr>
        <p:txBody>
          <a:bodyPr wrap="square" rtlCol="0">
            <a:spAutoFit/>
          </a:bodyPr>
          <a:lstStyle/>
          <a:p>
            <a:pPr algn="l">
              <a:lnSpc>
                <a:spcPct val="150000"/>
              </a:lnSpc>
            </a:pPr>
            <a:r>
              <a:rPr kumimoji="1" lang="en-US" dirty="0" err="1">
                <a:latin typeface="Times New Roman"/>
                <a:cs typeface="Times New Roman"/>
              </a:rPr>
              <a:t>多了</a:t>
            </a:r>
            <a:endParaRPr kumimoji="1" lang="en-US" dirty="0">
              <a:latin typeface="Times New Roman"/>
              <a:cs typeface="Times New Roman"/>
            </a:endParaRPr>
          </a:p>
        </p:txBody>
      </p:sp>
      <p:sp>
        <p:nvSpPr>
          <p:cNvPr id="10" name="Oval 9">
            <a:extLst>
              <a:ext uri="{FF2B5EF4-FFF2-40B4-BE49-F238E27FC236}">
                <a16:creationId xmlns:a16="http://schemas.microsoft.com/office/drawing/2014/main" id="{16404CB6-6144-C197-5A4E-492CDD7A428A}"/>
              </a:ext>
            </a:extLst>
          </p:cNvPr>
          <p:cNvSpPr/>
          <p:nvPr/>
        </p:nvSpPr>
        <p:spPr>
          <a:xfrm>
            <a:off x="7807716" y="3416139"/>
            <a:ext cx="907679" cy="6127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690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ppt_x"/>
                                          </p:val>
                                        </p:tav>
                                        <p:tav tm="100000">
                                          <p:val>
                                            <p:strVal val="#ppt_x"/>
                                          </p:val>
                                        </p:tav>
                                      </p:tavLst>
                                    </p:anim>
                                    <p:anim calcmode="lin" valueType="num">
                                      <p:cBhvr additive="base">
                                        <p:cTn id="3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500" fill="hold"/>
                                        <p:tgtEl>
                                          <p:spTgt spid="38"/>
                                        </p:tgtEl>
                                        <p:attrNameLst>
                                          <p:attrName>ppt_x</p:attrName>
                                        </p:attrNameLst>
                                      </p:cBhvr>
                                      <p:tavLst>
                                        <p:tav tm="0">
                                          <p:val>
                                            <p:strVal val="#ppt_x"/>
                                          </p:val>
                                        </p:tav>
                                        <p:tav tm="100000">
                                          <p:val>
                                            <p:strVal val="#ppt_x"/>
                                          </p:val>
                                        </p:tav>
                                      </p:tavLst>
                                    </p:anim>
                                    <p:anim calcmode="lin" valueType="num">
                                      <p:cBhvr additive="base">
                                        <p:cTn id="4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500" fill="hold"/>
                                        <p:tgtEl>
                                          <p:spTgt spid="40"/>
                                        </p:tgtEl>
                                        <p:attrNameLst>
                                          <p:attrName>ppt_x</p:attrName>
                                        </p:attrNameLst>
                                      </p:cBhvr>
                                      <p:tavLst>
                                        <p:tav tm="0">
                                          <p:val>
                                            <p:strVal val="#ppt_x"/>
                                          </p:val>
                                        </p:tav>
                                        <p:tav tm="100000">
                                          <p:val>
                                            <p:strVal val="#ppt_x"/>
                                          </p:val>
                                        </p:tav>
                                      </p:tavLst>
                                    </p:anim>
                                    <p:anim calcmode="lin" valueType="num">
                                      <p:cBhvr additive="base">
                                        <p:cTn id="48" dur="500" fill="hold"/>
                                        <p:tgtEl>
                                          <p:spTgt spid="4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500" fill="hold"/>
                                        <p:tgtEl>
                                          <p:spTgt spid="34"/>
                                        </p:tgtEl>
                                        <p:attrNameLst>
                                          <p:attrName>ppt_x</p:attrName>
                                        </p:attrNameLst>
                                      </p:cBhvr>
                                      <p:tavLst>
                                        <p:tav tm="0">
                                          <p:val>
                                            <p:strVal val="#ppt_x"/>
                                          </p:val>
                                        </p:tav>
                                        <p:tav tm="100000">
                                          <p:val>
                                            <p:strVal val="#ppt_x"/>
                                          </p:val>
                                        </p:tav>
                                      </p:tavLst>
                                    </p:anim>
                                    <p:anim calcmode="lin" valueType="num">
                                      <p:cBhvr additive="base">
                                        <p:cTn id="6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additive="base">
                                        <p:cTn id="65" dur="500" fill="hold"/>
                                        <p:tgtEl>
                                          <p:spTgt spid="7"/>
                                        </p:tgtEl>
                                        <p:attrNameLst>
                                          <p:attrName>ppt_x</p:attrName>
                                        </p:attrNameLst>
                                      </p:cBhvr>
                                      <p:tavLst>
                                        <p:tav tm="0">
                                          <p:val>
                                            <p:strVal val="#ppt_x"/>
                                          </p:val>
                                        </p:tav>
                                        <p:tav tm="100000">
                                          <p:val>
                                            <p:strVal val="#ppt_x"/>
                                          </p:val>
                                        </p:tav>
                                      </p:tavLst>
                                    </p:anim>
                                    <p:anim calcmode="lin" valueType="num">
                                      <p:cBhvr additive="base">
                                        <p:cTn id="66" dur="500" fill="hold"/>
                                        <p:tgtEl>
                                          <p:spTgt spid="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additive="base">
                                        <p:cTn id="69" dur="500" fill="hold"/>
                                        <p:tgtEl>
                                          <p:spTgt spid="9"/>
                                        </p:tgtEl>
                                        <p:attrNameLst>
                                          <p:attrName>ppt_x</p:attrName>
                                        </p:attrNameLst>
                                      </p:cBhvr>
                                      <p:tavLst>
                                        <p:tav tm="0">
                                          <p:val>
                                            <p:strVal val="#ppt_x"/>
                                          </p:val>
                                        </p:tav>
                                        <p:tav tm="100000">
                                          <p:val>
                                            <p:strVal val="#ppt_x"/>
                                          </p:val>
                                        </p:tav>
                                      </p:tavLst>
                                    </p:anim>
                                    <p:anim calcmode="lin" valueType="num">
                                      <p:cBhvr additive="base">
                                        <p:cTn id="70" dur="500" fill="hold"/>
                                        <p:tgtEl>
                                          <p:spTgt spid="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additive="base">
                                        <p:cTn id="73" dur="500" fill="hold"/>
                                        <p:tgtEl>
                                          <p:spTgt spid="10"/>
                                        </p:tgtEl>
                                        <p:attrNameLst>
                                          <p:attrName>ppt_x</p:attrName>
                                        </p:attrNameLst>
                                      </p:cBhvr>
                                      <p:tavLst>
                                        <p:tav tm="0">
                                          <p:val>
                                            <p:strVal val="#ppt_x"/>
                                          </p:val>
                                        </p:tav>
                                        <p:tav tm="100000">
                                          <p:val>
                                            <p:strVal val="#ppt_x"/>
                                          </p:val>
                                        </p:tav>
                                      </p:tavLst>
                                    </p:anim>
                                    <p:anim calcmode="lin" valueType="num">
                                      <p:cBhvr additive="base">
                                        <p:cTn id="7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anim calcmode="lin" valueType="num">
                                      <p:cBhvr additive="base">
                                        <p:cTn id="83" dur="500" fill="hold"/>
                                        <p:tgtEl>
                                          <p:spTgt spid="43"/>
                                        </p:tgtEl>
                                        <p:attrNameLst>
                                          <p:attrName>ppt_x</p:attrName>
                                        </p:attrNameLst>
                                      </p:cBhvr>
                                      <p:tavLst>
                                        <p:tav tm="0">
                                          <p:val>
                                            <p:strVal val="#ppt_x"/>
                                          </p:val>
                                        </p:tav>
                                        <p:tav tm="100000">
                                          <p:val>
                                            <p:strVal val="#ppt_x"/>
                                          </p:val>
                                        </p:tav>
                                      </p:tavLst>
                                    </p:anim>
                                    <p:anim calcmode="lin" valueType="num">
                                      <p:cBhvr additive="base">
                                        <p:cTn id="84" dur="500" fill="hold"/>
                                        <p:tgtEl>
                                          <p:spTgt spid="4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anim calcmode="lin" valueType="num">
                                      <p:cBhvr additive="base">
                                        <p:cTn id="87" dur="500" fill="hold"/>
                                        <p:tgtEl>
                                          <p:spTgt spid="41"/>
                                        </p:tgtEl>
                                        <p:attrNameLst>
                                          <p:attrName>ppt_x</p:attrName>
                                        </p:attrNameLst>
                                      </p:cBhvr>
                                      <p:tavLst>
                                        <p:tav tm="0">
                                          <p:val>
                                            <p:strVal val="#ppt_x"/>
                                          </p:val>
                                        </p:tav>
                                        <p:tav tm="100000">
                                          <p:val>
                                            <p:strVal val="#ppt_x"/>
                                          </p:val>
                                        </p:tav>
                                      </p:tavLst>
                                    </p:anim>
                                    <p:anim calcmode="lin" valueType="num">
                                      <p:cBhvr additive="base">
                                        <p:cTn id="8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additive="base">
                                        <p:cTn id="93" dur="500" fill="hold"/>
                                        <p:tgtEl>
                                          <p:spTgt spid="32"/>
                                        </p:tgtEl>
                                        <p:attrNameLst>
                                          <p:attrName>ppt_x</p:attrName>
                                        </p:attrNameLst>
                                      </p:cBhvr>
                                      <p:tavLst>
                                        <p:tav tm="0">
                                          <p:val>
                                            <p:strVal val="#ppt_x"/>
                                          </p:val>
                                        </p:tav>
                                        <p:tav tm="100000">
                                          <p:val>
                                            <p:strVal val="#ppt_x"/>
                                          </p:val>
                                        </p:tav>
                                      </p:tavLst>
                                    </p:anim>
                                    <p:anim calcmode="lin" valueType="num">
                                      <p:cBhvr additive="base">
                                        <p:cTn id="94" dur="500" fill="hold"/>
                                        <p:tgtEl>
                                          <p:spTgt spid="32"/>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additive="base">
                                        <p:cTn id="97" dur="500" fill="hold"/>
                                        <p:tgtEl>
                                          <p:spTgt spid="19"/>
                                        </p:tgtEl>
                                        <p:attrNameLst>
                                          <p:attrName>ppt_x</p:attrName>
                                        </p:attrNameLst>
                                      </p:cBhvr>
                                      <p:tavLst>
                                        <p:tav tm="0">
                                          <p:val>
                                            <p:strVal val="#ppt_x"/>
                                          </p:val>
                                        </p:tav>
                                        <p:tav tm="100000">
                                          <p:val>
                                            <p:strVal val="#ppt_x"/>
                                          </p:val>
                                        </p:tav>
                                      </p:tavLst>
                                    </p:anim>
                                    <p:anim calcmode="lin" valueType="num">
                                      <p:cBhvr additive="base">
                                        <p:cTn id="9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21" grpId="0" animBg="1"/>
      <p:bldP spid="27" grpId="0"/>
      <p:bldP spid="29" grpId="0" animBg="1"/>
      <p:bldP spid="32" grpId="0" animBg="1"/>
      <p:bldP spid="34" grpId="0" animBg="1"/>
      <p:bldP spid="35" grpId="0" animBg="1"/>
      <p:bldP spid="36" grpId="0"/>
      <p:bldP spid="37" grpId="0"/>
      <p:bldP spid="38" grpId="0"/>
      <p:bldP spid="40" grpId="0"/>
      <p:bldP spid="41" grpId="0"/>
      <p:bldP spid="43" grpId="0"/>
      <p:bldP spid="3" grpId="0" animBg="1"/>
      <p:bldP spid="6" grpId="0"/>
      <p:bldP spid="7" grpId="0" animBg="1"/>
      <p:bldP spid="9"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9">
                <a:extLst>
                  <a:ext uri="{FF2B5EF4-FFF2-40B4-BE49-F238E27FC236}">
                    <a16:creationId xmlns:a16="http://schemas.microsoft.com/office/drawing/2014/main" id="{12DAD9B4-DDDA-A388-2616-80D6617256B9}"/>
                  </a:ext>
                </a:extLst>
              </p:cNvPr>
              <p:cNvSpPr/>
              <p:nvPr/>
            </p:nvSpPr>
            <p:spPr>
              <a:xfrm>
                <a:off x="1959068" y="4185259"/>
                <a:ext cx="4253022" cy="369332"/>
              </a:xfrm>
              <a:prstGeom prst="rect">
                <a:avLst/>
              </a:prstGeom>
            </p:spPr>
            <p:txBody>
              <a:bodyPr wrap="square">
                <a:spAutoFit/>
              </a:bodyPr>
              <a:lstStyle/>
              <a:p>
                <a14:m>
                  <m:oMath xmlns:m="http://schemas.openxmlformats.org/officeDocument/2006/math">
                    <m:r>
                      <a:rPr lang="zh-TW" altLang="en-US" i="1" dirty="0">
                        <a:solidFill>
                          <a:srgbClr val="FF0000"/>
                        </a:solidFill>
                        <a:latin typeface="Cambria Math" panose="02040503050406030204" pitchFamily="18" charset="0"/>
                        <a:cs typeface="Times New Roman" panose="02020603050405020304" pitchFamily="18" charset="0"/>
                      </a:rPr>
                      <m:t>稱為</m:t>
                    </m:r>
                    <m:r>
                      <a:rPr lang="en-US" altLang="zh-TW" i="1" dirty="0" smtClean="0">
                        <a:solidFill>
                          <a:srgbClr val="FF0000"/>
                        </a:solidFill>
                        <a:latin typeface="Cambria Math" panose="02040503050406030204" pitchFamily="18" charset="0"/>
                        <a:cs typeface="Times New Roman" panose="02020603050405020304" pitchFamily="18" charset="0"/>
                      </a:rPr>
                      <m:t>𝑈</m:t>
                    </m:r>
                    <m:r>
                      <a:rPr lang="en-US" altLang="zh-TW" i="1" dirty="0" smtClean="0">
                        <a:solidFill>
                          <a:srgbClr val="FF0000"/>
                        </a:solidFill>
                        <a:latin typeface="Cambria Math" panose="02040503050406030204" pitchFamily="18" charset="0"/>
                        <a:cs typeface="Times New Roman" panose="02020603050405020304" pitchFamily="18" charset="0"/>
                      </a:rPr>
                      <m:t>(1)</m:t>
                    </m:r>
                    <m:r>
                      <a:rPr lang="zh-TW" altLang="en-US" i="1" dirty="0">
                        <a:solidFill>
                          <a:srgbClr val="FF0000"/>
                        </a:solidFill>
                        <a:latin typeface="Cambria Math" panose="02040503050406030204" pitchFamily="18" charset="0"/>
                        <a:cs typeface="Times New Roman" panose="02020603050405020304" pitchFamily="18" charset="0"/>
                      </a:rPr>
                      <m:t> </m:t>
                    </m:r>
                  </m:oMath>
                </a14:m>
                <a:r>
                  <a:rPr lang="en-US" altLang="zh-TW" dirty="0">
                    <a:solidFill>
                      <a:srgbClr val="FF0000"/>
                    </a:solidFill>
                    <a:latin typeface="Times New Roman" panose="02020603050405020304" pitchFamily="18" charset="0"/>
                    <a:cs typeface="Times New Roman" panose="02020603050405020304" pitchFamily="18" charset="0"/>
                  </a:rPr>
                  <a:t>local </a:t>
                </a:r>
                <a:r>
                  <a:rPr lang="zh-TW" altLang="en-US" dirty="0">
                    <a:solidFill>
                      <a:srgbClr val="FF0000"/>
                    </a:solidFill>
                    <a:cs typeface="Times New Roman" pitchFamily="18" charset="0"/>
                  </a:rPr>
                  <a:t>規範對稱 </a:t>
                </a:r>
                <a:r>
                  <a:rPr lang="en-US" altLang="zh-TW" dirty="0">
                    <a:solidFill>
                      <a:srgbClr val="FF0000"/>
                    </a:solidFill>
                    <a:latin typeface="Times New Roman" panose="02020603050405020304" pitchFamily="18" charset="0"/>
                    <a:cs typeface="Times New Roman" panose="02020603050405020304" pitchFamily="18" charset="0"/>
                  </a:rPr>
                  <a:t>Gauge symmetry</a:t>
                </a:r>
                <a:endParaRPr lang="zh-TW" altLang="en-US"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 name="矩形 9">
                <a:extLst>
                  <a:ext uri="{FF2B5EF4-FFF2-40B4-BE49-F238E27FC236}">
                    <a16:creationId xmlns:a16="http://schemas.microsoft.com/office/drawing/2014/main" id="{12DAD9B4-DDDA-A388-2616-80D6617256B9}"/>
                  </a:ext>
                </a:extLst>
              </p:cNvPr>
              <p:cNvSpPr>
                <a:spLocks noRot="1" noChangeAspect="1" noMove="1" noResize="1" noEditPoints="1" noAdjustHandles="1" noChangeArrowheads="1" noChangeShapeType="1" noTextEdit="1"/>
              </p:cNvSpPr>
              <p:nvPr/>
            </p:nvSpPr>
            <p:spPr>
              <a:xfrm>
                <a:off x="1959068" y="4185259"/>
                <a:ext cx="4253022" cy="369332"/>
              </a:xfrm>
              <a:prstGeom prst="rect">
                <a:avLst/>
              </a:prstGeom>
              <a:blipFill>
                <a:blip r:embed="rId2"/>
                <a:stretch>
                  <a:fillRect l="-595" t="-6667" r="-595" b="-23333"/>
                </a:stretch>
              </a:blipFill>
            </p:spPr>
            <p:txBody>
              <a:bodyPr/>
              <a:lstStyle/>
              <a:p>
                <a:r>
                  <a:rPr lang="en-US">
                    <a:noFill/>
                  </a:rPr>
                  <a:t> </a:t>
                </a:r>
              </a:p>
            </p:txBody>
          </p:sp>
        </mc:Fallback>
      </mc:AlternateContent>
      <p:pic>
        <p:nvPicPr>
          <p:cNvPr id="3" name="圖片 15">
            <a:extLst>
              <a:ext uri="{FF2B5EF4-FFF2-40B4-BE49-F238E27FC236}">
                <a16:creationId xmlns:a16="http://schemas.microsoft.com/office/drawing/2014/main" id="{BDFB2CF9-BD14-19DD-9231-B3258075ACE2}"/>
              </a:ext>
            </a:extLst>
          </p:cNvPr>
          <p:cNvPicPr>
            <a:picLocks noChangeAspect="1"/>
          </p:cNvPicPr>
          <p:nvPr/>
        </p:nvPicPr>
        <p:blipFill>
          <a:blip r:embed="rId3"/>
          <a:stretch>
            <a:fillRect/>
          </a:stretch>
        </p:blipFill>
        <p:spPr>
          <a:xfrm>
            <a:off x="1192795" y="1049024"/>
            <a:ext cx="3688971" cy="2983512"/>
          </a:xfrm>
          <a:prstGeom prst="rect">
            <a:avLst/>
          </a:prstGeom>
        </p:spPr>
      </p:pic>
      <p:pic>
        <p:nvPicPr>
          <p:cNvPr id="4" name="Picture 3" descr="台灣在地文化系列|星巴克| Starbucks Taiwan">
            <a:extLst>
              <a:ext uri="{FF2B5EF4-FFF2-40B4-BE49-F238E27FC236}">
                <a16:creationId xmlns:a16="http://schemas.microsoft.com/office/drawing/2014/main" id="{9F8F08DE-7F62-6AAE-4CCA-2D74E90EE1C9}"/>
              </a:ext>
            </a:extLst>
          </p:cNvPr>
          <p:cNvPicPr>
            <a:picLocks noChangeAspect="1"/>
          </p:cNvPicPr>
          <p:nvPr/>
        </p:nvPicPr>
        <p:blipFill>
          <a:blip r:embed="rId4"/>
          <a:stretch>
            <a:fillRect/>
          </a:stretch>
        </p:blipFill>
        <p:spPr>
          <a:xfrm>
            <a:off x="5068232" y="1049025"/>
            <a:ext cx="2770402" cy="2983512"/>
          </a:xfrm>
          <a:prstGeom prst="rect">
            <a:avLst/>
          </a:prstGeom>
        </p:spPr>
      </p:pic>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82A19DD5-016E-1794-1A63-D7938FFCB3FD}"/>
                  </a:ext>
                </a:extLst>
              </p:cNvPr>
              <p:cNvSpPr txBox="1"/>
              <p:nvPr/>
            </p:nvSpPr>
            <p:spPr>
              <a:xfrm>
                <a:off x="1959068" y="417606"/>
                <a:ext cx="2156424" cy="39299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𝜓</m:t>
                      </m:r>
                      <m:d>
                        <m:dPr>
                          <m:ctrlPr>
                            <a:rPr lang="en-US" altLang="zh-TW" i="1" smtClean="0">
                              <a:latin typeface="Cambria Math" panose="02040503050406030204" pitchFamily="18" charset="0"/>
                            </a:rPr>
                          </m:ctrlPr>
                        </m:dPr>
                        <m:e>
                          <m:r>
                            <a:rPr lang="en-US" altLang="zh-TW" b="0" i="1" smtClean="0">
                              <a:latin typeface="Cambria Math"/>
                            </a:rPr>
                            <m:t>𝑥</m:t>
                          </m:r>
                        </m:e>
                      </m:d>
                      <m:r>
                        <a:rPr lang="en-US" altLang="zh-TW" i="1" smtClean="0">
                          <a:latin typeface="Cambria Math"/>
                          <a:ea typeface="Cambria Math"/>
                        </a:rPr>
                        <m:t>→</m:t>
                      </m:r>
                      <m:sSup>
                        <m:sSupPr>
                          <m:ctrlPr>
                            <a:rPr lang="en-US" altLang="zh-TW" i="1" smtClean="0">
                              <a:latin typeface="Cambria Math" panose="02040503050406030204" pitchFamily="18" charset="0"/>
                              <a:ea typeface="Cambria Math"/>
                            </a:rPr>
                          </m:ctrlPr>
                        </m:sSupPr>
                        <m:e>
                          <m:r>
                            <a:rPr lang="en-US" altLang="zh-TW" b="0" i="1" smtClean="0">
                              <a:latin typeface="Cambria Math"/>
                              <a:ea typeface="Cambria Math"/>
                            </a:rPr>
                            <m:t>𝑒</m:t>
                          </m:r>
                        </m:e>
                        <m:sup>
                          <m:r>
                            <a:rPr lang="en-US" altLang="zh-TW" b="0" i="1" smtClean="0">
                              <a:latin typeface="Cambria Math"/>
                              <a:ea typeface="Cambria Math"/>
                            </a:rPr>
                            <m:t>𝑖</m:t>
                          </m:r>
                          <m:r>
                            <a:rPr lang="zh-TW" altLang="en-US" b="0" i="1" smtClean="0">
                              <a:latin typeface="Cambria Math"/>
                              <a:ea typeface="Cambria Math"/>
                            </a:rPr>
                            <m:t>𝜃</m:t>
                          </m:r>
                          <m:d>
                            <m:dPr>
                              <m:ctrlPr>
                                <a:rPr lang="en-US" altLang="zh-TW" b="0" i="1" smtClean="0">
                                  <a:latin typeface="Cambria Math" panose="02040503050406030204" pitchFamily="18" charset="0"/>
                                  <a:ea typeface="Cambria Math"/>
                                </a:rPr>
                              </m:ctrlPr>
                            </m:dPr>
                            <m:e>
                              <m:r>
                                <a:rPr lang="en-US" altLang="zh-TW" b="0" i="1" smtClean="0">
                                  <a:latin typeface="Cambria Math" panose="02040503050406030204" pitchFamily="18" charset="0"/>
                                  <a:ea typeface="Cambria Math"/>
                                </a:rPr>
                                <m:t>𝑥</m:t>
                              </m:r>
                            </m:e>
                          </m:d>
                        </m:sup>
                      </m:sSup>
                      <m:r>
                        <a:rPr lang="zh-TW" altLang="en-US" i="1">
                          <a:latin typeface="Cambria Math"/>
                        </a:rPr>
                        <m:t>𝜓</m:t>
                      </m:r>
                      <m:d>
                        <m:dPr>
                          <m:ctrlPr>
                            <a:rPr lang="en-US" altLang="zh-TW" i="1">
                              <a:latin typeface="Cambria Math" panose="02040503050406030204" pitchFamily="18" charset="0"/>
                            </a:rPr>
                          </m:ctrlPr>
                        </m:dPr>
                        <m:e>
                          <m:r>
                            <a:rPr lang="en-US" altLang="zh-TW" i="1">
                              <a:latin typeface="Cambria Math"/>
                            </a:rPr>
                            <m:t>𝑥</m:t>
                          </m:r>
                        </m:e>
                      </m:d>
                    </m:oMath>
                  </m:oMathPara>
                </a14:m>
                <a:endParaRPr lang="zh-TW" altLang="en-US" dirty="0"/>
              </a:p>
            </p:txBody>
          </p:sp>
        </mc:Choice>
        <mc:Fallback xmlns="">
          <p:sp>
            <p:nvSpPr>
              <p:cNvPr id="5" name="文字方塊 4">
                <a:extLst>
                  <a:ext uri="{FF2B5EF4-FFF2-40B4-BE49-F238E27FC236}">
                    <a16:creationId xmlns:a16="http://schemas.microsoft.com/office/drawing/2014/main" id="{82A19DD5-016E-1794-1A63-D7938FFCB3FD}"/>
                  </a:ext>
                </a:extLst>
              </p:cNvPr>
              <p:cNvSpPr txBox="1">
                <a:spLocks noRot="1" noChangeAspect="1" noMove="1" noResize="1" noEditPoints="1" noAdjustHandles="1" noChangeArrowheads="1" noChangeShapeType="1" noTextEdit="1"/>
              </p:cNvSpPr>
              <p:nvPr/>
            </p:nvSpPr>
            <p:spPr>
              <a:xfrm>
                <a:off x="1959068" y="417606"/>
                <a:ext cx="2156424" cy="392993"/>
              </a:xfrm>
              <a:prstGeom prst="rect">
                <a:avLst/>
              </a:prstGeom>
              <a:blipFill>
                <a:blip r:embed="rId5"/>
                <a:stretch>
                  <a:fillRect b="-12903"/>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550987DF-A9CF-05C9-E257-47496B0F8B73}"/>
              </a:ext>
            </a:extLst>
          </p:cNvPr>
          <p:cNvSpPr txBox="1"/>
          <p:nvPr/>
        </p:nvSpPr>
        <p:spPr>
          <a:xfrm>
            <a:off x="1192795" y="4578718"/>
            <a:ext cx="6218756" cy="369332"/>
          </a:xfrm>
          <a:prstGeom prst="rect">
            <a:avLst/>
          </a:prstGeom>
          <a:noFill/>
        </p:spPr>
        <p:txBody>
          <a:bodyPr wrap="square">
            <a:spAutoFit/>
          </a:bodyPr>
          <a:lstStyle/>
          <a:p>
            <a:r>
              <a:rPr lang="en-US" dirty="0">
                <a:latin typeface="Times New Roman"/>
                <a:cs typeface="Times New Roman"/>
              </a:rPr>
              <a:t>Gauge </a:t>
            </a:r>
            <a:r>
              <a:rPr kumimoji="1" lang="en-US" dirty="0">
                <a:latin typeface="Times New Roman"/>
                <a:cs typeface="Times New Roman"/>
              </a:rPr>
              <a:t>Symmetry could be written in relativistic notation. </a:t>
            </a:r>
            <a:endParaRPr lang="en-US" dirty="0"/>
          </a:p>
        </p:txBody>
      </p:sp>
      <mc:AlternateContent xmlns:mc="http://schemas.openxmlformats.org/markup-compatibility/2006" xmlns:a14="http://schemas.microsoft.com/office/drawing/2010/main">
        <mc:Choice Requires="a14">
          <p:sp>
            <p:nvSpPr>
              <p:cNvPr id="7" name="矩形 22">
                <a:extLst>
                  <a:ext uri="{FF2B5EF4-FFF2-40B4-BE49-F238E27FC236}">
                    <a16:creationId xmlns:a16="http://schemas.microsoft.com/office/drawing/2014/main" id="{131D402F-73CA-922B-376C-3541AA64BFC3}"/>
                  </a:ext>
                </a:extLst>
              </p:cNvPr>
              <p:cNvSpPr/>
              <p:nvPr/>
            </p:nvSpPr>
            <p:spPr>
              <a:xfrm>
                <a:off x="5264321" y="5056429"/>
                <a:ext cx="1957459" cy="6127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a:rPr>
                            <m:t>𝐴</m:t>
                          </m:r>
                        </m:e>
                        <m:sup>
                          <m:r>
                            <a:rPr lang="zh-TW" altLang="en-US" i="1" smtClean="0">
                              <a:latin typeface="Cambria Math"/>
                            </a:rPr>
                            <m:t>𝜇</m:t>
                          </m:r>
                        </m:sup>
                      </m:sSup>
                      <m:r>
                        <a:rPr lang="zh-TW" altLang="en-US"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a:rPr>
                            <m:t>𝐴</m:t>
                          </m:r>
                        </m:e>
                        <m:sup>
                          <m:r>
                            <a:rPr lang="zh-TW" altLang="en-US" i="1">
                              <a:latin typeface="Cambria Math"/>
                            </a:rPr>
                            <m:t>𝜇</m:t>
                          </m:r>
                        </m:sup>
                      </m:sSup>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1</m:t>
                          </m:r>
                        </m:num>
                        <m:den>
                          <m:r>
                            <a:rPr lang="en-US" altLang="zh-TW" i="1">
                              <a:latin typeface="Cambria Math" panose="02040503050406030204" pitchFamily="18" charset="0"/>
                              <a:ea typeface="Cambria Math"/>
                            </a:rPr>
                            <m:t>𝑒</m:t>
                          </m:r>
                        </m:den>
                      </m:f>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m:t>
                          </m:r>
                        </m:e>
                        <m:sup>
                          <m:r>
                            <a:rPr lang="en-US" altLang="zh-TW" b="0" i="1" smtClean="0">
                              <a:latin typeface="Cambria Math" panose="02040503050406030204" pitchFamily="18" charset="0"/>
                              <a:ea typeface="Cambria Math" panose="02040503050406030204" pitchFamily="18" charset="0"/>
                            </a:rPr>
                            <m:t>𝜇</m:t>
                          </m:r>
                        </m:sup>
                      </m:sSup>
                      <m:r>
                        <a:rPr lang="en-US" altLang="zh-TW" b="0" i="1" smtClean="0">
                          <a:latin typeface="Cambria Math" panose="02040503050406030204" pitchFamily="18" charset="0"/>
                          <a:ea typeface="Cambria Math" panose="02040503050406030204" pitchFamily="18" charset="0"/>
                        </a:rPr>
                        <m:t>𝜃</m:t>
                      </m:r>
                    </m:oMath>
                  </m:oMathPara>
                </a14:m>
                <a:endParaRPr lang="zh-TW" altLang="en-US" dirty="0"/>
              </a:p>
            </p:txBody>
          </p:sp>
        </mc:Choice>
        <mc:Fallback xmlns="">
          <p:sp>
            <p:nvSpPr>
              <p:cNvPr id="7" name="矩形 22">
                <a:extLst>
                  <a:ext uri="{FF2B5EF4-FFF2-40B4-BE49-F238E27FC236}">
                    <a16:creationId xmlns:a16="http://schemas.microsoft.com/office/drawing/2014/main" id="{131D402F-73CA-922B-376C-3541AA64BFC3}"/>
                  </a:ext>
                </a:extLst>
              </p:cNvPr>
              <p:cNvSpPr>
                <a:spLocks noRot="1" noChangeAspect="1" noMove="1" noResize="1" noEditPoints="1" noAdjustHandles="1" noChangeArrowheads="1" noChangeShapeType="1" noTextEdit="1"/>
              </p:cNvSpPr>
              <p:nvPr/>
            </p:nvSpPr>
            <p:spPr>
              <a:xfrm>
                <a:off x="5264321" y="5056429"/>
                <a:ext cx="1957459" cy="6127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12">
                <a:extLst>
                  <a:ext uri="{FF2B5EF4-FFF2-40B4-BE49-F238E27FC236}">
                    <a16:creationId xmlns:a16="http://schemas.microsoft.com/office/drawing/2014/main" id="{F0C7433D-EF06-90D9-2307-1EEA44F56E70}"/>
                  </a:ext>
                </a:extLst>
              </p:cNvPr>
              <p:cNvSpPr txBox="1"/>
              <p:nvPr/>
            </p:nvSpPr>
            <p:spPr>
              <a:xfrm>
                <a:off x="3028702" y="5070669"/>
                <a:ext cx="1600438" cy="6127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1" i="1" smtClean="0">
                          <a:latin typeface="Cambria Math" panose="02040503050406030204" pitchFamily="18" charset="0"/>
                          <a:ea typeface="Cambria Math"/>
                        </a:rPr>
                        <m:t>𝑨</m:t>
                      </m:r>
                      <m:r>
                        <a:rPr lang="en-US" altLang="zh-TW" i="1" smtClean="0">
                          <a:latin typeface="Cambria Math"/>
                          <a:ea typeface="Cambria Math"/>
                        </a:rPr>
                        <m:t>→</m:t>
                      </m:r>
                      <m:r>
                        <a:rPr lang="en-US" altLang="zh-TW" b="1" i="1">
                          <a:latin typeface="Cambria Math" panose="02040503050406030204" pitchFamily="18" charset="0"/>
                          <a:ea typeface="Cambria Math"/>
                        </a:rPr>
                        <m:t>𝑨</m:t>
                      </m:r>
                      <m:r>
                        <a:rPr lang="en-US" altLang="zh-TW" b="1" i="1" smtClean="0">
                          <a:latin typeface="Cambria Math" panose="02040503050406030204" pitchFamily="18" charset="0"/>
                          <a:ea typeface="Cambria Math"/>
                        </a:rPr>
                        <m:t>+</m:t>
                      </m:r>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1</m:t>
                          </m:r>
                        </m:num>
                        <m:den>
                          <m:r>
                            <a:rPr lang="en-US" altLang="zh-TW" i="1">
                              <a:latin typeface="Cambria Math" panose="02040503050406030204" pitchFamily="18" charset="0"/>
                              <a:ea typeface="Cambria Math"/>
                            </a:rPr>
                            <m:t>𝑒</m:t>
                          </m:r>
                        </m:den>
                      </m:f>
                      <m:r>
                        <m:rPr>
                          <m:sty m:val="p"/>
                        </m:rP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𝜃</m:t>
                      </m:r>
                    </m:oMath>
                  </m:oMathPara>
                </a14:m>
                <a:endParaRPr lang="zh-TW" altLang="en-US" dirty="0"/>
              </a:p>
            </p:txBody>
          </p:sp>
        </mc:Choice>
        <mc:Fallback xmlns="">
          <p:sp>
            <p:nvSpPr>
              <p:cNvPr id="8" name="文字方塊 12">
                <a:extLst>
                  <a:ext uri="{FF2B5EF4-FFF2-40B4-BE49-F238E27FC236}">
                    <a16:creationId xmlns:a16="http://schemas.microsoft.com/office/drawing/2014/main" id="{F0C7433D-EF06-90D9-2307-1EEA44F56E70}"/>
                  </a:ext>
                </a:extLst>
              </p:cNvPr>
              <p:cNvSpPr txBox="1">
                <a:spLocks noRot="1" noChangeAspect="1" noMove="1" noResize="1" noEditPoints="1" noAdjustHandles="1" noChangeArrowheads="1" noChangeShapeType="1" noTextEdit="1"/>
              </p:cNvSpPr>
              <p:nvPr/>
            </p:nvSpPr>
            <p:spPr>
              <a:xfrm>
                <a:off x="3028702" y="5070669"/>
                <a:ext cx="1600438" cy="6127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12">
                <a:extLst>
                  <a:ext uri="{FF2B5EF4-FFF2-40B4-BE49-F238E27FC236}">
                    <a16:creationId xmlns:a16="http://schemas.microsoft.com/office/drawing/2014/main" id="{1C0233A9-4A68-D8A5-5A59-CEB0385EE787}"/>
                  </a:ext>
                </a:extLst>
              </p:cNvPr>
              <p:cNvSpPr txBox="1"/>
              <p:nvPr/>
            </p:nvSpPr>
            <p:spPr>
              <a:xfrm>
                <a:off x="1192796" y="5049859"/>
                <a:ext cx="1689950" cy="6127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𝜙</m:t>
                      </m:r>
                      <m:r>
                        <a:rPr lang="en-US" altLang="zh-TW" b="0" i="1" smtClean="0">
                          <a:latin typeface="Cambria Math"/>
                          <a:ea typeface="Cambria Math"/>
                        </a:rPr>
                        <m:t>→</m:t>
                      </m:r>
                      <m:r>
                        <a:rPr lang="en-US" altLang="zh-TW" i="1">
                          <a:latin typeface="Cambria Math" panose="02040503050406030204" pitchFamily="18" charset="0"/>
                          <a:ea typeface="Cambria Math" panose="02040503050406030204" pitchFamily="18" charset="0"/>
                        </a:rPr>
                        <m:t>𝜙</m:t>
                      </m:r>
                      <m:r>
                        <a:rPr lang="en-US" altLang="zh-TW" b="0" i="1" smtClean="0">
                          <a:latin typeface="Cambria Math" panose="02040503050406030204" pitchFamily="18" charset="0"/>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1</m:t>
                          </m:r>
                        </m:num>
                        <m:den>
                          <m:r>
                            <a:rPr lang="en-US" altLang="zh-TW" b="0" i="1" smtClean="0">
                              <a:latin typeface="Cambria Math" panose="02040503050406030204" pitchFamily="18" charset="0"/>
                              <a:ea typeface="Cambria Math"/>
                            </a:rPr>
                            <m:t>𝑒</m:t>
                          </m:r>
                        </m:den>
                      </m:f>
                      <m:sSub>
                        <m:sSubPr>
                          <m:ctrlPr>
                            <a:rPr lang="en-US" altLang="zh-TW" i="1" smtClean="0">
                              <a:latin typeface="Cambria Math" panose="02040503050406030204" pitchFamily="18" charset="0"/>
                              <a:ea typeface="Cambria Math"/>
                            </a:rPr>
                          </m:ctrlPr>
                        </m:sSubPr>
                        <m:e>
                          <m:r>
                            <a:rPr lang="en-US" altLang="zh-TW" b="0" i="1" smtClean="0">
                              <a:latin typeface="Cambria Math" panose="02040503050406030204" pitchFamily="18" charset="0"/>
                              <a:ea typeface="Cambria Math" panose="02040503050406030204" pitchFamily="18" charset="0"/>
                            </a:rPr>
                            <m:t>𝜕</m:t>
                          </m:r>
                        </m:e>
                        <m:sub>
                          <m:r>
                            <a:rPr lang="en-US" altLang="zh-TW" b="0" i="1" smtClean="0">
                              <a:latin typeface="Cambria Math" panose="02040503050406030204" pitchFamily="18" charset="0"/>
                              <a:ea typeface="Cambria Math"/>
                            </a:rPr>
                            <m:t>𝑡</m:t>
                          </m:r>
                        </m:sub>
                      </m:sSub>
                      <m:r>
                        <a:rPr lang="en-US" altLang="zh-TW" i="1">
                          <a:latin typeface="Cambria Math" panose="02040503050406030204" pitchFamily="18" charset="0"/>
                          <a:ea typeface="Cambria Math" panose="02040503050406030204" pitchFamily="18" charset="0"/>
                        </a:rPr>
                        <m:t>𝜃</m:t>
                      </m:r>
                    </m:oMath>
                  </m:oMathPara>
                </a14:m>
                <a:endParaRPr lang="zh-TW" altLang="en-US" dirty="0"/>
              </a:p>
            </p:txBody>
          </p:sp>
        </mc:Choice>
        <mc:Fallback xmlns="">
          <p:sp>
            <p:nvSpPr>
              <p:cNvPr id="9" name="文字方塊 12">
                <a:extLst>
                  <a:ext uri="{FF2B5EF4-FFF2-40B4-BE49-F238E27FC236}">
                    <a16:creationId xmlns:a16="http://schemas.microsoft.com/office/drawing/2014/main" id="{1C0233A9-4A68-D8A5-5A59-CEB0385EE787}"/>
                  </a:ext>
                </a:extLst>
              </p:cNvPr>
              <p:cNvSpPr txBox="1">
                <a:spLocks noRot="1" noChangeAspect="1" noMove="1" noResize="1" noEditPoints="1" noAdjustHandles="1" noChangeArrowheads="1" noChangeShapeType="1" noTextEdit="1"/>
              </p:cNvSpPr>
              <p:nvPr/>
            </p:nvSpPr>
            <p:spPr>
              <a:xfrm>
                <a:off x="1192796" y="5049859"/>
                <a:ext cx="1689950" cy="612732"/>
              </a:xfrm>
              <a:prstGeom prst="rect">
                <a:avLst/>
              </a:prstGeom>
              <a:blipFill>
                <a:blip r:embed="rId8"/>
                <a:stretch>
                  <a:fillRect/>
                </a:stretch>
              </a:blipFill>
            </p:spPr>
            <p:txBody>
              <a:bodyPr/>
              <a:lstStyle/>
              <a:p>
                <a:r>
                  <a:rPr lang="en-US">
                    <a:noFill/>
                  </a:rPr>
                  <a:t> </a:t>
                </a:r>
              </a:p>
            </p:txBody>
          </p:sp>
        </mc:Fallback>
      </mc:AlternateContent>
      <p:sp>
        <p:nvSpPr>
          <p:cNvPr id="10" name="Right Arrow 9">
            <a:extLst>
              <a:ext uri="{FF2B5EF4-FFF2-40B4-BE49-F238E27FC236}">
                <a16:creationId xmlns:a16="http://schemas.microsoft.com/office/drawing/2014/main" id="{85F26131-6F3E-A144-945E-3EC72EE7D849}"/>
              </a:ext>
            </a:extLst>
          </p:cNvPr>
          <p:cNvSpPr/>
          <p:nvPr/>
        </p:nvSpPr>
        <p:spPr>
          <a:xfrm>
            <a:off x="4738874" y="5339509"/>
            <a:ext cx="415713" cy="14739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AE10A05-065B-1A9F-3DDA-9A947A5EE741}"/>
              </a:ext>
            </a:extLst>
          </p:cNvPr>
          <p:cNvSpPr txBox="1"/>
          <p:nvPr/>
        </p:nvSpPr>
        <p:spPr>
          <a:xfrm>
            <a:off x="1192795" y="6255728"/>
            <a:ext cx="5745265" cy="369332"/>
          </a:xfrm>
          <a:prstGeom prst="rect">
            <a:avLst/>
          </a:prstGeom>
          <a:noFill/>
        </p:spPr>
        <p:txBody>
          <a:bodyPr wrap="square">
            <a:spAutoFit/>
          </a:bodyPr>
          <a:lstStyle/>
          <a:p>
            <a:r>
              <a:rPr kumimoji="1" lang="en-US" dirty="0">
                <a:latin typeface="Times New Roman"/>
                <a:cs typeface="Times New Roman"/>
              </a:rPr>
              <a:t>This gauge symmetry can be also defined in QFT.</a:t>
            </a:r>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A553A31-1D96-6D28-D3F4-6550148E96E7}"/>
                  </a:ext>
                </a:extLst>
              </p:cNvPr>
              <p:cNvSpPr txBox="1"/>
              <p:nvPr/>
            </p:nvSpPr>
            <p:spPr>
              <a:xfrm>
                <a:off x="1192795" y="5762623"/>
                <a:ext cx="6923868" cy="458908"/>
              </a:xfrm>
              <a:prstGeom prst="rect">
                <a:avLst/>
              </a:prstGeom>
              <a:noFill/>
            </p:spPr>
            <p:txBody>
              <a:bodyPr wrap="square" rtlCol="0">
                <a:spAutoFit/>
              </a:bodyPr>
              <a:lstStyle/>
              <a:p>
                <a:pPr>
                  <a:lnSpc>
                    <a:spcPct val="150000"/>
                  </a:lnSpc>
                </a:pP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a:rPr>
                          <m:t>𝐴</m:t>
                        </m:r>
                      </m:e>
                      <m:sup>
                        <m:r>
                          <a:rPr lang="zh-TW" altLang="en-US" i="1">
                            <a:latin typeface="Cambria Math"/>
                          </a:rPr>
                          <m:t>𝜇</m:t>
                        </m:r>
                      </m:sup>
                    </m:sSup>
                  </m:oMath>
                </a14:m>
                <a:r>
                  <a:rPr lang="zh-TW" altLang="en-US" dirty="0">
                    <a:latin typeface="Times New Roman"/>
                    <a:cs typeface="Times New Roman"/>
                  </a:rPr>
                  <a:t> </a:t>
                </a:r>
                <a:r>
                  <a:rPr lang="en-US" dirty="0" err="1">
                    <a:latin typeface="Times New Roman"/>
                    <a:cs typeface="Times New Roman"/>
                  </a:rPr>
                  <a:t>有些自由度</a:t>
                </a:r>
                <a:r>
                  <a:rPr kumimoji="1" lang="en-US" dirty="0" err="1">
                    <a:latin typeface="Times New Roman"/>
                    <a:cs typeface="Times New Roman"/>
                  </a:rPr>
                  <a:t>是多餘的Redundant</a:t>
                </a:r>
                <a:r>
                  <a:rPr kumimoji="1" lang="en-US" dirty="0">
                    <a:latin typeface="Times New Roman"/>
                    <a:cs typeface="Times New Roman"/>
                  </a:rPr>
                  <a:t>!</a:t>
                </a:r>
              </a:p>
            </p:txBody>
          </p:sp>
        </mc:Choice>
        <mc:Fallback xmlns="">
          <p:sp>
            <p:nvSpPr>
              <p:cNvPr id="12" name="TextBox 11">
                <a:extLst>
                  <a:ext uri="{FF2B5EF4-FFF2-40B4-BE49-F238E27FC236}">
                    <a16:creationId xmlns:a16="http://schemas.microsoft.com/office/drawing/2014/main" id="{BA553A31-1D96-6D28-D3F4-6550148E96E7}"/>
                  </a:ext>
                </a:extLst>
              </p:cNvPr>
              <p:cNvSpPr txBox="1">
                <a:spLocks noRot="1" noChangeAspect="1" noMove="1" noResize="1" noEditPoints="1" noAdjustHandles="1" noChangeArrowheads="1" noChangeShapeType="1" noTextEdit="1"/>
              </p:cNvSpPr>
              <p:nvPr/>
            </p:nvSpPr>
            <p:spPr>
              <a:xfrm>
                <a:off x="1192795" y="5762623"/>
                <a:ext cx="6923868" cy="458908"/>
              </a:xfrm>
              <a:prstGeom prst="rect">
                <a:avLst/>
              </a:prstGeom>
              <a:blipFill>
                <a:blip r:embed="rId9"/>
                <a:stretch>
                  <a:fillRect b="-15789"/>
                </a:stretch>
              </a:blipFill>
            </p:spPr>
            <p:txBody>
              <a:bodyPr/>
              <a:lstStyle/>
              <a:p>
                <a:r>
                  <a:rPr lang="en-US">
                    <a:noFill/>
                  </a:rPr>
                  <a:t> </a:t>
                </a:r>
              </a:p>
            </p:txBody>
          </p:sp>
        </mc:Fallback>
      </mc:AlternateContent>
    </p:spTree>
    <p:extLst>
      <p:ext uri="{BB962C8B-B14F-4D97-AF65-F5344CB8AC3E}">
        <p14:creationId xmlns:p14="http://schemas.microsoft.com/office/powerpoint/2010/main" val="3228986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2F572D2-5606-78C3-3B28-880C28923796}"/>
                  </a:ext>
                </a:extLst>
              </p:cNvPr>
              <p:cNvSpPr txBox="1"/>
              <p:nvPr/>
            </p:nvSpPr>
            <p:spPr>
              <a:xfrm>
                <a:off x="626741" y="622681"/>
                <a:ext cx="7448008" cy="369332"/>
              </a:xfrm>
              <a:prstGeom prst="rect">
                <a:avLst/>
              </a:prstGeom>
              <a:noFill/>
            </p:spPr>
            <p:txBody>
              <a:bodyPr wrap="square" rtlCol="0">
                <a:spAutoFit/>
              </a:bodyPr>
              <a:lstStyle/>
              <a:p>
                <a:r>
                  <a:rPr kumimoji="1" lang="en-US" dirty="0">
                    <a:latin typeface="Times New Roman"/>
                    <a:cs typeface="Times New Roman"/>
                  </a:rPr>
                  <a:t>Consider a Dirac field </a:t>
                </a:r>
                <a14:m>
                  <m:oMath xmlns:m="http://schemas.openxmlformats.org/officeDocument/2006/math">
                    <m:r>
                      <m:rPr>
                        <m:sty m:val="p"/>
                      </m:rPr>
                      <a:rPr kumimoji="1" lang="el-GR" i="1" smtClean="0">
                        <a:latin typeface="Cambria Math" panose="02040503050406030204" pitchFamily="18" charset="0"/>
                        <a:ea typeface="Cambria Math" panose="02040503050406030204" pitchFamily="18" charset="0"/>
                        <a:cs typeface="Times New Roman"/>
                      </a:rPr>
                      <m:t>Ψ</m:t>
                    </m:r>
                    <m:d>
                      <m:dPr>
                        <m:ctrlPr>
                          <a:rPr kumimoji="1" lang="en-US" i="1" smtClean="0">
                            <a:latin typeface="Cambria Math" panose="02040503050406030204" pitchFamily="18" charset="0"/>
                            <a:ea typeface="Cambria Math" panose="02040503050406030204" pitchFamily="18" charset="0"/>
                            <a:cs typeface="Times New Roman"/>
                          </a:rPr>
                        </m:ctrlPr>
                      </m:dPr>
                      <m:e>
                        <m:r>
                          <a:rPr kumimoji="1" lang="en-US" b="0" i="1" smtClean="0">
                            <a:latin typeface="Cambria Math" panose="02040503050406030204" pitchFamily="18" charset="0"/>
                            <a:ea typeface="Cambria Math" panose="02040503050406030204" pitchFamily="18" charset="0"/>
                            <a:cs typeface="Times New Roman"/>
                          </a:rPr>
                          <m:t>𝑥</m:t>
                        </m:r>
                      </m:e>
                    </m:d>
                  </m:oMath>
                </a14:m>
                <a:r>
                  <a:rPr kumimoji="1" lang="en-US" dirty="0">
                    <a:latin typeface="Times New Roman"/>
                    <a:cs typeface="Times New Roman"/>
                  </a:rPr>
                  <a:t>. </a:t>
                </a:r>
              </a:p>
            </p:txBody>
          </p:sp>
        </mc:Choice>
        <mc:Fallback xmlns="">
          <p:sp>
            <p:nvSpPr>
              <p:cNvPr id="2" name="TextBox 1">
                <a:extLst>
                  <a:ext uri="{FF2B5EF4-FFF2-40B4-BE49-F238E27FC236}">
                    <a16:creationId xmlns:a16="http://schemas.microsoft.com/office/drawing/2014/main" id="{32F572D2-5606-78C3-3B28-880C28923796}"/>
                  </a:ext>
                </a:extLst>
              </p:cNvPr>
              <p:cNvSpPr txBox="1">
                <a:spLocks noRot="1" noChangeAspect="1" noMove="1" noResize="1" noEditPoints="1" noAdjustHandles="1" noChangeArrowheads="1" noChangeShapeType="1" noTextEdit="1"/>
              </p:cNvSpPr>
              <p:nvPr/>
            </p:nvSpPr>
            <p:spPr>
              <a:xfrm>
                <a:off x="626741" y="622681"/>
                <a:ext cx="7448008" cy="369332"/>
              </a:xfrm>
              <a:prstGeom prst="rect">
                <a:avLst/>
              </a:prstGeom>
              <a:blipFill>
                <a:blip r:embed="rId2"/>
                <a:stretch>
                  <a:fillRect l="-681" t="-3226"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9">
                <a:extLst>
                  <a:ext uri="{FF2B5EF4-FFF2-40B4-BE49-F238E27FC236}">
                    <a16:creationId xmlns:a16="http://schemas.microsoft.com/office/drawing/2014/main" id="{6E0062A4-DEF4-7E64-71B2-4210F77886DF}"/>
                  </a:ext>
                </a:extLst>
              </p:cNvPr>
              <p:cNvSpPr txBox="1"/>
              <p:nvPr/>
            </p:nvSpPr>
            <p:spPr>
              <a:xfrm>
                <a:off x="678362" y="1814372"/>
                <a:ext cx="1763385" cy="381451"/>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m:rPr>
                          <m:sty m:val="p"/>
                        </m:rPr>
                        <a:rPr lang="el-GR" i="1">
                          <a:latin typeface="Cambria Math" panose="02040503050406030204" pitchFamily="18" charset="0"/>
                          <a:ea typeface="Cambria Math" panose="02040503050406030204" pitchFamily="18" charset="0"/>
                          <a:cs typeface="Times New Roman"/>
                        </a:rPr>
                        <m:t>Ψ</m:t>
                      </m:r>
                      <m:r>
                        <a:rPr lang="el-GR" i="1" smtClean="0">
                          <a:latin typeface="Cambria Math" panose="02040503050406030204" pitchFamily="18" charset="0"/>
                          <a:ea typeface="Cambria Math" panose="02040503050406030204" pitchFamily="18" charset="0"/>
                          <a:cs typeface="Times New Roman"/>
                        </a:rPr>
                        <m:t>→</m:t>
                      </m:r>
                      <m:r>
                        <m:rPr>
                          <m:sty m:val="p"/>
                        </m:rPr>
                        <a:rPr lang="el-GR" i="1" smtClean="0">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sSup>
                        <m:sSupPr>
                          <m:ctrlPr>
                            <a:rPr lang="en-US" b="0" i="1" smtClean="0">
                              <a:latin typeface="Cambria Math" panose="02040503050406030204" pitchFamily="18" charset="0"/>
                              <a:ea typeface="Cambria Math" panose="02040503050406030204" pitchFamily="18" charset="0"/>
                              <a:cs typeface="Times New Roman"/>
                            </a:rPr>
                          </m:ctrlPr>
                        </m:sSupPr>
                        <m:e>
                          <m:r>
                            <a:rPr lang="en-US" b="0" i="1" smtClean="0">
                              <a:latin typeface="Cambria Math" panose="02040503050406030204" pitchFamily="18" charset="0"/>
                              <a:ea typeface="Cambria Math" panose="02040503050406030204" pitchFamily="18" charset="0"/>
                              <a:cs typeface="Times New Roman"/>
                            </a:rPr>
                            <m:t>𝑒</m:t>
                          </m:r>
                        </m:e>
                        <m:sup>
                          <m:r>
                            <a:rPr lang="en-US" b="0" i="1" smtClean="0">
                              <a:latin typeface="Cambria Math" panose="02040503050406030204" pitchFamily="18" charset="0"/>
                              <a:ea typeface="Cambria Math" panose="02040503050406030204" pitchFamily="18" charset="0"/>
                              <a:cs typeface="Times New Roman"/>
                            </a:rPr>
                            <m:t>𝑖</m:t>
                          </m:r>
                          <m:r>
                            <a:rPr lang="en-US" b="0" i="1" smtClean="0">
                              <a:latin typeface="Cambria Math" panose="02040503050406030204" pitchFamily="18" charset="0"/>
                              <a:ea typeface="Cambria Math" panose="02040503050406030204" pitchFamily="18" charset="0"/>
                              <a:cs typeface="Times New Roman"/>
                            </a:rPr>
                            <m:t>𝜃</m:t>
                          </m:r>
                        </m:sup>
                      </m:sSup>
                      <m:r>
                        <m:rPr>
                          <m:sty m:val="p"/>
                        </m:rPr>
                        <a:rPr lang="el-GR" i="1">
                          <a:latin typeface="Cambria Math" panose="02040503050406030204" pitchFamily="18" charset="0"/>
                          <a:ea typeface="Cambria Math" panose="02040503050406030204" pitchFamily="18" charset="0"/>
                          <a:cs typeface="Times New Roman"/>
                        </a:rPr>
                        <m:t>Ψ</m:t>
                      </m:r>
                    </m:oMath>
                  </m:oMathPara>
                </a14:m>
                <a:endParaRPr lang="zh-TW" altLang="en-US" dirty="0">
                  <a:latin typeface="Times New Roman" pitchFamily="18" charset="0"/>
                  <a:cs typeface="Times New Roman" pitchFamily="18" charset="0"/>
                </a:endParaRPr>
              </a:p>
            </p:txBody>
          </p:sp>
        </mc:Choice>
        <mc:Fallback xmlns="">
          <p:sp>
            <p:nvSpPr>
              <p:cNvPr id="3" name="文字方塊 9">
                <a:extLst>
                  <a:ext uri="{FF2B5EF4-FFF2-40B4-BE49-F238E27FC236}">
                    <a16:creationId xmlns:a16="http://schemas.microsoft.com/office/drawing/2014/main" id="{6E0062A4-DEF4-7E64-71B2-4210F77886DF}"/>
                  </a:ext>
                </a:extLst>
              </p:cNvPr>
              <p:cNvSpPr txBox="1">
                <a:spLocks noRot="1" noChangeAspect="1" noMove="1" noResize="1" noEditPoints="1" noAdjustHandles="1" noChangeArrowheads="1" noChangeShapeType="1" noTextEdit="1"/>
              </p:cNvSpPr>
              <p:nvPr/>
            </p:nvSpPr>
            <p:spPr>
              <a:xfrm>
                <a:off x="678362" y="1814372"/>
                <a:ext cx="1763385" cy="38145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9">
                <a:extLst>
                  <a:ext uri="{FF2B5EF4-FFF2-40B4-BE49-F238E27FC236}">
                    <a16:creationId xmlns:a16="http://schemas.microsoft.com/office/drawing/2014/main" id="{55031801-B9F3-4FAA-B91C-A212B881693B}"/>
                  </a:ext>
                </a:extLst>
              </p:cNvPr>
              <p:cNvSpPr txBox="1"/>
              <p:nvPr/>
            </p:nvSpPr>
            <p:spPr>
              <a:xfrm>
                <a:off x="657150" y="2724247"/>
                <a:ext cx="2192962" cy="392993"/>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d>
                        <m:dPr>
                          <m:ctrlPr>
                            <a:rPr lang="en-US" b="0" i="1" smtClean="0">
                              <a:latin typeface="Cambria Math" panose="02040503050406030204" pitchFamily="18" charset="0"/>
                              <a:ea typeface="Cambria Math" panose="02040503050406030204" pitchFamily="18" charset="0"/>
                              <a:cs typeface="Times New Roman"/>
                            </a:rPr>
                          </m:ctrlPr>
                        </m:dPr>
                        <m:e>
                          <m:r>
                            <a:rPr lang="en-US" b="0" i="1" smtClean="0">
                              <a:latin typeface="Cambria Math" panose="02040503050406030204" pitchFamily="18" charset="0"/>
                              <a:ea typeface="Cambria Math" panose="02040503050406030204" pitchFamily="18" charset="0"/>
                              <a:cs typeface="Times New Roman"/>
                            </a:rPr>
                            <m:t>𝑥</m:t>
                          </m:r>
                        </m:e>
                      </m:d>
                      <m:r>
                        <a:rPr lang="en-US" b="0" i="1" smtClean="0">
                          <a:latin typeface="Cambria Math" panose="02040503050406030204" pitchFamily="18" charset="0"/>
                          <a:ea typeface="Cambria Math" panose="02040503050406030204" pitchFamily="18" charset="0"/>
                          <a:cs typeface="Times New Roman"/>
                        </a:rPr>
                        <m:t>=</m:t>
                      </m:r>
                      <m:sSup>
                        <m:sSupPr>
                          <m:ctrlPr>
                            <a:rPr lang="en-US" b="0" i="1" smtClean="0">
                              <a:latin typeface="Cambria Math" panose="02040503050406030204" pitchFamily="18" charset="0"/>
                              <a:ea typeface="Cambria Math" panose="02040503050406030204" pitchFamily="18" charset="0"/>
                              <a:cs typeface="Times New Roman"/>
                            </a:rPr>
                          </m:ctrlPr>
                        </m:sSupPr>
                        <m:e>
                          <m:r>
                            <a:rPr lang="en-US" b="0" i="1" smtClean="0">
                              <a:latin typeface="Cambria Math" panose="02040503050406030204" pitchFamily="18" charset="0"/>
                              <a:ea typeface="Cambria Math" panose="02040503050406030204" pitchFamily="18" charset="0"/>
                              <a:cs typeface="Times New Roman"/>
                            </a:rPr>
                            <m:t>𝑒</m:t>
                          </m:r>
                        </m:e>
                        <m:sup>
                          <m:r>
                            <a:rPr lang="en-US" b="0" i="1" smtClean="0">
                              <a:latin typeface="Cambria Math" panose="02040503050406030204" pitchFamily="18" charset="0"/>
                              <a:ea typeface="Cambria Math" panose="02040503050406030204" pitchFamily="18" charset="0"/>
                              <a:cs typeface="Times New Roman"/>
                            </a:rPr>
                            <m:t>𝑖</m:t>
                          </m:r>
                          <m:r>
                            <a:rPr lang="en-US" b="0" i="1" smtClean="0">
                              <a:latin typeface="Cambria Math" panose="02040503050406030204" pitchFamily="18" charset="0"/>
                              <a:ea typeface="Cambria Math" panose="02040503050406030204" pitchFamily="18" charset="0"/>
                              <a:cs typeface="Times New Roman"/>
                            </a:rPr>
                            <m:t>𝜃</m:t>
                          </m:r>
                          <m:d>
                            <m:dPr>
                              <m:ctrlPr>
                                <a:rPr lang="en-US" b="0" i="1" smtClean="0">
                                  <a:latin typeface="Cambria Math" panose="02040503050406030204" pitchFamily="18" charset="0"/>
                                  <a:ea typeface="Cambria Math" panose="02040503050406030204" pitchFamily="18" charset="0"/>
                                  <a:cs typeface="Times New Roman"/>
                                </a:rPr>
                              </m:ctrlPr>
                            </m:dPr>
                            <m:e>
                              <m:r>
                                <a:rPr lang="en-US" b="0" i="1" smtClean="0">
                                  <a:latin typeface="Cambria Math" panose="02040503050406030204" pitchFamily="18" charset="0"/>
                                  <a:ea typeface="Cambria Math" panose="02040503050406030204" pitchFamily="18" charset="0"/>
                                  <a:cs typeface="Times New Roman"/>
                                </a:rPr>
                                <m:t>𝑥</m:t>
                              </m:r>
                            </m:e>
                          </m:d>
                        </m:sup>
                      </m:sSup>
                      <m:r>
                        <m:rPr>
                          <m:sty m:val="p"/>
                        </m:rPr>
                        <a:rPr lang="el-GR" i="1">
                          <a:latin typeface="Cambria Math" panose="02040503050406030204" pitchFamily="18" charset="0"/>
                          <a:ea typeface="Cambria Math" panose="02040503050406030204" pitchFamily="18" charset="0"/>
                          <a:cs typeface="Times New Roman"/>
                        </a:rPr>
                        <m:t>Ψ</m:t>
                      </m:r>
                      <m:d>
                        <m:dPr>
                          <m:ctrlPr>
                            <a:rPr lang="zh-TW" altLang="en-US" i="1" smtClean="0">
                              <a:latin typeface="Cambria Math" panose="02040503050406030204" pitchFamily="18" charset="0"/>
                              <a:ea typeface="Cambria Math" panose="02040503050406030204" pitchFamily="18" charset="0"/>
                              <a:cs typeface="Times New Roman"/>
                            </a:rPr>
                          </m:ctrlPr>
                        </m:dPr>
                        <m:e>
                          <m:r>
                            <a:rPr lang="en-US" altLang="zh-TW" b="0" i="1" smtClean="0">
                              <a:latin typeface="Cambria Math" panose="02040503050406030204" pitchFamily="18" charset="0"/>
                              <a:ea typeface="Cambria Math" panose="02040503050406030204" pitchFamily="18" charset="0"/>
                              <a:cs typeface="Times New Roman"/>
                            </a:rPr>
                            <m:t>𝑥</m:t>
                          </m:r>
                        </m:e>
                      </m:d>
                    </m:oMath>
                  </m:oMathPara>
                </a14:m>
                <a:endParaRPr lang="zh-TW" altLang="en-US" dirty="0">
                  <a:latin typeface="Times New Roman" pitchFamily="18" charset="0"/>
                  <a:cs typeface="Times New Roman" pitchFamily="18" charset="0"/>
                </a:endParaRPr>
              </a:p>
            </p:txBody>
          </p:sp>
        </mc:Choice>
        <mc:Fallback xmlns="">
          <p:sp>
            <p:nvSpPr>
              <p:cNvPr id="4" name="文字方塊 9">
                <a:extLst>
                  <a:ext uri="{FF2B5EF4-FFF2-40B4-BE49-F238E27FC236}">
                    <a16:creationId xmlns:a16="http://schemas.microsoft.com/office/drawing/2014/main" id="{55031801-B9F3-4FAA-B91C-A212B881693B}"/>
                  </a:ext>
                </a:extLst>
              </p:cNvPr>
              <p:cNvSpPr txBox="1">
                <a:spLocks noRot="1" noChangeAspect="1" noMove="1" noResize="1" noEditPoints="1" noAdjustHandles="1" noChangeArrowheads="1" noChangeShapeType="1" noTextEdit="1"/>
              </p:cNvSpPr>
              <p:nvPr/>
            </p:nvSpPr>
            <p:spPr>
              <a:xfrm>
                <a:off x="657150" y="2724247"/>
                <a:ext cx="2192962" cy="39299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0D07524B-5E8A-5273-EDED-C62AAFE61E56}"/>
                  </a:ext>
                </a:extLst>
              </p:cNvPr>
              <p:cNvSpPr txBox="1">
                <a:spLocks noChangeArrowheads="1"/>
              </p:cNvSpPr>
              <p:nvPr/>
            </p:nvSpPr>
            <p:spPr bwMode="auto">
              <a:xfrm>
                <a:off x="689281" y="3999014"/>
                <a:ext cx="7639663" cy="39164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1800" dirty="0">
                    <a:latin typeface="Times New Roman" panose="02020603050405020304" pitchFamily="18" charset="0"/>
                    <a:cs typeface="Times New Roman" panose="02020603050405020304" pitchFamily="18" charset="0"/>
                  </a:rPr>
                  <a:t>Could we find a new “derivative” </a:t>
                </a:r>
                <a14:m>
                  <m:oMath xmlns:m="http://schemas.openxmlformats.org/officeDocument/2006/math">
                    <m:sSub>
                      <m:sSubPr>
                        <m:ctrlPr>
                          <a:rPr lang="en-US" sz="1800" i="1">
                            <a:latin typeface="Cambria Math" panose="02040503050406030204" pitchFamily="18" charset="0"/>
                            <a:cs typeface="Times New Roman"/>
                          </a:rPr>
                        </m:ctrlPr>
                      </m:sSubPr>
                      <m:e>
                        <m:r>
                          <a:rPr lang="en-US" sz="1800" i="1">
                            <a:latin typeface="Cambria Math" panose="02040503050406030204" pitchFamily="18" charset="0"/>
                            <a:cs typeface="Times New Roman"/>
                          </a:rPr>
                          <m:t>𝐷</m:t>
                        </m:r>
                      </m:e>
                      <m:sub>
                        <m:r>
                          <a:rPr lang="en-US" sz="1800" i="1">
                            <a:latin typeface="Cambria Math" panose="02040503050406030204" pitchFamily="18" charset="0"/>
                            <a:ea typeface="Cambria Math" panose="02040503050406030204" pitchFamily="18" charset="0"/>
                            <a:cs typeface="Times New Roman"/>
                          </a:rPr>
                          <m:t>𝜇</m:t>
                        </m:r>
                      </m:sub>
                    </m:sSub>
                  </m:oMath>
                </a14:m>
                <a:r>
                  <a:rPr lang="en-US" altLang="zh-TW" sz="1800" dirty="0">
                    <a:latin typeface="Times New Roman" panose="02020603050405020304" pitchFamily="18" charset="0"/>
                    <a:cs typeface="Times New Roman" panose="02020603050405020304" pitchFamily="18" charset="0"/>
                  </a:rPr>
                  <a:t> that act as if the transformation is global? </a:t>
                </a:r>
                <a:endParaRPr lang="zh-TW" altLang="en-US" sz="1800" dirty="0">
                  <a:latin typeface="Times New Roman" panose="02020603050405020304" pitchFamily="18" charset="0"/>
                  <a:cs typeface="Times New Roman" panose="02020603050405020304" pitchFamily="18" charset="0"/>
                </a:endParaRPr>
              </a:p>
            </p:txBody>
          </p:sp>
        </mc:Choice>
        <mc:Fallback xmlns="">
          <p:sp>
            <p:nvSpPr>
              <p:cNvPr id="5" name="文字方塊 4">
                <a:extLst>
                  <a:ext uri="{FF2B5EF4-FFF2-40B4-BE49-F238E27FC236}">
                    <a16:creationId xmlns:a16="http://schemas.microsoft.com/office/drawing/2014/main" id="{0D07524B-5E8A-5273-EDED-C62AAFE61E56}"/>
                  </a:ext>
                </a:extLst>
              </p:cNvPr>
              <p:cNvSpPr txBox="1">
                <a:spLocks noRot="1" noChangeAspect="1" noMove="1" noResize="1" noEditPoints="1" noAdjustHandles="1" noChangeArrowheads="1" noChangeShapeType="1" noTextEdit="1"/>
              </p:cNvSpPr>
              <p:nvPr/>
            </p:nvSpPr>
            <p:spPr bwMode="auto">
              <a:xfrm>
                <a:off x="689281" y="3999014"/>
                <a:ext cx="7639663" cy="391646"/>
              </a:xfrm>
              <a:prstGeom prst="rect">
                <a:avLst/>
              </a:prstGeom>
              <a:blipFill>
                <a:blip r:embed="rId5"/>
                <a:stretch>
                  <a:fillRect l="-664" t="-6250" b="-156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9">
                <a:extLst>
                  <a:ext uri="{FF2B5EF4-FFF2-40B4-BE49-F238E27FC236}">
                    <a16:creationId xmlns:a16="http://schemas.microsoft.com/office/drawing/2014/main" id="{B0375343-1BA7-A961-0599-7C9B41101D0B}"/>
                  </a:ext>
                </a:extLst>
              </p:cNvPr>
              <p:cNvSpPr txBox="1"/>
              <p:nvPr/>
            </p:nvSpPr>
            <p:spPr>
              <a:xfrm>
                <a:off x="2919740" y="1772679"/>
                <a:ext cx="1665989" cy="410112"/>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ea typeface="Cambria Math" panose="02040503050406030204" pitchFamily="18" charset="0"/>
                              <a:cs typeface="Times New Roman"/>
                            </a:rPr>
                          </m:ctrlPr>
                        </m:sSubPr>
                        <m:e>
                          <m:r>
                            <a:rPr lang="el-GR" i="1" smtClean="0">
                              <a:latin typeface="Cambria Math" panose="02040503050406030204" pitchFamily="18" charset="0"/>
                              <a:ea typeface="Cambria Math" panose="02040503050406030204" pitchFamily="18" charset="0"/>
                              <a:cs typeface="Times New Roman"/>
                            </a:rPr>
                            <m:t>𝜕</m:t>
                          </m:r>
                        </m:e>
                        <m:sub>
                          <m:r>
                            <a:rPr lang="el-GR" i="1" smtClean="0">
                              <a:latin typeface="Cambria Math" panose="02040503050406030204" pitchFamily="18" charset="0"/>
                              <a:ea typeface="Cambria Math" panose="02040503050406030204" pitchFamily="18" charset="0"/>
                              <a:cs typeface="Times New Roman"/>
                            </a:rPr>
                            <m:t>𝜇</m:t>
                          </m:r>
                        </m:sub>
                      </m:sSub>
                      <m:r>
                        <m:rPr>
                          <m:sty m:val="p"/>
                        </m:rPr>
                        <a:rPr lang="el-GR" i="1" smtClean="0">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sSub>
                        <m:sSubPr>
                          <m:ctrlPr>
                            <a:rPr lang="el-GR" i="1">
                              <a:latin typeface="Cambria Math" panose="02040503050406030204" pitchFamily="18" charset="0"/>
                              <a:ea typeface="Cambria Math" panose="02040503050406030204" pitchFamily="18" charset="0"/>
                              <a:cs typeface="Times New Roman"/>
                            </a:rPr>
                          </m:ctrlPr>
                        </m:sSubPr>
                        <m:e>
                          <m:sSup>
                            <m:sSupPr>
                              <m:ctrlPr>
                                <a:rPr lang="en-US" i="1">
                                  <a:latin typeface="Cambria Math" panose="02040503050406030204" pitchFamily="18" charset="0"/>
                                  <a:ea typeface="Cambria Math" panose="02040503050406030204" pitchFamily="18" charset="0"/>
                                  <a:cs typeface="Times New Roman"/>
                                </a:rPr>
                              </m:ctrlPr>
                            </m:sSupPr>
                            <m:e>
                              <m:r>
                                <a:rPr lang="en-US" i="1">
                                  <a:latin typeface="Cambria Math" panose="02040503050406030204" pitchFamily="18" charset="0"/>
                                  <a:ea typeface="Cambria Math" panose="02040503050406030204" pitchFamily="18" charset="0"/>
                                  <a:cs typeface="Times New Roman"/>
                                </a:rPr>
                                <m:t>𝑒</m:t>
                              </m:r>
                            </m:e>
                            <m:sup>
                              <m:r>
                                <a:rPr lang="en-US" i="1">
                                  <a:latin typeface="Cambria Math" panose="02040503050406030204" pitchFamily="18" charset="0"/>
                                  <a:ea typeface="Cambria Math" panose="02040503050406030204" pitchFamily="18" charset="0"/>
                                  <a:cs typeface="Times New Roman"/>
                                </a:rPr>
                                <m:t>𝑖</m:t>
                              </m:r>
                              <m:r>
                                <a:rPr lang="en-US" i="1">
                                  <a:latin typeface="Cambria Math" panose="02040503050406030204" pitchFamily="18" charset="0"/>
                                  <a:ea typeface="Cambria Math" panose="02040503050406030204" pitchFamily="18" charset="0"/>
                                  <a:cs typeface="Times New Roman"/>
                                </a:rPr>
                                <m:t>𝜃</m:t>
                              </m:r>
                            </m:sup>
                          </m:sSup>
                          <m:r>
                            <a:rPr lang="el-GR" i="1">
                              <a:latin typeface="Cambria Math" panose="02040503050406030204" pitchFamily="18" charset="0"/>
                              <a:ea typeface="Cambria Math" panose="02040503050406030204" pitchFamily="18" charset="0"/>
                              <a:cs typeface="Times New Roman"/>
                            </a:rPr>
                            <m:t>𝜕</m:t>
                          </m:r>
                        </m:e>
                        <m:sub>
                          <m:r>
                            <a:rPr lang="el-GR"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oMath>
                  </m:oMathPara>
                </a14:m>
                <a:endParaRPr lang="zh-TW" altLang="en-US" dirty="0">
                  <a:latin typeface="Times New Roman" pitchFamily="18" charset="0"/>
                  <a:cs typeface="Times New Roman" pitchFamily="18" charset="0"/>
                </a:endParaRPr>
              </a:p>
            </p:txBody>
          </p:sp>
        </mc:Choice>
        <mc:Fallback xmlns="">
          <p:sp>
            <p:nvSpPr>
              <p:cNvPr id="6" name="文字方塊 9">
                <a:extLst>
                  <a:ext uri="{FF2B5EF4-FFF2-40B4-BE49-F238E27FC236}">
                    <a16:creationId xmlns:a16="http://schemas.microsoft.com/office/drawing/2014/main" id="{B0375343-1BA7-A961-0599-7C9B41101D0B}"/>
                  </a:ext>
                </a:extLst>
              </p:cNvPr>
              <p:cNvSpPr txBox="1">
                <a:spLocks noRot="1" noChangeAspect="1" noMove="1" noResize="1" noEditPoints="1" noAdjustHandles="1" noChangeArrowheads="1" noChangeShapeType="1" noTextEdit="1"/>
              </p:cNvSpPr>
              <p:nvPr/>
            </p:nvSpPr>
            <p:spPr>
              <a:xfrm>
                <a:off x="2919740" y="1772679"/>
                <a:ext cx="1665989" cy="410112"/>
              </a:xfrm>
              <a:prstGeom prst="rect">
                <a:avLst/>
              </a:prstGeom>
              <a:blipFill>
                <a:blip r:embed="rId6"/>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4385234-A8E6-2284-CED5-7327B748CB31}"/>
                  </a:ext>
                </a:extLst>
              </p:cNvPr>
              <p:cNvSpPr txBox="1"/>
              <p:nvPr/>
            </p:nvSpPr>
            <p:spPr>
              <a:xfrm>
                <a:off x="4681555" y="1804177"/>
                <a:ext cx="3289173" cy="391646"/>
              </a:xfrm>
              <a:prstGeom prst="rect">
                <a:avLst/>
              </a:prstGeom>
              <a:noFill/>
            </p:spPr>
            <p:txBody>
              <a:bodyPr wrap="square">
                <a:spAutoFit/>
              </a:bodyPr>
              <a:lstStyle/>
              <a:p>
                <a14:m>
                  <m:oMath xmlns:m="http://schemas.openxmlformats.org/officeDocument/2006/math">
                    <m:sSub>
                      <m:sSubPr>
                        <m:ctrlPr>
                          <a:rPr lang="en-US" i="1" smtClean="0">
                            <a:latin typeface="Cambria Math" panose="02040503050406030204" pitchFamily="18" charset="0"/>
                            <a:cs typeface="Times New Roman"/>
                          </a:rPr>
                        </m:ctrlPr>
                      </m:sSubPr>
                      <m:e>
                        <m:r>
                          <a:rPr lang="en-US" i="1" smtClean="0">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smtClean="0">
                        <a:latin typeface="Cambria Math" panose="02040503050406030204" pitchFamily="18" charset="0"/>
                        <a:ea typeface="Cambria Math" panose="02040503050406030204" pitchFamily="18" charset="0"/>
                        <a:cs typeface="Times New Roman"/>
                      </a:rPr>
                      <m:t>Ψ</m:t>
                    </m:r>
                  </m:oMath>
                </a14:m>
                <a:r>
                  <a:rPr kumimoji="1" lang="en-US" dirty="0">
                    <a:latin typeface="Times New Roman"/>
                    <a:cs typeface="Times New Roman"/>
                  </a:rPr>
                  <a:t> transform exactly like </a:t>
                </a:r>
                <a14:m>
                  <m:oMath xmlns:m="http://schemas.openxmlformats.org/officeDocument/2006/math">
                    <m:r>
                      <m:rPr>
                        <m:sty m:val="p"/>
                      </m:rPr>
                      <a:rPr lang="el-GR" i="1">
                        <a:latin typeface="Cambria Math" panose="02040503050406030204" pitchFamily="18" charset="0"/>
                        <a:ea typeface="Cambria Math" panose="02040503050406030204" pitchFamily="18" charset="0"/>
                        <a:cs typeface="Times New Roman"/>
                      </a:rPr>
                      <m:t>Ψ</m:t>
                    </m:r>
                  </m:oMath>
                </a14:m>
                <a:r>
                  <a:rPr lang="en-US" dirty="0"/>
                  <a:t>.</a:t>
                </a:r>
              </a:p>
            </p:txBody>
          </p:sp>
        </mc:Choice>
        <mc:Fallback xmlns="">
          <p:sp>
            <p:nvSpPr>
              <p:cNvPr id="8" name="TextBox 7">
                <a:extLst>
                  <a:ext uri="{FF2B5EF4-FFF2-40B4-BE49-F238E27FC236}">
                    <a16:creationId xmlns:a16="http://schemas.microsoft.com/office/drawing/2014/main" id="{44385234-A8E6-2284-CED5-7327B748CB31}"/>
                  </a:ext>
                </a:extLst>
              </p:cNvPr>
              <p:cNvSpPr txBox="1">
                <a:spLocks noRot="1" noChangeAspect="1" noMove="1" noResize="1" noEditPoints="1" noAdjustHandles="1" noChangeArrowheads="1" noChangeShapeType="1" noTextEdit="1"/>
              </p:cNvSpPr>
              <p:nvPr/>
            </p:nvSpPr>
            <p:spPr>
              <a:xfrm>
                <a:off x="4681555" y="1804177"/>
                <a:ext cx="3289173" cy="391646"/>
              </a:xfrm>
              <a:prstGeom prst="rect">
                <a:avLst/>
              </a:prstGeom>
              <a:blipFill>
                <a:blip r:embed="rId7"/>
                <a:stretch>
                  <a:fillRect t="-12903"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DDF9D68-1607-840C-69DF-1218DA23C30E}"/>
                  </a:ext>
                </a:extLst>
              </p:cNvPr>
              <p:cNvSpPr txBox="1"/>
              <p:nvPr/>
            </p:nvSpPr>
            <p:spPr>
              <a:xfrm>
                <a:off x="626741" y="2230059"/>
                <a:ext cx="8424533" cy="458908"/>
              </a:xfrm>
              <a:prstGeom prst="rect">
                <a:avLst/>
              </a:prstGeom>
              <a:noFill/>
            </p:spPr>
            <p:txBody>
              <a:bodyPr wrap="square" rtlCol="0">
                <a:spAutoFit/>
              </a:bodyPr>
              <a:lstStyle/>
              <a:p>
                <a:pPr>
                  <a:lnSpc>
                    <a:spcPct val="150000"/>
                  </a:lnSpc>
                </a:pPr>
                <a:r>
                  <a:rPr kumimoji="1" lang="en-US" dirty="0">
                    <a:latin typeface="Times New Roman"/>
                    <a:cs typeface="Times New Roman"/>
                  </a:rPr>
                  <a:t>Consider </a:t>
                </a:r>
                <a:r>
                  <a:rPr lang="en-US" dirty="0">
                    <a:latin typeface="Times New Roman"/>
                    <a:cs typeface="Times New Roman"/>
                  </a:rPr>
                  <a:t>gauge transformation where</a:t>
                </a:r>
                <a:r>
                  <a:rPr kumimoji="1" lang="en-US" dirty="0">
                    <a:latin typeface="Times New Roman"/>
                    <a:cs typeface="Times New Roman"/>
                  </a:rPr>
                  <a:t> the angle </a:t>
                </a:r>
                <a14:m>
                  <m:oMath xmlns:m="http://schemas.openxmlformats.org/officeDocument/2006/math">
                    <m:r>
                      <a:rPr lang="en-US" i="1">
                        <a:latin typeface="Cambria Math" panose="02040503050406030204" pitchFamily="18" charset="0"/>
                        <a:ea typeface="Cambria Math" panose="02040503050406030204" pitchFamily="18" charset="0"/>
                        <a:cs typeface="Times New Roman"/>
                      </a:rPr>
                      <m:t>𝜃</m:t>
                    </m:r>
                    <m:d>
                      <m:dPr>
                        <m:ctrlPr>
                          <a:rPr lang="en-US" i="1" smtClean="0">
                            <a:latin typeface="Cambria Math" panose="02040503050406030204" pitchFamily="18" charset="0"/>
                            <a:ea typeface="Cambria Math" panose="02040503050406030204" pitchFamily="18" charset="0"/>
                            <a:cs typeface="Times New Roman"/>
                          </a:rPr>
                        </m:ctrlPr>
                      </m:dPr>
                      <m:e>
                        <m:r>
                          <a:rPr lang="en-US" i="1">
                            <a:latin typeface="Cambria Math" panose="02040503050406030204" pitchFamily="18" charset="0"/>
                            <a:ea typeface="Cambria Math" panose="02040503050406030204" pitchFamily="18" charset="0"/>
                            <a:cs typeface="Times New Roman"/>
                          </a:rPr>
                          <m:t>𝑥</m:t>
                        </m:r>
                      </m:e>
                    </m:d>
                  </m:oMath>
                </a14:m>
                <a:r>
                  <a:rPr kumimoji="1" lang="en-US" dirty="0">
                    <a:latin typeface="Times New Roman"/>
                    <a:cs typeface="Times New Roman"/>
                  </a:rPr>
                  <a:t> </a:t>
                </a:r>
                <a:r>
                  <a:rPr lang="en-US" dirty="0">
                    <a:latin typeface="Times New Roman"/>
                    <a:cs typeface="Times New Roman"/>
                  </a:rPr>
                  <a:t>is</a:t>
                </a:r>
                <a:r>
                  <a:rPr kumimoji="1" lang="en-US" dirty="0">
                    <a:latin typeface="Times New Roman"/>
                    <a:cs typeface="Times New Roman"/>
                  </a:rPr>
                  <a:t> local. </a:t>
                </a:r>
                <a:r>
                  <a:rPr kumimoji="1" lang="en-US" dirty="0" err="1">
                    <a:latin typeface="Times New Roman"/>
                    <a:cs typeface="Times New Roman"/>
                  </a:rPr>
                  <a:t>在地化</a:t>
                </a:r>
                <a:endParaRPr kumimoji="1" lang="en-US" dirty="0">
                  <a:latin typeface="Times New Roman"/>
                  <a:cs typeface="Times New Roman"/>
                </a:endParaRPr>
              </a:p>
            </p:txBody>
          </p:sp>
        </mc:Choice>
        <mc:Fallback xmlns="">
          <p:sp>
            <p:nvSpPr>
              <p:cNvPr id="9" name="TextBox 8">
                <a:extLst>
                  <a:ext uri="{FF2B5EF4-FFF2-40B4-BE49-F238E27FC236}">
                    <a16:creationId xmlns:a16="http://schemas.microsoft.com/office/drawing/2014/main" id="{0DDF9D68-1607-840C-69DF-1218DA23C30E}"/>
                  </a:ext>
                </a:extLst>
              </p:cNvPr>
              <p:cNvSpPr txBox="1">
                <a:spLocks noRot="1" noChangeAspect="1" noMove="1" noResize="1" noEditPoints="1" noAdjustHandles="1" noChangeArrowheads="1" noChangeShapeType="1" noTextEdit="1"/>
              </p:cNvSpPr>
              <p:nvPr/>
            </p:nvSpPr>
            <p:spPr>
              <a:xfrm>
                <a:off x="626741" y="2230059"/>
                <a:ext cx="8424533" cy="458908"/>
              </a:xfrm>
              <a:prstGeom prst="rect">
                <a:avLst/>
              </a:prstGeom>
              <a:blipFill>
                <a:blip r:embed="rId8"/>
                <a:stretch>
                  <a:fillRect l="-602"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18E843F0-1A6E-23D2-8C6B-348B27283F79}"/>
                  </a:ext>
                </a:extLst>
              </p:cNvPr>
              <p:cNvSpPr txBox="1"/>
              <p:nvPr/>
            </p:nvSpPr>
            <p:spPr>
              <a:xfrm>
                <a:off x="678365" y="3527592"/>
                <a:ext cx="3450392" cy="416589"/>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ea typeface="Cambria Math" panose="02040503050406030204" pitchFamily="18" charset="0"/>
                              <a:cs typeface="Times New Roman"/>
                            </a:rPr>
                          </m:ctrlPr>
                        </m:sSubPr>
                        <m:e>
                          <m:r>
                            <a:rPr lang="el-GR" i="1" smtClean="0">
                              <a:latin typeface="Cambria Math" panose="02040503050406030204" pitchFamily="18" charset="0"/>
                              <a:ea typeface="Cambria Math" panose="02040503050406030204" pitchFamily="18" charset="0"/>
                              <a:cs typeface="Times New Roman"/>
                            </a:rPr>
                            <m:t>𝜕</m:t>
                          </m:r>
                        </m:e>
                        <m:sub>
                          <m:r>
                            <a:rPr lang="el-GR" i="1" smtClean="0">
                              <a:latin typeface="Cambria Math" panose="02040503050406030204" pitchFamily="18" charset="0"/>
                              <a:ea typeface="Cambria Math" panose="02040503050406030204" pitchFamily="18" charset="0"/>
                              <a:cs typeface="Times New Roman"/>
                            </a:rPr>
                            <m:t>𝜇</m:t>
                          </m:r>
                        </m:sub>
                      </m:sSub>
                      <m:sSup>
                        <m:sSupPr>
                          <m:ctrlPr>
                            <a:rPr lang="en-US" b="0" i="1" smtClean="0">
                              <a:latin typeface="Cambria Math" panose="02040503050406030204" pitchFamily="18" charset="0"/>
                              <a:ea typeface="Cambria Math" panose="02040503050406030204" pitchFamily="18" charset="0"/>
                              <a:cs typeface="Times New Roman"/>
                            </a:rPr>
                          </m:ctrlPr>
                        </m:sSupPr>
                        <m:e>
                          <m:r>
                            <m:rPr>
                              <m:sty m:val="p"/>
                            </m:rPr>
                            <a:rPr lang="el-GR" i="1" smtClean="0">
                              <a:latin typeface="Cambria Math" panose="02040503050406030204" pitchFamily="18" charset="0"/>
                              <a:ea typeface="Cambria Math" panose="02040503050406030204" pitchFamily="18" charset="0"/>
                              <a:cs typeface="Times New Roman"/>
                            </a:rPr>
                            <m:t>Ψ</m:t>
                          </m:r>
                        </m:e>
                        <m:sup>
                          <m:r>
                            <a:rPr lang="en-US" b="0" i="1" smtClean="0">
                              <a:latin typeface="Cambria Math" panose="02040503050406030204" pitchFamily="18" charset="0"/>
                              <a:ea typeface="Cambria Math" panose="02040503050406030204" pitchFamily="18" charset="0"/>
                              <a:cs typeface="Times New Roman"/>
                            </a:rPr>
                            <m:t>′</m:t>
                          </m:r>
                        </m:sup>
                      </m:sSup>
                      <m:r>
                        <a:rPr lang="en-US" b="0" i="1" smtClean="0">
                          <a:latin typeface="Cambria Math" panose="02040503050406030204" pitchFamily="18" charset="0"/>
                          <a:ea typeface="Cambria Math" panose="02040503050406030204" pitchFamily="18" charset="0"/>
                          <a:cs typeface="Times New Roman"/>
                        </a:rPr>
                        <m:t>=</m:t>
                      </m:r>
                      <m:sSup>
                        <m:sSupPr>
                          <m:ctrlPr>
                            <a:rPr lang="en-US" b="0" i="1" smtClean="0">
                              <a:latin typeface="Cambria Math" panose="02040503050406030204" pitchFamily="18" charset="0"/>
                              <a:ea typeface="Cambria Math" panose="02040503050406030204" pitchFamily="18" charset="0"/>
                              <a:cs typeface="Times New Roman"/>
                            </a:rPr>
                          </m:ctrlPr>
                        </m:sSupPr>
                        <m:e>
                          <m:r>
                            <a:rPr lang="en-US" b="0" i="1" smtClean="0">
                              <a:latin typeface="Cambria Math" panose="02040503050406030204" pitchFamily="18" charset="0"/>
                              <a:ea typeface="Cambria Math" panose="02040503050406030204" pitchFamily="18" charset="0"/>
                              <a:cs typeface="Times New Roman"/>
                            </a:rPr>
                            <m:t>𝑒</m:t>
                          </m:r>
                        </m:e>
                        <m:sup>
                          <m:r>
                            <a:rPr lang="en-US" b="0" i="1" smtClean="0">
                              <a:latin typeface="Cambria Math" panose="02040503050406030204" pitchFamily="18" charset="0"/>
                              <a:ea typeface="Cambria Math" panose="02040503050406030204" pitchFamily="18" charset="0"/>
                              <a:cs typeface="Times New Roman"/>
                            </a:rPr>
                            <m:t>𝑖</m:t>
                          </m:r>
                          <m:r>
                            <a:rPr lang="en-US" b="0" i="1" smtClean="0">
                              <a:latin typeface="Cambria Math" panose="02040503050406030204" pitchFamily="18" charset="0"/>
                              <a:ea typeface="Cambria Math" panose="02040503050406030204" pitchFamily="18" charset="0"/>
                              <a:cs typeface="Times New Roman"/>
                            </a:rPr>
                            <m:t>𝜃</m:t>
                          </m:r>
                        </m:sup>
                      </m:sSup>
                      <m:sSub>
                        <m:sSubPr>
                          <m:ctrlPr>
                            <a:rPr lang="el-GR" i="1">
                              <a:latin typeface="Cambria Math" panose="02040503050406030204" pitchFamily="18" charset="0"/>
                              <a:ea typeface="Cambria Math" panose="02040503050406030204" pitchFamily="18" charset="0"/>
                              <a:cs typeface="Times New Roman"/>
                            </a:rPr>
                          </m:ctrlPr>
                        </m:sSubPr>
                        <m:e>
                          <m:r>
                            <a:rPr lang="el-GR" i="1">
                              <a:latin typeface="Cambria Math" panose="02040503050406030204" pitchFamily="18" charset="0"/>
                              <a:ea typeface="Cambria Math" panose="02040503050406030204" pitchFamily="18" charset="0"/>
                              <a:cs typeface="Times New Roman"/>
                            </a:rPr>
                            <m:t>𝜕</m:t>
                          </m:r>
                        </m:e>
                        <m:sub>
                          <m:r>
                            <a:rPr lang="el-GR"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r>
                        <a:rPr lang="en-US" b="0" i="1" smtClean="0">
                          <a:latin typeface="Cambria Math" panose="02040503050406030204" pitchFamily="18" charset="0"/>
                          <a:ea typeface="Cambria Math" panose="02040503050406030204" pitchFamily="18" charset="0"/>
                          <a:cs typeface="Times New Roman"/>
                        </a:rPr>
                        <m:t>𝑖</m:t>
                      </m:r>
                      <m:sSub>
                        <m:sSubPr>
                          <m:ctrlPr>
                            <a:rPr lang="el-GR" i="1">
                              <a:latin typeface="Cambria Math" panose="02040503050406030204" pitchFamily="18" charset="0"/>
                              <a:ea typeface="Cambria Math" panose="02040503050406030204" pitchFamily="18" charset="0"/>
                              <a:cs typeface="Times New Roman"/>
                            </a:rPr>
                          </m:ctrlPr>
                        </m:sSubPr>
                        <m:e>
                          <m:r>
                            <a:rPr lang="el-GR" i="1">
                              <a:latin typeface="Cambria Math" panose="02040503050406030204" pitchFamily="18" charset="0"/>
                              <a:ea typeface="Cambria Math" panose="02040503050406030204" pitchFamily="18" charset="0"/>
                              <a:cs typeface="Times New Roman"/>
                            </a:rPr>
                            <m:t>𝜕</m:t>
                          </m:r>
                        </m:e>
                        <m:sub>
                          <m:r>
                            <a:rPr lang="el-GR" i="1">
                              <a:latin typeface="Cambria Math" panose="02040503050406030204" pitchFamily="18" charset="0"/>
                              <a:ea typeface="Cambria Math" panose="02040503050406030204" pitchFamily="18" charset="0"/>
                              <a:cs typeface="Times New Roman"/>
                            </a:rPr>
                            <m:t>𝜇</m:t>
                          </m:r>
                        </m:sub>
                      </m:sSub>
                      <m:r>
                        <a:rPr lang="el-GR" i="1">
                          <a:latin typeface="Cambria Math" panose="02040503050406030204" pitchFamily="18" charset="0"/>
                          <a:ea typeface="Cambria Math" panose="02040503050406030204" pitchFamily="18" charset="0"/>
                          <a:cs typeface="Times New Roman"/>
                        </a:rPr>
                        <m:t>𝜃</m:t>
                      </m:r>
                      <m:r>
                        <a:rPr lang="el-GR" i="1" smtClean="0">
                          <a:latin typeface="Cambria Math" panose="02040503050406030204" pitchFamily="18" charset="0"/>
                          <a:ea typeface="Cambria Math" panose="02040503050406030204" pitchFamily="18" charset="0"/>
                          <a:cs typeface="Times New Roman"/>
                        </a:rPr>
                        <m:t>∙</m:t>
                      </m:r>
                      <m:sSup>
                        <m:sSupPr>
                          <m:ctrlPr>
                            <a:rPr lang="en-US" i="1">
                              <a:latin typeface="Cambria Math" panose="02040503050406030204" pitchFamily="18" charset="0"/>
                              <a:ea typeface="Cambria Math" panose="02040503050406030204" pitchFamily="18" charset="0"/>
                              <a:cs typeface="Times New Roman"/>
                            </a:rPr>
                          </m:ctrlPr>
                        </m:sSupPr>
                        <m:e>
                          <m:r>
                            <a:rPr lang="en-US" i="1">
                              <a:latin typeface="Cambria Math" panose="02040503050406030204" pitchFamily="18" charset="0"/>
                              <a:ea typeface="Cambria Math" panose="02040503050406030204" pitchFamily="18" charset="0"/>
                              <a:cs typeface="Times New Roman"/>
                            </a:rPr>
                            <m:t>𝑒</m:t>
                          </m:r>
                        </m:e>
                        <m:sup>
                          <m:r>
                            <a:rPr lang="en-US" i="1">
                              <a:latin typeface="Cambria Math" panose="02040503050406030204" pitchFamily="18" charset="0"/>
                              <a:ea typeface="Cambria Math" panose="02040503050406030204" pitchFamily="18" charset="0"/>
                              <a:cs typeface="Times New Roman"/>
                            </a:rPr>
                            <m:t>𝑖</m:t>
                          </m:r>
                          <m:r>
                            <a:rPr lang="en-US" i="1">
                              <a:latin typeface="Cambria Math" panose="02040503050406030204" pitchFamily="18" charset="0"/>
                              <a:ea typeface="Cambria Math" panose="02040503050406030204" pitchFamily="18" charset="0"/>
                              <a:cs typeface="Times New Roman"/>
                            </a:rPr>
                            <m:t>𝜃</m:t>
                          </m:r>
                        </m:sup>
                      </m:sSup>
                      <m:r>
                        <m:rPr>
                          <m:sty m:val="p"/>
                        </m:rPr>
                        <a:rPr lang="el-GR" i="1">
                          <a:latin typeface="Cambria Math" panose="02040503050406030204" pitchFamily="18" charset="0"/>
                          <a:ea typeface="Cambria Math" panose="02040503050406030204" pitchFamily="18" charset="0"/>
                          <a:cs typeface="Times New Roman"/>
                        </a:rPr>
                        <m:t>Ψ</m:t>
                      </m:r>
                      <m:d>
                        <m:dPr>
                          <m:ctrlPr>
                            <a:rPr lang="zh-TW" altLang="en-US" i="1">
                              <a:latin typeface="Cambria Math" panose="02040503050406030204" pitchFamily="18" charset="0"/>
                              <a:ea typeface="Cambria Math" panose="02040503050406030204" pitchFamily="18" charset="0"/>
                              <a:cs typeface="Times New Roman"/>
                            </a:rPr>
                          </m:ctrlPr>
                        </m:dPr>
                        <m:e>
                          <m:r>
                            <a:rPr lang="en-US" altLang="zh-TW" i="1">
                              <a:latin typeface="Cambria Math" panose="02040503050406030204" pitchFamily="18" charset="0"/>
                              <a:ea typeface="Cambria Math" panose="02040503050406030204" pitchFamily="18" charset="0"/>
                              <a:cs typeface="Times New Roman"/>
                            </a:rPr>
                            <m:t>𝑥</m:t>
                          </m:r>
                        </m:e>
                      </m:d>
                    </m:oMath>
                  </m:oMathPara>
                </a14:m>
                <a:endParaRPr lang="zh-TW" altLang="en-US" dirty="0">
                  <a:latin typeface="Times New Roman" pitchFamily="18" charset="0"/>
                  <a:cs typeface="Times New Roman" pitchFamily="18" charset="0"/>
                </a:endParaRPr>
              </a:p>
            </p:txBody>
          </p:sp>
        </mc:Choice>
        <mc:Fallback xmlns="">
          <p:sp>
            <p:nvSpPr>
              <p:cNvPr id="10" name="文字方塊 9">
                <a:extLst>
                  <a:ext uri="{FF2B5EF4-FFF2-40B4-BE49-F238E27FC236}">
                    <a16:creationId xmlns:a16="http://schemas.microsoft.com/office/drawing/2014/main" id="{18E843F0-1A6E-23D2-8C6B-348B27283F79}"/>
                  </a:ext>
                </a:extLst>
              </p:cNvPr>
              <p:cNvSpPr txBox="1">
                <a:spLocks noRot="1" noChangeAspect="1" noMove="1" noResize="1" noEditPoints="1" noAdjustHandles="1" noChangeArrowheads="1" noChangeShapeType="1" noTextEdit="1"/>
              </p:cNvSpPr>
              <p:nvPr/>
            </p:nvSpPr>
            <p:spPr>
              <a:xfrm>
                <a:off x="678365" y="3527592"/>
                <a:ext cx="3450392" cy="416589"/>
              </a:xfrm>
              <a:prstGeom prst="rect">
                <a:avLst/>
              </a:prstGeom>
              <a:blipFill>
                <a:blip r:embed="rId9"/>
                <a:stretch>
                  <a:fillRect b="-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66549EB-9AF0-15B8-BFBC-36E99E56CCB2}"/>
                  </a:ext>
                </a:extLst>
              </p:cNvPr>
              <p:cNvSpPr txBox="1"/>
              <p:nvPr/>
            </p:nvSpPr>
            <p:spPr>
              <a:xfrm>
                <a:off x="657737" y="3140398"/>
                <a:ext cx="6991698" cy="391646"/>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Now</a:t>
                </a:r>
                <a:r>
                  <a:rPr lang="en-US" dirty="0">
                    <a:cs typeface="Times New Roman"/>
                  </a:rPr>
                  <a:t> </a:t>
                </a:r>
                <a14:m>
                  <m:oMath xmlns:m="http://schemas.openxmlformats.org/officeDocument/2006/math">
                    <m:sSub>
                      <m:sSubPr>
                        <m:ctrlPr>
                          <a:rPr lang="en-US" i="1" smtClean="0">
                            <a:latin typeface="Cambria Math" panose="02040503050406030204" pitchFamily="18" charset="0"/>
                            <a:cs typeface="Times New Roman"/>
                          </a:rPr>
                        </m:ctrlPr>
                      </m:sSubPr>
                      <m:e>
                        <m:r>
                          <a:rPr lang="en-US" i="1" smtClean="0">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smtClean="0">
                        <a:latin typeface="Cambria Math" panose="02040503050406030204" pitchFamily="18" charset="0"/>
                        <a:ea typeface="Cambria Math" panose="02040503050406030204" pitchFamily="18" charset="0"/>
                        <a:cs typeface="Times New Roman"/>
                      </a:rPr>
                      <m:t>Ψ</m:t>
                    </m:r>
                  </m:oMath>
                </a14:m>
                <a:r>
                  <a:rPr kumimoji="1" lang="en-US" dirty="0">
                    <a:latin typeface="Times New Roman"/>
                    <a:cs typeface="Times New Roman"/>
                  </a:rPr>
                  <a:t> does not transform exactly like </a:t>
                </a:r>
                <a14:m>
                  <m:oMath xmlns:m="http://schemas.openxmlformats.org/officeDocument/2006/math">
                    <m:r>
                      <m:rPr>
                        <m:sty m:val="p"/>
                      </m:rPr>
                      <a:rPr lang="el-GR" i="1">
                        <a:latin typeface="Cambria Math" panose="02040503050406030204" pitchFamily="18" charset="0"/>
                        <a:ea typeface="Cambria Math" panose="02040503050406030204" pitchFamily="18" charset="0"/>
                        <a:cs typeface="Times New Roman"/>
                      </a:rPr>
                      <m:t>Ψ</m:t>
                    </m:r>
                  </m:oMath>
                </a14:m>
                <a:r>
                  <a:rPr lang="en-US" dirty="0">
                    <a:latin typeface="Times New Roman" panose="02020603050405020304" pitchFamily="18" charset="0"/>
                    <a:cs typeface="Times New Roman" panose="02020603050405020304" pitchFamily="18" charset="0"/>
                  </a:rPr>
                  <a:t>.</a:t>
                </a:r>
              </a:p>
            </p:txBody>
          </p:sp>
        </mc:Choice>
        <mc:Fallback xmlns="">
          <p:sp>
            <p:nvSpPr>
              <p:cNvPr id="11" name="TextBox 10">
                <a:extLst>
                  <a:ext uri="{FF2B5EF4-FFF2-40B4-BE49-F238E27FC236}">
                    <a16:creationId xmlns:a16="http://schemas.microsoft.com/office/drawing/2014/main" id="{F66549EB-9AF0-15B8-BFBC-36E99E56CCB2}"/>
                  </a:ext>
                </a:extLst>
              </p:cNvPr>
              <p:cNvSpPr txBox="1">
                <a:spLocks noRot="1" noChangeAspect="1" noMove="1" noResize="1" noEditPoints="1" noAdjustHandles="1" noChangeArrowheads="1" noChangeShapeType="1" noTextEdit="1"/>
              </p:cNvSpPr>
              <p:nvPr/>
            </p:nvSpPr>
            <p:spPr>
              <a:xfrm>
                <a:off x="657737" y="3140398"/>
                <a:ext cx="6991698" cy="391646"/>
              </a:xfrm>
              <a:prstGeom prst="rect">
                <a:avLst/>
              </a:prstGeom>
              <a:blipFill>
                <a:blip r:embed="rId10"/>
                <a:stretch>
                  <a:fillRect l="-725" t="-6452"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BE74A23-8652-1855-8615-27008D29F2EB}"/>
                  </a:ext>
                </a:extLst>
              </p:cNvPr>
              <p:cNvSpPr txBox="1"/>
              <p:nvPr/>
            </p:nvSpPr>
            <p:spPr>
              <a:xfrm>
                <a:off x="667029" y="4263641"/>
                <a:ext cx="7845541" cy="503921"/>
              </a:xfrm>
              <a:prstGeom prst="rect">
                <a:avLst/>
              </a:prstGeom>
              <a:noFill/>
            </p:spPr>
            <p:txBody>
              <a:bodyPr wrap="square" rtlCol="0">
                <a:spAutoFit/>
              </a:bodyPr>
              <a:lstStyle/>
              <a:p>
                <a:pPr>
                  <a:lnSpc>
                    <a:spcPct val="150000"/>
                  </a:lnSpc>
                </a:pPr>
                <a:r>
                  <a:rPr kumimoji="1" lang="en-US" dirty="0">
                    <a:latin typeface="Times New Roman"/>
                    <a:cs typeface="Times New Roman"/>
                  </a:rPr>
                  <a:t>The recipe: add one vector field to </a:t>
                </a:r>
                <a14:m>
                  <m:oMath xmlns:m="http://schemas.openxmlformats.org/officeDocument/2006/math">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oMath>
                </a14:m>
                <a:r>
                  <a:rPr kumimoji="1" lang="en-US" dirty="0">
                    <a:latin typeface="Times New Roman"/>
                    <a:cs typeface="Times New Roman"/>
                  </a:rPr>
                  <a:t> and ask it to transform so that to cancel </a:t>
                </a:r>
                <a14:m>
                  <m:oMath xmlns:m="http://schemas.openxmlformats.org/officeDocument/2006/math">
                    <m:sSub>
                      <m:sSubPr>
                        <m:ctrlPr>
                          <a:rPr lang="el-GR" i="1">
                            <a:latin typeface="Cambria Math" panose="02040503050406030204" pitchFamily="18" charset="0"/>
                            <a:ea typeface="Cambria Math" panose="02040503050406030204" pitchFamily="18" charset="0"/>
                            <a:cs typeface="Times New Roman"/>
                          </a:rPr>
                        </m:ctrlPr>
                      </m:sSubPr>
                      <m:e>
                        <m:r>
                          <a:rPr lang="el-GR" i="1">
                            <a:latin typeface="Cambria Math" panose="02040503050406030204" pitchFamily="18" charset="0"/>
                            <a:ea typeface="Cambria Math" panose="02040503050406030204" pitchFamily="18" charset="0"/>
                            <a:cs typeface="Times New Roman"/>
                          </a:rPr>
                          <m:t>𝜕</m:t>
                        </m:r>
                      </m:e>
                      <m:sub>
                        <m:r>
                          <a:rPr lang="el-GR" i="1">
                            <a:latin typeface="Cambria Math" panose="02040503050406030204" pitchFamily="18" charset="0"/>
                            <a:ea typeface="Cambria Math" panose="02040503050406030204" pitchFamily="18" charset="0"/>
                            <a:cs typeface="Times New Roman"/>
                          </a:rPr>
                          <m:t>𝜇</m:t>
                        </m:r>
                      </m:sub>
                    </m:sSub>
                    <m:r>
                      <a:rPr lang="el-GR" i="1">
                        <a:latin typeface="Cambria Math" panose="02040503050406030204" pitchFamily="18" charset="0"/>
                        <a:ea typeface="Cambria Math" panose="02040503050406030204" pitchFamily="18" charset="0"/>
                        <a:cs typeface="Times New Roman"/>
                      </a:rPr>
                      <m:t>𝜃</m:t>
                    </m:r>
                  </m:oMath>
                </a14:m>
                <a:r>
                  <a:rPr kumimoji="1" lang="en-US" dirty="0">
                    <a:latin typeface="Times New Roman"/>
                    <a:cs typeface="Times New Roman"/>
                  </a:rPr>
                  <a:t>: </a:t>
                </a:r>
              </a:p>
            </p:txBody>
          </p:sp>
        </mc:Choice>
        <mc:Fallback xmlns="">
          <p:sp>
            <p:nvSpPr>
              <p:cNvPr id="7" name="TextBox 6">
                <a:extLst>
                  <a:ext uri="{FF2B5EF4-FFF2-40B4-BE49-F238E27FC236}">
                    <a16:creationId xmlns:a16="http://schemas.microsoft.com/office/drawing/2014/main" id="{6BE74A23-8652-1855-8615-27008D29F2EB}"/>
                  </a:ext>
                </a:extLst>
              </p:cNvPr>
              <p:cNvSpPr txBox="1">
                <a:spLocks noRot="1" noChangeAspect="1" noMove="1" noResize="1" noEditPoints="1" noAdjustHandles="1" noChangeArrowheads="1" noChangeShapeType="1" noTextEdit="1"/>
              </p:cNvSpPr>
              <p:nvPr/>
            </p:nvSpPr>
            <p:spPr>
              <a:xfrm>
                <a:off x="667029" y="4263641"/>
                <a:ext cx="7845541" cy="503921"/>
              </a:xfrm>
              <a:prstGeom prst="rect">
                <a:avLst/>
              </a:prstGeom>
              <a:blipFill>
                <a:blip r:embed="rId11"/>
                <a:stretch>
                  <a:fillRect l="-646" r="-162" b="-121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文字方塊 9">
                <a:extLst>
                  <a:ext uri="{FF2B5EF4-FFF2-40B4-BE49-F238E27FC236}">
                    <a16:creationId xmlns:a16="http://schemas.microsoft.com/office/drawing/2014/main" id="{F075ED93-47DA-560C-86D7-07D27EF705FE}"/>
                  </a:ext>
                </a:extLst>
              </p:cNvPr>
              <p:cNvSpPr txBox="1"/>
              <p:nvPr/>
            </p:nvSpPr>
            <p:spPr>
              <a:xfrm>
                <a:off x="3712069" y="4729655"/>
                <a:ext cx="1892744" cy="661335"/>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i="1">
                              <a:latin typeface="Cambria Math"/>
                            </a:rPr>
                            <m:t>𝐴</m:t>
                          </m:r>
                        </m:e>
                        <m:sup>
                          <m:r>
                            <a:rPr lang="zh-TW" altLang="en-US" i="1">
                              <a:latin typeface="Cambria Math"/>
                            </a:rPr>
                            <m:t>𝜇</m:t>
                          </m:r>
                          <m:r>
                            <a:rPr lang="en-US" altLang="zh-TW" b="0" i="1" smtClean="0">
                              <a:latin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cs typeface="Times New Roman"/>
                        </a:rPr>
                        <m:t>=</m:t>
                      </m:r>
                      <m:sSup>
                        <m:sSupPr>
                          <m:ctrlPr>
                            <a:rPr lang="en-US" altLang="zh-TW" i="1">
                              <a:latin typeface="Cambria Math" panose="02040503050406030204" pitchFamily="18" charset="0"/>
                            </a:rPr>
                          </m:ctrlPr>
                        </m:sSupPr>
                        <m:e>
                          <m:r>
                            <a:rPr lang="en-US" altLang="zh-TW" i="1">
                              <a:latin typeface="Cambria Math"/>
                            </a:rPr>
                            <m:t>𝐴</m:t>
                          </m:r>
                        </m:e>
                        <m:sup>
                          <m:r>
                            <a:rPr lang="zh-TW" altLang="en-US" i="1">
                              <a:latin typeface="Cambria Math"/>
                            </a:rPr>
                            <m:t>𝜇</m:t>
                          </m:r>
                        </m:sup>
                      </m:sSup>
                      <m:r>
                        <a:rPr lang="en-US" altLang="zh-TW" b="0" i="1" smtClean="0">
                          <a:latin typeface="Cambria Math" panose="02040503050406030204" pitchFamily="18" charset="0"/>
                        </a:rPr>
                        <m:t>+</m:t>
                      </m:r>
                      <m:f>
                        <m:fPr>
                          <m:ctrlPr>
                            <a:rPr lang="el-GR" altLang="zh-TW" b="0" i="1" smtClean="0">
                              <a:latin typeface="Cambria Math" panose="02040503050406030204" pitchFamily="18" charset="0"/>
                            </a:rPr>
                          </m:ctrlPr>
                        </m:fPr>
                        <m:num>
                          <m:r>
                            <a:rPr lang="en-US" altLang="zh-TW" b="0" i="1" smtClean="0">
                              <a:latin typeface="Cambria Math" panose="02040503050406030204" pitchFamily="18" charset="0"/>
                            </a:rPr>
                            <m:t>1</m:t>
                          </m:r>
                        </m:num>
                        <m:den>
                          <m:r>
                            <a:rPr lang="en-US" altLang="zh-TW" b="0" i="1" smtClean="0">
                              <a:latin typeface="Cambria Math" panose="02040503050406030204" pitchFamily="18" charset="0"/>
                            </a:rPr>
                            <m:t>𝑔</m:t>
                          </m:r>
                        </m:den>
                      </m:f>
                      <m:sSub>
                        <m:sSubPr>
                          <m:ctrlPr>
                            <a:rPr lang="el-GR" i="1">
                              <a:latin typeface="Cambria Math" panose="02040503050406030204" pitchFamily="18" charset="0"/>
                              <a:ea typeface="Cambria Math" panose="02040503050406030204" pitchFamily="18" charset="0"/>
                              <a:cs typeface="Times New Roman"/>
                            </a:rPr>
                          </m:ctrlPr>
                        </m:sSubPr>
                        <m:e>
                          <m:r>
                            <a:rPr lang="el-GR" i="1">
                              <a:latin typeface="Cambria Math" panose="02040503050406030204" pitchFamily="18" charset="0"/>
                              <a:ea typeface="Cambria Math" panose="02040503050406030204" pitchFamily="18" charset="0"/>
                              <a:cs typeface="Times New Roman"/>
                            </a:rPr>
                            <m:t>𝜕</m:t>
                          </m:r>
                        </m:e>
                        <m:sub>
                          <m:r>
                            <a:rPr lang="el-GR" i="1">
                              <a:latin typeface="Cambria Math" panose="02040503050406030204" pitchFamily="18" charset="0"/>
                              <a:ea typeface="Cambria Math" panose="02040503050406030204" pitchFamily="18" charset="0"/>
                              <a:cs typeface="Times New Roman"/>
                            </a:rPr>
                            <m:t>𝜇</m:t>
                          </m:r>
                        </m:sub>
                      </m:sSub>
                      <m:r>
                        <a:rPr lang="el-GR" i="1">
                          <a:latin typeface="Cambria Math" panose="02040503050406030204" pitchFamily="18" charset="0"/>
                          <a:ea typeface="Cambria Math" panose="02040503050406030204" pitchFamily="18" charset="0"/>
                          <a:cs typeface="Times New Roman"/>
                        </a:rPr>
                        <m:t>𝜃</m:t>
                      </m:r>
                    </m:oMath>
                  </m:oMathPara>
                </a14:m>
                <a:endParaRPr lang="zh-TW" altLang="en-US" dirty="0">
                  <a:latin typeface="Times New Roman" pitchFamily="18" charset="0"/>
                  <a:cs typeface="Times New Roman" pitchFamily="18" charset="0"/>
                </a:endParaRPr>
              </a:p>
            </p:txBody>
          </p:sp>
        </mc:Choice>
        <mc:Fallback>
          <p:sp>
            <p:nvSpPr>
              <p:cNvPr id="14" name="文字方塊 9">
                <a:extLst>
                  <a:ext uri="{FF2B5EF4-FFF2-40B4-BE49-F238E27FC236}">
                    <a16:creationId xmlns:a16="http://schemas.microsoft.com/office/drawing/2014/main" id="{F075ED93-47DA-560C-86D7-07D27EF705FE}"/>
                  </a:ext>
                </a:extLst>
              </p:cNvPr>
              <p:cNvSpPr txBox="1">
                <a:spLocks noRot="1" noChangeAspect="1" noMove="1" noResize="1" noEditPoints="1" noAdjustHandles="1" noChangeArrowheads="1" noChangeShapeType="1" noTextEdit="1"/>
              </p:cNvSpPr>
              <p:nvPr/>
            </p:nvSpPr>
            <p:spPr>
              <a:xfrm>
                <a:off x="3712069" y="4729655"/>
                <a:ext cx="1892744" cy="661335"/>
              </a:xfrm>
              <a:prstGeom prst="rect">
                <a:avLst/>
              </a:prstGeom>
              <a:blipFill>
                <a:blip r:embed="rId12"/>
                <a:stretch>
                  <a:fillRect b="-3774"/>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89788EB0-62F4-296A-1347-5EFAB59432B9}"/>
              </a:ext>
            </a:extLst>
          </p:cNvPr>
          <p:cNvCxnSpPr>
            <a:cxnSpLocks/>
          </p:cNvCxnSpPr>
          <p:nvPr/>
        </p:nvCxnSpPr>
        <p:spPr>
          <a:xfrm flipH="1" flipV="1">
            <a:off x="2860311" y="3831792"/>
            <a:ext cx="2192896" cy="9357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文字方塊 9">
                <a:extLst>
                  <a:ext uri="{FF2B5EF4-FFF2-40B4-BE49-F238E27FC236}">
                    <a16:creationId xmlns:a16="http://schemas.microsoft.com/office/drawing/2014/main" id="{60E8464D-AC0E-24DC-4FFD-1B005AF274E6}"/>
                  </a:ext>
                </a:extLst>
              </p:cNvPr>
              <p:cNvSpPr txBox="1"/>
              <p:nvPr/>
            </p:nvSpPr>
            <p:spPr>
              <a:xfrm>
                <a:off x="689281" y="5955681"/>
                <a:ext cx="1976558" cy="416589"/>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ea typeface="Cambria Math" panose="02040503050406030204" pitchFamily="18" charset="0"/>
                              <a:cs typeface="Times New Roman"/>
                            </a:rPr>
                          </m:ctrlPr>
                        </m:sSubSupPr>
                        <m:e>
                          <m:r>
                            <a:rPr lang="en-US" i="1">
                              <a:latin typeface="Cambria Math" panose="02040503050406030204" pitchFamily="18" charset="0"/>
                              <a:ea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up>
                          <m:r>
                            <a:rPr lang="en-US" i="1">
                              <a:latin typeface="Cambria Math" panose="02040503050406030204" pitchFamily="18" charset="0"/>
                              <a:ea typeface="Cambria Math" panose="02040503050406030204" pitchFamily="18" charset="0"/>
                              <a:cs typeface="Times New Roman"/>
                            </a:rPr>
                            <m:t>′</m:t>
                          </m:r>
                        </m:sup>
                      </m:sSubSup>
                      <m:r>
                        <m:rPr>
                          <m:sty m:val="p"/>
                        </m:rPr>
                        <a:rPr lang="el-GR" i="1" smtClean="0">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sSup>
                        <m:sSupPr>
                          <m:ctrlPr>
                            <a:rPr lang="en-US" i="1">
                              <a:latin typeface="Cambria Math" panose="02040503050406030204" pitchFamily="18" charset="0"/>
                              <a:ea typeface="Cambria Math" panose="02040503050406030204" pitchFamily="18" charset="0"/>
                              <a:cs typeface="Times New Roman"/>
                            </a:rPr>
                          </m:ctrlPr>
                        </m:sSupPr>
                        <m:e>
                          <m:r>
                            <a:rPr lang="en-US" i="1">
                              <a:latin typeface="Cambria Math" panose="02040503050406030204" pitchFamily="18" charset="0"/>
                              <a:ea typeface="Cambria Math" panose="02040503050406030204" pitchFamily="18" charset="0"/>
                              <a:cs typeface="Times New Roman"/>
                            </a:rPr>
                            <m:t>𝑒</m:t>
                          </m:r>
                        </m:e>
                        <m:sup>
                          <m:r>
                            <a:rPr lang="en-US" i="1">
                              <a:latin typeface="Cambria Math" panose="02040503050406030204" pitchFamily="18" charset="0"/>
                              <a:ea typeface="Cambria Math" panose="02040503050406030204" pitchFamily="18" charset="0"/>
                              <a:cs typeface="Times New Roman"/>
                            </a:rPr>
                            <m:t>𝑖</m:t>
                          </m:r>
                          <m:r>
                            <a:rPr lang="en-US" i="1">
                              <a:latin typeface="Cambria Math" panose="02040503050406030204" pitchFamily="18" charset="0"/>
                              <a:ea typeface="Cambria Math" panose="02040503050406030204" pitchFamily="18" charset="0"/>
                              <a:cs typeface="Times New Roman"/>
                            </a:rPr>
                            <m:t>𝜃</m:t>
                          </m:r>
                          <m:d>
                            <m:dPr>
                              <m:ctrlPr>
                                <a:rPr lang="en-US" i="1">
                                  <a:latin typeface="Cambria Math" panose="02040503050406030204" pitchFamily="18" charset="0"/>
                                  <a:ea typeface="Cambria Math" panose="02040503050406030204" pitchFamily="18" charset="0"/>
                                  <a:cs typeface="Times New Roman"/>
                                </a:rPr>
                              </m:ctrlPr>
                            </m:dPr>
                            <m:e>
                              <m:r>
                                <a:rPr lang="en-US" i="1">
                                  <a:latin typeface="Cambria Math" panose="02040503050406030204" pitchFamily="18" charset="0"/>
                                  <a:ea typeface="Cambria Math" panose="02040503050406030204" pitchFamily="18" charset="0"/>
                                  <a:cs typeface="Times New Roman"/>
                                </a:rPr>
                                <m:t>𝑥</m:t>
                              </m:r>
                            </m:e>
                          </m:d>
                        </m:sup>
                      </m:sSup>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oMath>
                  </m:oMathPara>
                </a14:m>
                <a:endParaRPr lang="zh-TW" altLang="en-US" dirty="0">
                  <a:latin typeface="Times New Roman" pitchFamily="18" charset="0"/>
                  <a:cs typeface="Times New Roman" pitchFamily="18" charset="0"/>
                </a:endParaRPr>
              </a:p>
            </p:txBody>
          </p:sp>
        </mc:Choice>
        <mc:Fallback xmlns="">
          <p:sp>
            <p:nvSpPr>
              <p:cNvPr id="18" name="文字方塊 9">
                <a:extLst>
                  <a:ext uri="{FF2B5EF4-FFF2-40B4-BE49-F238E27FC236}">
                    <a16:creationId xmlns:a16="http://schemas.microsoft.com/office/drawing/2014/main" id="{60E8464D-AC0E-24DC-4FFD-1B005AF274E6}"/>
                  </a:ext>
                </a:extLst>
              </p:cNvPr>
              <p:cNvSpPr txBox="1">
                <a:spLocks noRot="1" noChangeAspect="1" noMove="1" noResize="1" noEditPoints="1" noAdjustHandles="1" noChangeArrowheads="1" noChangeShapeType="1" noTextEdit="1"/>
              </p:cNvSpPr>
              <p:nvPr/>
            </p:nvSpPr>
            <p:spPr>
              <a:xfrm>
                <a:off x="689281" y="5955681"/>
                <a:ext cx="1976558" cy="416589"/>
              </a:xfrm>
              <a:prstGeom prst="rect">
                <a:avLst/>
              </a:prstGeom>
              <a:blipFill>
                <a:blip r:embed="rId13"/>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0724AEA-166F-A584-07D8-5D8AF7CBD708}"/>
                  </a:ext>
                </a:extLst>
              </p:cNvPr>
              <p:cNvSpPr txBox="1"/>
              <p:nvPr/>
            </p:nvSpPr>
            <p:spPr>
              <a:xfrm>
                <a:off x="2736835" y="5968152"/>
                <a:ext cx="5316702" cy="391646"/>
              </a:xfrm>
              <a:prstGeom prst="rect">
                <a:avLst/>
              </a:prstGeom>
              <a:noFill/>
            </p:spPr>
            <p:txBody>
              <a:bodyPr wrap="square">
                <a:spAutoFit/>
              </a:bodyPr>
              <a:lstStyle/>
              <a:p>
                <a:r>
                  <a:rPr lang="en-US" dirty="0">
                    <a:solidFill>
                      <a:srgbClr val="FF0000"/>
                    </a:solidFill>
                    <a:latin typeface="Times New Roman" panose="02020603050405020304" pitchFamily="18" charset="0"/>
                    <a:cs typeface="Times New Roman" panose="02020603050405020304" pitchFamily="18" charset="0"/>
                  </a:rPr>
                  <a:t>Covariant derivative</a:t>
                </a:r>
                <a:r>
                  <a:rPr lang="en-US" dirty="0">
                    <a:solidFill>
                      <a:srgbClr val="FF0000"/>
                    </a:solidFill>
                    <a:cs typeface="Times New Roman"/>
                  </a:rPr>
                  <a:t> </a:t>
                </a:r>
                <a14:m>
                  <m:oMath xmlns:m="http://schemas.openxmlformats.org/officeDocument/2006/math">
                    <m:sSub>
                      <m:sSubPr>
                        <m:ctrlPr>
                          <a:rPr lang="en-US" i="1">
                            <a:solidFill>
                              <a:srgbClr val="FF0000"/>
                            </a:solidFill>
                            <a:latin typeface="Cambria Math" panose="02040503050406030204" pitchFamily="18" charset="0"/>
                            <a:cs typeface="Times New Roman"/>
                          </a:rPr>
                        </m:ctrlPr>
                      </m:sSubPr>
                      <m:e>
                        <m:r>
                          <a:rPr lang="en-US" i="1">
                            <a:solidFill>
                              <a:srgbClr val="FF0000"/>
                            </a:solidFill>
                            <a:latin typeface="Cambria Math" panose="02040503050406030204" pitchFamily="18" charset="0"/>
                            <a:cs typeface="Times New Roman"/>
                          </a:rPr>
                          <m:t>𝐷</m:t>
                        </m:r>
                      </m:e>
                      <m:sub>
                        <m:r>
                          <a:rPr lang="en-US" i="1">
                            <a:solidFill>
                              <a:srgbClr val="FF0000"/>
                            </a:solidFill>
                            <a:latin typeface="Cambria Math" panose="02040503050406030204" pitchFamily="18" charset="0"/>
                            <a:ea typeface="Cambria Math" panose="02040503050406030204" pitchFamily="18" charset="0"/>
                            <a:cs typeface="Times New Roman"/>
                          </a:rPr>
                          <m:t>𝜇</m:t>
                        </m:r>
                      </m:sub>
                    </m:sSub>
                    <m:r>
                      <m:rPr>
                        <m:sty m:val="p"/>
                      </m:rPr>
                      <a:rPr lang="el-GR" i="1" smtClean="0">
                        <a:solidFill>
                          <a:srgbClr val="FF0000"/>
                        </a:solidFill>
                        <a:latin typeface="Cambria Math" panose="02040503050406030204" pitchFamily="18" charset="0"/>
                        <a:ea typeface="Cambria Math" panose="02040503050406030204" pitchFamily="18" charset="0"/>
                        <a:cs typeface="Times New Roman"/>
                      </a:rPr>
                      <m:t>Ψ</m:t>
                    </m:r>
                  </m:oMath>
                </a14:m>
                <a:r>
                  <a:rPr kumimoji="1" lang="en-US" dirty="0">
                    <a:solidFill>
                      <a:srgbClr val="FF0000"/>
                    </a:solidFill>
                    <a:latin typeface="Times New Roman"/>
                    <a:cs typeface="Times New Roman"/>
                  </a:rPr>
                  <a:t> </a:t>
                </a:r>
                <a:r>
                  <a:rPr kumimoji="1" lang="en-US" dirty="0">
                    <a:latin typeface="Times New Roman"/>
                    <a:cs typeface="Times New Roman"/>
                  </a:rPr>
                  <a:t>transform exactly like </a:t>
                </a:r>
                <a14:m>
                  <m:oMath xmlns:m="http://schemas.openxmlformats.org/officeDocument/2006/math">
                    <m:r>
                      <m:rPr>
                        <m:sty m:val="p"/>
                      </m:rPr>
                      <a:rPr lang="el-GR" i="1">
                        <a:latin typeface="Cambria Math" panose="02040503050406030204" pitchFamily="18" charset="0"/>
                        <a:ea typeface="Cambria Math" panose="02040503050406030204" pitchFamily="18" charset="0"/>
                        <a:cs typeface="Times New Roman"/>
                      </a:rPr>
                      <m:t>Ψ</m:t>
                    </m:r>
                  </m:oMath>
                </a14:m>
                <a:r>
                  <a:rPr lang="en-US" dirty="0">
                    <a:latin typeface="Times New Roman" panose="02020603050405020304" pitchFamily="18" charset="0"/>
                    <a:cs typeface="Times New Roman" panose="02020603050405020304" pitchFamily="18" charset="0"/>
                  </a:rPr>
                  <a:t>.</a:t>
                </a:r>
              </a:p>
            </p:txBody>
          </p:sp>
        </mc:Choice>
        <mc:Fallback xmlns="">
          <p:sp>
            <p:nvSpPr>
              <p:cNvPr id="19" name="TextBox 18">
                <a:extLst>
                  <a:ext uri="{FF2B5EF4-FFF2-40B4-BE49-F238E27FC236}">
                    <a16:creationId xmlns:a16="http://schemas.microsoft.com/office/drawing/2014/main" id="{D0724AEA-166F-A584-07D8-5D8AF7CBD708}"/>
                  </a:ext>
                </a:extLst>
              </p:cNvPr>
              <p:cNvSpPr txBox="1">
                <a:spLocks noRot="1" noChangeAspect="1" noMove="1" noResize="1" noEditPoints="1" noAdjustHandles="1" noChangeArrowheads="1" noChangeShapeType="1" noTextEdit="1"/>
              </p:cNvSpPr>
              <p:nvPr/>
            </p:nvSpPr>
            <p:spPr>
              <a:xfrm>
                <a:off x="2736835" y="5968152"/>
                <a:ext cx="5316702" cy="391646"/>
              </a:xfrm>
              <a:prstGeom prst="rect">
                <a:avLst/>
              </a:prstGeom>
              <a:blipFill>
                <a:blip r:embed="rId14"/>
                <a:stretch>
                  <a:fillRect l="-952" t="-3125" b="-15625"/>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D7B1C453-7249-F072-2D72-D24ECFEC432D}"/>
              </a:ext>
            </a:extLst>
          </p:cNvPr>
          <p:cNvSpPr txBox="1"/>
          <p:nvPr/>
        </p:nvSpPr>
        <p:spPr>
          <a:xfrm>
            <a:off x="3193895" y="165942"/>
            <a:ext cx="4572000" cy="369332"/>
          </a:xfrm>
          <a:prstGeom prst="rect">
            <a:avLst/>
          </a:prstGeom>
          <a:noFill/>
        </p:spPr>
        <p:txBody>
          <a:bodyPr wrap="square">
            <a:spAutoFit/>
          </a:bodyPr>
          <a:lstStyle/>
          <a:p>
            <a:r>
              <a:rPr lang="en-US" dirty="0">
                <a:latin typeface="Times New Roman"/>
                <a:cs typeface="Times New Roman"/>
              </a:rPr>
              <a:t>G</a:t>
            </a:r>
            <a:r>
              <a:rPr kumimoji="1" lang="en-US" dirty="0">
                <a:latin typeface="Times New Roman"/>
                <a:cs typeface="Times New Roman"/>
              </a:rPr>
              <a:t>auge symmetry in QFT</a:t>
            </a:r>
            <a:endParaRPr lang="en-US"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2B86EF2-90ED-5655-1C27-4FC7EC3EAB8F}"/>
                  </a:ext>
                </a:extLst>
              </p:cNvPr>
              <p:cNvSpPr txBox="1"/>
              <p:nvPr/>
            </p:nvSpPr>
            <p:spPr>
              <a:xfrm>
                <a:off x="678362" y="1057641"/>
                <a:ext cx="2394829" cy="308546"/>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r>
                        <a:rPr lang="en-US" i="1">
                          <a:latin typeface="Cambria Math" panose="02040503050406030204" pitchFamily="18" charset="0"/>
                        </a:rPr>
                        <m:t>𝑖</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r>
                        <m:rPr>
                          <m:sty m:val="p"/>
                        </m:rPr>
                        <a:rPr lang="el-GR" i="1">
                          <a:latin typeface="Cambria Math" panose="02040503050406030204" pitchFamily="18" charset="0"/>
                          <a:ea typeface="Cambria Math" panose="02040503050406030204" pitchFamily="18" charset="0"/>
                          <a:cs typeface="Times New Roman"/>
                        </a:rPr>
                        <m:t>Ψ</m:t>
                      </m:r>
                    </m:oMath>
                  </m:oMathPara>
                </a14:m>
                <a:endParaRPr lang="en-TW" dirty="0"/>
              </a:p>
            </p:txBody>
          </p:sp>
        </mc:Choice>
        <mc:Fallback xmlns="">
          <p:sp>
            <p:nvSpPr>
              <p:cNvPr id="13" name="TextBox 12">
                <a:extLst>
                  <a:ext uri="{FF2B5EF4-FFF2-40B4-BE49-F238E27FC236}">
                    <a16:creationId xmlns:a16="http://schemas.microsoft.com/office/drawing/2014/main" id="{82B86EF2-90ED-5655-1C27-4FC7EC3EAB8F}"/>
                  </a:ext>
                </a:extLst>
              </p:cNvPr>
              <p:cNvSpPr txBox="1">
                <a:spLocks noRot="1" noChangeAspect="1" noMove="1" noResize="1" noEditPoints="1" noAdjustHandles="1" noChangeArrowheads="1" noChangeShapeType="1" noTextEdit="1"/>
              </p:cNvSpPr>
              <p:nvPr/>
            </p:nvSpPr>
            <p:spPr>
              <a:xfrm>
                <a:off x="678362" y="1057641"/>
                <a:ext cx="2394829" cy="308546"/>
              </a:xfrm>
              <a:prstGeom prst="rect">
                <a:avLst/>
              </a:prstGeom>
              <a:blipFill>
                <a:blip r:embed="rId15"/>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31C7136-6846-8A05-ADCD-889405FB4F74}"/>
                  </a:ext>
                </a:extLst>
              </p:cNvPr>
              <p:cNvSpPr txBox="1"/>
              <p:nvPr/>
            </p:nvSpPr>
            <p:spPr>
              <a:xfrm>
                <a:off x="626741" y="1426370"/>
                <a:ext cx="8214428" cy="369332"/>
              </a:xfrm>
              <a:prstGeom prst="rect">
                <a:avLst/>
              </a:prstGeom>
              <a:noFill/>
            </p:spPr>
            <p:txBody>
              <a:bodyPr wrap="square">
                <a:spAutoFit/>
              </a:bodyPr>
              <a:lstStyle/>
              <a:p>
                <a:r>
                  <a:rPr lang="en-US" dirty="0">
                    <a:latin typeface="Times New Roman"/>
                    <a:cs typeface="Times New Roman"/>
                  </a:rPr>
                  <a:t>The Lagrangian has a </a:t>
                </a:r>
                <a14:m>
                  <m:oMath xmlns:m="http://schemas.openxmlformats.org/officeDocument/2006/math">
                    <m:r>
                      <a:rPr lang="en-US" i="1">
                        <a:latin typeface="Cambria Math" panose="02040503050406030204" pitchFamily="18" charset="0"/>
                        <a:cs typeface="Times New Roman"/>
                      </a:rPr>
                      <m:t>𝑈</m:t>
                    </m:r>
                    <m:r>
                      <a:rPr lang="en-US" i="1">
                        <a:latin typeface="Cambria Math" panose="02040503050406030204" pitchFamily="18" charset="0"/>
                        <a:cs typeface="Times New Roman"/>
                      </a:rPr>
                      <m:t>(1)</m:t>
                    </m:r>
                  </m:oMath>
                </a14:m>
                <a:r>
                  <a:rPr lang="en-US" dirty="0">
                    <a:latin typeface="Times New Roman"/>
                    <a:cs typeface="Times New Roman"/>
                  </a:rPr>
                  <a:t> symmetry when it</a:t>
                </a:r>
                <a:r>
                  <a:rPr kumimoji="1" lang="en-US" dirty="0">
                    <a:latin typeface="Times New Roman"/>
                    <a:cs typeface="Times New Roman"/>
                  </a:rPr>
                  <a:t> is multiplied by a constant phase factor.</a:t>
                </a:r>
                <a:endParaRPr lang="en-US" dirty="0"/>
              </a:p>
            </p:txBody>
          </p:sp>
        </mc:Choice>
        <mc:Fallback xmlns="">
          <p:sp>
            <p:nvSpPr>
              <p:cNvPr id="17" name="TextBox 16">
                <a:extLst>
                  <a:ext uri="{FF2B5EF4-FFF2-40B4-BE49-F238E27FC236}">
                    <a16:creationId xmlns:a16="http://schemas.microsoft.com/office/drawing/2014/main" id="{031C7136-6846-8A05-ADCD-889405FB4F74}"/>
                  </a:ext>
                </a:extLst>
              </p:cNvPr>
              <p:cNvSpPr txBox="1">
                <a:spLocks noRot="1" noChangeAspect="1" noMove="1" noResize="1" noEditPoints="1" noAdjustHandles="1" noChangeArrowheads="1" noChangeShapeType="1" noTextEdit="1"/>
              </p:cNvSpPr>
              <p:nvPr/>
            </p:nvSpPr>
            <p:spPr>
              <a:xfrm>
                <a:off x="626741" y="1426370"/>
                <a:ext cx="8214428" cy="369332"/>
              </a:xfrm>
              <a:prstGeom prst="rect">
                <a:avLst/>
              </a:prstGeom>
              <a:blipFill>
                <a:blip r:embed="rId16"/>
                <a:stretch>
                  <a:fillRect l="-618"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9">
                <a:extLst>
                  <a:ext uri="{FF2B5EF4-FFF2-40B4-BE49-F238E27FC236}">
                    <a16:creationId xmlns:a16="http://schemas.microsoft.com/office/drawing/2014/main" id="{5A5A2021-20DB-84A7-945F-5653AA0A8AF0}"/>
                  </a:ext>
                </a:extLst>
              </p:cNvPr>
              <p:cNvSpPr txBox="1"/>
              <p:nvPr/>
            </p:nvSpPr>
            <p:spPr>
              <a:xfrm>
                <a:off x="689281" y="4770082"/>
                <a:ext cx="2544807" cy="391646"/>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i="1">
                          <a:latin typeface="Cambria Math" panose="02040503050406030204" pitchFamily="18" charset="0"/>
                          <a:ea typeface="Cambria Math" panose="02040503050406030204" pitchFamily="18" charset="0"/>
                          <a:cs typeface="Times New Roman"/>
                        </a:rPr>
                        <m:t>−</m:t>
                      </m:r>
                      <m:r>
                        <a:rPr lang="en-US" altLang="zh-TW" i="1">
                          <a:latin typeface="Cambria Math" panose="02040503050406030204" pitchFamily="18" charset="0"/>
                          <a:ea typeface="Cambria Math" panose="02040503050406030204" pitchFamily="18" charset="0"/>
                          <a:cs typeface="Times New Roman"/>
                        </a:rPr>
                        <m:t>𝑖𝑔</m:t>
                      </m:r>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cs typeface="Times New Roman"/>
                            </a:rPr>
                            <m:t>𝐴</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oMath>
                  </m:oMathPara>
                </a14:m>
                <a:endParaRPr lang="zh-TW" altLang="en-US" dirty="0">
                  <a:latin typeface="Times New Roman" pitchFamily="18" charset="0"/>
                  <a:cs typeface="Times New Roman" pitchFamily="18" charset="0"/>
                </a:endParaRPr>
              </a:p>
            </p:txBody>
          </p:sp>
        </mc:Choice>
        <mc:Fallback xmlns="">
          <p:sp>
            <p:nvSpPr>
              <p:cNvPr id="15" name="文字方塊 9">
                <a:extLst>
                  <a:ext uri="{FF2B5EF4-FFF2-40B4-BE49-F238E27FC236}">
                    <a16:creationId xmlns:a16="http://schemas.microsoft.com/office/drawing/2014/main" id="{5A5A2021-20DB-84A7-945F-5653AA0A8AF0}"/>
                  </a:ext>
                </a:extLst>
              </p:cNvPr>
              <p:cNvSpPr txBox="1">
                <a:spLocks noRot="1" noChangeAspect="1" noMove="1" noResize="1" noEditPoints="1" noAdjustHandles="1" noChangeArrowheads="1" noChangeShapeType="1" noTextEdit="1"/>
              </p:cNvSpPr>
              <p:nvPr/>
            </p:nvSpPr>
            <p:spPr>
              <a:xfrm>
                <a:off x="689281" y="4770082"/>
                <a:ext cx="2544807" cy="391646"/>
              </a:xfrm>
              <a:prstGeom prst="rect">
                <a:avLst/>
              </a:prstGeom>
              <a:blipFill>
                <a:blip r:embed="rId17"/>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9">
                <a:extLst>
                  <a:ext uri="{FF2B5EF4-FFF2-40B4-BE49-F238E27FC236}">
                    <a16:creationId xmlns:a16="http://schemas.microsoft.com/office/drawing/2014/main" id="{4FFABBE4-4FED-8EAE-26D6-03EC217DE9D5}"/>
                  </a:ext>
                </a:extLst>
              </p:cNvPr>
              <p:cNvSpPr txBox="1"/>
              <p:nvPr/>
            </p:nvSpPr>
            <p:spPr>
              <a:xfrm>
                <a:off x="657150" y="5465214"/>
                <a:ext cx="7761076" cy="410112"/>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ea typeface="Cambria Math" panose="02040503050406030204" pitchFamily="18" charset="0"/>
                              <a:cs typeface="Times New Roman"/>
                            </a:rPr>
                          </m:ctrlPr>
                        </m:sSubSupPr>
                        <m:e>
                          <m:r>
                            <a:rPr lang="en-US" i="1">
                              <a:latin typeface="Cambria Math" panose="02040503050406030204" pitchFamily="18" charset="0"/>
                              <a:ea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up>
                          <m:r>
                            <a:rPr lang="en-US" i="1">
                              <a:latin typeface="Cambria Math" panose="02040503050406030204" pitchFamily="18" charset="0"/>
                              <a:ea typeface="Cambria Math" panose="02040503050406030204" pitchFamily="18" charset="0"/>
                              <a:cs typeface="Times New Roman"/>
                            </a:rPr>
                            <m:t>′</m:t>
                          </m:r>
                        </m:sup>
                      </m:sSubSup>
                      <m:sSup>
                        <m:sSupPr>
                          <m:ctrlPr>
                            <a:rPr lang="en-US" b="0" i="1" smtClean="0">
                              <a:latin typeface="Cambria Math" panose="02040503050406030204" pitchFamily="18" charset="0"/>
                              <a:ea typeface="Cambria Math" panose="02040503050406030204" pitchFamily="18" charset="0"/>
                              <a:cs typeface="Times New Roman"/>
                            </a:rPr>
                          </m:ctrlPr>
                        </m:sSupPr>
                        <m:e>
                          <m:r>
                            <m:rPr>
                              <m:sty m:val="p"/>
                            </m:rPr>
                            <a:rPr lang="el-GR" i="1">
                              <a:latin typeface="Cambria Math" panose="02040503050406030204" pitchFamily="18" charset="0"/>
                              <a:ea typeface="Cambria Math" panose="02040503050406030204" pitchFamily="18" charset="0"/>
                              <a:cs typeface="Times New Roman"/>
                            </a:rPr>
                            <m:t>Ψ</m:t>
                          </m:r>
                        </m:e>
                        <m:sup>
                          <m:r>
                            <a:rPr lang="en-US" b="0" i="1" smtClean="0">
                              <a:latin typeface="Cambria Math" panose="02040503050406030204" pitchFamily="18" charset="0"/>
                              <a:ea typeface="Cambria Math" panose="02040503050406030204" pitchFamily="18" charset="0"/>
                              <a:cs typeface="Times New Roman"/>
                            </a:rPr>
                            <m:t>′</m:t>
                          </m:r>
                        </m:sup>
                      </m:sSup>
                      <m:r>
                        <a:rPr lang="en-US"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sSup>
                        <m:sSupPr>
                          <m:ctrlPr>
                            <a:rPr lang="en-US" b="0" i="1" smtClean="0">
                              <a:latin typeface="Cambria Math" panose="02040503050406030204" pitchFamily="18" charset="0"/>
                              <a:ea typeface="Cambria Math" panose="02040503050406030204" pitchFamily="18" charset="0"/>
                              <a:cs typeface="Times New Roman"/>
                            </a:rPr>
                          </m:ctrlPr>
                        </m:sSupPr>
                        <m:e>
                          <m:r>
                            <m:rPr>
                              <m:sty m:val="p"/>
                            </m:rPr>
                            <a:rPr lang="el-GR" i="1">
                              <a:latin typeface="Cambria Math" panose="02040503050406030204" pitchFamily="18" charset="0"/>
                              <a:ea typeface="Cambria Math" panose="02040503050406030204" pitchFamily="18" charset="0"/>
                              <a:cs typeface="Times New Roman"/>
                            </a:rPr>
                            <m:t>Ψ</m:t>
                          </m:r>
                        </m:e>
                        <m:sup>
                          <m:r>
                            <a:rPr lang="en-US" b="0" i="1" smtClean="0">
                              <a:latin typeface="Cambria Math" panose="02040503050406030204" pitchFamily="18" charset="0"/>
                              <a:ea typeface="Cambria Math" panose="02040503050406030204" pitchFamily="18" charset="0"/>
                              <a:cs typeface="Times New Roman"/>
                            </a:rPr>
                            <m:t>′</m:t>
                          </m:r>
                        </m:sup>
                      </m:sSup>
                      <m:r>
                        <a:rPr lang="en-US" i="1">
                          <a:latin typeface="Cambria Math" panose="02040503050406030204" pitchFamily="18" charset="0"/>
                          <a:ea typeface="Cambria Math" panose="02040503050406030204" pitchFamily="18" charset="0"/>
                          <a:cs typeface="Times New Roman"/>
                        </a:rPr>
                        <m:t>−</m:t>
                      </m:r>
                      <m:r>
                        <a:rPr lang="en-US" altLang="zh-TW" i="1">
                          <a:latin typeface="Cambria Math" panose="02040503050406030204" pitchFamily="18" charset="0"/>
                          <a:ea typeface="Cambria Math" panose="02040503050406030204" pitchFamily="18" charset="0"/>
                          <a:cs typeface="Times New Roman"/>
                        </a:rPr>
                        <m:t>𝑖𝑔</m:t>
                      </m:r>
                      <m:sSubSup>
                        <m:sSubSupPr>
                          <m:ctrlPr>
                            <a:rPr lang="en-US" i="1">
                              <a:latin typeface="Cambria Math" panose="02040503050406030204" pitchFamily="18" charset="0"/>
                              <a:ea typeface="Cambria Math" panose="02040503050406030204" pitchFamily="18" charset="0"/>
                              <a:cs typeface="Times New Roman"/>
                            </a:rPr>
                          </m:ctrlPr>
                        </m:sSubSupPr>
                        <m:e>
                          <m:r>
                            <a:rPr lang="en-US" b="0" i="1" smtClean="0">
                              <a:latin typeface="Cambria Math" panose="02040503050406030204" pitchFamily="18" charset="0"/>
                              <a:ea typeface="Cambria Math" panose="02040503050406030204" pitchFamily="18" charset="0"/>
                              <a:cs typeface="Times New Roman"/>
                            </a:rPr>
                            <m:t>𝐴</m:t>
                          </m:r>
                        </m:e>
                        <m:sub>
                          <m:r>
                            <a:rPr lang="en-US" i="1">
                              <a:latin typeface="Cambria Math" panose="02040503050406030204" pitchFamily="18" charset="0"/>
                              <a:ea typeface="Cambria Math" panose="02040503050406030204" pitchFamily="18" charset="0"/>
                              <a:cs typeface="Times New Roman"/>
                            </a:rPr>
                            <m:t>𝜇</m:t>
                          </m:r>
                        </m:sub>
                        <m:sup>
                          <m:r>
                            <a:rPr lang="en-US" i="1">
                              <a:latin typeface="Cambria Math" panose="02040503050406030204" pitchFamily="18" charset="0"/>
                              <a:ea typeface="Cambria Math" panose="02040503050406030204" pitchFamily="18" charset="0"/>
                              <a:cs typeface="Times New Roman"/>
                            </a:rPr>
                            <m:t>′</m:t>
                          </m:r>
                        </m:sup>
                      </m:sSubSup>
                      <m:sSup>
                        <m:sSupPr>
                          <m:ctrlPr>
                            <a:rPr lang="en-US" i="1">
                              <a:latin typeface="Cambria Math" panose="02040503050406030204" pitchFamily="18" charset="0"/>
                              <a:ea typeface="Cambria Math" panose="02040503050406030204" pitchFamily="18" charset="0"/>
                              <a:cs typeface="Times New Roman"/>
                            </a:rPr>
                          </m:ctrlPr>
                        </m:sSupPr>
                        <m:e>
                          <m:r>
                            <m:rPr>
                              <m:sty m:val="p"/>
                            </m:rPr>
                            <a:rPr lang="el-GR" i="1">
                              <a:latin typeface="Cambria Math" panose="02040503050406030204" pitchFamily="18" charset="0"/>
                              <a:ea typeface="Cambria Math" panose="02040503050406030204" pitchFamily="18" charset="0"/>
                              <a:cs typeface="Times New Roman"/>
                            </a:rPr>
                            <m:t>Ψ</m:t>
                          </m:r>
                        </m:e>
                        <m:sup>
                          <m:r>
                            <a:rPr lang="en-US" i="1">
                              <a:latin typeface="Cambria Math" panose="02040503050406030204" pitchFamily="18" charset="0"/>
                              <a:ea typeface="Cambria Math" panose="02040503050406030204" pitchFamily="18" charset="0"/>
                              <a:cs typeface="Times New Roman"/>
                            </a:rPr>
                            <m:t>′</m:t>
                          </m:r>
                        </m:sup>
                      </m:sSup>
                      <m:r>
                        <a:rPr lang="en-US" i="1">
                          <a:latin typeface="Cambria Math" panose="02040503050406030204" pitchFamily="18" charset="0"/>
                          <a:ea typeface="Cambria Math" panose="02040503050406030204" pitchFamily="18" charset="0"/>
                          <a:cs typeface="Times New Roman"/>
                        </a:rPr>
                        <m:t>=</m:t>
                      </m:r>
                      <m:sSup>
                        <m:sSupPr>
                          <m:ctrlPr>
                            <a:rPr lang="en-US" i="1">
                              <a:latin typeface="Cambria Math" panose="02040503050406030204" pitchFamily="18" charset="0"/>
                              <a:ea typeface="Cambria Math" panose="02040503050406030204" pitchFamily="18" charset="0"/>
                              <a:cs typeface="Times New Roman"/>
                            </a:rPr>
                          </m:ctrlPr>
                        </m:sSupPr>
                        <m:e>
                          <m:r>
                            <a:rPr lang="en-US" i="1">
                              <a:latin typeface="Cambria Math" panose="02040503050406030204" pitchFamily="18" charset="0"/>
                              <a:ea typeface="Cambria Math" panose="02040503050406030204" pitchFamily="18" charset="0"/>
                              <a:cs typeface="Times New Roman"/>
                            </a:rPr>
                            <m:t>𝑒</m:t>
                          </m:r>
                        </m:e>
                        <m:sup>
                          <m:r>
                            <a:rPr lang="en-US" i="1">
                              <a:latin typeface="Cambria Math" panose="02040503050406030204" pitchFamily="18" charset="0"/>
                              <a:ea typeface="Cambria Math" panose="02040503050406030204" pitchFamily="18" charset="0"/>
                              <a:cs typeface="Times New Roman"/>
                            </a:rPr>
                            <m:t>𝑖</m:t>
                          </m:r>
                          <m:r>
                            <a:rPr lang="en-US" i="1">
                              <a:latin typeface="Cambria Math" panose="02040503050406030204" pitchFamily="18" charset="0"/>
                              <a:ea typeface="Cambria Math" panose="02040503050406030204" pitchFamily="18" charset="0"/>
                              <a:cs typeface="Times New Roman"/>
                            </a:rPr>
                            <m:t>𝜃</m:t>
                          </m:r>
                        </m:sup>
                      </m:sSup>
                      <m:sSub>
                        <m:sSubPr>
                          <m:ctrlPr>
                            <a:rPr lang="el-GR" i="1">
                              <a:latin typeface="Cambria Math" panose="02040503050406030204" pitchFamily="18" charset="0"/>
                              <a:ea typeface="Cambria Math" panose="02040503050406030204" pitchFamily="18" charset="0"/>
                              <a:cs typeface="Times New Roman"/>
                            </a:rPr>
                          </m:ctrlPr>
                        </m:sSubPr>
                        <m:e>
                          <m:r>
                            <a:rPr lang="el-GR" i="1">
                              <a:latin typeface="Cambria Math" panose="02040503050406030204" pitchFamily="18" charset="0"/>
                              <a:ea typeface="Cambria Math" panose="02040503050406030204" pitchFamily="18" charset="0"/>
                              <a:cs typeface="Times New Roman"/>
                            </a:rPr>
                            <m:t>𝜕</m:t>
                          </m:r>
                        </m:e>
                        <m:sub>
                          <m:r>
                            <a:rPr lang="el-GR"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i="1">
                          <a:latin typeface="Cambria Math" panose="02040503050406030204" pitchFamily="18" charset="0"/>
                          <a:ea typeface="Cambria Math" panose="02040503050406030204" pitchFamily="18" charset="0"/>
                          <a:cs typeface="Times New Roman"/>
                        </a:rPr>
                        <m:t>+</m:t>
                      </m:r>
                      <m:r>
                        <a:rPr lang="en-US" i="1">
                          <a:latin typeface="Cambria Math" panose="02040503050406030204" pitchFamily="18" charset="0"/>
                          <a:ea typeface="Cambria Math" panose="02040503050406030204" pitchFamily="18" charset="0"/>
                          <a:cs typeface="Times New Roman"/>
                        </a:rPr>
                        <m:t>𝑖</m:t>
                      </m:r>
                      <m:sSub>
                        <m:sSubPr>
                          <m:ctrlPr>
                            <a:rPr lang="el-GR" i="1">
                              <a:latin typeface="Cambria Math" panose="02040503050406030204" pitchFamily="18" charset="0"/>
                              <a:ea typeface="Cambria Math" panose="02040503050406030204" pitchFamily="18" charset="0"/>
                              <a:cs typeface="Times New Roman"/>
                            </a:rPr>
                          </m:ctrlPr>
                        </m:sSubPr>
                        <m:e>
                          <m:r>
                            <a:rPr lang="el-GR" i="1">
                              <a:latin typeface="Cambria Math" panose="02040503050406030204" pitchFamily="18" charset="0"/>
                              <a:ea typeface="Cambria Math" panose="02040503050406030204" pitchFamily="18" charset="0"/>
                              <a:cs typeface="Times New Roman"/>
                            </a:rPr>
                            <m:t>𝜕</m:t>
                          </m:r>
                        </m:e>
                        <m:sub>
                          <m:r>
                            <a:rPr lang="el-GR" i="1">
                              <a:latin typeface="Cambria Math" panose="02040503050406030204" pitchFamily="18" charset="0"/>
                              <a:ea typeface="Cambria Math" panose="02040503050406030204" pitchFamily="18" charset="0"/>
                              <a:cs typeface="Times New Roman"/>
                            </a:rPr>
                            <m:t>𝜇</m:t>
                          </m:r>
                        </m:sub>
                      </m:sSub>
                      <m:r>
                        <a:rPr lang="el-GR" i="1">
                          <a:latin typeface="Cambria Math" panose="02040503050406030204" pitchFamily="18" charset="0"/>
                          <a:ea typeface="Cambria Math" panose="02040503050406030204" pitchFamily="18" charset="0"/>
                          <a:cs typeface="Times New Roman"/>
                        </a:rPr>
                        <m:t>𝜃</m:t>
                      </m:r>
                      <m:r>
                        <a:rPr lang="el-GR" i="1">
                          <a:latin typeface="Cambria Math" panose="02040503050406030204" pitchFamily="18" charset="0"/>
                          <a:ea typeface="Cambria Math" panose="02040503050406030204" pitchFamily="18" charset="0"/>
                          <a:cs typeface="Times New Roman"/>
                        </a:rPr>
                        <m:t>∙</m:t>
                      </m:r>
                      <m:sSup>
                        <m:sSupPr>
                          <m:ctrlPr>
                            <a:rPr lang="en-US" i="1">
                              <a:latin typeface="Cambria Math" panose="02040503050406030204" pitchFamily="18" charset="0"/>
                              <a:ea typeface="Cambria Math" panose="02040503050406030204" pitchFamily="18" charset="0"/>
                              <a:cs typeface="Times New Roman"/>
                            </a:rPr>
                          </m:ctrlPr>
                        </m:sSupPr>
                        <m:e>
                          <m:r>
                            <a:rPr lang="en-US" i="1">
                              <a:latin typeface="Cambria Math" panose="02040503050406030204" pitchFamily="18" charset="0"/>
                              <a:ea typeface="Cambria Math" panose="02040503050406030204" pitchFamily="18" charset="0"/>
                              <a:cs typeface="Times New Roman"/>
                            </a:rPr>
                            <m:t>𝑒</m:t>
                          </m:r>
                        </m:e>
                        <m:sup>
                          <m:r>
                            <a:rPr lang="en-US" i="1">
                              <a:latin typeface="Cambria Math" panose="02040503050406030204" pitchFamily="18" charset="0"/>
                              <a:ea typeface="Cambria Math" panose="02040503050406030204" pitchFamily="18" charset="0"/>
                              <a:cs typeface="Times New Roman"/>
                            </a:rPr>
                            <m:t>𝑖</m:t>
                          </m:r>
                          <m:r>
                            <a:rPr lang="en-US" i="1">
                              <a:latin typeface="Cambria Math" panose="02040503050406030204" pitchFamily="18" charset="0"/>
                              <a:ea typeface="Cambria Math" panose="02040503050406030204" pitchFamily="18" charset="0"/>
                              <a:cs typeface="Times New Roman"/>
                            </a:rPr>
                            <m:t>𝜃</m:t>
                          </m:r>
                        </m:sup>
                      </m:sSup>
                      <m:r>
                        <m:rPr>
                          <m:sty m:val="p"/>
                        </m:rPr>
                        <a:rPr lang="el-GR" i="1">
                          <a:latin typeface="Cambria Math" panose="02040503050406030204" pitchFamily="18" charset="0"/>
                          <a:ea typeface="Cambria Math" panose="02040503050406030204" pitchFamily="18" charset="0"/>
                          <a:cs typeface="Times New Roman"/>
                        </a:rPr>
                        <m:t>Ψ</m:t>
                      </m:r>
                      <m:r>
                        <a:rPr lang="en-US" i="1">
                          <a:latin typeface="Cambria Math" panose="02040503050406030204" pitchFamily="18" charset="0"/>
                          <a:ea typeface="Cambria Math" panose="02040503050406030204" pitchFamily="18" charset="0"/>
                          <a:cs typeface="Times New Roman"/>
                        </a:rPr>
                        <m:t>−</m:t>
                      </m:r>
                      <m:r>
                        <a:rPr lang="en-US" altLang="zh-TW" i="1">
                          <a:latin typeface="Cambria Math" panose="02040503050406030204" pitchFamily="18" charset="0"/>
                          <a:ea typeface="Cambria Math" panose="02040503050406030204" pitchFamily="18" charset="0"/>
                          <a:cs typeface="Times New Roman"/>
                        </a:rPr>
                        <m:t>𝑖𝑔</m:t>
                      </m:r>
                      <m:sSup>
                        <m:sSupPr>
                          <m:ctrlPr>
                            <a:rPr lang="en-US" altLang="zh-TW" i="1">
                              <a:latin typeface="Cambria Math" panose="02040503050406030204" pitchFamily="18" charset="0"/>
                            </a:rPr>
                          </m:ctrlPr>
                        </m:sSupPr>
                        <m:e>
                          <m:r>
                            <a:rPr lang="en-US" altLang="zh-TW" i="1">
                              <a:latin typeface="Cambria Math"/>
                            </a:rPr>
                            <m:t>𝐴</m:t>
                          </m:r>
                        </m:e>
                        <m:sup>
                          <m:r>
                            <a:rPr lang="zh-TW" altLang="en-US" i="1">
                              <a:latin typeface="Cambria Math"/>
                            </a:rPr>
                            <m:t>𝜇</m:t>
                          </m:r>
                        </m:sup>
                      </m:sSup>
                      <m:sSup>
                        <m:sSupPr>
                          <m:ctrlPr>
                            <a:rPr lang="en-US" i="1">
                              <a:latin typeface="Cambria Math" panose="02040503050406030204" pitchFamily="18" charset="0"/>
                              <a:ea typeface="Cambria Math" panose="02040503050406030204" pitchFamily="18" charset="0"/>
                              <a:cs typeface="Times New Roman"/>
                            </a:rPr>
                          </m:ctrlPr>
                        </m:sSupPr>
                        <m:e>
                          <m:r>
                            <a:rPr lang="en-US" i="1">
                              <a:latin typeface="Cambria Math" panose="02040503050406030204" pitchFamily="18" charset="0"/>
                              <a:ea typeface="Cambria Math" panose="02040503050406030204" pitchFamily="18" charset="0"/>
                              <a:cs typeface="Times New Roman"/>
                            </a:rPr>
                            <m:t>𝑒</m:t>
                          </m:r>
                        </m:e>
                        <m:sup>
                          <m:r>
                            <a:rPr lang="en-US" i="1">
                              <a:latin typeface="Cambria Math" panose="02040503050406030204" pitchFamily="18" charset="0"/>
                              <a:ea typeface="Cambria Math" panose="02040503050406030204" pitchFamily="18" charset="0"/>
                              <a:cs typeface="Times New Roman"/>
                            </a:rPr>
                            <m:t>𝑖</m:t>
                          </m:r>
                          <m:r>
                            <a:rPr lang="en-US" i="1">
                              <a:latin typeface="Cambria Math" panose="02040503050406030204" pitchFamily="18" charset="0"/>
                              <a:ea typeface="Cambria Math" panose="02040503050406030204" pitchFamily="18" charset="0"/>
                              <a:cs typeface="Times New Roman"/>
                            </a:rPr>
                            <m:t>𝜃</m:t>
                          </m:r>
                        </m:sup>
                      </m:sSup>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r>
                        <a:rPr lang="en-US" i="1">
                          <a:latin typeface="Cambria Math" panose="02040503050406030204" pitchFamily="18" charset="0"/>
                          <a:ea typeface="Cambria Math" panose="02040503050406030204" pitchFamily="18" charset="0"/>
                          <a:cs typeface="Times New Roman"/>
                        </a:rPr>
                        <m:t>𝑖</m:t>
                      </m:r>
                      <m:sSub>
                        <m:sSubPr>
                          <m:ctrlPr>
                            <a:rPr lang="el-GR" i="1">
                              <a:latin typeface="Cambria Math" panose="02040503050406030204" pitchFamily="18" charset="0"/>
                              <a:ea typeface="Cambria Math" panose="02040503050406030204" pitchFamily="18" charset="0"/>
                              <a:cs typeface="Times New Roman"/>
                            </a:rPr>
                          </m:ctrlPr>
                        </m:sSubPr>
                        <m:e>
                          <m:r>
                            <a:rPr lang="el-GR" i="1">
                              <a:latin typeface="Cambria Math" panose="02040503050406030204" pitchFamily="18" charset="0"/>
                              <a:ea typeface="Cambria Math" panose="02040503050406030204" pitchFamily="18" charset="0"/>
                              <a:cs typeface="Times New Roman"/>
                            </a:rPr>
                            <m:t>𝜕</m:t>
                          </m:r>
                        </m:e>
                        <m:sub>
                          <m:r>
                            <a:rPr lang="el-GR" i="1">
                              <a:latin typeface="Cambria Math" panose="02040503050406030204" pitchFamily="18" charset="0"/>
                              <a:ea typeface="Cambria Math" panose="02040503050406030204" pitchFamily="18" charset="0"/>
                              <a:cs typeface="Times New Roman"/>
                            </a:rPr>
                            <m:t>𝜇</m:t>
                          </m:r>
                        </m:sub>
                      </m:sSub>
                      <m:r>
                        <a:rPr lang="el-GR" i="1">
                          <a:latin typeface="Cambria Math" panose="02040503050406030204" pitchFamily="18" charset="0"/>
                          <a:ea typeface="Cambria Math" panose="02040503050406030204" pitchFamily="18" charset="0"/>
                          <a:cs typeface="Times New Roman"/>
                        </a:rPr>
                        <m:t>𝜃</m:t>
                      </m:r>
                      <m:r>
                        <a:rPr lang="el-GR" i="1">
                          <a:latin typeface="Cambria Math" panose="02040503050406030204" pitchFamily="18" charset="0"/>
                          <a:ea typeface="Cambria Math" panose="02040503050406030204" pitchFamily="18" charset="0"/>
                          <a:cs typeface="Times New Roman"/>
                        </a:rPr>
                        <m:t>∙</m:t>
                      </m:r>
                      <m:sSup>
                        <m:sSupPr>
                          <m:ctrlPr>
                            <a:rPr lang="en-US" i="1">
                              <a:latin typeface="Cambria Math" panose="02040503050406030204" pitchFamily="18" charset="0"/>
                              <a:ea typeface="Cambria Math" panose="02040503050406030204" pitchFamily="18" charset="0"/>
                              <a:cs typeface="Times New Roman"/>
                            </a:rPr>
                          </m:ctrlPr>
                        </m:sSupPr>
                        <m:e>
                          <m:r>
                            <a:rPr lang="en-US" i="1">
                              <a:latin typeface="Cambria Math" panose="02040503050406030204" pitchFamily="18" charset="0"/>
                              <a:ea typeface="Cambria Math" panose="02040503050406030204" pitchFamily="18" charset="0"/>
                              <a:cs typeface="Times New Roman"/>
                            </a:rPr>
                            <m:t>𝑒</m:t>
                          </m:r>
                        </m:e>
                        <m:sup>
                          <m:r>
                            <a:rPr lang="en-US" i="1">
                              <a:latin typeface="Cambria Math" panose="02040503050406030204" pitchFamily="18" charset="0"/>
                              <a:ea typeface="Cambria Math" panose="02040503050406030204" pitchFamily="18" charset="0"/>
                              <a:cs typeface="Times New Roman"/>
                            </a:rPr>
                            <m:t>𝑖</m:t>
                          </m:r>
                          <m:r>
                            <a:rPr lang="en-US" i="1">
                              <a:latin typeface="Cambria Math" panose="02040503050406030204" pitchFamily="18" charset="0"/>
                              <a:ea typeface="Cambria Math" panose="02040503050406030204" pitchFamily="18" charset="0"/>
                              <a:cs typeface="Times New Roman"/>
                            </a:rPr>
                            <m:t>𝜃</m:t>
                          </m:r>
                        </m:sup>
                      </m:sSup>
                      <m:r>
                        <m:rPr>
                          <m:sty m:val="p"/>
                        </m:rPr>
                        <a:rPr lang="el-GR" i="1">
                          <a:latin typeface="Cambria Math" panose="02040503050406030204" pitchFamily="18" charset="0"/>
                          <a:ea typeface="Cambria Math" panose="02040503050406030204" pitchFamily="18" charset="0"/>
                          <a:cs typeface="Times New Roman"/>
                        </a:rPr>
                        <m:t>Ψ</m:t>
                      </m:r>
                    </m:oMath>
                  </m:oMathPara>
                </a14:m>
                <a:endParaRPr lang="zh-TW" altLang="en-US" dirty="0">
                  <a:latin typeface="Times New Roman" pitchFamily="18" charset="0"/>
                  <a:cs typeface="Times New Roman" pitchFamily="18" charset="0"/>
                </a:endParaRPr>
              </a:p>
            </p:txBody>
          </p:sp>
        </mc:Choice>
        <mc:Fallback xmlns="">
          <p:sp>
            <p:nvSpPr>
              <p:cNvPr id="20" name="文字方塊 9">
                <a:extLst>
                  <a:ext uri="{FF2B5EF4-FFF2-40B4-BE49-F238E27FC236}">
                    <a16:creationId xmlns:a16="http://schemas.microsoft.com/office/drawing/2014/main" id="{4FFABBE4-4FED-8EAE-26D6-03EC217DE9D5}"/>
                  </a:ext>
                </a:extLst>
              </p:cNvPr>
              <p:cNvSpPr txBox="1">
                <a:spLocks noRot="1" noChangeAspect="1" noMove="1" noResize="1" noEditPoints="1" noAdjustHandles="1" noChangeArrowheads="1" noChangeShapeType="1" noTextEdit="1"/>
              </p:cNvSpPr>
              <p:nvPr/>
            </p:nvSpPr>
            <p:spPr>
              <a:xfrm>
                <a:off x="657150" y="5465214"/>
                <a:ext cx="7761076" cy="410112"/>
              </a:xfrm>
              <a:prstGeom prst="rect">
                <a:avLst/>
              </a:prstGeom>
              <a:blipFill>
                <a:blip r:embed="rId18"/>
                <a:stretch>
                  <a:fillRect b="-9091"/>
                </a:stretch>
              </a:blipFill>
            </p:spPr>
            <p:txBody>
              <a:bodyPr/>
              <a:lstStyle/>
              <a:p>
                <a:r>
                  <a:rPr lang="en-US">
                    <a:noFill/>
                  </a:rPr>
                  <a:t> </a:t>
                </a:r>
              </a:p>
            </p:txBody>
          </p:sp>
        </mc:Fallback>
      </mc:AlternateContent>
    </p:spTree>
    <p:extLst>
      <p:ext uri="{BB962C8B-B14F-4D97-AF65-F5344CB8AC3E}">
        <p14:creationId xmlns:p14="http://schemas.microsoft.com/office/powerpoint/2010/main" val="340725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P spid="10" grpId="0" animBg="1"/>
      <p:bldP spid="11" grpId="0"/>
      <p:bldP spid="7" grpId="0"/>
      <p:bldP spid="14" grpId="0" animBg="1"/>
      <p:bldP spid="18" grpId="0" animBg="1"/>
      <p:bldP spid="19" grpId="0"/>
      <p:bldP spid="15"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9D7BB-EB6E-3AB3-A48C-3D523EFB0A8E}"/>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E41BE48A-B9CC-28C9-B3C5-46EAE8EFC6D8}"/>
              </a:ext>
            </a:extLst>
          </p:cNvPr>
          <p:cNvSpPr/>
          <p:nvPr/>
        </p:nvSpPr>
        <p:spPr>
          <a:xfrm>
            <a:off x="3749702" y="4124344"/>
            <a:ext cx="2460956"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55DE22E-DD96-877B-CCAB-06500834B159}"/>
              </a:ext>
            </a:extLst>
          </p:cNvPr>
          <p:cNvSpPr txBox="1"/>
          <p:nvPr/>
        </p:nvSpPr>
        <p:spPr>
          <a:xfrm>
            <a:off x="493962" y="679264"/>
            <a:ext cx="7375491"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The recipe is enough for us to write down gauge invariant QFT right away.</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89E8992-AE61-8241-2B18-E39D6725728F}"/>
                  </a:ext>
                </a:extLst>
              </p:cNvPr>
              <p:cNvSpPr txBox="1"/>
              <p:nvPr/>
            </p:nvSpPr>
            <p:spPr>
              <a:xfrm>
                <a:off x="1183978" y="1826554"/>
                <a:ext cx="2394829" cy="308546"/>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r>
                        <a:rPr lang="en-US" i="1">
                          <a:latin typeface="Cambria Math" panose="02040503050406030204" pitchFamily="18" charset="0"/>
                        </a:rPr>
                        <m:t>𝑖</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r>
                        <m:rPr>
                          <m:sty m:val="p"/>
                        </m:rPr>
                        <a:rPr lang="el-GR" i="1">
                          <a:latin typeface="Cambria Math" panose="02040503050406030204" pitchFamily="18" charset="0"/>
                          <a:ea typeface="Cambria Math" panose="02040503050406030204" pitchFamily="18" charset="0"/>
                          <a:cs typeface="Times New Roman"/>
                        </a:rPr>
                        <m:t>Ψ</m:t>
                      </m:r>
                    </m:oMath>
                  </m:oMathPara>
                </a14:m>
                <a:endParaRPr lang="en-TW" dirty="0"/>
              </a:p>
            </p:txBody>
          </p:sp>
        </mc:Choice>
        <mc:Fallback xmlns="">
          <p:sp>
            <p:nvSpPr>
              <p:cNvPr id="3" name="TextBox 2">
                <a:extLst>
                  <a:ext uri="{FF2B5EF4-FFF2-40B4-BE49-F238E27FC236}">
                    <a16:creationId xmlns:a16="http://schemas.microsoft.com/office/drawing/2014/main" id="{D89E8992-AE61-8241-2B18-E39D6725728F}"/>
                  </a:ext>
                </a:extLst>
              </p:cNvPr>
              <p:cNvSpPr txBox="1">
                <a:spLocks noRot="1" noChangeAspect="1" noMove="1" noResize="1" noEditPoints="1" noAdjustHandles="1" noChangeArrowheads="1" noChangeShapeType="1" noTextEdit="1"/>
              </p:cNvSpPr>
              <p:nvPr/>
            </p:nvSpPr>
            <p:spPr>
              <a:xfrm>
                <a:off x="1183978" y="1826554"/>
                <a:ext cx="2394829" cy="308546"/>
              </a:xfrm>
              <a:prstGeom prst="rect">
                <a:avLst/>
              </a:prstGeom>
              <a:blipFill>
                <a:blip r:embed="rId2"/>
                <a:stretch>
                  <a:fillRect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68ED560-57ED-04F4-DB0E-7EC53BE3E09F}"/>
                  </a:ext>
                </a:extLst>
              </p:cNvPr>
              <p:cNvSpPr txBox="1"/>
              <p:nvPr/>
            </p:nvSpPr>
            <p:spPr>
              <a:xfrm>
                <a:off x="4589455" y="1826554"/>
                <a:ext cx="2589983" cy="304379"/>
              </a:xfrm>
              <a:prstGeom prst="rect">
                <a:avLst/>
              </a:prstGeom>
              <a:solidFill>
                <a:srgbClr val="FFFF0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r>
                        <a:rPr lang="en-US" i="1">
                          <a:latin typeface="Cambria Math" panose="02040503050406030204" pitchFamily="18" charset="0"/>
                        </a:rPr>
                        <m:t>𝑖</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b>
                        <m:sSubPr>
                          <m:ctrlPr>
                            <a:rPr lang="en-US" i="1">
                              <a:latin typeface="Cambria Math" panose="02040503050406030204" pitchFamily="18" charset="0"/>
                            </a:rPr>
                          </m:ctrlPr>
                        </m:sSubPr>
                        <m:e>
                          <m:r>
                            <a:rPr lang="en-US" b="0" i="1" smtClean="0">
                              <a:latin typeface="Cambria Math" panose="02040503050406030204" pitchFamily="18" charset="0"/>
                            </a:rPr>
                            <m:t>𝐷</m:t>
                          </m:r>
                        </m:e>
                        <m:sub>
                          <m:r>
                            <a:rPr lang="en-US" i="1">
                              <a:latin typeface="Cambria Math" panose="02040503050406030204" pitchFamily="18" charset="0"/>
                              <a:ea typeface="Cambria Math" panose="02040503050406030204" pitchFamily="18" charset="0"/>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r>
                        <m:rPr>
                          <m:sty m:val="p"/>
                        </m:rPr>
                        <a:rPr lang="el-GR" i="1">
                          <a:latin typeface="Cambria Math" panose="02040503050406030204" pitchFamily="18" charset="0"/>
                          <a:ea typeface="Cambria Math" panose="02040503050406030204" pitchFamily="18" charset="0"/>
                          <a:cs typeface="Times New Roman"/>
                        </a:rPr>
                        <m:t>Ψ</m:t>
                      </m:r>
                    </m:oMath>
                  </m:oMathPara>
                </a14:m>
                <a:endParaRPr lang="en-TW" dirty="0"/>
              </a:p>
            </p:txBody>
          </p:sp>
        </mc:Choice>
        <mc:Fallback xmlns="">
          <p:sp>
            <p:nvSpPr>
              <p:cNvPr id="4" name="TextBox 3">
                <a:extLst>
                  <a:ext uri="{FF2B5EF4-FFF2-40B4-BE49-F238E27FC236}">
                    <a16:creationId xmlns:a16="http://schemas.microsoft.com/office/drawing/2014/main" id="{268ED560-57ED-04F4-DB0E-7EC53BE3E09F}"/>
                  </a:ext>
                </a:extLst>
              </p:cNvPr>
              <p:cNvSpPr txBox="1">
                <a:spLocks noRot="1" noChangeAspect="1" noMove="1" noResize="1" noEditPoints="1" noAdjustHandles="1" noChangeArrowheads="1" noChangeShapeType="1" noTextEdit="1"/>
              </p:cNvSpPr>
              <p:nvPr/>
            </p:nvSpPr>
            <p:spPr>
              <a:xfrm>
                <a:off x="4589455" y="1826554"/>
                <a:ext cx="2589983" cy="304379"/>
              </a:xfrm>
              <a:prstGeom prst="rect">
                <a:avLst/>
              </a:prstGeom>
              <a:blipFill>
                <a:blip r:embed="rId3"/>
                <a:stretch>
                  <a:fillRect b="-25000"/>
                </a:stretch>
              </a:blipFill>
            </p:spPr>
            <p:txBody>
              <a:bodyPr/>
              <a:lstStyle/>
              <a:p>
                <a:r>
                  <a:rPr lang="en-US">
                    <a:noFill/>
                  </a:rPr>
                  <a:t> </a:t>
                </a:r>
              </a:p>
            </p:txBody>
          </p:sp>
        </mc:Fallback>
      </mc:AlternateContent>
      <p:sp>
        <p:nvSpPr>
          <p:cNvPr id="5" name="Right Arrow 4">
            <a:extLst>
              <a:ext uri="{FF2B5EF4-FFF2-40B4-BE49-F238E27FC236}">
                <a16:creationId xmlns:a16="http://schemas.microsoft.com/office/drawing/2014/main" id="{9743EE6A-9243-C52D-951B-8B436AEA73C9}"/>
              </a:ext>
            </a:extLst>
          </p:cNvPr>
          <p:cNvSpPr/>
          <p:nvPr/>
        </p:nvSpPr>
        <p:spPr>
          <a:xfrm>
            <a:off x="3800761" y="1826554"/>
            <a:ext cx="360362" cy="308546"/>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9EFDA8C-D282-BC6E-15B2-FBF56C258430}"/>
                  </a:ext>
                </a:extLst>
              </p:cNvPr>
              <p:cNvSpPr txBox="1"/>
              <p:nvPr/>
            </p:nvSpPr>
            <p:spPr>
              <a:xfrm>
                <a:off x="493962" y="1137275"/>
                <a:ext cx="4662436" cy="503921"/>
              </a:xfrm>
              <a:prstGeom prst="rect">
                <a:avLst/>
              </a:prstGeom>
              <a:noFill/>
            </p:spPr>
            <p:txBody>
              <a:bodyPr wrap="square" rtlCol="0">
                <a:spAutoFit/>
              </a:bodyPr>
              <a:lstStyle/>
              <a:p>
                <a:pPr>
                  <a:lnSpc>
                    <a:spcPct val="150000"/>
                  </a:lnSpc>
                </a:pPr>
                <a:r>
                  <a:rPr kumimoji="1" lang="en-US" dirty="0">
                    <a:latin typeface="Times New Roman"/>
                    <a:cs typeface="Times New Roman"/>
                  </a:rPr>
                  <a:t>Simply replace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𝜇</m:t>
                        </m:r>
                      </m:sub>
                    </m:sSub>
                  </m:oMath>
                </a14:m>
                <a:r>
                  <a:rPr kumimoji="1" lang="en-US" dirty="0">
                    <a:latin typeface="Times New Roman"/>
                    <a:cs typeface="Times New Roman"/>
                  </a:rPr>
                  <a:t> by covariant derivative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ea typeface="Cambria Math" panose="02040503050406030204" pitchFamily="18" charset="0"/>
                          </a:rPr>
                          <m:t>𝜇</m:t>
                        </m:r>
                      </m:sub>
                    </m:sSub>
                  </m:oMath>
                </a14:m>
                <a:r>
                  <a:rPr kumimoji="1" lang="en-US" dirty="0">
                    <a:latin typeface="Times New Roman"/>
                    <a:cs typeface="Times New Roman"/>
                  </a:rPr>
                  <a:t>:</a:t>
                </a:r>
              </a:p>
            </p:txBody>
          </p:sp>
        </mc:Choice>
        <mc:Fallback xmlns="">
          <p:sp>
            <p:nvSpPr>
              <p:cNvPr id="6" name="TextBox 5">
                <a:extLst>
                  <a:ext uri="{FF2B5EF4-FFF2-40B4-BE49-F238E27FC236}">
                    <a16:creationId xmlns:a16="http://schemas.microsoft.com/office/drawing/2014/main" id="{19EFDA8C-D282-BC6E-15B2-FBF56C258430}"/>
                  </a:ext>
                </a:extLst>
              </p:cNvPr>
              <p:cNvSpPr txBox="1">
                <a:spLocks noRot="1" noChangeAspect="1" noMove="1" noResize="1" noEditPoints="1" noAdjustHandles="1" noChangeArrowheads="1" noChangeShapeType="1" noTextEdit="1"/>
              </p:cNvSpPr>
              <p:nvPr/>
            </p:nvSpPr>
            <p:spPr>
              <a:xfrm>
                <a:off x="493962" y="1137275"/>
                <a:ext cx="4662436" cy="503921"/>
              </a:xfrm>
              <a:prstGeom prst="rect">
                <a:avLst/>
              </a:prstGeom>
              <a:blipFill>
                <a:blip r:embed="rId4"/>
                <a:stretch>
                  <a:fillRect l="-813"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50F0835-8A07-213C-6B27-7FA32EFF30C4}"/>
                  </a:ext>
                </a:extLst>
              </p:cNvPr>
              <p:cNvSpPr txBox="1"/>
              <p:nvPr/>
            </p:nvSpPr>
            <p:spPr>
              <a:xfrm>
                <a:off x="493962" y="2113290"/>
                <a:ext cx="6461090" cy="503921"/>
              </a:xfrm>
              <a:prstGeom prst="rect">
                <a:avLst/>
              </a:prstGeom>
              <a:noFill/>
            </p:spPr>
            <p:txBody>
              <a:bodyPr wrap="square" rtlCol="0">
                <a:spAutoFit/>
              </a:bodyPr>
              <a:lstStyle/>
              <a:p>
                <a:pPr>
                  <a:lnSpc>
                    <a:spcPct val="150000"/>
                  </a:lnSpc>
                </a:pPr>
                <a:r>
                  <a:rPr kumimoji="1" lang="en-US" dirty="0">
                    <a:latin typeface="Times New Roman"/>
                    <a:cs typeface="Times New Roman"/>
                  </a:rPr>
                  <a:t>We are sure it’s invariant since </a:t>
                </a:r>
                <a14:m>
                  <m:oMath xmlns:m="http://schemas.openxmlformats.org/officeDocument/2006/math">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oMath>
                </a14:m>
                <a:r>
                  <a:rPr lang="en-US" dirty="0">
                    <a:latin typeface="Times New Roman"/>
                    <a:cs typeface="Times New Roman"/>
                  </a:rPr>
                  <a:t> transform exactly like </a:t>
                </a:r>
                <a14:m>
                  <m:oMath xmlns:m="http://schemas.openxmlformats.org/officeDocument/2006/math">
                    <m:r>
                      <m:rPr>
                        <m:sty m:val="p"/>
                      </m:rPr>
                      <a:rPr lang="el-GR" i="1">
                        <a:latin typeface="Cambria Math" panose="02040503050406030204" pitchFamily="18" charset="0"/>
                        <a:ea typeface="Cambria Math" panose="02040503050406030204" pitchFamily="18" charset="0"/>
                        <a:cs typeface="Times New Roman"/>
                      </a:rPr>
                      <m:t>Ψ</m:t>
                    </m:r>
                  </m:oMath>
                </a14:m>
                <a:r>
                  <a:rPr kumimoji="1" lang="en-US" dirty="0">
                    <a:latin typeface="Times New Roman"/>
                    <a:cs typeface="Times New Roman"/>
                  </a:rPr>
                  <a:t>. </a:t>
                </a:r>
              </a:p>
            </p:txBody>
          </p:sp>
        </mc:Choice>
        <mc:Fallback xmlns="">
          <p:sp>
            <p:nvSpPr>
              <p:cNvPr id="7" name="TextBox 6">
                <a:extLst>
                  <a:ext uri="{FF2B5EF4-FFF2-40B4-BE49-F238E27FC236}">
                    <a16:creationId xmlns:a16="http://schemas.microsoft.com/office/drawing/2014/main" id="{050F0835-8A07-213C-6B27-7FA32EFF30C4}"/>
                  </a:ext>
                </a:extLst>
              </p:cNvPr>
              <p:cNvSpPr txBox="1">
                <a:spLocks noRot="1" noChangeAspect="1" noMove="1" noResize="1" noEditPoints="1" noAdjustHandles="1" noChangeArrowheads="1" noChangeShapeType="1" noTextEdit="1"/>
              </p:cNvSpPr>
              <p:nvPr/>
            </p:nvSpPr>
            <p:spPr>
              <a:xfrm>
                <a:off x="493962" y="2113290"/>
                <a:ext cx="6461090" cy="503921"/>
              </a:xfrm>
              <a:prstGeom prst="rect">
                <a:avLst/>
              </a:prstGeom>
              <a:blipFill>
                <a:blip r:embed="rId5"/>
                <a:stretch>
                  <a:fillRect l="-588"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AFADF69-CBAF-1BF7-8980-D550D932B039}"/>
                  </a:ext>
                </a:extLst>
              </p:cNvPr>
              <p:cNvSpPr txBox="1"/>
              <p:nvPr/>
            </p:nvSpPr>
            <p:spPr>
              <a:xfrm>
                <a:off x="1183978" y="2671886"/>
                <a:ext cx="3689682" cy="324256"/>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sSup>
                        <m:sSupPr>
                          <m:ctrlPr>
                            <a:rPr lang="en-US" i="1">
                              <a:latin typeface="Cambria Math" panose="02040503050406030204" pitchFamily="18" charset="0"/>
                              <a:ea typeface="Cambria Math" panose="02040503050406030204" pitchFamily="18" charset="0"/>
                              <a:cs typeface="Times New Roman"/>
                            </a:rPr>
                          </m:ctrlPr>
                        </m:sSupPr>
                        <m:e>
                          <m:r>
                            <a:rPr lang="en-US" i="1">
                              <a:latin typeface="Cambria Math" panose="02040503050406030204" pitchFamily="18" charset="0"/>
                              <a:ea typeface="Cambria Math" panose="02040503050406030204" pitchFamily="18" charset="0"/>
                              <a:cs typeface="Times New Roman"/>
                            </a:rPr>
                            <m:t>𝑒</m:t>
                          </m:r>
                        </m:e>
                        <m:sup>
                          <m:r>
                            <a:rPr lang="en-US" b="0" i="1" smtClean="0">
                              <a:latin typeface="Cambria Math" panose="02040503050406030204" pitchFamily="18" charset="0"/>
                              <a:ea typeface="Cambria Math" panose="02040503050406030204" pitchFamily="18" charset="0"/>
                              <a:cs typeface="Times New Roman"/>
                            </a:rPr>
                            <m:t>−</m:t>
                          </m:r>
                          <m:r>
                            <a:rPr lang="en-US" i="1">
                              <a:latin typeface="Cambria Math" panose="02040503050406030204" pitchFamily="18" charset="0"/>
                              <a:ea typeface="Cambria Math" panose="02040503050406030204" pitchFamily="18" charset="0"/>
                              <a:cs typeface="Times New Roman"/>
                            </a:rPr>
                            <m:t>𝑖</m:t>
                          </m:r>
                          <m:r>
                            <a:rPr lang="en-US" i="1">
                              <a:latin typeface="Cambria Math" panose="02040503050406030204" pitchFamily="18" charset="0"/>
                              <a:ea typeface="Cambria Math" panose="02040503050406030204" pitchFamily="18" charset="0"/>
                              <a:cs typeface="Times New Roman"/>
                            </a:rPr>
                            <m:t>𝜃</m:t>
                          </m:r>
                          <m:d>
                            <m:dPr>
                              <m:ctrlPr>
                                <a:rPr lang="en-US" i="1">
                                  <a:latin typeface="Cambria Math" panose="02040503050406030204" pitchFamily="18" charset="0"/>
                                  <a:ea typeface="Cambria Math" panose="02040503050406030204" pitchFamily="18" charset="0"/>
                                  <a:cs typeface="Times New Roman"/>
                                </a:rPr>
                              </m:ctrlPr>
                            </m:dPr>
                            <m:e>
                              <m:r>
                                <a:rPr lang="en-US" i="1">
                                  <a:latin typeface="Cambria Math" panose="02040503050406030204" pitchFamily="18" charset="0"/>
                                  <a:ea typeface="Cambria Math" panose="02040503050406030204" pitchFamily="18" charset="0"/>
                                  <a:cs typeface="Times New Roman"/>
                                </a:rPr>
                                <m:t>𝑥</m:t>
                              </m:r>
                            </m:e>
                          </m:d>
                        </m:sup>
                      </m:sSup>
                      <m:sSup>
                        <m:sSupPr>
                          <m:ctrlPr>
                            <a:rPr lang="en-US" i="1">
                              <a:latin typeface="Cambria Math" panose="02040503050406030204" pitchFamily="18" charset="0"/>
                              <a:ea typeface="Cambria Math" panose="02040503050406030204" pitchFamily="18" charset="0"/>
                              <a:cs typeface="Times New Roman"/>
                            </a:rPr>
                          </m:ctrlPr>
                        </m:sSupPr>
                        <m:e>
                          <m:r>
                            <a:rPr lang="en-US" i="1">
                              <a:latin typeface="Cambria Math" panose="02040503050406030204" pitchFamily="18" charset="0"/>
                              <a:ea typeface="Cambria Math" panose="02040503050406030204" pitchFamily="18" charset="0"/>
                              <a:cs typeface="Times New Roman"/>
                            </a:rPr>
                            <m:t>𝑒</m:t>
                          </m:r>
                        </m:e>
                        <m:sup>
                          <m:r>
                            <a:rPr lang="en-US" i="1">
                              <a:latin typeface="Cambria Math" panose="02040503050406030204" pitchFamily="18" charset="0"/>
                              <a:ea typeface="Cambria Math" panose="02040503050406030204" pitchFamily="18" charset="0"/>
                              <a:cs typeface="Times New Roman"/>
                            </a:rPr>
                            <m:t>𝑖</m:t>
                          </m:r>
                          <m:r>
                            <a:rPr lang="en-US" i="1">
                              <a:latin typeface="Cambria Math" panose="02040503050406030204" pitchFamily="18" charset="0"/>
                              <a:ea typeface="Cambria Math" panose="02040503050406030204" pitchFamily="18" charset="0"/>
                              <a:cs typeface="Times New Roman"/>
                            </a:rPr>
                            <m:t>𝜃</m:t>
                          </m:r>
                          <m:d>
                            <m:dPr>
                              <m:ctrlPr>
                                <a:rPr lang="en-US" i="1">
                                  <a:latin typeface="Cambria Math" panose="02040503050406030204" pitchFamily="18" charset="0"/>
                                  <a:ea typeface="Cambria Math" panose="02040503050406030204" pitchFamily="18" charset="0"/>
                                  <a:cs typeface="Times New Roman"/>
                                </a:rPr>
                              </m:ctrlPr>
                            </m:dPr>
                            <m:e>
                              <m:r>
                                <a:rPr lang="en-US" i="1">
                                  <a:latin typeface="Cambria Math" panose="02040503050406030204" pitchFamily="18" charset="0"/>
                                  <a:ea typeface="Cambria Math" panose="02040503050406030204" pitchFamily="18" charset="0"/>
                                  <a:cs typeface="Times New Roman"/>
                                </a:rPr>
                                <m:t>𝑥</m:t>
                              </m:r>
                            </m:e>
                          </m:d>
                        </m:sup>
                      </m:sSup>
                      <m:r>
                        <a:rPr lang="en-US" i="1">
                          <a:latin typeface="Cambria Math" panose="02040503050406030204" pitchFamily="18" charset="0"/>
                        </a:rPr>
                        <m:t>𝑖</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b>
                        <m:sSubPr>
                          <m:ctrlPr>
                            <a:rPr lang="en-US" i="1">
                              <a:latin typeface="Cambria Math" panose="02040503050406030204" pitchFamily="18" charset="0"/>
                            </a:rPr>
                          </m:ctrlPr>
                        </m:sSubPr>
                        <m:e>
                          <m:r>
                            <a:rPr lang="en-US" b="0" i="1" smtClean="0">
                              <a:latin typeface="Cambria Math" panose="02040503050406030204" pitchFamily="18" charset="0"/>
                            </a:rPr>
                            <m:t>𝐷</m:t>
                          </m:r>
                        </m:e>
                        <m:sub>
                          <m:r>
                            <a:rPr lang="en-US" i="1">
                              <a:latin typeface="Cambria Math" panose="02040503050406030204" pitchFamily="18" charset="0"/>
                              <a:ea typeface="Cambria Math" panose="02040503050406030204" pitchFamily="18" charset="0"/>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r>
                        <a:rPr lang="en-US" i="1">
                          <a:latin typeface="Cambria Math" panose="02040503050406030204" pitchFamily="18" charset="0"/>
                        </a:rPr>
                        <m:t>𝑖</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ea typeface="Cambria Math" panose="02040503050406030204" pitchFamily="18" charset="0"/>
                            </a:rPr>
                            <m:t>𝜇</m:t>
                          </m:r>
                        </m:sub>
                      </m:sSub>
                      <m:r>
                        <m:rPr>
                          <m:sty m:val="p"/>
                        </m:rPr>
                        <a:rPr lang="el-GR" i="1">
                          <a:latin typeface="Cambria Math" panose="02040503050406030204" pitchFamily="18" charset="0"/>
                          <a:ea typeface="Cambria Math" panose="02040503050406030204" pitchFamily="18" charset="0"/>
                          <a:cs typeface="Times New Roman"/>
                        </a:rPr>
                        <m:t>Ψ</m:t>
                      </m:r>
                    </m:oMath>
                  </m:oMathPara>
                </a14:m>
                <a:endParaRPr lang="en-TW" dirty="0"/>
              </a:p>
            </p:txBody>
          </p:sp>
        </mc:Choice>
        <mc:Fallback xmlns="">
          <p:sp>
            <p:nvSpPr>
              <p:cNvPr id="8" name="TextBox 7">
                <a:extLst>
                  <a:ext uri="{FF2B5EF4-FFF2-40B4-BE49-F238E27FC236}">
                    <a16:creationId xmlns:a16="http://schemas.microsoft.com/office/drawing/2014/main" id="{BAFADF69-CBAF-1BF7-8980-D550D932B039}"/>
                  </a:ext>
                </a:extLst>
              </p:cNvPr>
              <p:cNvSpPr txBox="1">
                <a:spLocks noRot="1" noChangeAspect="1" noMove="1" noResize="1" noEditPoints="1" noAdjustHandles="1" noChangeArrowheads="1" noChangeShapeType="1" noTextEdit="1"/>
              </p:cNvSpPr>
              <p:nvPr/>
            </p:nvSpPr>
            <p:spPr>
              <a:xfrm>
                <a:off x="1183978" y="2671886"/>
                <a:ext cx="3689682" cy="324256"/>
              </a:xfrm>
              <a:prstGeom prst="rect">
                <a:avLst/>
              </a:prstGeom>
              <a:blipFill>
                <a:blip r:embed="rId6"/>
                <a:stretch>
                  <a:fillRect l="-1375" r="-2062" b="-19231"/>
                </a:stretch>
              </a:blipFill>
            </p:spPr>
            <p:txBody>
              <a:bodyPr/>
              <a:lstStyle/>
              <a:p>
                <a:r>
                  <a:rPr lang="en-US">
                    <a:noFill/>
                  </a:rPr>
                  <a:t> </a:t>
                </a:r>
              </a:p>
            </p:txBody>
          </p:sp>
        </mc:Fallback>
      </mc:AlternateContent>
      <p:cxnSp>
        <p:nvCxnSpPr>
          <p:cNvPr id="9" name="直線接點 3">
            <a:extLst>
              <a:ext uri="{FF2B5EF4-FFF2-40B4-BE49-F238E27FC236}">
                <a16:creationId xmlns:a16="http://schemas.microsoft.com/office/drawing/2014/main" id="{2D00F7CD-C096-9C69-8420-F313A89F34AC}"/>
              </a:ext>
            </a:extLst>
          </p:cNvPr>
          <p:cNvCxnSpPr/>
          <p:nvPr/>
        </p:nvCxnSpPr>
        <p:spPr>
          <a:xfrm>
            <a:off x="4792022" y="5363200"/>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直線接點 4">
            <a:extLst>
              <a:ext uri="{FF2B5EF4-FFF2-40B4-BE49-F238E27FC236}">
                <a16:creationId xmlns:a16="http://schemas.microsoft.com/office/drawing/2014/main" id="{E86316B4-043A-56C7-C4C3-A432404D6D38}"/>
              </a:ext>
            </a:extLst>
          </p:cNvPr>
          <p:cNvCxnSpPr/>
          <p:nvPr/>
        </p:nvCxnSpPr>
        <p:spPr>
          <a:xfrm rot="10800000" flipV="1">
            <a:off x="4045898" y="5363200"/>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 name="向右箭號 5">
            <a:extLst>
              <a:ext uri="{FF2B5EF4-FFF2-40B4-BE49-F238E27FC236}">
                <a16:creationId xmlns:a16="http://schemas.microsoft.com/office/drawing/2014/main" id="{38DE0CCF-978B-EC60-01B8-94BC70A6C396}"/>
              </a:ext>
            </a:extLst>
          </p:cNvPr>
          <p:cNvSpPr/>
          <p:nvPr/>
        </p:nvSpPr>
        <p:spPr>
          <a:xfrm>
            <a:off x="2845277" y="4873658"/>
            <a:ext cx="617551" cy="29051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2" name="直線接點 7">
            <a:extLst>
              <a:ext uri="{FF2B5EF4-FFF2-40B4-BE49-F238E27FC236}">
                <a16:creationId xmlns:a16="http://schemas.microsoft.com/office/drawing/2014/main" id="{FF5E8160-F785-CE81-675E-C023C34E276A}"/>
              </a:ext>
            </a:extLst>
          </p:cNvPr>
          <p:cNvCxnSpPr/>
          <p:nvPr/>
        </p:nvCxnSpPr>
        <p:spPr>
          <a:xfrm rot="16200000" flipH="1">
            <a:off x="4348316" y="4935369"/>
            <a:ext cx="873125" cy="14287"/>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3" name="直線單箭頭接點 8">
            <a:extLst>
              <a:ext uri="{FF2B5EF4-FFF2-40B4-BE49-F238E27FC236}">
                <a16:creationId xmlns:a16="http://schemas.microsoft.com/office/drawing/2014/main" id="{BDB16814-EAA5-2620-1164-42E94F120E1A}"/>
              </a:ext>
            </a:extLst>
          </p:cNvPr>
          <p:cNvCxnSpPr/>
          <p:nvPr/>
        </p:nvCxnSpPr>
        <p:spPr>
          <a:xfrm rot="10800000">
            <a:off x="5068247" y="5609263"/>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9">
            <a:extLst>
              <a:ext uri="{FF2B5EF4-FFF2-40B4-BE49-F238E27FC236}">
                <a16:creationId xmlns:a16="http://schemas.microsoft.com/office/drawing/2014/main" id="{BE45D8FA-B0D4-D22E-79B9-A1331D87DD8C}"/>
              </a:ext>
            </a:extLst>
          </p:cNvPr>
          <p:cNvCxnSpPr/>
          <p:nvPr/>
        </p:nvCxnSpPr>
        <p:spPr>
          <a:xfrm rot="10800000" flipV="1">
            <a:off x="4294443" y="5584656"/>
            <a:ext cx="219075" cy="2032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9B1FC1B-E70F-FEB8-49FF-3AE2020A2319}"/>
                  </a:ext>
                </a:extLst>
              </p:cNvPr>
              <p:cNvSpPr txBox="1"/>
              <p:nvPr/>
            </p:nvSpPr>
            <p:spPr>
              <a:xfrm>
                <a:off x="608248" y="4775809"/>
                <a:ext cx="1950156" cy="276999"/>
              </a:xfrm>
              <a:prstGeom prst="rect">
                <a:avLst/>
              </a:prstGeom>
              <a:solidFill>
                <a:srgbClr val="FFFF0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a:rPr lang="en-US" b="0" i="1" smtClean="0">
                              <a:latin typeface="Cambria Math" panose="02040503050406030204" pitchFamily="18" charset="0"/>
                              <a:ea typeface="Cambria Math" panose="02040503050406030204" pitchFamily="18" charset="0"/>
                            </a:rPr>
                            <m:t>𝐼</m:t>
                          </m:r>
                        </m:sub>
                      </m:sSub>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cs typeface="Times New Roman"/>
                        </a:rPr>
                        <m:t>𝑖𝑔</m:t>
                      </m:r>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p>
                        <m:sSupPr>
                          <m:ctrlPr>
                            <a:rPr lang="en-US" altLang="zh-TW" i="1">
                              <a:latin typeface="Cambria Math" panose="02040503050406030204" pitchFamily="18" charset="0"/>
                            </a:rPr>
                          </m:ctrlPr>
                        </m:sSupPr>
                        <m:e>
                          <m:r>
                            <a:rPr lang="en-US" altLang="zh-TW" i="1">
                              <a:latin typeface="Cambria Math"/>
                            </a:rPr>
                            <m:t>𝐴</m:t>
                          </m:r>
                        </m:e>
                        <m:sup>
                          <m:r>
                            <a:rPr lang="zh-TW" altLang="en-US" i="1">
                              <a:latin typeface="Cambria Math"/>
                            </a:rPr>
                            <m:t>𝜇</m:t>
                          </m:r>
                        </m:sup>
                      </m:sSup>
                      <m:r>
                        <m:rPr>
                          <m:sty m:val="p"/>
                        </m:rPr>
                        <a:rPr lang="el-GR" i="1">
                          <a:latin typeface="Cambria Math" panose="02040503050406030204" pitchFamily="18" charset="0"/>
                          <a:ea typeface="Cambria Math" panose="02040503050406030204" pitchFamily="18" charset="0"/>
                          <a:cs typeface="Times New Roman"/>
                        </a:rPr>
                        <m:t>Ψ</m:t>
                      </m:r>
                    </m:oMath>
                  </m:oMathPara>
                </a14:m>
                <a:endParaRPr lang="en-TW" dirty="0"/>
              </a:p>
            </p:txBody>
          </p:sp>
        </mc:Choice>
        <mc:Fallback xmlns="">
          <p:sp>
            <p:nvSpPr>
              <p:cNvPr id="15" name="TextBox 14">
                <a:extLst>
                  <a:ext uri="{FF2B5EF4-FFF2-40B4-BE49-F238E27FC236}">
                    <a16:creationId xmlns:a16="http://schemas.microsoft.com/office/drawing/2014/main" id="{C9B1FC1B-E70F-FEB8-49FF-3AE2020A2319}"/>
                  </a:ext>
                </a:extLst>
              </p:cNvPr>
              <p:cNvSpPr txBox="1">
                <a:spLocks noRot="1" noChangeAspect="1" noMove="1" noResize="1" noEditPoints="1" noAdjustHandles="1" noChangeArrowheads="1" noChangeShapeType="1" noTextEdit="1"/>
              </p:cNvSpPr>
              <p:nvPr/>
            </p:nvSpPr>
            <p:spPr>
              <a:xfrm>
                <a:off x="608248" y="4775809"/>
                <a:ext cx="1950156" cy="276999"/>
              </a:xfrm>
              <a:prstGeom prst="rect">
                <a:avLst/>
              </a:prstGeom>
              <a:blipFill>
                <a:blip r:embed="rId7"/>
                <a:stretch>
                  <a:fillRect b="-3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81D3C07-57EC-6F72-ABBF-6DB1028886E9}"/>
                  </a:ext>
                </a:extLst>
              </p:cNvPr>
              <p:cNvSpPr txBox="1"/>
              <p:nvPr/>
            </p:nvSpPr>
            <p:spPr>
              <a:xfrm>
                <a:off x="4980181" y="5021214"/>
                <a:ext cx="291268"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𝑖𝑔</m:t>
                      </m:r>
                    </m:oMath>
                  </m:oMathPara>
                </a14:m>
                <a:endParaRPr lang="en-TW" dirty="0"/>
              </a:p>
            </p:txBody>
          </p:sp>
        </mc:Choice>
        <mc:Fallback xmlns="">
          <p:sp>
            <p:nvSpPr>
              <p:cNvPr id="16" name="TextBox 15">
                <a:extLst>
                  <a:ext uri="{FF2B5EF4-FFF2-40B4-BE49-F238E27FC236}">
                    <a16:creationId xmlns:a16="http://schemas.microsoft.com/office/drawing/2014/main" id="{981D3C07-57EC-6F72-ABBF-6DB1028886E9}"/>
                  </a:ext>
                </a:extLst>
              </p:cNvPr>
              <p:cNvSpPr txBox="1">
                <a:spLocks noRot="1" noChangeAspect="1" noMove="1" noResize="1" noEditPoints="1" noAdjustHandles="1" noChangeArrowheads="1" noChangeShapeType="1" noTextEdit="1"/>
              </p:cNvSpPr>
              <p:nvPr/>
            </p:nvSpPr>
            <p:spPr>
              <a:xfrm>
                <a:off x="4980181" y="5021214"/>
                <a:ext cx="291268" cy="285912"/>
              </a:xfrm>
              <a:prstGeom prst="rect">
                <a:avLst/>
              </a:prstGeom>
              <a:blipFill>
                <a:blip r:embed="rId8"/>
                <a:stretch>
                  <a:fillRect l="-25000" r="-20833" b="-291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E79E4FBE-8064-9567-1DE3-21BBA2C9B73D}"/>
              </a:ext>
            </a:extLst>
          </p:cNvPr>
          <p:cNvSpPr txBox="1"/>
          <p:nvPr/>
        </p:nvSpPr>
        <p:spPr>
          <a:xfrm>
            <a:off x="493962" y="3755012"/>
            <a:ext cx="8098972" cy="369332"/>
          </a:xfrm>
          <a:prstGeom prst="rect">
            <a:avLst/>
          </a:prstGeom>
          <a:noFill/>
        </p:spPr>
        <p:txBody>
          <a:bodyPr wrap="square" rtlCol="0">
            <a:spAutoFit/>
          </a:bodyPr>
          <a:lstStyle/>
          <a:p>
            <a:r>
              <a:rPr lang="en-TW" dirty="0">
                <a:latin typeface="Times New Roman" panose="02020603050405020304" pitchFamily="18" charset="0"/>
                <a:cs typeface="Times New Roman" panose="02020603050405020304" pitchFamily="18" charset="0"/>
              </a:rPr>
              <a:t>The vertex </a:t>
            </a:r>
            <a:r>
              <a:rPr lang="en-TW">
                <a:latin typeface="Times New Roman" panose="02020603050405020304" pitchFamily="18" charset="0"/>
                <a:cs typeface="Times New Roman" panose="02020603050405020304" pitchFamily="18" charset="0"/>
              </a:rPr>
              <a:t>is </a:t>
            </a:r>
            <a:r>
              <a:rPr lang="en-US" dirty="0">
                <a:latin typeface="Times New Roman" panose="02020603050405020304" pitchFamily="18" charset="0"/>
                <a:cs typeface="Times New Roman" panose="02020603050405020304" pitchFamily="18" charset="0"/>
              </a:rPr>
              <a:t>the interaction of charged particle and photon</a:t>
            </a:r>
            <a:r>
              <a:rPr lang="en-TW">
                <a:latin typeface="Times New Roman" panose="02020603050405020304" pitchFamily="18" charset="0"/>
                <a:cs typeface="Times New Roman" panose="02020603050405020304" pitchFamily="18" charset="0"/>
              </a:rPr>
              <a:t>.</a:t>
            </a:r>
            <a:endParaRPr lang="en-TW"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D90E9741-875D-F01F-AE89-31638540A07F}"/>
              </a:ext>
            </a:extLst>
          </p:cNvPr>
          <p:cNvSpPr txBox="1"/>
          <p:nvPr/>
        </p:nvSpPr>
        <p:spPr>
          <a:xfrm>
            <a:off x="493962" y="3160931"/>
            <a:ext cx="2351315"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Plug in the recipe:</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3A4C7F2-C86D-E485-9B4F-B159AB66D590}"/>
                  </a:ext>
                </a:extLst>
              </p:cNvPr>
              <p:cNvSpPr txBox="1"/>
              <p:nvPr/>
            </p:nvSpPr>
            <p:spPr>
              <a:xfrm>
                <a:off x="2379809" y="3300486"/>
                <a:ext cx="3829266" cy="304379"/>
              </a:xfrm>
              <a:prstGeom prst="rect">
                <a:avLst/>
              </a:prstGeom>
              <a:solidFill>
                <a:srgbClr val="FFFF0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r>
                        <a:rPr lang="en-US" i="1">
                          <a:latin typeface="Cambria Math" panose="02040503050406030204" pitchFamily="18" charset="0"/>
                        </a:rPr>
                        <m:t>𝑖</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r>
                        <a:rPr lang="en-US" b="0" i="1" smtClean="0">
                          <a:latin typeface="Cambria Math" panose="02040503050406030204" pitchFamily="18" charset="0"/>
                          <a:ea typeface="Cambria Math" panose="02040503050406030204" pitchFamily="18" charset="0"/>
                          <a:cs typeface="Times New Roman"/>
                        </a:rPr>
                        <m:t>𝑖𝑔</m:t>
                      </m:r>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p>
                        <m:sSupPr>
                          <m:ctrlPr>
                            <a:rPr lang="en-US" altLang="zh-TW" i="1">
                              <a:latin typeface="Cambria Math" panose="02040503050406030204" pitchFamily="18" charset="0"/>
                            </a:rPr>
                          </m:ctrlPr>
                        </m:sSupPr>
                        <m:e>
                          <m:r>
                            <a:rPr lang="en-US" altLang="zh-TW" i="1">
                              <a:latin typeface="Cambria Math"/>
                            </a:rPr>
                            <m:t>𝐴</m:t>
                          </m:r>
                        </m:e>
                        <m:sup>
                          <m:r>
                            <a:rPr lang="zh-TW" altLang="en-US" i="1">
                              <a:latin typeface="Cambria Math"/>
                            </a:rPr>
                            <m:t>𝜇</m:t>
                          </m:r>
                        </m:sup>
                      </m:sSup>
                      <m:r>
                        <m:rPr>
                          <m:sty m:val="p"/>
                        </m:rPr>
                        <a:rPr lang="el-GR" i="1">
                          <a:latin typeface="Cambria Math" panose="02040503050406030204" pitchFamily="18" charset="0"/>
                          <a:ea typeface="Cambria Math" panose="02040503050406030204" pitchFamily="18" charset="0"/>
                          <a:cs typeface="Times New Roman"/>
                        </a:rPr>
                        <m:t>Ψ</m:t>
                      </m:r>
                    </m:oMath>
                  </m:oMathPara>
                </a14:m>
                <a:endParaRPr lang="en-TW" dirty="0"/>
              </a:p>
            </p:txBody>
          </p:sp>
        </mc:Choice>
        <mc:Fallback xmlns="">
          <p:sp>
            <p:nvSpPr>
              <p:cNvPr id="19" name="TextBox 18">
                <a:extLst>
                  <a:ext uri="{FF2B5EF4-FFF2-40B4-BE49-F238E27FC236}">
                    <a16:creationId xmlns:a16="http://schemas.microsoft.com/office/drawing/2014/main" id="{23A4C7F2-C86D-E485-9B4F-B159AB66D590}"/>
                  </a:ext>
                </a:extLst>
              </p:cNvPr>
              <p:cNvSpPr txBox="1">
                <a:spLocks noRot="1" noChangeAspect="1" noMove="1" noResize="1" noEditPoints="1" noAdjustHandles="1" noChangeArrowheads="1" noChangeShapeType="1" noTextEdit="1"/>
              </p:cNvSpPr>
              <p:nvPr/>
            </p:nvSpPr>
            <p:spPr>
              <a:xfrm>
                <a:off x="2379809" y="3300486"/>
                <a:ext cx="3829266" cy="304379"/>
              </a:xfrm>
              <a:prstGeom prst="rect">
                <a:avLst/>
              </a:prstGeom>
              <a:blipFill>
                <a:blip r:embed="rId9"/>
                <a:stretch>
                  <a:fillRect b="-2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9C7B8DE-2D4C-3FDB-7E7A-5996486BCDDE}"/>
                  </a:ext>
                </a:extLst>
              </p:cNvPr>
              <p:cNvSpPr txBox="1"/>
              <p:nvPr/>
            </p:nvSpPr>
            <p:spPr>
              <a:xfrm>
                <a:off x="493962" y="208610"/>
                <a:ext cx="8493922" cy="458011"/>
              </a:xfrm>
              <a:prstGeom prst="rect">
                <a:avLst/>
              </a:prstGeom>
              <a:noFill/>
            </p:spPr>
            <p:txBody>
              <a:bodyPr wrap="square" rtlCol="0">
                <a:spAutoFit/>
              </a:bodyPr>
              <a:lstStyle/>
              <a:p>
                <a:pPr>
                  <a:lnSpc>
                    <a:spcPct val="150000"/>
                  </a:lnSpc>
                </a:pPr>
                <a:r>
                  <a:rPr kumimoji="1" lang="en-US" dirty="0">
                    <a:latin typeface="Times New Roman"/>
                    <a:cs typeface="Times New Roman"/>
                  </a:rPr>
                  <a:t>This is called Abelian Gauge Theory since symmetry is a commuting </a:t>
                </a:r>
                <a:r>
                  <a:rPr lang="en-US" dirty="0">
                    <a:latin typeface="Times New Roman"/>
                    <a:cs typeface="Times New Roman"/>
                  </a:rPr>
                  <a:t>Abelian group </a:t>
                </a:r>
                <a14:m>
                  <m:oMath xmlns:m="http://schemas.openxmlformats.org/officeDocument/2006/math">
                    <m:r>
                      <a:rPr kumimoji="1" lang="en-US" b="0" i="1" smtClean="0">
                        <a:latin typeface="Cambria Math" panose="02040503050406030204" pitchFamily="18" charset="0"/>
                        <a:cs typeface="Times New Roman"/>
                      </a:rPr>
                      <m:t>𝑈</m:t>
                    </m:r>
                    <m:r>
                      <a:rPr kumimoji="1" lang="en-US" b="0" i="1" smtClean="0">
                        <a:latin typeface="Cambria Math" panose="02040503050406030204" pitchFamily="18" charset="0"/>
                        <a:cs typeface="Times New Roman"/>
                      </a:rPr>
                      <m:t>(1)</m:t>
                    </m:r>
                  </m:oMath>
                </a14:m>
                <a:r>
                  <a:rPr kumimoji="1" lang="en-US" dirty="0">
                    <a:latin typeface="Times New Roman"/>
                    <a:cs typeface="Times New Roman"/>
                  </a:rPr>
                  <a:t>.</a:t>
                </a:r>
              </a:p>
            </p:txBody>
          </p:sp>
        </mc:Choice>
        <mc:Fallback xmlns="">
          <p:sp>
            <p:nvSpPr>
              <p:cNvPr id="20" name="TextBox 19">
                <a:extLst>
                  <a:ext uri="{FF2B5EF4-FFF2-40B4-BE49-F238E27FC236}">
                    <a16:creationId xmlns:a16="http://schemas.microsoft.com/office/drawing/2014/main" id="{19C7B8DE-2D4C-3FDB-7E7A-5996486BCDDE}"/>
                  </a:ext>
                </a:extLst>
              </p:cNvPr>
              <p:cNvSpPr txBox="1">
                <a:spLocks noRot="1" noChangeAspect="1" noMove="1" noResize="1" noEditPoints="1" noAdjustHandles="1" noChangeArrowheads="1" noChangeShapeType="1" noTextEdit="1"/>
              </p:cNvSpPr>
              <p:nvPr/>
            </p:nvSpPr>
            <p:spPr>
              <a:xfrm>
                <a:off x="493962" y="208610"/>
                <a:ext cx="8493922" cy="458011"/>
              </a:xfrm>
              <a:prstGeom prst="rect">
                <a:avLst/>
              </a:prstGeom>
              <a:blipFill>
                <a:blip r:embed="rId10"/>
                <a:stretch>
                  <a:fillRect l="-448" r="-149"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6">
                <a:extLst>
                  <a:ext uri="{FF2B5EF4-FFF2-40B4-BE49-F238E27FC236}">
                    <a16:creationId xmlns:a16="http://schemas.microsoft.com/office/drawing/2014/main" id="{FE432E23-127E-8BC3-0C5F-28B21FCD96D2}"/>
                  </a:ext>
                </a:extLst>
              </p:cNvPr>
              <p:cNvSpPr/>
              <p:nvPr/>
            </p:nvSpPr>
            <p:spPr>
              <a:xfrm>
                <a:off x="4568064" y="4185741"/>
                <a:ext cx="527965" cy="369332"/>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rPr>
                          </m:ctrlPr>
                        </m:sSupPr>
                        <m:e>
                          <m:r>
                            <a:rPr lang="en-US" altLang="zh-TW" i="1">
                              <a:latin typeface="Cambria Math"/>
                            </a:rPr>
                            <m:t>𝐴</m:t>
                          </m:r>
                        </m:e>
                        <m:sup>
                          <m:r>
                            <a:rPr lang="zh-TW" altLang="en-US" i="1">
                              <a:latin typeface="Cambria Math"/>
                            </a:rPr>
                            <m:t>𝜇</m:t>
                          </m:r>
                        </m:sup>
                      </m:sSup>
                    </m:oMath>
                  </m:oMathPara>
                </a14:m>
                <a:endParaRPr lang="zh-TW" altLang="en-US" dirty="0"/>
              </a:p>
            </p:txBody>
          </p:sp>
        </mc:Choice>
        <mc:Fallback xmlns="">
          <p:sp>
            <p:nvSpPr>
              <p:cNvPr id="21" name="矩形 6">
                <a:extLst>
                  <a:ext uri="{FF2B5EF4-FFF2-40B4-BE49-F238E27FC236}">
                    <a16:creationId xmlns:a16="http://schemas.microsoft.com/office/drawing/2014/main" id="{FE432E23-127E-8BC3-0C5F-28B21FCD96D2}"/>
                  </a:ext>
                </a:extLst>
              </p:cNvPr>
              <p:cNvSpPr>
                <a:spLocks noRot="1" noChangeAspect="1" noMove="1" noResize="1" noEditPoints="1" noAdjustHandles="1" noChangeArrowheads="1" noChangeShapeType="1" noTextEdit="1"/>
              </p:cNvSpPr>
              <p:nvPr/>
            </p:nvSpPr>
            <p:spPr>
              <a:xfrm>
                <a:off x="4568064" y="4185741"/>
                <a:ext cx="527965" cy="369332"/>
              </a:xfrm>
              <a:prstGeom prst="rect">
                <a:avLst/>
              </a:prstGeom>
              <a:blipFill>
                <a:blip r:embed="rId11"/>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A42EB772-010A-95C2-85DC-D05F0FECD427}"/>
              </a:ext>
            </a:extLst>
          </p:cNvPr>
          <p:cNvSpPr txBox="1"/>
          <p:nvPr/>
        </p:nvSpPr>
        <p:spPr>
          <a:xfrm>
            <a:off x="493962" y="6203996"/>
            <a:ext cx="8207220" cy="458908"/>
          </a:xfrm>
          <a:prstGeom prst="rect">
            <a:avLst/>
          </a:prstGeom>
          <a:noFill/>
        </p:spPr>
        <p:txBody>
          <a:bodyPr wrap="square" rtlCol="0">
            <a:spAutoFit/>
          </a:bodyPr>
          <a:lstStyle/>
          <a:p>
            <a:pPr>
              <a:lnSpc>
                <a:spcPct val="150000"/>
              </a:lnSpc>
            </a:pPr>
            <a:r>
              <a:rPr lang="en-US" dirty="0" err="1">
                <a:latin typeface="Times New Roman"/>
                <a:cs typeface="Times New Roman"/>
              </a:rPr>
              <a:t>如果我們橫柴入灶堅持在地化對稱呢？加一個規範場吧！規範場因對稱而生</a:t>
            </a:r>
            <a:r>
              <a:rPr lang="en-US" dirty="0">
                <a:latin typeface="Times New Roman"/>
                <a:cs typeface="Times New Roman"/>
              </a:rPr>
              <a:t>。</a:t>
            </a:r>
            <a:endParaRPr kumimoji="1" lang="en-US" dirty="0">
              <a:latin typeface="Times New Roman"/>
              <a:cs typeface="Times New Roman"/>
            </a:endParaRPr>
          </a:p>
        </p:txBody>
      </p:sp>
    </p:spTree>
    <p:extLst>
      <p:ext uri="{BB962C8B-B14F-4D97-AF65-F5344CB8AC3E}">
        <p14:creationId xmlns:p14="http://schemas.microsoft.com/office/powerpoint/2010/main" val="57025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ppt_x"/>
                                          </p:val>
                                        </p:tav>
                                        <p:tav tm="100000">
                                          <p:val>
                                            <p:strVal val="#ppt_x"/>
                                          </p:val>
                                        </p:tav>
                                      </p:tavLst>
                                    </p:anim>
                                    <p:anim calcmode="lin" valueType="num">
                                      <p:cBhvr additive="base">
                                        <p:cTn id="7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p:bldP spid="8" grpId="0" animBg="1"/>
      <p:bldP spid="11" grpId="0" animBg="1"/>
      <p:bldP spid="15" grpId="0" animBg="1"/>
      <p:bldP spid="16" grpId="0" animBg="1"/>
      <p:bldP spid="17" grpId="0"/>
      <p:bldP spid="18" grpId="0"/>
      <p:bldP spid="19" grpId="0" animBg="1"/>
      <p:bldP spid="21"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http://www.stenudd.com/myth/genesis/images/lettherebel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5603" y="878623"/>
            <a:ext cx="3048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文字方塊 2"/>
          <p:cNvSpPr txBox="1">
            <a:spLocks noChangeArrowheads="1"/>
          </p:cNvSpPr>
          <p:nvPr/>
        </p:nvSpPr>
        <p:spPr bwMode="auto">
          <a:xfrm>
            <a:off x="2679416" y="5755423"/>
            <a:ext cx="3308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1800" dirty="0">
                <a:latin typeface="Times New Roman" panose="02020603050405020304" pitchFamily="18" charset="0"/>
                <a:cs typeface="Times New Roman" panose="02020603050405020304" pitchFamily="18" charset="0"/>
              </a:rPr>
              <a:t>Let there be light! </a:t>
            </a:r>
            <a:endParaRPr lang="zh-TW" altLang="en-US" sz="1800" dirty="0">
              <a:latin typeface="Times New Roman" panose="02020603050405020304" pitchFamily="18" charset="0"/>
              <a:cs typeface="Times New Roman" panose="02020603050405020304" pitchFamily="18" charset="0"/>
            </a:endParaRPr>
          </a:p>
        </p:txBody>
      </p:sp>
      <p:sp>
        <p:nvSpPr>
          <p:cNvPr id="4" name="矩形 3"/>
          <p:cNvSpPr>
            <a:spLocks noChangeArrowheads="1"/>
          </p:cNvSpPr>
          <p:nvPr/>
        </p:nvSpPr>
        <p:spPr bwMode="auto">
          <a:xfrm>
            <a:off x="2655603" y="6141186"/>
            <a:ext cx="55405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1800" dirty="0">
                <a:latin typeface="Times New Roman" panose="02020603050405020304" pitchFamily="18" charset="0"/>
                <a:cs typeface="Times New Roman" panose="02020603050405020304" pitchFamily="18" charset="0"/>
              </a:rPr>
              <a:t>In the name of gauge symmetry! </a:t>
            </a:r>
            <a:r>
              <a:rPr lang="zh-TW" altLang="en-US" sz="1800" dirty="0">
                <a:latin typeface="Times New Roman" panose="02020603050405020304" pitchFamily="18" charset="0"/>
                <a:cs typeface="Times New Roman" panose="02020603050405020304" pitchFamily="18" charset="0"/>
              </a:rPr>
              <a:t>為了在地的規範對稱！</a:t>
            </a:r>
          </a:p>
        </p:txBody>
      </p:sp>
      <p:sp>
        <p:nvSpPr>
          <p:cNvPr id="2" name="文字方塊 1">
            <a:extLst>
              <a:ext uri="{FF2B5EF4-FFF2-40B4-BE49-F238E27FC236}">
                <a16:creationId xmlns:a16="http://schemas.microsoft.com/office/drawing/2014/main" id="{1404FE04-554C-5A41-819F-7FC46BAEAAD4}"/>
              </a:ext>
            </a:extLst>
          </p:cNvPr>
          <p:cNvSpPr txBox="1"/>
          <p:nvPr/>
        </p:nvSpPr>
        <p:spPr>
          <a:xfrm>
            <a:off x="2679416" y="317615"/>
            <a:ext cx="2609366" cy="369332"/>
          </a:xfrm>
          <a:prstGeom prst="rect">
            <a:avLst/>
          </a:prstGeom>
          <a:noFill/>
        </p:spPr>
        <p:txBody>
          <a:bodyPr wrap="square" rtlCol="0">
            <a:spAutoFit/>
          </a:bodyPr>
          <a:lstStyle/>
          <a:p>
            <a:r>
              <a:rPr kumimoji="1" lang="zh-TW" altLang="en-US" dirty="0"/>
              <a:t>光的存在是有道理的！</a:t>
            </a:r>
          </a:p>
        </p:txBody>
      </p:sp>
    </p:spTree>
    <p:extLst>
      <p:ext uri="{BB962C8B-B14F-4D97-AF65-F5344CB8AC3E}">
        <p14:creationId xmlns:p14="http://schemas.microsoft.com/office/powerpoint/2010/main" val="1298792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2">
                <a:extLst>
                  <a:ext uri="{FF2B5EF4-FFF2-40B4-BE49-F238E27FC236}">
                    <a16:creationId xmlns:a16="http://schemas.microsoft.com/office/drawing/2014/main" id="{1A81E348-AA6E-DFC1-E94A-3625397AFFCD}"/>
                  </a:ext>
                </a:extLst>
              </p:cNvPr>
              <p:cNvSpPr/>
              <p:nvPr/>
            </p:nvSpPr>
            <p:spPr>
              <a:xfrm>
                <a:off x="929440" y="962941"/>
                <a:ext cx="2227789" cy="369332"/>
              </a:xfrm>
              <a:prstGeom prst="rect">
                <a:avLst/>
              </a:prstGeom>
              <a:solidFill>
                <a:srgbClr val="FFFDAB"/>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𝐹</m:t>
                          </m:r>
                        </m:e>
                        <m:sup>
                          <m:r>
                            <a:rPr lang="zh-TW" altLang="en-US" i="1">
                              <a:latin typeface="Cambria Math"/>
                              <a:cs typeface="Times New Roman" pitchFamily="18" charset="0"/>
                            </a:rPr>
                            <m:t>𝜇𝜈</m:t>
                          </m:r>
                        </m:sup>
                      </m:sSup>
                      <m:r>
                        <a:rPr lang="zh-TW" altLang="en-US" i="1" smtClean="0">
                          <a:latin typeface="Cambria Math"/>
                          <a:cs typeface="Times New Roman" pitchFamily="18" charset="0"/>
                        </a:rPr>
                        <m:t>≡</m:t>
                      </m:r>
                      <m:sSup>
                        <m:sSupPr>
                          <m:ctrlPr>
                            <a:rPr lang="en-US" altLang="zh-TW" i="1" smtClean="0">
                              <a:latin typeface="Cambria Math" panose="02040503050406030204" pitchFamily="18" charset="0"/>
                              <a:cs typeface="Times New Roman" pitchFamily="18" charset="0"/>
                            </a:rPr>
                          </m:ctrlPr>
                        </m:sSupPr>
                        <m:e>
                          <m:r>
                            <a:rPr lang="zh-TW" altLang="en-US" i="1" smtClean="0">
                              <a:latin typeface="Cambria Math"/>
                              <a:cs typeface="Times New Roman" pitchFamily="18" charset="0"/>
                            </a:rPr>
                            <m:t>𝜕</m:t>
                          </m:r>
                        </m:e>
                        <m:sup>
                          <m:r>
                            <a:rPr lang="zh-TW" altLang="en-US" i="1" smtClean="0">
                              <a:latin typeface="Cambria Math"/>
                              <a:cs typeface="Times New Roman" pitchFamily="18" charset="0"/>
                            </a:rPr>
                            <m:t>𝜇</m:t>
                          </m:r>
                        </m:sup>
                      </m:sSup>
                      <m:sSup>
                        <m:sSupPr>
                          <m:ctrlPr>
                            <a:rPr lang="en-US" altLang="zh-TW"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𝐴</m:t>
                          </m:r>
                        </m:e>
                        <m:sup>
                          <m:r>
                            <a:rPr lang="zh-TW" altLang="en-US" i="1" smtClean="0">
                              <a:latin typeface="Cambria Math"/>
                              <a:cs typeface="Times New Roman" pitchFamily="18" charset="0"/>
                            </a:rPr>
                            <m:t>𝜈</m:t>
                          </m:r>
                        </m:sup>
                      </m:sSup>
                      <m:r>
                        <a:rPr lang="en-US" altLang="zh-TW" b="0" i="0" smtClean="0">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zh-TW" altLang="en-US" i="1">
                              <a:latin typeface="Cambria Math"/>
                              <a:cs typeface="Times New Roman" pitchFamily="18" charset="0"/>
                            </a:rPr>
                            <m:t>𝜕</m:t>
                          </m:r>
                        </m:e>
                        <m:sup>
                          <m:r>
                            <a:rPr lang="zh-TW" altLang="en-US" i="1">
                              <a:latin typeface="Cambria Math"/>
                              <a:cs typeface="Times New Roman" pitchFamily="18" charset="0"/>
                            </a:rPr>
                            <m:t>𝜈</m:t>
                          </m:r>
                        </m:sup>
                      </m:sSup>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𝐴</m:t>
                          </m:r>
                        </m:e>
                        <m:sup>
                          <m:r>
                            <a:rPr lang="zh-TW" altLang="en-US" i="1">
                              <a:latin typeface="Cambria Math"/>
                              <a:cs typeface="Times New Roman" pitchFamily="18" charset="0"/>
                            </a:rPr>
                            <m:t>𝜇</m:t>
                          </m:r>
                        </m:sup>
                      </m:sSup>
                    </m:oMath>
                  </m:oMathPara>
                </a14:m>
                <a:endParaRPr lang="zh-TW" altLang="en-US" dirty="0"/>
              </a:p>
            </p:txBody>
          </p:sp>
        </mc:Choice>
        <mc:Fallback xmlns="">
          <p:sp>
            <p:nvSpPr>
              <p:cNvPr id="2" name="矩形 2">
                <a:extLst>
                  <a:ext uri="{FF2B5EF4-FFF2-40B4-BE49-F238E27FC236}">
                    <a16:creationId xmlns:a16="http://schemas.microsoft.com/office/drawing/2014/main" id="{1A81E348-AA6E-DFC1-E94A-3625397AFFCD}"/>
                  </a:ext>
                </a:extLst>
              </p:cNvPr>
              <p:cNvSpPr>
                <a:spLocks noRot="1" noChangeAspect="1" noMove="1" noResize="1" noEditPoints="1" noAdjustHandles="1" noChangeArrowheads="1" noChangeShapeType="1" noTextEdit="1"/>
              </p:cNvSpPr>
              <p:nvPr/>
            </p:nvSpPr>
            <p:spPr>
              <a:xfrm>
                <a:off x="929440" y="962941"/>
                <a:ext cx="2227789" cy="369332"/>
              </a:xfrm>
              <a:prstGeom prst="rect">
                <a:avLst/>
              </a:prstGeom>
              <a:blipFill>
                <a:blip r:embed="rId2"/>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0AF96342-0CF5-FAB2-9733-85F262164946}"/>
              </a:ext>
            </a:extLst>
          </p:cNvPr>
          <p:cNvSpPr txBox="1"/>
          <p:nvPr/>
        </p:nvSpPr>
        <p:spPr bwMode="auto">
          <a:xfrm>
            <a:off x="3278252" y="946593"/>
            <a:ext cx="43911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r>
              <a:rPr lang="en-US" sz="1800" dirty="0">
                <a:latin typeface="Times New Roman" panose="02020603050405020304" pitchFamily="18" charset="0"/>
                <a:cs typeface="Times New Roman" panose="02020603050405020304" pitchFamily="18" charset="0"/>
              </a:rPr>
              <a:t>is invariant under gauge transformation.</a:t>
            </a:r>
          </a:p>
        </p:txBody>
      </p:sp>
      <mc:AlternateContent xmlns:mc="http://schemas.openxmlformats.org/markup-compatibility/2006" xmlns:a14="http://schemas.microsoft.com/office/drawing/2010/main">
        <mc:Choice Requires="a14">
          <p:sp>
            <p:nvSpPr>
              <p:cNvPr id="4" name="矩形 2">
                <a:extLst>
                  <a:ext uri="{FF2B5EF4-FFF2-40B4-BE49-F238E27FC236}">
                    <a16:creationId xmlns:a16="http://schemas.microsoft.com/office/drawing/2014/main" id="{594A3601-131F-496F-0B27-752BC31292C3}"/>
                  </a:ext>
                </a:extLst>
              </p:cNvPr>
              <p:cNvSpPr/>
              <p:nvPr/>
            </p:nvSpPr>
            <p:spPr>
              <a:xfrm>
                <a:off x="929443" y="1509864"/>
                <a:ext cx="1537152" cy="610936"/>
              </a:xfrm>
              <a:prstGeom prst="rect">
                <a:avLst/>
              </a:prstGeom>
              <a:solidFill>
                <a:srgbClr val="FFFDAB"/>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cs typeface="Times New Roman" pitchFamily="18" charset="0"/>
                        </a:rPr>
                        <m:t>ℒ</m:t>
                      </m:r>
                      <m:r>
                        <a:rPr lang="en-US" altLang="zh-TW" i="1" smtClean="0">
                          <a:latin typeface="Cambria Math" panose="02040503050406030204" pitchFamily="18" charset="0"/>
                          <a:ea typeface="Cambria Math" panose="02040503050406030204" pitchFamily="18" charset="0"/>
                          <a:cs typeface="Times New Roman" pitchFamily="18" charset="0"/>
                        </a:rPr>
                        <m:t>⊃</m:t>
                      </m:r>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panose="02040503050406030204" pitchFamily="18" charset="0"/>
                              <a:cs typeface="Times New Roman" pitchFamily="18" charset="0"/>
                            </a:rPr>
                            <m:t>1</m:t>
                          </m:r>
                        </m:num>
                        <m:den>
                          <m:r>
                            <a:rPr lang="en-US" altLang="zh-TW" b="0" i="1" smtClean="0">
                              <a:latin typeface="Cambria Math" panose="02040503050406030204" pitchFamily="18" charset="0"/>
                              <a:cs typeface="Times New Roman" pitchFamily="18" charset="0"/>
                            </a:rPr>
                            <m:t>4</m:t>
                          </m:r>
                        </m:den>
                      </m:f>
                      <m:sSub>
                        <m:sSubPr>
                          <m:ctrlPr>
                            <a:rPr lang="en-US" altLang="zh-TW" i="1" smtClean="0">
                              <a:latin typeface="Cambria Math" panose="02040503050406030204" pitchFamily="18" charset="0"/>
                              <a:cs typeface="Times New Roman" pitchFamily="18" charset="0"/>
                            </a:rPr>
                          </m:ctrlPr>
                        </m:sSubPr>
                        <m:e>
                          <m:r>
                            <a:rPr lang="en-US" altLang="zh-TW" b="0" i="1" smtClean="0">
                              <a:latin typeface="Cambria Math" panose="02040503050406030204" pitchFamily="18" charset="0"/>
                              <a:cs typeface="Times New Roman" pitchFamily="18" charset="0"/>
                            </a:rPr>
                            <m:t>𝐹</m:t>
                          </m:r>
                        </m:e>
                        <m:sub>
                          <m:r>
                            <a:rPr lang="en-US" altLang="zh-TW" i="1" smtClean="0">
                              <a:latin typeface="Cambria Math" panose="02040503050406030204" pitchFamily="18" charset="0"/>
                              <a:ea typeface="Cambria Math" panose="02040503050406030204" pitchFamily="18" charset="0"/>
                              <a:cs typeface="Times New Roman" pitchFamily="18" charset="0"/>
                            </a:rPr>
                            <m:t>𝜇𝜈</m:t>
                          </m:r>
                        </m:sub>
                      </m:sSub>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𝐹</m:t>
                          </m:r>
                        </m:e>
                        <m:sup>
                          <m:r>
                            <a:rPr lang="zh-TW" altLang="en-US" i="1">
                              <a:latin typeface="Cambria Math"/>
                              <a:cs typeface="Times New Roman" pitchFamily="18" charset="0"/>
                            </a:rPr>
                            <m:t>𝜇𝜈</m:t>
                          </m:r>
                        </m:sup>
                      </m:sSup>
                    </m:oMath>
                  </m:oMathPara>
                </a14:m>
                <a:endParaRPr lang="zh-TW" altLang="en-US" dirty="0"/>
              </a:p>
            </p:txBody>
          </p:sp>
        </mc:Choice>
        <mc:Fallback xmlns="">
          <p:sp>
            <p:nvSpPr>
              <p:cNvPr id="4" name="矩形 2">
                <a:extLst>
                  <a:ext uri="{FF2B5EF4-FFF2-40B4-BE49-F238E27FC236}">
                    <a16:creationId xmlns:a16="http://schemas.microsoft.com/office/drawing/2014/main" id="{594A3601-131F-496F-0B27-752BC31292C3}"/>
                  </a:ext>
                </a:extLst>
              </p:cNvPr>
              <p:cNvSpPr>
                <a:spLocks noRot="1" noChangeAspect="1" noMove="1" noResize="1" noEditPoints="1" noAdjustHandles="1" noChangeArrowheads="1" noChangeShapeType="1" noTextEdit="1"/>
              </p:cNvSpPr>
              <p:nvPr/>
            </p:nvSpPr>
            <p:spPr>
              <a:xfrm>
                <a:off x="929443" y="1509864"/>
                <a:ext cx="1537152" cy="610936"/>
              </a:xfrm>
              <a:prstGeom prst="rect">
                <a:avLst/>
              </a:prstGeom>
              <a:blipFill>
                <a:blip r:embed="rId3"/>
                <a:stretch>
                  <a:fillRect b="-204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6DB63CB1-222E-2052-B40A-3BEC8EDE9D41}"/>
              </a:ext>
            </a:extLst>
          </p:cNvPr>
          <p:cNvSpPr txBox="1"/>
          <p:nvPr/>
        </p:nvSpPr>
        <p:spPr bwMode="auto">
          <a:xfrm>
            <a:off x="2628156" y="1630666"/>
            <a:ext cx="43911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r>
              <a:rPr lang="en-US" sz="1800" dirty="0">
                <a:latin typeface="Times New Roman" panose="02020603050405020304" pitchFamily="18" charset="0"/>
                <a:cs typeface="Times New Roman" panose="02020603050405020304" pitchFamily="18" charset="0"/>
              </a:rPr>
              <a:t>is invariant under gauge transformation.</a:t>
            </a:r>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6244ABD8-F4CB-DD06-6FD4-6417B4FB7C7E}"/>
                  </a:ext>
                </a:extLst>
              </p:cNvPr>
              <p:cNvSpPr/>
              <p:nvPr/>
            </p:nvSpPr>
            <p:spPr>
              <a:xfrm>
                <a:off x="5273818" y="4840155"/>
                <a:ext cx="3414005" cy="1407373"/>
              </a:xfrm>
              <a:prstGeom prst="rect">
                <a:avLst/>
              </a:prstGeom>
              <a:solidFill>
                <a:srgbClr val="FFFDAB"/>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𝐹</m:t>
                          </m:r>
                        </m:e>
                        <m:sup>
                          <m:r>
                            <a:rPr lang="zh-TW" altLang="en-US" i="1">
                              <a:latin typeface="Cambria Math"/>
                              <a:cs typeface="Times New Roman" pitchFamily="18" charset="0"/>
                            </a:rPr>
                            <m:t>𝜇𝜈</m:t>
                          </m:r>
                        </m:sup>
                      </m:sSup>
                      <m:r>
                        <a:rPr lang="en-US" altLang="zh-TW" b="0" i="1" smtClean="0">
                          <a:latin typeface="Cambria Math"/>
                          <a:cs typeface="Times New Roman" pitchFamily="18" charset="0"/>
                        </a:rPr>
                        <m:t>=</m:t>
                      </m:r>
                      <m:d>
                        <m:dPr>
                          <m:ctrlPr>
                            <a:rPr lang="en-US" altLang="zh-TW" b="0" i="1" smtClean="0">
                              <a:latin typeface="Cambria Math" panose="02040503050406030204" pitchFamily="18" charset="0"/>
                              <a:cs typeface="Times New Roman" pitchFamily="18" charset="0"/>
                            </a:rPr>
                          </m:ctrlPr>
                        </m:dPr>
                        <m:e>
                          <m:m>
                            <m:mPr>
                              <m:mcs>
                                <m:mc>
                                  <m:mcPr>
                                    <m:count m:val="2"/>
                                    <m:mcJc m:val="center"/>
                                  </m:mcPr>
                                </m:mc>
                              </m:mcs>
                              <m:ctrlPr>
                                <a:rPr lang="en-US" altLang="zh-TW" b="0" i="1" smtClean="0">
                                  <a:latin typeface="Cambria Math" panose="02040503050406030204" pitchFamily="18" charset="0"/>
                                  <a:cs typeface="Times New Roman" pitchFamily="18" charset="0"/>
                                </a:rPr>
                              </m:ctrlPr>
                            </m:mPr>
                            <m:mr>
                              <m:e>
                                <m:m>
                                  <m:mPr>
                                    <m:mcs>
                                      <m:mc>
                                        <m:mcPr>
                                          <m:count m:val="2"/>
                                          <m:mcJc m:val="center"/>
                                        </m:mcPr>
                                      </m:mc>
                                    </m:mcs>
                                    <m:ctrlPr>
                                      <a:rPr lang="en-US" altLang="zh-TW" b="0" i="1" smtClean="0">
                                        <a:latin typeface="Cambria Math" panose="02040503050406030204" pitchFamily="18" charset="0"/>
                                        <a:cs typeface="Times New Roman" pitchFamily="18" charset="0"/>
                                      </a:rPr>
                                    </m:ctrlPr>
                                  </m:mPr>
                                  <m:mr>
                                    <m:e>
                                      <m:r>
                                        <m:rPr>
                                          <m:brk m:alnAt="7"/>
                                        </m:rPr>
                                        <a:rPr lang="en-US" altLang="zh-TW" b="0" i="1" smtClean="0">
                                          <a:latin typeface="Cambria Math"/>
                                          <a:cs typeface="Times New Roman" pitchFamily="18" charset="0"/>
                                        </a:rPr>
                                        <m:t>0</m:t>
                                      </m:r>
                                    </m:e>
                                    <m:e>
                                      <m:r>
                                        <a:rPr lang="en-US" altLang="zh-TW" b="0" i="1" smtClean="0">
                                          <a:latin typeface="Cambria Math"/>
                                          <a:cs typeface="Times New Roman" pitchFamily="18" charset="0"/>
                                        </a:rPr>
                                        <m:t>−</m:t>
                                      </m:r>
                                      <m:sSub>
                                        <m:sSubPr>
                                          <m:ctrlPr>
                                            <a:rPr lang="en-US" altLang="zh-TW" b="0" i="1" smtClean="0">
                                              <a:latin typeface="Cambria Math" panose="02040503050406030204" pitchFamily="18" charset="0"/>
                                              <a:cs typeface="Times New Roman" pitchFamily="18" charset="0"/>
                                            </a:rPr>
                                          </m:ctrlPr>
                                        </m:sSubPr>
                                        <m:e>
                                          <m:r>
                                            <a:rPr lang="en-US" altLang="zh-TW" b="0" i="1" smtClean="0">
                                              <a:latin typeface="Cambria Math"/>
                                              <a:cs typeface="Times New Roman" pitchFamily="18" charset="0"/>
                                            </a:rPr>
                                            <m:t>𝐸</m:t>
                                          </m:r>
                                        </m:e>
                                        <m:sub>
                                          <m:r>
                                            <a:rPr lang="en-US" altLang="zh-TW" b="0" i="1" smtClean="0">
                                              <a:latin typeface="Cambria Math"/>
                                              <a:cs typeface="Times New Roman" pitchFamily="18" charset="0"/>
                                            </a:rPr>
                                            <m:t>𝑥</m:t>
                                          </m:r>
                                        </m:sub>
                                      </m:sSub>
                                    </m:e>
                                  </m:mr>
                                  <m:mr>
                                    <m:e>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𝐸</m:t>
                                          </m:r>
                                        </m:e>
                                        <m:sub>
                                          <m:r>
                                            <a:rPr lang="en-US" altLang="zh-TW" i="1">
                                              <a:latin typeface="Cambria Math"/>
                                              <a:cs typeface="Times New Roman" pitchFamily="18" charset="0"/>
                                            </a:rPr>
                                            <m:t>𝑥</m:t>
                                          </m:r>
                                        </m:sub>
                                      </m:sSub>
                                    </m:e>
                                    <m:e>
                                      <m:r>
                                        <a:rPr lang="en-US" altLang="zh-TW" b="0" i="1" smtClean="0">
                                          <a:latin typeface="Cambria Math"/>
                                          <a:cs typeface="Times New Roman" pitchFamily="18" charset="0"/>
                                        </a:rPr>
                                        <m:t>0</m:t>
                                      </m:r>
                                    </m:e>
                                  </m:mr>
                                </m:m>
                              </m:e>
                              <m:e>
                                <m:m>
                                  <m:mPr>
                                    <m:mcs>
                                      <m:mc>
                                        <m:mcPr>
                                          <m:count m:val="2"/>
                                          <m:mcJc m:val="center"/>
                                        </m:mcPr>
                                      </m:mc>
                                    </m:mcs>
                                    <m:ctrlPr>
                                      <a:rPr lang="en-US" altLang="zh-TW" b="0" i="1" smtClean="0">
                                        <a:latin typeface="Cambria Math" panose="02040503050406030204" pitchFamily="18" charset="0"/>
                                        <a:cs typeface="Times New Roman" pitchFamily="18" charset="0"/>
                                      </a:rPr>
                                    </m:ctrlPr>
                                  </m:mPr>
                                  <m:mr>
                                    <m:e>
                                      <m:r>
                                        <a:rPr lang="en-US" altLang="zh-TW" i="1">
                                          <a:latin typeface="Cambria Math"/>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𝐸</m:t>
                                          </m:r>
                                        </m:e>
                                        <m:sub>
                                          <m:r>
                                            <a:rPr lang="en-US" altLang="zh-TW" b="0" i="1" smtClean="0">
                                              <a:latin typeface="Cambria Math"/>
                                              <a:cs typeface="Times New Roman" pitchFamily="18" charset="0"/>
                                            </a:rPr>
                                            <m:t>𝑦</m:t>
                                          </m:r>
                                        </m:sub>
                                      </m:sSub>
                                    </m:e>
                                    <m:e>
                                      <m:r>
                                        <a:rPr lang="en-US" altLang="zh-TW" i="1">
                                          <a:latin typeface="Cambria Math"/>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𝐸</m:t>
                                          </m:r>
                                        </m:e>
                                        <m:sub>
                                          <m:r>
                                            <a:rPr lang="en-US" altLang="zh-TW" b="0" i="1" smtClean="0">
                                              <a:latin typeface="Cambria Math"/>
                                              <a:cs typeface="Times New Roman" pitchFamily="18" charset="0"/>
                                            </a:rPr>
                                            <m:t>𝑧</m:t>
                                          </m:r>
                                        </m:sub>
                                      </m:sSub>
                                    </m:e>
                                  </m:mr>
                                  <m:mr>
                                    <m:e>
                                      <m:sSub>
                                        <m:sSubPr>
                                          <m:ctrlPr>
                                            <a:rPr lang="en-US" altLang="zh-TW" i="1">
                                              <a:latin typeface="Cambria Math" panose="02040503050406030204" pitchFamily="18" charset="0"/>
                                              <a:cs typeface="Times New Roman" pitchFamily="18" charset="0"/>
                                            </a:rPr>
                                          </m:ctrlPr>
                                        </m:sSubPr>
                                        <m:e>
                                          <m:r>
                                            <a:rPr lang="en-US" altLang="zh-TW" b="0" i="1" smtClean="0">
                                              <a:latin typeface="Cambria Math"/>
                                              <a:cs typeface="Times New Roman" pitchFamily="18" charset="0"/>
                                            </a:rPr>
                                            <m:t>−</m:t>
                                          </m:r>
                                          <m:r>
                                            <a:rPr lang="en-US" altLang="zh-TW" b="0" i="1" smtClean="0">
                                              <a:latin typeface="Cambria Math"/>
                                              <a:cs typeface="Times New Roman" pitchFamily="18" charset="0"/>
                                            </a:rPr>
                                            <m:t>𝐵</m:t>
                                          </m:r>
                                        </m:e>
                                        <m:sub>
                                          <m:r>
                                            <a:rPr lang="en-US" altLang="zh-TW" b="0" i="1" smtClean="0">
                                              <a:latin typeface="Cambria Math"/>
                                              <a:cs typeface="Times New Roman" pitchFamily="18" charset="0"/>
                                            </a:rPr>
                                            <m:t>𝑧</m:t>
                                          </m:r>
                                        </m:sub>
                                      </m:sSub>
                                    </m:e>
                                    <m:e>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𝐵</m:t>
                                          </m:r>
                                        </m:e>
                                        <m:sub>
                                          <m:r>
                                            <a:rPr lang="en-US" altLang="zh-TW" b="0" i="1" smtClean="0">
                                              <a:latin typeface="Cambria Math"/>
                                              <a:cs typeface="Times New Roman" pitchFamily="18" charset="0"/>
                                            </a:rPr>
                                            <m:t>𝑦</m:t>
                                          </m:r>
                                        </m:sub>
                                      </m:sSub>
                                    </m:e>
                                  </m:mr>
                                </m:m>
                              </m:e>
                            </m:mr>
                            <m:mr>
                              <m:e>
                                <m:m>
                                  <m:mPr>
                                    <m:mcs>
                                      <m:mc>
                                        <m:mcPr>
                                          <m:count m:val="2"/>
                                          <m:mcJc m:val="center"/>
                                        </m:mcPr>
                                      </m:mc>
                                    </m:mcs>
                                    <m:ctrlPr>
                                      <a:rPr lang="en-US" altLang="zh-TW" b="0" i="1" smtClean="0">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𝐸</m:t>
                                          </m:r>
                                        </m:e>
                                        <m:sub>
                                          <m:r>
                                            <a:rPr lang="en-US" altLang="zh-TW" i="1">
                                              <a:latin typeface="Cambria Math"/>
                                              <a:cs typeface="Times New Roman" pitchFamily="18" charset="0"/>
                                            </a:rPr>
                                            <m:t>𝑦</m:t>
                                          </m:r>
                                        </m:sub>
                                      </m:sSub>
                                    </m:e>
                                    <m:e>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𝐵</m:t>
                                          </m:r>
                                        </m:e>
                                        <m:sub>
                                          <m:r>
                                            <a:rPr lang="en-US" altLang="zh-TW" i="1">
                                              <a:latin typeface="Cambria Math"/>
                                              <a:cs typeface="Times New Roman" pitchFamily="18" charset="0"/>
                                            </a:rPr>
                                            <m:t>𝑧</m:t>
                                          </m:r>
                                        </m:sub>
                                      </m:sSub>
                                    </m:e>
                                  </m:mr>
                                  <m:mr>
                                    <m:e>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𝐸</m:t>
                                          </m:r>
                                        </m:e>
                                        <m:sub>
                                          <m:r>
                                            <a:rPr lang="en-US" altLang="zh-TW" i="1">
                                              <a:latin typeface="Cambria Math"/>
                                              <a:cs typeface="Times New Roman" pitchFamily="18" charset="0"/>
                                            </a:rPr>
                                            <m:t>𝑧</m:t>
                                          </m:r>
                                        </m:sub>
                                      </m:sSub>
                                    </m:e>
                                    <m:e>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m:t>
                                          </m:r>
                                          <m:r>
                                            <a:rPr lang="en-US" altLang="zh-TW" i="1">
                                              <a:latin typeface="Cambria Math"/>
                                              <a:cs typeface="Times New Roman" pitchFamily="18" charset="0"/>
                                            </a:rPr>
                                            <m:t>𝐵</m:t>
                                          </m:r>
                                        </m:e>
                                        <m:sub>
                                          <m:r>
                                            <a:rPr lang="en-US" altLang="zh-TW" b="0" i="1" smtClean="0">
                                              <a:latin typeface="Cambria Math"/>
                                              <a:cs typeface="Times New Roman" pitchFamily="18" charset="0"/>
                                            </a:rPr>
                                            <m:t>𝑦</m:t>
                                          </m:r>
                                        </m:sub>
                                      </m:sSub>
                                    </m:e>
                                  </m:mr>
                                </m:m>
                              </m:e>
                              <m:e>
                                <m:m>
                                  <m:mPr>
                                    <m:mcs>
                                      <m:mc>
                                        <m:mcPr>
                                          <m:count m:val="2"/>
                                          <m:mcJc m:val="center"/>
                                        </m:mcPr>
                                      </m:mc>
                                    </m:mcs>
                                    <m:ctrlPr>
                                      <a:rPr lang="en-US" altLang="zh-TW" b="0" i="1" smtClean="0">
                                        <a:latin typeface="Cambria Math" panose="02040503050406030204" pitchFamily="18" charset="0"/>
                                        <a:cs typeface="Times New Roman" pitchFamily="18" charset="0"/>
                                      </a:rPr>
                                    </m:ctrlPr>
                                  </m:mPr>
                                  <m:mr>
                                    <m:e>
                                      <m:r>
                                        <m:rPr>
                                          <m:brk m:alnAt="7"/>
                                        </m:rPr>
                                        <a:rPr lang="en-US" altLang="zh-TW" b="0" i="1" smtClean="0">
                                          <a:latin typeface="Cambria Math"/>
                                          <a:cs typeface="Times New Roman" pitchFamily="18" charset="0"/>
                                        </a:rPr>
                                        <m:t>0</m:t>
                                      </m:r>
                                    </m:e>
                                    <m:e>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m:t>
                                          </m:r>
                                          <m:r>
                                            <a:rPr lang="en-US" altLang="zh-TW" i="1">
                                              <a:latin typeface="Cambria Math"/>
                                              <a:cs typeface="Times New Roman" pitchFamily="18" charset="0"/>
                                            </a:rPr>
                                            <m:t>𝐵</m:t>
                                          </m:r>
                                        </m:e>
                                        <m:sub>
                                          <m:r>
                                            <a:rPr lang="en-US" altLang="zh-TW" b="0" i="1" smtClean="0">
                                              <a:latin typeface="Cambria Math"/>
                                              <a:cs typeface="Times New Roman" pitchFamily="18" charset="0"/>
                                            </a:rPr>
                                            <m:t>𝑥</m:t>
                                          </m:r>
                                        </m:sub>
                                      </m:sSub>
                                    </m:e>
                                  </m:mr>
                                  <m:mr>
                                    <m:e>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𝐵</m:t>
                                          </m:r>
                                        </m:e>
                                        <m:sub>
                                          <m:r>
                                            <a:rPr lang="en-US" altLang="zh-TW" b="0" i="1" smtClean="0">
                                              <a:latin typeface="Cambria Math"/>
                                              <a:cs typeface="Times New Roman" pitchFamily="18" charset="0"/>
                                            </a:rPr>
                                            <m:t>𝑥</m:t>
                                          </m:r>
                                        </m:sub>
                                      </m:sSub>
                                    </m:e>
                                    <m:e>
                                      <m:r>
                                        <a:rPr lang="en-US" altLang="zh-TW" b="0" i="1" smtClean="0">
                                          <a:latin typeface="Cambria Math"/>
                                          <a:cs typeface="Times New Roman" pitchFamily="18" charset="0"/>
                                        </a:rPr>
                                        <m:t>0</m:t>
                                      </m:r>
                                    </m:e>
                                  </m:mr>
                                </m:m>
                              </m:e>
                            </m:mr>
                          </m:m>
                        </m:e>
                      </m:d>
                    </m:oMath>
                  </m:oMathPara>
                </a14:m>
                <a:endParaRPr lang="zh-TW" altLang="en-US" dirty="0"/>
              </a:p>
            </p:txBody>
          </p:sp>
        </mc:Choice>
        <mc:Fallback xmlns="">
          <p:sp>
            <p:nvSpPr>
              <p:cNvPr id="6" name="矩形 5">
                <a:extLst>
                  <a:ext uri="{FF2B5EF4-FFF2-40B4-BE49-F238E27FC236}">
                    <a16:creationId xmlns:a16="http://schemas.microsoft.com/office/drawing/2014/main" id="{6244ABD8-F4CB-DD06-6FD4-6417B4FB7C7E}"/>
                  </a:ext>
                </a:extLst>
              </p:cNvPr>
              <p:cNvSpPr>
                <a:spLocks noRot="1" noChangeAspect="1" noMove="1" noResize="1" noEditPoints="1" noAdjustHandles="1" noChangeArrowheads="1" noChangeShapeType="1" noTextEdit="1"/>
              </p:cNvSpPr>
              <p:nvPr/>
            </p:nvSpPr>
            <p:spPr>
              <a:xfrm>
                <a:off x="5273818" y="4840155"/>
                <a:ext cx="3414005" cy="140737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2">
                <a:extLst>
                  <a:ext uri="{FF2B5EF4-FFF2-40B4-BE49-F238E27FC236}">
                    <a16:creationId xmlns:a16="http://schemas.microsoft.com/office/drawing/2014/main" id="{C284F453-C613-2EB0-0D8F-E56A05588075}"/>
                  </a:ext>
                </a:extLst>
              </p:cNvPr>
              <p:cNvSpPr/>
              <p:nvPr/>
            </p:nvSpPr>
            <p:spPr>
              <a:xfrm>
                <a:off x="929442" y="2314739"/>
                <a:ext cx="6517362" cy="610936"/>
              </a:xfrm>
              <a:prstGeom prst="rect">
                <a:avLst/>
              </a:prstGeom>
              <a:solidFill>
                <a:srgbClr val="FFFDAB"/>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1</m:t>
                          </m:r>
                        </m:num>
                        <m:den>
                          <m:r>
                            <a:rPr lang="en-US" altLang="zh-TW" i="1">
                              <a:latin typeface="Cambria Math" panose="02040503050406030204" pitchFamily="18" charset="0"/>
                              <a:cs typeface="Times New Roman" pitchFamily="18" charset="0"/>
                            </a:rPr>
                            <m:t>4</m:t>
                          </m:r>
                        </m:den>
                      </m:f>
                      <m:d>
                        <m:dPr>
                          <m:ctrlPr>
                            <a:rPr lang="en-US" altLang="zh-TW" i="1" smtClean="0">
                              <a:latin typeface="Cambria Math" panose="02040503050406030204" pitchFamily="18" charset="0"/>
                              <a:cs typeface="Times New Roman" pitchFamily="18" charset="0"/>
                            </a:rPr>
                          </m:ctrlPr>
                        </m:dPr>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m:t>
                              </m:r>
                            </m:e>
                            <m:sub>
                              <m:r>
                                <a:rPr lang="en-US" altLang="zh-TW" i="1">
                                  <a:latin typeface="Cambria Math" panose="02040503050406030204" pitchFamily="18" charset="0"/>
                                  <a:ea typeface="Cambria Math" panose="02040503050406030204" pitchFamily="18" charset="0"/>
                                </a:rPr>
                                <m:t>𝜇</m:t>
                              </m:r>
                            </m:sub>
                          </m:sSub>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𝐴</m:t>
                              </m:r>
                            </m:e>
                            <m:sub>
                              <m:r>
                                <a:rPr lang="en-US" altLang="zh-TW" i="1">
                                  <a:latin typeface="Cambria Math" panose="02040503050406030204" pitchFamily="18" charset="0"/>
                                  <a:ea typeface="Cambria Math" panose="02040503050406030204" pitchFamily="18" charset="0"/>
                                </a:rPr>
                                <m:t>𝜈</m:t>
                              </m:r>
                            </m:sub>
                          </m:sSub>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m:t>
                              </m:r>
                            </m:e>
                            <m:sub>
                              <m:r>
                                <a:rPr lang="en-US" altLang="zh-TW" i="1">
                                  <a:latin typeface="Cambria Math" panose="02040503050406030204" pitchFamily="18" charset="0"/>
                                  <a:ea typeface="Cambria Math" panose="02040503050406030204" pitchFamily="18" charset="0"/>
                                </a:rPr>
                                <m:t>𝜈</m:t>
                              </m:r>
                            </m:sub>
                          </m:sSub>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𝐴</m:t>
                              </m:r>
                            </m:e>
                            <m:sub>
                              <m:r>
                                <a:rPr lang="en-US" altLang="zh-TW" i="1">
                                  <a:latin typeface="Cambria Math" panose="02040503050406030204" pitchFamily="18" charset="0"/>
                                  <a:ea typeface="Cambria Math" panose="02040503050406030204" pitchFamily="18" charset="0"/>
                                </a:rPr>
                                <m:t>𝜇</m:t>
                              </m:r>
                            </m:sub>
                          </m:sSub>
                        </m:e>
                      </m:d>
                      <m:d>
                        <m:dPr>
                          <m:ctrlPr>
                            <a:rPr lang="en-US" altLang="zh-TW" i="1" smtClean="0">
                              <a:latin typeface="Cambria Math" panose="02040503050406030204" pitchFamily="18" charset="0"/>
                              <a:cs typeface="Times New Roman" pitchFamily="18" charset="0"/>
                            </a:rPr>
                          </m:ctrlPr>
                        </m:dPr>
                        <m:e>
                          <m:sSup>
                            <m:sSupPr>
                              <m:ctrlPr>
                                <a:rPr lang="en-US" altLang="zh-TW" i="1">
                                  <a:latin typeface="Cambria Math" panose="02040503050406030204" pitchFamily="18" charset="0"/>
                                  <a:cs typeface="Times New Roman" pitchFamily="18" charset="0"/>
                                </a:rPr>
                              </m:ctrlPr>
                            </m:sSupPr>
                            <m:e>
                              <m:r>
                                <a:rPr lang="zh-TW" altLang="en-US" i="1">
                                  <a:latin typeface="Cambria Math"/>
                                  <a:cs typeface="Times New Roman" pitchFamily="18" charset="0"/>
                                </a:rPr>
                                <m:t>𝜕</m:t>
                              </m:r>
                            </m:e>
                            <m:sup>
                              <m:r>
                                <a:rPr lang="zh-TW" altLang="en-US" i="1">
                                  <a:latin typeface="Cambria Math"/>
                                  <a:cs typeface="Times New Roman" pitchFamily="18" charset="0"/>
                                </a:rPr>
                                <m:t>𝜇</m:t>
                              </m:r>
                            </m:sup>
                          </m:sSup>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𝐴</m:t>
                              </m:r>
                            </m:e>
                            <m:sup>
                              <m:r>
                                <a:rPr lang="zh-TW" altLang="en-US" i="1">
                                  <a:latin typeface="Cambria Math"/>
                                  <a:cs typeface="Times New Roman" pitchFamily="18" charset="0"/>
                                </a:rPr>
                                <m:t>𝜈</m:t>
                              </m:r>
                            </m:sup>
                          </m:sSup>
                          <m:r>
                            <a:rPr lang="en-US" altLang="zh-TW">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zh-TW" altLang="en-US" i="1">
                                  <a:latin typeface="Cambria Math"/>
                                  <a:cs typeface="Times New Roman" pitchFamily="18" charset="0"/>
                                </a:rPr>
                                <m:t>𝜕</m:t>
                              </m:r>
                            </m:e>
                            <m:sup>
                              <m:r>
                                <a:rPr lang="zh-TW" altLang="en-US" i="1">
                                  <a:latin typeface="Cambria Math"/>
                                  <a:cs typeface="Times New Roman" pitchFamily="18" charset="0"/>
                                </a:rPr>
                                <m:t>𝜈</m:t>
                              </m:r>
                            </m:sup>
                          </m:sSup>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𝐴</m:t>
                              </m:r>
                            </m:e>
                            <m:sup>
                              <m:r>
                                <a:rPr lang="zh-TW" altLang="en-US" i="1">
                                  <a:latin typeface="Cambria Math"/>
                                  <a:cs typeface="Times New Roman" pitchFamily="18" charset="0"/>
                                </a:rPr>
                                <m:t>𝜇</m:t>
                              </m:r>
                            </m:sup>
                          </m:sSup>
                        </m:e>
                      </m:d>
                      <m:r>
                        <a:rPr lang="en-US" altLang="zh-TW" b="0" i="1" smtClean="0">
                          <a:latin typeface="Cambria Math" panose="02040503050406030204" pitchFamily="18" charset="0"/>
                          <a:ea typeface="Cambria Math" panose="02040503050406030204" pitchFamily="18" charset="0"/>
                        </a:rPr>
                        <m:t>=</m:t>
                      </m:r>
                      <m:f>
                        <m:fPr>
                          <m:ctrlPr>
                            <a:rPr lang="zh-TW" altLang="en-US"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2</m:t>
                          </m:r>
                        </m:den>
                      </m:f>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m:t>
                          </m:r>
                        </m:e>
                        <m:sub>
                          <m:r>
                            <a:rPr lang="en-US" altLang="zh-TW" b="0" i="1" smtClean="0">
                              <a:latin typeface="Cambria Math" panose="02040503050406030204" pitchFamily="18" charset="0"/>
                              <a:ea typeface="Cambria Math" panose="02040503050406030204" pitchFamily="18" charset="0"/>
                            </a:rPr>
                            <m:t>𝜇</m:t>
                          </m:r>
                        </m:sub>
                      </m:sSub>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𝐴</m:t>
                          </m:r>
                        </m:e>
                        <m:sub>
                          <m:r>
                            <a:rPr lang="en-US" altLang="zh-TW" b="0" i="1" smtClean="0">
                              <a:latin typeface="Cambria Math" panose="02040503050406030204" pitchFamily="18" charset="0"/>
                              <a:ea typeface="Cambria Math" panose="02040503050406030204" pitchFamily="18" charset="0"/>
                            </a:rPr>
                            <m:t>𝜈</m:t>
                          </m:r>
                        </m:sub>
                      </m:sSub>
                      <m:sSup>
                        <m:sSupPr>
                          <m:ctrlPr>
                            <a:rPr lang="en-US" altLang="zh-TW" i="1">
                              <a:latin typeface="Cambria Math" panose="02040503050406030204" pitchFamily="18" charset="0"/>
                              <a:cs typeface="Times New Roman" pitchFamily="18" charset="0"/>
                            </a:rPr>
                          </m:ctrlPr>
                        </m:sSupPr>
                        <m:e>
                          <m:r>
                            <a:rPr lang="zh-TW" altLang="en-US" i="1">
                              <a:latin typeface="Cambria Math"/>
                              <a:cs typeface="Times New Roman" pitchFamily="18" charset="0"/>
                            </a:rPr>
                            <m:t>𝜕</m:t>
                          </m:r>
                        </m:e>
                        <m:sup>
                          <m:r>
                            <a:rPr lang="zh-TW" altLang="en-US" i="1">
                              <a:latin typeface="Cambria Math"/>
                              <a:cs typeface="Times New Roman" pitchFamily="18" charset="0"/>
                            </a:rPr>
                            <m:t>𝜇</m:t>
                          </m:r>
                        </m:sup>
                      </m:sSup>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𝐴</m:t>
                          </m:r>
                        </m:e>
                        <m:sup>
                          <m:r>
                            <a:rPr lang="zh-TW" altLang="en-US" i="1">
                              <a:latin typeface="Cambria Math"/>
                              <a:cs typeface="Times New Roman" pitchFamily="18" charset="0"/>
                            </a:rPr>
                            <m:t>𝜈</m:t>
                          </m:r>
                        </m:sup>
                      </m:sSup>
                      <m:r>
                        <a:rPr lang="en-US" altLang="zh-TW" b="0" i="1" smtClean="0">
                          <a:latin typeface="Cambria Math" panose="02040503050406030204" pitchFamily="18" charset="0"/>
                          <a:cs typeface="Times New Roman" pitchFamily="18" charset="0"/>
                        </a:rPr>
                        <m:t>−</m:t>
                      </m:r>
                      <m:f>
                        <m:fPr>
                          <m:ctrlPr>
                            <a:rPr lang="zh-TW" altLang="en-US"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1</m:t>
                          </m:r>
                        </m:num>
                        <m:den>
                          <m:r>
                            <a:rPr lang="en-US" altLang="zh-TW" i="1">
                              <a:latin typeface="Cambria Math" panose="02040503050406030204" pitchFamily="18" charset="0"/>
                              <a:ea typeface="Cambria Math" panose="02040503050406030204" pitchFamily="18" charset="0"/>
                            </a:rPr>
                            <m:t>2</m:t>
                          </m:r>
                        </m:den>
                      </m:f>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m:t>
                          </m:r>
                        </m:e>
                        <m:sub>
                          <m:r>
                            <a:rPr lang="en-US" altLang="zh-TW" i="1" smtClean="0">
                              <a:latin typeface="Cambria Math" panose="02040503050406030204" pitchFamily="18" charset="0"/>
                              <a:ea typeface="Cambria Math" panose="02040503050406030204" pitchFamily="18" charset="0"/>
                            </a:rPr>
                            <m:t>𝜈</m:t>
                          </m:r>
                        </m:sub>
                      </m:sSub>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𝐴</m:t>
                          </m:r>
                        </m:e>
                        <m:sub>
                          <m:r>
                            <a:rPr lang="en-US" altLang="zh-TW" i="1" smtClean="0">
                              <a:latin typeface="Cambria Math" panose="02040503050406030204" pitchFamily="18" charset="0"/>
                              <a:ea typeface="Cambria Math" panose="02040503050406030204" pitchFamily="18" charset="0"/>
                            </a:rPr>
                            <m:t>𝜇</m:t>
                          </m:r>
                        </m:sub>
                      </m:sSub>
                      <m:sSup>
                        <m:sSupPr>
                          <m:ctrlPr>
                            <a:rPr lang="en-US" altLang="zh-TW" i="1">
                              <a:latin typeface="Cambria Math" panose="02040503050406030204" pitchFamily="18" charset="0"/>
                              <a:cs typeface="Times New Roman" pitchFamily="18" charset="0"/>
                            </a:rPr>
                          </m:ctrlPr>
                        </m:sSupPr>
                        <m:e>
                          <m:r>
                            <a:rPr lang="zh-TW" altLang="en-US" i="1">
                              <a:latin typeface="Cambria Math"/>
                              <a:cs typeface="Times New Roman" pitchFamily="18" charset="0"/>
                            </a:rPr>
                            <m:t>𝜕</m:t>
                          </m:r>
                        </m:e>
                        <m:sup>
                          <m:r>
                            <a:rPr lang="zh-TW" altLang="en-US" i="1">
                              <a:latin typeface="Cambria Math"/>
                              <a:cs typeface="Times New Roman" pitchFamily="18" charset="0"/>
                            </a:rPr>
                            <m:t>𝜇</m:t>
                          </m:r>
                        </m:sup>
                      </m:sSup>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𝐴</m:t>
                          </m:r>
                        </m:e>
                        <m:sup>
                          <m:r>
                            <a:rPr lang="zh-TW" altLang="en-US" i="1">
                              <a:latin typeface="Cambria Math"/>
                              <a:cs typeface="Times New Roman" pitchFamily="18" charset="0"/>
                            </a:rPr>
                            <m:t>𝜈</m:t>
                          </m:r>
                        </m:sup>
                      </m:sSup>
                    </m:oMath>
                  </m:oMathPara>
                </a14:m>
                <a:endParaRPr lang="zh-TW" altLang="en-US" dirty="0"/>
              </a:p>
            </p:txBody>
          </p:sp>
        </mc:Choice>
        <mc:Fallback xmlns="">
          <p:sp>
            <p:nvSpPr>
              <p:cNvPr id="7" name="矩形 2">
                <a:extLst>
                  <a:ext uri="{FF2B5EF4-FFF2-40B4-BE49-F238E27FC236}">
                    <a16:creationId xmlns:a16="http://schemas.microsoft.com/office/drawing/2014/main" id="{C284F453-C613-2EB0-0D8F-E56A05588075}"/>
                  </a:ext>
                </a:extLst>
              </p:cNvPr>
              <p:cNvSpPr>
                <a:spLocks noRot="1" noChangeAspect="1" noMove="1" noResize="1" noEditPoints="1" noAdjustHandles="1" noChangeArrowheads="1" noChangeShapeType="1" noTextEdit="1"/>
              </p:cNvSpPr>
              <p:nvPr/>
            </p:nvSpPr>
            <p:spPr>
              <a:xfrm>
                <a:off x="929442" y="2314739"/>
                <a:ext cx="6517362" cy="610936"/>
              </a:xfrm>
              <a:prstGeom prst="rect">
                <a:avLst/>
              </a:prstGeom>
              <a:blipFill>
                <a:blip r:embed="rId5"/>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2">
                <a:extLst>
                  <a:ext uri="{FF2B5EF4-FFF2-40B4-BE49-F238E27FC236}">
                    <a16:creationId xmlns:a16="http://schemas.microsoft.com/office/drawing/2014/main" id="{E54BB306-A1A3-7C68-9CE3-5F8CE3EB8262}"/>
                  </a:ext>
                </a:extLst>
              </p:cNvPr>
              <p:cNvSpPr/>
              <p:nvPr/>
            </p:nvSpPr>
            <p:spPr>
              <a:xfrm>
                <a:off x="929440" y="4840155"/>
                <a:ext cx="3512202" cy="610936"/>
              </a:xfrm>
              <a:prstGeom prst="rect">
                <a:avLst/>
              </a:prstGeom>
              <a:solidFill>
                <a:srgbClr val="FFFDAB"/>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cs typeface="Times New Roman" pitchFamily="18" charset="0"/>
                        </a:rPr>
                        <m:t>ℒ</m:t>
                      </m:r>
                      <m:r>
                        <a:rPr lang="en-US" altLang="zh-TW" i="1" smtClean="0">
                          <a:latin typeface="Cambria Math" panose="02040503050406030204" pitchFamily="18" charset="0"/>
                          <a:ea typeface="Cambria Math" panose="02040503050406030204" pitchFamily="18" charset="0"/>
                          <a:cs typeface="Times New Roman" pitchFamily="18" charset="0"/>
                        </a:rPr>
                        <m:t>⊃−</m:t>
                      </m:r>
                      <m:f>
                        <m:fPr>
                          <m:ctrlPr>
                            <a:rPr lang="zh-TW" altLang="en-US"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2</m:t>
                          </m:r>
                        </m:den>
                      </m:f>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𝐴</m:t>
                          </m:r>
                        </m:e>
                        <m:sub>
                          <m:r>
                            <a:rPr lang="en-US" altLang="zh-TW" b="0" i="1" smtClean="0">
                              <a:latin typeface="Cambria Math" panose="02040503050406030204" pitchFamily="18" charset="0"/>
                              <a:ea typeface="Cambria Math" panose="02040503050406030204" pitchFamily="18" charset="0"/>
                            </a:rPr>
                            <m:t>𝜈</m:t>
                          </m:r>
                        </m:sub>
                      </m:sSub>
                      <m:sSup>
                        <m:sSupPr>
                          <m:ctrlPr>
                            <a:rPr lang="en-US" altLang="zh-TW" i="1">
                              <a:latin typeface="Cambria Math" panose="02040503050406030204" pitchFamily="18" charset="0"/>
                              <a:cs typeface="Times New Roman" pitchFamily="18" charset="0"/>
                            </a:rPr>
                          </m:ctrlPr>
                        </m:sSupPr>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m:t>
                              </m:r>
                            </m:e>
                            <m:sub>
                              <m:r>
                                <a:rPr lang="en-US" altLang="zh-TW" i="1">
                                  <a:latin typeface="Cambria Math" panose="02040503050406030204" pitchFamily="18" charset="0"/>
                                  <a:ea typeface="Cambria Math" panose="02040503050406030204" pitchFamily="18" charset="0"/>
                                </a:rPr>
                                <m:t>𝜇</m:t>
                              </m:r>
                            </m:sub>
                          </m:sSub>
                          <m:r>
                            <a:rPr lang="zh-TW" altLang="en-US" i="1">
                              <a:latin typeface="Cambria Math"/>
                              <a:cs typeface="Times New Roman" pitchFamily="18" charset="0"/>
                            </a:rPr>
                            <m:t>𝜕</m:t>
                          </m:r>
                        </m:e>
                        <m:sup>
                          <m:r>
                            <a:rPr lang="zh-TW" altLang="en-US" i="1">
                              <a:latin typeface="Cambria Math"/>
                              <a:cs typeface="Times New Roman" pitchFamily="18" charset="0"/>
                            </a:rPr>
                            <m:t>𝜇</m:t>
                          </m:r>
                        </m:sup>
                      </m:sSup>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𝐴</m:t>
                          </m:r>
                        </m:e>
                        <m:sup>
                          <m:r>
                            <a:rPr lang="zh-TW" altLang="en-US" i="1">
                              <a:latin typeface="Cambria Math"/>
                              <a:cs typeface="Times New Roman" pitchFamily="18" charset="0"/>
                            </a:rPr>
                            <m:t>𝜈</m:t>
                          </m:r>
                        </m:sup>
                      </m:sSup>
                      <m:r>
                        <a:rPr lang="en-US" altLang="zh-TW" b="0" i="1" smtClean="0">
                          <a:latin typeface="Cambria Math" panose="02040503050406030204" pitchFamily="18" charset="0"/>
                          <a:cs typeface="Times New Roman" pitchFamily="18" charset="0"/>
                        </a:rPr>
                        <m:t>−</m:t>
                      </m:r>
                      <m:f>
                        <m:fPr>
                          <m:ctrlPr>
                            <a:rPr lang="zh-TW" altLang="en-US"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1</m:t>
                          </m:r>
                        </m:num>
                        <m:den>
                          <m:r>
                            <a:rPr lang="en-US" altLang="zh-TW" i="1">
                              <a:latin typeface="Cambria Math" panose="02040503050406030204" pitchFamily="18" charset="0"/>
                              <a:ea typeface="Cambria Math" panose="02040503050406030204" pitchFamily="18" charset="0"/>
                            </a:rPr>
                            <m:t>2</m:t>
                          </m:r>
                        </m:den>
                      </m:f>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𝐴</m:t>
                          </m:r>
                        </m:e>
                        <m:sub>
                          <m:r>
                            <a:rPr lang="en-US" altLang="zh-TW" i="1" smtClean="0">
                              <a:latin typeface="Cambria Math" panose="02040503050406030204" pitchFamily="18" charset="0"/>
                              <a:ea typeface="Cambria Math" panose="02040503050406030204" pitchFamily="18" charset="0"/>
                            </a:rPr>
                            <m:t>𝜇</m:t>
                          </m:r>
                        </m:sub>
                      </m:sSub>
                      <m:sSup>
                        <m:sSupPr>
                          <m:ctrlPr>
                            <a:rPr lang="en-US" altLang="zh-TW" i="1">
                              <a:latin typeface="Cambria Math" panose="02040503050406030204" pitchFamily="18" charset="0"/>
                              <a:cs typeface="Times New Roman" pitchFamily="18" charset="0"/>
                            </a:rPr>
                          </m:ctrlPr>
                        </m:sSupPr>
                        <m:e>
                          <m:r>
                            <a:rPr lang="zh-TW" altLang="en-US" i="1">
                              <a:latin typeface="Cambria Math"/>
                              <a:cs typeface="Times New Roman" pitchFamily="18" charset="0"/>
                            </a:rPr>
                            <m:t>𝜕</m:t>
                          </m:r>
                        </m:e>
                        <m:sup>
                          <m:r>
                            <a:rPr lang="zh-TW" altLang="en-US" i="1">
                              <a:latin typeface="Cambria Math"/>
                              <a:cs typeface="Times New Roman" pitchFamily="18" charset="0"/>
                            </a:rPr>
                            <m:t>𝜇</m:t>
                          </m:r>
                        </m:sup>
                      </m:sSup>
                      <m:sSup>
                        <m:sSupPr>
                          <m:ctrlPr>
                            <a:rPr lang="en-US" altLang="zh-TW" i="1">
                              <a:latin typeface="Cambria Math" panose="02040503050406030204" pitchFamily="18" charset="0"/>
                              <a:cs typeface="Times New Roman" pitchFamily="18" charset="0"/>
                            </a:rPr>
                          </m:ctrlPr>
                        </m:sSupPr>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m:t>
                              </m:r>
                            </m:e>
                            <m:sub>
                              <m:r>
                                <a:rPr lang="en-US" altLang="zh-TW" i="1">
                                  <a:latin typeface="Cambria Math" panose="02040503050406030204" pitchFamily="18" charset="0"/>
                                  <a:ea typeface="Cambria Math" panose="02040503050406030204" pitchFamily="18" charset="0"/>
                                </a:rPr>
                                <m:t>𝜈</m:t>
                              </m:r>
                            </m:sub>
                          </m:sSub>
                          <m:r>
                            <a:rPr lang="en-US" altLang="zh-TW" i="1">
                              <a:latin typeface="Cambria Math"/>
                              <a:cs typeface="Times New Roman" pitchFamily="18" charset="0"/>
                            </a:rPr>
                            <m:t>𝐴</m:t>
                          </m:r>
                        </m:e>
                        <m:sup>
                          <m:r>
                            <a:rPr lang="zh-TW" altLang="en-US" i="1">
                              <a:latin typeface="Cambria Math"/>
                              <a:cs typeface="Times New Roman" pitchFamily="18" charset="0"/>
                            </a:rPr>
                            <m:t>𝜈</m:t>
                          </m:r>
                        </m:sup>
                      </m:sSup>
                    </m:oMath>
                  </m:oMathPara>
                </a14:m>
                <a:endParaRPr lang="zh-TW" altLang="en-US" dirty="0"/>
              </a:p>
            </p:txBody>
          </p:sp>
        </mc:Choice>
        <mc:Fallback xmlns="">
          <p:sp>
            <p:nvSpPr>
              <p:cNvPr id="8" name="矩形 2">
                <a:extLst>
                  <a:ext uri="{FF2B5EF4-FFF2-40B4-BE49-F238E27FC236}">
                    <a16:creationId xmlns:a16="http://schemas.microsoft.com/office/drawing/2014/main" id="{E54BB306-A1A3-7C68-9CE3-5F8CE3EB8262}"/>
                  </a:ext>
                </a:extLst>
              </p:cNvPr>
              <p:cNvSpPr>
                <a:spLocks noRot="1" noChangeAspect="1" noMove="1" noResize="1" noEditPoints="1" noAdjustHandles="1" noChangeArrowheads="1" noChangeShapeType="1" noTextEdit="1"/>
              </p:cNvSpPr>
              <p:nvPr/>
            </p:nvSpPr>
            <p:spPr>
              <a:xfrm>
                <a:off x="929440" y="4840155"/>
                <a:ext cx="3512202" cy="610936"/>
              </a:xfrm>
              <a:prstGeom prst="rect">
                <a:avLst/>
              </a:prstGeom>
              <a:blipFill>
                <a:blip r:embed="rId6"/>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F0D2B13-221D-C56D-EF87-212228A7C154}"/>
                  </a:ext>
                </a:extLst>
              </p:cNvPr>
              <p:cNvSpPr txBox="1"/>
              <p:nvPr/>
            </p:nvSpPr>
            <p:spPr bwMode="auto">
              <a:xfrm>
                <a:off x="929440" y="4389490"/>
                <a:ext cx="7758383" cy="41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cs typeface="Times New Roman" panose="02020603050405020304" pitchFamily="18" charset="0"/>
                  </a:rPr>
                  <a:t>It is to be integrated over </a:t>
                </a:r>
                <a14:m>
                  <m:oMath xmlns:m="http://schemas.openxmlformats.org/officeDocument/2006/math">
                    <m:nary>
                      <m:naryPr>
                        <m:limLoc m:val="undOvr"/>
                        <m:subHide m:val="on"/>
                        <m:supHide m:val="on"/>
                        <m:ctrlPr>
                          <a:rPr lang="en-US" altLang="zh-TW" i="1">
                            <a:latin typeface="Cambria Math" panose="02040503050406030204" pitchFamily="18" charset="0"/>
                            <a:ea typeface="Cambria Math" panose="02040503050406030204" pitchFamily="18" charset="0"/>
                          </a:rPr>
                        </m:ctrlPr>
                      </m:naryPr>
                      <m:sub/>
                      <m:sup/>
                      <m:e>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𝑑</m:t>
                            </m:r>
                          </m:e>
                          <m:sup>
                            <m:r>
                              <a:rPr lang="en-US" altLang="zh-TW" i="1">
                                <a:latin typeface="Cambria Math" panose="02040503050406030204" pitchFamily="18" charset="0"/>
                                <a:ea typeface="Cambria Math" panose="02040503050406030204" pitchFamily="18" charset="0"/>
                              </a:rPr>
                              <m:t>4</m:t>
                            </m:r>
                          </m:sup>
                        </m:sSup>
                        <m:r>
                          <a:rPr lang="en-US" altLang="zh-TW" i="1">
                            <a:latin typeface="Cambria Math" panose="02040503050406030204" pitchFamily="18" charset="0"/>
                            <a:ea typeface="Cambria Math" panose="02040503050406030204" pitchFamily="18" charset="0"/>
                          </a:rPr>
                          <m:t>𝑥</m:t>
                        </m:r>
                      </m:e>
                    </m:nary>
                  </m:oMath>
                </a14:m>
                <a:r>
                  <a:rPr lang="en-US" sz="1800" dirty="0">
                    <a:latin typeface="Times New Roman" panose="02020603050405020304" pitchFamily="18" charset="0"/>
                    <a:cs typeface="Times New Roman" panose="02020603050405020304" pitchFamily="18" charset="0"/>
                  </a:rPr>
                  <a:t>. After integration by part, it can be written as:</a:t>
                </a:r>
              </a:p>
            </p:txBody>
          </p:sp>
        </mc:Choice>
        <mc:Fallback xmlns="">
          <p:sp>
            <p:nvSpPr>
              <p:cNvPr id="9" name="TextBox 8">
                <a:extLst>
                  <a:ext uri="{FF2B5EF4-FFF2-40B4-BE49-F238E27FC236}">
                    <a16:creationId xmlns:a16="http://schemas.microsoft.com/office/drawing/2014/main" id="{7F0D2B13-221D-C56D-EF87-212228A7C154}"/>
                  </a:ext>
                </a:extLst>
              </p:cNvPr>
              <p:cNvSpPr txBox="1">
                <a:spLocks noRot="1" noChangeAspect="1" noMove="1" noResize="1" noEditPoints="1" noAdjustHandles="1" noChangeArrowheads="1" noChangeShapeType="1" noTextEdit="1"/>
              </p:cNvSpPr>
              <p:nvPr/>
            </p:nvSpPr>
            <p:spPr bwMode="auto">
              <a:xfrm>
                <a:off x="929440" y="4389490"/>
                <a:ext cx="7758383" cy="412100"/>
              </a:xfrm>
              <a:prstGeom prst="rect">
                <a:avLst/>
              </a:prstGeom>
              <a:blipFill>
                <a:blip r:embed="rId7"/>
                <a:stretch>
                  <a:fillRect l="-490" t="-120588" b="-1764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2">
                <a:extLst>
                  <a:ext uri="{FF2B5EF4-FFF2-40B4-BE49-F238E27FC236}">
                    <a16:creationId xmlns:a16="http://schemas.microsoft.com/office/drawing/2014/main" id="{CF02653C-3A9F-E921-39F3-9380E241A648}"/>
                  </a:ext>
                </a:extLst>
              </p:cNvPr>
              <p:cNvSpPr/>
              <p:nvPr/>
            </p:nvSpPr>
            <p:spPr>
              <a:xfrm>
                <a:off x="929442" y="5528222"/>
                <a:ext cx="2892094" cy="610936"/>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cs typeface="Times New Roman" pitchFamily="18" charset="0"/>
                        </a:rPr>
                        <m:t>=−</m:t>
                      </m:r>
                      <m:f>
                        <m:fPr>
                          <m:ctrlPr>
                            <a:rPr lang="zh-TW" altLang="en-US"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2</m:t>
                          </m:r>
                        </m:den>
                      </m:f>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𝐴</m:t>
                          </m:r>
                        </m:e>
                        <m:sub>
                          <m:r>
                            <a:rPr lang="en-US" altLang="zh-TW" i="1">
                              <a:latin typeface="Cambria Math" panose="02040503050406030204" pitchFamily="18" charset="0"/>
                              <a:ea typeface="Cambria Math" panose="02040503050406030204" pitchFamily="18" charset="0"/>
                            </a:rPr>
                            <m:t>𝜇</m:t>
                          </m:r>
                        </m:sub>
                      </m:sSub>
                      <m:d>
                        <m:dPr>
                          <m:begChr m:val="["/>
                          <m:endChr m:val="]"/>
                          <m:ctrlPr>
                            <a:rPr lang="en-US" altLang="zh-TW" b="0" i="1" smtClean="0">
                              <a:latin typeface="Cambria Math" panose="02040503050406030204" pitchFamily="18" charset="0"/>
                              <a:ea typeface="Cambria Math" panose="02040503050406030204" pitchFamily="18" charset="0"/>
                            </a:rPr>
                          </m:ctrlPr>
                        </m:dPr>
                        <m:e>
                          <m:box>
                            <m:boxPr>
                              <m:ctrlPr>
                                <a:rPr lang="en-US" altLang="zh-TW" i="1">
                                  <a:latin typeface="Cambria Math" panose="02040503050406030204" pitchFamily="18" charset="0"/>
                                  <a:ea typeface="Cambria Math"/>
                                </a:rPr>
                              </m:ctrlPr>
                            </m:boxPr>
                            <m:e>
                              <m:sSup>
                                <m:sSupPr>
                                  <m:ctrlPr>
                                    <a:rPr lang="en-US" altLang="zh-TW" i="1" smtClean="0">
                                      <a:latin typeface="Cambria Math" panose="02040503050406030204" pitchFamily="18" charset="0"/>
                                      <a:ea typeface="Cambria Math"/>
                                    </a:rPr>
                                  </m:ctrlPr>
                                </m:sSupPr>
                                <m:e>
                                  <m:r>
                                    <a:rPr lang="en-US" altLang="zh-TW" b="0" i="1" smtClean="0">
                                      <a:latin typeface="Cambria Math" panose="02040503050406030204" pitchFamily="18" charset="0"/>
                                      <a:ea typeface="Cambria Math"/>
                                    </a:rPr>
                                    <m:t>𝑔</m:t>
                                  </m:r>
                                </m:e>
                                <m:sup>
                                  <m:r>
                                    <a:rPr lang="en-US" altLang="zh-TW" i="1" smtClean="0">
                                      <a:latin typeface="Cambria Math" panose="02040503050406030204" pitchFamily="18" charset="0"/>
                                      <a:ea typeface="Cambria Math" panose="02040503050406030204" pitchFamily="18" charset="0"/>
                                    </a:rPr>
                                    <m:t>𝜇𝜈</m:t>
                                  </m:r>
                                </m:sup>
                              </m:sSup>
                              <m:r>
                                <a:rPr lang="en-US" altLang="zh-TW" i="1">
                                  <a:latin typeface="Cambria Math" panose="02040503050406030204" pitchFamily="18" charset="0"/>
                                  <a:ea typeface="Cambria Math"/>
                                </a:rPr>
                                <m:t>□</m:t>
                              </m:r>
                            </m:e>
                          </m:box>
                          <m:r>
                            <a:rPr lang="en-US" altLang="zh-TW" b="0" i="1" smtClean="0">
                              <a:latin typeface="Cambria Math" panose="02040503050406030204" pitchFamily="18" charset="0"/>
                              <a:ea typeface="Cambria Math"/>
                            </a:rPr>
                            <m:t>+</m:t>
                          </m:r>
                          <m:sSup>
                            <m:sSupPr>
                              <m:ctrlPr>
                                <a:rPr lang="en-US" altLang="zh-TW" i="1">
                                  <a:latin typeface="Cambria Math" panose="02040503050406030204" pitchFamily="18" charset="0"/>
                                  <a:cs typeface="Times New Roman" pitchFamily="18" charset="0"/>
                                </a:rPr>
                              </m:ctrlPr>
                            </m:sSupPr>
                            <m:e>
                              <m:r>
                                <a:rPr lang="zh-TW" altLang="en-US" i="1">
                                  <a:latin typeface="Cambria Math"/>
                                  <a:cs typeface="Times New Roman" pitchFamily="18" charset="0"/>
                                </a:rPr>
                                <m:t>𝜕</m:t>
                              </m:r>
                            </m:e>
                            <m:sup>
                              <m:r>
                                <a:rPr lang="zh-TW" altLang="en-US" i="1">
                                  <a:latin typeface="Cambria Math"/>
                                  <a:cs typeface="Times New Roman" pitchFamily="18" charset="0"/>
                                </a:rPr>
                                <m:t>𝜇</m:t>
                              </m:r>
                            </m:sup>
                          </m:sSup>
                          <m:sSup>
                            <m:sSupPr>
                              <m:ctrlPr>
                                <a:rPr lang="en-US" altLang="zh-TW" i="1">
                                  <a:latin typeface="Cambria Math" panose="02040503050406030204" pitchFamily="18" charset="0"/>
                                  <a:cs typeface="Times New Roman" pitchFamily="18" charset="0"/>
                                </a:rPr>
                              </m:ctrlPr>
                            </m:sSupPr>
                            <m:e>
                              <m:r>
                                <a:rPr lang="zh-TW" altLang="en-US" i="1">
                                  <a:latin typeface="Cambria Math"/>
                                  <a:cs typeface="Times New Roman" pitchFamily="18" charset="0"/>
                                </a:rPr>
                                <m:t>𝜕</m:t>
                              </m:r>
                            </m:e>
                            <m:sup>
                              <m:r>
                                <a:rPr lang="zh-TW" altLang="en-US" i="1" smtClean="0">
                                  <a:latin typeface="Cambria Math" panose="02040503050406030204" pitchFamily="18" charset="0"/>
                                  <a:cs typeface="Times New Roman" pitchFamily="18" charset="0"/>
                                </a:rPr>
                                <m:t>𝜈</m:t>
                              </m:r>
                            </m:sup>
                          </m:sSup>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𝐴</m:t>
                          </m:r>
                        </m:e>
                        <m:sub>
                          <m:r>
                            <a:rPr lang="en-US" altLang="zh-TW" i="1">
                              <a:latin typeface="Cambria Math" panose="02040503050406030204" pitchFamily="18" charset="0"/>
                              <a:ea typeface="Cambria Math" panose="02040503050406030204" pitchFamily="18" charset="0"/>
                            </a:rPr>
                            <m:t>𝜈</m:t>
                          </m:r>
                        </m:sub>
                      </m:sSub>
                    </m:oMath>
                  </m:oMathPara>
                </a14:m>
                <a:endParaRPr lang="zh-TW" altLang="en-US" dirty="0"/>
              </a:p>
            </p:txBody>
          </p:sp>
        </mc:Choice>
        <mc:Fallback xmlns="">
          <p:sp>
            <p:nvSpPr>
              <p:cNvPr id="10" name="矩形 2">
                <a:extLst>
                  <a:ext uri="{FF2B5EF4-FFF2-40B4-BE49-F238E27FC236}">
                    <a16:creationId xmlns:a16="http://schemas.microsoft.com/office/drawing/2014/main" id="{CF02653C-3A9F-E921-39F3-9380E241A648}"/>
                  </a:ext>
                </a:extLst>
              </p:cNvPr>
              <p:cNvSpPr>
                <a:spLocks noRot="1" noChangeAspect="1" noMove="1" noResize="1" noEditPoints="1" noAdjustHandles="1" noChangeArrowheads="1" noChangeShapeType="1" noTextEdit="1"/>
              </p:cNvSpPr>
              <p:nvPr/>
            </p:nvSpPr>
            <p:spPr>
              <a:xfrm>
                <a:off x="929442" y="5528222"/>
                <a:ext cx="2892094" cy="610936"/>
              </a:xfrm>
              <a:prstGeom prst="rect">
                <a:avLst/>
              </a:prstGeom>
              <a:blipFill>
                <a:blip r:embed="rId8"/>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7519564-8A74-6174-85A9-A22C5793FA7C}"/>
                  </a:ext>
                </a:extLst>
              </p:cNvPr>
              <p:cNvSpPr txBox="1"/>
              <p:nvPr/>
            </p:nvSpPr>
            <p:spPr bwMode="auto">
              <a:xfrm>
                <a:off x="929441" y="3031101"/>
                <a:ext cx="775838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cs typeface="Times New Roman" panose="02020603050405020304" pitchFamily="18" charset="0"/>
                  </a:rPr>
                  <a:t>The first term looks like a Klein-Gordon </a:t>
                </a:r>
                <a14:m>
                  <m:oMath xmlns:m="http://schemas.openxmlformats.org/officeDocument/2006/math">
                    <m:r>
                      <a:rPr lang="en-US" altLang="zh-TW" i="1">
                        <a:latin typeface="Cambria Math" panose="02040503050406030204" pitchFamily="18" charset="0"/>
                        <a:ea typeface="Cambria Math" panose="02040503050406030204" pitchFamily="18" charset="0"/>
                        <a:cs typeface="Times New Roman" pitchFamily="18" charset="0"/>
                      </a:rPr>
                      <m:t>ℒ</m:t>
                    </m:r>
                  </m:oMath>
                </a14:m>
                <a:r>
                  <a:rPr lang="en-US" dirty="0">
                    <a:latin typeface="Times New Roman" panose="02020603050405020304" pitchFamily="18" charset="0"/>
                    <a:cs typeface="Times New Roman" panose="02020603050405020304" pitchFamily="18" charset="0"/>
                  </a:rPr>
                  <a:t> for each </a:t>
                </a:r>
                <a14:m>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𝐴</m:t>
                        </m:r>
                      </m:e>
                      <m:sup>
                        <m:r>
                          <a:rPr lang="zh-TW" altLang="en-US" i="1">
                            <a:latin typeface="Cambria Math"/>
                            <a:cs typeface="Times New Roman" pitchFamily="18" charset="0"/>
                          </a:rPr>
                          <m:t>𝜈</m:t>
                        </m:r>
                      </m:sup>
                    </m:sSup>
                  </m:oMath>
                </a14:m>
                <a:r>
                  <a:rPr lang="en-US" sz="1800" dirty="0">
                    <a:latin typeface="Times New Roman" panose="02020603050405020304" pitchFamily="18" charset="0"/>
                    <a:cs typeface="Times New Roman" panose="02020603050405020304" pitchFamily="18" charset="0"/>
                  </a:rPr>
                  <a:t>.</a:t>
                </a:r>
              </a:p>
            </p:txBody>
          </p:sp>
        </mc:Choice>
        <mc:Fallback xmlns="">
          <p:sp>
            <p:nvSpPr>
              <p:cNvPr id="11" name="TextBox 10">
                <a:extLst>
                  <a:ext uri="{FF2B5EF4-FFF2-40B4-BE49-F238E27FC236}">
                    <a16:creationId xmlns:a16="http://schemas.microsoft.com/office/drawing/2014/main" id="{87519564-8A74-6174-85A9-A22C5793FA7C}"/>
                  </a:ext>
                </a:extLst>
              </p:cNvPr>
              <p:cNvSpPr txBox="1">
                <a:spLocks noRot="1" noChangeAspect="1" noMove="1" noResize="1" noEditPoints="1" noAdjustHandles="1" noChangeArrowheads="1" noChangeShapeType="1" noTextEdit="1"/>
              </p:cNvSpPr>
              <p:nvPr/>
            </p:nvSpPr>
            <p:spPr bwMode="auto">
              <a:xfrm>
                <a:off x="929441" y="3031101"/>
                <a:ext cx="7758383" cy="369332"/>
              </a:xfrm>
              <a:prstGeom prst="rect">
                <a:avLst/>
              </a:prstGeom>
              <a:blipFill>
                <a:blip r:embed="rId9"/>
                <a:stretch>
                  <a:fillRect l="-490"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 name="TextBox 11">
            <a:extLst>
              <a:ext uri="{FF2B5EF4-FFF2-40B4-BE49-F238E27FC236}">
                <a16:creationId xmlns:a16="http://schemas.microsoft.com/office/drawing/2014/main" id="{233E507E-9F7B-C0E0-3DC8-EA3343478AFB}"/>
              </a:ext>
            </a:extLst>
          </p:cNvPr>
          <p:cNvSpPr txBox="1"/>
          <p:nvPr/>
        </p:nvSpPr>
        <p:spPr bwMode="auto">
          <a:xfrm>
            <a:off x="929440" y="3400433"/>
            <a:ext cx="38152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r>
              <a:rPr lang="en-US" sz="1800" dirty="0">
                <a:latin typeface="Times New Roman" panose="02020603050405020304" pitchFamily="18" charset="0"/>
                <a:cs typeface="Times New Roman" panose="02020603050405020304" pitchFamily="18" charset="0"/>
              </a:rPr>
              <a:t>If we use it to write the Hamiltonian:</a:t>
            </a:r>
          </a:p>
        </p:txBody>
      </p:sp>
      <mc:AlternateContent xmlns:mc="http://schemas.openxmlformats.org/markup-compatibility/2006" xmlns:a14="http://schemas.microsoft.com/office/drawing/2010/main">
        <mc:Choice Requires="a14">
          <p:sp>
            <p:nvSpPr>
              <p:cNvPr id="13" name="矩形 2">
                <a:extLst>
                  <a:ext uri="{FF2B5EF4-FFF2-40B4-BE49-F238E27FC236}">
                    <a16:creationId xmlns:a16="http://schemas.microsoft.com/office/drawing/2014/main" id="{64AF11DA-A766-6F37-3A10-B30A0D030DE4}"/>
                  </a:ext>
                </a:extLst>
              </p:cNvPr>
              <p:cNvSpPr/>
              <p:nvPr/>
            </p:nvSpPr>
            <p:spPr>
              <a:xfrm>
                <a:off x="939073" y="3778554"/>
                <a:ext cx="1923219" cy="610936"/>
              </a:xfrm>
              <a:prstGeom prst="rect">
                <a:avLst/>
              </a:prstGeom>
              <a:solidFill>
                <a:srgbClr val="FFFDAB"/>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ℋ</m:t>
                      </m:r>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1</m:t>
                          </m:r>
                        </m:num>
                        <m:den>
                          <m:r>
                            <a:rPr lang="en-US" altLang="zh-TW" b="0" i="1" smtClean="0">
                              <a:latin typeface="Cambria Math" panose="02040503050406030204" pitchFamily="18" charset="0"/>
                              <a:cs typeface="Times New Roman" pitchFamily="18" charset="0"/>
                            </a:rPr>
                            <m:t>2</m:t>
                          </m:r>
                        </m:den>
                      </m:f>
                      <m:sSup>
                        <m:sSupPr>
                          <m:ctrlPr>
                            <a:rPr lang="en-US" altLang="zh-TW" i="1" smtClean="0">
                              <a:latin typeface="Cambria Math" panose="02040503050406030204" pitchFamily="18" charset="0"/>
                              <a:cs typeface="Times New Roman" pitchFamily="18" charset="0"/>
                            </a:rPr>
                          </m:ctrlPr>
                        </m:sSupPr>
                        <m:e>
                          <m:r>
                            <a:rPr lang="en-US" altLang="zh-TW" b="1" i="1" smtClean="0">
                              <a:latin typeface="Cambria Math" panose="02040503050406030204" pitchFamily="18" charset="0"/>
                              <a:cs typeface="Times New Roman" pitchFamily="18" charset="0"/>
                            </a:rPr>
                            <m:t>𝑬</m:t>
                          </m:r>
                        </m:e>
                        <m:sup>
                          <m:r>
                            <a:rPr lang="en-US" altLang="zh-TW" b="0" i="1" smtClean="0">
                              <a:latin typeface="Cambria Math" panose="02040503050406030204" pitchFamily="18" charset="0"/>
                              <a:cs typeface="Times New Roman" pitchFamily="18" charset="0"/>
                            </a:rPr>
                            <m:t>2</m:t>
                          </m:r>
                        </m:sup>
                      </m:sSup>
                      <m:r>
                        <a:rPr lang="en-US" altLang="zh-TW" i="1" smtClean="0">
                          <a:latin typeface="Cambria Math" panose="02040503050406030204" pitchFamily="18" charset="0"/>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1</m:t>
                          </m:r>
                        </m:num>
                        <m:den>
                          <m:r>
                            <a:rPr lang="en-US" altLang="zh-TW" i="1">
                              <a:latin typeface="Cambria Math" panose="02040503050406030204" pitchFamily="18" charset="0"/>
                              <a:cs typeface="Times New Roman" pitchFamily="18" charset="0"/>
                            </a:rPr>
                            <m:t>2</m:t>
                          </m:r>
                        </m:den>
                      </m:f>
                      <m:sSup>
                        <m:sSupPr>
                          <m:ctrlPr>
                            <a:rPr lang="en-US" altLang="zh-TW" i="1">
                              <a:latin typeface="Cambria Math" panose="02040503050406030204" pitchFamily="18" charset="0"/>
                              <a:cs typeface="Times New Roman" pitchFamily="18" charset="0"/>
                            </a:rPr>
                          </m:ctrlPr>
                        </m:sSupPr>
                        <m:e>
                          <m:r>
                            <a:rPr lang="en-US" altLang="zh-TW" b="1" i="1" smtClean="0">
                              <a:latin typeface="Cambria Math" panose="02040503050406030204" pitchFamily="18" charset="0"/>
                              <a:cs typeface="Times New Roman" pitchFamily="18" charset="0"/>
                            </a:rPr>
                            <m:t>𝑩</m:t>
                          </m:r>
                        </m:e>
                        <m:sup>
                          <m:r>
                            <a:rPr lang="en-US" altLang="zh-TW" i="1">
                              <a:latin typeface="Cambria Math" panose="02040503050406030204" pitchFamily="18" charset="0"/>
                              <a:cs typeface="Times New Roman" pitchFamily="18" charset="0"/>
                            </a:rPr>
                            <m:t>2</m:t>
                          </m:r>
                        </m:sup>
                      </m:sSup>
                    </m:oMath>
                  </m:oMathPara>
                </a14:m>
                <a:endParaRPr lang="zh-TW" altLang="en-US" dirty="0"/>
              </a:p>
            </p:txBody>
          </p:sp>
        </mc:Choice>
        <mc:Fallback xmlns="">
          <p:sp>
            <p:nvSpPr>
              <p:cNvPr id="13" name="矩形 2">
                <a:extLst>
                  <a:ext uri="{FF2B5EF4-FFF2-40B4-BE49-F238E27FC236}">
                    <a16:creationId xmlns:a16="http://schemas.microsoft.com/office/drawing/2014/main" id="{64AF11DA-A766-6F37-3A10-B30A0D030DE4}"/>
                  </a:ext>
                </a:extLst>
              </p:cNvPr>
              <p:cNvSpPr>
                <a:spLocks noRot="1" noChangeAspect="1" noMove="1" noResize="1" noEditPoints="1" noAdjustHandles="1" noChangeArrowheads="1" noChangeShapeType="1" noTextEdit="1"/>
              </p:cNvSpPr>
              <p:nvPr/>
            </p:nvSpPr>
            <p:spPr>
              <a:xfrm>
                <a:off x="939073" y="3778554"/>
                <a:ext cx="1923219" cy="610936"/>
              </a:xfrm>
              <a:prstGeom prst="rect">
                <a:avLst/>
              </a:prstGeom>
              <a:blipFill>
                <a:blip r:embed="rId10"/>
                <a:stretch>
                  <a:fillRect b="-4082"/>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5D3AB461-8188-78E8-ED2D-3942871A5710}"/>
              </a:ext>
            </a:extLst>
          </p:cNvPr>
          <p:cNvSpPr txBox="1"/>
          <p:nvPr/>
        </p:nvSpPr>
        <p:spPr>
          <a:xfrm>
            <a:off x="929440" y="435542"/>
            <a:ext cx="5406046"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Gauge field has his own gauge invariant dynamics.</a:t>
            </a:r>
          </a:p>
        </p:txBody>
      </p:sp>
    </p:spTree>
    <p:extLst>
      <p:ext uri="{BB962C8B-B14F-4D97-AF65-F5344CB8AC3E}">
        <p14:creationId xmlns:p14="http://schemas.microsoft.com/office/powerpoint/2010/main" val="227610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animBg="1"/>
      <p:bldP spid="11" grpId="0"/>
      <p:bldP spid="12" grpId="0"/>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04725-49AD-5E26-6461-8247EA85280E}"/>
            </a:ext>
          </a:extLst>
        </p:cNvPr>
        <p:cNvGrpSpPr/>
        <p:nvPr/>
      </p:nvGrpSpPr>
      <p:grpSpPr>
        <a:xfrm>
          <a:off x="0" y="0"/>
          <a:ext cx="0" cy="0"/>
          <a:chOff x="0" y="0"/>
          <a:chExt cx="0" cy="0"/>
        </a:xfrm>
      </p:grpSpPr>
      <p:sp>
        <p:nvSpPr>
          <p:cNvPr id="12" name="向下箭號 11">
            <a:extLst>
              <a:ext uri="{FF2B5EF4-FFF2-40B4-BE49-F238E27FC236}">
                <a16:creationId xmlns:a16="http://schemas.microsoft.com/office/drawing/2014/main" id="{A5E0398B-6E6B-C6B3-38F8-B8C97AEF9F63}"/>
              </a:ext>
            </a:extLst>
          </p:cNvPr>
          <p:cNvSpPr/>
          <p:nvPr/>
        </p:nvSpPr>
        <p:spPr>
          <a:xfrm>
            <a:off x="3737121" y="2398995"/>
            <a:ext cx="363538" cy="39461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2830A4A1-9777-D886-C3C4-087A5BB339A6}"/>
                  </a:ext>
                </a:extLst>
              </p:cNvPr>
              <p:cNvSpPr/>
              <p:nvPr/>
            </p:nvSpPr>
            <p:spPr>
              <a:xfrm>
                <a:off x="1763685" y="1953149"/>
                <a:ext cx="285032"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cs typeface="Times New Roman" pitchFamily="18" charset="0"/>
                        </a:rPr>
                        <m:t>𝜃</m:t>
                      </m:r>
                    </m:oMath>
                  </m:oMathPara>
                </a14:m>
                <a:endParaRPr lang="zh-TW" altLang="en-US" dirty="0"/>
              </a:p>
            </p:txBody>
          </p:sp>
        </mc:Choice>
        <mc:Fallback xmlns="">
          <p:sp>
            <p:nvSpPr>
              <p:cNvPr id="15" name="矩形 14">
                <a:extLst>
                  <a:ext uri="{FF2B5EF4-FFF2-40B4-BE49-F238E27FC236}">
                    <a16:creationId xmlns:a16="http://schemas.microsoft.com/office/drawing/2014/main" id="{2830A4A1-9777-D886-C3C4-087A5BB339A6}"/>
                  </a:ext>
                </a:extLst>
              </p:cNvPr>
              <p:cNvSpPr>
                <a:spLocks noRot="1" noChangeAspect="1" noMove="1" noResize="1" noEditPoints="1" noAdjustHandles="1" noChangeArrowheads="1" noChangeShapeType="1" noTextEdit="1"/>
              </p:cNvSpPr>
              <p:nvPr/>
            </p:nvSpPr>
            <p:spPr>
              <a:xfrm>
                <a:off x="1763685" y="1953149"/>
                <a:ext cx="285032" cy="369332"/>
              </a:xfrm>
              <a:prstGeom prst="rect">
                <a:avLst/>
              </a:prstGeom>
              <a:blipFill>
                <a:blip r:embed="rId2"/>
                <a:stretch>
                  <a:fillRect r="-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6CB05E7A-8797-917D-E875-F51F16680583}"/>
                  </a:ext>
                </a:extLst>
              </p:cNvPr>
              <p:cNvSpPr/>
              <p:nvPr/>
            </p:nvSpPr>
            <p:spPr>
              <a:xfrm>
                <a:off x="3654907" y="2918357"/>
                <a:ext cx="527965"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a:rPr>
                            <m:t>𝐴</m:t>
                          </m:r>
                        </m:e>
                        <m:sup>
                          <m:r>
                            <a:rPr lang="zh-TW" altLang="en-US" i="1" smtClean="0">
                              <a:latin typeface="Cambria Math"/>
                            </a:rPr>
                            <m:t>𝜇</m:t>
                          </m:r>
                        </m:sup>
                      </m:sSup>
                    </m:oMath>
                  </m:oMathPara>
                </a14:m>
                <a:endParaRPr lang="zh-TW" altLang="en-US" dirty="0"/>
              </a:p>
            </p:txBody>
          </p:sp>
        </mc:Choice>
        <mc:Fallback xmlns="">
          <p:sp>
            <p:nvSpPr>
              <p:cNvPr id="16" name="矩形 15">
                <a:extLst>
                  <a:ext uri="{FF2B5EF4-FFF2-40B4-BE49-F238E27FC236}">
                    <a16:creationId xmlns:a16="http://schemas.microsoft.com/office/drawing/2014/main" id="{6CB05E7A-8797-917D-E875-F51F16680583}"/>
                  </a:ext>
                </a:extLst>
              </p:cNvPr>
              <p:cNvSpPr>
                <a:spLocks noRot="1" noChangeAspect="1" noMove="1" noResize="1" noEditPoints="1" noAdjustHandles="1" noChangeArrowheads="1" noChangeShapeType="1" noTextEdit="1"/>
              </p:cNvSpPr>
              <p:nvPr/>
            </p:nvSpPr>
            <p:spPr>
              <a:xfrm>
                <a:off x="3654907" y="2918357"/>
                <a:ext cx="527965"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4DBC97B1-3BB5-4574-02F4-766093DA93AE}"/>
                  </a:ext>
                </a:extLst>
              </p:cNvPr>
              <p:cNvSpPr/>
              <p:nvPr/>
            </p:nvSpPr>
            <p:spPr>
              <a:xfrm>
                <a:off x="3436885" y="730405"/>
                <a:ext cx="4786567" cy="369332"/>
              </a:xfrm>
              <a:prstGeom prst="rect">
                <a:avLst/>
              </a:prstGeom>
            </p:spPr>
            <p:txBody>
              <a:bodyPr wrap="none">
                <a:spAutoFit/>
              </a:bodyPr>
              <a:lstStyle/>
              <a:p>
                <a14:m>
                  <m:oMath xmlns:m="http://schemas.openxmlformats.org/officeDocument/2006/math">
                    <m:r>
                      <a:rPr lang="en-US" altLang="zh-TW" i="1" dirty="0" smtClean="0">
                        <a:solidFill>
                          <a:srgbClr val="FF0000"/>
                        </a:solidFill>
                        <a:latin typeface="Cambria Math" panose="02040503050406030204" pitchFamily="18" charset="0"/>
                        <a:cs typeface="Times New Roman" panose="02020603050405020304" pitchFamily="18" charset="0"/>
                      </a:rPr>
                      <m:t>𝑈</m:t>
                    </m:r>
                    <m:r>
                      <a:rPr lang="en-US" altLang="zh-TW" i="1" dirty="0" smtClean="0">
                        <a:solidFill>
                          <a:srgbClr val="FF0000"/>
                        </a:solidFill>
                        <a:latin typeface="Cambria Math" panose="02040503050406030204" pitchFamily="18" charset="0"/>
                        <a:cs typeface="Times New Roman" panose="02020603050405020304" pitchFamily="18" charset="0"/>
                      </a:rPr>
                      <m:t>(1)</m:t>
                    </m:r>
                    <m:r>
                      <a:rPr lang="zh-TW" altLang="en-US" i="1" dirty="0">
                        <a:solidFill>
                          <a:srgbClr val="FF0000"/>
                        </a:solidFill>
                        <a:latin typeface="Cambria Math" panose="02040503050406030204" pitchFamily="18" charset="0"/>
                        <a:cs typeface="Times New Roman" panose="02020603050405020304" pitchFamily="18" charset="0"/>
                      </a:rPr>
                      <m:t> </m:t>
                    </m:r>
                  </m:oMath>
                </a14:m>
                <a:r>
                  <a:rPr lang="en-US" altLang="zh-TW" dirty="0">
                    <a:solidFill>
                      <a:srgbClr val="FF0000"/>
                    </a:solidFill>
                    <a:latin typeface="Times New Roman" panose="02020603050405020304" pitchFamily="18" charset="0"/>
                    <a:cs typeface="Times New Roman" panose="02020603050405020304" pitchFamily="18" charset="0"/>
                  </a:rPr>
                  <a:t>local symmetry</a:t>
                </a:r>
                <a:r>
                  <a:rPr lang="zh-TW" altLang="en-US" dirty="0">
                    <a:solidFill>
                      <a:srgbClr val="FF0000"/>
                    </a:solidFill>
                    <a:latin typeface="Times New Roman" panose="02020603050405020304" pitchFamily="18" charset="0"/>
                    <a:cs typeface="Times New Roman" panose="02020603050405020304" pitchFamily="18" charset="0"/>
                  </a:rPr>
                  <a:t> </a:t>
                </a:r>
                <a:r>
                  <a:rPr lang="zh-TW" altLang="en-US" dirty="0">
                    <a:solidFill>
                      <a:srgbClr val="FF0000"/>
                    </a:solidFill>
                    <a:cs typeface="Times New Roman" pitchFamily="18" charset="0"/>
                  </a:rPr>
                  <a:t>規範對稱 </a:t>
                </a:r>
                <a:r>
                  <a:rPr lang="en-US" altLang="zh-TW" dirty="0">
                    <a:solidFill>
                      <a:srgbClr val="FF0000"/>
                    </a:solidFill>
                    <a:latin typeface="Times New Roman" panose="02020603050405020304" pitchFamily="18" charset="0"/>
                    <a:cs typeface="Times New Roman" panose="02020603050405020304" pitchFamily="18" charset="0"/>
                  </a:rPr>
                  <a:t>Gauge symmetry</a:t>
                </a:r>
                <a:endParaRPr lang="zh-TW" altLang="en-US"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1" name="矩形 20">
                <a:extLst>
                  <a:ext uri="{FF2B5EF4-FFF2-40B4-BE49-F238E27FC236}">
                    <a16:creationId xmlns:a16="http://schemas.microsoft.com/office/drawing/2014/main" id="{4DBC97B1-3BB5-4574-02F4-766093DA93AE}"/>
                  </a:ext>
                </a:extLst>
              </p:cNvPr>
              <p:cNvSpPr>
                <a:spLocks noRot="1" noChangeAspect="1" noMove="1" noResize="1" noEditPoints="1" noAdjustHandles="1" noChangeArrowheads="1" noChangeShapeType="1" noTextEdit="1"/>
              </p:cNvSpPr>
              <p:nvPr/>
            </p:nvSpPr>
            <p:spPr>
              <a:xfrm>
                <a:off x="3436885" y="730405"/>
                <a:ext cx="4786567" cy="369332"/>
              </a:xfrm>
              <a:prstGeom prst="rect">
                <a:avLst/>
              </a:prstGeom>
              <a:blipFill>
                <a:blip r:embed="rId4"/>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36CD6EF8-CD0A-1194-BBFB-158E52656CC5}"/>
                  </a:ext>
                </a:extLst>
              </p:cNvPr>
              <p:cNvSpPr txBox="1"/>
              <p:nvPr/>
            </p:nvSpPr>
            <p:spPr>
              <a:xfrm>
                <a:off x="3531691" y="1248853"/>
                <a:ext cx="2258311" cy="387927"/>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altLang="zh-TW" i="1">
                          <a:latin typeface="Cambria Math" panose="02040503050406030204" pitchFamily="18" charset="0"/>
                          <a:ea typeface="Cambria Math" panose="02040503050406030204" pitchFamily="18" charset="0"/>
                          <a:cs typeface="Times New Roman" pitchFamily="18" charset="0"/>
                        </a:rPr>
                        <m:t>Ψ</m:t>
                      </m:r>
                      <m:d>
                        <m:dPr>
                          <m:ctrlPr>
                            <a:rPr lang="en-US" altLang="zh-TW" i="1" smtClean="0">
                              <a:latin typeface="Cambria Math" panose="02040503050406030204" pitchFamily="18" charset="0"/>
                            </a:rPr>
                          </m:ctrlPr>
                        </m:dPr>
                        <m:e>
                          <m:r>
                            <a:rPr lang="en-US" altLang="zh-TW" b="0" i="1" smtClean="0">
                              <a:latin typeface="Cambria Math"/>
                            </a:rPr>
                            <m:t>𝑥</m:t>
                          </m:r>
                        </m:e>
                      </m:d>
                      <m:r>
                        <a:rPr lang="en-US" altLang="zh-TW" i="1" smtClean="0">
                          <a:latin typeface="Cambria Math"/>
                          <a:ea typeface="Cambria Math"/>
                        </a:rPr>
                        <m:t>→</m:t>
                      </m:r>
                      <m:sSup>
                        <m:sSupPr>
                          <m:ctrlPr>
                            <a:rPr lang="en-US" altLang="zh-TW" i="1" smtClean="0">
                              <a:latin typeface="Cambria Math" panose="02040503050406030204" pitchFamily="18" charset="0"/>
                              <a:ea typeface="Cambria Math"/>
                            </a:rPr>
                          </m:ctrlPr>
                        </m:sSupPr>
                        <m:e>
                          <m:r>
                            <a:rPr lang="en-US" altLang="zh-TW" b="0" i="1" smtClean="0">
                              <a:latin typeface="Cambria Math"/>
                              <a:ea typeface="Cambria Math"/>
                            </a:rPr>
                            <m:t>𝑒</m:t>
                          </m:r>
                        </m:e>
                        <m:sup>
                          <m:r>
                            <a:rPr lang="en-US" altLang="zh-TW" b="0" i="1" smtClean="0">
                              <a:latin typeface="Cambria Math"/>
                              <a:ea typeface="Cambria Math"/>
                            </a:rPr>
                            <m:t>−</m:t>
                          </m:r>
                          <m:r>
                            <a:rPr lang="en-US" altLang="zh-TW" b="0" i="1" smtClean="0">
                              <a:latin typeface="Cambria Math"/>
                              <a:ea typeface="Cambria Math"/>
                            </a:rPr>
                            <m:t>𝑖</m:t>
                          </m:r>
                          <m:r>
                            <a:rPr lang="zh-TW" altLang="en-US" i="1">
                              <a:latin typeface="Cambria Math"/>
                              <a:cs typeface="Times New Roman" pitchFamily="18" charset="0"/>
                            </a:rPr>
                            <m:t>𝜃</m:t>
                          </m:r>
                          <m:d>
                            <m:dPr>
                              <m:ctrlPr>
                                <a:rPr lang="zh-TW" altLang="en-US" i="1">
                                  <a:latin typeface="Cambria Math" panose="02040503050406030204" pitchFamily="18" charset="0"/>
                                  <a:cs typeface="Times New Roman" pitchFamily="18" charset="0"/>
                                </a:rPr>
                              </m:ctrlPr>
                            </m:dPr>
                            <m:e>
                              <m:r>
                                <a:rPr lang="en-US" altLang="zh-TW" i="1">
                                  <a:latin typeface="Cambria Math" panose="02040503050406030204" pitchFamily="18" charset="0"/>
                                  <a:cs typeface="Times New Roman" pitchFamily="18" charset="0"/>
                                </a:rPr>
                                <m:t>𝑥</m:t>
                              </m:r>
                            </m:e>
                          </m:d>
                        </m:sup>
                      </m:sSup>
                      <m:r>
                        <m:rPr>
                          <m:sty m:val="p"/>
                        </m:rPr>
                        <a:rPr lang="el-GR" altLang="zh-TW" i="1">
                          <a:latin typeface="Cambria Math" panose="02040503050406030204" pitchFamily="18" charset="0"/>
                          <a:ea typeface="Cambria Math" panose="02040503050406030204" pitchFamily="18" charset="0"/>
                          <a:cs typeface="Times New Roman" pitchFamily="18" charset="0"/>
                        </a:rPr>
                        <m:t>Ψ</m:t>
                      </m:r>
                      <m:d>
                        <m:dPr>
                          <m:ctrlPr>
                            <a:rPr lang="en-US" altLang="zh-TW" i="1">
                              <a:latin typeface="Cambria Math" panose="02040503050406030204" pitchFamily="18" charset="0"/>
                            </a:rPr>
                          </m:ctrlPr>
                        </m:dPr>
                        <m:e>
                          <m:r>
                            <a:rPr lang="en-US" altLang="zh-TW" i="1">
                              <a:latin typeface="Cambria Math"/>
                            </a:rPr>
                            <m:t>𝑥</m:t>
                          </m:r>
                        </m:e>
                      </m:d>
                    </m:oMath>
                  </m:oMathPara>
                </a14:m>
                <a:endParaRPr lang="zh-TW" altLang="en-US" dirty="0"/>
              </a:p>
            </p:txBody>
          </p:sp>
        </mc:Choice>
        <mc:Fallback xmlns="">
          <p:sp>
            <p:nvSpPr>
              <p:cNvPr id="3" name="文字方塊 2">
                <a:extLst>
                  <a:ext uri="{FF2B5EF4-FFF2-40B4-BE49-F238E27FC236}">
                    <a16:creationId xmlns:a16="http://schemas.microsoft.com/office/drawing/2014/main" id="{36CD6EF8-CD0A-1194-BBFB-158E52656CC5}"/>
                  </a:ext>
                </a:extLst>
              </p:cNvPr>
              <p:cNvSpPr txBox="1">
                <a:spLocks noRot="1" noChangeAspect="1" noMove="1" noResize="1" noEditPoints="1" noAdjustHandles="1" noChangeArrowheads="1" noChangeShapeType="1" noTextEdit="1"/>
              </p:cNvSpPr>
              <p:nvPr/>
            </p:nvSpPr>
            <p:spPr>
              <a:xfrm>
                <a:off x="3531691" y="1248853"/>
                <a:ext cx="2258311" cy="387927"/>
              </a:xfrm>
              <a:prstGeom prst="rect">
                <a:avLst/>
              </a:prstGeom>
              <a:blipFill>
                <a:blip r:embed="rId5"/>
                <a:stretch>
                  <a:fillRect/>
                </a:stretch>
              </a:blipFill>
            </p:spPr>
            <p:txBody>
              <a:bodyPr/>
              <a:lstStyle/>
              <a:p>
                <a:r>
                  <a:rPr lang="en-US">
                    <a:noFill/>
                  </a:rPr>
                  <a:t> </a:t>
                </a:r>
              </a:p>
            </p:txBody>
          </p:sp>
        </mc:Fallback>
      </mc:AlternateContent>
      <p:sp>
        <p:nvSpPr>
          <p:cNvPr id="5" name="文字方塊 4">
            <a:extLst>
              <a:ext uri="{FF2B5EF4-FFF2-40B4-BE49-F238E27FC236}">
                <a16:creationId xmlns:a16="http://schemas.microsoft.com/office/drawing/2014/main" id="{00E19F23-0897-A6CA-15F4-7C295FD7416B}"/>
              </a:ext>
            </a:extLst>
          </p:cNvPr>
          <p:cNvSpPr txBox="1"/>
          <p:nvPr/>
        </p:nvSpPr>
        <p:spPr>
          <a:xfrm>
            <a:off x="3531691" y="3376368"/>
            <a:ext cx="2100107" cy="369332"/>
          </a:xfrm>
          <a:prstGeom prst="rect">
            <a:avLst/>
          </a:prstGeom>
          <a:noFill/>
        </p:spPr>
        <p:txBody>
          <a:bodyPr wrap="square" rtlCol="0">
            <a:spAutoFit/>
          </a:bodyPr>
          <a:lstStyle/>
          <a:p>
            <a:r>
              <a:rPr lang="zh-TW" altLang="en-US" dirty="0"/>
              <a:t>規範場、電磁場</a:t>
            </a:r>
          </a:p>
        </p:txBody>
      </p:sp>
      <mc:AlternateContent xmlns:mc="http://schemas.openxmlformats.org/markup-compatibility/2006" xmlns:a14="http://schemas.microsoft.com/office/drawing/2010/main">
        <mc:Choice Requires="a14">
          <p:sp>
            <p:nvSpPr>
              <p:cNvPr id="17" name="矩形 20">
                <a:extLst>
                  <a:ext uri="{FF2B5EF4-FFF2-40B4-BE49-F238E27FC236}">
                    <a16:creationId xmlns:a16="http://schemas.microsoft.com/office/drawing/2014/main" id="{76ADB11F-E5B5-01A0-35E7-20428CE77A15}"/>
                  </a:ext>
                </a:extLst>
              </p:cNvPr>
              <p:cNvSpPr/>
              <p:nvPr/>
            </p:nvSpPr>
            <p:spPr>
              <a:xfrm>
                <a:off x="624751" y="727303"/>
                <a:ext cx="2277868" cy="369332"/>
              </a:xfrm>
              <a:prstGeom prst="rect">
                <a:avLst/>
              </a:prstGeom>
            </p:spPr>
            <p:txBody>
              <a:bodyPr wrap="none">
                <a:spAutoFit/>
              </a:bodyPr>
              <a:lstStyle/>
              <a:p>
                <a14:m>
                  <m:oMath xmlns:m="http://schemas.openxmlformats.org/officeDocument/2006/math">
                    <m:r>
                      <a:rPr lang="en-US" altLang="zh-TW" i="1" dirty="0" smtClean="0">
                        <a:solidFill>
                          <a:srgbClr val="FF0000"/>
                        </a:solidFill>
                        <a:latin typeface="Cambria Math" panose="02040503050406030204" pitchFamily="18" charset="0"/>
                        <a:cs typeface="Times New Roman" panose="02020603050405020304" pitchFamily="18" charset="0"/>
                      </a:rPr>
                      <m:t>𝑈</m:t>
                    </m:r>
                    <m:r>
                      <a:rPr lang="en-US" altLang="zh-TW" i="1" dirty="0" smtClean="0">
                        <a:solidFill>
                          <a:srgbClr val="FF0000"/>
                        </a:solidFill>
                        <a:latin typeface="Cambria Math" panose="02040503050406030204" pitchFamily="18" charset="0"/>
                        <a:cs typeface="Times New Roman" panose="02020603050405020304" pitchFamily="18" charset="0"/>
                      </a:rPr>
                      <m:t>(1)</m:t>
                    </m:r>
                    <m:r>
                      <a:rPr lang="zh-TW" altLang="en-US" i="1" dirty="0">
                        <a:solidFill>
                          <a:srgbClr val="FF0000"/>
                        </a:solidFill>
                        <a:latin typeface="Cambria Math" panose="02040503050406030204" pitchFamily="18" charset="0"/>
                        <a:cs typeface="Times New Roman" panose="02020603050405020304" pitchFamily="18" charset="0"/>
                      </a:rPr>
                      <m:t> </m:t>
                    </m:r>
                  </m:oMath>
                </a14:m>
                <a:r>
                  <a:rPr lang="en-US" altLang="zh-TW" dirty="0">
                    <a:solidFill>
                      <a:srgbClr val="FF0000"/>
                    </a:solidFill>
                    <a:latin typeface="Times New Roman" panose="02020603050405020304" pitchFamily="18" charset="0"/>
                    <a:cs typeface="Times New Roman" panose="02020603050405020304" pitchFamily="18" charset="0"/>
                  </a:rPr>
                  <a:t>global symmetry</a:t>
                </a:r>
                <a:endParaRPr lang="zh-TW" altLang="en-US"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7" name="矩形 20">
                <a:extLst>
                  <a:ext uri="{FF2B5EF4-FFF2-40B4-BE49-F238E27FC236}">
                    <a16:creationId xmlns:a16="http://schemas.microsoft.com/office/drawing/2014/main" id="{76ADB11F-E5B5-01A0-35E7-20428CE77A15}"/>
                  </a:ext>
                </a:extLst>
              </p:cNvPr>
              <p:cNvSpPr>
                <a:spLocks noRot="1" noChangeAspect="1" noMove="1" noResize="1" noEditPoints="1" noAdjustHandles="1" noChangeArrowheads="1" noChangeShapeType="1" noTextEdit="1"/>
              </p:cNvSpPr>
              <p:nvPr/>
            </p:nvSpPr>
            <p:spPr>
              <a:xfrm>
                <a:off x="624751" y="727303"/>
                <a:ext cx="2277868" cy="369332"/>
              </a:xfrm>
              <a:prstGeom prst="rect">
                <a:avLst/>
              </a:prstGeom>
              <a:blipFill>
                <a:blip r:embed="rId6"/>
                <a:stretch>
                  <a:fillRect t="-6667" r="-1105"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2">
                <a:extLst>
                  <a:ext uri="{FF2B5EF4-FFF2-40B4-BE49-F238E27FC236}">
                    <a16:creationId xmlns:a16="http://schemas.microsoft.com/office/drawing/2014/main" id="{831C7FF5-5D7A-9282-6C67-D5C1A9DED701}"/>
                  </a:ext>
                </a:extLst>
              </p:cNvPr>
              <p:cNvSpPr txBox="1"/>
              <p:nvPr/>
            </p:nvSpPr>
            <p:spPr>
              <a:xfrm>
                <a:off x="756422" y="1236470"/>
                <a:ext cx="2014526" cy="38145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altLang="zh-TW" i="1">
                          <a:latin typeface="Cambria Math" panose="02040503050406030204" pitchFamily="18" charset="0"/>
                          <a:ea typeface="Cambria Math" panose="02040503050406030204" pitchFamily="18" charset="0"/>
                          <a:cs typeface="Times New Roman" pitchFamily="18" charset="0"/>
                        </a:rPr>
                        <m:t>Ψ</m:t>
                      </m:r>
                      <m:d>
                        <m:dPr>
                          <m:ctrlPr>
                            <a:rPr lang="en-US" altLang="zh-TW" i="1" smtClean="0">
                              <a:latin typeface="Cambria Math" panose="02040503050406030204" pitchFamily="18" charset="0"/>
                            </a:rPr>
                          </m:ctrlPr>
                        </m:dPr>
                        <m:e>
                          <m:r>
                            <a:rPr lang="en-US" altLang="zh-TW" b="0" i="1" smtClean="0">
                              <a:latin typeface="Cambria Math"/>
                            </a:rPr>
                            <m:t>𝑥</m:t>
                          </m:r>
                        </m:e>
                      </m:d>
                      <m:r>
                        <a:rPr lang="en-US" altLang="zh-TW" i="1" smtClean="0">
                          <a:latin typeface="Cambria Math"/>
                          <a:ea typeface="Cambria Math"/>
                        </a:rPr>
                        <m:t>→</m:t>
                      </m:r>
                      <m:sSup>
                        <m:sSupPr>
                          <m:ctrlPr>
                            <a:rPr lang="en-US" altLang="zh-TW" i="1" smtClean="0">
                              <a:latin typeface="Cambria Math" panose="02040503050406030204" pitchFamily="18" charset="0"/>
                              <a:ea typeface="Cambria Math"/>
                            </a:rPr>
                          </m:ctrlPr>
                        </m:sSupPr>
                        <m:e>
                          <m:r>
                            <a:rPr lang="en-US" altLang="zh-TW" b="0" i="1" smtClean="0">
                              <a:latin typeface="Cambria Math"/>
                              <a:ea typeface="Cambria Math"/>
                            </a:rPr>
                            <m:t>𝑒</m:t>
                          </m:r>
                        </m:e>
                        <m:sup>
                          <m:r>
                            <a:rPr lang="en-US" altLang="zh-TW" b="0" i="1" smtClean="0">
                              <a:latin typeface="Cambria Math"/>
                              <a:ea typeface="Cambria Math"/>
                            </a:rPr>
                            <m:t>−</m:t>
                          </m:r>
                          <m:r>
                            <a:rPr lang="en-US" altLang="zh-TW" b="0" i="1" smtClean="0">
                              <a:latin typeface="Cambria Math"/>
                              <a:ea typeface="Cambria Math"/>
                            </a:rPr>
                            <m:t>𝑖</m:t>
                          </m:r>
                          <m:r>
                            <a:rPr lang="zh-TW" altLang="en-US" b="0" i="1" smtClean="0">
                              <a:latin typeface="Cambria Math"/>
                              <a:ea typeface="Cambria Math"/>
                            </a:rPr>
                            <m:t>𝜃</m:t>
                          </m:r>
                        </m:sup>
                      </m:sSup>
                      <m:r>
                        <m:rPr>
                          <m:sty m:val="p"/>
                        </m:rPr>
                        <a:rPr lang="el-GR" altLang="zh-TW" i="1">
                          <a:latin typeface="Cambria Math" panose="02040503050406030204" pitchFamily="18" charset="0"/>
                          <a:ea typeface="Cambria Math" panose="02040503050406030204" pitchFamily="18" charset="0"/>
                          <a:cs typeface="Times New Roman" pitchFamily="18" charset="0"/>
                        </a:rPr>
                        <m:t>Ψ</m:t>
                      </m:r>
                      <m:d>
                        <m:dPr>
                          <m:ctrlPr>
                            <a:rPr lang="en-US" altLang="zh-TW" i="1">
                              <a:latin typeface="Cambria Math" panose="02040503050406030204" pitchFamily="18" charset="0"/>
                            </a:rPr>
                          </m:ctrlPr>
                        </m:dPr>
                        <m:e>
                          <m:r>
                            <a:rPr lang="en-US" altLang="zh-TW" i="1">
                              <a:latin typeface="Cambria Math"/>
                            </a:rPr>
                            <m:t>𝑥</m:t>
                          </m:r>
                        </m:e>
                      </m:d>
                    </m:oMath>
                  </m:oMathPara>
                </a14:m>
                <a:endParaRPr lang="zh-TW" altLang="en-US" dirty="0"/>
              </a:p>
            </p:txBody>
          </p:sp>
        </mc:Choice>
        <mc:Fallback xmlns="">
          <p:sp>
            <p:nvSpPr>
              <p:cNvPr id="20" name="文字方塊 2">
                <a:extLst>
                  <a:ext uri="{FF2B5EF4-FFF2-40B4-BE49-F238E27FC236}">
                    <a16:creationId xmlns:a16="http://schemas.microsoft.com/office/drawing/2014/main" id="{831C7FF5-5D7A-9282-6C67-D5C1A9DED701}"/>
                  </a:ext>
                </a:extLst>
              </p:cNvPr>
              <p:cNvSpPr txBox="1">
                <a:spLocks noRot="1" noChangeAspect="1" noMove="1" noResize="1" noEditPoints="1" noAdjustHandles="1" noChangeArrowheads="1" noChangeShapeType="1" noTextEdit="1"/>
              </p:cNvSpPr>
              <p:nvPr/>
            </p:nvSpPr>
            <p:spPr>
              <a:xfrm>
                <a:off x="756422" y="1236470"/>
                <a:ext cx="2014526" cy="38145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矩形 14">
                <a:extLst>
                  <a:ext uri="{FF2B5EF4-FFF2-40B4-BE49-F238E27FC236}">
                    <a16:creationId xmlns:a16="http://schemas.microsoft.com/office/drawing/2014/main" id="{B435C80A-17B2-BB66-6B6B-469A696831AF}"/>
                  </a:ext>
                </a:extLst>
              </p:cNvPr>
              <p:cNvSpPr/>
              <p:nvPr/>
            </p:nvSpPr>
            <p:spPr>
              <a:xfrm>
                <a:off x="3532292" y="1889712"/>
                <a:ext cx="773197"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cs typeface="Times New Roman" pitchFamily="18" charset="0"/>
                        </a:rPr>
                        <m:t>𝜃</m:t>
                      </m:r>
                      <m:d>
                        <m:dPr>
                          <m:ctrlPr>
                            <a:rPr lang="zh-TW" altLang="en-US"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𝑥</m:t>
                          </m:r>
                        </m:e>
                      </m:d>
                    </m:oMath>
                  </m:oMathPara>
                </a14:m>
                <a:endParaRPr lang="zh-TW" altLang="en-US" dirty="0"/>
              </a:p>
            </p:txBody>
          </p:sp>
        </mc:Choice>
        <mc:Fallback xmlns="">
          <p:sp>
            <p:nvSpPr>
              <p:cNvPr id="22" name="矩形 14">
                <a:extLst>
                  <a:ext uri="{FF2B5EF4-FFF2-40B4-BE49-F238E27FC236}">
                    <a16:creationId xmlns:a16="http://schemas.microsoft.com/office/drawing/2014/main" id="{B435C80A-17B2-BB66-6B6B-469A696831AF}"/>
                  </a:ext>
                </a:extLst>
              </p:cNvPr>
              <p:cNvSpPr>
                <a:spLocks noRot="1" noChangeAspect="1" noMove="1" noResize="1" noEditPoints="1" noAdjustHandles="1" noChangeArrowheads="1" noChangeShapeType="1" noTextEdit="1"/>
              </p:cNvSpPr>
              <p:nvPr/>
            </p:nvSpPr>
            <p:spPr>
              <a:xfrm>
                <a:off x="3532292" y="1889712"/>
                <a:ext cx="773197"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矩形 15">
                <a:extLst>
                  <a:ext uri="{FF2B5EF4-FFF2-40B4-BE49-F238E27FC236}">
                    <a16:creationId xmlns:a16="http://schemas.microsoft.com/office/drawing/2014/main" id="{D55CC390-81E7-4553-6424-44C2692EFBD9}"/>
                  </a:ext>
                </a:extLst>
              </p:cNvPr>
              <p:cNvSpPr/>
              <p:nvPr/>
            </p:nvSpPr>
            <p:spPr>
              <a:xfrm>
                <a:off x="1671649" y="2912781"/>
                <a:ext cx="469103"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𝐽</m:t>
                          </m:r>
                        </m:e>
                        <m:sup>
                          <m:r>
                            <a:rPr lang="zh-TW" altLang="en-US" i="1" smtClean="0">
                              <a:latin typeface="Cambria Math"/>
                            </a:rPr>
                            <m:t>𝜇</m:t>
                          </m:r>
                        </m:sup>
                      </m:sSup>
                    </m:oMath>
                  </m:oMathPara>
                </a14:m>
                <a:endParaRPr lang="zh-TW" altLang="en-US" dirty="0"/>
              </a:p>
            </p:txBody>
          </p:sp>
        </mc:Choice>
        <mc:Fallback xmlns="">
          <p:sp>
            <p:nvSpPr>
              <p:cNvPr id="23" name="矩形 15">
                <a:extLst>
                  <a:ext uri="{FF2B5EF4-FFF2-40B4-BE49-F238E27FC236}">
                    <a16:creationId xmlns:a16="http://schemas.microsoft.com/office/drawing/2014/main" id="{D55CC390-81E7-4553-6424-44C2692EFBD9}"/>
                  </a:ext>
                </a:extLst>
              </p:cNvPr>
              <p:cNvSpPr>
                <a:spLocks noRot="1" noChangeAspect="1" noMove="1" noResize="1" noEditPoints="1" noAdjustHandles="1" noChangeArrowheads="1" noChangeShapeType="1" noTextEdit="1"/>
              </p:cNvSpPr>
              <p:nvPr/>
            </p:nvSpPr>
            <p:spPr>
              <a:xfrm>
                <a:off x="1671649" y="2912781"/>
                <a:ext cx="469103" cy="369332"/>
              </a:xfrm>
              <a:prstGeom prst="rect">
                <a:avLst/>
              </a:prstGeom>
              <a:blipFill>
                <a:blip r:embed="rId9"/>
                <a:stretch>
                  <a:fillRect b="-10000"/>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69D3BABC-A255-36A5-E38A-542B6AB8C8A8}"/>
              </a:ext>
            </a:extLst>
          </p:cNvPr>
          <p:cNvSpPr txBox="1"/>
          <p:nvPr/>
        </p:nvSpPr>
        <p:spPr>
          <a:xfrm>
            <a:off x="1056809" y="3282113"/>
            <a:ext cx="2167885"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Current conservation</a:t>
            </a:r>
          </a:p>
        </p:txBody>
      </p:sp>
      <p:sp>
        <p:nvSpPr>
          <p:cNvPr id="25" name="向下箭號 11">
            <a:extLst>
              <a:ext uri="{FF2B5EF4-FFF2-40B4-BE49-F238E27FC236}">
                <a16:creationId xmlns:a16="http://schemas.microsoft.com/office/drawing/2014/main" id="{3AF1C265-081F-7CE6-8E22-8D409152D1EC}"/>
              </a:ext>
            </a:extLst>
          </p:cNvPr>
          <p:cNvSpPr/>
          <p:nvPr/>
        </p:nvSpPr>
        <p:spPr>
          <a:xfrm>
            <a:off x="1763685" y="2454770"/>
            <a:ext cx="363538" cy="39461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6" name="Picture 25" descr="Positive and Negative Effects/Impact of Globalization | Exeed College">
            <a:extLst>
              <a:ext uri="{FF2B5EF4-FFF2-40B4-BE49-F238E27FC236}">
                <a16:creationId xmlns:a16="http://schemas.microsoft.com/office/drawing/2014/main" id="{FE8487C1-69BA-2D1F-4745-735825A54F36}"/>
              </a:ext>
            </a:extLst>
          </p:cNvPr>
          <p:cNvPicPr>
            <a:picLocks noChangeAspect="1"/>
          </p:cNvPicPr>
          <p:nvPr/>
        </p:nvPicPr>
        <p:blipFill>
          <a:blip r:embed="rId10"/>
          <a:stretch>
            <a:fillRect/>
          </a:stretch>
        </p:blipFill>
        <p:spPr>
          <a:xfrm>
            <a:off x="1056809" y="3803399"/>
            <a:ext cx="2014526" cy="2014526"/>
          </a:xfrm>
          <a:prstGeom prst="rect">
            <a:avLst/>
          </a:prstGeom>
        </p:spPr>
      </p:pic>
      <p:pic>
        <p:nvPicPr>
          <p:cNvPr id="27" name="Picture 26" descr="Why You Should Localize Your App (And What Exactly Localization Is Anyway)">
            <a:extLst>
              <a:ext uri="{FF2B5EF4-FFF2-40B4-BE49-F238E27FC236}">
                <a16:creationId xmlns:a16="http://schemas.microsoft.com/office/drawing/2014/main" id="{526FC9F7-8034-9948-F3C0-EFF6386BD7F2}"/>
              </a:ext>
            </a:extLst>
          </p:cNvPr>
          <p:cNvPicPr>
            <a:picLocks noChangeAspect="1"/>
          </p:cNvPicPr>
          <p:nvPr/>
        </p:nvPicPr>
        <p:blipFill>
          <a:blip r:embed="rId11"/>
          <a:stretch>
            <a:fillRect/>
          </a:stretch>
        </p:blipFill>
        <p:spPr>
          <a:xfrm>
            <a:off x="5445958" y="3803399"/>
            <a:ext cx="2512089" cy="2081445"/>
          </a:xfrm>
          <a:prstGeom prst="rect">
            <a:avLst/>
          </a:prstGeom>
        </p:spPr>
      </p:pic>
      <p:sp>
        <p:nvSpPr>
          <p:cNvPr id="28" name="TextBox 27">
            <a:extLst>
              <a:ext uri="{FF2B5EF4-FFF2-40B4-BE49-F238E27FC236}">
                <a16:creationId xmlns:a16="http://schemas.microsoft.com/office/drawing/2014/main" id="{EA3CA531-4FDB-BAE9-522B-7C8B49A7BD2E}"/>
              </a:ext>
            </a:extLst>
          </p:cNvPr>
          <p:cNvSpPr txBox="1"/>
          <p:nvPr/>
        </p:nvSpPr>
        <p:spPr>
          <a:xfrm>
            <a:off x="4823932" y="5932531"/>
            <a:ext cx="2297067" cy="458908"/>
          </a:xfrm>
          <a:prstGeom prst="rect">
            <a:avLst/>
          </a:prstGeom>
          <a:noFill/>
        </p:spPr>
        <p:txBody>
          <a:bodyPr wrap="square" rtlCol="0">
            <a:spAutoFit/>
          </a:bodyPr>
          <a:lstStyle/>
          <a:p>
            <a:pPr algn="l">
              <a:lnSpc>
                <a:spcPct val="150000"/>
              </a:lnSpc>
            </a:pPr>
            <a:r>
              <a:rPr kumimoji="1" lang="en-US" dirty="0" err="1">
                <a:latin typeface="Times New Roman"/>
                <a:cs typeface="Times New Roman"/>
              </a:rPr>
              <a:t>在地化</a:t>
            </a:r>
            <a:r>
              <a:rPr kumimoji="1" lang="zh-TW" altLang="en-US" dirty="0">
                <a:latin typeface="Times New Roman"/>
                <a:cs typeface="Times New Roman"/>
              </a:rPr>
              <a:t> </a:t>
            </a:r>
            <a:r>
              <a:rPr lang="en-US" altLang="zh-TW" dirty="0">
                <a:latin typeface="Times New Roman"/>
                <a:cs typeface="Times New Roman"/>
              </a:rPr>
              <a:t>L</a:t>
            </a:r>
            <a:r>
              <a:rPr kumimoji="1" lang="en-US" altLang="zh-TW" dirty="0">
                <a:latin typeface="Times New Roman"/>
                <a:cs typeface="Times New Roman"/>
              </a:rPr>
              <a:t>ocalization</a:t>
            </a:r>
            <a:endParaRPr kumimoji="1" lang="en-US" dirty="0">
              <a:latin typeface="Times New Roman"/>
              <a:cs typeface="Times New Roman"/>
            </a:endParaRPr>
          </a:p>
        </p:txBody>
      </p:sp>
      <p:pic>
        <p:nvPicPr>
          <p:cNvPr id="29" name="Picture 28" descr="台灣在地文化系列|星巴克| Starbucks Taiwan">
            <a:extLst>
              <a:ext uri="{FF2B5EF4-FFF2-40B4-BE49-F238E27FC236}">
                <a16:creationId xmlns:a16="http://schemas.microsoft.com/office/drawing/2014/main" id="{B8BD52C9-08AC-42B9-A8A9-6BCB68F5675D}"/>
              </a:ext>
            </a:extLst>
          </p:cNvPr>
          <p:cNvPicPr>
            <a:picLocks noChangeAspect="1"/>
          </p:cNvPicPr>
          <p:nvPr/>
        </p:nvPicPr>
        <p:blipFill>
          <a:blip r:embed="rId12"/>
          <a:stretch>
            <a:fillRect/>
          </a:stretch>
        </p:blipFill>
        <p:spPr>
          <a:xfrm>
            <a:off x="3385788" y="3802459"/>
            <a:ext cx="1937553" cy="2086596"/>
          </a:xfrm>
          <a:prstGeom prst="rect">
            <a:avLst/>
          </a:prstGeom>
        </p:spPr>
      </p:pic>
      <p:sp>
        <p:nvSpPr>
          <p:cNvPr id="30" name="TextBox 29">
            <a:extLst>
              <a:ext uri="{FF2B5EF4-FFF2-40B4-BE49-F238E27FC236}">
                <a16:creationId xmlns:a16="http://schemas.microsoft.com/office/drawing/2014/main" id="{C1225CA4-194F-7A1B-F9D9-0ADE570E1E64}"/>
              </a:ext>
            </a:extLst>
          </p:cNvPr>
          <p:cNvSpPr txBox="1"/>
          <p:nvPr/>
        </p:nvSpPr>
        <p:spPr>
          <a:xfrm>
            <a:off x="1439949" y="5865985"/>
            <a:ext cx="1566188"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Globalization</a:t>
            </a:r>
          </a:p>
        </p:txBody>
      </p:sp>
      <p:sp>
        <p:nvSpPr>
          <p:cNvPr id="2" name="Right Arrow 1">
            <a:extLst>
              <a:ext uri="{FF2B5EF4-FFF2-40B4-BE49-F238E27FC236}">
                <a16:creationId xmlns:a16="http://schemas.microsoft.com/office/drawing/2014/main" id="{AEDBCADC-D379-28E4-E049-BA6F64A0E95C}"/>
              </a:ext>
            </a:extLst>
          </p:cNvPr>
          <p:cNvSpPr/>
          <p:nvPr/>
        </p:nvSpPr>
        <p:spPr>
          <a:xfrm>
            <a:off x="4305489" y="3012430"/>
            <a:ext cx="434573" cy="275259"/>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1F1095E-7CC4-E1C8-AD32-0B547FA84865}"/>
              </a:ext>
            </a:extLst>
          </p:cNvPr>
          <p:cNvSpPr txBox="1"/>
          <p:nvPr/>
        </p:nvSpPr>
        <p:spPr>
          <a:xfrm>
            <a:off x="4738849" y="2883150"/>
            <a:ext cx="4530915"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After quantization, we expect a gauge boson.</a:t>
            </a:r>
          </a:p>
        </p:txBody>
      </p:sp>
      <p:pic>
        <p:nvPicPr>
          <p:cNvPr id="6" name="Picture 5" descr="Photon | The Particle Zoo">
            <a:extLst>
              <a:ext uri="{FF2B5EF4-FFF2-40B4-BE49-F238E27FC236}">
                <a16:creationId xmlns:a16="http://schemas.microsoft.com/office/drawing/2014/main" id="{9C22DCD0-7216-3F98-548E-BE9EA048D7FF}"/>
              </a:ext>
            </a:extLst>
          </p:cNvPr>
          <p:cNvPicPr>
            <a:picLocks noChangeAspect="1"/>
          </p:cNvPicPr>
          <p:nvPr/>
        </p:nvPicPr>
        <p:blipFill>
          <a:blip r:embed="rId13"/>
          <a:stretch>
            <a:fillRect/>
          </a:stretch>
        </p:blipFill>
        <p:spPr>
          <a:xfrm>
            <a:off x="6903586" y="1347370"/>
            <a:ext cx="1663471" cy="1663471"/>
          </a:xfrm>
          <a:prstGeom prst="rect">
            <a:avLst/>
          </a:prstGeom>
        </p:spPr>
      </p:pic>
    </p:spTree>
    <p:extLst>
      <p:ext uri="{BB962C8B-B14F-4D97-AF65-F5344CB8AC3E}">
        <p14:creationId xmlns:p14="http://schemas.microsoft.com/office/powerpoint/2010/main" val="95090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C25BD-EFE9-5ECD-3C75-70D2C0747EE4}"/>
            </a:ext>
          </a:extLst>
        </p:cNvPr>
        <p:cNvGrpSpPr/>
        <p:nvPr/>
      </p:nvGrpSpPr>
      <p:grpSpPr>
        <a:xfrm>
          <a:off x="0" y="0"/>
          <a:ext cx="0" cy="0"/>
          <a:chOff x="0" y="0"/>
          <a:chExt cx="0" cy="0"/>
        </a:xfrm>
      </p:grpSpPr>
      <p:pic>
        <p:nvPicPr>
          <p:cNvPr id="2" name="Picture 2" descr="杨振宁1963年于普林斯顿的办公室。">
            <a:extLst>
              <a:ext uri="{FF2B5EF4-FFF2-40B4-BE49-F238E27FC236}">
                <a16:creationId xmlns:a16="http://schemas.microsoft.com/office/drawing/2014/main" id="{0F6E8162-95C9-AA80-7DFD-BC143C3F8A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274" y="1515044"/>
            <a:ext cx="2780082" cy="382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ttp://www.futura-sciences.com/uploads/RTEmagicC_yang_chen_ning_c15.jpg.jpg">
            <a:extLst>
              <a:ext uri="{FF2B5EF4-FFF2-40B4-BE49-F238E27FC236}">
                <a16:creationId xmlns:a16="http://schemas.microsoft.com/office/drawing/2014/main" id="{0AB087BD-B168-8B02-1C9E-A47DF36AB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8712" y="1857375"/>
            <a:ext cx="36004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2">
            <a:extLst>
              <a:ext uri="{FF2B5EF4-FFF2-40B4-BE49-F238E27FC236}">
                <a16:creationId xmlns:a16="http://schemas.microsoft.com/office/drawing/2014/main" id="{A6C4890C-0AE6-80E6-75FF-F70B78B10360}"/>
              </a:ext>
            </a:extLst>
          </p:cNvPr>
          <p:cNvSpPr txBox="1">
            <a:spLocks noChangeArrowheads="1"/>
          </p:cNvSpPr>
          <p:nvPr/>
        </p:nvSpPr>
        <p:spPr bwMode="auto">
          <a:xfrm>
            <a:off x="5199449" y="5000625"/>
            <a:ext cx="1958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1800" dirty="0">
                <a:latin typeface="Times New Roman" panose="02020603050405020304" pitchFamily="18" charset="0"/>
                <a:cs typeface="Times New Roman" panose="02020603050405020304" pitchFamily="18" charset="0"/>
              </a:rPr>
              <a:t>Yang and Mills</a:t>
            </a:r>
            <a:endParaRPr lang="zh-TW" altLang="en-US" sz="1800" dirty="0">
              <a:latin typeface="Times New Roman" panose="02020603050405020304" pitchFamily="18" charset="0"/>
              <a:cs typeface="Times New Roman" panose="02020603050405020304" pitchFamily="18" charset="0"/>
            </a:endParaRPr>
          </a:p>
        </p:txBody>
      </p:sp>
      <p:sp>
        <p:nvSpPr>
          <p:cNvPr id="5" name="文字方塊 2">
            <a:extLst>
              <a:ext uri="{FF2B5EF4-FFF2-40B4-BE49-F238E27FC236}">
                <a16:creationId xmlns:a16="http://schemas.microsoft.com/office/drawing/2014/main" id="{945FE289-0F0D-13AD-368F-B0895F8153AA}"/>
              </a:ext>
            </a:extLst>
          </p:cNvPr>
          <p:cNvSpPr txBox="1">
            <a:spLocks noChangeArrowheads="1"/>
          </p:cNvSpPr>
          <p:nvPr/>
        </p:nvSpPr>
        <p:spPr bwMode="auto">
          <a:xfrm>
            <a:off x="3556000" y="5498713"/>
            <a:ext cx="1958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1800" dirty="0">
                <a:latin typeface="Times New Roman" panose="02020603050405020304" pitchFamily="18" charset="0"/>
                <a:cs typeface="Times New Roman" panose="02020603050405020304" pitchFamily="18" charset="0"/>
              </a:rPr>
              <a:t>Yang-Mills Field</a:t>
            </a:r>
            <a:endParaRPr lang="zh-TW"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5949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7B4176-D807-F209-93CA-0F64937B7739}"/>
              </a:ext>
            </a:extLst>
          </p:cNvPr>
          <p:cNvPicPr>
            <a:picLocks noChangeAspect="1"/>
          </p:cNvPicPr>
          <p:nvPr/>
        </p:nvPicPr>
        <p:blipFill>
          <a:blip r:embed="rId2"/>
          <a:srcRect l="3767"/>
          <a:stretch>
            <a:fillRect/>
          </a:stretch>
        </p:blipFill>
        <p:spPr>
          <a:xfrm>
            <a:off x="263706" y="752128"/>
            <a:ext cx="8572517" cy="2747210"/>
          </a:xfrm>
          <a:prstGeom prst="rect">
            <a:avLst/>
          </a:prstGeom>
        </p:spPr>
      </p:pic>
      <p:sp>
        <p:nvSpPr>
          <p:cNvPr id="3" name="矩形 2"/>
          <p:cNvSpPr/>
          <p:nvPr/>
        </p:nvSpPr>
        <p:spPr>
          <a:xfrm>
            <a:off x="860578" y="2289772"/>
            <a:ext cx="7053943" cy="10722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a:extLst>
              <a:ext uri="{FF2B5EF4-FFF2-40B4-BE49-F238E27FC236}">
                <a16:creationId xmlns:a16="http://schemas.microsoft.com/office/drawing/2014/main" id="{3FE89588-C105-5027-067C-0A63E9BA1CD0}"/>
              </a:ext>
            </a:extLst>
          </p:cNvPr>
          <p:cNvPicPr>
            <a:picLocks noChangeAspect="1"/>
          </p:cNvPicPr>
          <p:nvPr/>
        </p:nvPicPr>
        <p:blipFill>
          <a:blip r:embed="rId2"/>
          <a:srcRect l="10977" t="56396" r="8315"/>
          <a:stretch>
            <a:fillRect/>
          </a:stretch>
        </p:blipFill>
        <p:spPr>
          <a:xfrm>
            <a:off x="271264" y="3697793"/>
            <a:ext cx="8528447" cy="1420944"/>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BD5FF50-9819-8148-E150-74584F29A866}"/>
                  </a:ext>
                </a:extLst>
              </p:cNvPr>
              <p:cNvSpPr txBox="1"/>
              <p:nvPr/>
            </p:nvSpPr>
            <p:spPr>
              <a:xfrm>
                <a:off x="307775" y="5317192"/>
                <a:ext cx="8906563" cy="458011"/>
              </a:xfrm>
              <a:prstGeom prst="rect">
                <a:avLst/>
              </a:prstGeom>
              <a:noFill/>
            </p:spPr>
            <p:txBody>
              <a:bodyPr wrap="square" rtlCol="0">
                <a:spAutoFit/>
              </a:bodyPr>
              <a:lstStyle/>
              <a:p>
                <a:pPr>
                  <a:lnSpc>
                    <a:spcPct val="150000"/>
                  </a:lnSpc>
                </a:pPr>
                <a:r>
                  <a:rPr kumimoji="1" lang="en-US" dirty="0">
                    <a:latin typeface="Times New Roman"/>
                    <a:cs typeface="Times New Roman"/>
                  </a:rPr>
                  <a:t>Yang was thinking to extend Abelin </a:t>
                </a:r>
                <a14:m>
                  <m:oMath xmlns:m="http://schemas.openxmlformats.org/officeDocument/2006/math">
                    <m:r>
                      <a:rPr lang="en-US" i="1">
                        <a:latin typeface="Cambria Math" panose="02040503050406030204" pitchFamily="18" charset="0"/>
                        <a:cs typeface="Times New Roman"/>
                      </a:rPr>
                      <m:t>𝑈</m:t>
                    </m:r>
                    <m:r>
                      <a:rPr lang="en-US" i="1">
                        <a:latin typeface="Cambria Math" panose="02040503050406030204" pitchFamily="18" charset="0"/>
                        <a:cs typeface="Times New Roman"/>
                      </a:rPr>
                      <m:t>(1)</m:t>
                    </m:r>
                  </m:oMath>
                </a14:m>
                <a:r>
                  <a:rPr kumimoji="1" lang="en-US" dirty="0">
                    <a:latin typeface="Times New Roman"/>
                    <a:cs typeface="Times New Roman"/>
                  </a:rPr>
                  <a:t> gauge theory into non-abelian </a:t>
                </a:r>
                <a14:m>
                  <m:oMath xmlns:m="http://schemas.openxmlformats.org/officeDocument/2006/math">
                    <m:r>
                      <m:rPr>
                        <m:sty m:val="p"/>
                      </m:rPr>
                      <a:rPr lang="en-US" dirty="0">
                        <a:latin typeface="Cambria Math" panose="02040503050406030204" pitchFamily="18" charset="0"/>
                        <a:cs typeface="Times New Roman"/>
                      </a:rPr>
                      <m:t>S</m:t>
                    </m:r>
                    <m:r>
                      <a:rPr lang="en-US" i="1">
                        <a:latin typeface="Cambria Math" panose="02040503050406030204" pitchFamily="18" charset="0"/>
                        <a:cs typeface="Times New Roman"/>
                      </a:rPr>
                      <m:t>𝑈</m:t>
                    </m:r>
                    <m:r>
                      <a:rPr lang="en-US" i="1">
                        <a:latin typeface="Cambria Math" panose="02040503050406030204" pitchFamily="18" charset="0"/>
                        <a:cs typeface="Times New Roman"/>
                      </a:rPr>
                      <m:t>(2)</m:t>
                    </m:r>
                  </m:oMath>
                </a14:m>
                <a:r>
                  <a:rPr kumimoji="1" lang="en-US" dirty="0">
                    <a:latin typeface="Times New Roman"/>
                    <a:cs typeface="Times New Roman"/>
                  </a:rPr>
                  <a:t> Gauge theory.</a:t>
                </a:r>
              </a:p>
            </p:txBody>
          </p:sp>
        </mc:Choice>
        <mc:Fallback xmlns="">
          <p:sp>
            <p:nvSpPr>
              <p:cNvPr id="2" name="TextBox 1">
                <a:extLst>
                  <a:ext uri="{FF2B5EF4-FFF2-40B4-BE49-F238E27FC236}">
                    <a16:creationId xmlns:a16="http://schemas.microsoft.com/office/drawing/2014/main" id="{7BD5FF50-9819-8148-E150-74584F29A866}"/>
                  </a:ext>
                </a:extLst>
              </p:cNvPr>
              <p:cNvSpPr txBox="1">
                <a:spLocks noRot="1" noChangeAspect="1" noMove="1" noResize="1" noEditPoints="1" noAdjustHandles="1" noChangeArrowheads="1" noChangeShapeType="1" noTextEdit="1"/>
              </p:cNvSpPr>
              <p:nvPr/>
            </p:nvSpPr>
            <p:spPr>
              <a:xfrm>
                <a:off x="307775" y="5317192"/>
                <a:ext cx="8906563" cy="458011"/>
              </a:xfrm>
              <a:prstGeom prst="rect">
                <a:avLst/>
              </a:prstGeom>
              <a:blipFill>
                <a:blip r:embed="rId3"/>
                <a:stretch>
                  <a:fillRect l="-570" b="-18919"/>
                </a:stretch>
              </a:blipFill>
            </p:spPr>
            <p:txBody>
              <a:bodyPr/>
              <a:lstStyle/>
              <a:p>
                <a:r>
                  <a:rPr lang="en-US">
                    <a:noFill/>
                  </a:rPr>
                  <a:t> </a:t>
                </a:r>
              </a:p>
            </p:txBody>
          </p:sp>
        </mc:Fallback>
      </mc:AlternateContent>
      <p:sp>
        <p:nvSpPr>
          <p:cNvPr id="4" name="矩形 2">
            <a:extLst>
              <a:ext uri="{FF2B5EF4-FFF2-40B4-BE49-F238E27FC236}">
                <a16:creationId xmlns:a16="http://schemas.microsoft.com/office/drawing/2014/main" id="{2AF1F662-751C-653E-38BB-E102BE892367}"/>
              </a:ext>
            </a:extLst>
          </p:cNvPr>
          <p:cNvSpPr/>
          <p:nvPr/>
        </p:nvSpPr>
        <p:spPr>
          <a:xfrm>
            <a:off x="3100038" y="1237785"/>
            <a:ext cx="4215161" cy="3233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5AD13A5-4307-15DE-A9CC-5B51F6AA7DEE}"/>
                  </a:ext>
                </a:extLst>
              </p:cNvPr>
              <p:cNvSpPr txBox="1"/>
              <p:nvPr/>
            </p:nvSpPr>
            <p:spPr>
              <a:xfrm>
                <a:off x="307775" y="5775203"/>
                <a:ext cx="8645306"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If photon, </a:t>
                </a:r>
                <a14:m>
                  <m:oMath xmlns:m="http://schemas.openxmlformats.org/officeDocument/2006/math">
                    <m:r>
                      <a:rPr kumimoji="1" lang="en-US" b="0" i="1" smtClean="0">
                        <a:latin typeface="Cambria Math" panose="02040503050406030204" pitchFamily="18" charset="0"/>
                        <a:cs typeface="Times New Roman"/>
                      </a:rPr>
                      <m:t>𝑈</m:t>
                    </m:r>
                    <m:r>
                      <a:rPr kumimoji="1" lang="en-US" b="0" i="1" smtClean="0">
                        <a:latin typeface="Cambria Math" panose="02040503050406030204" pitchFamily="18" charset="0"/>
                        <a:cs typeface="Times New Roman"/>
                      </a:rPr>
                      <m:t>(1)</m:t>
                    </m:r>
                  </m:oMath>
                </a14:m>
                <a:r>
                  <a:rPr kumimoji="1" lang="en-US" dirty="0">
                    <a:latin typeface="Times New Roman"/>
                    <a:cs typeface="Times New Roman"/>
                  </a:rPr>
                  <a:t> gauge boson, mediate EM, we may find mediation particles of strong int. </a:t>
                </a:r>
              </a:p>
            </p:txBody>
          </p:sp>
        </mc:Choice>
        <mc:Fallback xmlns="">
          <p:sp>
            <p:nvSpPr>
              <p:cNvPr id="7" name="TextBox 6">
                <a:extLst>
                  <a:ext uri="{FF2B5EF4-FFF2-40B4-BE49-F238E27FC236}">
                    <a16:creationId xmlns:a16="http://schemas.microsoft.com/office/drawing/2014/main" id="{C5AD13A5-4307-15DE-A9CC-5B51F6AA7DEE}"/>
                  </a:ext>
                </a:extLst>
              </p:cNvPr>
              <p:cNvSpPr txBox="1">
                <a:spLocks noRot="1" noChangeAspect="1" noMove="1" noResize="1" noEditPoints="1" noAdjustHandles="1" noChangeArrowheads="1" noChangeShapeType="1" noTextEdit="1"/>
              </p:cNvSpPr>
              <p:nvPr/>
            </p:nvSpPr>
            <p:spPr>
              <a:xfrm>
                <a:off x="307775" y="5775203"/>
                <a:ext cx="8645306" cy="458011"/>
              </a:xfrm>
              <a:prstGeom prst="rect">
                <a:avLst/>
              </a:prstGeom>
              <a:blipFill>
                <a:blip r:embed="rId4"/>
                <a:stretch>
                  <a:fillRect l="-587" b="-15789"/>
                </a:stretch>
              </a:blipFill>
            </p:spPr>
            <p:txBody>
              <a:bodyPr/>
              <a:lstStyle/>
              <a:p>
                <a:r>
                  <a:rPr lang="en-US">
                    <a:noFill/>
                  </a:rPr>
                  <a:t> </a:t>
                </a:r>
              </a:p>
            </p:txBody>
          </p:sp>
        </mc:Fallback>
      </mc:AlternateContent>
    </p:spTree>
    <p:extLst>
      <p:ext uri="{BB962C8B-B14F-4D97-AF65-F5344CB8AC3E}">
        <p14:creationId xmlns:p14="http://schemas.microsoft.com/office/powerpoint/2010/main" val="40420312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s://encrypted-tbn0.gstatic.com/images?q=tbn:ANd9GcT5YUA9xCgDqW9QOjZ2DKsdQAcptodXUbbdmB6OZv0-mMoHv-G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950" y="1466606"/>
            <a:ext cx="3267075" cy="2924176"/>
          </a:xfrm>
          <a:prstGeom prst="rect">
            <a:avLst/>
          </a:prstGeom>
          <a:noFill/>
          <a:extLst>
            <a:ext uri="{909E8E84-426E-40DD-AFC4-6F175D3DCCD1}">
              <a14:hiddenFill xmlns:a14="http://schemas.microsoft.com/office/drawing/2010/main">
                <a:solidFill>
                  <a:srgbClr val="FFFFFF"/>
                </a:solidFill>
              </a14:hiddenFill>
            </a:ext>
          </a:extLst>
        </p:spPr>
      </p:pic>
      <p:sp>
        <p:nvSpPr>
          <p:cNvPr id="3" name="橢圓 2"/>
          <p:cNvSpPr/>
          <p:nvPr/>
        </p:nvSpPr>
        <p:spPr>
          <a:xfrm>
            <a:off x="3146441" y="2974979"/>
            <a:ext cx="704184" cy="65709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r>
              <a:rPr lang="en-US" altLang="zh-TW" sz="3200">
                <a:latin typeface="Calibri" pitchFamily="34" charset="0"/>
              </a:rPr>
              <a:t>p</a:t>
            </a:r>
            <a:endParaRPr lang="zh-TW" altLang="en-US" sz="3200">
              <a:latin typeface="Calibri" pitchFamily="34" charset="0"/>
            </a:endParaRPr>
          </a:p>
        </p:txBody>
      </p:sp>
      <p:sp>
        <p:nvSpPr>
          <p:cNvPr id="4" name="橢圓 3"/>
          <p:cNvSpPr/>
          <p:nvPr/>
        </p:nvSpPr>
        <p:spPr>
          <a:xfrm>
            <a:off x="5203876" y="2974979"/>
            <a:ext cx="676733" cy="70073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r>
              <a:rPr lang="en-US" altLang="zh-TW" sz="3200">
                <a:latin typeface="Calibri" pitchFamily="34" charset="0"/>
              </a:rPr>
              <a:t>n</a:t>
            </a:r>
            <a:endParaRPr lang="zh-TW" altLang="en-US" sz="3200">
              <a:latin typeface="Calibri" pitchFamily="34" charset="0"/>
            </a:endParaRPr>
          </a:p>
        </p:txBody>
      </p:sp>
      <p:sp>
        <p:nvSpPr>
          <p:cNvPr id="2" name="矩形 1"/>
          <p:cNvSpPr/>
          <p:nvPr/>
        </p:nvSpPr>
        <p:spPr>
          <a:xfrm>
            <a:off x="5483852" y="4108214"/>
            <a:ext cx="618979" cy="235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2306299" y="4397656"/>
            <a:ext cx="3362176"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中子與質子幾乎等重！</a:t>
            </a:r>
          </a:p>
        </p:txBody>
      </p:sp>
      <p:pic>
        <p:nvPicPr>
          <p:cNvPr id="101381"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7227"/>
          <a:stretch/>
        </p:blipFill>
        <p:spPr bwMode="auto">
          <a:xfrm>
            <a:off x="194475" y="4766988"/>
            <a:ext cx="4349895" cy="924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382"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29" r="7076"/>
          <a:stretch/>
        </p:blipFill>
        <p:spPr bwMode="auto">
          <a:xfrm>
            <a:off x="4648335" y="4766988"/>
            <a:ext cx="4262005" cy="963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7" name="文字方塊 6"/>
              <p:cNvSpPr txBox="1"/>
              <p:nvPr/>
            </p:nvSpPr>
            <p:spPr>
              <a:xfrm>
                <a:off x="4835196" y="4394219"/>
                <a:ext cx="2258155"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質量差只有 </a:t>
                </a:r>
                <a14:m>
                  <m:oMath xmlns:m="http://schemas.openxmlformats.org/officeDocument/2006/math">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10</m:t>
                        </m:r>
                      </m:e>
                      <m:sup>
                        <m:r>
                          <a:rPr lang="en-US" altLang="zh-TW" b="0" i="1" smtClean="0">
                            <a:latin typeface="Cambria Math"/>
                            <a:cs typeface="Times New Roman" pitchFamily="18" charset="0"/>
                          </a:rPr>
                          <m:t>−3</m:t>
                        </m:r>
                      </m:sup>
                    </m:sSup>
                  </m:oMath>
                </a14:m>
                <a:r>
                  <a:rPr lang="zh-TW" altLang="en-US" dirty="0">
                    <a:latin typeface="Times New Roman" pitchFamily="18" charset="0"/>
                    <a:cs typeface="Times New Roman" pitchFamily="18" charset="0"/>
                  </a:rPr>
                  <a:t> </a:t>
                </a:r>
              </a:p>
            </p:txBody>
          </p:sp>
        </mc:Choice>
        <mc:Fallback xmlns="">
          <p:sp>
            <p:nvSpPr>
              <p:cNvPr id="7" name="文字方塊 6"/>
              <p:cNvSpPr txBox="1">
                <a:spLocks noRot="1" noChangeAspect="1" noMove="1" noResize="1" noEditPoints="1" noAdjustHandles="1" noChangeArrowheads="1" noChangeShapeType="1" noTextEdit="1"/>
              </p:cNvSpPr>
              <p:nvPr/>
            </p:nvSpPr>
            <p:spPr>
              <a:xfrm>
                <a:off x="4835196" y="4394219"/>
                <a:ext cx="2258155" cy="369332"/>
              </a:xfrm>
              <a:prstGeom prst="rect">
                <a:avLst/>
              </a:prstGeom>
              <a:blipFill>
                <a:blip r:embed="rId6"/>
                <a:stretch>
                  <a:fillRect l="-2235" t="-10345" b="-27586"/>
                </a:stretch>
              </a:blipFill>
            </p:spPr>
            <p:txBody>
              <a:bodyPr/>
              <a:lstStyle/>
              <a:p>
                <a:r>
                  <a:rPr lang="en-US">
                    <a:noFill/>
                  </a:rPr>
                  <a:t> </a:t>
                </a:r>
              </a:p>
            </p:txBody>
          </p:sp>
        </mc:Fallback>
      </mc:AlternateContent>
      <p:pic>
        <p:nvPicPr>
          <p:cNvPr id="101383"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4735" b="48692"/>
          <a:stretch>
            <a:fillRect/>
          </a:stretch>
        </p:blipFill>
        <p:spPr bwMode="auto">
          <a:xfrm>
            <a:off x="2561035" y="5806918"/>
            <a:ext cx="4523434" cy="292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文字方塊 8"/>
          <p:cNvSpPr txBox="1"/>
          <p:nvPr/>
        </p:nvSpPr>
        <p:spPr>
          <a:xfrm>
            <a:off x="1980772" y="6211911"/>
            <a:ext cx="5708847"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物理學家相信自然是沒有巧合的，巧合必定有深意。</a:t>
            </a:r>
          </a:p>
        </p:txBody>
      </p:sp>
      <mc:AlternateContent xmlns:mc="http://schemas.openxmlformats.org/markup-compatibility/2006" xmlns:a14="http://schemas.microsoft.com/office/drawing/2010/main">
        <mc:Choice Requires="a14">
          <p:sp>
            <p:nvSpPr>
              <p:cNvPr id="15" name="文字方塊 14"/>
              <p:cNvSpPr txBox="1"/>
              <p:nvPr/>
            </p:nvSpPr>
            <p:spPr>
              <a:xfrm>
                <a:off x="1037942" y="1001298"/>
                <a:ext cx="7341928" cy="369332"/>
              </a:xfrm>
              <a:prstGeom prst="rect">
                <a:avLst/>
              </a:prstGeom>
              <a:noFill/>
            </p:spPr>
            <p:txBody>
              <a:bodyPr wrap="square" rtlCol="0">
                <a:spAutoFit/>
              </a:bodyPr>
              <a:lstStyle/>
              <a:p>
                <a:r>
                  <a:rPr lang="en-US" dirty="0" err="1">
                    <a:cs typeface="Times New Roman"/>
                  </a:rPr>
                  <a:t>楊想的則是數學結構與自旋完全相同的</a:t>
                </a:r>
                <a:r>
                  <a:rPr lang="en-US" dirty="0" err="1">
                    <a:latin typeface="Times New Roman" panose="02020603050405020304" pitchFamily="18" charset="0"/>
                    <a:cs typeface="Times New Roman" panose="02020603050405020304" pitchFamily="18" charset="0"/>
                  </a:rPr>
                  <a:t>isospin</a:t>
                </a:r>
                <a:r>
                  <a:rPr lang="en-US" dirty="0">
                    <a:cs typeface="Times New Roman"/>
                  </a:rPr>
                  <a:t> </a:t>
                </a:r>
                <a14:m>
                  <m:oMath xmlns:m="http://schemas.openxmlformats.org/officeDocument/2006/math">
                    <m:r>
                      <m:rPr>
                        <m:sty m:val="p"/>
                      </m:rPr>
                      <a:rPr lang="en-US" dirty="0">
                        <a:latin typeface="Cambria Math" panose="02040503050406030204" pitchFamily="18" charset="0"/>
                        <a:cs typeface="Times New Roman"/>
                      </a:rPr>
                      <m:t>S</m:t>
                    </m:r>
                    <m:r>
                      <a:rPr lang="en-US" i="1">
                        <a:latin typeface="Cambria Math" panose="02040503050406030204" pitchFamily="18" charset="0"/>
                        <a:cs typeface="Times New Roman"/>
                      </a:rPr>
                      <m:t>𝑈</m:t>
                    </m:r>
                    <m:r>
                      <a:rPr lang="en-US" i="1">
                        <a:latin typeface="Cambria Math" panose="02040503050406030204" pitchFamily="18" charset="0"/>
                        <a:cs typeface="Times New Roman"/>
                      </a:rPr>
                      <m:t>(2)</m:t>
                    </m:r>
                  </m:oMath>
                </a14:m>
                <a:r>
                  <a:rPr lang="en-US" dirty="0">
                    <a:latin typeface="Times New Roman"/>
                    <a:cs typeface="Times New Roman"/>
                  </a:rPr>
                  <a:t> </a:t>
                </a:r>
                <a:r>
                  <a:rPr lang="en-US" altLang="zh-TW" dirty="0">
                    <a:latin typeface="Times New Roman" pitchFamily="18" charset="0"/>
                    <a:cs typeface="Times New Roman" pitchFamily="18" charset="0"/>
                  </a:rPr>
                  <a:t>Internal Symmetry</a:t>
                </a:r>
                <a:endParaRPr lang="zh-TW" altLang="en-US" dirty="0">
                  <a:latin typeface="Times New Roman" pitchFamily="18" charset="0"/>
                  <a:cs typeface="Times New Roman" pitchFamily="18" charset="0"/>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a:off x="1037942" y="1001298"/>
                <a:ext cx="7341928" cy="369332"/>
              </a:xfrm>
              <a:prstGeom prst="rect">
                <a:avLst/>
              </a:prstGeom>
              <a:blipFill>
                <a:blip r:embed="rId8"/>
                <a:stretch>
                  <a:fillRect l="-691" t="-6452"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E0D5325-53FD-C714-9195-BBB59E42FE76}"/>
                  </a:ext>
                </a:extLst>
              </p:cNvPr>
              <p:cNvSpPr txBox="1"/>
              <p:nvPr/>
            </p:nvSpPr>
            <p:spPr>
              <a:xfrm>
                <a:off x="1033390" y="538953"/>
                <a:ext cx="6051079" cy="458908"/>
              </a:xfrm>
              <a:prstGeom prst="rect">
                <a:avLst/>
              </a:prstGeom>
              <a:noFill/>
            </p:spPr>
            <p:txBody>
              <a:bodyPr wrap="square" rtlCol="0">
                <a:spAutoFit/>
              </a:bodyPr>
              <a:lstStyle/>
              <a:p>
                <a:pPr>
                  <a:lnSpc>
                    <a:spcPct val="150000"/>
                  </a:lnSpc>
                </a:pPr>
                <a:r>
                  <a:rPr lang="en-US" dirty="0" err="1">
                    <a:latin typeface="Times New Roman"/>
                    <a:cs typeface="Times New Roman"/>
                  </a:rPr>
                  <a:t>想到</a:t>
                </a:r>
                <a14:m>
                  <m:oMath xmlns:m="http://schemas.openxmlformats.org/officeDocument/2006/math">
                    <m:r>
                      <m:rPr>
                        <m:sty m:val="p"/>
                      </m:rPr>
                      <a:rPr lang="en-US" dirty="0">
                        <a:latin typeface="Cambria Math" panose="02040503050406030204" pitchFamily="18" charset="0"/>
                        <a:cs typeface="Times New Roman"/>
                      </a:rPr>
                      <m:t>S</m:t>
                    </m:r>
                    <m:r>
                      <a:rPr lang="en-US" i="1">
                        <a:latin typeface="Cambria Math" panose="02040503050406030204" pitchFamily="18" charset="0"/>
                        <a:cs typeface="Times New Roman"/>
                      </a:rPr>
                      <m:t>𝑈</m:t>
                    </m:r>
                    <m:r>
                      <a:rPr lang="en-US" i="1">
                        <a:latin typeface="Cambria Math" panose="02040503050406030204" pitchFamily="18" charset="0"/>
                        <a:cs typeface="Times New Roman"/>
                      </a:rPr>
                      <m:t>(2)</m:t>
                    </m:r>
                  </m:oMath>
                </a14:m>
                <a:r>
                  <a:rPr lang="en-US" dirty="0" err="1">
                    <a:latin typeface="Times New Roman"/>
                    <a:cs typeface="Times New Roman"/>
                  </a:rPr>
                  <a:t>你可能先想到自旋，那是空間的旋轉變換</a:t>
                </a:r>
                <a:r>
                  <a:rPr lang="en-US" dirty="0">
                    <a:latin typeface="Times New Roman"/>
                    <a:cs typeface="Times New Roman"/>
                  </a:rPr>
                  <a:t>。</a:t>
                </a:r>
                <a:endParaRPr kumimoji="1" lang="en-US" dirty="0">
                  <a:latin typeface="Times New Roman"/>
                  <a:cs typeface="Times New Roman"/>
                </a:endParaRPr>
              </a:p>
            </p:txBody>
          </p:sp>
        </mc:Choice>
        <mc:Fallback xmlns="">
          <p:sp>
            <p:nvSpPr>
              <p:cNvPr id="10" name="TextBox 9">
                <a:extLst>
                  <a:ext uri="{FF2B5EF4-FFF2-40B4-BE49-F238E27FC236}">
                    <a16:creationId xmlns:a16="http://schemas.microsoft.com/office/drawing/2014/main" id="{CE0D5325-53FD-C714-9195-BBB59E42FE76}"/>
                  </a:ext>
                </a:extLst>
              </p:cNvPr>
              <p:cNvSpPr txBox="1">
                <a:spLocks noRot="1" noChangeAspect="1" noMove="1" noResize="1" noEditPoints="1" noAdjustHandles="1" noChangeArrowheads="1" noChangeShapeType="1" noTextEdit="1"/>
              </p:cNvSpPr>
              <p:nvPr/>
            </p:nvSpPr>
            <p:spPr>
              <a:xfrm>
                <a:off x="1033390" y="538953"/>
                <a:ext cx="6051079" cy="458908"/>
              </a:xfrm>
              <a:prstGeom prst="rect">
                <a:avLst/>
              </a:prstGeom>
              <a:blipFill>
                <a:blip r:embed="rId9"/>
                <a:stretch>
                  <a:fillRect l="-839" b="-18919"/>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ADF85E28-B912-A91F-6569-5E91BAF97955}"/>
              </a:ext>
            </a:extLst>
          </p:cNvPr>
          <p:cNvSpPr/>
          <p:nvPr/>
        </p:nvSpPr>
        <p:spPr>
          <a:xfrm>
            <a:off x="859971" y="5225143"/>
            <a:ext cx="3675516" cy="20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CBE463C-F560-E582-5594-89DE2F36DDD8}"/>
              </a:ext>
            </a:extLst>
          </p:cNvPr>
          <p:cNvSpPr/>
          <p:nvPr/>
        </p:nvSpPr>
        <p:spPr>
          <a:xfrm>
            <a:off x="5234824" y="5248629"/>
            <a:ext cx="3675516" cy="20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6772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55B283-497B-9486-3BE7-E19DD56CEF35}"/>
              </a:ext>
            </a:extLst>
          </p:cNvPr>
          <p:cNvSpPr txBox="1"/>
          <p:nvPr/>
        </p:nvSpPr>
        <p:spPr>
          <a:xfrm>
            <a:off x="3185328" y="753626"/>
            <a:ext cx="2451798"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A bit of Georgi’s Style</a:t>
            </a:r>
          </a:p>
        </p:txBody>
      </p:sp>
      <p:pic>
        <p:nvPicPr>
          <p:cNvPr id="3" name="Picture 2" descr="Howard Georgi (Author of Lie Algebras in Particle Physics)">
            <a:extLst>
              <a:ext uri="{FF2B5EF4-FFF2-40B4-BE49-F238E27FC236}">
                <a16:creationId xmlns:a16="http://schemas.microsoft.com/office/drawing/2014/main" id="{AD9CE023-C376-4723-0017-C3081364DD1C}"/>
              </a:ext>
            </a:extLst>
          </p:cNvPr>
          <p:cNvPicPr>
            <a:picLocks noChangeAspect="1"/>
          </p:cNvPicPr>
          <p:nvPr/>
        </p:nvPicPr>
        <p:blipFill>
          <a:blip r:embed="rId2"/>
          <a:stretch>
            <a:fillRect/>
          </a:stretch>
        </p:blipFill>
        <p:spPr>
          <a:xfrm>
            <a:off x="706455" y="1730828"/>
            <a:ext cx="2362199" cy="2362199"/>
          </a:xfrm>
          <a:prstGeom prst="rect">
            <a:avLst/>
          </a:prstGeom>
        </p:spPr>
      </p:pic>
      <p:pic>
        <p:nvPicPr>
          <p:cNvPr id="4" name="Picture 3" descr="Howard Georgie">
            <a:extLst>
              <a:ext uri="{FF2B5EF4-FFF2-40B4-BE49-F238E27FC236}">
                <a16:creationId xmlns:a16="http://schemas.microsoft.com/office/drawing/2014/main" id="{B7ECCA88-717D-3041-B7DB-7C5FF50C84E7}"/>
              </a:ext>
            </a:extLst>
          </p:cNvPr>
          <p:cNvPicPr>
            <a:picLocks noChangeAspect="1"/>
          </p:cNvPicPr>
          <p:nvPr/>
        </p:nvPicPr>
        <p:blipFill>
          <a:blip r:embed="rId3"/>
          <a:stretch>
            <a:fillRect/>
          </a:stretch>
        </p:blipFill>
        <p:spPr>
          <a:xfrm>
            <a:off x="3162331" y="1730828"/>
            <a:ext cx="2902131" cy="3627664"/>
          </a:xfrm>
          <a:prstGeom prst="rect">
            <a:avLst/>
          </a:prstGeom>
        </p:spPr>
      </p:pic>
      <p:pic>
        <p:nvPicPr>
          <p:cNvPr id="5" name="Picture 4" descr="Weak Interactions and Modern Particle Theory - (Dover Books on Physics) by  Howard Georgi (Paperback)">
            <a:extLst>
              <a:ext uri="{FF2B5EF4-FFF2-40B4-BE49-F238E27FC236}">
                <a16:creationId xmlns:a16="http://schemas.microsoft.com/office/drawing/2014/main" id="{D067C9EE-F7DF-9C6D-32A6-F272245DDC8B}"/>
              </a:ext>
            </a:extLst>
          </p:cNvPr>
          <p:cNvPicPr>
            <a:picLocks noChangeAspect="1"/>
          </p:cNvPicPr>
          <p:nvPr/>
        </p:nvPicPr>
        <p:blipFill>
          <a:blip r:embed="rId4"/>
          <a:srcRect l="17308" r="16406"/>
          <a:stretch>
            <a:fillRect/>
          </a:stretch>
        </p:blipFill>
        <p:spPr>
          <a:xfrm>
            <a:off x="6158138" y="1730827"/>
            <a:ext cx="2404625" cy="3627663"/>
          </a:xfrm>
          <a:prstGeom prst="rect">
            <a:avLst/>
          </a:prstGeom>
        </p:spPr>
      </p:pic>
      <p:sp>
        <p:nvSpPr>
          <p:cNvPr id="6" name="TextBox 5">
            <a:extLst>
              <a:ext uri="{FF2B5EF4-FFF2-40B4-BE49-F238E27FC236}">
                <a16:creationId xmlns:a16="http://schemas.microsoft.com/office/drawing/2014/main" id="{649CC4EB-B62A-4AAA-89FD-F9D2C22E625B}"/>
              </a:ext>
            </a:extLst>
          </p:cNvPr>
          <p:cNvSpPr txBox="1"/>
          <p:nvPr/>
        </p:nvSpPr>
        <p:spPr>
          <a:xfrm>
            <a:off x="1024932" y="5418773"/>
            <a:ext cx="7053943" cy="458908"/>
          </a:xfrm>
          <a:prstGeom prst="rect">
            <a:avLst/>
          </a:prstGeom>
          <a:noFill/>
        </p:spPr>
        <p:txBody>
          <a:bodyPr wrap="square" rtlCol="0">
            <a:spAutoFit/>
          </a:bodyPr>
          <a:lstStyle/>
          <a:p>
            <a:pPr algn="l">
              <a:lnSpc>
                <a:spcPct val="150000"/>
              </a:lnSpc>
            </a:pPr>
            <a:r>
              <a:rPr lang="en-US" dirty="0" err="1">
                <a:latin typeface="Times New Roman"/>
                <a:cs typeface="Times New Roman"/>
              </a:rPr>
              <a:t>再怎麼晦澀的物理，都可以坐下來、加一點恰好的數學，用說的</a:t>
            </a:r>
            <a:r>
              <a:rPr lang="en-US" dirty="0">
                <a:latin typeface="Times New Roman"/>
                <a:cs typeface="Times New Roman"/>
              </a:rPr>
              <a:t>！</a:t>
            </a:r>
            <a:endParaRPr kumimoji="1" lang="en-US" dirty="0">
              <a:latin typeface="Times New Roman"/>
              <a:cs typeface="Times New Roman"/>
            </a:endParaRPr>
          </a:p>
        </p:txBody>
      </p:sp>
    </p:spTree>
    <p:extLst>
      <p:ext uri="{BB962C8B-B14F-4D97-AF65-F5344CB8AC3E}">
        <p14:creationId xmlns:p14="http://schemas.microsoft.com/office/powerpoint/2010/main" val="173160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2" descr="C:\Users\Chia-Hung Chang\Downloads\Data\Knight\Media\Chapter43\Images\43_07Figure-F.jpg"/>
          <p:cNvPicPr>
            <a:picLocks noChangeAspect="1" noChangeArrowheads="1"/>
          </p:cNvPicPr>
          <p:nvPr/>
        </p:nvPicPr>
        <p:blipFill rotWithShape="1">
          <a:blip r:embed="rId2">
            <a:extLst>
              <a:ext uri="{28A0092B-C50C-407E-A947-70E740481C1C}">
                <a14:useLocalDpi xmlns:a14="http://schemas.microsoft.com/office/drawing/2010/main" val="0"/>
              </a:ext>
            </a:extLst>
          </a:blip>
          <a:srcRect b="26051"/>
          <a:stretch/>
        </p:blipFill>
        <p:spPr bwMode="auto">
          <a:xfrm>
            <a:off x="2873040" y="3354461"/>
            <a:ext cx="3954847" cy="222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94" name="Object 12"/>
          <p:cNvGraphicFramePr>
            <a:graphicFrameLocks noChangeAspect="1"/>
          </p:cNvGraphicFramePr>
          <p:nvPr/>
        </p:nvGraphicFramePr>
        <p:xfrm>
          <a:off x="4025900" y="1358900"/>
          <a:ext cx="1020763" cy="862013"/>
        </p:xfrm>
        <a:graphic>
          <a:graphicData uri="http://schemas.openxmlformats.org/presentationml/2006/ole">
            <mc:AlternateContent xmlns:mc="http://schemas.openxmlformats.org/markup-compatibility/2006">
              <mc:Choice xmlns:v="urn:schemas-microsoft-com:vml" Requires="v">
                <p:oleObj name="方程式" r:id="rId3" imgW="571252" imgH="482391" progId="Equation.3">
                  <p:embed/>
                </p:oleObj>
              </mc:Choice>
              <mc:Fallback>
                <p:oleObj name="方程式" r:id="rId3" imgW="571252" imgH="482391" progId="Equation.3">
                  <p:embed/>
                  <p:pic>
                    <p:nvPicPr>
                      <p:cNvPr id="16394"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358900"/>
                        <a:ext cx="1020763" cy="8620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395" name="文字方塊 12"/>
          <p:cNvSpPr txBox="1">
            <a:spLocks noChangeArrowheads="1"/>
          </p:cNvSpPr>
          <p:nvPr/>
        </p:nvSpPr>
        <p:spPr bwMode="auto">
          <a:xfrm>
            <a:off x="1031875" y="1539875"/>
            <a:ext cx="3265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a:latin typeface="Times New Roman" pitchFamily="18" charset="0"/>
                <a:cs typeface="Times New Roman" pitchFamily="18" charset="0"/>
              </a:rPr>
              <a:t>許多原子核的性質非常接近</a:t>
            </a:r>
          </a:p>
        </p:txBody>
      </p:sp>
      <p:sp>
        <p:nvSpPr>
          <p:cNvPr id="16396" name="文字方塊 13"/>
          <p:cNvSpPr txBox="1">
            <a:spLocks noChangeArrowheads="1"/>
          </p:cNvSpPr>
          <p:nvPr/>
        </p:nvSpPr>
        <p:spPr bwMode="auto">
          <a:xfrm>
            <a:off x="5167313" y="1539875"/>
            <a:ext cx="35729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latin typeface="Times New Roman" pitchFamily="18" charset="0"/>
                <a:cs typeface="Times New Roman" pitchFamily="18" charset="0"/>
              </a:rPr>
              <a:t>它們差別只是交換了質子與中子。</a:t>
            </a:r>
          </a:p>
        </p:txBody>
      </p:sp>
      <p:sp>
        <p:nvSpPr>
          <p:cNvPr id="16397" name="文字方塊 14"/>
          <p:cNvSpPr txBox="1">
            <a:spLocks noChangeArrowheads="1"/>
          </p:cNvSpPr>
          <p:nvPr/>
        </p:nvSpPr>
        <p:spPr bwMode="auto">
          <a:xfrm>
            <a:off x="987425" y="2708104"/>
            <a:ext cx="6329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latin typeface="Times New Roman" pitchFamily="18" charset="0"/>
                <a:cs typeface="Times New Roman" pitchFamily="18" charset="0"/>
              </a:rPr>
              <a:t>同時散射實驗顯示 </a:t>
            </a:r>
            <a:r>
              <a:rPr lang="en-US" altLang="zh-TW" sz="1800" dirty="0">
                <a:latin typeface="Times New Roman" pitchFamily="18" charset="0"/>
                <a:cs typeface="Times New Roman" pitchFamily="18" charset="0"/>
              </a:rPr>
              <a:t>p-p, p-n, n-n</a:t>
            </a:r>
            <a:r>
              <a:rPr lang="zh-TW" altLang="en-US" sz="1800" dirty="0">
                <a:latin typeface="Times New Roman" pitchFamily="18" charset="0"/>
                <a:cs typeface="Times New Roman" pitchFamily="18" charset="0"/>
              </a:rPr>
              <a:t>之間的核力完全相等！</a:t>
            </a:r>
          </a:p>
        </p:txBody>
      </p:sp>
      <p:sp>
        <p:nvSpPr>
          <p:cNvPr id="2" name="文字方塊 1"/>
          <p:cNvSpPr txBox="1"/>
          <p:nvPr/>
        </p:nvSpPr>
        <p:spPr>
          <a:xfrm>
            <a:off x="1031875" y="743361"/>
            <a:ext cx="7229681"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質子與中子不只質量相似，兩者的核力、就是強交互作用也相同。</a:t>
            </a:r>
          </a:p>
        </p:txBody>
      </p:sp>
      <p:sp>
        <p:nvSpPr>
          <p:cNvPr id="8" name="文字方塊 7"/>
          <p:cNvSpPr txBox="1"/>
          <p:nvPr/>
        </p:nvSpPr>
        <p:spPr>
          <a:xfrm>
            <a:off x="1031875" y="5791199"/>
            <a:ext cx="7229681"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當然質子與中子電荷不同，弱力也不同。</a:t>
            </a:r>
            <a:endParaRPr lang="en-US" altLang="zh-TW" dirty="0">
              <a:latin typeface="Times New Roman" pitchFamily="18" charset="0"/>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4612"/>
          <p:cNvPicPr>
            <a:picLocks noChangeAspect="1" noChangeArrowheads="1"/>
          </p:cNvPicPr>
          <p:nvPr/>
        </p:nvPicPr>
        <p:blipFill>
          <a:blip r:embed="rId2" cstate="print">
            <a:extLst>
              <a:ext uri="{28A0092B-C50C-407E-A947-70E740481C1C}">
                <a14:useLocalDpi xmlns:a14="http://schemas.microsoft.com/office/drawing/2010/main" val="0"/>
              </a:ext>
            </a:extLst>
          </a:blip>
          <a:srcRect l="58377" t="6673"/>
          <a:stretch>
            <a:fillRect/>
          </a:stretch>
        </p:blipFill>
        <p:spPr bwMode="auto">
          <a:xfrm>
            <a:off x="3495385" y="1379936"/>
            <a:ext cx="9286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弧形箭號 (左彎) 10"/>
          <p:cNvSpPr/>
          <p:nvPr/>
        </p:nvSpPr>
        <p:spPr>
          <a:xfrm>
            <a:off x="4438360" y="1953024"/>
            <a:ext cx="857250" cy="1571625"/>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16389" name="文字方塊 12"/>
          <p:cNvSpPr txBox="1">
            <a:spLocks noChangeArrowheads="1"/>
          </p:cNvSpPr>
          <p:nvPr/>
        </p:nvSpPr>
        <p:spPr bwMode="auto">
          <a:xfrm>
            <a:off x="4800310" y="1498999"/>
            <a:ext cx="1643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1800" dirty="0">
                <a:latin typeface="Times New Roman" panose="02020603050405020304" pitchFamily="18" charset="0"/>
                <a:cs typeface="Times New Roman" panose="02020603050405020304" pitchFamily="18" charset="0"/>
              </a:rPr>
              <a:t>p-n</a:t>
            </a:r>
            <a:r>
              <a:rPr lang="zh-TW" altLang="en-US" sz="1800" dirty="0"/>
              <a:t> 互換</a:t>
            </a:r>
          </a:p>
        </p:txBody>
      </p:sp>
      <p:sp>
        <p:nvSpPr>
          <p:cNvPr id="19" name="橢圓 18"/>
          <p:cNvSpPr/>
          <p:nvPr/>
        </p:nvSpPr>
        <p:spPr>
          <a:xfrm>
            <a:off x="3508085" y="1632349"/>
            <a:ext cx="898525" cy="8715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r>
              <a:rPr lang="en-US" altLang="zh-TW" sz="3200">
                <a:latin typeface="Calibri" pitchFamily="34" charset="0"/>
              </a:rPr>
              <a:t>p</a:t>
            </a:r>
            <a:endParaRPr lang="zh-TW" altLang="en-US" sz="3200">
              <a:latin typeface="Calibri" pitchFamily="34" charset="0"/>
            </a:endParaRPr>
          </a:p>
        </p:txBody>
      </p:sp>
      <p:sp>
        <p:nvSpPr>
          <p:cNvPr id="20" name="橢圓 19"/>
          <p:cNvSpPr/>
          <p:nvPr/>
        </p:nvSpPr>
        <p:spPr>
          <a:xfrm>
            <a:off x="3514435" y="2843611"/>
            <a:ext cx="900113" cy="87153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r>
              <a:rPr lang="en-US" altLang="zh-TW" sz="3200">
                <a:latin typeface="Calibri" pitchFamily="34" charset="0"/>
              </a:rPr>
              <a:t>n</a:t>
            </a:r>
            <a:endParaRPr lang="zh-TW" altLang="en-US" sz="3200">
              <a:latin typeface="Calibri" pitchFamily="34" charset="0"/>
            </a:endParaRPr>
          </a:p>
        </p:txBody>
      </p:sp>
      <p:sp>
        <p:nvSpPr>
          <p:cNvPr id="16393" name="文字方塊 20"/>
          <p:cNvSpPr txBox="1">
            <a:spLocks noChangeArrowheads="1"/>
          </p:cNvSpPr>
          <p:nvPr/>
        </p:nvSpPr>
        <p:spPr bwMode="auto">
          <a:xfrm>
            <a:off x="1191643" y="800664"/>
            <a:ext cx="66294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t>假想我們將電磁力及弱力關掉，然後將所有的質子與中子互換，</a:t>
            </a:r>
          </a:p>
        </p:txBody>
      </p:sp>
      <p:sp>
        <p:nvSpPr>
          <p:cNvPr id="16" name="弧形箭號 (左彎) 15"/>
          <p:cNvSpPr/>
          <p:nvPr/>
        </p:nvSpPr>
        <p:spPr>
          <a:xfrm flipH="1" flipV="1">
            <a:off x="2520660" y="1835549"/>
            <a:ext cx="938213" cy="1662112"/>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2" name="矩形 1"/>
          <p:cNvSpPr/>
          <p:nvPr/>
        </p:nvSpPr>
        <p:spPr>
          <a:xfrm>
            <a:off x="1191643" y="4980613"/>
            <a:ext cx="7098580" cy="369332"/>
          </a:xfrm>
          <a:prstGeom prst="rect">
            <a:avLst/>
          </a:prstGeom>
        </p:spPr>
        <p:txBody>
          <a:bodyPr wrap="square">
            <a:spAutoFit/>
          </a:bodyPr>
          <a:lstStyle/>
          <a:p>
            <a:r>
              <a:rPr lang="zh-TW" altLang="en-US" dirty="0"/>
              <a:t>在 </a:t>
            </a:r>
            <a:r>
              <a:rPr lang="en-US" altLang="zh-TW" dirty="0">
                <a:latin typeface="Times New Roman" panose="02020603050405020304" pitchFamily="18" charset="0"/>
                <a:cs typeface="Times New Roman" panose="02020603050405020304" pitchFamily="18" charset="0"/>
              </a:rPr>
              <a:t>p-n</a:t>
            </a:r>
            <a:r>
              <a:rPr lang="zh-TW" altLang="en-US" dirty="0"/>
              <a:t> 互換之後，整個自然世界將運作如常，並沒有變化！</a:t>
            </a:r>
          </a:p>
        </p:txBody>
      </p:sp>
      <p:sp>
        <p:nvSpPr>
          <p:cNvPr id="3" name="文字方塊 2"/>
          <p:cNvSpPr txBox="1"/>
          <p:nvPr/>
        </p:nvSpPr>
        <p:spPr>
          <a:xfrm>
            <a:off x="1191643" y="4499018"/>
            <a:ext cx="6979004"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此時宇宙中僅存的作用：強交互作用也相同。</a:t>
            </a:r>
          </a:p>
        </p:txBody>
      </p:sp>
      <p:sp>
        <p:nvSpPr>
          <p:cNvPr id="4" name="文字方塊 3"/>
          <p:cNvSpPr txBox="1"/>
          <p:nvPr/>
        </p:nvSpPr>
        <p:spPr>
          <a:xfrm>
            <a:off x="1191643" y="3973004"/>
            <a:ext cx="6316394"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質子與中子質量幾乎相等！</a:t>
            </a:r>
          </a:p>
        </p:txBody>
      </p:sp>
      <p:sp>
        <p:nvSpPr>
          <p:cNvPr id="5" name="矩形 4"/>
          <p:cNvSpPr/>
          <p:nvPr/>
        </p:nvSpPr>
        <p:spPr>
          <a:xfrm>
            <a:off x="1191643" y="5498202"/>
            <a:ext cx="6205281" cy="369332"/>
          </a:xfrm>
          <a:prstGeom prst="rect">
            <a:avLst/>
          </a:prstGeom>
        </p:spPr>
        <p:txBody>
          <a:bodyPr wrap="square">
            <a:spAutoFit/>
          </a:bodyPr>
          <a:lstStyle/>
          <a:p>
            <a:r>
              <a:rPr lang="zh-TW" altLang="en-US" dirty="0"/>
              <a:t>透過物理實驗，你無法辨別互換是否已經發生！</a:t>
            </a:r>
          </a:p>
        </p:txBody>
      </p:sp>
    </p:spTree>
    <p:extLst>
      <p:ext uri="{BB962C8B-B14F-4D97-AF65-F5344CB8AC3E}">
        <p14:creationId xmlns:p14="http://schemas.microsoft.com/office/powerpoint/2010/main" val="405990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http://upload.wikimedia.org/wikipedia/commons/thumb/1/1f/Poivrons_Luc_Viatour.jpg/220px-Poivrons_Luc_Viat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957" y="608206"/>
            <a:ext cx="209550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4" descr="http://i.istockimg.com/file_thumbview_approve/264985/2/stock-illustration-264985-green-bell-pep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407" y="551056"/>
            <a:ext cx="13589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descr="http://i.istockimg.com/file_thumbview_approve/264985/2/stock-illustration-264985-green-bell-pep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045" y="2211581"/>
            <a:ext cx="1358900"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http://i.istockimg.com/file_thumbview_approve/264985/2/stock-illustration-264985-green-bell-pep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9332" y="3822893"/>
            <a:ext cx="1358900"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弧形箭號 (左彎) 6"/>
          <p:cNvSpPr/>
          <p:nvPr/>
        </p:nvSpPr>
        <p:spPr>
          <a:xfrm flipH="1" flipV="1">
            <a:off x="5131582" y="1290831"/>
            <a:ext cx="938213" cy="1662112"/>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8" name="弧形箭號 (左彎) 7"/>
          <p:cNvSpPr/>
          <p:nvPr/>
        </p:nvSpPr>
        <p:spPr>
          <a:xfrm>
            <a:off x="7593795" y="3060893"/>
            <a:ext cx="817562" cy="1712913"/>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17415" name="文字方塊 8"/>
          <p:cNvSpPr txBox="1">
            <a:spLocks noChangeArrowheads="1"/>
          </p:cNvSpPr>
          <p:nvPr/>
        </p:nvSpPr>
        <p:spPr bwMode="auto">
          <a:xfrm>
            <a:off x="1352194" y="5378974"/>
            <a:ext cx="71763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latin typeface="Times New Roman" pitchFamily="18" charset="0"/>
                <a:cs typeface="Times New Roman" pitchFamily="18" charset="0"/>
              </a:rPr>
              <a:t>色盲將無法分辨青椒與紅黃椒，將其中兩者互換，他將不會發覺</a:t>
            </a:r>
          </a:p>
        </p:txBody>
      </p:sp>
      <p:sp>
        <p:nvSpPr>
          <p:cNvPr id="2" name="文字方塊 1"/>
          <p:cNvSpPr txBox="1"/>
          <p:nvPr/>
        </p:nvSpPr>
        <p:spPr>
          <a:xfrm>
            <a:off x="1352194" y="5819312"/>
            <a:ext cx="7450162"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關閉對顏色的感知</a:t>
            </a:r>
            <a:r>
              <a:rPr lang="en-US" altLang="zh-TW" dirty="0">
                <a:latin typeface="Times New Roman" pitchFamily="18" charset="0"/>
                <a:cs typeface="Times New Roman" pitchFamily="18" charset="0"/>
              </a:rPr>
              <a:t>(</a:t>
            </a:r>
            <a:r>
              <a:rPr lang="zh-TW" altLang="en-US" dirty="0"/>
              <a:t>將電磁弱力關掉</a:t>
            </a:r>
            <a:r>
              <a:rPr lang="en-US" altLang="zh-TW" dirty="0">
                <a:latin typeface="Times New Roman" pitchFamily="18" charset="0"/>
                <a:cs typeface="Times New Roman" pitchFamily="18" charset="0"/>
              </a:rPr>
              <a:t>)</a:t>
            </a:r>
            <a:r>
              <a:rPr lang="zh-TW" altLang="en-US" dirty="0">
                <a:latin typeface="Times New Roman" pitchFamily="18" charset="0"/>
                <a:cs typeface="Times New Roman" pitchFamily="18" charset="0"/>
              </a:rPr>
              <a:t>，你才會發現它們在形狀上的相似！</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圖片 1" descr="heisenberg_werner_a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78525" y="1480441"/>
            <a:ext cx="1864759" cy="298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文字方塊 2"/>
          <p:cNvSpPr txBox="1">
            <a:spLocks noChangeArrowheads="1"/>
          </p:cNvSpPr>
          <p:nvPr/>
        </p:nvSpPr>
        <p:spPr bwMode="auto">
          <a:xfrm>
            <a:off x="6524739" y="4797625"/>
            <a:ext cx="2308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t>海森堡實用主義者！</a:t>
            </a:r>
          </a:p>
        </p:txBody>
      </p:sp>
      <p:sp>
        <p:nvSpPr>
          <p:cNvPr id="18435" name="文字方塊 3"/>
          <p:cNvSpPr txBox="1">
            <a:spLocks noChangeArrowheads="1"/>
          </p:cNvSpPr>
          <p:nvPr/>
        </p:nvSpPr>
        <p:spPr bwMode="auto">
          <a:xfrm>
            <a:off x="572756" y="5253237"/>
            <a:ext cx="43810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t>質子與中子的世界是</a:t>
            </a:r>
            <a:r>
              <a:rPr lang="zh-TW" altLang="en-US" sz="1800" dirty="0">
                <a:solidFill>
                  <a:srgbClr val="FF0000"/>
                </a:solidFill>
              </a:rPr>
              <a:t>部分美麗</a:t>
            </a:r>
            <a:r>
              <a:rPr lang="zh-TW" altLang="en-US" sz="1800" dirty="0"/>
              <a:t>的！</a:t>
            </a:r>
          </a:p>
        </p:txBody>
      </p:sp>
      <p:sp>
        <p:nvSpPr>
          <p:cNvPr id="18437" name="矩形 6"/>
          <p:cNvSpPr>
            <a:spLocks noChangeArrowheads="1"/>
          </p:cNvSpPr>
          <p:nvPr/>
        </p:nvSpPr>
        <p:spPr bwMode="auto">
          <a:xfrm>
            <a:off x="559880" y="889983"/>
            <a:ext cx="7951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t>這樣的</a:t>
            </a:r>
            <a:r>
              <a:rPr lang="en-US" altLang="zh-TW" sz="1800" dirty="0">
                <a:latin typeface="Times New Roman" panose="02020603050405020304" pitchFamily="18" charset="0"/>
                <a:cs typeface="Times New Roman" panose="02020603050405020304" pitchFamily="18" charset="0"/>
              </a:rPr>
              <a:t>p-n</a:t>
            </a:r>
            <a:r>
              <a:rPr lang="zh-TW" altLang="en-US" sz="1800" dirty="0"/>
              <a:t>互換不變性是一個</a:t>
            </a:r>
            <a:r>
              <a:rPr lang="zh-TW" altLang="en-US" sz="1800" dirty="0">
                <a:solidFill>
                  <a:srgbClr val="FF0000"/>
                </a:solidFill>
              </a:rPr>
              <a:t>近似不變性，</a:t>
            </a:r>
            <a:r>
              <a:rPr lang="zh-TW" altLang="en-US" sz="1800" dirty="0"/>
              <a:t>或</a:t>
            </a:r>
            <a:r>
              <a:rPr lang="zh-TW" altLang="en-US" sz="1800" dirty="0">
                <a:solidFill>
                  <a:srgbClr val="FF0000"/>
                </a:solidFill>
              </a:rPr>
              <a:t>部分不變性</a:t>
            </a:r>
            <a:r>
              <a:rPr lang="zh-TW" altLang="en-US" sz="1800" dirty="0"/>
              <a:t>，只有核力遵守！</a:t>
            </a:r>
          </a:p>
        </p:txBody>
      </p:sp>
      <p:sp>
        <p:nvSpPr>
          <p:cNvPr id="18439" name="文字方塊 9"/>
          <p:cNvSpPr txBox="1">
            <a:spLocks noChangeArrowheads="1"/>
          </p:cNvSpPr>
          <p:nvPr/>
        </p:nvSpPr>
        <p:spPr bwMode="auto">
          <a:xfrm>
            <a:off x="572756" y="4797625"/>
            <a:ext cx="5600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latin typeface="Times New Roman" pitchFamily="18" charset="0"/>
                <a:cs typeface="Times New Roman" pitchFamily="18" charset="0"/>
              </a:rPr>
              <a:t>對愛因斯坦來說，不變性、對稱是物理世界美的代表！</a:t>
            </a:r>
          </a:p>
        </p:txBody>
      </p:sp>
      <p:pic>
        <p:nvPicPr>
          <p:cNvPr id="10" name="Picture 4" descr="4612"/>
          <p:cNvPicPr>
            <a:picLocks noChangeAspect="1" noChangeArrowheads="1"/>
          </p:cNvPicPr>
          <p:nvPr/>
        </p:nvPicPr>
        <p:blipFill>
          <a:blip r:embed="rId3" cstate="print">
            <a:extLst>
              <a:ext uri="{28A0092B-C50C-407E-A947-70E740481C1C}">
                <a14:useLocalDpi xmlns:a14="http://schemas.microsoft.com/office/drawing/2010/main" val="0"/>
              </a:ext>
            </a:extLst>
          </a:blip>
          <a:srcRect l="58377" t="6673"/>
          <a:stretch>
            <a:fillRect/>
          </a:stretch>
        </p:blipFill>
        <p:spPr bwMode="auto">
          <a:xfrm>
            <a:off x="1804988" y="1829907"/>
            <a:ext cx="9286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弧形箭號 (左彎) 10"/>
          <p:cNvSpPr/>
          <p:nvPr/>
        </p:nvSpPr>
        <p:spPr>
          <a:xfrm>
            <a:off x="2747963" y="2402995"/>
            <a:ext cx="857250" cy="1571625"/>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12" name="橢圓 11"/>
          <p:cNvSpPr/>
          <p:nvPr/>
        </p:nvSpPr>
        <p:spPr>
          <a:xfrm>
            <a:off x="1817688" y="2082320"/>
            <a:ext cx="898525" cy="8715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r>
              <a:rPr lang="en-US" altLang="zh-TW" sz="3200">
                <a:latin typeface="Calibri" pitchFamily="34" charset="0"/>
              </a:rPr>
              <a:t>p</a:t>
            </a:r>
            <a:endParaRPr lang="zh-TW" altLang="en-US" sz="3200">
              <a:latin typeface="Calibri" pitchFamily="34" charset="0"/>
            </a:endParaRPr>
          </a:p>
        </p:txBody>
      </p:sp>
      <p:sp>
        <p:nvSpPr>
          <p:cNvPr id="13" name="橢圓 12"/>
          <p:cNvSpPr/>
          <p:nvPr/>
        </p:nvSpPr>
        <p:spPr>
          <a:xfrm>
            <a:off x="1824038" y="3293582"/>
            <a:ext cx="900113" cy="87153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r>
              <a:rPr lang="en-US" altLang="zh-TW" sz="3200">
                <a:latin typeface="Calibri" pitchFamily="34" charset="0"/>
              </a:rPr>
              <a:t>n</a:t>
            </a:r>
            <a:endParaRPr lang="zh-TW" altLang="en-US" sz="3200">
              <a:latin typeface="Calibri" pitchFamily="34" charset="0"/>
            </a:endParaRPr>
          </a:p>
        </p:txBody>
      </p:sp>
      <p:sp>
        <p:nvSpPr>
          <p:cNvPr id="14" name="弧形箭號 (左彎) 13"/>
          <p:cNvSpPr/>
          <p:nvPr/>
        </p:nvSpPr>
        <p:spPr>
          <a:xfrm flipH="1" flipV="1">
            <a:off x="830263" y="2285520"/>
            <a:ext cx="938213" cy="1662112"/>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pic>
        <p:nvPicPr>
          <p:cNvPr id="3" name="Picture 4" descr="http://www.google.com/url?source=imglanding&amp;ct=img&amp;q=http://teachersnetwork.org/images/ACF143D.jpg&amp;sa=X&amp;ei=2xVXUJmuJsXymAWvoYCoDg&amp;ved=0CAsQ8wc&amp;usg=AFQjCNHvZEanRL0G4aj5u5e5anyLvg-3xg">
            <a:extLst>
              <a:ext uri="{FF2B5EF4-FFF2-40B4-BE49-F238E27FC236}">
                <a16:creationId xmlns:a16="http://schemas.microsoft.com/office/drawing/2014/main" id="{4EED1382-D888-0437-593B-74D4EE5553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4634" y="1453456"/>
            <a:ext cx="2017015" cy="301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文字方塊 26"/>
          <p:cNvSpPr txBox="1">
            <a:spLocks noChangeArrowheads="1"/>
          </p:cNvSpPr>
          <p:nvPr/>
        </p:nvSpPr>
        <p:spPr bwMode="auto">
          <a:xfrm>
            <a:off x="3759724" y="4618860"/>
            <a:ext cx="2214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1800" dirty="0">
                <a:solidFill>
                  <a:srgbClr val="FF0000"/>
                </a:solidFill>
              </a:rPr>
              <a:t>u-d </a:t>
            </a:r>
            <a:r>
              <a:rPr lang="zh-TW" altLang="en-US" sz="1800" dirty="0">
                <a:solidFill>
                  <a:srgbClr val="FF0000"/>
                </a:solidFill>
              </a:rPr>
              <a:t>互換不變性</a:t>
            </a:r>
          </a:p>
        </p:txBody>
      </p:sp>
      <p:pic>
        <p:nvPicPr>
          <p:cNvPr id="19458" name="Picture 4" descr="461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8377" t="6673" b="47761"/>
          <a:stretch/>
        </p:blipFill>
        <p:spPr bwMode="auto">
          <a:xfrm>
            <a:off x="5891737" y="1016368"/>
            <a:ext cx="928687"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弧形箭號 (左彎) 10"/>
          <p:cNvSpPr/>
          <p:nvPr/>
        </p:nvSpPr>
        <p:spPr>
          <a:xfrm>
            <a:off x="6891862" y="1516429"/>
            <a:ext cx="857250" cy="1571625"/>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19460" name="文字方塊 11"/>
          <p:cNvSpPr txBox="1">
            <a:spLocks noChangeArrowheads="1"/>
          </p:cNvSpPr>
          <p:nvPr/>
        </p:nvSpPr>
        <p:spPr bwMode="auto">
          <a:xfrm>
            <a:off x="2108724" y="482967"/>
            <a:ext cx="5068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1800">
                <a:latin typeface="Times New Roman" pitchFamily="18" charset="0"/>
                <a:cs typeface="Times New Roman" pitchFamily="18" charset="0"/>
              </a:rPr>
              <a:t>p,n</a:t>
            </a:r>
            <a:r>
              <a:rPr lang="zh-TW" altLang="en-US" sz="1800">
                <a:latin typeface="Times New Roman" pitchFamily="18" charset="0"/>
                <a:cs typeface="Times New Roman" pitchFamily="18" charset="0"/>
              </a:rPr>
              <a:t> </a:t>
            </a:r>
            <a:r>
              <a:rPr lang="zh-TW" altLang="en-US" sz="1800"/>
              <a:t>的差別在其中一個 </a:t>
            </a:r>
            <a:r>
              <a:rPr lang="en-US" altLang="zh-TW" sz="1800">
                <a:latin typeface="Times New Roman" pitchFamily="18" charset="0"/>
                <a:cs typeface="Times New Roman" pitchFamily="18" charset="0"/>
              </a:rPr>
              <a:t>u</a:t>
            </a:r>
            <a:r>
              <a:rPr lang="zh-TW" altLang="en-US" sz="1800"/>
              <a:t>夸克換成了 </a:t>
            </a:r>
            <a:r>
              <a:rPr lang="en-US" altLang="zh-TW" sz="1800">
                <a:latin typeface="Times New Roman" pitchFamily="18" charset="0"/>
                <a:cs typeface="Times New Roman" pitchFamily="18" charset="0"/>
              </a:rPr>
              <a:t>d</a:t>
            </a:r>
            <a:r>
              <a:rPr lang="zh-TW" altLang="en-US" sz="1800"/>
              <a:t>夸克</a:t>
            </a:r>
          </a:p>
        </p:txBody>
      </p:sp>
      <p:sp>
        <p:nvSpPr>
          <p:cNvPr id="19461" name="文字方塊 12"/>
          <p:cNvSpPr txBox="1">
            <a:spLocks noChangeArrowheads="1"/>
          </p:cNvSpPr>
          <p:nvPr/>
        </p:nvSpPr>
        <p:spPr bwMode="auto">
          <a:xfrm>
            <a:off x="1257824" y="3478579"/>
            <a:ext cx="5080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2000" dirty="0">
                <a:latin typeface="Times New Roman" pitchFamily="18" charset="0"/>
                <a:cs typeface="Times New Roman" pitchFamily="18" charset="0"/>
              </a:rPr>
              <a:t>p-n</a:t>
            </a:r>
            <a:r>
              <a:rPr lang="zh-TW" altLang="en-US" sz="2000" dirty="0"/>
              <a:t> </a:t>
            </a:r>
            <a:r>
              <a:rPr lang="zh-TW" altLang="en-US" sz="1800" dirty="0"/>
              <a:t>互換不變性其實是 </a:t>
            </a:r>
            <a:r>
              <a:rPr lang="en-US" altLang="zh-TW" sz="2000" dirty="0">
                <a:latin typeface="Times New Roman" pitchFamily="18" charset="0"/>
                <a:cs typeface="Times New Roman" pitchFamily="18" charset="0"/>
              </a:rPr>
              <a:t>u-d</a:t>
            </a:r>
            <a:r>
              <a:rPr lang="en-US" altLang="zh-TW" sz="1800" dirty="0"/>
              <a:t> </a:t>
            </a:r>
            <a:r>
              <a:rPr lang="zh-TW" altLang="en-US" sz="1800" dirty="0"/>
              <a:t>互換不變性</a:t>
            </a:r>
          </a:p>
        </p:txBody>
      </p:sp>
      <p:sp>
        <p:nvSpPr>
          <p:cNvPr id="16" name="上-下雙向箭號 15"/>
          <p:cNvSpPr/>
          <p:nvPr/>
        </p:nvSpPr>
        <p:spPr>
          <a:xfrm>
            <a:off x="3027887" y="4537897"/>
            <a:ext cx="285750" cy="428625"/>
          </a:xfrm>
          <a:prstGeom prst="up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7" name="橢圓 16"/>
              <p:cNvSpPr/>
              <p:nvPr/>
            </p:nvSpPr>
            <p:spPr>
              <a:xfrm>
                <a:off x="2902474" y="3975922"/>
                <a:ext cx="500063"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oMath>
                  </m:oMathPara>
                </a14:m>
                <a:endParaRPr lang="zh-TW" altLang="en-US" sz="1800" dirty="0">
                  <a:latin typeface="Times New Roman" pitchFamily="18" charset="0"/>
                  <a:cs typeface="Times New Roman" pitchFamily="18" charset="0"/>
                </a:endParaRPr>
              </a:p>
            </p:txBody>
          </p:sp>
        </mc:Choice>
        <mc:Fallback xmlns="">
          <p:sp>
            <p:nvSpPr>
              <p:cNvPr id="17" name="橢圓 16"/>
              <p:cNvSpPr>
                <a:spLocks noRot="1" noChangeAspect="1" noMove="1" noResize="1" noEditPoints="1" noAdjustHandles="1" noChangeArrowheads="1" noChangeShapeType="1" noTextEdit="1"/>
              </p:cNvSpPr>
              <p:nvPr/>
            </p:nvSpPr>
            <p:spPr>
              <a:xfrm>
                <a:off x="2902474" y="3975922"/>
                <a:ext cx="500063" cy="500063"/>
              </a:xfrm>
              <a:prstGeom prst="ellipse">
                <a:avLst/>
              </a:prstGeom>
              <a:blipFill>
                <a:blip r:embed="rId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橢圓 17"/>
              <p:cNvSpPr/>
              <p:nvPr/>
            </p:nvSpPr>
            <p:spPr>
              <a:xfrm>
                <a:off x="2889774" y="5028435"/>
                <a:ext cx="500063" cy="500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oMath>
                  </m:oMathPara>
                </a14:m>
                <a:endParaRPr lang="zh-TW" altLang="en-US" sz="1800" dirty="0">
                  <a:latin typeface="Calibri" pitchFamily="34" charset="0"/>
                </a:endParaRPr>
              </a:p>
            </p:txBody>
          </p:sp>
        </mc:Choice>
        <mc:Fallback xmlns="">
          <p:sp>
            <p:nvSpPr>
              <p:cNvPr id="18" name="橢圓 17"/>
              <p:cNvSpPr>
                <a:spLocks noRot="1" noChangeAspect="1" noMove="1" noResize="1" noEditPoints="1" noAdjustHandles="1" noChangeArrowheads="1" noChangeShapeType="1" noTextEdit="1"/>
              </p:cNvSpPr>
              <p:nvPr/>
            </p:nvSpPr>
            <p:spPr>
              <a:xfrm>
                <a:off x="2889774" y="5028435"/>
                <a:ext cx="500063" cy="500062"/>
              </a:xfrm>
              <a:prstGeom prst="ellipse">
                <a:avLst/>
              </a:prstGeom>
              <a:blipFill>
                <a:blip r:embed="rId4"/>
                <a:stretch>
                  <a:fillRect/>
                </a:stretch>
              </a:blipFill>
              <a:ln>
                <a:solidFill>
                  <a:schemeClr val="tx1"/>
                </a:solidFill>
              </a:ln>
            </p:spPr>
            <p:txBody>
              <a:bodyPr/>
              <a:lstStyle/>
              <a:p>
                <a:r>
                  <a:rPr lang="en-US">
                    <a:noFill/>
                  </a:rPr>
                  <a:t> </a:t>
                </a:r>
              </a:p>
            </p:txBody>
          </p:sp>
        </mc:Fallback>
      </mc:AlternateContent>
      <p:sp>
        <p:nvSpPr>
          <p:cNvPr id="19" name="弧形箭號 (左彎) 18"/>
          <p:cNvSpPr/>
          <p:nvPr/>
        </p:nvSpPr>
        <p:spPr>
          <a:xfrm flipH="1" flipV="1">
            <a:off x="5031312" y="1370379"/>
            <a:ext cx="938212" cy="1663700"/>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19469" name="文字方塊 19"/>
          <p:cNvSpPr txBox="1">
            <a:spLocks noChangeArrowheads="1"/>
          </p:cNvSpPr>
          <p:nvPr/>
        </p:nvSpPr>
        <p:spPr bwMode="auto">
          <a:xfrm>
            <a:off x="1257824" y="5623231"/>
            <a:ext cx="78861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t>互換不變性的內涵：</a:t>
            </a:r>
            <a:r>
              <a:rPr lang="en-US" altLang="zh-TW" sz="2000" dirty="0">
                <a:latin typeface="Times New Roman" pitchFamily="18" charset="0"/>
                <a:cs typeface="Times New Roman" pitchFamily="18" charset="0"/>
              </a:rPr>
              <a:t>u</a:t>
            </a:r>
            <a:r>
              <a:rPr lang="en-US" altLang="zh-TW" sz="1800" dirty="0">
                <a:latin typeface="Times New Roman" pitchFamily="18" charset="0"/>
                <a:cs typeface="Times New Roman" pitchFamily="18" charset="0"/>
              </a:rPr>
              <a:t> </a:t>
            </a:r>
            <a:r>
              <a:rPr lang="zh-TW" altLang="en-US" sz="1800" dirty="0">
                <a:latin typeface="Times New Roman" pitchFamily="18" charset="0"/>
                <a:cs typeface="Times New Roman" pitchFamily="18" charset="0"/>
              </a:rPr>
              <a:t>與 </a:t>
            </a:r>
            <a:r>
              <a:rPr lang="en-US" altLang="zh-TW" sz="2000" dirty="0">
                <a:latin typeface="Times New Roman" pitchFamily="18" charset="0"/>
                <a:cs typeface="Times New Roman" pitchFamily="18" charset="0"/>
              </a:rPr>
              <a:t>d </a:t>
            </a:r>
            <a:r>
              <a:rPr lang="zh-TW" altLang="en-US" sz="1800" dirty="0">
                <a:latin typeface="Times New Roman" pitchFamily="18" charset="0"/>
                <a:cs typeface="Times New Roman" pitchFamily="18" charset="0"/>
              </a:rPr>
              <a:t>的分別是人造的命名，互換不應影響物理結果！</a:t>
            </a:r>
          </a:p>
        </p:txBody>
      </p:sp>
      <p:pic>
        <p:nvPicPr>
          <p:cNvPr id="19470" name="Picture 4" descr="4612"/>
          <p:cNvPicPr>
            <a:picLocks noChangeAspect="1" noChangeArrowheads="1"/>
          </p:cNvPicPr>
          <p:nvPr/>
        </p:nvPicPr>
        <p:blipFill>
          <a:blip r:embed="rId5" cstate="print">
            <a:extLst>
              <a:ext uri="{28A0092B-C50C-407E-A947-70E740481C1C}">
                <a14:useLocalDpi xmlns:a14="http://schemas.microsoft.com/office/drawing/2010/main" val="0"/>
              </a:ext>
            </a:extLst>
          </a:blip>
          <a:srcRect l="58377" t="6673"/>
          <a:stretch>
            <a:fillRect/>
          </a:stretch>
        </p:blipFill>
        <p:spPr bwMode="auto">
          <a:xfrm>
            <a:off x="2008712" y="967154"/>
            <a:ext cx="928687"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弧形箭號 (左彎) 10"/>
          <p:cNvSpPr/>
          <p:nvPr/>
        </p:nvSpPr>
        <p:spPr>
          <a:xfrm>
            <a:off x="2951687" y="1540242"/>
            <a:ext cx="857250" cy="1571625"/>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22" name="橢圓 21"/>
          <p:cNvSpPr/>
          <p:nvPr/>
        </p:nvSpPr>
        <p:spPr>
          <a:xfrm>
            <a:off x="2021412" y="1219567"/>
            <a:ext cx="898525" cy="8715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r>
              <a:rPr lang="en-US" altLang="zh-TW" sz="3200">
                <a:latin typeface="Calibri" pitchFamily="34" charset="0"/>
              </a:rPr>
              <a:t>p</a:t>
            </a:r>
            <a:endParaRPr lang="zh-TW" altLang="en-US" sz="3200">
              <a:latin typeface="Calibri" pitchFamily="34" charset="0"/>
            </a:endParaRPr>
          </a:p>
        </p:txBody>
      </p:sp>
      <p:sp>
        <p:nvSpPr>
          <p:cNvPr id="23" name="橢圓 22"/>
          <p:cNvSpPr/>
          <p:nvPr/>
        </p:nvSpPr>
        <p:spPr>
          <a:xfrm>
            <a:off x="2027762" y="2430829"/>
            <a:ext cx="900112" cy="87153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r>
              <a:rPr lang="en-US" altLang="zh-TW" sz="3200">
                <a:latin typeface="Calibri" pitchFamily="34" charset="0"/>
              </a:rPr>
              <a:t>n</a:t>
            </a:r>
            <a:endParaRPr lang="zh-TW" altLang="en-US" sz="3200">
              <a:latin typeface="Calibri" pitchFamily="34" charset="0"/>
            </a:endParaRPr>
          </a:p>
        </p:txBody>
      </p:sp>
      <p:sp>
        <p:nvSpPr>
          <p:cNvPr id="24" name="弧形箭號 (左彎) 15"/>
          <p:cNvSpPr/>
          <p:nvPr/>
        </p:nvSpPr>
        <p:spPr>
          <a:xfrm flipH="1" flipV="1">
            <a:off x="1033987" y="1422767"/>
            <a:ext cx="938212" cy="1662112"/>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pic>
        <p:nvPicPr>
          <p:cNvPr id="20" name="Picture 4" descr="461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7517" t="52580" r="-506"/>
          <a:stretch/>
        </p:blipFill>
        <p:spPr bwMode="auto">
          <a:xfrm>
            <a:off x="5838031" y="2181591"/>
            <a:ext cx="97373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5" name="橢圓 24"/>
              <p:cNvSpPr/>
              <p:nvPr/>
            </p:nvSpPr>
            <p:spPr>
              <a:xfrm>
                <a:off x="5969524" y="2635611"/>
                <a:ext cx="355372" cy="309618"/>
              </a:xfrm>
              <a:prstGeom prst="ellipse">
                <a:avLst/>
              </a:prstGeom>
              <a:solidFill>
                <a:schemeClr val="tx2">
                  <a:lumMod val="60000"/>
                  <a:lumOff val="4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a:cs typeface="Times New Roman" pitchFamily="18" charset="0"/>
                        </a:rPr>
                        <m:t>𝑑</m:t>
                      </m:r>
                    </m:oMath>
                  </m:oMathPara>
                </a14:m>
                <a:endParaRPr lang="zh-TW" altLang="en-US" sz="1600" dirty="0">
                  <a:latin typeface="Times New Roman" pitchFamily="18" charset="0"/>
                  <a:cs typeface="Times New Roman" pitchFamily="18" charset="0"/>
                </a:endParaRPr>
              </a:p>
            </p:txBody>
          </p:sp>
        </mc:Choice>
        <mc:Fallback xmlns="">
          <p:sp>
            <p:nvSpPr>
              <p:cNvPr id="25" name="橢圓 24"/>
              <p:cNvSpPr>
                <a:spLocks noRot="1" noChangeAspect="1" noMove="1" noResize="1" noEditPoints="1" noAdjustHandles="1" noChangeArrowheads="1" noChangeShapeType="1" noTextEdit="1"/>
              </p:cNvSpPr>
              <p:nvPr/>
            </p:nvSpPr>
            <p:spPr>
              <a:xfrm>
                <a:off x="5969524" y="2635611"/>
                <a:ext cx="355372" cy="309618"/>
              </a:xfrm>
              <a:prstGeom prst="ellipse">
                <a:avLst/>
              </a:prstGeom>
              <a:blipFill>
                <a:blip r:embed="rId7"/>
                <a:stretch>
                  <a:fillRect/>
                </a:stretch>
              </a:blipFill>
              <a:ln w="12700">
                <a:solidFill>
                  <a:schemeClr val="tx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橢圓 25"/>
              <p:cNvSpPr/>
              <p:nvPr/>
            </p:nvSpPr>
            <p:spPr>
              <a:xfrm>
                <a:off x="6356079" y="2639019"/>
                <a:ext cx="343157" cy="306210"/>
              </a:xfrm>
              <a:prstGeom prst="ellipse">
                <a:avLst/>
              </a:prstGeom>
              <a:solidFill>
                <a:srgbClr val="92D05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a:cs typeface="Times New Roman" pitchFamily="18" charset="0"/>
                        </a:rPr>
                        <m:t>𝑑</m:t>
                      </m:r>
                    </m:oMath>
                  </m:oMathPara>
                </a14:m>
                <a:endParaRPr lang="zh-TW" altLang="en-US" sz="1600" dirty="0">
                  <a:latin typeface="Times New Roman" pitchFamily="18" charset="0"/>
                  <a:cs typeface="Times New Roman" pitchFamily="18" charset="0"/>
                </a:endParaRPr>
              </a:p>
            </p:txBody>
          </p:sp>
        </mc:Choice>
        <mc:Fallback xmlns="">
          <p:sp>
            <p:nvSpPr>
              <p:cNvPr id="26" name="橢圓 25"/>
              <p:cNvSpPr>
                <a:spLocks noRot="1" noChangeAspect="1" noMove="1" noResize="1" noEditPoints="1" noAdjustHandles="1" noChangeArrowheads="1" noChangeShapeType="1" noTextEdit="1"/>
              </p:cNvSpPr>
              <p:nvPr/>
            </p:nvSpPr>
            <p:spPr>
              <a:xfrm>
                <a:off x="6356079" y="2639019"/>
                <a:ext cx="343157" cy="306210"/>
              </a:xfrm>
              <a:prstGeom prst="ellipse">
                <a:avLst/>
              </a:prstGeom>
              <a:blipFill>
                <a:blip r:embed="rId8"/>
                <a:stretch>
                  <a:fillRect/>
                </a:stretch>
              </a:blipFill>
              <a:ln w="12700">
                <a:solidFill>
                  <a:srgbClr val="00B05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橢圓 26"/>
              <p:cNvSpPr/>
              <p:nvPr/>
            </p:nvSpPr>
            <p:spPr>
              <a:xfrm>
                <a:off x="6188557" y="2987078"/>
                <a:ext cx="339099" cy="299269"/>
              </a:xfrm>
              <a:prstGeom prst="ellipse">
                <a:avLst/>
              </a:prstGeom>
              <a:solidFill>
                <a:srgbClr val="FF7C8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b="0" i="1" smtClean="0">
                          <a:latin typeface="Cambria Math"/>
                        </a:rPr>
                        <m:t>𝑢</m:t>
                      </m:r>
                    </m:oMath>
                  </m:oMathPara>
                </a14:m>
                <a:endParaRPr lang="zh-TW" altLang="en-US" sz="1800" i="1" dirty="0">
                  <a:latin typeface="Calibri" pitchFamily="34" charset="0"/>
                </a:endParaRPr>
              </a:p>
            </p:txBody>
          </p:sp>
        </mc:Choice>
        <mc:Fallback xmlns="">
          <p:sp>
            <p:nvSpPr>
              <p:cNvPr id="27" name="橢圓 26"/>
              <p:cNvSpPr>
                <a:spLocks noRot="1" noChangeAspect="1" noMove="1" noResize="1" noEditPoints="1" noAdjustHandles="1" noChangeArrowheads="1" noChangeShapeType="1" noTextEdit="1"/>
              </p:cNvSpPr>
              <p:nvPr/>
            </p:nvSpPr>
            <p:spPr>
              <a:xfrm>
                <a:off x="6188557" y="2987078"/>
                <a:ext cx="339099" cy="299269"/>
              </a:xfrm>
              <a:prstGeom prst="ellipse">
                <a:avLst/>
              </a:prstGeom>
              <a:blipFill>
                <a:blip r:embed="rId9"/>
                <a:stretch>
                  <a:fillRect/>
                </a:stretch>
              </a:blipFill>
              <a:ln w="12700">
                <a:solidFill>
                  <a:srgbClr val="FF0000"/>
                </a:solidFill>
              </a:ln>
            </p:spPr>
            <p:txBody>
              <a:bodyPr/>
              <a:lstStyle/>
              <a:p>
                <a:r>
                  <a:rPr lang="en-US">
                    <a:noFill/>
                  </a:rPr>
                  <a:t> </a:t>
                </a:r>
              </a:p>
            </p:txBody>
          </p:sp>
        </mc:Fallback>
      </mc:AlternateContent>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左-右雙向箭號 1"/>
          <p:cNvSpPr/>
          <p:nvPr/>
        </p:nvSpPr>
        <p:spPr>
          <a:xfrm>
            <a:off x="2647004" y="929938"/>
            <a:ext cx="428625" cy="285750"/>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3" name="橢圓 2"/>
              <p:cNvSpPr/>
              <p:nvPr/>
            </p:nvSpPr>
            <p:spPr>
              <a:xfrm>
                <a:off x="1932629" y="787063"/>
                <a:ext cx="500063"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oMath>
                  </m:oMathPara>
                </a14:m>
                <a:endParaRPr lang="zh-TW" altLang="en-US" sz="1800" dirty="0">
                  <a:latin typeface="Times New Roman" pitchFamily="18" charset="0"/>
                  <a:cs typeface="Times New Roman" pitchFamily="18" charset="0"/>
                </a:endParaRPr>
              </a:p>
            </p:txBody>
          </p:sp>
        </mc:Choice>
        <mc:Fallback xmlns="">
          <p:sp>
            <p:nvSpPr>
              <p:cNvPr id="3" name="橢圓 2"/>
              <p:cNvSpPr>
                <a:spLocks noRot="1" noChangeAspect="1" noMove="1" noResize="1" noEditPoints="1" noAdjustHandles="1" noChangeArrowheads="1" noChangeShapeType="1" noTextEdit="1"/>
              </p:cNvSpPr>
              <p:nvPr/>
            </p:nvSpPr>
            <p:spPr>
              <a:xfrm>
                <a:off x="1932629" y="787063"/>
                <a:ext cx="500063" cy="500063"/>
              </a:xfrm>
              <a:prstGeom prst="ellipse">
                <a:avLst/>
              </a:prstGeom>
              <a:blipFill>
                <a:blip r:embed="rId2"/>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橢圓 3"/>
              <p:cNvSpPr/>
              <p:nvPr/>
            </p:nvSpPr>
            <p:spPr>
              <a:xfrm>
                <a:off x="3289942" y="787063"/>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oMath>
                  </m:oMathPara>
                </a14:m>
                <a:endParaRPr lang="zh-TW" altLang="en-US" sz="1800" dirty="0">
                  <a:latin typeface="Calibri" pitchFamily="34" charset="0"/>
                </a:endParaRPr>
              </a:p>
            </p:txBody>
          </p:sp>
        </mc:Choice>
        <mc:Fallback xmlns="">
          <p:sp>
            <p:nvSpPr>
              <p:cNvPr id="4" name="橢圓 3"/>
              <p:cNvSpPr>
                <a:spLocks noRot="1" noChangeAspect="1" noMove="1" noResize="1" noEditPoints="1" noAdjustHandles="1" noChangeArrowheads="1" noChangeShapeType="1" noTextEdit="1"/>
              </p:cNvSpPr>
              <p:nvPr/>
            </p:nvSpPr>
            <p:spPr>
              <a:xfrm>
                <a:off x="3289942" y="787063"/>
                <a:ext cx="500062" cy="500063"/>
              </a:xfrm>
              <a:prstGeom prst="ellipse">
                <a:avLst/>
              </a:prstGeom>
              <a:blipFill>
                <a:blip r:embed="rId3"/>
                <a:stretch>
                  <a:fillRect/>
                </a:stretch>
              </a:blipFill>
              <a:ln>
                <a:solidFill>
                  <a:schemeClr val="tx1"/>
                </a:solidFill>
              </a:ln>
            </p:spPr>
            <p:txBody>
              <a:bodyPr/>
              <a:lstStyle/>
              <a:p>
                <a:r>
                  <a:rPr lang="en-US">
                    <a:noFill/>
                  </a:rPr>
                  <a:t> </a:t>
                </a:r>
              </a:p>
            </p:txBody>
          </p:sp>
        </mc:Fallback>
      </mc:AlternateContent>
      <p:sp>
        <p:nvSpPr>
          <p:cNvPr id="7" name="文字方塊 18"/>
          <p:cNvSpPr txBox="1">
            <a:spLocks noChangeArrowheads="1"/>
          </p:cNvSpPr>
          <p:nvPr/>
        </p:nvSpPr>
        <p:spPr bwMode="auto">
          <a:xfrm>
            <a:off x="3864709" y="2771706"/>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dirty="0">
                <a:latin typeface="Times New Roman" pitchFamily="18" charset="0"/>
                <a:cs typeface="Times New Roman" pitchFamily="18" charset="0"/>
              </a:rPr>
              <a:t>=</a:t>
            </a:r>
            <a:endParaRPr lang="zh-TW" altLang="en-US" i="1" dirty="0">
              <a:latin typeface="Times New Roman" pitchFamily="18" charset="0"/>
              <a:cs typeface="Times New Roman" pitchFamily="18" charset="0"/>
            </a:endParaRPr>
          </a:p>
        </p:txBody>
      </p:sp>
      <p:sp>
        <p:nvSpPr>
          <p:cNvPr id="10" name="向右箭號 9"/>
          <p:cNvSpPr/>
          <p:nvPr/>
        </p:nvSpPr>
        <p:spPr>
          <a:xfrm>
            <a:off x="2078772" y="2843144"/>
            <a:ext cx="500062" cy="42862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1" name="橢圓 10"/>
              <p:cNvSpPr/>
              <p:nvPr/>
            </p:nvSpPr>
            <p:spPr>
              <a:xfrm>
                <a:off x="3321466" y="2771706"/>
                <a:ext cx="500063"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r>
                        <a:rPr lang="en-US" altLang="zh-TW" sz="1800" i="1">
                          <a:latin typeface="Cambria Math"/>
                          <a:cs typeface="Times New Roman" pitchFamily="18" charset="0"/>
                        </a:rPr>
                        <m:t>′</m:t>
                      </m:r>
                    </m:oMath>
                  </m:oMathPara>
                </a14:m>
                <a:endParaRPr lang="zh-TW" altLang="en-US" sz="1800" dirty="0">
                  <a:latin typeface="Times New Roman" pitchFamily="18" charset="0"/>
                  <a:cs typeface="Times New Roman" pitchFamily="18" charset="0"/>
                </a:endParaRPr>
              </a:p>
            </p:txBody>
          </p:sp>
        </mc:Choice>
        <mc:Fallback xmlns="">
          <p:sp>
            <p:nvSpPr>
              <p:cNvPr id="11" name="橢圓 10"/>
              <p:cNvSpPr>
                <a:spLocks noRot="1" noChangeAspect="1" noMove="1" noResize="1" noEditPoints="1" noAdjustHandles="1" noChangeArrowheads="1" noChangeShapeType="1" noTextEdit="1"/>
              </p:cNvSpPr>
              <p:nvPr/>
            </p:nvSpPr>
            <p:spPr>
              <a:xfrm>
                <a:off x="3321466" y="2771706"/>
                <a:ext cx="500063" cy="500063"/>
              </a:xfrm>
              <a:prstGeom prst="ellipse">
                <a:avLst/>
              </a:prstGeom>
              <a:blipFill>
                <a:blip r:embed="rId4"/>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橢圓 11"/>
              <p:cNvSpPr/>
              <p:nvPr/>
            </p:nvSpPr>
            <p:spPr>
              <a:xfrm>
                <a:off x="4329052" y="3378924"/>
                <a:ext cx="500063"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oMath>
                  </m:oMathPara>
                </a14:m>
                <a:endParaRPr lang="zh-TW" altLang="en-US" sz="1800" dirty="0">
                  <a:latin typeface="Times New Roman" pitchFamily="18" charset="0"/>
                  <a:cs typeface="Times New Roman" pitchFamily="18" charset="0"/>
                </a:endParaRPr>
              </a:p>
            </p:txBody>
          </p:sp>
        </mc:Choice>
        <mc:Fallback xmlns="">
          <p:sp>
            <p:nvSpPr>
              <p:cNvPr id="12" name="橢圓 11"/>
              <p:cNvSpPr>
                <a:spLocks noRot="1" noChangeAspect="1" noMove="1" noResize="1" noEditPoints="1" noAdjustHandles="1" noChangeArrowheads="1" noChangeShapeType="1" noTextEdit="1"/>
              </p:cNvSpPr>
              <p:nvPr/>
            </p:nvSpPr>
            <p:spPr>
              <a:xfrm>
                <a:off x="4329052" y="3378924"/>
                <a:ext cx="500063" cy="500063"/>
              </a:xfrm>
              <a:prstGeom prst="ellipse">
                <a:avLst/>
              </a:prstGeom>
              <a:blipFill>
                <a:blip r:embed="rId5"/>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橢圓 12"/>
              <p:cNvSpPr/>
              <p:nvPr/>
            </p:nvSpPr>
            <p:spPr>
              <a:xfrm>
                <a:off x="4321969" y="2735988"/>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oMath>
                  </m:oMathPara>
                </a14:m>
                <a:endParaRPr lang="zh-TW" altLang="en-US" sz="1800" i="1" dirty="0">
                  <a:latin typeface="Calibri" pitchFamily="34" charset="0"/>
                </a:endParaRPr>
              </a:p>
            </p:txBody>
          </p:sp>
        </mc:Choice>
        <mc:Fallback xmlns="">
          <p:sp>
            <p:nvSpPr>
              <p:cNvPr id="13" name="橢圓 12"/>
              <p:cNvSpPr>
                <a:spLocks noRot="1" noChangeAspect="1" noMove="1" noResize="1" noEditPoints="1" noAdjustHandles="1" noChangeArrowheads="1" noChangeShapeType="1" noTextEdit="1"/>
              </p:cNvSpPr>
              <p:nvPr/>
            </p:nvSpPr>
            <p:spPr>
              <a:xfrm>
                <a:off x="4321969" y="2735988"/>
                <a:ext cx="500062" cy="500063"/>
              </a:xfrm>
              <a:prstGeom prst="ellipse">
                <a:avLst/>
              </a:prstGeom>
              <a:blipFill>
                <a:blip r:embed="rId6"/>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橢圓 13"/>
              <p:cNvSpPr/>
              <p:nvPr/>
            </p:nvSpPr>
            <p:spPr>
              <a:xfrm>
                <a:off x="3323054" y="3414642"/>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r>
                        <a:rPr lang="en-US" altLang="zh-TW" sz="1800" i="1">
                          <a:latin typeface="Cambria Math"/>
                          <a:cs typeface="Times New Roman" pitchFamily="18" charset="0"/>
                        </a:rPr>
                        <m:t>′</m:t>
                      </m:r>
                    </m:oMath>
                  </m:oMathPara>
                </a14:m>
                <a:endParaRPr lang="zh-TW" altLang="en-US" sz="1800" i="1" dirty="0">
                  <a:latin typeface="Calibri" pitchFamily="34" charset="0"/>
                </a:endParaRPr>
              </a:p>
            </p:txBody>
          </p:sp>
        </mc:Choice>
        <mc:Fallback xmlns="">
          <p:sp>
            <p:nvSpPr>
              <p:cNvPr id="14" name="橢圓 13"/>
              <p:cNvSpPr>
                <a:spLocks noRot="1" noChangeAspect="1" noMove="1" noResize="1" noEditPoints="1" noAdjustHandles="1" noChangeArrowheads="1" noChangeShapeType="1" noTextEdit="1"/>
              </p:cNvSpPr>
              <p:nvPr/>
            </p:nvSpPr>
            <p:spPr>
              <a:xfrm>
                <a:off x="3323054" y="3414642"/>
                <a:ext cx="500062" cy="500063"/>
              </a:xfrm>
              <a:prstGeom prst="ellipse">
                <a:avLst/>
              </a:prstGeom>
              <a:blipFill>
                <a:blip r:embed="rId7"/>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橢圓 14"/>
              <p:cNvSpPr/>
              <p:nvPr/>
            </p:nvSpPr>
            <p:spPr>
              <a:xfrm>
                <a:off x="1364397" y="3450362"/>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oMath>
                  </m:oMathPara>
                </a14:m>
                <a:endParaRPr lang="zh-TW" altLang="en-US" sz="1800" i="1" dirty="0">
                  <a:latin typeface="Calibri" pitchFamily="34" charset="0"/>
                </a:endParaRPr>
              </a:p>
            </p:txBody>
          </p:sp>
        </mc:Choice>
        <mc:Fallback xmlns="">
          <p:sp>
            <p:nvSpPr>
              <p:cNvPr id="15" name="橢圓 14"/>
              <p:cNvSpPr>
                <a:spLocks noRot="1" noChangeAspect="1" noMove="1" noResize="1" noEditPoints="1" noAdjustHandles="1" noChangeArrowheads="1" noChangeShapeType="1" noTextEdit="1"/>
              </p:cNvSpPr>
              <p:nvPr/>
            </p:nvSpPr>
            <p:spPr>
              <a:xfrm>
                <a:off x="1364397" y="3450362"/>
                <a:ext cx="500062" cy="500063"/>
              </a:xfrm>
              <a:prstGeom prst="ellipse">
                <a:avLst/>
              </a:prstGeom>
              <a:blipFill>
                <a:blip r:embed="rId8"/>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橢圓 15"/>
              <p:cNvSpPr/>
              <p:nvPr/>
            </p:nvSpPr>
            <p:spPr>
              <a:xfrm>
                <a:off x="1364397" y="2771706"/>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oMath>
                  </m:oMathPara>
                </a14:m>
                <a:endParaRPr lang="zh-TW" altLang="en-US" sz="1800" dirty="0">
                  <a:latin typeface="Times New Roman" pitchFamily="18" charset="0"/>
                  <a:cs typeface="Times New Roman" pitchFamily="18" charset="0"/>
                </a:endParaRPr>
              </a:p>
            </p:txBody>
          </p:sp>
        </mc:Choice>
        <mc:Fallback xmlns="">
          <p:sp>
            <p:nvSpPr>
              <p:cNvPr id="16" name="橢圓 15"/>
              <p:cNvSpPr>
                <a:spLocks noRot="1" noChangeAspect="1" noMove="1" noResize="1" noEditPoints="1" noAdjustHandles="1" noChangeArrowheads="1" noChangeShapeType="1" noTextEdit="1"/>
              </p:cNvSpPr>
              <p:nvPr/>
            </p:nvSpPr>
            <p:spPr>
              <a:xfrm>
                <a:off x="1364397" y="2771706"/>
                <a:ext cx="500062" cy="500063"/>
              </a:xfrm>
              <a:prstGeom prst="ellipse">
                <a:avLst/>
              </a:prstGeom>
              <a:blipFill>
                <a:blip r:embed="rId9"/>
                <a:stretch>
                  <a:fillRect/>
                </a:stretch>
              </a:blipFill>
              <a:ln>
                <a:solidFill>
                  <a:schemeClr val="tx1"/>
                </a:solidFill>
              </a:ln>
            </p:spPr>
            <p:txBody>
              <a:bodyPr/>
              <a:lstStyle/>
              <a:p>
                <a:r>
                  <a:rPr lang="en-US">
                    <a:noFill/>
                  </a:rPr>
                  <a:t> </a:t>
                </a:r>
              </a:p>
            </p:txBody>
          </p:sp>
        </mc:Fallback>
      </mc:AlternateContent>
      <p:sp>
        <p:nvSpPr>
          <p:cNvPr id="17" name="向右箭號 16"/>
          <p:cNvSpPr/>
          <p:nvPr/>
        </p:nvSpPr>
        <p:spPr>
          <a:xfrm>
            <a:off x="2078772" y="3450362"/>
            <a:ext cx="500062" cy="42862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文字方塊 18"/>
          <p:cNvSpPr txBox="1">
            <a:spLocks noChangeArrowheads="1"/>
          </p:cNvSpPr>
          <p:nvPr/>
        </p:nvSpPr>
        <p:spPr bwMode="auto">
          <a:xfrm>
            <a:off x="3914225" y="3414642"/>
            <a:ext cx="41482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dirty="0">
                <a:latin typeface="Times New Roman" pitchFamily="18" charset="0"/>
                <a:cs typeface="Times New Roman" pitchFamily="18" charset="0"/>
              </a:rPr>
              <a:t>=</a:t>
            </a:r>
            <a:endParaRPr lang="zh-TW" altLang="en-US" i="1"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0" name="文字方塊 19"/>
              <p:cNvSpPr txBox="1"/>
              <p:nvPr/>
            </p:nvSpPr>
            <p:spPr>
              <a:xfrm>
                <a:off x="1185916" y="4893308"/>
                <a:ext cx="6702508"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那如果</a:t>
                </a:r>
                <a14:m>
                  <m:oMath xmlns:m="http://schemas.openxmlformats.org/officeDocument/2006/math">
                    <m:r>
                      <a:rPr lang="en-US" altLang="zh-TW" i="1">
                        <a:latin typeface="Cambria Math"/>
                        <a:cs typeface="Times New Roman" pitchFamily="18" charset="0"/>
                      </a:rPr>
                      <m:t>𝑢</m:t>
                    </m:r>
                    <m:r>
                      <a:rPr lang="en-US" altLang="zh-TW" i="1">
                        <a:latin typeface="Cambria Math"/>
                        <a:cs typeface="Times New Roman" pitchFamily="18" charset="0"/>
                      </a:rPr>
                      <m:t>,</m:t>
                    </m:r>
                    <m:r>
                      <a:rPr lang="en-US" altLang="zh-TW" i="1">
                        <a:latin typeface="Cambria Math"/>
                        <a:cs typeface="Times New Roman" pitchFamily="18" charset="0"/>
                      </a:rPr>
                      <m:t>𝑑</m:t>
                    </m:r>
                  </m:oMath>
                </a14:m>
                <a:r>
                  <a:rPr lang="zh-TW" altLang="en-US" dirty="0">
                    <a:latin typeface="Times New Roman" pitchFamily="18" charset="0"/>
                    <a:cs typeface="Times New Roman" pitchFamily="18" charset="0"/>
                  </a:rPr>
                  <a:t>的差別只是命名上的方便而不是有實質的差異，</a:t>
                </a:r>
              </a:p>
            </p:txBody>
          </p:sp>
        </mc:Choice>
        <mc:Fallback xmlns="">
          <p:sp>
            <p:nvSpPr>
              <p:cNvPr id="20" name="文字方塊 19"/>
              <p:cNvSpPr txBox="1">
                <a:spLocks noRot="1" noChangeAspect="1" noMove="1" noResize="1" noEditPoints="1" noAdjustHandles="1" noChangeArrowheads="1" noChangeShapeType="1" noTextEdit="1"/>
              </p:cNvSpPr>
              <p:nvPr/>
            </p:nvSpPr>
            <p:spPr>
              <a:xfrm>
                <a:off x="1185916" y="4893308"/>
                <a:ext cx="6702508" cy="369332"/>
              </a:xfrm>
              <a:prstGeom prst="rect">
                <a:avLst/>
              </a:prstGeom>
              <a:blipFill>
                <a:blip r:embed="rId10"/>
                <a:stretch>
                  <a:fillRect l="-756" t="-6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a:xfrm>
                <a:off x="1185916" y="5361639"/>
                <a:ext cx="4719818" cy="369332"/>
              </a:xfrm>
              <a:prstGeom prst="rect">
                <a:avLst/>
              </a:prstGeom>
              <a:noFill/>
            </p:spPr>
            <p:txBody>
              <a:bodyPr wrap="none" rtlCol="0">
                <a:spAutoFit/>
              </a:bodyPr>
              <a:lstStyle/>
              <a:p>
                <a14:m>
                  <m:oMath xmlns:m="http://schemas.openxmlformats.org/officeDocument/2006/math">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𝑢</m:t>
                        </m:r>
                      </m:e>
                      <m:sup>
                        <m:r>
                          <a:rPr lang="en-US" altLang="zh-TW" b="0" i="1" smtClean="0">
                            <a:latin typeface="Cambria Math"/>
                            <a:cs typeface="Times New Roman" pitchFamily="18" charset="0"/>
                          </a:rPr>
                          <m:t>′</m:t>
                        </m:r>
                      </m:sup>
                    </m:sSup>
                    <m:r>
                      <a:rPr lang="en-US" altLang="zh-TW" b="0" i="1" smtClean="0">
                        <a:latin typeface="Cambria Math"/>
                        <a:cs typeface="Times New Roman" pitchFamily="18" charset="0"/>
                      </a:rPr>
                      <m:t>,</m:t>
                    </m:r>
                    <m:r>
                      <a:rPr lang="en-US" altLang="zh-TW" b="0" i="1" smtClean="0">
                        <a:latin typeface="Cambria Math"/>
                        <a:cs typeface="Times New Roman" pitchFamily="18" charset="0"/>
                      </a:rPr>
                      <m:t>𝑑</m:t>
                    </m:r>
                    <m:r>
                      <a:rPr lang="en-US" altLang="zh-TW" b="0" i="1" smtClean="0">
                        <a:latin typeface="Cambria Math"/>
                        <a:cs typeface="Times New Roman" pitchFamily="18" charset="0"/>
                      </a:rPr>
                      <m:t>′</m:t>
                    </m:r>
                  </m:oMath>
                </a14:m>
                <a:r>
                  <a:rPr lang="zh-TW" altLang="en-US" dirty="0">
                    <a:latin typeface="Times New Roman" pitchFamily="18" charset="0"/>
                    <a:cs typeface="Times New Roman" pitchFamily="18" charset="0"/>
                  </a:rPr>
                  <a:t>的性質與滿足的物理定律，和</a:t>
                </a:r>
                <a14:m>
                  <m:oMath xmlns:m="http://schemas.openxmlformats.org/officeDocument/2006/math">
                    <m:r>
                      <a:rPr lang="en-US" altLang="zh-TW" b="0" i="1" smtClean="0">
                        <a:latin typeface="Cambria Math"/>
                        <a:cs typeface="Times New Roman" pitchFamily="18" charset="0"/>
                      </a:rPr>
                      <m:t>𝑢</m:t>
                    </m:r>
                    <m:r>
                      <a:rPr lang="en-US" altLang="zh-TW" i="1">
                        <a:latin typeface="Cambria Math"/>
                        <a:cs typeface="Times New Roman" pitchFamily="18" charset="0"/>
                      </a:rPr>
                      <m:t>,</m:t>
                    </m:r>
                    <m:r>
                      <a:rPr lang="en-US" altLang="zh-TW" i="1">
                        <a:latin typeface="Cambria Math"/>
                        <a:cs typeface="Times New Roman" pitchFamily="18" charset="0"/>
                      </a:rPr>
                      <m:t>𝑑</m:t>
                    </m:r>
                  </m:oMath>
                </a14:m>
                <a:r>
                  <a:rPr lang="zh-TW" altLang="en-US" dirty="0">
                    <a:latin typeface="Times New Roman" pitchFamily="18" charset="0"/>
                    <a:cs typeface="Times New Roman" pitchFamily="18" charset="0"/>
                  </a:rPr>
                  <a:t>一樣。</a:t>
                </a:r>
              </a:p>
            </p:txBody>
          </p:sp>
        </mc:Choice>
        <mc:Fallback xmlns="">
          <p:sp>
            <p:nvSpPr>
              <p:cNvPr id="21" name="文字方塊 20"/>
              <p:cNvSpPr txBox="1">
                <a:spLocks noRot="1" noChangeAspect="1" noMove="1" noResize="1" noEditPoints="1" noAdjustHandles="1" noChangeArrowheads="1" noChangeShapeType="1" noTextEdit="1"/>
              </p:cNvSpPr>
              <p:nvPr/>
            </p:nvSpPr>
            <p:spPr>
              <a:xfrm>
                <a:off x="1185916" y="5361639"/>
                <a:ext cx="4719818" cy="369332"/>
              </a:xfrm>
              <a:prstGeom prst="rect">
                <a:avLst/>
              </a:prstGeom>
              <a:blipFill>
                <a:blip r:embed="rId11"/>
                <a:stretch>
                  <a:fillRect t="-6667" r="-268" b="-20000"/>
                </a:stretch>
              </a:blipFill>
            </p:spPr>
            <p:txBody>
              <a:bodyPr/>
              <a:lstStyle/>
              <a:p>
                <a:r>
                  <a:rPr lang="en-US">
                    <a:noFill/>
                  </a:rPr>
                  <a:t> </a:t>
                </a:r>
              </a:p>
            </p:txBody>
          </p:sp>
        </mc:Fallback>
      </mc:AlternateContent>
      <p:sp>
        <p:nvSpPr>
          <p:cNvPr id="22" name="文字方塊 21"/>
          <p:cNvSpPr txBox="1"/>
          <p:nvPr/>
        </p:nvSpPr>
        <p:spPr>
          <a:xfrm>
            <a:off x="1193275" y="1461576"/>
            <a:ext cx="4555765"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這個互換變換，需要定義得更精確一些：</a:t>
            </a:r>
          </a:p>
        </p:txBody>
      </p:sp>
      <mc:AlternateContent xmlns:mc="http://schemas.openxmlformats.org/markup-compatibility/2006" xmlns:a14="http://schemas.microsoft.com/office/drawing/2010/main">
        <mc:Choice Requires="a14">
          <p:sp>
            <p:nvSpPr>
              <p:cNvPr id="24" name="文字方塊 23"/>
              <p:cNvSpPr txBox="1"/>
              <p:nvPr/>
            </p:nvSpPr>
            <p:spPr>
              <a:xfrm>
                <a:off x="1185916" y="4459268"/>
                <a:ext cx="6216184"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如此的想像世界等價於我們世界中</a:t>
                </a:r>
                <a14:m>
                  <m:oMath xmlns:m="http://schemas.openxmlformats.org/officeDocument/2006/math">
                    <m:r>
                      <a:rPr lang="en-US" altLang="zh-TW" i="1">
                        <a:latin typeface="Cambria Math"/>
                        <a:cs typeface="Times New Roman" pitchFamily="18" charset="0"/>
                      </a:rPr>
                      <m:t>𝑢</m:t>
                    </m:r>
                    <m:r>
                      <a:rPr lang="en-US" altLang="zh-TW" b="0" i="0" smtClean="0">
                        <a:latin typeface="Cambria Math"/>
                        <a:cs typeface="Times New Roman" pitchFamily="18" charset="0"/>
                      </a:rPr>
                      <m:t>−</m:t>
                    </m:r>
                    <m:r>
                      <a:rPr lang="en-US" altLang="zh-TW" b="0" i="1" smtClean="0">
                        <a:latin typeface="Cambria Math"/>
                        <a:cs typeface="Times New Roman" pitchFamily="18" charset="0"/>
                      </a:rPr>
                      <m:t>𝑑</m:t>
                    </m:r>
                    <m:r>
                      <a:rPr lang="zh-TW" altLang="en-US" i="1">
                        <a:latin typeface="Cambria Math" panose="02040503050406030204" pitchFamily="18" charset="0"/>
                        <a:cs typeface="Times New Roman" pitchFamily="18" charset="0"/>
                      </a:rPr>
                      <m:t>作了</m:t>
                    </m:r>
                  </m:oMath>
                </a14:m>
                <a:r>
                  <a:rPr lang="zh-TW" altLang="en-US" dirty="0">
                    <a:latin typeface="Times New Roman" pitchFamily="18" charset="0"/>
                    <a:cs typeface="Times New Roman" pitchFamily="18" charset="0"/>
                  </a:rPr>
                  <a:t>互換。</a:t>
                </a:r>
                <a:endParaRPr lang="en-US" altLang="zh-TW" dirty="0">
                  <a:latin typeface="Times New Roman" pitchFamily="18" charset="0"/>
                  <a:cs typeface="Times New Roman" pitchFamily="18" charset="0"/>
                </a:endParaRPr>
              </a:p>
            </p:txBody>
          </p:sp>
        </mc:Choice>
        <mc:Fallback xmlns="">
          <p:sp>
            <p:nvSpPr>
              <p:cNvPr id="24" name="文字方塊 23"/>
              <p:cNvSpPr txBox="1">
                <a:spLocks noRot="1" noChangeAspect="1" noMove="1" noResize="1" noEditPoints="1" noAdjustHandles="1" noChangeArrowheads="1" noChangeShapeType="1" noTextEdit="1"/>
              </p:cNvSpPr>
              <p:nvPr/>
            </p:nvSpPr>
            <p:spPr>
              <a:xfrm>
                <a:off x="1185916" y="4459268"/>
                <a:ext cx="6216184" cy="369332"/>
              </a:xfrm>
              <a:prstGeom prst="rect">
                <a:avLst/>
              </a:prstGeom>
              <a:blipFill>
                <a:blip r:embed="rId12"/>
                <a:stretch>
                  <a:fillRect l="-816" t="-10000" b="-20000"/>
                </a:stretch>
              </a:blipFill>
            </p:spPr>
            <p:txBody>
              <a:bodyPr/>
              <a:lstStyle/>
              <a:p>
                <a:r>
                  <a:rPr lang="en-US">
                    <a:noFill/>
                  </a:rPr>
                  <a:t> </a:t>
                </a:r>
              </a:p>
            </p:txBody>
          </p:sp>
        </mc:Fallback>
      </mc:AlternateContent>
      <p:sp>
        <p:nvSpPr>
          <p:cNvPr id="26" name="矩形 25"/>
          <p:cNvSpPr/>
          <p:nvPr/>
        </p:nvSpPr>
        <p:spPr>
          <a:xfrm>
            <a:off x="1185916" y="5804143"/>
            <a:ext cx="4570482" cy="369332"/>
          </a:xfrm>
          <a:prstGeom prst="rect">
            <a:avLst/>
          </a:prstGeom>
        </p:spPr>
        <p:txBody>
          <a:bodyPr wrap="none">
            <a:spAutoFit/>
          </a:bodyPr>
          <a:lstStyle/>
          <a:p>
            <a:r>
              <a:rPr lang="zh-TW" altLang="en-US" dirty="0">
                <a:latin typeface="Times New Roman" pitchFamily="18" charset="0"/>
                <a:cs typeface="Times New Roman" pitchFamily="18" charset="0"/>
              </a:rPr>
              <a:t>變換後的世界與變換前的世界將無法分辨！</a:t>
            </a:r>
            <a:endParaRPr lang="zh-TW" altLang="en-US" dirty="0"/>
          </a:p>
        </p:txBody>
      </p:sp>
      <mc:AlternateContent xmlns:mc="http://schemas.openxmlformats.org/markup-compatibility/2006" xmlns:a14="http://schemas.microsoft.com/office/drawing/2010/main">
        <mc:Choice Requires="a14">
          <p:sp>
            <p:nvSpPr>
              <p:cNvPr id="5" name="文字方塊 4"/>
              <p:cNvSpPr txBox="1"/>
              <p:nvPr/>
            </p:nvSpPr>
            <p:spPr>
              <a:xfrm>
                <a:off x="1205009" y="1860647"/>
                <a:ext cx="6660958"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想像變換後進入一新世界：其中的夸克，稱為</a:t>
                </a:r>
                <a14:m>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𝑢</m:t>
                        </m:r>
                      </m:e>
                      <m:sup>
                        <m:r>
                          <a:rPr lang="en-US" altLang="zh-TW" i="1">
                            <a:latin typeface="Cambria Math"/>
                            <a:cs typeface="Times New Roman" pitchFamily="18" charset="0"/>
                          </a:rPr>
                          <m:t>′</m:t>
                        </m:r>
                      </m:sup>
                    </m:sSup>
                    <m:r>
                      <a:rPr lang="en-US" altLang="zh-TW" i="1">
                        <a:latin typeface="Cambria Math"/>
                        <a:cs typeface="Times New Roman" pitchFamily="18" charset="0"/>
                      </a:rPr>
                      <m:t>,</m:t>
                    </m:r>
                    <m:r>
                      <a:rPr lang="en-US" altLang="zh-TW" i="1">
                        <a:latin typeface="Cambria Math"/>
                        <a:cs typeface="Times New Roman" pitchFamily="18" charset="0"/>
                      </a:rPr>
                      <m:t>𝑑</m:t>
                    </m:r>
                    <m:r>
                      <a:rPr lang="en-US" altLang="zh-TW" i="1">
                        <a:latin typeface="Cambria Math"/>
                        <a:cs typeface="Times New Roman" pitchFamily="18" charset="0"/>
                      </a:rPr>
                      <m:t>′</m:t>
                    </m:r>
                  </m:oMath>
                </a14:m>
                <a:r>
                  <a:rPr lang="zh-TW" altLang="en-US" dirty="0">
                    <a:latin typeface="Times New Roman" pitchFamily="18" charset="0"/>
                    <a:cs typeface="Times New Roman" pitchFamily="18" charset="0"/>
                  </a:rPr>
                  <a:t>。</a:t>
                </a:r>
              </a:p>
            </p:txBody>
          </p:sp>
        </mc:Choice>
        <mc:Fallback xmlns="">
          <p:sp>
            <p:nvSpPr>
              <p:cNvPr id="5" name="文字方塊 4"/>
              <p:cNvSpPr txBox="1">
                <a:spLocks noRot="1" noChangeAspect="1" noMove="1" noResize="1" noEditPoints="1" noAdjustHandles="1" noChangeArrowheads="1" noChangeShapeType="1" noTextEdit="1"/>
              </p:cNvSpPr>
              <p:nvPr/>
            </p:nvSpPr>
            <p:spPr>
              <a:xfrm>
                <a:off x="1205009" y="1860647"/>
                <a:ext cx="6660958" cy="369332"/>
              </a:xfrm>
              <a:prstGeom prst="rect">
                <a:avLst/>
              </a:prstGeom>
              <a:blipFill>
                <a:blip r:embed="rId13"/>
                <a:stretch>
                  <a:fillRect l="-952"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文字方塊 27"/>
              <p:cNvSpPr txBox="1"/>
              <p:nvPr/>
            </p:nvSpPr>
            <p:spPr>
              <a:xfrm>
                <a:off x="1193274" y="2264948"/>
                <a:ext cx="7779904" cy="369332"/>
              </a:xfrm>
              <a:prstGeom prst="rect">
                <a:avLst/>
              </a:prstGeom>
              <a:noFill/>
            </p:spPr>
            <p:txBody>
              <a:bodyPr wrap="square" rtlCol="0">
                <a:spAutoFit/>
              </a:bodyPr>
              <a:lstStyle/>
              <a:p>
                <a:r>
                  <a:rPr lang="zh-TW" altLang="en-US" dirty="0">
                    <a:cs typeface="Times New Roman" pitchFamily="18" charset="0"/>
                  </a:rPr>
                  <a:t>但事實上，</a:t>
                </a:r>
                <a14:m>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𝑢</m:t>
                        </m:r>
                      </m:e>
                      <m:sup>
                        <m:r>
                          <a:rPr lang="en-US" altLang="zh-TW" i="1">
                            <a:latin typeface="Cambria Math"/>
                            <a:cs typeface="Times New Roman" pitchFamily="18" charset="0"/>
                          </a:rPr>
                          <m:t>′</m:t>
                        </m:r>
                      </m:sup>
                    </m:sSup>
                    <m:r>
                      <a:rPr lang="zh-TW" altLang="en-US" i="1">
                        <a:latin typeface="Cambria Math" panose="02040503050406030204" pitchFamily="18" charset="0"/>
                        <a:cs typeface="Times New Roman" pitchFamily="18" charset="0"/>
                      </a:rPr>
                      <m:t>其實是</m:t>
                    </m:r>
                    <m:r>
                      <m:rPr>
                        <m:nor/>
                      </m:rPr>
                      <a:rPr lang="zh-TW" altLang="en-US" i="0" dirty="0">
                        <a:latin typeface="Times New Roman" pitchFamily="18" charset="0"/>
                        <a:cs typeface="Times New Roman" pitchFamily="18" charset="0"/>
                      </a:rPr>
                      <m:t>原來的夸克</m:t>
                    </m:r>
                    <m:r>
                      <a:rPr lang="en-US" altLang="zh-TW" i="1">
                        <a:latin typeface="Cambria Math"/>
                        <a:cs typeface="Times New Roman" pitchFamily="18" charset="0"/>
                      </a:rPr>
                      <m:t>𝑑</m:t>
                    </m:r>
                    <m:r>
                      <a:rPr lang="zh-TW" altLang="en-US" i="1" smtClean="0">
                        <a:latin typeface="Cambria Math" panose="02040503050406030204" pitchFamily="18" charset="0"/>
                        <a:cs typeface="Times New Roman" pitchFamily="18" charset="0"/>
                      </a:rPr>
                      <m:t>，</m:t>
                    </m:r>
                    <m:r>
                      <a:rPr lang="zh-TW" altLang="en-US" i="1">
                        <a:latin typeface="Cambria Math" panose="02040503050406030204" pitchFamily="18" charset="0"/>
                        <a:cs typeface="Times New Roman" pitchFamily="18" charset="0"/>
                      </a:rPr>
                      <m:t>而</m:t>
                    </m:r>
                    <m:r>
                      <a:rPr lang="en-US" altLang="zh-TW" i="1">
                        <a:latin typeface="Cambria Math"/>
                        <a:cs typeface="Times New Roman" pitchFamily="18" charset="0"/>
                      </a:rPr>
                      <m:t>𝑑</m:t>
                    </m:r>
                    <m:r>
                      <a:rPr lang="en-US" altLang="zh-TW" i="1">
                        <a:latin typeface="Cambria Math"/>
                        <a:cs typeface="Times New Roman" pitchFamily="18" charset="0"/>
                      </a:rPr>
                      <m:t>′</m:t>
                    </m:r>
                    <m:r>
                      <a:rPr lang="zh-TW" altLang="en-US" i="1">
                        <a:latin typeface="Cambria Math" panose="02040503050406030204" pitchFamily="18" charset="0"/>
                        <a:cs typeface="Times New Roman" pitchFamily="18" charset="0"/>
                      </a:rPr>
                      <m:t>其實是</m:t>
                    </m:r>
                    <m:r>
                      <a:rPr lang="en-US" altLang="zh-TW" i="1">
                        <a:latin typeface="Cambria Math"/>
                        <a:cs typeface="Times New Roman" pitchFamily="18" charset="0"/>
                      </a:rPr>
                      <m:t>𝑢</m:t>
                    </m:r>
                    <m:r>
                      <a:rPr lang="zh-TW" altLang="en-US" i="1">
                        <a:latin typeface="Cambria Math" panose="02040503050406030204" pitchFamily="18" charset="0"/>
                        <a:cs typeface="Times New Roman" pitchFamily="18" charset="0"/>
                      </a:rPr>
                      <m:t>。</m:t>
                    </m:r>
                  </m:oMath>
                </a14:m>
                <a:endParaRPr lang="en-US" altLang="zh-TW" dirty="0">
                  <a:latin typeface="Times New Roman" pitchFamily="18" charset="0"/>
                  <a:cs typeface="Times New Roman" pitchFamily="18" charset="0"/>
                </a:endParaRPr>
              </a:p>
            </p:txBody>
          </p:sp>
        </mc:Choice>
        <mc:Fallback xmlns="">
          <p:sp>
            <p:nvSpPr>
              <p:cNvPr id="28" name="文字方塊 27"/>
              <p:cNvSpPr txBox="1">
                <a:spLocks noRot="1" noChangeAspect="1" noMove="1" noResize="1" noEditPoints="1" noAdjustHandles="1" noChangeArrowheads="1" noChangeShapeType="1" noTextEdit="1"/>
              </p:cNvSpPr>
              <p:nvPr/>
            </p:nvSpPr>
            <p:spPr>
              <a:xfrm>
                <a:off x="1193274" y="2264948"/>
                <a:ext cx="7779904" cy="369332"/>
              </a:xfrm>
              <a:prstGeom prst="rect">
                <a:avLst/>
              </a:prstGeom>
              <a:blipFill>
                <a:blip r:embed="rId14"/>
                <a:stretch>
                  <a:fillRect l="-816" t="-6667" b="-23333"/>
                </a:stretch>
              </a:blipFill>
            </p:spPr>
            <p:txBody>
              <a:bodyPr/>
              <a:lstStyle/>
              <a:p>
                <a:r>
                  <a:rPr lang="en-US">
                    <a:noFill/>
                  </a:rPr>
                  <a:t> </a:t>
                </a:r>
              </a:p>
            </p:txBody>
          </p:sp>
        </mc:Fallback>
      </mc:AlternateContent>
      <p:pic>
        <p:nvPicPr>
          <p:cNvPr id="18" name="Picture 17" descr="Another World (2025) - IMDb">
            <a:extLst>
              <a:ext uri="{FF2B5EF4-FFF2-40B4-BE49-F238E27FC236}">
                <a16:creationId xmlns:a16="http://schemas.microsoft.com/office/drawing/2014/main" id="{32A51BD2-E35F-B683-8279-0DD81C4731AF}"/>
              </a:ext>
            </a:extLst>
          </p:cNvPr>
          <p:cNvPicPr>
            <a:picLocks noChangeAspect="1"/>
          </p:cNvPicPr>
          <p:nvPr/>
        </p:nvPicPr>
        <p:blipFill>
          <a:blip r:embed="rId15"/>
          <a:stretch>
            <a:fillRect/>
          </a:stretch>
        </p:blipFill>
        <p:spPr>
          <a:xfrm>
            <a:off x="6606290" y="1072813"/>
            <a:ext cx="2003063" cy="2928479"/>
          </a:xfrm>
          <a:prstGeom prst="rect">
            <a:avLst/>
          </a:prstGeom>
        </p:spPr>
      </p:pic>
    </p:spTree>
    <p:extLst>
      <p:ext uri="{BB962C8B-B14F-4D97-AF65-F5344CB8AC3E}">
        <p14:creationId xmlns:p14="http://schemas.microsoft.com/office/powerpoint/2010/main" val="316368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12" grpId="0" animBg="1"/>
      <p:bldP spid="13" grpId="0" animBg="1"/>
      <p:bldP spid="14" grpId="0" animBg="1"/>
      <p:bldP spid="15" grpId="0" animBg="1"/>
      <p:bldP spid="16" grpId="0" animBg="1"/>
      <p:bldP spid="17" grpId="0" animBg="1"/>
      <p:bldP spid="19" grpId="0"/>
      <p:bldP spid="20" grpId="0"/>
      <p:bldP spid="21" grpId="0"/>
      <p:bldP spid="24" grpId="0"/>
      <p:bldP spid="26" grpId="0"/>
      <p:bldP spid="5" grpId="0"/>
      <p:bldP spid="2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http://www.google.com/url?source=imglanding&amp;ct=img&amp;q=http://teachersnetwork.org/images/ACF143D.jpg&amp;sa=X&amp;ei=2xVXUJmuJsXymAWvoYCoDg&amp;ved=0CAsQ8wc&amp;usg=AFQjCNHvZEanRL0G4aj5u5e5anyLvg-3x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2747" y="1881873"/>
            <a:ext cx="1968026" cy="294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furniture, mirror, and home decor">
            <a:extLst>
              <a:ext uri="{FF2B5EF4-FFF2-40B4-BE49-F238E27FC236}">
                <a16:creationId xmlns:a16="http://schemas.microsoft.com/office/drawing/2014/main" id="{696ED78D-C71F-6FF1-8FEE-2FC6A561F966}"/>
              </a:ext>
            </a:extLst>
          </p:cNvPr>
          <p:cNvPicPr>
            <a:picLocks noChangeAspect="1"/>
          </p:cNvPicPr>
          <p:nvPr/>
        </p:nvPicPr>
        <p:blipFill>
          <a:blip r:embed="rId3"/>
          <a:srcRect t="7280" r="27566" b="5274"/>
          <a:stretch>
            <a:fillRect/>
          </a:stretch>
        </p:blipFill>
        <p:spPr>
          <a:xfrm>
            <a:off x="1219167" y="325573"/>
            <a:ext cx="3725636" cy="4497788"/>
          </a:xfrm>
          <a:prstGeom prst="rect">
            <a:avLst/>
          </a:prstGeom>
        </p:spPr>
      </p:pic>
      <mc:AlternateContent xmlns:mc="http://schemas.openxmlformats.org/markup-compatibility/2006" xmlns:a14="http://schemas.microsoft.com/office/drawing/2010/main">
        <mc:Choice Requires="a14">
          <p:sp>
            <p:nvSpPr>
              <p:cNvPr id="2" name="矩形 1"/>
              <p:cNvSpPr/>
              <p:nvPr/>
            </p:nvSpPr>
            <p:spPr>
              <a:xfrm>
                <a:off x="1046453" y="4823360"/>
                <a:ext cx="7946821" cy="369332"/>
              </a:xfrm>
              <a:prstGeom prst="rect">
                <a:avLst/>
              </a:prstGeom>
            </p:spPr>
            <p:txBody>
              <a:bodyPr wrap="square">
                <a:spAutoFit/>
              </a:bodyPr>
              <a:lstStyle/>
              <a:p>
                <a:r>
                  <a:rPr lang="zh-TW" altLang="en-US" dirty="0">
                    <a:latin typeface="Times New Roman" pitchFamily="18" charset="0"/>
                    <a:cs typeface="Times New Roman" pitchFamily="18" charset="0"/>
                  </a:rPr>
                  <a:t>如果</a:t>
                </a:r>
                <a14:m>
                  <m:oMath xmlns:m="http://schemas.openxmlformats.org/officeDocument/2006/math">
                    <m:r>
                      <a:rPr lang="en-US" altLang="zh-TW" i="1">
                        <a:latin typeface="Cambria Math"/>
                        <a:cs typeface="Times New Roman" pitchFamily="18" charset="0"/>
                      </a:rPr>
                      <m:t>𝑢</m:t>
                    </m:r>
                    <m:r>
                      <a:rPr lang="en-US" altLang="zh-TW" i="1">
                        <a:latin typeface="Cambria Math"/>
                        <a:cs typeface="Times New Roman" pitchFamily="18" charset="0"/>
                      </a:rPr>
                      <m:t>,</m:t>
                    </m:r>
                    <m:r>
                      <a:rPr lang="en-US" altLang="zh-TW" i="1">
                        <a:latin typeface="Cambria Math"/>
                        <a:cs typeface="Times New Roman" pitchFamily="18" charset="0"/>
                      </a:rPr>
                      <m:t>𝑑</m:t>
                    </m:r>
                  </m:oMath>
                </a14:m>
                <a:r>
                  <a:rPr lang="zh-TW" altLang="en-US" dirty="0">
                    <a:latin typeface="Times New Roman" pitchFamily="18" charset="0"/>
                    <a:cs typeface="Times New Roman" pitchFamily="18" charset="0"/>
                  </a:rPr>
                  <a:t>的差別只是命名上的方便，鏡中世界的夸克路徑也會是符合定律的。</a:t>
                </a:r>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1046453" y="4823360"/>
                <a:ext cx="7946821" cy="369332"/>
              </a:xfrm>
              <a:prstGeom prst="rect">
                <a:avLst/>
              </a:prstGeom>
              <a:blipFill>
                <a:blip r:embed="rId4"/>
                <a:stretch>
                  <a:fillRect l="-639" t="-6667" b="-23333"/>
                </a:stretch>
              </a:blipFill>
            </p:spPr>
            <p:txBody>
              <a:bodyPr/>
              <a:lstStyle/>
              <a:p>
                <a:r>
                  <a:rPr lang="en-US">
                    <a:noFill/>
                  </a:rPr>
                  <a:t> </a:t>
                </a:r>
              </a:p>
            </p:txBody>
          </p:sp>
        </mc:Fallback>
      </mc:AlternateContent>
      <p:sp>
        <p:nvSpPr>
          <p:cNvPr id="3" name="文字方塊 2"/>
          <p:cNvSpPr txBox="1"/>
          <p:nvPr/>
        </p:nvSpPr>
        <p:spPr>
          <a:xfrm>
            <a:off x="1046453" y="5644459"/>
            <a:ext cx="6954546"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變換後的世界並不是一個實質存在的世界。它是一個想像的世界。</a:t>
            </a:r>
          </a:p>
        </p:txBody>
      </p:sp>
      <p:sp>
        <p:nvSpPr>
          <p:cNvPr id="4" name="文字方塊 3"/>
          <p:cNvSpPr txBox="1"/>
          <p:nvPr/>
        </p:nvSpPr>
        <p:spPr>
          <a:xfrm>
            <a:off x="1046454" y="6073934"/>
            <a:ext cx="7533249"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就像日常生活的對稱變換，是讓我們釐清一個物體的形狀的內在性質。</a:t>
            </a:r>
          </a:p>
        </p:txBody>
      </p:sp>
      <p:sp>
        <p:nvSpPr>
          <p:cNvPr id="5" name="文字方塊 4"/>
          <p:cNvSpPr txBox="1"/>
          <p:nvPr/>
        </p:nvSpPr>
        <p:spPr>
          <a:xfrm>
            <a:off x="1046453" y="6503409"/>
            <a:ext cx="7533249"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物理的想像的對稱變換，是讓我們釐清物理定律的內在數學結構與性質。</a:t>
            </a:r>
          </a:p>
        </p:txBody>
      </p:sp>
      <mc:AlternateContent xmlns:mc="http://schemas.openxmlformats.org/markup-compatibility/2006" xmlns:a14="http://schemas.microsoft.com/office/drawing/2010/main">
        <mc:Choice Requires="a14">
          <p:sp>
            <p:nvSpPr>
              <p:cNvPr id="12" name="橢圓 11"/>
              <p:cNvSpPr/>
              <p:nvPr/>
            </p:nvSpPr>
            <p:spPr>
              <a:xfrm>
                <a:off x="1209501" y="1942432"/>
                <a:ext cx="500062" cy="500063"/>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oMath>
                  </m:oMathPara>
                </a14:m>
                <a:endParaRPr lang="zh-TW" altLang="en-US" sz="1800" i="1" dirty="0">
                  <a:latin typeface="Calibri" pitchFamily="34" charset="0"/>
                </a:endParaRPr>
              </a:p>
            </p:txBody>
          </p:sp>
        </mc:Choice>
        <mc:Fallback xmlns="">
          <p:sp>
            <p:nvSpPr>
              <p:cNvPr id="12" name="橢圓 11"/>
              <p:cNvSpPr>
                <a:spLocks noRot="1" noChangeAspect="1" noMove="1" noResize="1" noEditPoints="1" noAdjustHandles="1" noChangeArrowheads="1" noChangeShapeType="1" noTextEdit="1"/>
              </p:cNvSpPr>
              <p:nvPr/>
            </p:nvSpPr>
            <p:spPr>
              <a:xfrm>
                <a:off x="1209501" y="1942432"/>
                <a:ext cx="500062" cy="500063"/>
              </a:xfrm>
              <a:prstGeom prst="ellipse">
                <a:avLst/>
              </a:prstGeom>
              <a:blipFill>
                <a:blip r:embed="rId5"/>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橢圓 12"/>
              <p:cNvSpPr/>
              <p:nvPr/>
            </p:nvSpPr>
            <p:spPr>
              <a:xfrm>
                <a:off x="1818535" y="1953135"/>
                <a:ext cx="313842" cy="33464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oMath>
                  </m:oMathPara>
                </a14:m>
                <a:endParaRPr lang="zh-TW" altLang="en-US" sz="1800" dirty="0">
                  <a:latin typeface="Times New Roman" pitchFamily="18" charset="0"/>
                  <a:cs typeface="Times New Roman" pitchFamily="18" charset="0"/>
                </a:endParaRPr>
              </a:p>
            </p:txBody>
          </p:sp>
        </mc:Choice>
        <mc:Fallback xmlns="">
          <p:sp>
            <p:nvSpPr>
              <p:cNvPr id="13" name="橢圓 12"/>
              <p:cNvSpPr>
                <a:spLocks noRot="1" noChangeAspect="1" noMove="1" noResize="1" noEditPoints="1" noAdjustHandles="1" noChangeArrowheads="1" noChangeShapeType="1" noTextEdit="1"/>
              </p:cNvSpPr>
              <p:nvPr/>
            </p:nvSpPr>
            <p:spPr>
              <a:xfrm>
                <a:off x="1818535" y="1953135"/>
                <a:ext cx="313842" cy="334645"/>
              </a:xfrm>
              <a:prstGeom prst="ellipse">
                <a:avLst/>
              </a:prstGeom>
              <a:blipFill>
                <a:blip r:embed="rId6"/>
                <a:stretch>
                  <a:fillRect/>
                </a:stretch>
              </a:blipFill>
              <a:ln>
                <a:solidFill>
                  <a:schemeClr val="tx1"/>
                </a:solidFill>
              </a:ln>
            </p:spPr>
            <p:txBody>
              <a:bodyPr/>
              <a:lstStyle/>
              <a:p>
                <a:r>
                  <a:rPr lang="en-US">
                    <a:noFill/>
                  </a:rPr>
                  <a:t> </a:t>
                </a:r>
              </a:p>
            </p:txBody>
          </p:sp>
        </mc:Fallback>
      </mc:AlternateContent>
      <p:cxnSp>
        <p:nvCxnSpPr>
          <p:cNvPr id="21" name="Curved Connector 20">
            <a:extLst>
              <a:ext uri="{FF2B5EF4-FFF2-40B4-BE49-F238E27FC236}">
                <a16:creationId xmlns:a16="http://schemas.microsoft.com/office/drawing/2014/main" id="{B8544144-CF7D-E927-5948-74D97373FC37}"/>
              </a:ext>
            </a:extLst>
          </p:cNvPr>
          <p:cNvCxnSpPr>
            <a:cxnSpLocks/>
          </p:cNvCxnSpPr>
          <p:nvPr/>
        </p:nvCxnSpPr>
        <p:spPr>
          <a:xfrm rot="16200000" flipV="1">
            <a:off x="1217238" y="1075851"/>
            <a:ext cx="1038291" cy="669776"/>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4E0F351-2EE6-3846-E3B5-F9B13D5C4FAB}"/>
              </a:ext>
            </a:extLst>
          </p:cNvPr>
          <p:cNvCxnSpPr>
            <a:cxnSpLocks/>
          </p:cNvCxnSpPr>
          <p:nvPr/>
        </p:nvCxnSpPr>
        <p:spPr>
          <a:xfrm flipH="1" flipV="1">
            <a:off x="1401495" y="1486916"/>
            <a:ext cx="58037" cy="3949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橢圓 7">
                <a:extLst>
                  <a:ext uri="{FF2B5EF4-FFF2-40B4-BE49-F238E27FC236}">
                    <a16:creationId xmlns:a16="http://schemas.microsoft.com/office/drawing/2014/main" id="{BE0E0A28-6074-269F-E104-CF3053330CB4}"/>
                  </a:ext>
                </a:extLst>
              </p:cNvPr>
              <p:cNvSpPr/>
              <p:nvPr/>
            </p:nvSpPr>
            <p:spPr>
              <a:xfrm>
                <a:off x="3426995" y="1881873"/>
                <a:ext cx="500063" cy="500063"/>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r>
                        <a:rPr lang="en-US" altLang="zh-TW" sz="1800" i="1">
                          <a:latin typeface="Cambria Math"/>
                          <a:cs typeface="Times New Roman" pitchFamily="18" charset="0"/>
                        </a:rPr>
                        <m:t>′</m:t>
                      </m:r>
                    </m:oMath>
                  </m:oMathPara>
                </a14:m>
                <a:endParaRPr lang="zh-TW" altLang="en-US" sz="1800" dirty="0">
                  <a:latin typeface="Times New Roman" pitchFamily="18" charset="0"/>
                  <a:cs typeface="Times New Roman" pitchFamily="18" charset="0"/>
                </a:endParaRPr>
              </a:p>
            </p:txBody>
          </p:sp>
        </mc:Choice>
        <mc:Fallback xmlns="">
          <p:sp>
            <p:nvSpPr>
              <p:cNvPr id="33" name="橢圓 7">
                <a:extLst>
                  <a:ext uri="{FF2B5EF4-FFF2-40B4-BE49-F238E27FC236}">
                    <a16:creationId xmlns:a16="http://schemas.microsoft.com/office/drawing/2014/main" id="{BE0E0A28-6074-269F-E104-CF3053330CB4}"/>
                  </a:ext>
                </a:extLst>
              </p:cNvPr>
              <p:cNvSpPr>
                <a:spLocks noRot="1" noChangeAspect="1" noMove="1" noResize="1" noEditPoints="1" noAdjustHandles="1" noChangeArrowheads="1" noChangeShapeType="1" noTextEdit="1"/>
              </p:cNvSpPr>
              <p:nvPr/>
            </p:nvSpPr>
            <p:spPr>
              <a:xfrm>
                <a:off x="3426995" y="1881873"/>
                <a:ext cx="500063" cy="500063"/>
              </a:xfrm>
              <a:prstGeom prst="ellipse">
                <a:avLst/>
              </a:prstGeom>
              <a:blipFill>
                <a:blip r:embed="rId7"/>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橢圓 10">
                <a:extLst>
                  <a:ext uri="{FF2B5EF4-FFF2-40B4-BE49-F238E27FC236}">
                    <a16:creationId xmlns:a16="http://schemas.microsoft.com/office/drawing/2014/main" id="{40D5D822-E2A8-72A9-DBA3-E6B11E137FF1}"/>
                  </a:ext>
                </a:extLst>
              </p:cNvPr>
              <p:cNvSpPr/>
              <p:nvPr/>
            </p:nvSpPr>
            <p:spPr>
              <a:xfrm>
                <a:off x="3045066" y="1975539"/>
                <a:ext cx="313842" cy="312733"/>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cs typeface="Times New Roman" pitchFamily="18" charset="0"/>
                        </a:rPr>
                        <m:t> </m:t>
                      </m:r>
                      <m:r>
                        <a:rPr lang="en-US" altLang="zh-TW" sz="1800" i="1">
                          <a:latin typeface="Cambria Math"/>
                          <a:cs typeface="Times New Roman" pitchFamily="18" charset="0"/>
                        </a:rPr>
                        <m:t>𝑑</m:t>
                      </m:r>
                      <m:r>
                        <a:rPr lang="en-US" altLang="zh-TW" sz="1800" i="1">
                          <a:latin typeface="Cambria Math"/>
                          <a:cs typeface="Times New Roman" pitchFamily="18" charset="0"/>
                        </a:rPr>
                        <m:t>′</m:t>
                      </m:r>
                    </m:oMath>
                  </m:oMathPara>
                </a14:m>
                <a:endParaRPr lang="zh-TW" altLang="en-US" sz="1800" i="1" dirty="0">
                  <a:latin typeface="Calibri" pitchFamily="34" charset="0"/>
                </a:endParaRPr>
              </a:p>
            </p:txBody>
          </p:sp>
        </mc:Choice>
        <mc:Fallback xmlns="">
          <p:sp>
            <p:nvSpPr>
              <p:cNvPr id="34" name="橢圓 10">
                <a:extLst>
                  <a:ext uri="{FF2B5EF4-FFF2-40B4-BE49-F238E27FC236}">
                    <a16:creationId xmlns:a16="http://schemas.microsoft.com/office/drawing/2014/main" id="{40D5D822-E2A8-72A9-DBA3-E6B11E137FF1}"/>
                  </a:ext>
                </a:extLst>
              </p:cNvPr>
              <p:cNvSpPr>
                <a:spLocks noRot="1" noChangeAspect="1" noMove="1" noResize="1" noEditPoints="1" noAdjustHandles="1" noChangeArrowheads="1" noChangeShapeType="1" noTextEdit="1"/>
              </p:cNvSpPr>
              <p:nvPr/>
            </p:nvSpPr>
            <p:spPr>
              <a:xfrm>
                <a:off x="3045066" y="1975539"/>
                <a:ext cx="313842" cy="312733"/>
              </a:xfrm>
              <a:prstGeom prst="ellipse">
                <a:avLst/>
              </a:prstGeom>
              <a:blipFill>
                <a:blip r:embed="rId8"/>
                <a:stretch>
                  <a:fillRect l="-29630" r="-3704" b="-25926"/>
                </a:stretch>
              </a:blipFill>
              <a:ln>
                <a:solidFill>
                  <a:schemeClr val="tx1"/>
                </a:solidFill>
              </a:ln>
            </p:spPr>
            <p:txBody>
              <a:bodyPr/>
              <a:lstStyle/>
              <a:p>
                <a:r>
                  <a:rPr lang="en-US">
                    <a:noFill/>
                  </a:rPr>
                  <a:t> </a:t>
                </a:r>
              </a:p>
            </p:txBody>
          </p:sp>
        </mc:Fallback>
      </mc:AlternateContent>
      <p:cxnSp>
        <p:nvCxnSpPr>
          <p:cNvPr id="35" name="Curved Connector 34">
            <a:extLst>
              <a:ext uri="{FF2B5EF4-FFF2-40B4-BE49-F238E27FC236}">
                <a16:creationId xmlns:a16="http://schemas.microsoft.com/office/drawing/2014/main" id="{EE663CE9-966B-6B42-A432-11A207915085}"/>
              </a:ext>
            </a:extLst>
          </p:cNvPr>
          <p:cNvCxnSpPr>
            <a:cxnSpLocks/>
          </p:cNvCxnSpPr>
          <p:nvPr/>
        </p:nvCxnSpPr>
        <p:spPr>
          <a:xfrm rot="5400000" flipH="1" flipV="1">
            <a:off x="3115589" y="1134963"/>
            <a:ext cx="972454" cy="650484"/>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C297868-D2CD-5786-1F4C-740EFF79881E}"/>
              </a:ext>
            </a:extLst>
          </p:cNvPr>
          <p:cNvCxnSpPr>
            <a:cxnSpLocks/>
          </p:cNvCxnSpPr>
          <p:nvPr/>
        </p:nvCxnSpPr>
        <p:spPr>
          <a:xfrm flipV="1">
            <a:off x="3798462" y="1460205"/>
            <a:ext cx="105469" cy="4216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941F6E1-0510-34D8-6CD7-D58A1841AC9C}"/>
                  </a:ext>
                </a:extLst>
              </p:cNvPr>
              <p:cNvSpPr txBox="1"/>
              <p:nvPr/>
            </p:nvSpPr>
            <p:spPr>
              <a:xfrm>
                <a:off x="5162746" y="291982"/>
                <a:ext cx="3981253" cy="458908"/>
              </a:xfrm>
              <a:prstGeom prst="rect">
                <a:avLst/>
              </a:prstGeom>
              <a:noFill/>
            </p:spPr>
            <p:txBody>
              <a:bodyPr wrap="square" rtlCol="0">
                <a:spAutoFit/>
              </a:bodyPr>
              <a:lstStyle/>
              <a:p>
                <a:pPr>
                  <a:lnSpc>
                    <a:spcPct val="150000"/>
                  </a:lnSpc>
                </a:pPr>
                <a:r>
                  <a:rPr lang="en-US" dirty="0">
                    <a:latin typeface="Times New Roman"/>
                    <a:cs typeface="Times New Roman"/>
                  </a:rPr>
                  <a:t>若命名原則是所見</a:t>
                </a:r>
                <a:r>
                  <a:rPr lang="en-US" dirty="0" err="1">
                    <a:latin typeface="Times New Roman"/>
                    <a:cs typeface="Times New Roman"/>
                  </a:rPr>
                  <a:t>右邊的</a:t>
                </a:r>
                <a:r>
                  <a:rPr lang="en-US" dirty="0">
                    <a:latin typeface="Times New Roman"/>
                    <a:cs typeface="Times New Roman"/>
                  </a:rPr>
                  <a:t>夸克稱為</a:t>
                </a:r>
                <a14:m>
                  <m:oMath xmlns:m="http://schemas.openxmlformats.org/officeDocument/2006/math">
                    <m:r>
                      <a:rPr lang="en-US" altLang="zh-TW" i="1">
                        <a:latin typeface="Cambria Math"/>
                        <a:cs typeface="Times New Roman" pitchFamily="18" charset="0"/>
                      </a:rPr>
                      <m:t>𝑢</m:t>
                    </m:r>
                  </m:oMath>
                </a14:m>
                <a:r>
                  <a:rPr lang="zh-TW" altLang="en-US" dirty="0">
                    <a:latin typeface="Times New Roman" pitchFamily="18" charset="0"/>
                    <a:cs typeface="Times New Roman" pitchFamily="18" charset="0"/>
                  </a:rPr>
                  <a:t>，</a:t>
                </a:r>
              </a:p>
            </p:txBody>
          </p:sp>
        </mc:Choice>
        <mc:Fallback xmlns="">
          <p:sp>
            <p:nvSpPr>
              <p:cNvPr id="47" name="TextBox 46">
                <a:extLst>
                  <a:ext uri="{FF2B5EF4-FFF2-40B4-BE49-F238E27FC236}">
                    <a16:creationId xmlns:a16="http://schemas.microsoft.com/office/drawing/2014/main" id="{6941F6E1-0510-34D8-6CD7-D58A1841AC9C}"/>
                  </a:ext>
                </a:extLst>
              </p:cNvPr>
              <p:cNvSpPr txBox="1">
                <a:spLocks noRot="1" noChangeAspect="1" noMove="1" noResize="1" noEditPoints="1" noAdjustHandles="1" noChangeArrowheads="1" noChangeShapeType="1" noTextEdit="1"/>
              </p:cNvSpPr>
              <p:nvPr/>
            </p:nvSpPr>
            <p:spPr>
              <a:xfrm>
                <a:off x="5162746" y="291982"/>
                <a:ext cx="3981253" cy="458908"/>
              </a:xfrm>
              <a:prstGeom prst="rect">
                <a:avLst/>
              </a:prstGeom>
              <a:blipFill>
                <a:blip r:embed="rId9"/>
                <a:stretch>
                  <a:fillRect l="-1274" r="-1274"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22DFDE47-89FF-EA06-D709-4583A1DB3410}"/>
                  </a:ext>
                </a:extLst>
              </p:cNvPr>
              <p:cNvSpPr txBox="1"/>
              <p:nvPr/>
            </p:nvSpPr>
            <p:spPr>
              <a:xfrm>
                <a:off x="5162747" y="662139"/>
                <a:ext cx="3725636" cy="458908"/>
              </a:xfrm>
              <a:prstGeom prst="rect">
                <a:avLst/>
              </a:prstGeom>
              <a:noFill/>
            </p:spPr>
            <p:txBody>
              <a:bodyPr wrap="square" rtlCol="0">
                <a:spAutoFit/>
              </a:bodyPr>
              <a:lstStyle/>
              <a:p>
                <a:pPr>
                  <a:lnSpc>
                    <a:spcPct val="150000"/>
                  </a:lnSpc>
                </a:pPr>
                <a:r>
                  <a:rPr lang="en-US" dirty="0">
                    <a:latin typeface="Times New Roman"/>
                    <a:cs typeface="Times New Roman"/>
                  </a:rPr>
                  <a:t>鏡中</a:t>
                </a:r>
                <a:r>
                  <a:rPr lang="en-US" dirty="0" err="1">
                    <a:latin typeface="Times New Roman"/>
                    <a:cs typeface="Times New Roman"/>
                  </a:rPr>
                  <a:t>右邊</a:t>
                </a:r>
                <a:r>
                  <a:rPr lang="en-US" dirty="0">
                    <a:latin typeface="Times New Roman"/>
                    <a:cs typeface="Times New Roman"/>
                  </a:rPr>
                  <a:t>會稱為</a:t>
                </a:r>
                <a14:m>
                  <m:oMath xmlns:m="http://schemas.openxmlformats.org/officeDocument/2006/math">
                    <m:r>
                      <a:rPr lang="en-US" altLang="zh-TW" i="1">
                        <a:latin typeface="Cambria Math"/>
                        <a:cs typeface="Times New Roman" pitchFamily="18" charset="0"/>
                      </a:rPr>
                      <m:t>𝑢</m:t>
                    </m:r>
                    <m:r>
                      <a:rPr lang="en-US" altLang="zh-TW" b="0" i="1" smtClean="0">
                        <a:latin typeface="Cambria Math" panose="02040503050406030204" pitchFamily="18" charset="0"/>
                        <a:cs typeface="Times New Roman" pitchFamily="18" charset="0"/>
                      </a:rPr>
                      <m:t>′</m:t>
                    </m:r>
                  </m:oMath>
                </a14:m>
                <a:r>
                  <a:rPr lang="zh-TW" altLang="en-US" dirty="0">
                    <a:latin typeface="Times New Roman" pitchFamily="18" charset="0"/>
                    <a:cs typeface="Times New Roman" pitchFamily="18" charset="0"/>
                  </a:rPr>
                  <a:t>，但其實是</a:t>
                </a:r>
                <a14:m>
                  <m:oMath xmlns:m="http://schemas.openxmlformats.org/officeDocument/2006/math">
                    <m:r>
                      <a:rPr lang="en-US" altLang="zh-TW" i="1">
                        <a:latin typeface="Cambria Math"/>
                        <a:cs typeface="Times New Roman" pitchFamily="18" charset="0"/>
                      </a:rPr>
                      <m:t>𝑑</m:t>
                    </m:r>
                  </m:oMath>
                </a14:m>
                <a:r>
                  <a:rPr lang="zh-TW" altLang="en-US" dirty="0">
                    <a:latin typeface="Calibri" pitchFamily="34" charset="0"/>
                  </a:rPr>
                  <a:t>映像</a:t>
                </a:r>
                <a:r>
                  <a:rPr lang="zh-TW" altLang="en-US" dirty="0">
                    <a:latin typeface="Times New Roman" pitchFamily="18" charset="0"/>
                    <a:cs typeface="Times New Roman" pitchFamily="18" charset="0"/>
                  </a:rPr>
                  <a:t>。</a:t>
                </a:r>
              </a:p>
            </p:txBody>
          </p:sp>
        </mc:Choice>
        <mc:Fallback xmlns="">
          <p:sp>
            <p:nvSpPr>
              <p:cNvPr id="48" name="TextBox 47">
                <a:extLst>
                  <a:ext uri="{FF2B5EF4-FFF2-40B4-BE49-F238E27FC236}">
                    <a16:creationId xmlns:a16="http://schemas.microsoft.com/office/drawing/2014/main" id="{22DFDE47-89FF-EA06-D709-4583A1DB3410}"/>
                  </a:ext>
                </a:extLst>
              </p:cNvPr>
              <p:cNvSpPr txBox="1">
                <a:spLocks noRot="1" noChangeAspect="1" noMove="1" noResize="1" noEditPoints="1" noAdjustHandles="1" noChangeArrowheads="1" noChangeShapeType="1" noTextEdit="1"/>
              </p:cNvSpPr>
              <p:nvPr/>
            </p:nvSpPr>
            <p:spPr>
              <a:xfrm>
                <a:off x="5162747" y="662139"/>
                <a:ext cx="3725636" cy="458908"/>
              </a:xfrm>
              <a:prstGeom prst="rect">
                <a:avLst/>
              </a:prstGeom>
              <a:blipFill>
                <a:blip r:embed="rId10"/>
                <a:stretch>
                  <a:fillRect l="-1361" r="-7483" b="-18919"/>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C5C11A62-0BFE-C111-F506-B3A257C131A5}"/>
              </a:ext>
            </a:extLst>
          </p:cNvPr>
          <p:cNvSpPr txBox="1"/>
          <p:nvPr/>
        </p:nvSpPr>
        <p:spPr>
          <a:xfrm>
            <a:off x="5162746" y="1060463"/>
            <a:ext cx="3344511" cy="458908"/>
          </a:xfrm>
          <a:prstGeom prst="rect">
            <a:avLst/>
          </a:prstGeom>
          <a:noFill/>
        </p:spPr>
        <p:txBody>
          <a:bodyPr wrap="square" rtlCol="0">
            <a:spAutoFit/>
          </a:bodyPr>
          <a:lstStyle/>
          <a:p>
            <a:pPr algn="l">
              <a:lnSpc>
                <a:spcPct val="150000"/>
              </a:lnSpc>
            </a:pPr>
            <a:r>
              <a:rPr kumimoji="1" lang="en-US" dirty="0" err="1">
                <a:latin typeface="Times New Roman"/>
                <a:cs typeface="Times New Roman"/>
              </a:rPr>
              <a:t>現在夸克依物理定律運動</a:t>
            </a:r>
            <a:r>
              <a:rPr kumimoji="1" lang="en-US" dirty="0">
                <a:latin typeface="Times New Roman"/>
                <a:cs typeface="Times New Roman"/>
              </a:rPr>
              <a:t>：</a:t>
            </a:r>
          </a:p>
        </p:txBody>
      </p:sp>
      <p:sp>
        <p:nvSpPr>
          <p:cNvPr id="7" name="矩形 25">
            <a:extLst>
              <a:ext uri="{FF2B5EF4-FFF2-40B4-BE49-F238E27FC236}">
                <a16:creationId xmlns:a16="http://schemas.microsoft.com/office/drawing/2014/main" id="{F34D43E4-C654-0B8F-EEF4-F896DBE5F61C}"/>
              </a:ext>
            </a:extLst>
          </p:cNvPr>
          <p:cNvSpPr/>
          <p:nvPr/>
        </p:nvSpPr>
        <p:spPr>
          <a:xfrm>
            <a:off x="1046453" y="5231095"/>
            <a:ext cx="4339650" cy="369332"/>
          </a:xfrm>
          <a:prstGeom prst="rect">
            <a:avLst/>
          </a:prstGeom>
        </p:spPr>
        <p:txBody>
          <a:bodyPr wrap="none">
            <a:spAutoFit/>
          </a:bodyPr>
          <a:lstStyle/>
          <a:p>
            <a:r>
              <a:rPr lang="zh-TW" altLang="en-US" dirty="0">
                <a:latin typeface="Times New Roman" pitchFamily="18" charset="0"/>
                <a:cs typeface="Times New Roman" pitchFamily="18" charset="0"/>
              </a:rPr>
              <a:t>如此我們將無法分辨那一個是鏡中世界。</a:t>
            </a:r>
            <a:endParaRPr lang="zh-TW" altLang="en-US" dirty="0"/>
          </a:p>
        </p:txBody>
      </p:sp>
    </p:spTree>
    <p:extLst>
      <p:ext uri="{BB962C8B-B14F-4D97-AF65-F5344CB8AC3E}">
        <p14:creationId xmlns:p14="http://schemas.microsoft.com/office/powerpoint/2010/main" val="118751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4" descr="4612"/>
          <p:cNvPicPr>
            <a:picLocks noChangeAspect="1" noChangeArrowheads="1"/>
          </p:cNvPicPr>
          <p:nvPr/>
        </p:nvPicPr>
        <p:blipFill>
          <a:blip r:embed="rId2">
            <a:extLst>
              <a:ext uri="{28A0092B-C50C-407E-A947-70E740481C1C}">
                <a14:useLocalDpi xmlns:a14="http://schemas.microsoft.com/office/drawing/2010/main" val="0"/>
              </a:ext>
            </a:extLst>
          </a:blip>
          <a:srcRect l="57011" t="6212" b="46368"/>
          <a:stretch>
            <a:fillRect/>
          </a:stretch>
        </p:blipFill>
        <p:spPr bwMode="auto">
          <a:xfrm>
            <a:off x="1183376" y="739782"/>
            <a:ext cx="14636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4612"/>
          <p:cNvPicPr>
            <a:picLocks noChangeAspect="1" noChangeArrowheads="1"/>
          </p:cNvPicPr>
          <p:nvPr/>
        </p:nvPicPr>
        <p:blipFill rotWithShape="1">
          <a:blip r:embed="rId2">
            <a:extLst>
              <a:ext uri="{28A0092B-C50C-407E-A947-70E740481C1C}">
                <a14:useLocalDpi xmlns:a14="http://schemas.microsoft.com/office/drawing/2010/main" val="0"/>
              </a:ext>
            </a:extLst>
          </a:blip>
          <a:srcRect l="57011" t="12787" b="46368"/>
          <a:stretch/>
        </p:blipFill>
        <p:spPr bwMode="auto">
          <a:xfrm>
            <a:off x="3544405" y="983220"/>
            <a:ext cx="1463675" cy="151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18"/>
          <p:cNvSpPr txBox="1">
            <a:spLocks noChangeArrowheads="1"/>
          </p:cNvSpPr>
          <p:nvPr/>
        </p:nvSpPr>
        <p:spPr bwMode="auto">
          <a:xfrm>
            <a:off x="5226276" y="310284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dirty="0">
                <a:latin typeface="Times New Roman" pitchFamily="18" charset="0"/>
                <a:cs typeface="Times New Roman" pitchFamily="18" charset="0"/>
              </a:rPr>
              <a:t>=</a:t>
            </a:r>
            <a:endParaRPr lang="zh-TW" altLang="en-US" i="1" dirty="0">
              <a:latin typeface="Times New Roman" pitchFamily="18" charset="0"/>
              <a:cs typeface="Times New Roman" pitchFamily="18" charset="0"/>
            </a:endParaRPr>
          </a:p>
        </p:txBody>
      </p:sp>
      <p:sp>
        <p:nvSpPr>
          <p:cNvPr id="5" name="向右箭號 4"/>
          <p:cNvSpPr/>
          <p:nvPr/>
        </p:nvSpPr>
        <p:spPr>
          <a:xfrm>
            <a:off x="2682794" y="3116468"/>
            <a:ext cx="500062" cy="42862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6" name="橢圓 5"/>
              <p:cNvSpPr/>
              <p:nvPr/>
            </p:nvSpPr>
            <p:spPr>
              <a:xfrm>
                <a:off x="3813473" y="1334912"/>
                <a:ext cx="462769" cy="431372"/>
              </a:xfrm>
              <a:prstGeom prst="ellipse">
                <a:avLst/>
              </a:prstGeom>
              <a:solidFill>
                <a:schemeClr val="tx2">
                  <a:lumMod val="60000"/>
                  <a:lumOff val="4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r>
                        <a:rPr lang="en-US" altLang="zh-TW" sz="1800" i="1">
                          <a:latin typeface="Cambria Math"/>
                          <a:cs typeface="Times New Roman" pitchFamily="18" charset="0"/>
                        </a:rPr>
                        <m:t>′</m:t>
                      </m:r>
                    </m:oMath>
                  </m:oMathPara>
                </a14:m>
                <a:endParaRPr lang="zh-TW" altLang="en-US" sz="1800" dirty="0">
                  <a:latin typeface="Times New Roman" pitchFamily="18" charset="0"/>
                  <a:cs typeface="Times New Roman" pitchFamily="18" charset="0"/>
                </a:endParaRPr>
              </a:p>
            </p:txBody>
          </p:sp>
        </mc:Choice>
        <mc:Fallback xmlns="">
          <p:sp>
            <p:nvSpPr>
              <p:cNvPr id="6" name="橢圓 5"/>
              <p:cNvSpPr>
                <a:spLocks noRot="1" noChangeAspect="1" noMove="1" noResize="1" noEditPoints="1" noAdjustHandles="1" noChangeArrowheads="1" noChangeShapeType="1" noTextEdit="1"/>
              </p:cNvSpPr>
              <p:nvPr/>
            </p:nvSpPr>
            <p:spPr>
              <a:xfrm>
                <a:off x="3813473" y="1334912"/>
                <a:ext cx="462769" cy="431372"/>
              </a:xfrm>
              <a:prstGeom prst="ellipse">
                <a:avLst/>
              </a:prstGeom>
              <a:blipFill>
                <a:blip r:embed="rId3"/>
                <a:stretch>
                  <a:fillRect/>
                </a:stretch>
              </a:blipFill>
              <a:ln w="12700">
                <a:solidFill>
                  <a:schemeClr val="tx2">
                    <a:lumMod val="75000"/>
                  </a:schemeClr>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橢圓 6"/>
              <p:cNvSpPr/>
              <p:nvPr/>
            </p:nvSpPr>
            <p:spPr>
              <a:xfrm>
                <a:off x="6253594" y="3886270"/>
                <a:ext cx="500063"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oMath>
                  </m:oMathPara>
                </a14:m>
                <a:endParaRPr lang="zh-TW" altLang="en-US" sz="1800" dirty="0">
                  <a:latin typeface="Times New Roman" pitchFamily="18" charset="0"/>
                  <a:cs typeface="Times New Roman" pitchFamily="18" charset="0"/>
                </a:endParaRPr>
              </a:p>
            </p:txBody>
          </p:sp>
        </mc:Choice>
        <mc:Fallback xmlns="">
          <p:sp>
            <p:nvSpPr>
              <p:cNvPr id="7" name="橢圓 6"/>
              <p:cNvSpPr>
                <a:spLocks noRot="1" noChangeAspect="1" noMove="1" noResize="1" noEditPoints="1" noAdjustHandles="1" noChangeArrowheads="1" noChangeShapeType="1" noTextEdit="1"/>
              </p:cNvSpPr>
              <p:nvPr/>
            </p:nvSpPr>
            <p:spPr>
              <a:xfrm>
                <a:off x="6253594" y="3886270"/>
                <a:ext cx="500063" cy="500063"/>
              </a:xfrm>
              <a:prstGeom prst="ellipse">
                <a:avLst/>
              </a:prstGeom>
              <a:blipFill>
                <a:blip r:embed="rId4"/>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橢圓 7"/>
              <p:cNvSpPr/>
              <p:nvPr/>
            </p:nvSpPr>
            <p:spPr>
              <a:xfrm>
                <a:off x="6246511" y="3064740"/>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oMath>
                  </m:oMathPara>
                </a14:m>
                <a:endParaRPr lang="zh-TW" altLang="en-US" sz="1800" i="1" dirty="0">
                  <a:latin typeface="Calibri" pitchFamily="34" charset="0"/>
                </a:endParaRPr>
              </a:p>
            </p:txBody>
          </p:sp>
        </mc:Choice>
        <mc:Fallback xmlns="">
          <p:sp>
            <p:nvSpPr>
              <p:cNvPr id="8" name="橢圓 7"/>
              <p:cNvSpPr>
                <a:spLocks noRot="1" noChangeAspect="1" noMove="1" noResize="1" noEditPoints="1" noAdjustHandles="1" noChangeArrowheads="1" noChangeShapeType="1" noTextEdit="1"/>
              </p:cNvSpPr>
              <p:nvPr/>
            </p:nvSpPr>
            <p:spPr>
              <a:xfrm>
                <a:off x="6246511" y="3064740"/>
                <a:ext cx="500062" cy="500063"/>
              </a:xfrm>
              <a:prstGeom prst="ellipse">
                <a:avLst/>
              </a:prstGeom>
              <a:blipFill>
                <a:blip r:embed="rId5"/>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橢圓 8"/>
              <p:cNvSpPr/>
              <p:nvPr/>
            </p:nvSpPr>
            <p:spPr>
              <a:xfrm>
                <a:off x="4004501" y="3924370"/>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r>
                        <a:rPr lang="en-US" altLang="zh-TW" sz="1800" i="1">
                          <a:latin typeface="Cambria Math"/>
                          <a:cs typeface="Times New Roman" pitchFamily="18" charset="0"/>
                        </a:rPr>
                        <m:t>′</m:t>
                      </m:r>
                    </m:oMath>
                  </m:oMathPara>
                </a14:m>
                <a:endParaRPr lang="zh-TW" altLang="en-US" sz="1800" i="1" dirty="0">
                  <a:latin typeface="Calibri" pitchFamily="34" charset="0"/>
                </a:endParaRPr>
              </a:p>
            </p:txBody>
          </p:sp>
        </mc:Choice>
        <mc:Fallback xmlns="">
          <p:sp>
            <p:nvSpPr>
              <p:cNvPr id="9" name="橢圓 8"/>
              <p:cNvSpPr>
                <a:spLocks noRot="1" noChangeAspect="1" noMove="1" noResize="1" noEditPoints="1" noAdjustHandles="1" noChangeArrowheads="1" noChangeShapeType="1" noTextEdit="1"/>
              </p:cNvSpPr>
              <p:nvPr/>
            </p:nvSpPr>
            <p:spPr>
              <a:xfrm>
                <a:off x="4004501" y="3924370"/>
                <a:ext cx="500062" cy="500063"/>
              </a:xfrm>
              <a:prstGeom prst="ellipse">
                <a:avLst/>
              </a:prstGeom>
              <a:blipFill>
                <a:blip r:embed="rId6"/>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橢圓 9"/>
              <p:cNvSpPr/>
              <p:nvPr/>
            </p:nvSpPr>
            <p:spPr>
              <a:xfrm>
                <a:off x="1432614" y="3924372"/>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oMath>
                  </m:oMathPara>
                </a14:m>
                <a:endParaRPr lang="zh-TW" altLang="en-US" sz="1800" i="1" dirty="0">
                  <a:latin typeface="Calibri" pitchFamily="34" charset="0"/>
                </a:endParaRPr>
              </a:p>
            </p:txBody>
          </p:sp>
        </mc:Choice>
        <mc:Fallback xmlns="">
          <p:sp>
            <p:nvSpPr>
              <p:cNvPr id="10" name="橢圓 9"/>
              <p:cNvSpPr>
                <a:spLocks noRot="1" noChangeAspect="1" noMove="1" noResize="1" noEditPoints="1" noAdjustHandles="1" noChangeArrowheads="1" noChangeShapeType="1" noTextEdit="1"/>
              </p:cNvSpPr>
              <p:nvPr/>
            </p:nvSpPr>
            <p:spPr>
              <a:xfrm>
                <a:off x="1432614" y="3924372"/>
                <a:ext cx="500062" cy="500063"/>
              </a:xfrm>
              <a:prstGeom prst="ellipse">
                <a:avLst/>
              </a:prstGeom>
              <a:blipFill>
                <a:blip r:embed="rId7"/>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橢圓 10"/>
              <p:cNvSpPr/>
              <p:nvPr/>
            </p:nvSpPr>
            <p:spPr>
              <a:xfrm>
                <a:off x="1432614" y="3067122"/>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oMath>
                  </m:oMathPara>
                </a14:m>
                <a:endParaRPr lang="zh-TW" altLang="en-US" sz="1800" dirty="0">
                  <a:latin typeface="Times New Roman" pitchFamily="18" charset="0"/>
                  <a:cs typeface="Times New Roman" pitchFamily="18" charset="0"/>
                </a:endParaRPr>
              </a:p>
            </p:txBody>
          </p:sp>
        </mc:Choice>
        <mc:Fallback xmlns="">
          <p:sp>
            <p:nvSpPr>
              <p:cNvPr id="11" name="橢圓 10"/>
              <p:cNvSpPr>
                <a:spLocks noRot="1" noChangeAspect="1" noMove="1" noResize="1" noEditPoints="1" noAdjustHandles="1" noChangeArrowheads="1" noChangeShapeType="1" noTextEdit="1"/>
              </p:cNvSpPr>
              <p:nvPr/>
            </p:nvSpPr>
            <p:spPr>
              <a:xfrm>
                <a:off x="1432614" y="3067122"/>
                <a:ext cx="500062" cy="500063"/>
              </a:xfrm>
              <a:prstGeom prst="ellipse">
                <a:avLst/>
              </a:prstGeom>
              <a:blipFill>
                <a:blip r:embed="rId8"/>
                <a:stretch>
                  <a:fillRect/>
                </a:stretch>
              </a:blipFill>
              <a:ln>
                <a:solidFill>
                  <a:schemeClr val="tx1"/>
                </a:solidFill>
              </a:ln>
            </p:spPr>
            <p:txBody>
              <a:bodyPr/>
              <a:lstStyle/>
              <a:p>
                <a:r>
                  <a:rPr lang="zh-TW" altLang="en-US">
                    <a:noFill/>
                  </a:rPr>
                  <a:t> </a:t>
                </a:r>
              </a:p>
            </p:txBody>
          </p:sp>
        </mc:Fallback>
      </mc:AlternateContent>
      <p:sp>
        <p:nvSpPr>
          <p:cNvPr id="12" name="向右箭號 11"/>
          <p:cNvSpPr/>
          <p:nvPr/>
        </p:nvSpPr>
        <p:spPr>
          <a:xfrm>
            <a:off x="2690402" y="3960090"/>
            <a:ext cx="500062" cy="42862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文字方塊 12"/>
          <p:cNvSpPr txBox="1">
            <a:spLocks noChangeArrowheads="1"/>
          </p:cNvSpPr>
          <p:nvPr/>
        </p:nvSpPr>
        <p:spPr bwMode="auto">
          <a:xfrm>
            <a:off x="5226276" y="3905319"/>
            <a:ext cx="41482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dirty="0">
                <a:latin typeface="Times New Roman" pitchFamily="18" charset="0"/>
                <a:cs typeface="Times New Roman" pitchFamily="18" charset="0"/>
              </a:rPr>
              <a:t>=</a:t>
            </a:r>
            <a:endParaRPr lang="zh-TW" altLang="en-US" i="1" dirty="0">
              <a:latin typeface="Times New Roman" pitchFamily="18" charset="0"/>
              <a:cs typeface="Times New Roman" pitchFamily="18" charset="0"/>
            </a:endParaRPr>
          </a:p>
        </p:txBody>
      </p:sp>
      <p:sp>
        <p:nvSpPr>
          <p:cNvPr id="14" name="向右箭號 13"/>
          <p:cNvSpPr/>
          <p:nvPr/>
        </p:nvSpPr>
        <p:spPr>
          <a:xfrm>
            <a:off x="2835194" y="1403357"/>
            <a:ext cx="500062" cy="42862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5" name="Picture 4" descr="4612"/>
          <p:cNvPicPr>
            <a:picLocks noChangeAspect="1" noChangeArrowheads="1"/>
          </p:cNvPicPr>
          <p:nvPr/>
        </p:nvPicPr>
        <p:blipFill rotWithShape="1">
          <a:blip r:embed="rId2">
            <a:extLst>
              <a:ext uri="{28A0092B-C50C-407E-A947-70E740481C1C}">
                <a14:useLocalDpi xmlns:a14="http://schemas.microsoft.com/office/drawing/2010/main" val="0"/>
              </a:ext>
            </a:extLst>
          </a:blip>
          <a:srcRect l="57517" t="52580" r="-506"/>
          <a:stretch/>
        </p:blipFill>
        <p:spPr bwMode="auto">
          <a:xfrm>
            <a:off x="5771789" y="739781"/>
            <a:ext cx="14636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 name="橢圓 15"/>
              <p:cNvSpPr/>
              <p:nvPr/>
            </p:nvSpPr>
            <p:spPr>
              <a:xfrm>
                <a:off x="4024857" y="3064740"/>
                <a:ext cx="500063"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r>
                        <a:rPr lang="en-US" altLang="zh-TW" sz="1800" i="1">
                          <a:latin typeface="Cambria Math"/>
                          <a:cs typeface="Times New Roman" pitchFamily="18" charset="0"/>
                        </a:rPr>
                        <m:t>′</m:t>
                      </m:r>
                    </m:oMath>
                  </m:oMathPara>
                </a14:m>
                <a:endParaRPr lang="zh-TW" altLang="en-US" sz="1800" dirty="0">
                  <a:latin typeface="Times New Roman" pitchFamily="18" charset="0"/>
                  <a:cs typeface="Times New Roman" pitchFamily="18" charset="0"/>
                </a:endParaRPr>
              </a:p>
            </p:txBody>
          </p:sp>
        </mc:Choice>
        <mc:Fallback xmlns="">
          <p:sp>
            <p:nvSpPr>
              <p:cNvPr id="16" name="橢圓 15"/>
              <p:cNvSpPr>
                <a:spLocks noRot="1" noChangeAspect="1" noMove="1" noResize="1" noEditPoints="1" noAdjustHandles="1" noChangeArrowheads="1" noChangeShapeType="1" noTextEdit="1"/>
              </p:cNvSpPr>
              <p:nvPr/>
            </p:nvSpPr>
            <p:spPr>
              <a:xfrm>
                <a:off x="4024857" y="3064740"/>
                <a:ext cx="500063" cy="500063"/>
              </a:xfrm>
              <a:prstGeom prst="ellipse">
                <a:avLst/>
              </a:prstGeom>
              <a:blipFill>
                <a:blip r:embed="rId9"/>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橢圓 16"/>
              <p:cNvSpPr/>
              <p:nvPr/>
            </p:nvSpPr>
            <p:spPr>
              <a:xfrm>
                <a:off x="4388001" y="1346617"/>
                <a:ext cx="462769" cy="431372"/>
              </a:xfrm>
              <a:prstGeom prst="ellipse">
                <a:avLst/>
              </a:prstGeom>
              <a:solidFill>
                <a:srgbClr val="92D05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r>
                        <a:rPr lang="en-US" altLang="zh-TW" sz="1800" i="1">
                          <a:latin typeface="Cambria Math"/>
                          <a:cs typeface="Times New Roman" pitchFamily="18" charset="0"/>
                        </a:rPr>
                        <m:t>′</m:t>
                      </m:r>
                    </m:oMath>
                  </m:oMathPara>
                </a14:m>
                <a:endParaRPr lang="zh-TW" altLang="en-US" sz="1800" dirty="0">
                  <a:latin typeface="Times New Roman" pitchFamily="18" charset="0"/>
                  <a:cs typeface="Times New Roman" pitchFamily="18" charset="0"/>
                </a:endParaRPr>
              </a:p>
            </p:txBody>
          </p:sp>
        </mc:Choice>
        <mc:Fallback xmlns="">
          <p:sp>
            <p:nvSpPr>
              <p:cNvPr id="17" name="橢圓 16"/>
              <p:cNvSpPr>
                <a:spLocks noRot="1" noChangeAspect="1" noMove="1" noResize="1" noEditPoints="1" noAdjustHandles="1" noChangeArrowheads="1" noChangeShapeType="1" noTextEdit="1"/>
              </p:cNvSpPr>
              <p:nvPr/>
            </p:nvSpPr>
            <p:spPr>
              <a:xfrm>
                <a:off x="4388001" y="1346617"/>
                <a:ext cx="462769" cy="431372"/>
              </a:xfrm>
              <a:prstGeom prst="ellipse">
                <a:avLst/>
              </a:prstGeom>
              <a:blipFill>
                <a:blip r:embed="rId10"/>
                <a:stretch>
                  <a:fillRect/>
                </a:stretch>
              </a:blipFill>
              <a:ln w="12700">
                <a:solidFill>
                  <a:srgbClr val="00B05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橢圓 17"/>
              <p:cNvSpPr/>
              <p:nvPr/>
            </p:nvSpPr>
            <p:spPr>
              <a:xfrm>
                <a:off x="4119323" y="1777989"/>
                <a:ext cx="500062" cy="461463"/>
              </a:xfrm>
              <a:prstGeom prst="ellipse">
                <a:avLst/>
              </a:prstGeom>
              <a:solidFill>
                <a:srgbClr val="FF7C8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r>
                        <a:rPr lang="en-US" altLang="zh-TW" sz="1800" i="1">
                          <a:latin typeface="Cambria Math"/>
                          <a:cs typeface="Times New Roman" pitchFamily="18" charset="0"/>
                        </a:rPr>
                        <m:t>′</m:t>
                      </m:r>
                    </m:oMath>
                  </m:oMathPara>
                </a14:m>
                <a:endParaRPr lang="zh-TW" altLang="en-US" sz="1800" i="1" dirty="0">
                  <a:latin typeface="Calibri" pitchFamily="34" charset="0"/>
                </a:endParaRPr>
              </a:p>
            </p:txBody>
          </p:sp>
        </mc:Choice>
        <mc:Fallback xmlns="">
          <p:sp>
            <p:nvSpPr>
              <p:cNvPr id="18" name="橢圓 17"/>
              <p:cNvSpPr>
                <a:spLocks noRot="1" noChangeAspect="1" noMove="1" noResize="1" noEditPoints="1" noAdjustHandles="1" noChangeArrowheads="1" noChangeShapeType="1" noTextEdit="1"/>
              </p:cNvSpPr>
              <p:nvPr/>
            </p:nvSpPr>
            <p:spPr>
              <a:xfrm>
                <a:off x="4119323" y="1777989"/>
                <a:ext cx="500062" cy="461463"/>
              </a:xfrm>
              <a:prstGeom prst="ellipse">
                <a:avLst/>
              </a:prstGeom>
              <a:blipFill>
                <a:blip r:embed="rId11"/>
                <a:stretch>
                  <a:fillRect/>
                </a:stretch>
              </a:blipFill>
              <a:ln w="12700">
                <a:solidFill>
                  <a:srgbClr val="FF0000"/>
                </a:solidFill>
              </a:ln>
            </p:spPr>
            <p:txBody>
              <a:bodyPr/>
              <a:lstStyle/>
              <a:p>
                <a:r>
                  <a:rPr lang="zh-TW" altLang="en-US">
                    <a:noFill/>
                  </a:rPr>
                  <a:t> </a:t>
                </a:r>
              </a:p>
            </p:txBody>
          </p:sp>
        </mc:Fallback>
      </mc:AlternateContent>
      <p:sp>
        <p:nvSpPr>
          <p:cNvPr id="19" name="文字方塊 18"/>
          <p:cNvSpPr txBox="1">
            <a:spLocks noChangeArrowheads="1"/>
          </p:cNvSpPr>
          <p:nvPr/>
        </p:nvSpPr>
        <p:spPr bwMode="auto">
          <a:xfrm>
            <a:off x="5171262" y="1363457"/>
            <a:ext cx="41482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dirty="0">
                <a:latin typeface="Times New Roman" pitchFamily="18" charset="0"/>
                <a:cs typeface="Times New Roman" pitchFamily="18" charset="0"/>
              </a:rPr>
              <a:t>=</a:t>
            </a:r>
            <a:endParaRPr lang="zh-TW" altLang="en-US" i="1"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0" name="橢圓 19"/>
              <p:cNvSpPr/>
              <p:nvPr/>
            </p:nvSpPr>
            <p:spPr>
              <a:xfrm>
                <a:off x="5993329" y="1361094"/>
                <a:ext cx="462769" cy="431372"/>
              </a:xfrm>
              <a:prstGeom prst="ellipse">
                <a:avLst/>
              </a:prstGeom>
              <a:solidFill>
                <a:schemeClr val="tx2">
                  <a:lumMod val="60000"/>
                  <a:lumOff val="4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cs typeface="Times New Roman" pitchFamily="18" charset="0"/>
                        </a:rPr>
                        <m:t>𝑑</m:t>
                      </m:r>
                    </m:oMath>
                  </m:oMathPara>
                </a14:m>
                <a:endParaRPr lang="zh-TW" altLang="en-US" sz="1800" dirty="0">
                  <a:latin typeface="Times New Roman" pitchFamily="18" charset="0"/>
                  <a:cs typeface="Times New Roman" pitchFamily="18" charset="0"/>
                </a:endParaRPr>
              </a:p>
            </p:txBody>
          </p:sp>
        </mc:Choice>
        <mc:Fallback xmlns="">
          <p:sp>
            <p:nvSpPr>
              <p:cNvPr id="20" name="橢圓 19"/>
              <p:cNvSpPr>
                <a:spLocks noRot="1" noChangeAspect="1" noMove="1" noResize="1" noEditPoints="1" noAdjustHandles="1" noChangeArrowheads="1" noChangeShapeType="1" noTextEdit="1"/>
              </p:cNvSpPr>
              <p:nvPr/>
            </p:nvSpPr>
            <p:spPr>
              <a:xfrm>
                <a:off x="5993329" y="1361094"/>
                <a:ext cx="462769" cy="431372"/>
              </a:xfrm>
              <a:prstGeom prst="ellipse">
                <a:avLst/>
              </a:prstGeom>
              <a:blipFill>
                <a:blip r:embed="rId12"/>
                <a:stretch>
                  <a:fillRect/>
                </a:stretch>
              </a:blipFill>
              <a:ln w="12700">
                <a:solidFill>
                  <a:schemeClr val="tx2">
                    <a:lumMod val="75000"/>
                  </a:schemeClr>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橢圓 20"/>
              <p:cNvSpPr/>
              <p:nvPr/>
            </p:nvSpPr>
            <p:spPr>
              <a:xfrm>
                <a:off x="6541322" y="1358750"/>
                <a:ext cx="462769" cy="431372"/>
              </a:xfrm>
              <a:prstGeom prst="ellipse">
                <a:avLst/>
              </a:prstGeom>
              <a:solidFill>
                <a:srgbClr val="92D05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cs typeface="Times New Roman" pitchFamily="18" charset="0"/>
                        </a:rPr>
                        <m:t>𝑑</m:t>
                      </m:r>
                    </m:oMath>
                  </m:oMathPara>
                </a14:m>
                <a:endParaRPr lang="zh-TW" altLang="en-US" sz="1800" dirty="0">
                  <a:latin typeface="Times New Roman" pitchFamily="18" charset="0"/>
                  <a:cs typeface="Times New Roman" pitchFamily="18" charset="0"/>
                </a:endParaRPr>
              </a:p>
            </p:txBody>
          </p:sp>
        </mc:Choice>
        <mc:Fallback xmlns="">
          <p:sp>
            <p:nvSpPr>
              <p:cNvPr id="21" name="橢圓 20"/>
              <p:cNvSpPr>
                <a:spLocks noRot="1" noChangeAspect="1" noMove="1" noResize="1" noEditPoints="1" noAdjustHandles="1" noChangeArrowheads="1" noChangeShapeType="1" noTextEdit="1"/>
              </p:cNvSpPr>
              <p:nvPr/>
            </p:nvSpPr>
            <p:spPr>
              <a:xfrm>
                <a:off x="6541322" y="1358750"/>
                <a:ext cx="462769" cy="431372"/>
              </a:xfrm>
              <a:prstGeom prst="ellipse">
                <a:avLst/>
              </a:prstGeom>
              <a:blipFill>
                <a:blip r:embed="rId13"/>
                <a:stretch>
                  <a:fillRect/>
                </a:stretch>
              </a:blipFill>
              <a:ln w="12700">
                <a:solidFill>
                  <a:srgbClr val="00B05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橢圓 21"/>
              <p:cNvSpPr/>
              <p:nvPr/>
            </p:nvSpPr>
            <p:spPr>
              <a:xfrm>
                <a:off x="6272644" y="1800012"/>
                <a:ext cx="500062" cy="461463"/>
              </a:xfrm>
              <a:prstGeom prst="ellipse">
                <a:avLst/>
              </a:prstGeom>
              <a:solidFill>
                <a:srgbClr val="FF7C8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b="0" i="1" smtClean="0">
                          <a:latin typeface="Cambria Math"/>
                        </a:rPr>
                        <m:t>𝑢</m:t>
                      </m:r>
                    </m:oMath>
                  </m:oMathPara>
                </a14:m>
                <a:endParaRPr lang="zh-TW" altLang="en-US" sz="1800" i="1" dirty="0">
                  <a:latin typeface="Calibri" pitchFamily="34" charset="0"/>
                </a:endParaRPr>
              </a:p>
            </p:txBody>
          </p:sp>
        </mc:Choice>
        <mc:Fallback xmlns="">
          <p:sp>
            <p:nvSpPr>
              <p:cNvPr id="22" name="橢圓 21"/>
              <p:cNvSpPr>
                <a:spLocks noRot="1" noChangeAspect="1" noMove="1" noResize="1" noEditPoints="1" noAdjustHandles="1" noChangeArrowheads="1" noChangeShapeType="1" noTextEdit="1"/>
              </p:cNvSpPr>
              <p:nvPr/>
            </p:nvSpPr>
            <p:spPr>
              <a:xfrm>
                <a:off x="6272644" y="1800012"/>
                <a:ext cx="500062" cy="461463"/>
              </a:xfrm>
              <a:prstGeom prst="ellipse">
                <a:avLst/>
              </a:prstGeom>
              <a:blipFill>
                <a:blip r:embed="rId14"/>
                <a:stretch>
                  <a:fillRect/>
                </a:stretch>
              </a:blipFill>
              <a:ln w="12700">
                <a:solidFill>
                  <a:srgbClr val="FF000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1272221" y="5506423"/>
                <a:ext cx="7109639" cy="369332"/>
              </a:xfrm>
              <a:prstGeom prst="rect">
                <a:avLst/>
              </a:prstGeom>
              <a:noFill/>
            </p:spPr>
            <p:txBody>
              <a:bodyPr wrap="none" rtlCol="0">
                <a:spAutoFit/>
              </a:bodyPr>
              <a:lstStyle/>
              <a:p>
                <a14:m>
                  <m:oMath xmlns:m="http://schemas.openxmlformats.org/officeDocument/2006/math">
                    <m:r>
                      <a:rPr lang="zh-TW" altLang="en-US" i="1">
                        <a:latin typeface="Cambria Math"/>
                        <a:cs typeface="Times New Roman" pitchFamily="18" charset="0"/>
                      </a:rPr>
                      <m:t>中子</m:t>
                    </m:r>
                  </m:oMath>
                </a14:m>
                <a:r>
                  <a:rPr lang="zh-TW" altLang="en-US" dirty="0">
                    <a:latin typeface="Times New Roman" pitchFamily="18" charset="0"/>
                    <a:cs typeface="Times New Roman" pitchFamily="18" charset="0"/>
                  </a:rPr>
                  <a:t>的性質與滿足的物理定律（強交互作用），就必須和</a:t>
                </a:r>
                <a14:m>
                  <m:oMath xmlns:m="http://schemas.openxmlformats.org/officeDocument/2006/math">
                    <m:r>
                      <a:rPr lang="zh-TW" altLang="en-US" dirty="0">
                        <a:latin typeface="Cambria Math"/>
                        <a:cs typeface="Times New Roman" pitchFamily="18" charset="0"/>
                      </a:rPr>
                      <m:t>質子</m:t>
                    </m:r>
                  </m:oMath>
                </a14:m>
                <a:r>
                  <a:rPr lang="zh-TW" altLang="en-US" dirty="0">
                    <a:latin typeface="Times New Roman" pitchFamily="18" charset="0"/>
                    <a:cs typeface="Times New Roman" pitchFamily="18" charset="0"/>
                  </a:rPr>
                  <a:t>一樣。</a:t>
                </a:r>
              </a:p>
            </p:txBody>
          </p:sp>
        </mc:Choice>
        <mc:Fallback xmlns="">
          <p:sp>
            <p:nvSpPr>
              <p:cNvPr id="23" name="文字方塊 22"/>
              <p:cNvSpPr txBox="1">
                <a:spLocks noRot="1" noChangeAspect="1" noMove="1" noResize="1" noEditPoints="1" noAdjustHandles="1" noChangeArrowheads="1" noChangeShapeType="1" noTextEdit="1"/>
              </p:cNvSpPr>
              <p:nvPr/>
            </p:nvSpPr>
            <p:spPr>
              <a:xfrm>
                <a:off x="1272221" y="5506423"/>
                <a:ext cx="7109639" cy="369332"/>
              </a:xfrm>
              <a:prstGeom prst="rect">
                <a:avLst/>
              </a:prstGeom>
              <a:blipFill>
                <a:blip r:embed="rId15"/>
                <a:stretch>
                  <a:fillRect l="-178" t="-6667" b="-20000"/>
                </a:stretch>
              </a:blipFill>
            </p:spPr>
            <p:txBody>
              <a:bodyPr/>
              <a:lstStyle/>
              <a:p>
                <a:r>
                  <a:rPr lang="zh-TW" altLang="en-US">
                    <a:noFill/>
                  </a:rPr>
                  <a:t> </a:t>
                </a:r>
              </a:p>
            </p:txBody>
          </p:sp>
        </mc:Fallback>
      </mc:AlternateContent>
      <p:sp>
        <p:nvSpPr>
          <p:cNvPr id="24" name="文字方塊 23"/>
          <p:cNvSpPr txBox="1"/>
          <p:nvPr/>
        </p:nvSpPr>
        <p:spPr>
          <a:xfrm>
            <a:off x="1272221" y="5062452"/>
            <a:ext cx="5445491"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那麼，如果無法分辨變換後的世界與變換前的世界，</a:t>
            </a:r>
          </a:p>
        </p:txBody>
      </p:sp>
      <mc:AlternateContent xmlns:mc="http://schemas.openxmlformats.org/markup-compatibility/2006" xmlns:a14="http://schemas.microsoft.com/office/drawing/2010/main">
        <mc:Choice Requires="a14">
          <p:sp>
            <p:nvSpPr>
              <p:cNvPr id="25" name="文字方塊 24"/>
              <p:cNvSpPr txBox="1"/>
              <p:nvPr/>
            </p:nvSpPr>
            <p:spPr>
              <a:xfrm>
                <a:off x="1211486" y="2605425"/>
                <a:ext cx="6815797"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變換後的世界由</a:t>
                </a:r>
                <a14:m>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𝑢</m:t>
                        </m:r>
                      </m:e>
                      <m:sup>
                        <m:r>
                          <a:rPr lang="en-US" altLang="zh-TW" i="1">
                            <a:latin typeface="Cambria Math"/>
                            <a:cs typeface="Times New Roman" pitchFamily="18" charset="0"/>
                          </a:rPr>
                          <m:t>′</m:t>
                        </m:r>
                      </m:sup>
                    </m:sSup>
                    <m:r>
                      <a:rPr lang="en-US" altLang="zh-TW" i="1">
                        <a:latin typeface="Cambria Math"/>
                        <a:cs typeface="Times New Roman" pitchFamily="18" charset="0"/>
                      </a:rPr>
                      <m:t>,</m:t>
                    </m:r>
                    <m:r>
                      <a:rPr lang="en-US" altLang="zh-TW" i="1">
                        <a:latin typeface="Cambria Math"/>
                        <a:cs typeface="Times New Roman" pitchFamily="18" charset="0"/>
                      </a:rPr>
                      <m:t>𝑑</m:t>
                    </m:r>
                    <m:r>
                      <a:rPr lang="en-US" altLang="zh-TW" i="1">
                        <a:latin typeface="Cambria Math"/>
                        <a:cs typeface="Times New Roman" pitchFamily="18" charset="0"/>
                      </a:rPr>
                      <m:t>′</m:t>
                    </m:r>
                  </m:oMath>
                </a14:m>
                <a:r>
                  <a:rPr lang="zh-TW" altLang="en-US" dirty="0">
                    <a:latin typeface="Times New Roman" pitchFamily="18" charset="0"/>
                    <a:cs typeface="Times New Roman" pitchFamily="18" charset="0"/>
                  </a:rPr>
                  <a:t>也組成了質子</a:t>
                </a:r>
                <a14:m>
                  <m:oMath xmlns:m="http://schemas.openxmlformats.org/officeDocument/2006/math">
                    <m:r>
                      <a:rPr lang="en-US" altLang="zh-TW" b="0" i="1" smtClean="0">
                        <a:latin typeface="Cambria Math"/>
                        <a:cs typeface="Times New Roman" pitchFamily="18" charset="0"/>
                      </a:rPr>
                      <m:t>𝑝</m:t>
                    </m:r>
                    <m:r>
                      <a:rPr lang="en-US" altLang="zh-TW" b="0" i="1" smtClean="0">
                        <a:latin typeface="Cambria Math"/>
                        <a:cs typeface="Times New Roman" pitchFamily="18" charset="0"/>
                      </a:rPr>
                      <m:t>′</m:t>
                    </m:r>
                  </m:oMath>
                </a14:m>
                <a:r>
                  <a:rPr lang="zh-TW" altLang="en-US" dirty="0">
                    <a:latin typeface="Times New Roman" pitchFamily="18" charset="0"/>
                    <a:cs typeface="Times New Roman" pitchFamily="18" charset="0"/>
                  </a:rPr>
                  <a:t>，</a:t>
                </a:r>
              </a:p>
            </p:txBody>
          </p:sp>
        </mc:Choice>
        <mc:Fallback xmlns="">
          <p:sp>
            <p:nvSpPr>
              <p:cNvPr id="25" name="文字方塊 24"/>
              <p:cNvSpPr txBox="1">
                <a:spLocks noRot="1" noChangeAspect="1" noMove="1" noResize="1" noEditPoints="1" noAdjustHandles="1" noChangeArrowheads="1" noChangeShapeType="1" noTextEdit="1"/>
              </p:cNvSpPr>
              <p:nvPr/>
            </p:nvSpPr>
            <p:spPr>
              <a:xfrm>
                <a:off x="1211486" y="2605425"/>
                <a:ext cx="6815797" cy="369332"/>
              </a:xfrm>
              <a:prstGeom prst="rect">
                <a:avLst/>
              </a:prstGeom>
              <a:blipFill>
                <a:blip r:embed="rId16"/>
                <a:stretch>
                  <a:fillRect l="-558" t="-3333"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文字方塊 25"/>
              <p:cNvSpPr txBox="1"/>
              <p:nvPr/>
            </p:nvSpPr>
            <p:spPr>
              <a:xfrm>
                <a:off x="1297943" y="4627083"/>
                <a:ext cx="7245573" cy="369332"/>
              </a:xfrm>
              <a:prstGeom prst="rect">
                <a:avLst/>
              </a:prstGeom>
              <a:noFill/>
            </p:spPr>
            <p:txBody>
              <a:bodyPr wrap="none" rtlCol="0">
                <a:spAutoFit/>
              </a:bodyPr>
              <a:lstStyle/>
              <a:p>
                <a:r>
                  <a:rPr lang="zh-TW" altLang="en-US" b="0" dirty="0">
                    <a:cs typeface="Times New Roman" pitchFamily="18" charset="0"/>
                  </a:rPr>
                  <a:t>但 </a:t>
                </a:r>
                <a14:m>
                  <m:oMath xmlns:m="http://schemas.openxmlformats.org/officeDocument/2006/math">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𝑢</m:t>
                        </m:r>
                      </m:e>
                      <m:sup>
                        <m:r>
                          <a:rPr lang="en-US" altLang="zh-TW" b="0" i="1" smtClean="0">
                            <a:latin typeface="Cambria Math"/>
                            <a:cs typeface="Times New Roman" pitchFamily="18" charset="0"/>
                          </a:rPr>
                          <m:t>′</m:t>
                        </m:r>
                      </m:sup>
                    </m:sSup>
                    <m:r>
                      <a:rPr lang="zh-TW" altLang="en-US" b="0" i="1" smtClean="0">
                        <a:latin typeface="Cambria Math"/>
                        <a:cs typeface="Times New Roman" pitchFamily="18" charset="0"/>
                      </a:rPr>
                      <m:t> </m:t>
                    </m:r>
                    <m:r>
                      <a:rPr lang="zh-TW" altLang="en-US" i="1">
                        <a:latin typeface="Cambria Math"/>
                        <a:cs typeface="Times New Roman" pitchFamily="18" charset="0"/>
                      </a:rPr>
                      <m:t>其實是</m:t>
                    </m:r>
                    <m:r>
                      <a:rPr lang="zh-TW" altLang="en-US" b="0" i="1" smtClean="0">
                        <a:latin typeface="Cambria Math"/>
                        <a:cs typeface="Times New Roman" pitchFamily="18" charset="0"/>
                      </a:rPr>
                      <m:t> </m:t>
                    </m:r>
                    <m:r>
                      <a:rPr lang="en-US" altLang="zh-TW" i="1">
                        <a:latin typeface="Cambria Math"/>
                        <a:cs typeface="Times New Roman" pitchFamily="18" charset="0"/>
                      </a:rPr>
                      <m:t>𝑑</m:t>
                    </m:r>
                  </m:oMath>
                </a14:m>
                <a:r>
                  <a:rPr lang="zh-TW" altLang="en-US" dirty="0">
                    <a:latin typeface="Times New Roman" pitchFamily="18" charset="0"/>
                    <a:cs typeface="Times New Roman" pitchFamily="18" charset="0"/>
                  </a:rPr>
                  <a:t>，</a:t>
                </a:r>
                <a14:m>
                  <m:oMath xmlns:m="http://schemas.openxmlformats.org/officeDocument/2006/math">
                    <m:sSup>
                      <m:sSupPr>
                        <m:ctrlPr>
                          <a:rPr lang="en-US" altLang="zh-TW" i="1" dirty="0"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𝑑</m:t>
                        </m:r>
                      </m:e>
                      <m:sup>
                        <m:r>
                          <a:rPr lang="en-US" altLang="zh-TW" i="1">
                            <a:latin typeface="Cambria Math"/>
                            <a:cs typeface="Times New Roman" pitchFamily="18" charset="0"/>
                          </a:rPr>
                          <m:t>′</m:t>
                        </m:r>
                      </m:sup>
                    </m:sSup>
                    <m:r>
                      <a:rPr lang="zh-TW" altLang="en-US" i="1">
                        <a:latin typeface="Cambria Math"/>
                        <a:cs typeface="Times New Roman" pitchFamily="18" charset="0"/>
                      </a:rPr>
                      <m:t>其實是</m:t>
                    </m:r>
                    <m:r>
                      <a:rPr lang="en-US" altLang="zh-TW" i="1">
                        <a:latin typeface="Cambria Math"/>
                        <a:cs typeface="Times New Roman" pitchFamily="18" charset="0"/>
                      </a:rPr>
                      <m:t>𝑢</m:t>
                    </m:r>
                    <m:r>
                      <a:rPr lang="en-US" altLang="zh-TW" i="1">
                        <a:latin typeface="Cambria Math"/>
                        <a:cs typeface="Times New Roman" pitchFamily="18" charset="0"/>
                      </a:rPr>
                      <m:t> </m:t>
                    </m:r>
                  </m:oMath>
                </a14:m>
                <a:r>
                  <a:rPr lang="zh-TW" altLang="en-US" dirty="0">
                    <a:latin typeface="Times New Roman" pitchFamily="18" charset="0"/>
                    <a:cs typeface="Times New Roman" pitchFamily="18" charset="0"/>
                  </a:rPr>
                  <a:t>，變換後世界的質子對應變換前的中子</a:t>
                </a:r>
                <a14:m>
                  <m:oMath xmlns:m="http://schemas.openxmlformats.org/officeDocument/2006/math">
                    <m:r>
                      <a:rPr lang="en-US" altLang="zh-TW" b="0" i="1" smtClean="0">
                        <a:latin typeface="Cambria Math"/>
                        <a:cs typeface="Times New Roman" pitchFamily="18" charset="0"/>
                      </a:rPr>
                      <m:t>𝑛</m:t>
                    </m:r>
                  </m:oMath>
                </a14:m>
                <a:r>
                  <a:rPr lang="zh-TW" altLang="en-US" dirty="0">
                    <a:latin typeface="Times New Roman" pitchFamily="18" charset="0"/>
                    <a:cs typeface="Times New Roman" pitchFamily="18" charset="0"/>
                  </a:rPr>
                  <a:t>。</a:t>
                </a:r>
              </a:p>
            </p:txBody>
          </p:sp>
        </mc:Choice>
        <mc:Fallback xmlns="">
          <p:sp>
            <p:nvSpPr>
              <p:cNvPr id="26" name="文字方塊 25"/>
              <p:cNvSpPr txBox="1">
                <a:spLocks noRot="1" noChangeAspect="1" noMove="1" noResize="1" noEditPoints="1" noAdjustHandles="1" noChangeArrowheads="1" noChangeShapeType="1" noTextEdit="1"/>
              </p:cNvSpPr>
              <p:nvPr/>
            </p:nvSpPr>
            <p:spPr>
              <a:xfrm>
                <a:off x="1297943" y="4627083"/>
                <a:ext cx="7245573" cy="369332"/>
              </a:xfrm>
              <a:prstGeom prst="rect">
                <a:avLst/>
              </a:prstGeom>
              <a:blipFill>
                <a:blip r:embed="rId17"/>
                <a:stretch>
                  <a:fillRect l="-524" t="-3333" b="-2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矩形 26"/>
              <p:cNvSpPr/>
              <p:nvPr/>
            </p:nvSpPr>
            <p:spPr>
              <a:xfrm>
                <a:off x="4004501" y="613888"/>
                <a:ext cx="4443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cs typeface="Times New Roman" pitchFamily="18" charset="0"/>
                        </a:rPr>
                        <m:t>𝑝</m:t>
                      </m:r>
                      <m:r>
                        <a:rPr lang="en-US" altLang="zh-TW" i="1">
                          <a:latin typeface="Cambria Math"/>
                          <a:cs typeface="Times New Roman" pitchFamily="18" charset="0"/>
                        </a:rPr>
                        <m:t>′</m:t>
                      </m:r>
                    </m:oMath>
                  </m:oMathPara>
                </a14:m>
                <a:endParaRPr lang="zh-TW" altLang="en-US" dirty="0"/>
              </a:p>
            </p:txBody>
          </p:sp>
        </mc:Choice>
        <mc:Fallback xmlns="">
          <p:sp>
            <p:nvSpPr>
              <p:cNvPr id="27" name="矩形 26"/>
              <p:cNvSpPr>
                <a:spLocks noRot="1" noChangeAspect="1" noMove="1" noResize="1" noEditPoints="1" noAdjustHandles="1" noChangeArrowheads="1" noChangeShapeType="1" noTextEdit="1"/>
              </p:cNvSpPr>
              <p:nvPr/>
            </p:nvSpPr>
            <p:spPr>
              <a:xfrm>
                <a:off x="4004501" y="613888"/>
                <a:ext cx="444352" cy="369332"/>
              </a:xfrm>
              <a:prstGeom prst="rect">
                <a:avLst/>
              </a:prstGeom>
              <a:blipFill>
                <a:blip r:embed="rId18"/>
                <a:stretch>
                  <a:fillRect b="-20690"/>
                </a:stretch>
              </a:blipFill>
            </p:spPr>
            <p:txBody>
              <a:bodyPr/>
              <a:lstStyle/>
              <a:p>
                <a:r>
                  <a:rPr lang="zh-TW" altLang="en-US">
                    <a:noFill/>
                  </a:rPr>
                  <a:t> </a:t>
                </a:r>
              </a:p>
            </p:txBody>
          </p:sp>
        </mc:Fallback>
      </mc:AlternateContent>
      <p:sp>
        <p:nvSpPr>
          <p:cNvPr id="28" name="文字方塊 27"/>
          <p:cNvSpPr txBox="1"/>
          <p:nvPr/>
        </p:nvSpPr>
        <p:spPr>
          <a:xfrm>
            <a:off x="1183376" y="225995"/>
            <a:ext cx="7533249"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可以讓我們釐清甚麼樣的物理定律的內在結構與性質？</a:t>
            </a:r>
          </a:p>
        </p:txBody>
      </p:sp>
      <mc:AlternateContent xmlns:mc="http://schemas.openxmlformats.org/markup-compatibility/2006" xmlns:a14="http://schemas.microsoft.com/office/drawing/2010/main">
        <mc:Choice Requires="a14">
          <p:sp>
            <p:nvSpPr>
              <p:cNvPr id="29" name="文字方塊 19">
                <a:extLst>
                  <a:ext uri="{FF2B5EF4-FFF2-40B4-BE49-F238E27FC236}">
                    <a16:creationId xmlns:a16="http://schemas.microsoft.com/office/drawing/2014/main" id="{9F65CFE3-1F52-1647-ACB2-8DDF5081B8B0}"/>
                  </a:ext>
                </a:extLst>
              </p:cNvPr>
              <p:cNvSpPr txBox="1">
                <a:spLocks noChangeArrowheads="1"/>
              </p:cNvSpPr>
              <p:nvPr/>
            </p:nvSpPr>
            <p:spPr bwMode="auto">
              <a:xfrm>
                <a:off x="1267650" y="5950712"/>
                <a:ext cx="647382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t>這樣的變換只有兩個，互換一次後，再互換即回到原狀：</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𝑍</m:t>
                        </m:r>
                      </m:e>
                      <m:sub>
                        <m:r>
                          <a:rPr lang="en-US" altLang="zh-TW" sz="1800" b="0" i="1" smtClean="0">
                            <a:latin typeface="Cambria Math" panose="02040503050406030204" pitchFamily="18" charset="0"/>
                          </a:rPr>
                          <m:t>2</m:t>
                        </m:r>
                      </m:sub>
                    </m:sSub>
                  </m:oMath>
                </a14:m>
                <a:r>
                  <a:rPr lang="zh-TW" altLang="en-US" sz="1800" dirty="0"/>
                  <a:t>。</a:t>
                </a:r>
              </a:p>
            </p:txBody>
          </p:sp>
        </mc:Choice>
        <mc:Fallback xmlns="">
          <p:sp>
            <p:nvSpPr>
              <p:cNvPr id="29" name="文字方塊 19">
                <a:extLst>
                  <a:ext uri="{FF2B5EF4-FFF2-40B4-BE49-F238E27FC236}">
                    <a16:creationId xmlns:a16="http://schemas.microsoft.com/office/drawing/2014/main" id="{9F65CFE3-1F52-1647-ACB2-8DDF5081B8B0}"/>
                  </a:ext>
                </a:extLst>
              </p:cNvPr>
              <p:cNvSpPr txBox="1">
                <a:spLocks noRot="1" noChangeAspect="1" noMove="1" noResize="1" noEditPoints="1" noAdjustHandles="1" noChangeArrowheads="1" noChangeShapeType="1" noTextEdit="1"/>
              </p:cNvSpPr>
              <p:nvPr/>
            </p:nvSpPr>
            <p:spPr bwMode="auto">
              <a:xfrm>
                <a:off x="1267650" y="5950712"/>
                <a:ext cx="6473825" cy="369332"/>
              </a:xfrm>
              <a:prstGeom prst="rect">
                <a:avLst/>
              </a:prstGeom>
              <a:blipFill>
                <a:blip r:embed="rId19"/>
                <a:stretch>
                  <a:fillRect l="-587"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 name="文字方塊 19">
                <a:extLst>
                  <a:ext uri="{FF2B5EF4-FFF2-40B4-BE49-F238E27FC236}">
                    <a16:creationId xmlns:a16="http://schemas.microsoft.com/office/drawing/2014/main" id="{A3B2CE3B-99DF-C84D-BB66-E9D3023D6D04}"/>
                  </a:ext>
                </a:extLst>
              </p:cNvPr>
              <p:cNvSpPr txBox="1">
                <a:spLocks noChangeArrowheads="1"/>
              </p:cNvSpPr>
              <p:nvPr/>
            </p:nvSpPr>
            <p:spPr bwMode="auto">
              <a:xfrm>
                <a:off x="1267649" y="6356092"/>
                <a:ext cx="647382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𝑍</m:t>
                        </m:r>
                      </m:e>
                      <m:sub>
                        <m:r>
                          <a:rPr lang="en-US" altLang="zh-TW" sz="1800" b="0" i="1" smtClean="0">
                            <a:latin typeface="Cambria Math" panose="02040503050406030204" pitchFamily="18" charset="0"/>
                          </a:rPr>
                          <m:t>2</m:t>
                        </m:r>
                      </m:sub>
                    </m:sSub>
                  </m:oMath>
                </a14:m>
                <a:r>
                  <a:rPr lang="zh-TW" altLang="en-US" sz="1800" dirty="0"/>
                  <a:t>這個離散群並沒有太多的結構。</a:t>
                </a:r>
              </a:p>
            </p:txBody>
          </p:sp>
        </mc:Choice>
        <mc:Fallback xmlns="">
          <p:sp>
            <p:nvSpPr>
              <p:cNvPr id="30" name="文字方塊 19">
                <a:extLst>
                  <a:ext uri="{FF2B5EF4-FFF2-40B4-BE49-F238E27FC236}">
                    <a16:creationId xmlns:a16="http://schemas.microsoft.com/office/drawing/2014/main" id="{A3B2CE3B-99DF-C84D-BB66-E9D3023D6D04}"/>
                  </a:ext>
                </a:extLst>
              </p:cNvPr>
              <p:cNvSpPr txBox="1">
                <a:spLocks noRot="1" noChangeAspect="1" noMove="1" noResize="1" noEditPoints="1" noAdjustHandles="1" noChangeArrowheads="1" noChangeShapeType="1" noTextEdit="1"/>
              </p:cNvSpPr>
              <p:nvPr/>
            </p:nvSpPr>
            <p:spPr bwMode="auto">
              <a:xfrm>
                <a:off x="1267649" y="6356092"/>
                <a:ext cx="6473825" cy="369332"/>
              </a:xfrm>
              <a:prstGeom prst="rect">
                <a:avLst/>
              </a:prstGeom>
              <a:blipFill>
                <a:blip r:embed="rId20"/>
                <a:stretch>
                  <a:fillRect t="-3226"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Tree>
    <p:extLst>
      <p:ext uri="{BB962C8B-B14F-4D97-AF65-F5344CB8AC3E}">
        <p14:creationId xmlns:p14="http://schemas.microsoft.com/office/powerpoint/2010/main" val="1056519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505" name="文字方塊 26"/>
              <p:cNvSpPr txBox="1">
                <a:spLocks noChangeArrowheads="1"/>
              </p:cNvSpPr>
              <p:nvPr/>
            </p:nvSpPr>
            <p:spPr bwMode="auto">
              <a:xfrm>
                <a:off x="4282041" y="5543240"/>
                <a:ext cx="366553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solidFill>
                      <a:srgbClr val="FF0000"/>
                    </a:solidFill>
                  </a:rPr>
                  <a:t>量子力學推廣的 </a:t>
                </a:r>
                <a:r>
                  <a:rPr lang="en-US" altLang="zh-TW" sz="1800" dirty="0">
                    <a:solidFill>
                      <a:srgbClr val="FF0000"/>
                    </a:solidFill>
                    <a:latin typeface="Times New Roman" panose="02020603050405020304" pitchFamily="18" charset="0"/>
                    <a:cs typeface="Times New Roman" panose="02020603050405020304" pitchFamily="18" charset="0"/>
                  </a:rPr>
                  <a:t>u-d</a:t>
                </a:r>
                <a:r>
                  <a:rPr lang="en-US" altLang="zh-TW" sz="1800" dirty="0">
                    <a:solidFill>
                      <a:srgbClr val="FF0000"/>
                    </a:solidFill>
                  </a:rPr>
                  <a:t> </a:t>
                </a:r>
                <a14:m>
                  <m:oMath xmlns:m="http://schemas.openxmlformats.org/officeDocument/2006/math">
                    <m:r>
                      <a:rPr lang="en-US" altLang="zh-TW" sz="1800" i="1" dirty="0" smtClean="0">
                        <a:solidFill>
                          <a:srgbClr val="FF0000"/>
                        </a:solidFill>
                        <a:latin typeface="Cambria Math"/>
                        <a:ea typeface="Cambria Math" panose="02040503050406030204" pitchFamily="18" charset="0"/>
                      </a:rPr>
                      <m:t>𝑆𝑈</m:t>
                    </m:r>
                  </m:oMath>
                </a14:m>
                <a:r>
                  <a:rPr lang="en-US" altLang="zh-TW" sz="1800" dirty="0">
                    <a:solidFill>
                      <a:srgbClr val="FF0000"/>
                    </a:solidFill>
                    <a:latin typeface="Cambria Math" panose="02040503050406030204" pitchFamily="18" charset="0"/>
                    <a:ea typeface="Cambria Math" panose="02040503050406030204" pitchFamily="18" charset="0"/>
                  </a:rPr>
                  <a:t>(2)</a:t>
                </a:r>
                <a:r>
                  <a:rPr lang="zh-TW" altLang="en-US" sz="1800" dirty="0">
                    <a:solidFill>
                      <a:srgbClr val="FF0000"/>
                    </a:solidFill>
                  </a:rPr>
                  <a:t>變換</a:t>
                </a:r>
              </a:p>
            </p:txBody>
          </p:sp>
        </mc:Choice>
        <mc:Fallback xmlns="">
          <p:sp>
            <p:nvSpPr>
              <p:cNvPr id="21505" name="文字方塊 26"/>
              <p:cNvSpPr txBox="1">
                <a:spLocks noRot="1" noChangeAspect="1" noMove="1" noResize="1" noEditPoints="1" noAdjustHandles="1" noChangeArrowheads="1" noChangeShapeType="1" noTextEdit="1"/>
              </p:cNvSpPr>
              <p:nvPr/>
            </p:nvSpPr>
            <p:spPr bwMode="auto">
              <a:xfrm>
                <a:off x="4282041" y="5543240"/>
                <a:ext cx="3665537" cy="369332"/>
              </a:xfrm>
              <a:prstGeom prst="rect">
                <a:avLst/>
              </a:prstGeom>
              <a:blipFill>
                <a:blip r:embed="rId2"/>
                <a:stretch>
                  <a:fillRect l="-1034" t="-6667" b="-2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1523" name="文字方塊 22"/>
          <p:cNvSpPr txBox="1">
            <a:spLocks noChangeArrowheads="1"/>
          </p:cNvSpPr>
          <p:nvPr/>
        </p:nvSpPr>
        <p:spPr bwMode="auto">
          <a:xfrm>
            <a:off x="1709634" y="5042199"/>
            <a:ext cx="827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t>古典</a:t>
            </a:r>
          </a:p>
        </p:txBody>
      </p:sp>
      <p:sp>
        <p:nvSpPr>
          <p:cNvPr id="21524" name="文字方塊 24"/>
          <p:cNvSpPr txBox="1">
            <a:spLocks noChangeArrowheads="1"/>
          </p:cNvSpPr>
          <p:nvPr/>
        </p:nvSpPr>
        <p:spPr bwMode="auto">
          <a:xfrm>
            <a:off x="5279128" y="5040611"/>
            <a:ext cx="798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a:t>量子</a:t>
            </a:r>
          </a:p>
        </p:txBody>
      </p:sp>
      <mc:AlternateContent xmlns:mc="http://schemas.openxmlformats.org/markup-compatibility/2006" xmlns:a14="http://schemas.microsoft.com/office/drawing/2010/main">
        <mc:Choice Requires="a14">
          <p:sp>
            <p:nvSpPr>
              <p:cNvPr id="21525" name="文字方塊 24"/>
              <p:cNvSpPr txBox="1">
                <a:spLocks noChangeArrowheads="1"/>
              </p:cNvSpPr>
              <p:nvPr/>
            </p:nvSpPr>
            <p:spPr bwMode="auto">
              <a:xfrm>
                <a:off x="1188001" y="1925379"/>
                <a:ext cx="531405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cs typeface="Times New Roman" pitchFamily="18" charset="0"/>
                  </a:rPr>
                  <a:t>就是</a:t>
                </a:r>
                <a14:m>
                  <m:oMath xmlns:m="http://schemas.openxmlformats.org/officeDocument/2006/math">
                    <m:r>
                      <a:rPr lang="en-US" altLang="zh-TW" sz="1800" i="1" smtClean="0">
                        <a:latin typeface="Cambria Math"/>
                        <a:cs typeface="Times New Roman" pitchFamily="18" charset="0"/>
                      </a:rPr>
                      <m:t>𝑢</m:t>
                    </m:r>
                  </m:oMath>
                </a14:m>
                <a:r>
                  <a:rPr lang="zh-TW" altLang="en-US" sz="1800" dirty="0">
                    <a:latin typeface="Times New Roman" pitchFamily="18" charset="0"/>
                    <a:cs typeface="Times New Roman" pitchFamily="18" charset="0"/>
                  </a:rPr>
                  <a:t>與</a:t>
                </a:r>
                <a14:m>
                  <m:oMath xmlns:m="http://schemas.openxmlformats.org/officeDocument/2006/math">
                    <m:r>
                      <a:rPr lang="en-US" altLang="zh-TW" sz="1800" i="1">
                        <a:latin typeface="Cambria Math"/>
                        <a:cs typeface="Times New Roman" pitchFamily="18" charset="0"/>
                      </a:rPr>
                      <m:t>𝑑</m:t>
                    </m:r>
                  </m:oMath>
                </a14:m>
                <a:r>
                  <a:rPr lang="zh-TW" altLang="en-US" sz="1800" dirty="0">
                    <a:latin typeface="Times New Roman" pitchFamily="18" charset="0"/>
                    <a:cs typeface="Times New Roman" pitchFamily="18" charset="0"/>
                  </a:rPr>
                  <a:t>分別換成兩個正交的</a:t>
                </a:r>
                <a14:m>
                  <m:oMath xmlns:m="http://schemas.openxmlformats.org/officeDocument/2006/math">
                    <m:r>
                      <a:rPr lang="en-US" altLang="zh-TW" sz="1800" i="1">
                        <a:latin typeface="Cambria Math"/>
                        <a:cs typeface="Times New Roman" pitchFamily="18" charset="0"/>
                      </a:rPr>
                      <m:t>𝑢</m:t>
                    </m:r>
                  </m:oMath>
                </a14:m>
                <a:r>
                  <a:rPr lang="en-US" altLang="zh-TW" sz="1800" dirty="0">
                    <a:latin typeface="Times New Roman" pitchFamily="18" charset="0"/>
                    <a:cs typeface="Times New Roman" pitchFamily="18" charset="0"/>
                  </a:rPr>
                  <a:t>,</a:t>
                </a:r>
                <a:r>
                  <a:rPr lang="en-US" altLang="zh-TW" sz="1800" dirty="0">
                    <a:cs typeface="Times New Roman" pitchFamily="18" charset="0"/>
                  </a:rPr>
                  <a:t> </a:t>
                </a:r>
                <a14:m>
                  <m:oMath xmlns:m="http://schemas.openxmlformats.org/officeDocument/2006/math">
                    <m:r>
                      <a:rPr lang="en-US" altLang="zh-TW" sz="1800" i="1">
                        <a:latin typeface="Cambria Math"/>
                        <a:cs typeface="Times New Roman" pitchFamily="18" charset="0"/>
                      </a:rPr>
                      <m:t>𝑑</m:t>
                    </m:r>
                  </m:oMath>
                </a14:m>
                <a:r>
                  <a:rPr lang="zh-TW" altLang="en-US" sz="1800" dirty="0">
                    <a:latin typeface="Times New Roman" pitchFamily="18" charset="0"/>
                    <a:cs typeface="Times New Roman" pitchFamily="18" charset="0"/>
                  </a:rPr>
                  <a:t>疊加！</a:t>
                </a:r>
              </a:p>
            </p:txBody>
          </p:sp>
        </mc:Choice>
        <mc:Fallback xmlns="">
          <p:sp>
            <p:nvSpPr>
              <p:cNvPr id="21525" name="文字方塊 24"/>
              <p:cNvSpPr txBox="1">
                <a:spLocks noRot="1" noChangeAspect="1" noMove="1" noResize="1" noEditPoints="1" noAdjustHandles="1" noChangeArrowheads="1" noChangeShapeType="1" noTextEdit="1"/>
              </p:cNvSpPr>
              <p:nvPr/>
            </p:nvSpPr>
            <p:spPr bwMode="auto">
              <a:xfrm>
                <a:off x="1188001" y="1925379"/>
                <a:ext cx="5314058" cy="369332"/>
              </a:xfrm>
              <a:prstGeom prst="rect">
                <a:avLst/>
              </a:prstGeom>
              <a:blipFill>
                <a:blip r:embed="rId3"/>
                <a:stretch>
                  <a:fillRect l="-95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5" name="文字方塊 18"/>
          <p:cNvSpPr txBox="1">
            <a:spLocks noChangeArrowheads="1"/>
          </p:cNvSpPr>
          <p:nvPr/>
        </p:nvSpPr>
        <p:spPr bwMode="auto">
          <a:xfrm>
            <a:off x="6226031" y="3387229"/>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dirty="0">
                <a:latin typeface="Times New Roman" pitchFamily="18" charset="0"/>
                <a:cs typeface="Times New Roman" pitchFamily="18" charset="0"/>
              </a:rPr>
              <a:t>=</a:t>
            </a:r>
            <a:endParaRPr lang="zh-TW" altLang="en-US" i="1" dirty="0">
              <a:latin typeface="Times New Roman" pitchFamily="18" charset="0"/>
              <a:cs typeface="Times New Roman" pitchFamily="18" charset="0"/>
            </a:endParaRPr>
          </a:p>
        </p:txBody>
      </p:sp>
      <p:sp>
        <p:nvSpPr>
          <p:cNvPr id="26" name="向右箭號 25"/>
          <p:cNvSpPr/>
          <p:nvPr/>
        </p:nvSpPr>
        <p:spPr>
          <a:xfrm>
            <a:off x="5101275" y="3458667"/>
            <a:ext cx="500062" cy="42862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27" name="橢圓 26"/>
              <p:cNvSpPr/>
              <p:nvPr/>
            </p:nvSpPr>
            <p:spPr>
              <a:xfrm>
                <a:off x="5682788" y="3387229"/>
                <a:ext cx="500063"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r>
                        <a:rPr lang="en-US" altLang="zh-TW" sz="1800" i="1">
                          <a:latin typeface="Cambria Math"/>
                          <a:cs typeface="Times New Roman" pitchFamily="18" charset="0"/>
                        </a:rPr>
                        <m:t>′</m:t>
                      </m:r>
                    </m:oMath>
                  </m:oMathPara>
                </a14:m>
                <a:endParaRPr lang="zh-TW" altLang="en-US" sz="1800" dirty="0">
                  <a:latin typeface="Times New Roman" pitchFamily="18" charset="0"/>
                  <a:cs typeface="Times New Roman" pitchFamily="18" charset="0"/>
                </a:endParaRPr>
              </a:p>
            </p:txBody>
          </p:sp>
        </mc:Choice>
        <mc:Fallback xmlns="">
          <p:sp>
            <p:nvSpPr>
              <p:cNvPr id="27" name="橢圓 26"/>
              <p:cNvSpPr>
                <a:spLocks noRot="1" noChangeAspect="1" noMove="1" noResize="1" noEditPoints="1" noAdjustHandles="1" noChangeArrowheads="1" noChangeShapeType="1" noTextEdit="1"/>
              </p:cNvSpPr>
              <p:nvPr/>
            </p:nvSpPr>
            <p:spPr>
              <a:xfrm>
                <a:off x="5682788" y="3387229"/>
                <a:ext cx="500063" cy="500063"/>
              </a:xfrm>
              <a:prstGeom prst="ellipse">
                <a:avLst/>
              </a:prstGeom>
              <a:blipFill>
                <a:blip r:embed="rId4"/>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橢圓 28"/>
              <p:cNvSpPr/>
              <p:nvPr/>
            </p:nvSpPr>
            <p:spPr>
              <a:xfrm>
                <a:off x="6933321" y="4208759"/>
                <a:ext cx="500063"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oMath>
                  </m:oMathPara>
                </a14:m>
                <a:endParaRPr lang="zh-TW" altLang="en-US" sz="1800" dirty="0">
                  <a:latin typeface="Times New Roman" pitchFamily="18" charset="0"/>
                  <a:cs typeface="Times New Roman" pitchFamily="18" charset="0"/>
                </a:endParaRPr>
              </a:p>
            </p:txBody>
          </p:sp>
        </mc:Choice>
        <mc:Fallback xmlns="">
          <p:sp>
            <p:nvSpPr>
              <p:cNvPr id="29" name="橢圓 28"/>
              <p:cNvSpPr>
                <a:spLocks noRot="1" noChangeAspect="1" noMove="1" noResize="1" noEditPoints="1" noAdjustHandles="1" noChangeArrowheads="1" noChangeShapeType="1" noTextEdit="1"/>
              </p:cNvSpPr>
              <p:nvPr/>
            </p:nvSpPr>
            <p:spPr>
              <a:xfrm>
                <a:off x="6933321" y="4208759"/>
                <a:ext cx="500063" cy="500063"/>
              </a:xfrm>
              <a:prstGeom prst="ellipse">
                <a:avLst/>
              </a:prstGeom>
              <a:blipFill>
                <a:blip r:embed="rId5"/>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橢圓 29"/>
              <p:cNvSpPr/>
              <p:nvPr/>
            </p:nvSpPr>
            <p:spPr>
              <a:xfrm>
                <a:off x="8252218" y="3358734"/>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oMath>
                  </m:oMathPara>
                </a14:m>
                <a:endParaRPr lang="zh-TW" altLang="en-US" sz="1800" i="1" dirty="0">
                  <a:latin typeface="Calibri" pitchFamily="34" charset="0"/>
                </a:endParaRPr>
              </a:p>
            </p:txBody>
          </p:sp>
        </mc:Choice>
        <mc:Fallback xmlns="">
          <p:sp>
            <p:nvSpPr>
              <p:cNvPr id="30" name="橢圓 29"/>
              <p:cNvSpPr>
                <a:spLocks noRot="1" noChangeAspect="1" noMove="1" noResize="1" noEditPoints="1" noAdjustHandles="1" noChangeArrowheads="1" noChangeShapeType="1" noTextEdit="1"/>
              </p:cNvSpPr>
              <p:nvPr/>
            </p:nvSpPr>
            <p:spPr>
              <a:xfrm>
                <a:off x="8252218" y="3358734"/>
                <a:ext cx="500062" cy="500063"/>
              </a:xfrm>
              <a:prstGeom prst="ellipse">
                <a:avLst/>
              </a:prstGeom>
              <a:blipFill>
                <a:blip r:embed="rId6"/>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橢圓 38"/>
              <p:cNvSpPr/>
              <p:nvPr/>
            </p:nvSpPr>
            <p:spPr>
              <a:xfrm>
                <a:off x="5684376" y="4208759"/>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r>
                        <a:rPr lang="en-US" altLang="zh-TW" sz="1800" i="1">
                          <a:latin typeface="Cambria Math"/>
                          <a:cs typeface="Times New Roman" pitchFamily="18" charset="0"/>
                        </a:rPr>
                        <m:t>′</m:t>
                      </m:r>
                    </m:oMath>
                  </m:oMathPara>
                </a14:m>
                <a:endParaRPr lang="zh-TW" altLang="en-US" sz="1800" i="1" dirty="0">
                  <a:latin typeface="Calibri" pitchFamily="34" charset="0"/>
                </a:endParaRPr>
              </a:p>
            </p:txBody>
          </p:sp>
        </mc:Choice>
        <mc:Fallback xmlns="">
          <p:sp>
            <p:nvSpPr>
              <p:cNvPr id="39" name="橢圓 38"/>
              <p:cNvSpPr>
                <a:spLocks noRot="1" noChangeAspect="1" noMove="1" noResize="1" noEditPoints="1" noAdjustHandles="1" noChangeArrowheads="1" noChangeShapeType="1" noTextEdit="1"/>
              </p:cNvSpPr>
              <p:nvPr/>
            </p:nvSpPr>
            <p:spPr>
              <a:xfrm>
                <a:off x="5684376" y="4208759"/>
                <a:ext cx="500062" cy="500063"/>
              </a:xfrm>
              <a:prstGeom prst="ellipse">
                <a:avLst/>
              </a:prstGeom>
              <a:blipFill>
                <a:blip r:embed="rId7"/>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橢圓 39"/>
              <p:cNvSpPr/>
              <p:nvPr/>
            </p:nvSpPr>
            <p:spPr>
              <a:xfrm>
                <a:off x="4386900" y="4244479"/>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oMath>
                  </m:oMathPara>
                </a14:m>
                <a:endParaRPr lang="zh-TW" altLang="en-US" sz="1800" i="1" dirty="0">
                  <a:latin typeface="Calibri" pitchFamily="34" charset="0"/>
                </a:endParaRPr>
              </a:p>
            </p:txBody>
          </p:sp>
        </mc:Choice>
        <mc:Fallback xmlns="">
          <p:sp>
            <p:nvSpPr>
              <p:cNvPr id="40" name="橢圓 39"/>
              <p:cNvSpPr>
                <a:spLocks noRot="1" noChangeAspect="1" noMove="1" noResize="1" noEditPoints="1" noAdjustHandles="1" noChangeArrowheads="1" noChangeShapeType="1" noTextEdit="1"/>
              </p:cNvSpPr>
              <p:nvPr/>
            </p:nvSpPr>
            <p:spPr>
              <a:xfrm>
                <a:off x="4386900" y="4244479"/>
                <a:ext cx="500062" cy="500063"/>
              </a:xfrm>
              <a:prstGeom prst="ellipse">
                <a:avLst/>
              </a:prstGeom>
              <a:blipFill>
                <a:blip r:embed="rId8"/>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橢圓 40"/>
              <p:cNvSpPr/>
              <p:nvPr/>
            </p:nvSpPr>
            <p:spPr>
              <a:xfrm>
                <a:off x="4386900" y="3387229"/>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oMath>
                  </m:oMathPara>
                </a14:m>
                <a:endParaRPr lang="zh-TW" altLang="en-US" sz="1800" dirty="0">
                  <a:latin typeface="Times New Roman" pitchFamily="18" charset="0"/>
                  <a:cs typeface="Times New Roman" pitchFamily="18" charset="0"/>
                </a:endParaRPr>
              </a:p>
            </p:txBody>
          </p:sp>
        </mc:Choice>
        <mc:Fallback xmlns="">
          <p:sp>
            <p:nvSpPr>
              <p:cNvPr id="41" name="橢圓 40"/>
              <p:cNvSpPr>
                <a:spLocks noRot="1" noChangeAspect="1" noMove="1" noResize="1" noEditPoints="1" noAdjustHandles="1" noChangeArrowheads="1" noChangeShapeType="1" noTextEdit="1"/>
              </p:cNvSpPr>
              <p:nvPr/>
            </p:nvSpPr>
            <p:spPr>
              <a:xfrm>
                <a:off x="4386900" y="3387229"/>
                <a:ext cx="500062" cy="500063"/>
              </a:xfrm>
              <a:prstGeom prst="ellipse">
                <a:avLst/>
              </a:prstGeom>
              <a:blipFill>
                <a:blip r:embed="rId9"/>
                <a:stretch>
                  <a:fillRect/>
                </a:stretch>
              </a:blipFill>
              <a:ln>
                <a:solidFill>
                  <a:schemeClr val="tx1"/>
                </a:solidFill>
              </a:ln>
            </p:spPr>
            <p:txBody>
              <a:bodyPr/>
              <a:lstStyle/>
              <a:p>
                <a:r>
                  <a:rPr lang="en-US">
                    <a:noFill/>
                  </a:rPr>
                  <a:t> </a:t>
                </a:r>
              </a:p>
            </p:txBody>
          </p:sp>
        </mc:Fallback>
      </mc:AlternateContent>
      <p:sp>
        <p:nvSpPr>
          <p:cNvPr id="42" name="向右箭號 41"/>
          <p:cNvSpPr/>
          <p:nvPr/>
        </p:nvSpPr>
        <p:spPr>
          <a:xfrm>
            <a:off x="5101275" y="4244479"/>
            <a:ext cx="500062" cy="42862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3" name="文字方塊 42"/>
          <p:cNvSpPr txBox="1">
            <a:spLocks noChangeArrowheads="1"/>
          </p:cNvSpPr>
          <p:nvPr/>
        </p:nvSpPr>
        <p:spPr bwMode="auto">
          <a:xfrm>
            <a:off x="6275547" y="4208759"/>
            <a:ext cx="41482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dirty="0">
                <a:latin typeface="Times New Roman" pitchFamily="18" charset="0"/>
                <a:cs typeface="Times New Roman" pitchFamily="18" charset="0"/>
              </a:rPr>
              <a:t>=</a:t>
            </a:r>
            <a:endParaRPr lang="zh-TW" altLang="en-US" i="1"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44" name="橢圓 43"/>
              <p:cNvSpPr/>
              <p:nvPr/>
            </p:nvSpPr>
            <p:spPr>
              <a:xfrm>
                <a:off x="8272661" y="4192859"/>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oMath>
                  </m:oMathPara>
                </a14:m>
                <a:endParaRPr lang="zh-TW" altLang="en-US" sz="1800" i="1" dirty="0">
                  <a:latin typeface="Calibri" pitchFamily="34" charset="0"/>
                </a:endParaRPr>
              </a:p>
            </p:txBody>
          </p:sp>
        </mc:Choice>
        <mc:Fallback xmlns="">
          <p:sp>
            <p:nvSpPr>
              <p:cNvPr id="44" name="橢圓 43"/>
              <p:cNvSpPr>
                <a:spLocks noRot="1" noChangeAspect="1" noMove="1" noResize="1" noEditPoints="1" noAdjustHandles="1" noChangeArrowheads="1" noChangeShapeType="1" noTextEdit="1"/>
              </p:cNvSpPr>
              <p:nvPr/>
            </p:nvSpPr>
            <p:spPr>
              <a:xfrm>
                <a:off x="8272661" y="4192859"/>
                <a:ext cx="500062" cy="500063"/>
              </a:xfrm>
              <a:prstGeom prst="ellipse">
                <a:avLst/>
              </a:prstGeom>
              <a:blipFill>
                <a:blip r:embed="rId10"/>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橢圓 44"/>
              <p:cNvSpPr/>
              <p:nvPr/>
            </p:nvSpPr>
            <p:spPr>
              <a:xfrm>
                <a:off x="6933320" y="3349129"/>
                <a:ext cx="500063"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oMath>
                  </m:oMathPara>
                </a14:m>
                <a:endParaRPr lang="zh-TW" altLang="en-US" sz="1800" dirty="0">
                  <a:latin typeface="Times New Roman" pitchFamily="18" charset="0"/>
                  <a:cs typeface="Times New Roman" pitchFamily="18" charset="0"/>
                </a:endParaRPr>
              </a:p>
            </p:txBody>
          </p:sp>
        </mc:Choice>
        <mc:Fallback xmlns="">
          <p:sp>
            <p:nvSpPr>
              <p:cNvPr id="45" name="橢圓 44"/>
              <p:cNvSpPr>
                <a:spLocks noRot="1" noChangeAspect="1" noMove="1" noResize="1" noEditPoints="1" noAdjustHandles="1" noChangeArrowheads="1" noChangeShapeType="1" noTextEdit="1"/>
              </p:cNvSpPr>
              <p:nvPr/>
            </p:nvSpPr>
            <p:spPr>
              <a:xfrm>
                <a:off x="6933320" y="3349129"/>
                <a:ext cx="500063" cy="500063"/>
              </a:xfrm>
              <a:prstGeom prst="ellipse">
                <a:avLst/>
              </a:prstGeom>
              <a:blipFill>
                <a:blip r:embed="rId11"/>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6502059" y="3433543"/>
                <a:ext cx="4852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𝑎</m:t>
                      </m:r>
                      <m:r>
                        <a:rPr lang="en-US" altLang="zh-TW" i="1">
                          <a:latin typeface="Cambria Math"/>
                          <a:ea typeface="Cambria Math"/>
                          <a:cs typeface="Times New Roman" pitchFamily="18" charset="0"/>
                        </a:rPr>
                        <m:t>∙</m:t>
                      </m:r>
                    </m:oMath>
                  </m:oMathPara>
                </a14:m>
                <a:endParaRPr lang="zh-TW" altLang="en-US" dirty="0">
                  <a:latin typeface="Times New Roman" pitchFamily="18" charset="0"/>
                  <a:cs typeface="Times New Roman" pitchFamily="18" charset="0"/>
                </a:endParaRPr>
              </a:p>
            </p:txBody>
          </p:sp>
        </mc:Choice>
        <mc:Fallback xmlns="">
          <p:sp>
            <p:nvSpPr>
              <p:cNvPr id="2" name="文字方塊 1"/>
              <p:cNvSpPr txBox="1">
                <a:spLocks noRot="1" noChangeAspect="1" noMove="1" noResize="1" noEditPoints="1" noAdjustHandles="1" noChangeArrowheads="1" noChangeShapeType="1" noTextEdit="1"/>
              </p:cNvSpPr>
              <p:nvPr/>
            </p:nvSpPr>
            <p:spPr>
              <a:xfrm>
                <a:off x="6502059" y="3433543"/>
                <a:ext cx="485261"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文字方塊 48"/>
              <p:cNvSpPr txBox="1"/>
              <p:nvPr/>
            </p:nvSpPr>
            <p:spPr>
              <a:xfrm>
                <a:off x="7495023" y="3414494"/>
                <a:ext cx="75719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cs typeface="Times New Roman" pitchFamily="18" charset="0"/>
                        </a:rPr>
                        <m:t>+  </m:t>
                      </m:r>
                      <m:r>
                        <a:rPr lang="en-US" altLang="zh-TW" b="0" i="1" smtClean="0">
                          <a:latin typeface="Cambria Math"/>
                          <a:ea typeface="Cambria Math"/>
                          <a:cs typeface="Times New Roman" pitchFamily="18" charset="0"/>
                        </a:rPr>
                        <m:t>𝑏</m:t>
                      </m:r>
                      <m:r>
                        <a:rPr lang="en-US" altLang="zh-TW" i="1">
                          <a:latin typeface="Cambria Math"/>
                          <a:ea typeface="Cambria Math"/>
                          <a:cs typeface="Times New Roman" pitchFamily="18" charset="0"/>
                        </a:rPr>
                        <m:t>∙</m:t>
                      </m:r>
                    </m:oMath>
                  </m:oMathPara>
                </a14:m>
                <a:endParaRPr lang="zh-TW" altLang="en-US" dirty="0">
                  <a:latin typeface="Times New Roman" pitchFamily="18" charset="0"/>
                  <a:cs typeface="Times New Roman" pitchFamily="18" charset="0"/>
                </a:endParaRPr>
              </a:p>
            </p:txBody>
          </p:sp>
        </mc:Choice>
        <mc:Fallback xmlns="">
          <p:sp>
            <p:nvSpPr>
              <p:cNvPr id="49" name="文字方塊 48"/>
              <p:cNvSpPr txBox="1">
                <a:spLocks noRot="1" noChangeAspect="1" noMove="1" noResize="1" noEditPoints="1" noAdjustHandles="1" noChangeArrowheads="1" noChangeShapeType="1" noTextEdit="1"/>
              </p:cNvSpPr>
              <p:nvPr/>
            </p:nvSpPr>
            <p:spPr>
              <a:xfrm>
                <a:off x="7495023" y="3414494"/>
                <a:ext cx="757195" cy="369332"/>
              </a:xfrm>
              <a:prstGeom prst="rect">
                <a:avLst/>
              </a:prstGeom>
              <a:blipFill>
                <a:blip r:embed="rId13"/>
                <a:stretch>
                  <a:fillRect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文字方塊 49"/>
              <p:cNvSpPr txBox="1"/>
              <p:nvPr/>
            </p:nvSpPr>
            <p:spPr>
              <a:xfrm>
                <a:off x="6521909" y="4258224"/>
                <a:ext cx="4644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cs typeface="Times New Roman" pitchFamily="18" charset="0"/>
                        </a:rPr>
                        <m:t>𝑐</m:t>
                      </m:r>
                      <m:r>
                        <a:rPr lang="en-US" altLang="zh-TW" i="1">
                          <a:latin typeface="Cambria Math"/>
                          <a:ea typeface="Cambria Math"/>
                          <a:cs typeface="Times New Roman" pitchFamily="18" charset="0"/>
                        </a:rPr>
                        <m:t>∙</m:t>
                      </m:r>
                    </m:oMath>
                  </m:oMathPara>
                </a14:m>
                <a:endParaRPr lang="zh-TW" altLang="en-US" dirty="0">
                  <a:latin typeface="Times New Roman" pitchFamily="18" charset="0"/>
                  <a:cs typeface="Times New Roman" pitchFamily="18" charset="0"/>
                </a:endParaRPr>
              </a:p>
            </p:txBody>
          </p:sp>
        </mc:Choice>
        <mc:Fallback xmlns="">
          <p:sp>
            <p:nvSpPr>
              <p:cNvPr id="50" name="文字方塊 49"/>
              <p:cNvSpPr txBox="1">
                <a:spLocks noRot="1" noChangeAspect="1" noMove="1" noResize="1" noEditPoints="1" noAdjustHandles="1" noChangeArrowheads="1" noChangeShapeType="1" noTextEdit="1"/>
              </p:cNvSpPr>
              <p:nvPr/>
            </p:nvSpPr>
            <p:spPr>
              <a:xfrm>
                <a:off x="6521909" y="4258224"/>
                <a:ext cx="464486"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文字方塊 50"/>
              <p:cNvSpPr txBox="1"/>
              <p:nvPr/>
            </p:nvSpPr>
            <p:spPr>
              <a:xfrm>
                <a:off x="7505207" y="4274125"/>
                <a:ext cx="7674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cs typeface="Times New Roman" pitchFamily="18" charset="0"/>
                        </a:rPr>
                        <m:t>+  </m:t>
                      </m:r>
                      <m:r>
                        <a:rPr lang="en-US" altLang="zh-TW" b="0" i="1" smtClean="0">
                          <a:latin typeface="Cambria Math"/>
                          <a:ea typeface="Cambria Math"/>
                          <a:cs typeface="Times New Roman" pitchFamily="18" charset="0"/>
                        </a:rPr>
                        <m:t>𝑑</m:t>
                      </m:r>
                      <m:r>
                        <a:rPr lang="en-US" altLang="zh-TW" i="1">
                          <a:latin typeface="Cambria Math"/>
                          <a:ea typeface="Cambria Math"/>
                          <a:cs typeface="Times New Roman" pitchFamily="18" charset="0"/>
                        </a:rPr>
                        <m:t>∙</m:t>
                      </m:r>
                    </m:oMath>
                  </m:oMathPara>
                </a14:m>
                <a:endParaRPr lang="zh-TW" altLang="en-US" dirty="0">
                  <a:latin typeface="Times New Roman" pitchFamily="18" charset="0"/>
                  <a:cs typeface="Times New Roman" pitchFamily="18" charset="0"/>
                </a:endParaRPr>
              </a:p>
            </p:txBody>
          </p:sp>
        </mc:Choice>
        <mc:Fallback xmlns="">
          <p:sp>
            <p:nvSpPr>
              <p:cNvPr id="51" name="文字方塊 50"/>
              <p:cNvSpPr txBox="1">
                <a:spLocks noRot="1" noChangeAspect="1" noMove="1" noResize="1" noEditPoints="1" noAdjustHandles="1" noChangeArrowheads="1" noChangeShapeType="1" noTextEdit="1"/>
              </p:cNvSpPr>
              <p:nvPr/>
            </p:nvSpPr>
            <p:spPr>
              <a:xfrm>
                <a:off x="7505207" y="4274125"/>
                <a:ext cx="767454" cy="369332"/>
              </a:xfrm>
              <a:prstGeom prst="rect">
                <a:avLst/>
              </a:prstGeom>
              <a:blipFill>
                <a:blip r:embed="rId15"/>
                <a:stretch>
                  <a:fillRect b="-16667"/>
                </a:stretch>
              </a:blipFill>
            </p:spPr>
            <p:txBody>
              <a:bodyPr/>
              <a:lstStyle/>
              <a:p>
                <a:r>
                  <a:rPr lang="en-US">
                    <a:noFill/>
                  </a:rPr>
                  <a:t> </a:t>
                </a:r>
              </a:p>
            </p:txBody>
          </p:sp>
        </mc:Fallback>
      </mc:AlternateContent>
      <p:sp>
        <p:nvSpPr>
          <p:cNvPr id="52" name="文字方塊 18"/>
          <p:cNvSpPr txBox="1">
            <a:spLocks noChangeArrowheads="1"/>
          </p:cNvSpPr>
          <p:nvPr/>
        </p:nvSpPr>
        <p:spPr bwMode="auto">
          <a:xfrm>
            <a:off x="2118997" y="3443691"/>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dirty="0">
                <a:latin typeface="Times New Roman" pitchFamily="18" charset="0"/>
                <a:cs typeface="Times New Roman" pitchFamily="18" charset="0"/>
              </a:rPr>
              <a:t>=</a:t>
            </a:r>
            <a:endParaRPr lang="zh-TW" altLang="en-US" i="1" dirty="0">
              <a:latin typeface="Times New Roman" pitchFamily="18" charset="0"/>
              <a:cs typeface="Times New Roman" pitchFamily="18" charset="0"/>
            </a:endParaRPr>
          </a:p>
        </p:txBody>
      </p:sp>
      <p:sp>
        <p:nvSpPr>
          <p:cNvPr id="53" name="向右箭號 52"/>
          <p:cNvSpPr/>
          <p:nvPr/>
        </p:nvSpPr>
        <p:spPr>
          <a:xfrm>
            <a:off x="1188001" y="3479411"/>
            <a:ext cx="250031" cy="42862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54" name="橢圓 53"/>
              <p:cNvSpPr/>
              <p:nvPr/>
            </p:nvSpPr>
            <p:spPr>
              <a:xfrm>
                <a:off x="1575754" y="3443691"/>
                <a:ext cx="500063"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r>
                        <a:rPr lang="en-US" altLang="zh-TW" sz="1800" i="1">
                          <a:latin typeface="Cambria Math"/>
                          <a:cs typeface="Times New Roman" pitchFamily="18" charset="0"/>
                        </a:rPr>
                        <m:t>′</m:t>
                      </m:r>
                    </m:oMath>
                  </m:oMathPara>
                </a14:m>
                <a:endParaRPr lang="zh-TW" altLang="en-US" sz="1800" dirty="0">
                  <a:latin typeface="Times New Roman" pitchFamily="18" charset="0"/>
                  <a:cs typeface="Times New Roman" pitchFamily="18" charset="0"/>
                </a:endParaRPr>
              </a:p>
            </p:txBody>
          </p:sp>
        </mc:Choice>
        <mc:Fallback xmlns="">
          <p:sp>
            <p:nvSpPr>
              <p:cNvPr id="54" name="橢圓 53"/>
              <p:cNvSpPr>
                <a:spLocks noRot="1" noChangeAspect="1" noMove="1" noResize="1" noEditPoints="1" noAdjustHandles="1" noChangeArrowheads="1" noChangeShapeType="1" noTextEdit="1"/>
              </p:cNvSpPr>
              <p:nvPr/>
            </p:nvSpPr>
            <p:spPr>
              <a:xfrm>
                <a:off x="1575754" y="3443691"/>
                <a:ext cx="500063" cy="500063"/>
              </a:xfrm>
              <a:prstGeom prst="ellipse">
                <a:avLst/>
              </a:prstGeom>
              <a:blipFill>
                <a:blip r:embed="rId16"/>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橢圓 54"/>
              <p:cNvSpPr/>
              <p:nvPr/>
            </p:nvSpPr>
            <p:spPr>
              <a:xfrm>
                <a:off x="2583340" y="4229503"/>
                <a:ext cx="500063"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oMath>
                  </m:oMathPara>
                </a14:m>
                <a:endParaRPr lang="zh-TW" altLang="en-US" sz="1800" dirty="0">
                  <a:latin typeface="Times New Roman" pitchFamily="18" charset="0"/>
                  <a:cs typeface="Times New Roman" pitchFamily="18" charset="0"/>
                </a:endParaRPr>
              </a:p>
            </p:txBody>
          </p:sp>
        </mc:Choice>
        <mc:Fallback xmlns="">
          <p:sp>
            <p:nvSpPr>
              <p:cNvPr id="55" name="橢圓 54"/>
              <p:cNvSpPr>
                <a:spLocks noRot="1" noChangeAspect="1" noMove="1" noResize="1" noEditPoints="1" noAdjustHandles="1" noChangeArrowheads="1" noChangeShapeType="1" noTextEdit="1"/>
              </p:cNvSpPr>
              <p:nvPr/>
            </p:nvSpPr>
            <p:spPr>
              <a:xfrm>
                <a:off x="2583340" y="4229503"/>
                <a:ext cx="500063" cy="500063"/>
              </a:xfrm>
              <a:prstGeom prst="ellipse">
                <a:avLst/>
              </a:prstGeom>
              <a:blipFill>
                <a:blip r:embed="rId17"/>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橢圓 55"/>
              <p:cNvSpPr/>
              <p:nvPr/>
            </p:nvSpPr>
            <p:spPr>
              <a:xfrm>
                <a:off x="2576257" y="3407973"/>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oMath>
                  </m:oMathPara>
                </a14:m>
                <a:endParaRPr lang="zh-TW" altLang="en-US" sz="1800" i="1" dirty="0">
                  <a:latin typeface="Calibri" pitchFamily="34" charset="0"/>
                </a:endParaRPr>
              </a:p>
            </p:txBody>
          </p:sp>
        </mc:Choice>
        <mc:Fallback xmlns="">
          <p:sp>
            <p:nvSpPr>
              <p:cNvPr id="56" name="橢圓 55"/>
              <p:cNvSpPr>
                <a:spLocks noRot="1" noChangeAspect="1" noMove="1" noResize="1" noEditPoints="1" noAdjustHandles="1" noChangeArrowheads="1" noChangeShapeType="1" noTextEdit="1"/>
              </p:cNvSpPr>
              <p:nvPr/>
            </p:nvSpPr>
            <p:spPr>
              <a:xfrm>
                <a:off x="2576257" y="3407973"/>
                <a:ext cx="500062" cy="500063"/>
              </a:xfrm>
              <a:prstGeom prst="ellipse">
                <a:avLst/>
              </a:prstGeom>
              <a:blipFill>
                <a:blip r:embed="rId18"/>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橢圓 56"/>
              <p:cNvSpPr/>
              <p:nvPr/>
            </p:nvSpPr>
            <p:spPr>
              <a:xfrm>
                <a:off x="1577342" y="4265221"/>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r>
                        <a:rPr lang="en-US" altLang="zh-TW" sz="1800" i="1">
                          <a:latin typeface="Cambria Math"/>
                          <a:cs typeface="Times New Roman" pitchFamily="18" charset="0"/>
                        </a:rPr>
                        <m:t>′</m:t>
                      </m:r>
                    </m:oMath>
                  </m:oMathPara>
                </a14:m>
                <a:endParaRPr lang="zh-TW" altLang="en-US" sz="1800" i="1" dirty="0">
                  <a:latin typeface="Calibri" pitchFamily="34" charset="0"/>
                </a:endParaRPr>
              </a:p>
            </p:txBody>
          </p:sp>
        </mc:Choice>
        <mc:Fallback xmlns="">
          <p:sp>
            <p:nvSpPr>
              <p:cNvPr id="57" name="橢圓 56"/>
              <p:cNvSpPr>
                <a:spLocks noRot="1" noChangeAspect="1" noMove="1" noResize="1" noEditPoints="1" noAdjustHandles="1" noChangeArrowheads="1" noChangeShapeType="1" noTextEdit="1"/>
              </p:cNvSpPr>
              <p:nvPr/>
            </p:nvSpPr>
            <p:spPr>
              <a:xfrm>
                <a:off x="1577342" y="4265221"/>
                <a:ext cx="500062" cy="500063"/>
              </a:xfrm>
              <a:prstGeom prst="ellipse">
                <a:avLst/>
              </a:prstGeom>
              <a:blipFill>
                <a:blip r:embed="rId19"/>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橢圓 57"/>
              <p:cNvSpPr/>
              <p:nvPr/>
            </p:nvSpPr>
            <p:spPr>
              <a:xfrm>
                <a:off x="554187" y="4272037"/>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oMath>
                  </m:oMathPara>
                </a14:m>
                <a:endParaRPr lang="zh-TW" altLang="en-US" sz="1800" i="1" dirty="0">
                  <a:latin typeface="Calibri" pitchFamily="34" charset="0"/>
                </a:endParaRPr>
              </a:p>
            </p:txBody>
          </p:sp>
        </mc:Choice>
        <mc:Fallback xmlns="">
          <p:sp>
            <p:nvSpPr>
              <p:cNvPr id="58" name="橢圓 57"/>
              <p:cNvSpPr>
                <a:spLocks noRot="1" noChangeAspect="1" noMove="1" noResize="1" noEditPoints="1" noAdjustHandles="1" noChangeArrowheads="1" noChangeShapeType="1" noTextEdit="1"/>
              </p:cNvSpPr>
              <p:nvPr/>
            </p:nvSpPr>
            <p:spPr>
              <a:xfrm>
                <a:off x="554187" y="4272037"/>
                <a:ext cx="500062" cy="500063"/>
              </a:xfrm>
              <a:prstGeom prst="ellipse">
                <a:avLst/>
              </a:prstGeom>
              <a:blipFill>
                <a:blip r:embed="rId20"/>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橢圓 58"/>
              <p:cNvSpPr/>
              <p:nvPr/>
            </p:nvSpPr>
            <p:spPr>
              <a:xfrm>
                <a:off x="554187" y="3414787"/>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oMath>
                  </m:oMathPara>
                </a14:m>
                <a:endParaRPr lang="zh-TW" altLang="en-US" sz="1800" dirty="0">
                  <a:latin typeface="Times New Roman" pitchFamily="18" charset="0"/>
                  <a:cs typeface="Times New Roman" pitchFamily="18" charset="0"/>
                </a:endParaRPr>
              </a:p>
            </p:txBody>
          </p:sp>
        </mc:Choice>
        <mc:Fallback xmlns="">
          <p:sp>
            <p:nvSpPr>
              <p:cNvPr id="59" name="橢圓 58"/>
              <p:cNvSpPr>
                <a:spLocks noRot="1" noChangeAspect="1" noMove="1" noResize="1" noEditPoints="1" noAdjustHandles="1" noChangeArrowheads="1" noChangeShapeType="1" noTextEdit="1"/>
              </p:cNvSpPr>
              <p:nvPr/>
            </p:nvSpPr>
            <p:spPr>
              <a:xfrm>
                <a:off x="554187" y="3414787"/>
                <a:ext cx="500062" cy="500063"/>
              </a:xfrm>
              <a:prstGeom prst="ellipse">
                <a:avLst/>
              </a:prstGeom>
              <a:blipFill>
                <a:blip r:embed="rId21"/>
                <a:stretch>
                  <a:fillRect/>
                </a:stretch>
              </a:blipFill>
              <a:ln>
                <a:solidFill>
                  <a:schemeClr val="tx1"/>
                </a:solidFill>
              </a:ln>
            </p:spPr>
            <p:txBody>
              <a:bodyPr/>
              <a:lstStyle/>
              <a:p>
                <a:r>
                  <a:rPr lang="en-US">
                    <a:noFill/>
                  </a:rPr>
                  <a:t> </a:t>
                </a:r>
              </a:p>
            </p:txBody>
          </p:sp>
        </mc:Fallback>
      </mc:AlternateContent>
      <p:sp>
        <p:nvSpPr>
          <p:cNvPr id="60" name="向右箭號 59"/>
          <p:cNvSpPr/>
          <p:nvPr/>
        </p:nvSpPr>
        <p:spPr>
          <a:xfrm>
            <a:off x="1188001" y="4300941"/>
            <a:ext cx="250032" cy="44360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1" name="文字方塊 60"/>
          <p:cNvSpPr txBox="1">
            <a:spLocks noChangeArrowheads="1"/>
          </p:cNvSpPr>
          <p:nvPr/>
        </p:nvSpPr>
        <p:spPr bwMode="auto">
          <a:xfrm>
            <a:off x="2168513" y="4265221"/>
            <a:ext cx="41482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dirty="0">
                <a:latin typeface="Times New Roman" pitchFamily="18" charset="0"/>
                <a:cs typeface="Times New Roman" pitchFamily="18" charset="0"/>
              </a:rPr>
              <a:t>=</a:t>
            </a:r>
            <a:endParaRPr lang="zh-TW" altLang="en-US" i="1"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5" name="文字方塊 34"/>
              <p:cNvSpPr txBox="1"/>
              <p:nvPr/>
            </p:nvSpPr>
            <p:spPr>
              <a:xfrm>
                <a:off x="1217349" y="2894817"/>
                <a:ext cx="7845294" cy="369332"/>
              </a:xfrm>
              <a:prstGeom prst="rect">
                <a:avLst/>
              </a:prstGeom>
              <a:noFill/>
            </p:spPr>
            <p:txBody>
              <a:bodyPr wrap="square" rtlCol="0">
                <a:spAutoFit/>
              </a:bodyPr>
              <a:lstStyle/>
              <a:p>
                <a14:m>
                  <m:oMath xmlns:m="http://schemas.openxmlformats.org/officeDocument/2006/math">
                    <m:sSup>
                      <m:sSupPr>
                        <m:ctrlPr>
                          <a:rPr lang="en-US" altLang="zh-TW" b="0" i="1" smtClean="0">
                            <a:solidFill>
                              <a:srgbClr val="FF0000"/>
                            </a:solidFill>
                            <a:latin typeface="Cambria Math" panose="02040503050406030204" pitchFamily="18" charset="0"/>
                            <a:cs typeface="Times New Roman" pitchFamily="18" charset="0"/>
                          </a:rPr>
                        </m:ctrlPr>
                      </m:sSupPr>
                      <m:e>
                        <m:r>
                          <a:rPr lang="en-US" altLang="zh-TW" b="0" i="1" smtClean="0">
                            <a:solidFill>
                              <a:srgbClr val="FF0000"/>
                            </a:solidFill>
                            <a:latin typeface="Cambria Math"/>
                            <a:cs typeface="Times New Roman" pitchFamily="18" charset="0"/>
                          </a:rPr>
                          <m:t>𝑢</m:t>
                        </m:r>
                      </m:e>
                      <m:sup>
                        <m:r>
                          <a:rPr lang="en-US" altLang="zh-TW" b="0" i="1" smtClean="0">
                            <a:solidFill>
                              <a:srgbClr val="FF0000"/>
                            </a:solidFill>
                            <a:latin typeface="Cambria Math"/>
                            <a:cs typeface="Times New Roman" pitchFamily="18" charset="0"/>
                          </a:rPr>
                          <m:t>′</m:t>
                        </m:r>
                      </m:sup>
                    </m:sSup>
                    <m:r>
                      <a:rPr lang="en-US" altLang="zh-TW" b="0" i="1" smtClean="0">
                        <a:solidFill>
                          <a:srgbClr val="FF0000"/>
                        </a:solidFill>
                        <a:latin typeface="Cambria Math"/>
                        <a:cs typeface="Times New Roman" pitchFamily="18" charset="0"/>
                      </a:rPr>
                      <m:t>,</m:t>
                    </m:r>
                    <m:r>
                      <a:rPr lang="en-US" altLang="zh-TW" b="0" i="1" smtClean="0">
                        <a:solidFill>
                          <a:srgbClr val="FF0000"/>
                        </a:solidFill>
                        <a:latin typeface="Cambria Math"/>
                        <a:cs typeface="Times New Roman" pitchFamily="18" charset="0"/>
                      </a:rPr>
                      <m:t>𝑑</m:t>
                    </m:r>
                    <m:r>
                      <a:rPr lang="en-US" altLang="zh-TW" b="0" i="1" smtClean="0">
                        <a:solidFill>
                          <a:srgbClr val="FF0000"/>
                        </a:solidFill>
                        <a:latin typeface="Cambria Math"/>
                        <a:cs typeface="Times New Roman" pitchFamily="18" charset="0"/>
                      </a:rPr>
                      <m:t>′</m:t>
                    </m:r>
                  </m:oMath>
                </a14:m>
                <a:r>
                  <a:rPr lang="zh-TW" altLang="en-US" dirty="0">
                    <a:solidFill>
                      <a:srgbClr val="FF0000"/>
                    </a:solidFill>
                    <a:latin typeface="Times New Roman" pitchFamily="18" charset="0"/>
                    <a:cs typeface="Times New Roman" pitchFamily="18" charset="0"/>
                  </a:rPr>
                  <a:t>的性質與滿足的物理定律，還是會和</a:t>
                </a:r>
                <a14:m>
                  <m:oMath xmlns:m="http://schemas.openxmlformats.org/officeDocument/2006/math">
                    <m:r>
                      <a:rPr lang="en-US" altLang="zh-TW" b="0" i="1" smtClean="0">
                        <a:solidFill>
                          <a:srgbClr val="FF0000"/>
                        </a:solidFill>
                        <a:latin typeface="Cambria Math"/>
                        <a:cs typeface="Times New Roman" pitchFamily="18" charset="0"/>
                      </a:rPr>
                      <m:t>𝑢</m:t>
                    </m:r>
                    <m:r>
                      <a:rPr lang="en-US" altLang="zh-TW" i="1">
                        <a:solidFill>
                          <a:srgbClr val="FF0000"/>
                        </a:solidFill>
                        <a:latin typeface="Cambria Math"/>
                        <a:cs typeface="Times New Roman" pitchFamily="18" charset="0"/>
                      </a:rPr>
                      <m:t>,</m:t>
                    </m:r>
                    <m:r>
                      <a:rPr lang="en-US" altLang="zh-TW" i="1">
                        <a:solidFill>
                          <a:srgbClr val="FF0000"/>
                        </a:solidFill>
                        <a:latin typeface="Cambria Math"/>
                        <a:cs typeface="Times New Roman" pitchFamily="18" charset="0"/>
                      </a:rPr>
                      <m:t>𝑑</m:t>
                    </m:r>
                  </m:oMath>
                </a14:m>
                <a:r>
                  <a:rPr lang="zh-TW" altLang="en-US" dirty="0">
                    <a:solidFill>
                      <a:srgbClr val="FF0000"/>
                    </a:solidFill>
                    <a:latin typeface="Times New Roman" pitchFamily="18" charset="0"/>
                    <a:cs typeface="Times New Roman" pitchFamily="18" charset="0"/>
                  </a:rPr>
                  <a:t>一樣。這就稱為</a:t>
                </a:r>
                <a14:m>
                  <m:oMath xmlns:m="http://schemas.openxmlformats.org/officeDocument/2006/math">
                    <m:r>
                      <a:rPr lang="en-US" altLang="zh-TW" i="1" dirty="0">
                        <a:solidFill>
                          <a:srgbClr val="FF0000"/>
                        </a:solidFill>
                        <a:latin typeface="Cambria Math"/>
                        <a:ea typeface="Cambria Math" panose="02040503050406030204" pitchFamily="18" charset="0"/>
                      </a:rPr>
                      <m:t>𝑆𝑈</m:t>
                    </m:r>
                  </m:oMath>
                </a14:m>
                <a:r>
                  <a:rPr lang="en-US" altLang="zh-TW" dirty="0">
                    <a:solidFill>
                      <a:srgbClr val="FF0000"/>
                    </a:solidFill>
                    <a:latin typeface="Cambria Math" panose="02040503050406030204" pitchFamily="18" charset="0"/>
                    <a:ea typeface="Cambria Math" panose="02040503050406030204" pitchFamily="18" charset="0"/>
                  </a:rPr>
                  <a:t>(2)</a:t>
                </a:r>
                <a:r>
                  <a:rPr lang="zh-TW" altLang="en-US" dirty="0">
                    <a:solidFill>
                      <a:srgbClr val="FF0000"/>
                    </a:solidFill>
                    <a:latin typeface="+mj-ea"/>
                    <a:ea typeface="+mj-ea"/>
                  </a:rPr>
                  <a:t>對稱</a:t>
                </a:r>
                <a:r>
                  <a:rPr lang="zh-TW" altLang="en-US" dirty="0">
                    <a:solidFill>
                      <a:srgbClr val="FF0000"/>
                    </a:solidFill>
                    <a:latin typeface="Cambria Math" panose="02040503050406030204" pitchFamily="18" charset="0"/>
                    <a:ea typeface="Cambria Math" panose="02040503050406030204" pitchFamily="18" charset="0"/>
                  </a:rPr>
                  <a:t>。</a:t>
                </a:r>
                <a:endParaRPr lang="zh-TW" altLang="en-US" dirty="0">
                  <a:latin typeface="Times New Roman" pitchFamily="18" charset="0"/>
                  <a:cs typeface="Times New Roman" pitchFamily="18" charset="0"/>
                </a:endParaRPr>
              </a:p>
            </p:txBody>
          </p:sp>
        </mc:Choice>
        <mc:Fallback xmlns="">
          <p:sp>
            <p:nvSpPr>
              <p:cNvPr id="35" name="文字方塊 34"/>
              <p:cNvSpPr txBox="1">
                <a:spLocks noRot="1" noChangeAspect="1" noMove="1" noResize="1" noEditPoints="1" noAdjustHandles="1" noChangeArrowheads="1" noChangeShapeType="1" noTextEdit="1"/>
              </p:cNvSpPr>
              <p:nvPr/>
            </p:nvSpPr>
            <p:spPr>
              <a:xfrm>
                <a:off x="1217349" y="2894817"/>
                <a:ext cx="7845294" cy="369332"/>
              </a:xfrm>
              <a:prstGeom prst="rect">
                <a:avLst/>
              </a:prstGeom>
              <a:blipFill>
                <a:blip r:embed="rId22"/>
                <a:stretch>
                  <a:fillRect t="-17241" b="-275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1174911" y="514637"/>
                <a:ext cx="7298373" cy="369332"/>
              </a:xfrm>
              <a:prstGeom prst="rect">
                <a:avLst/>
              </a:prstGeom>
              <a:noFill/>
            </p:spPr>
            <p:txBody>
              <a:bodyPr wrap="square" rtlCol="0">
                <a:spAutoFit/>
              </a:bodyPr>
              <a:lstStyle/>
              <a:p>
                <a:r>
                  <a:rPr lang="zh-TW" altLang="en-US" dirty="0">
                    <a:latin typeface="+mn-lt"/>
                  </a:rPr>
                  <a:t>但如果物件</a:t>
                </a:r>
                <a14:m>
                  <m:oMath xmlns:m="http://schemas.openxmlformats.org/officeDocument/2006/math">
                    <m:r>
                      <a:rPr lang="en-US" altLang="zh-TW" i="1">
                        <a:latin typeface="Cambria Math"/>
                        <a:cs typeface="Times New Roman" pitchFamily="18" charset="0"/>
                      </a:rPr>
                      <m:t>𝑢</m:t>
                    </m:r>
                  </m:oMath>
                </a14:m>
                <a:r>
                  <a:rPr lang="zh-TW" altLang="en-US" dirty="0">
                    <a:latin typeface="Times New Roman" pitchFamily="18" charset="0"/>
                    <a:cs typeface="Times New Roman" pitchFamily="18" charset="0"/>
                  </a:rPr>
                  <a:t>與</a:t>
                </a:r>
                <a14:m>
                  <m:oMath xmlns:m="http://schemas.openxmlformats.org/officeDocument/2006/math">
                    <m:r>
                      <a:rPr lang="en-US" altLang="zh-TW" i="1">
                        <a:latin typeface="Cambria Math"/>
                        <a:cs typeface="Times New Roman" pitchFamily="18" charset="0"/>
                      </a:rPr>
                      <m:t>𝑑</m:t>
                    </m:r>
                  </m:oMath>
                </a14:m>
                <a:r>
                  <a:rPr lang="zh-TW" altLang="en-US" dirty="0">
                    <a:latin typeface="+mn-lt"/>
                  </a:rPr>
                  <a:t>是量子狀態呢？</a:t>
                </a:r>
                <a:endParaRPr lang="en-US" altLang="zh-TW" dirty="0">
                  <a:latin typeface="+mn-lt"/>
                </a:endParaRPr>
              </a:p>
            </p:txBody>
          </p:sp>
        </mc:Choice>
        <mc:Fallback xmlns="">
          <p:sp>
            <p:nvSpPr>
              <p:cNvPr id="3" name="文字方塊 2"/>
              <p:cNvSpPr txBox="1">
                <a:spLocks noRot="1" noChangeAspect="1" noMove="1" noResize="1" noEditPoints="1" noAdjustHandles="1" noChangeArrowheads="1" noChangeShapeType="1" noTextEdit="1"/>
              </p:cNvSpPr>
              <p:nvPr/>
            </p:nvSpPr>
            <p:spPr>
              <a:xfrm>
                <a:off x="1174911" y="514637"/>
                <a:ext cx="7298373" cy="369332"/>
              </a:xfrm>
              <a:prstGeom prst="rect">
                <a:avLst/>
              </a:prstGeom>
              <a:blipFill>
                <a:blip r:embed="rId23"/>
                <a:stretch>
                  <a:fillRect l="-694"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文字方塊 24">
                <a:extLst>
                  <a:ext uri="{FF2B5EF4-FFF2-40B4-BE49-F238E27FC236}">
                    <a16:creationId xmlns:a16="http://schemas.microsoft.com/office/drawing/2014/main" id="{69C915B3-0A26-0148-B0F7-B361E461A597}"/>
                  </a:ext>
                </a:extLst>
              </p:cNvPr>
              <p:cNvSpPr txBox="1">
                <a:spLocks noChangeArrowheads="1"/>
              </p:cNvSpPr>
              <p:nvPr/>
            </p:nvSpPr>
            <p:spPr bwMode="auto">
              <a:xfrm>
                <a:off x="1188001" y="1490564"/>
                <a:ext cx="632657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cs typeface="Times New Roman" pitchFamily="18" charset="0"/>
                  </a:rPr>
                  <a:t>現在就得</a:t>
                </a:r>
                <a14:m>
                  <m:oMath xmlns:m="http://schemas.openxmlformats.org/officeDocument/2006/math">
                    <m:r>
                      <a:rPr lang="zh-TW" altLang="en-US" sz="1800" i="1">
                        <a:latin typeface="Cambria Math" panose="02040503050406030204" pitchFamily="18" charset="0"/>
                        <a:cs typeface="Times New Roman" pitchFamily="18" charset="0"/>
                      </a:rPr>
                      <m:t>推廣</m:t>
                    </m:r>
                    <m:sSup>
                      <m:sSupPr>
                        <m:ctrlPr>
                          <a:rPr lang="en-US" altLang="zh-TW" sz="1800" i="1">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𝑢</m:t>
                        </m:r>
                      </m:e>
                      <m:sup>
                        <m:r>
                          <a:rPr lang="en-US" altLang="zh-TW" sz="1800" i="1">
                            <a:latin typeface="Cambria Math"/>
                            <a:cs typeface="Times New Roman" pitchFamily="18" charset="0"/>
                          </a:rPr>
                          <m:t>′</m:t>
                        </m:r>
                      </m:sup>
                    </m:sSup>
                    <m:r>
                      <a:rPr lang="en-US" altLang="zh-TW" sz="1800" i="1">
                        <a:latin typeface="Cambria Math"/>
                        <a:cs typeface="Times New Roman" pitchFamily="18" charset="0"/>
                      </a:rPr>
                      <m:t>,</m:t>
                    </m:r>
                    <m:r>
                      <a:rPr lang="en-US" altLang="zh-TW" sz="1800" i="1">
                        <a:latin typeface="Cambria Math"/>
                        <a:cs typeface="Times New Roman" pitchFamily="18" charset="0"/>
                      </a:rPr>
                      <m:t>𝑑</m:t>
                    </m:r>
                    <m:r>
                      <a:rPr lang="en-US" altLang="zh-TW" sz="1800" i="1">
                        <a:latin typeface="Cambria Math"/>
                        <a:cs typeface="Times New Roman" pitchFamily="18" charset="0"/>
                      </a:rPr>
                      <m:t>′</m:t>
                    </m:r>
                  </m:oMath>
                </a14:m>
                <a:r>
                  <a:rPr lang="zh-TW" altLang="en-US" sz="1800" dirty="0">
                    <a:latin typeface="Times New Roman" pitchFamily="18" charset="0"/>
                    <a:cs typeface="Times New Roman" pitchFamily="18" charset="0"/>
                  </a:rPr>
                  <a:t>為兩個彼此互相垂直的</a:t>
                </a:r>
                <a14:m>
                  <m:oMath xmlns:m="http://schemas.openxmlformats.org/officeDocument/2006/math">
                    <m:r>
                      <a:rPr lang="en-US" altLang="zh-TW" sz="1800" i="1">
                        <a:latin typeface="Cambria Math"/>
                        <a:cs typeface="Times New Roman" pitchFamily="18" charset="0"/>
                      </a:rPr>
                      <m:t>𝑢</m:t>
                    </m:r>
                  </m:oMath>
                </a14:m>
                <a:r>
                  <a:rPr lang="zh-TW" altLang="en-US" sz="1800" dirty="0">
                    <a:latin typeface="Times New Roman" pitchFamily="18" charset="0"/>
                    <a:cs typeface="Times New Roman" pitchFamily="18" charset="0"/>
                  </a:rPr>
                  <a:t>與</a:t>
                </a:r>
                <a14:m>
                  <m:oMath xmlns:m="http://schemas.openxmlformats.org/officeDocument/2006/math">
                    <m:r>
                      <a:rPr lang="en-US" altLang="zh-TW" sz="1800" i="1">
                        <a:latin typeface="Cambria Math"/>
                        <a:cs typeface="Times New Roman" pitchFamily="18" charset="0"/>
                      </a:rPr>
                      <m:t>𝑑</m:t>
                    </m:r>
                  </m:oMath>
                </a14:m>
                <a:r>
                  <a:rPr lang="zh-TW" altLang="en-US" sz="1800" dirty="0">
                    <a:latin typeface="Times New Roman" pitchFamily="18" charset="0"/>
                    <a:cs typeface="Times New Roman" pitchFamily="18" charset="0"/>
                  </a:rPr>
                  <a:t>的疊加狀態！</a:t>
                </a:r>
              </a:p>
            </p:txBody>
          </p:sp>
        </mc:Choice>
        <mc:Fallback xmlns="">
          <p:sp>
            <p:nvSpPr>
              <p:cNvPr id="36" name="文字方塊 24">
                <a:extLst>
                  <a:ext uri="{FF2B5EF4-FFF2-40B4-BE49-F238E27FC236}">
                    <a16:creationId xmlns:a16="http://schemas.microsoft.com/office/drawing/2014/main" id="{69C915B3-0A26-0148-B0F7-B361E461A597}"/>
                  </a:ext>
                </a:extLst>
              </p:cNvPr>
              <p:cNvSpPr txBox="1">
                <a:spLocks noRot="1" noChangeAspect="1" noMove="1" noResize="1" noEditPoints="1" noAdjustHandles="1" noChangeArrowheads="1" noChangeShapeType="1" noTextEdit="1"/>
              </p:cNvSpPr>
              <p:nvPr/>
            </p:nvSpPr>
            <p:spPr bwMode="auto">
              <a:xfrm>
                <a:off x="1188001" y="1490564"/>
                <a:ext cx="6326579" cy="369332"/>
              </a:xfrm>
              <a:prstGeom prst="rect">
                <a:avLst/>
              </a:prstGeom>
              <a:blipFill>
                <a:blip r:embed="rId24"/>
                <a:stretch>
                  <a:fillRect l="-80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7" name="文字方塊 26">
            <a:extLst>
              <a:ext uri="{FF2B5EF4-FFF2-40B4-BE49-F238E27FC236}">
                <a16:creationId xmlns:a16="http://schemas.microsoft.com/office/drawing/2014/main" id="{1FC9A7ED-70EB-BF4D-B6E5-2CB43242C34C}"/>
              </a:ext>
            </a:extLst>
          </p:cNvPr>
          <p:cNvSpPr txBox="1">
            <a:spLocks noChangeArrowheads="1"/>
          </p:cNvSpPr>
          <p:nvPr/>
        </p:nvSpPr>
        <p:spPr bwMode="auto">
          <a:xfrm>
            <a:off x="1178628" y="5540848"/>
            <a:ext cx="189769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solidFill>
                  <a:srgbClr val="FF0000"/>
                </a:solidFill>
              </a:rPr>
              <a:t>古典的 </a:t>
            </a:r>
            <a:r>
              <a:rPr lang="en-US" altLang="zh-TW" sz="1800" dirty="0">
                <a:solidFill>
                  <a:srgbClr val="FF0000"/>
                </a:solidFill>
                <a:latin typeface="Times New Roman" panose="02020603050405020304" pitchFamily="18" charset="0"/>
                <a:cs typeface="Times New Roman" panose="02020603050405020304" pitchFamily="18" charset="0"/>
              </a:rPr>
              <a:t>u-d</a:t>
            </a:r>
            <a:r>
              <a:rPr lang="en-US" altLang="zh-TW" sz="1800" dirty="0">
                <a:solidFill>
                  <a:srgbClr val="FF0000"/>
                </a:solidFill>
              </a:rPr>
              <a:t> </a:t>
            </a:r>
            <a:r>
              <a:rPr lang="zh-TW" altLang="en-US" sz="1800" dirty="0">
                <a:solidFill>
                  <a:srgbClr val="FF0000"/>
                </a:solidFill>
              </a:rPr>
              <a:t>互換</a:t>
            </a:r>
          </a:p>
        </p:txBody>
      </p:sp>
      <p:pic>
        <p:nvPicPr>
          <p:cNvPr id="46" name="Picture 2" descr="https://encrypted-tbn2.gstatic.com/images?q=tbn:ANd9GcRhQN8IHYhhnWxk5Ai2CFIxUVCIkuLFKwTHCOtkVXRWX-GnSpap">
            <a:hlinkClick r:id="rId25"/>
            <a:extLst>
              <a:ext uri="{FF2B5EF4-FFF2-40B4-BE49-F238E27FC236}">
                <a16:creationId xmlns:a16="http://schemas.microsoft.com/office/drawing/2014/main" id="{F2B63B20-E4E1-B445-95C6-75265782EAA9}"/>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514580" y="1092208"/>
            <a:ext cx="1179181" cy="143918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8" name="文字方塊 24">
                <a:extLst>
                  <a:ext uri="{FF2B5EF4-FFF2-40B4-BE49-F238E27FC236}">
                    <a16:creationId xmlns:a16="http://schemas.microsoft.com/office/drawing/2014/main" id="{820AB859-8C9D-954D-BFAB-3528A29D28E1}"/>
                  </a:ext>
                </a:extLst>
              </p:cNvPr>
              <p:cNvSpPr txBox="1">
                <a:spLocks noChangeArrowheads="1"/>
              </p:cNvSpPr>
              <p:nvPr/>
            </p:nvSpPr>
            <p:spPr bwMode="auto">
              <a:xfrm>
                <a:off x="1178628" y="2467571"/>
                <a:ext cx="784529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solidFill>
                      <a:srgbClr val="FF0000"/>
                    </a:solidFill>
                    <a:cs typeface="Times New Roman" pitchFamily="18" charset="0"/>
                  </a:rPr>
                  <a:t>如果</a:t>
                </a:r>
                <a14:m>
                  <m:oMath xmlns:m="http://schemas.openxmlformats.org/officeDocument/2006/math">
                    <m:r>
                      <a:rPr lang="en-US" altLang="zh-TW" sz="1800" i="1" smtClean="0">
                        <a:solidFill>
                          <a:srgbClr val="FF0000"/>
                        </a:solidFill>
                        <a:latin typeface="Cambria Math"/>
                        <a:cs typeface="Times New Roman" pitchFamily="18" charset="0"/>
                      </a:rPr>
                      <m:t>𝑢</m:t>
                    </m:r>
                  </m:oMath>
                </a14:m>
                <a:r>
                  <a:rPr lang="zh-TW" altLang="en-US" sz="1800" dirty="0">
                    <a:solidFill>
                      <a:srgbClr val="FF0000"/>
                    </a:solidFill>
                    <a:latin typeface="Times New Roman" pitchFamily="18" charset="0"/>
                    <a:cs typeface="Times New Roman" pitchFamily="18" charset="0"/>
                  </a:rPr>
                  <a:t>與</a:t>
                </a:r>
                <a14:m>
                  <m:oMath xmlns:m="http://schemas.openxmlformats.org/officeDocument/2006/math">
                    <m:r>
                      <a:rPr lang="en-US" altLang="zh-TW" sz="1800" i="1">
                        <a:solidFill>
                          <a:srgbClr val="FF0000"/>
                        </a:solidFill>
                        <a:latin typeface="Cambria Math"/>
                        <a:cs typeface="Times New Roman" pitchFamily="18" charset="0"/>
                      </a:rPr>
                      <m:t>𝑑</m:t>
                    </m:r>
                  </m:oMath>
                </a14:m>
                <a:r>
                  <a:rPr lang="zh-TW" altLang="en-US" sz="1800" dirty="0">
                    <a:solidFill>
                      <a:srgbClr val="FF0000"/>
                    </a:solidFill>
                    <a:latin typeface="Times New Roman" pitchFamily="18" charset="0"/>
                    <a:cs typeface="Times New Roman" pitchFamily="18" charset="0"/>
                  </a:rPr>
                  <a:t>性質類似：</a:t>
                </a:r>
              </a:p>
            </p:txBody>
          </p:sp>
        </mc:Choice>
        <mc:Fallback xmlns="">
          <p:sp>
            <p:nvSpPr>
              <p:cNvPr id="38" name="文字方塊 24">
                <a:extLst>
                  <a:ext uri="{FF2B5EF4-FFF2-40B4-BE49-F238E27FC236}">
                    <a16:creationId xmlns:a16="http://schemas.microsoft.com/office/drawing/2014/main" id="{820AB859-8C9D-954D-BFAB-3528A29D28E1}"/>
                  </a:ext>
                </a:extLst>
              </p:cNvPr>
              <p:cNvSpPr txBox="1">
                <a:spLocks noRot="1" noChangeAspect="1" noMove="1" noResize="1" noEditPoints="1" noAdjustHandles="1" noChangeArrowheads="1" noChangeShapeType="1" noTextEdit="1"/>
              </p:cNvSpPr>
              <p:nvPr/>
            </p:nvSpPr>
            <p:spPr bwMode="auto">
              <a:xfrm>
                <a:off x="1178628" y="2467571"/>
                <a:ext cx="7845294" cy="369332"/>
              </a:xfrm>
              <a:prstGeom prst="rect">
                <a:avLst/>
              </a:prstGeom>
              <a:blipFill>
                <a:blip r:embed="rId27"/>
                <a:stretch>
                  <a:fillRect l="-646"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TextBox 4">
            <a:extLst>
              <a:ext uri="{FF2B5EF4-FFF2-40B4-BE49-F238E27FC236}">
                <a16:creationId xmlns:a16="http://schemas.microsoft.com/office/drawing/2014/main" id="{B4EA5D3F-F810-B198-9B31-FF2775581764}"/>
              </a:ext>
            </a:extLst>
          </p:cNvPr>
          <p:cNvSpPr txBox="1"/>
          <p:nvPr/>
        </p:nvSpPr>
        <p:spPr>
          <a:xfrm>
            <a:off x="1178628" y="977416"/>
            <a:ext cx="4572000" cy="369332"/>
          </a:xfrm>
          <a:prstGeom prst="rect">
            <a:avLst/>
          </a:prstGeom>
          <a:noFill/>
        </p:spPr>
        <p:txBody>
          <a:bodyPr wrap="square">
            <a:spAutoFit/>
          </a:bodyPr>
          <a:lstStyle/>
          <a:p>
            <a:r>
              <a:rPr lang="zh-TW" altLang="en-US" dirty="0">
                <a:latin typeface="+mn-lt"/>
              </a:rPr>
              <a:t>量子態可以做線性疊加。</a:t>
            </a:r>
            <a:endParaRPr lang="en-US" dirty="0"/>
          </a:p>
        </p:txBody>
      </p:sp>
    </p:spTree>
    <p:extLst>
      <p:ext uri="{BB962C8B-B14F-4D97-AF65-F5344CB8AC3E}">
        <p14:creationId xmlns:p14="http://schemas.microsoft.com/office/powerpoint/2010/main" val="406621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525"/>
                                        </p:tgtEl>
                                        <p:attrNameLst>
                                          <p:attrName>style.visibility</p:attrName>
                                        </p:attrNameLst>
                                      </p:cBhvr>
                                      <p:to>
                                        <p:strVal val="visible"/>
                                      </p:to>
                                    </p:set>
                                    <p:anim calcmode="lin" valueType="num">
                                      <p:cBhvr additive="base">
                                        <p:cTn id="11" dur="500" fill="hold"/>
                                        <p:tgtEl>
                                          <p:spTgt spid="21525"/>
                                        </p:tgtEl>
                                        <p:attrNameLst>
                                          <p:attrName>ppt_x</p:attrName>
                                        </p:attrNameLst>
                                      </p:cBhvr>
                                      <p:tavLst>
                                        <p:tav tm="0">
                                          <p:val>
                                            <p:strVal val="#ppt_x"/>
                                          </p:val>
                                        </p:tav>
                                        <p:tav tm="100000">
                                          <p:val>
                                            <p:strVal val="#ppt_x"/>
                                          </p:val>
                                        </p:tav>
                                      </p:tavLst>
                                    </p:anim>
                                    <p:anim calcmode="lin" valueType="num">
                                      <p:cBhvr additive="base">
                                        <p:cTn id="12" dur="500" fill="hold"/>
                                        <p:tgtEl>
                                          <p:spTgt spid="215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ppt_x"/>
                                          </p:val>
                                        </p:tav>
                                        <p:tav tm="100000">
                                          <p:val>
                                            <p:strVal val="#ppt_x"/>
                                          </p:val>
                                        </p:tav>
                                      </p:tavLst>
                                    </p:anim>
                                    <p:anim calcmode="lin" valueType="num">
                                      <p:cBhvr additive="base">
                                        <p:cTn id="36" dur="500" fill="hold"/>
                                        <p:tgtEl>
                                          <p:spTgt spid="3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ppt_x"/>
                                          </p:val>
                                        </p:tav>
                                        <p:tav tm="100000">
                                          <p:val>
                                            <p:strVal val="#ppt_x"/>
                                          </p:val>
                                        </p:tav>
                                      </p:tavLst>
                                    </p:anim>
                                    <p:anim calcmode="lin" valueType="num">
                                      <p:cBhvr additive="base">
                                        <p:cTn id="40" dur="500" fill="hold"/>
                                        <p:tgtEl>
                                          <p:spTgt spid="4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ppt_x"/>
                                          </p:val>
                                        </p:tav>
                                        <p:tav tm="100000">
                                          <p:val>
                                            <p:strVal val="#ppt_x"/>
                                          </p:val>
                                        </p:tav>
                                      </p:tavLst>
                                    </p:anim>
                                    <p:anim calcmode="lin" valueType="num">
                                      <p:cBhvr additive="base">
                                        <p:cTn id="52" dur="500" fill="hold"/>
                                        <p:tgtEl>
                                          <p:spTgt spid="4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fill="hold"/>
                                        <p:tgtEl>
                                          <p:spTgt spid="44"/>
                                        </p:tgtEl>
                                        <p:attrNameLst>
                                          <p:attrName>ppt_x</p:attrName>
                                        </p:attrNameLst>
                                      </p:cBhvr>
                                      <p:tavLst>
                                        <p:tav tm="0">
                                          <p:val>
                                            <p:strVal val="#ppt_x"/>
                                          </p:val>
                                        </p:tav>
                                        <p:tav tm="100000">
                                          <p:val>
                                            <p:strVal val="#ppt_x"/>
                                          </p:val>
                                        </p:tav>
                                      </p:tavLst>
                                    </p:anim>
                                    <p:anim calcmode="lin" valueType="num">
                                      <p:cBhvr additive="base">
                                        <p:cTn id="56" dur="500" fill="hold"/>
                                        <p:tgtEl>
                                          <p:spTgt spid="4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500" fill="hold"/>
                                        <p:tgtEl>
                                          <p:spTgt spid="45"/>
                                        </p:tgtEl>
                                        <p:attrNameLst>
                                          <p:attrName>ppt_x</p:attrName>
                                        </p:attrNameLst>
                                      </p:cBhvr>
                                      <p:tavLst>
                                        <p:tav tm="0">
                                          <p:val>
                                            <p:strVal val="#ppt_x"/>
                                          </p:val>
                                        </p:tav>
                                        <p:tav tm="100000">
                                          <p:val>
                                            <p:strVal val="#ppt_x"/>
                                          </p:val>
                                        </p:tav>
                                      </p:tavLst>
                                    </p:anim>
                                    <p:anim calcmode="lin" valueType="num">
                                      <p:cBhvr additive="base">
                                        <p:cTn id="60" dur="500" fill="hold"/>
                                        <p:tgtEl>
                                          <p:spTgt spid="4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ppt_x"/>
                                          </p:val>
                                        </p:tav>
                                        <p:tav tm="100000">
                                          <p:val>
                                            <p:strVal val="#ppt_x"/>
                                          </p:val>
                                        </p:tav>
                                      </p:tavLst>
                                    </p:anim>
                                    <p:anim calcmode="lin" valueType="num">
                                      <p:cBhvr additive="base">
                                        <p:cTn id="64" dur="500" fill="hold"/>
                                        <p:tgtEl>
                                          <p:spTgt spid="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anim calcmode="lin" valueType="num">
                                      <p:cBhvr additive="base">
                                        <p:cTn id="67" dur="500" fill="hold"/>
                                        <p:tgtEl>
                                          <p:spTgt spid="49"/>
                                        </p:tgtEl>
                                        <p:attrNameLst>
                                          <p:attrName>ppt_x</p:attrName>
                                        </p:attrNameLst>
                                      </p:cBhvr>
                                      <p:tavLst>
                                        <p:tav tm="0">
                                          <p:val>
                                            <p:strVal val="#ppt_x"/>
                                          </p:val>
                                        </p:tav>
                                        <p:tav tm="100000">
                                          <p:val>
                                            <p:strVal val="#ppt_x"/>
                                          </p:val>
                                        </p:tav>
                                      </p:tavLst>
                                    </p:anim>
                                    <p:anim calcmode="lin" valueType="num">
                                      <p:cBhvr additive="base">
                                        <p:cTn id="68" dur="500" fill="hold"/>
                                        <p:tgtEl>
                                          <p:spTgt spid="4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anim calcmode="lin" valueType="num">
                                      <p:cBhvr additive="base">
                                        <p:cTn id="71" dur="500" fill="hold"/>
                                        <p:tgtEl>
                                          <p:spTgt spid="50"/>
                                        </p:tgtEl>
                                        <p:attrNameLst>
                                          <p:attrName>ppt_x</p:attrName>
                                        </p:attrNameLst>
                                      </p:cBhvr>
                                      <p:tavLst>
                                        <p:tav tm="0">
                                          <p:val>
                                            <p:strVal val="#ppt_x"/>
                                          </p:val>
                                        </p:tav>
                                        <p:tav tm="100000">
                                          <p:val>
                                            <p:strVal val="#ppt_x"/>
                                          </p:val>
                                        </p:tav>
                                      </p:tavLst>
                                    </p:anim>
                                    <p:anim calcmode="lin" valueType="num">
                                      <p:cBhvr additive="base">
                                        <p:cTn id="72" dur="500" fill="hold"/>
                                        <p:tgtEl>
                                          <p:spTgt spid="5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anim calcmode="lin" valueType="num">
                                      <p:cBhvr additive="base">
                                        <p:cTn id="75" dur="500" fill="hold"/>
                                        <p:tgtEl>
                                          <p:spTgt spid="51"/>
                                        </p:tgtEl>
                                        <p:attrNameLst>
                                          <p:attrName>ppt_x</p:attrName>
                                        </p:attrNameLst>
                                      </p:cBhvr>
                                      <p:tavLst>
                                        <p:tav tm="0">
                                          <p:val>
                                            <p:strVal val="#ppt_x"/>
                                          </p:val>
                                        </p:tav>
                                        <p:tav tm="100000">
                                          <p:val>
                                            <p:strVal val="#ppt_x"/>
                                          </p:val>
                                        </p:tav>
                                      </p:tavLst>
                                    </p:anim>
                                    <p:anim calcmode="lin" valueType="num">
                                      <p:cBhvr additive="base">
                                        <p:cTn id="76" dur="500" fill="hold"/>
                                        <p:tgtEl>
                                          <p:spTgt spid="51"/>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additive="base">
                                        <p:cTn id="79" dur="500" fill="hold"/>
                                        <p:tgtEl>
                                          <p:spTgt spid="46"/>
                                        </p:tgtEl>
                                        <p:attrNameLst>
                                          <p:attrName>ppt_x</p:attrName>
                                        </p:attrNameLst>
                                      </p:cBhvr>
                                      <p:tavLst>
                                        <p:tav tm="0">
                                          <p:val>
                                            <p:strVal val="#ppt_x"/>
                                          </p:val>
                                        </p:tav>
                                        <p:tav tm="100000">
                                          <p:val>
                                            <p:strVal val="#ppt_x"/>
                                          </p:val>
                                        </p:tav>
                                      </p:tavLst>
                                    </p:anim>
                                    <p:anim calcmode="lin" valueType="num">
                                      <p:cBhvr additive="base">
                                        <p:cTn id="8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500" fill="hold"/>
                                        <p:tgtEl>
                                          <p:spTgt spid="38"/>
                                        </p:tgtEl>
                                        <p:attrNameLst>
                                          <p:attrName>ppt_x</p:attrName>
                                        </p:attrNameLst>
                                      </p:cBhvr>
                                      <p:tavLst>
                                        <p:tav tm="0">
                                          <p:val>
                                            <p:strVal val="#ppt_x"/>
                                          </p:val>
                                        </p:tav>
                                        <p:tav tm="100000">
                                          <p:val>
                                            <p:strVal val="#ppt_x"/>
                                          </p:val>
                                        </p:tav>
                                      </p:tavLst>
                                    </p:anim>
                                    <p:anim calcmode="lin" valueType="num">
                                      <p:cBhvr additive="base">
                                        <p:cTn id="86" dur="500" fill="hold"/>
                                        <p:tgtEl>
                                          <p:spTgt spid="38"/>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5"/>
                                        </p:tgtEl>
                                        <p:attrNameLst>
                                          <p:attrName>style.visibility</p:attrName>
                                        </p:attrNameLst>
                                      </p:cBhvr>
                                      <p:to>
                                        <p:strVal val="visible"/>
                                      </p:to>
                                    </p:set>
                                    <p:anim calcmode="lin" valueType="num">
                                      <p:cBhvr additive="base">
                                        <p:cTn id="89" dur="500" fill="hold"/>
                                        <p:tgtEl>
                                          <p:spTgt spid="35"/>
                                        </p:tgtEl>
                                        <p:attrNameLst>
                                          <p:attrName>ppt_x</p:attrName>
                                        </p:attrNameLst>
                                      </p:cBhvr>
                                      <p:tavLst>
                                        <p:tav tm="0">
                                          <p:val>
                                            <p:strVal val="#ppt_x"/>
                                          </p:val>
                                        </p:tav>
                                        <p:tav tm="100000">
                                          <p:val>
                                            <p:strVal val="#ppt_x"/>
                                          </p:val>
                                        </p:tav>
                                      </p:tavLst>
                                    </p:anim>
                                    <p:anim calcmode="lin" valueType="num">
                                      <p:cBhvr additive="base">
                                        <p:cTn id="90" dur="500" fill="hold"/>
                                        <p:tgtEl>
                                          <p:spTgt spid="3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1524"/>
                                        </p:tgtEl>
                                        <p:attrNameLst>
                                          <p:attrName>style.visibility</p:attrName>
                                        </p:attrNameLst>
                                      </p:cBhvr>
                                      <p:to>
                                        <p:strVal val="visible"/>
                                      </p:to>
                                    </p:set>
                                    <p:anim calcmode="lin" valueType="num">
                                      <p:cBhvr additive="base">
                                        <p:cTn id="93" dur="500" fill="hold"/>
                                        <p:tgtEl>
                                          <p:spTgt spid="21524"/>
                                        </p:tgtEl>
                                        <p:attrNameLst>
                                          <p:attrName>ppt_x</p:attrName>
                                        </p:attrNameLst>
                                      </p:cBhvr>
                                      <p:tavLst>
                                        <p:tav tm="0">
                                          <p:val>
                                            <p:strVal val="#ppt_x"/>
                                          </p:val>
                                        </p:tav>
                                        <p:tav tm="100000">
                                          <p:val>
                                            <p:strVal val="#ppt_x"/>
                                          </p:val>
                                        </p:tav>
                                      </p:tavLst>
                                    </p:anim>
                                    <p:anim calcmode="lin" valueType="num">
                                      <p:cBhvr additive="base">
                                        <p:cTn id="94" dur="500" fill="hold"/>
                                        <p:tgtEl>
                                          <p:spTgt spid="21524"/>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1505"/>
                                        </p:tgtEl>
                                        <p:attrNameLst>
                                          <p:attrName>style.visibility</p:attrName>
                                        </p:attrNameLst>
                                      </p:cBhvr>
                                      <p:to>
                                        <p:strVal val="visible"/>
                                      </p:to>
                                    </p:set>
                                    <p:anim calcmode="lin" valueType="num">
                                      <p:cBhvr additive="base">
                                        <p:cTn id="97" dur="500" fill="hold"/>
                                        <p:tgtEl>
                                          <p:spTgt spid="21505"/>
                                        </p:tgtEl>
                                        <p:attrNameLst>
                                          <p:attrName>ppt_x</p:attrName>
                                        </p:attrNameLst>
                                      </p:cBhvr>
                                      <p:tavLst>
                                        <p:tav tm="0">
                                          <p:val>
                                            <p:strVal val="#ppt_x"/>
                                          </p:val>
                                        </p:tav>
                                        <p:tav tm="100000">
                                          <p:val>
                                            <p:strVal val="#ppt_x"/>
                                          </p:val>
                                        </p:tav>
                                      </p:tavLst>
                                    </p:anim>
                                    <p:anim calcmode="lin" valueType="num">
                                      <p:cBhvr additive="base">
                                        <p:cTn id="98" dur="500" fill="hold"/>
                                        <p:tgtEl>
                                          <p:spTgt spid="215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 grpId="0"/>
      <p:bldP spid="21524" grpId="0"/>
      <p:bldP spid="21525" grpId="0"/>
      <p:bldP spid="25" grpId="0"/>
      <p:bldP spid="26" grpId="0" animBg="1"/>
      <p:bldP spid="27" grpId="0" animBg="1"/>
      <p:bldP spid="29" grpId="0" animBg="1"/>
      <p:bldP spid="30" grpId="0" animBg="1"/>
      <p:bldP spid="39" grpId="0" animBg="1"/>
      <p:bldP spid="40" grpId="0" animBg="1"/>
      <p:bldP spid="41" grpId="0" animBg="1"/>
      <p:bldP spid="42" grpId="0" animBg="1"/>
      <p:bldP spid="43" grpId="0"/>
      <p:bldP spid="44" grpId="0" animBg="1"/>
      <p:bldP spid="45" grpId="0" animBg="1"/>
      <p:bldP spid="2" grpId="0"/>
      <p:bldP spid="49" grpId="0"/>
      <p:bldP spid="50" grpId="0"/>
      <p:bldP spid="51" grpId="0"/>
      <p:bldP spid="35" grpId="0"/>
      <p:bldP spid="36" grpId="0"/>
      <p:bldP spid="38"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4577" name="Picture 4" descr="旋轉0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58" t="10796"/>
          <a:stretch/>
        </p:blipFill>
        <p:spPr bwMode="auto">
          <a:xfrm>
            <a:off x="414440" y="1025617"/>
            <a:ext cx="3158540" cy="200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9"/>
          <p:cNvSpPr>
            <a:spLocks noChangeArrowheads="1"/>
          </p:cNvSpPr>
          <p:nvPr/>
        </p:nvSpPr>
        <p:spPr bwMode="auto">
          <a:xfrm>
            <a:off x="0" y="3105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4" name="向右箭號 13"/>
          <p:cNvSpPr/>
          <p:nvPr/>
        </p:nvSpPr>
        <p:spPr>
          <a:xfrm>
            <a:off x="4361495" y="2371315"/>
            <a:ext cx="703140" cy="393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600" name="文字方塊 1"/>
          <p:cNvSpPr txBox="1">
            <a:spLocks noChangeArrowheads="1"/>
          </p:cNvSpPr>
          <p:nvPr/>
        </p:nvSpPr>
        <p:spPr bwMode="auto">
          <a:xfrm>
            <a:off x="1073903" y="3915099"/>
            <a:ext cx="5716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t>量子力學推廣的雙重態互換不變性</a:t>
            </a:r>
          </a:p>
        </p:txBody>
      </p:sp>
      <p:sp>
        <p:nvSpPr>
          <p:cNvPr id="30" name="文字方塊 18"/>
          <p:cNvSpPr txBox="1">
            <a:spLocks noChangeArrowheads="1"/>
          </p:cNvSpPr>
          <p:nvPr/>
        </p:nvSpPr>
        <p:spPr bwMode="auto">
          <a:xfrm>
            <a:off x="2974877" y="4444213"/>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dirty="0">
                <a:latin typeface="Times New Roman" pitchFamily="18" charset="0"/>
                <a:cs typeface="Times New Roman" pitchFamily="18" charset="0"/>
              </a:rPr>
              <a:t>=</a:t>
            </a:r>
            <a:endParaRPr lang="zh-TW" altLang="en-US" i="1" dirty="0">
              <a:latin typeface="Times New Roman" pitchFamily="18" charset="0"/>
              <a:cs typeface="Times New Roman" pitchFamily="18" charset="0"/>
            </a:endParaRPr>
          </a:p>
        </p:txBody>
      </p:sp>
      <p:sp>
        <p:nvSpPr>
          <p:cNvPr id="31" name="向右箭號 30"/>
          <p:cNvSpPr/>
          <p:nvPr/>
        </p:nvSpPr>
        <p:spPr>
          <a:xfrm>
            <a:off x="1850121" y="4515651"/>
            <a:ext cx="500062" cy="42862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32" name="橢圓 31"/>
              <p:cNvSpPr/>
              <p:nvPr/>
            </p:nvSpPr>
            <p:spPr>
              <a:xfrm>
                <a:off x="2431634" y="4444213"/>
                <a:ext cx="500063"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r>
                        <a:rPr lang="en-US" altLang="zh-TW" sz="1800" i="1">
                          <a:latin typeface="Cambria Math"/>
                          <a:cs typeface="Times New Roman" pitchFamily="18" charset="0"/>
                        </a:rPr>
                        <m:t>′</m:t>
                      </m:r>
                    </m:oMath>
                  </m:oMathPara>
                </a14:m>
                <a:endParaRPr lang="zh-TW" altLang="en-US" sz="1800" dirty="0">
                  <a:latin typeface="Times New Roman" pitchFamily="18" charset="0"/>
                  <a:cs typeface="Times New Roman" pitchFamily="18" charset="0"/>
                </a:endParaRPr>
              </a:p>
            </p:txBody>
          </p:sp>
        </mc:Choice>
        <mc:Fallback xmlns="">
          <p:sp>
            <p:nvSpPr>
              <p:cNvPr id="32" name="橢圓 31"/>
              <p:cNvSpPr>
                <a:spLocks noRot="1" noChangeAspect="1" noMove="1" noResize="1" noEditPoints="1" noAdjustHandles="1" noChangeArrowheads="1" noChangeShapeType="1" noTextEdit="1"/>
              </p:cNvSpPr>
              <p:nvPr/>
            </p:nvSpPr>
            <p:spPr>
              <a:xfrm>
                <a:off x="2431634" y="4444213"/>
                <a:ext cx="500063" cy="500063"/>
              </a:xfrm>
              <a:prstGeom prst="ellipse">
                <a:avLst/>
              </a:prstGeom>
              <a:blipFill rotWithShape="1">
                <a:blip r:embed="rId8"/>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橢圓 32"/>
              <p:cNvSpPr/>
              <p:nvPr/>
            </p:nvSpPr>
            <p:spPr>
              <a:xfrm>
                <a:off x="3682167" y="5088626"/>
                <a:ext cx="500063"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oMath>
                  </m:oMathPara>
                </a14:m>
                <a:endParaRPr lang="zh-TW" altLang="en-US" sz="1800" dirty="0">
                  <a:latin typeface="Times New Roman" pitchFamily="18" charset="0"/>
                  <a:cs typeface="Times New Roman" pitchFamily="18" charset="0"/>
                </a:endParaRPr>
              </a:p>
            </p:txBody>
          </p:sp>
        </mc:Choice>
        <mc:Fallback xmlns="">
          <p:sp>
            <p:nvSpPr>
              <p:cNvPr id="33" name="橢圓 32"/>
              <p:cNvSpPr>
                <a:spLocks noRot="1" noChangeAspect="1" noMove="1" noResize="1" noEditPoints="1" noAdjustHandles="1" noChangeArrowheads="1" noChangeShapeType="1" noTextEdit="1"/>
              </p:cNvSpPr>
              <p:nvPr/>
            </p:nvSpPr>
            <p:spPr>
              <a:xfrm>
                <a:off x="3682167" y="5088626"/>
                <a:ext cx="500063" cy="500063"/>
              </a:xfrm>
              <a:prstGeom prst="ellipse">
                <a:avLst/>
              </a:prstGeom>
              <a:blipFill rotWithShape="1">
                <a:blip r:embed="rId9"/>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4" name="橢圓 33"/>
              <p:cNvSpPr/>
              <p:nvPr/>
            </p:nvSpPr>
            <p:spPr>
              <a:xfrm>
                <a:off x="5001064" y="4415718"/>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oMath>
                  </m:oMathPara>
                </a14:m>
                <a:endParaRPr lang="zh-TW" altLang="en-US" sz="1800" i="1" dirty="0">
                  <a:latin typeface="Calibri" pitchFamily="34" charset="0"/>
                </a:endParaRPr>
              </a:p>
            </p:txBody>
          </p:sp>
        </mc:Choice>
        <mc:Fallback xmlns="">
          <p:sp>
            <p:nvSpPr>
              <p:cNvPr id="34" name="橢圓 33"/>
              <p:cNvSpPr>
                <a:spLocks noRot="1" noChangeAspect="1" noMove="1" noResize="1" noEditPoints="1" noAdjustHandles="1" noChangeArrowheads="1" noChangeShapeType="1" noTextEdit="1"/>
              </p:cNvSpPr>
              <p:nvPr/>
            </p:nvSpPr>
            <p:spPr>
              <a:xfrm>
                <a:off x="5001064" y="4415718"/>
                <a:ext cx="500062" cy="500063"/>
              </a:xfrm>
              <a:prstGeom prst="ellipse">
                <a:avLst/>
              </a:prstGeom>
              <a:blipFill rotWithShape="1">
                <a:blip r:embed="rId10"/>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5" name="橢圓 34"/>
              <p:cNvSpPr/>
              <p:nvPr/>
            </p:nvSpPr>
            <p:spPr>
              <a:xfrm>
                <a:off x="2433222" y="5088626"/>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r>
                        <a:rPr lang="en-US" altLang="zh-TW" sz="1800" i="1">
                          <a:latin typeface="Cambria Math"/>
                          <a:cs typeface="Times New Roman" pitchFamily="18" charset="0"/>
                        </a:rPr>
                        <m:t>′</m:t>
                      </m:r>
                    </m:oMath>
                  </m:oMathPara>
                </a14:m>
                <a:endParaRPr lang="zh-TW" altLang="en-US" sz="1800" i="1" dirty="0">
                  <a:latin typeface="Calibri" pitchFamily="34" charset="0"/>
                </a:endParaRPr>
              </a:p>
            </p:txBody>
          </p:sp>
        </mc:Choice>
        <mc:Fallback xmlns="">
          <p:sp>
            <p:nvSpPr>
              <p:cNvPr id="35" name="橢圓 34"/>
              <p:cNvSpPr>
                <a:spLocks noRot="1" noChangeAspect="1" noMove="1" noResize="1" noEditPoints="1" noAdjustHandles="1" noChangeArrowheads="1" noChangeShapeType="1" noTextEdit="1"/>
              </p:cNvSpPr>
              <p:nvPr/>
            </p:nvSpPr>
            <p:spPr>
              <a:xfrm>
                <a:off x="2433222" y="5088626"/>
                <a:ext cx="500062" cy="500063"/>
              </a:xfrm>
              <a:prstGeom prst="ellipse">
                <a:avLst/>
              </a:prstGeom>
              <a:blipFill rotWithShape="1">
                <a:blip r:embed="rId11"/>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6" name="橢圓 35"/>
              <p:cNvSpPr/>
              <p:nvPr/>
            </p:nvSpPr>
            <p:spPr>
              <a:xfrm>
                <a:off x="1135746" y="5124346"/>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oMath>
                  </m:oMathPara>
                </a14:m>
                <a:endParaRPr lang="zh-TW" altLang="en-US" sz="1800" i="1" dirty="0">
                  <a:latin typeface="Calibri" pitchFamily="34" charset="0"/>
                </a:endParaRPr>
              </a:p>
            </p:txBody>
          </p:sp>
        </mc:Choice>
        <mc:Fallback xmlns="">
          <p:sp>
            <p:nvSpPr>
              <p:cNvPr id="36" name="橢圓 35"/>
              <p:cNvSpPr>
                <a:spLocks noRot="1" noChangeAspect="1" noMove="1" noResize="1" noEditPoints="1" noAdjustHandles="1" noChangeArrowheads="1" noChangeShapeType="1" noTextEdit="1"/>
              </p:cNvSpPr>
              <p:nvPr/>
            </p:nvSpPr>
            <p:spPr>
              <a:xfrm>
                <a:off x="1135746" y="5124346"/>
                <a:ext cx="500062" cy="500063"/>
              </a:xfrm>
              <a:prstGeom prst="ellipse">
                <a:avLst/>
              </a:prstGeom>
              <a:blipFill rotWithShape="1">
                <a:blip r:embed="rId12"/>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7" name="橢圓 36"/>
              <p:cNvSpPr/>
              <p:nvPr/>
            </p:nvSpPr>
            <p:spPr>
              <a:xfrm>
                <a:off x="1135746" y="4444213"/>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oMath>
                  </m:oMathPara>
                </a14:m>
                <a:endParaRPr lang="zh-TW" altLang="en-US" sz="1800" dirty="0">
                  <a:latin typeface="Times New Roman" pitchFamily="18" charset="0"/>
                  <a:cs typeface="Times New Roman" pitchFamily="18" charset="0"/>
                </a:endParaRPr>
              </a:p>
            </p:txBody>
          </p:sp>
        </mc:Choice>
        <mc:Fallback xmlns="">
          <p:sp>
            <p:nvSpPr>
              <p:cNvPr id="37" name="橢圓 36"/>
              <p:cNvSpPr>
                <a:spLocks noRot="1" noChangeAspect="1" noMove="1" noResize="1" noEditPoints="1" noAdjustHandles="1" noChangeArrowheads="1" noChangeShapeType="1" noTextEdit="1"/>
              </p:cNvSpPr>
              <p:nvPr/>
            </p:nvSpPr>
            <p:spPr>
              <a:xfrm>
                <a:off x="1135746" y="4444213"/>
                <a:ext cx="500062" cy="500063"/>
              </a:xfrm>
              <a:prstGeom prst="ellipse">
                <a:avLst/>
              </a:prstGeom>
              <a:blipFill rotWithShape="1">
                <a:blip r:embed="rId13"/>
                <a:stretch>
                  <a:fillRect/>
                </a:stretch>
              </a:blipFill>
              <a:ln>
                <a:solidFill>
                  <a:schemeClr val="tx1"/>
                </a:solidFill>
              </a:ln>
            </p:spPr>
            <p:txBody>
              <a:bodyPr/>
              <a:lstStyle/>
              <a:p>
                <a:r>
                  <a:rPr lang="zh-TW" altLang="en-US">
                    <a:noFill/>
                  </a:rPr>
                  <a:t> </a:t>
                </a:r>
              </a:p>
            </p:txBody>
          </p:sp>
        </mc:Fallback>
      </mc:AlternateContent>
      <p:sp>
        <p:nvSpPr>
          <p:cNvPr id="38" name="向右箭號 37"/>
          <p:cNvSpPr/>
          <p:nvPr/>
        </p:nvSpPr>
        <p:spPr>
          <a:xfrm>
            <a:off x="1850121" y="5124346"/>
            <a:ext cx="500062" cy="42862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 name="文字方塊 38"/>
          <p:cNvSpPr txBox="1">
            <a:spLocks noChangeArrowheads="1"/>
          </p:cNvSpPr>
          <p:nvPr/>
        </p:nvSpPr>
        <p:spPr bwMode="auto">
          <a:xfrm>
            <a:off x="3024393" y="5088626"/>
            <a:ext cx="41482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dirty="0">
                <a:latin typeface="Times New Roman" pitchFamily="18" charset="0"/>
                <a:cs typeface="Times New Roman" pitchFamily="18" charset="0"/>
              </a:rPr>
              <a:t>=</a:t>
            </a:r>
            <a:endParaRPr lang="zh-TW" altLang="en-US" i="1"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40" name="橢圓 39"/>
              <p:cNvSpPr/>
              <p:nvPr/>
            </p:nvSpPr>
            <p:spPr>
              <a:xfrm>
                <a:off x="5021507" y="5072726"/>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oMath>
                  </m:oMathPara>
                </a14:m>
                <a:endParaRPr lang="zh-TW" altLang="en-US" sz="1800" i="1" dirty="0">
                  <a:latin typeface="Calibri" pitchFamily="34" charset="0"/>
                </a:endParaRPr>
              </a:p>
            </p:txBody>
          </p:sp>
        </mc:Choice>
        <mc:Fallback xmlns="">
          <p:sp>
            <p:nvSpPr>
              <p:cNvPr id="40" name="橢圓 39"/>
              <p:cNvSpPr>
                <a:spLocks noRot="1" noChangeAspect="1" noMove="1" noResize="1" noEditPoints="1" noAdjustHandles="1" noChangeArrowheads="1" noChangeShapeType="1" noTextEdit="1"/>
              </p:cNvSpPr>
              <p:nvPr/>
            </p:nvSpPr>
            <p:spPr>
              <a:xfrm>
                <a:off x="5021507" y="5072726"/>
                <a:ext cx="500062" cy="500063"/>
              </a:xfrm>
              <a:prstGeom prst="ellipse">
                <a:avLst/>
              </a:prstGeom>
              <a:blipFill rotWithShape="1">
                <a:blip r:embed="rId14"/>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1" name="橢圓 40"/>
              <p:cNvSpPr/>
              <p:nvPr/>
            </p:nvSpPr>
            <p:spPr>
              <a:xfrm>
                <a:off x="3682166" y="4406113"/>
                <a:ext cx="500063"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oMath>
                  </m:oMathPara>
                </a14:m>
                <a:endParaRPr lang="zh-TW" altLang="en-US" sz="1800" dirty="0">
                  <a:latin typeface="Times New Roman" pitchFamily="18" charset="0"/>
                  <a:cs typeface="Times New Roman" pitchFamily="18" charset="0"/>
                </a:endParaRPr>
              </a:p>
            </p:txBody>
          </p:sp>
        </mc:Choice>
        <mc:Fallback xmlns="">
          <p:sp>
            <p:nvSpPr>
              <p:cNvPr id="41" name="橢圓 40"/>
              <p:cNvSpPr>
                <a:spLocks noRot="1" noChangeAspect="1" noMove="1" noResize="1" noEditPoints="1" noAdjustHandles="1" noChangeArrowheads="1" noChangeShapeType="1" noTextEdit="1"/>
              </p:cNvSpPr>
              <p:nvPr/>
            </p:nvSpPr>
            <p:spPr>
              <a:xfrm>
                <a:off x="3682166" y="4406113"/>
                <a:ext cx="500063" cy="500063"/>
              </a:xfrm>
              <a:prstGeom prst="ellipse">
                <a:avLst/>
              </a:prstGeom>
              <a:blipFill rotWithShape="1">
                <a:blip r:embed="rId15"/>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文字方塊 41"/>
              <p:cNvSpPr txBox="1"/>
              <p:nvPr/>
            </p:nvSpPr>
            <p:spPr>
              <a:xfrm>
                <a:off x="3250905" y="4490527"/>
                <a:ext cx="4852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𝑎</m:t>
                      </m:r>
                      <m:r>
                        <a:rPr lang="en-US" altLang="zh-TW" i="1">
                          <a:latin typeface="Cambria Math"/>
                          <a:ea typeface="Cambria Math"/>
                          <a:cs typeface="Times New Roman" pitchFamily="18" charset="0"/>
                        </a:rPr>
                        <m:t>∙</m:t>
                      </m:r>
                    </m:oMath>
                  </m:oMathPara>
                </a14:m>
                <a:endParaRPr lang="zh-TW" altLang="en-US" dirty="0">
                  <a:latin typeface="Times New Roman" pitchFamily="18" charset="0"/>
                  <a:cs typeface="Times New Roman" pitchFamily="18" charset="0"/>
                </a:endParaRPr>
              </a:p>
            </p:txBody>
          </p:sp>
        </mc:Choice>
        <mc:Fallback xmlns="">
          <p:sp>
            <p:nvSpPr>
              <p:cNvPr id="42" name="文字方塊 41"/>
              <p:cNvSpPr txBox="1">
                <a:spLocks noRot="1" noChangeAspect="1" noMove="1" noResize="1" noEditPoints="1" noAdjustHandles="1" noChangeArrowheads="1" noChangeShapeType="1" noTextEdit="1"/>
              </p:cNvSpPr>
              <p:nvPr/>
            </p:nvSpPr>
            <p:spPr>
              <a:xfrm>
                <a:off x="3250905" y="4490527"/>
                <a:ext cx="485261" cy="369332"/>
              </a:xfrm>
              <a:prstGeom prst="rect">
                <a:avLst/>
              </a:prstGeom>
              <a:blipFill rotWithShape="1">
                <a:blip r:embed="rId1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3" name="文字方塊 42"/>
              <p:cNvSpPr txBox="1"/>
              <p:nvPr/>
            </p:nvSpPr>
            <p:spPr>
              <a:xfrm>
                <a:off x="4243869" y="4471478"/>
                <a:ext cx="75719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cs typeface="Times New Roman" pitchFamily="18" charset="0"/>
                        </a:rPr>
                        <m:t>+  </m:t>
                      </m:r>
                      <m:r>
                        <a:rPr lang="en-US" altLang="zh-TW" b="0" i="1" smtClean="0">
                          <a:latin typeface="Cambria Math"/>
                          <a:ea typeface="Cambria Math"/>
                          <a:cs typeface="Times New Roman" pitchFamily="18" charset="0"/>
                        </a:rPr>
                        <m:t>𝑏</m:t>
                      </m:r>
                      <m:r>
                        <a:rPr lang="en-US" altLang="zh-TW" i="1">
                          <a:latin typeface="Cambria Math"/>
                          <a:ea typeface="Cambria Math"/>
                          <a:cs typeface="Times New Roman" pitchFamily="18" charset="0"/>
                        </a:rPr>
                        <m:t>∙</m:t>
                      </m:r>
                    </m:oMath>
                  </m:oMathPara>
                </a14:m>
                <a:endParaRPr lang="zh-TW" altLang="en-US" dirty="0">
                  <a:latin typeface="Times New Roman" pitchFamily="18" charset="0"/>
                  <a:cs typeface="Times New Roman" pitchFamily="18" charset="0"/>
                </a:endParaRPr>
              </a:p>
            </p:txBody>
          </p:sp>
        </mc:Choice>
        <mc:Fallback xmlns="">
          <p:sp>
            <p:nvSpPr>
              <p:cNvPr id="43" name="文字方塊 42"/>
              <p:cNvSpPr txBox="1">
                <a:spLocks noRot="1" noChangeAspect="1" noMove="1" noResize="1" noEditPoints="1" noAdjustHandles="1" noChangeArrowheads="1" noChangeShapeType="1" noTextEdit="1"/>
              </p:cNvSpPr>
              <p:nvPr/>
            </p:nvSpPr>
            <p:spPr>
              <a:xfrm>
                <a:off x="4243869" y="4471478"/>
                <a:ext cx="757195" cy="369332"/>
              </a:xfrm>
              <a:prstGeom prst="rect">
                <a:avLst/>
              </a:prstGeom>
              <a:blipFill rotWithShape="1">
                <a:blip r:embed="rId1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4" name="文字方塊 43"/>
              <p:cNvSpPr txBox="1"/>
              <p:nvPr/>
            </p:nvSpPr>
            <p:spPr>
              <a:xfrm>
                <a:off x="3270755" y="5138091"/>
                <a:ext cx="4644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cs typeface="Times New Roman" pitchFamily="18" charset="0"/>
                        </a:rPr>
                        <m:t>𝑐</m:t>
                      </m:r>
                      <m:r>
                        <a:rPr lang="en-US" altLang="zh-TW" i="1">
                          <a:latin typeface="Cambria Math"/>
                          <a:ea typeface="Cambria Math"/>
                          <a:cs typeface="Times New Roman" pitchFamily="18" charset="0"/>
                        </a:rPr>
                        <m:t>∙</m:t>
                      </m:r>
                    </m:oMath>
                  </m:oMathPara>
                </a14:m>
                <a:endParaRPr lang="zh-TW" altLang="en-US" dirty="0">
                  <a:latin typeface="Times New Roman" pitchFamily="18" charset="0"/>
                  <a:cs typeface="Times New Roman" pitchFamily="18" charset="0"/>
                </a:endParaRPr>
              </a:p>
            </p:txBody>
          </p:sp>
        </mc:Choice>
        <mc:Fallback xmlns="">
          <p:sp>
            <p:nvSpPr>
              <p:cNvPr id="44" name="文字方塊 43"/>
              <p:cNvSpPr txBox="1">
                <a:spLocks noRot="1" noChangeAspect="1" noMove="1" noResize="1" noEditPoints="1" noAdjustHandles="1" noChangeArrowheads="1" noChangeShapeType="1" noTextEdit="1"/>
              </p:cNvSpPr>
              <p:nvPr/>
            </p:nvSpPr>
            <p:spPr>
              <a:xfrm>
                <a:off x="3270755" y="5138091"/>
                <a:ext cx="464486" cy="369332"/>
              </a:xfrm>
              <a:prstGeom prst="rect">
                <a:avLst/>
              </a:prstGeom>
              <a:blipFill rotWithShape="1">
                <a:blip r:embed="rId1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5" name="文字方塊 44"/>
              <p:cNvSpPr txBox="1"/>
              <p:nvPr/>
            </p:nvSpPr>
            <p:spPr>
              <a:xfrm>
                <a:off x="4254053" y="5153992"/>
                <a:ext cx="7674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cs typeface="Times New Roman" pitchFamily="18" charset="0"/>
                        </a:rPr>
                        <m:t>+  </m:t>
                      </m:r>
                      <m:r>
                        <a:rPr lang="en-US" altLang="zh-TW" b="0" i="1" smtClean="0">
                          <a:latin typeface="Cambria Math"/>
                          <a:ea typeface="Cambria Math"/>
                          <a:cs typeface="Times New Roman" pitchFamily="18" charset="0"/>
                        </a:rPr>
                        <m:t>𝑑</m:t>
                      </m:r>
                      <m:r>
                        <a:rPr lang="en-US" altLang="zh-TW" i="1">
                          <a:latin typeface="Cambria Math"/>
                          <a:ea typeface="Cambria Math"/>
                          <a:cs typeface="Times New Roman" pitchFamily="18" charset="0"/>
                        </a:rPr>
                        <m:t>∙</m:t>
                      </m:r>
                    </m:oMath>
                  </m:oMathPara>
                </a14:m>
                <a:endParaRPr lang="zh-TW" altLang="en-US" dirty="0">
                  <a:latin typeface="Times New Roman" pitchFamily="18" charset="0"/>
                  <a:cs typeface="Times New Roman" pitchFamily="18" charset="0"/>
                </a:endParaRPr>
              </a:p>
            </p:txBody>
          </p:sp>
        </mc:Choice>
        <mc:Fallback xmlns="">
          <p:sp>
            <p:nvSpPr>
              <p:cNvPr id="45" name="文字方塊 44"/>
              <p:cNvSpPr txBox="1">
                <a:spLocks noRot="1" noChangeAspect="1" noMove="1" noResize="1" noEditPoints="1" noAdjustHandles="1" noChangeArrowheads="1" noChangeShapeType="1" noTextEdit="1"/>
              </p:cNvSpPr>
              <p:nvPr/>
            </p:nvSpPr>
            <p:spPr>
              <a:xfrm>
                <a:off x="4254053" y="5153992"/>
                <a:ext cx="767454" cy="369332"/>
              </a:xfrm>
              <a:prstGeom prst="rect">
                <a:avLst/>
              </a:prstGeom>
              <a:blipFill rotWithShape="1">
                <a:blip r:embed="rId1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1074771" y="3276459"/>
                <a:ext cx="6893084" cy="369332"/>
              </a:xfrm>
              <a:prstGeom prst="rect">
                <a:avLst/>
              </a:prstGeom>
              <a:noFill/>
            </p:spPr>
            <p:txBody>
              <a:bodyPr wrap="square" rtlCol="0">
                <a:spAutoFit/>
              </a:bodyPr>
              <a:lstStyle/>
              <a:p>
                <a:r>
                  <a:rPr lang="zh-TW" altLang="en-US" dirty="0">
                    <a:solidFill>
                      <a:schemeClr val="tx1"/>
                    </a:solidFill>
                    <a:latin typeface="Times New Roman" pitchFamily="18" charset="0"/>
                    <a:cs typeface="Times New Roman" pitchFamily="18" charset="0"/>
                  </a:rPr>
                  <a:t>注意：此旋轉變換有連續分布的無限多個，由一個連續變數 </a:t>
                </a:r>
                <a14:m>
                  <m:oMath xmlns:m="http://schemas.openxmlformats.org/officeDocument/2006/math">
                    <m:r>
                      <a:rPr lang="zh-TW" altLang="en-US" i="1" smtClean="0">
                        <a:solidFill>
                          <a:schemeClr val="tx1"/>
                        </a:solidFill>
                        <a:latin typeface="Cambria Math"/>
                        <a:cs typeface="Times New Roman" pitchFamily="18" charset="0"/>
                      </a:rPr>
                      <m:t>𝜃</m:t>
                    </m:r>
                    <m:r>
                      <a:rPr lang="zh-TW" altLang="en-US" b="0" i="1" smtClean="0">
                        <a:solidFill>
                          <a:schemeClr val="tx1"/>
                        </a:solidFill>
                        <a:latin typeface="Cambria Math"/>
                        <a:cs typeface="Times New Roman" pitchFamily="18" charset="0"/>
                      </a:rPr>
                      <m:t> </m:t>
                    </m:r>
                  </m:oMath>
                </a14:m>
                <a:r>
                  <a:rPr lang="zh-TW" altLang="en-US" dirty="0">
                    <a:solidFill>
                      <a:schemeClr val="tx1"/>
                    </a:solidFill>
                    <a:latin typeface="Times New Roman" pitchFamily="18" charset="0"/>
                    <a:cs typeface="Times New Roman" pitchFamily="18" charset="0"/>
                  </a:rPr>
                  <a:t>標定。</a:t>
                </a:r>
              </a:p>
            </p:txBody>
          </p:sp>
        </mc:Choice>
        <mc:Fallback xmlns="">
          <p:sp>
            <p:nvSpPr>
              <p:cNvPr id="3" name="文字方塊 2"/>
              <p:cNvSpPr txBox="1">
                <a:spLocks noRot="1" noChangeAspect="1" noMove="1" noResize="1" noEditPoints="1" noAdjustHandles="1" noChangeArrowheads="1" noChangeShapeType="1" noTextEdit="1"/>
              </p:cNvSpPr>
              <p:nvPr/>
            </p:nvSpPr>
            <p:spPr>
              <a:xfrm>
                <a:off x="1074771" y="3276459"/>
                <a:ext cx="6893084" cy="369332"/>
              </a:xfrm>
              <a:prstGeom prst="rect">
                <a:avLst/>
              </a:prstGeom>
              <a:blipFill rotWithShape="1">
                <a:blip r:embed="rId20"/>
                <a:stretch>
                  <a:fillRect l="-707" t="-6557" r="-4067" b="-26230"/>
                </a:stretch>
              </a:blipFill>
            </p:spPr>
            <p:txBody>
              <a:bodyPr/>
              <a:lstStyle/>
              <a:p>
                <a:r>
                  <a:rPr lang="zh-TW" altLang="en-US">
                    <a:noFill/>
                  </a:rPr>
                  <a:t> </a:t>
                </a:r>
              </a:p>
            </p:txBody>
          </p:sp>
        </mc:Fallback>
      </mc:AlternateContent>
      <p:sp>
        <p:nvSpPr>
          <p:cNvPr id="28" name="Text Box 20"/>
          <p:cNvSpPr txBox="1">
            <a:spLocks noChangeArrowheads="1"/>
          </p:cNvSpPr>
          <p:nvPr/>
        </p:nvSpPr>
        <p:spPr bwMode="auto">
          <a:xfrm>
            <a:off x="3678398" y="1346378"/>
            <a:ext cx="542068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lang="zh-TW" altLang="en-US" sz="1800" dirty="0"/>
              <a:t>我可以將座標軸旋轉 </a:t>
            </a:r>
            <a:r>
              <a:rPr lang="el-GR" altLang="zh-TW" sz="1800" i="1" dirty="0">
                <a:latin typeface="Times New Roman" pitchFamily="18" charset="0"/>
                <a:cs typeface="Times New Roman" pitchFamily="18" charset="0"/>
              </a:rPr>
              <a:t>θ</a:t>
            </a:r>
            <a:r>
              <a:rPr lang="zh-TW" altLang="en-US" sz="1800" dirty="0"/>
              <a:t> 角，得到一組新的座標軸。</a:t>
            </a:r>
          </a:p>
        </p:txBody>
      </p:sp>
      <p:sp>
        <p:nvSpPr>
          <p:cNvPr id="29" name="文字方塊 4"/>
          <p:cNvSpPr txBox="1">
            <a:spLocks noChangeArrowheads="1"/>
          </p:cNvSpPr>
          <p:nvPr/>
        </p:nvSpPr>
        <p:spPr bwMode="auto">
          <a:xfrm>
            <a:off x="3682794" y="944423"/>
            <a:ext cx="325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latin typeface="Times New Roman" pitchFamily="18" charset="0"/>
                <a:cs typeface="Times New Roman" pitchFamily="18" charset="0"/>
              </a:rPr>
              <a:t>因為座標軸的選取是任意的。</a:t>
            </a:r>
          </a:p>
        </p:txBody>
      </p:sp>
      <p:sp>
        <p:nvSpPr>
          <p:cNvPr id="46" name="文字方塊 45"/>
          <p:cNvSpPr txBox="1"/>
          <p:nvPr/>
        </p:nvSpPr>
        <p:spPr>
          <a:xfrm>
            <a:off x="3678398" y="1744337"/>
            <a:ext cx="4555519"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物理的結果應該與選擇哪一組座標軸無關！</a:t>
            </a:r>
          </a:p>
        </p:txBody>
      </p:sp>
      <p:sp>
        <p:nvSpPr>
          <p:cNvPr id="47" name="文字方塊 22"/>
          <p:cNvSpPr txBox="1">
            <a:spLocks noChangeArrowheads="1"/>
          </p:cNvSpPr>
          <p:nvPr/>
        </p:nvSpPr>
        <p:spPr bwMode="auto">
          <a:xfrm>
            <a:off x="1092639" y="412521"/>
            <a:ext cx="3875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latin typeface="Times New Roman" pitchFamily="18" charset="0"/>
                <a:cs typeface="Times New Roman" pitchFamily="18" charset="0"/>
              </a:rPr>
              <a:t>這與向量的座標軸選轉變換非常類似！</a:t>
            </a:r>
          </a:p>
        </p:txBody>
      </p:sp>
      <mc:AlternateContent xmlns:mc="http://schemas.openxmlformats.org/markup-compatibility/2006" xmlns:a14="http://schemas.microsoft.com/office/drawing/2010/main">
        <mc:Choice Requires="a14">
          <p:sp>
            <p:nvSpPr>
              <p:cNvPr id="48" name="文字方塊 47">
                <a:extLst>
                  <a:ext uri="{FF2B5EF4-FFF2-40B4-BE49-F238E27FC236}">
                    <a16:creationId xmlns:a16="http://schemas.microsoft.com/office/drawing/2014/main" id="{A3C1F578-65F4-6745-99E1-86E935C19756}"/>
                  </a:ext>
                </a:extLst>
              </p:cNvPr>
              <p:cNvSpPr txBox="1"/>
              <p:nvPr/>
            </p:nvSpPr>
            <p:spPr>
              <a:xfrm>
                <a:off x="6158178" y="2227395"/>
                <a:ext cx="2219967"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𝑥</m:t>
                          </m:r>
                        </m:e>
                        <m:sup>
                          <m:r>
                            <a:rPr kumimoji="1" lang="en-US" altLang="zh-TW" b="0" i="1" smtClean="0">
                              <a:latin typeface="Cambria Math" panose="02040503050406030204" pitchFamily="18" charset="0"/>
                              <a:cs typeface="Times New Roman" pitchFamily="18" charset="0"/>
                            </a:rPr>
                            <m:t>′</m:t>
                          </m:r>
                        </m:sup>
                      </m:sSup>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𝑥</m:t>
                      </m:r>
                      <m:func>
                        <m:funcPr>
                          <m:ctrlPr>
                            <a:rPr kumimoji="1" lang="en-US" altLang="zh-TW" b="0" i="1" smtClean="0">
                              <a:latin typeface="Cambria Math" panose="02040503050406030204" pitchFamily="18" charset="0"/>
                              <a:cs typeface="Times New Roman" pitchFamily="18" charset="0"/>
                            </a:rPr>
                          </m:ctrlPr>
                        </m:funcPr>
                        <m:fName>
                          <m:r>
                            <m:rPr>
                              <m:sty m:val="p"/>
                            </m:rPr>
                            <a:rPr kumimoji="1" lang="en-US" altLang="zh-TW" b="0" i="0" smtClean="0">
                              <a:latin typeface="Cambria Math" panose="02040503050406030204" pitchFamily="18" charset="0"/>
                              <a:cs typeface="Times New Roman" pitchFamily="18" charset="0"/>
                            </a:rPr>
                            <m:t>cos</m:t>
                          </m:r>
                        </m:fName>
                        <m:e>
                          <m:r>
                            <a:rPr kumimoji="1" lang="en-US" altLang="zh-TW" b="0" i="1" smtClean="0">
                              <a:latin typeface="Cambria Math" panose="02040503050406030204" pitchFamily="18" charset="0"/>
                              <a:ea typeface="Cambria Math" panose="02040503050406030204" pitchFamily="18" charset="0"/>
                              <a:cs typeface="Times New Roman" pitchFamily="18" charset="0"/>
                            </a:rPr>
                            <m:t>𝜃</m:t>
                          </m:r>
                        </m:e>
                      </m:func>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𝑦</m:t>
                      </m:r>
                      <m:func>
                        <m:funcPr>
                          <m:ctrlPr>
                            <a:rPr kumimoji="1" lang="en-US" altLang="zh-TW" b="0" i="1" smtClean="0">
                              <a:latin typeface="Cambria Math" panose="02040503050406030204" pitchFamily="18" charset="0"/>
                              <a:cs typeface="Times New Roman" pitchFamily="18" charset="0"/>
                            </a:rPr>
                          </m:ctrlPr>
                        </m:funcPr>
                        <m:fName>
                          <m:r>
                            <m:rPr>
                              <m:sty m:val="p"/>
                            </m:rPr>
                            <a:rPr kumimoji="1" lang="en-US" altLang="zh-TW" b="0" i="0" smtClean="0">
                              <a:latin typeface="Cambria Math" panose="02040503050406030204" pitchFamily="18" charset="0"/>
                              <a:cs typeface="Times New Roman" pitchFamily="18" charset="0"/>
                            </a:rPr>
                            <m:t>sin</m:t>
                          </m:r>
                        </m:fName>
                        <m:e>
                          <m:r>
                            <a:rPr kumimoji="1" lang="en-US" altLang="zh-TW" b="0" i="1" smtClean="0">
                              <a:latin typeface="Cambria Math" panose="02040503050406030204" pitchFamily="18" charset="0"/>
                              <a:ea typeface="Cambria Math" panose="02040503050406030204" pitchFamily="18" charset="0"/>
                              <a:cs typeface="Times New Roman" pitchFamily="18" charset="0"/>
                            </a:rPr>
                            <m:t>𝜃</m:t>
                          </m:r>
                        </m:e>
                      </m:func>
                    </m:oMath>
                  </m:oMathPara>
                </a14:m>
                <a:endParaRPr kumimoji="1" lang="zh-TW" altLang="en-US" dirty="0">
                  <a:latin typeface="Times New Roman" pitchFamily="18" charset="0"/>
                  <a:cs typeface="Times New Roman" pitchFamily="18" charset="0"/>
                </a:endParaRPr>
              </a:p>
            </p:txBody>
          </p:sp>
        </mc:Choice>
        <mc:Fallback xmlns="">
          <p:sp>
            <p:nvSpPr>
              <p:cNvPr id="48" name="文字方塊 47">
                <a:extLst>
                  <a:ext uri="{FF2B5EF4-FFF2-40B4-BE49-F238E27FC236}">
                    <a16:creationId xmlns:a16="http://schemas.microsoft.com/office/drawing/2014/main" id="{A3C1F578-65F4-6745-99E1-86E935C19756}"/>
                  </a:ext>
                </a:extLst>
              </p:cNvPr>
              <p:cNvSpPr txBox="1">
                <a:spLocks noRot="1" noChangeAspect="1" noMove="1" noResize="1" noEditPoints="1" noAdjustHandles="1" noChangeArrowheads="1" noChangeShapeType="1" noTextEdit="1"/>
              </p:cNvSpPr>
              <p:nvPr/>
            </p:nvSpPr>
            <p:spPr>
              <a:xfrm>
                <a:off x="6158178" y="2227395"/>
                <a:ext cx="2219967" cy="276999"/>
              </a:xfrm>
              <a:prstGeom prst="rect">
                <a:avLst/>
              </a:prstGeom>
              <a:blipFill>
                <a:blip r:embed="rId21"/>
                <a:stretch>
                  <a:fillRect b="-2608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9" name="文字方塊 48">
                <a:extLst>
                  <a:ext uri="{FF2B5EF4-FFF2-40B4-BE49-F238E27FC236}">
                    <a16:creationId xmlns:a16="http://schemas.microsoft.com/office/drawing/2014/main" id="{23F4ED06-2D46-6045-802F-126971ECE54E}"/>
                  </a:ext>
                </a:extLst>
              </p:cNvPr>
              <p:cNvSpPr txBox="1"/>
              <p:nvPr/>
            </p:nvSpPr>
            <p:spPr>
              <a:xfrm>
                <a:off x="6158178" y="2565617"/>
                <a:ext cx="2150012"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𝑦</m:t>
                          </m:r>
                        </m:e>
                        <m:sup>
                          <m:r>
                            <a:rPr kumimoji="1" lang="en-US" altLang="zh-TW" b="0" i="1" smtClean="0">
                              <a:latin typeface="Cambria Math" panose="02040503050406030204" pitchFamily="18" charset="0"/>
                              <a:cs typeface="Times New Roman" pitchFamily="18" charset="0"/>
                            </a:rPr>
                            <m:t>′</m:t>
                          </m:r>
                        </m:sup>
                      </m:sSup>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𝑥</m:t>
                      </m:r>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panose="02040503050406030204" pitchFamily="18" charset="0"/>
                              <a:cs typeface="Times New Roman" pitchFamily="18" charset="0"/>
                            </a:rPr>
                            <m:t>sin</m:t>
                          </m:r>
                        </m:fName>
                        <m:e>
                          <m:r>
                            <a:rPr lang="en-US" altLang="zh-TW" i="1">
                              <a:latin typeface="Cambria Math" panose="02040503050406030204" pitchFamily="18" charset="0"/>
                              <a:ea typeface="Cambria Math" panose="02040503050406030204" pitchFamily="18" charset="0"/>
                              <a:cs typeface="Times New Roman" pitchFamily="18" charset="0"/>
                            </a:rPr>
                            <m:t>𝜃</m:t>
                          </m:r>
                        </m:e>
                      </m:func>
                      <m:r>
                        <a:rPr lang="en-US" altLang="zh-TW" b="0" i="1" smtClean="0">
                          <a:latin typeface="Cambria Math" panose="02040503050406030204" pitchFamily="18" charset="0"/>
                          <a:ea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𝑦</m:t>
                      </m:r>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panose="02040503050406030204" pitchFamily="18" charset="0"/>
                              <a:cs typeface="Times New Roman" pitchFamily="18" charset="0"/>
                            </a:rPr>
                            <m:t>cos</m:t>
                          </m:r>
                        </m:fName>
                        <m:e>
                          <m:r>
                            <a:rPr lang="en-US" altLang="zh-TW" i="1">
                              <a:latin typeface="Cambria Math" panose="02040503050406030204" pitchFamily="18" charset="0"/>
                              <a:ea typeface="Cambria Math" panose="02040503050406030204" pitchFamily="18" charset="0"/>
                              <a:cs typeface="Times New Roman" pitchFamily="18" charset="0"/>
                            </a:rPr>
                            <m:t>𝜃</m:t>
                          </m:r>
                        </m:e>
                      </m:func>
                    </m:oMath>
                  </m:oMathPara>
                </a14:m>
                <a:endParaRPr kumimoji="1" lang="zh-TW" altLang="en-US" dirty="0">
                  <a:latin typeface="Times New Roman" pitchFamily="18" charset="0"/>
                  <a:cs typeface="Times New Roman" pitchFamily="18" charset="0"/>
                </a:endParaRPr>
              </a:p>
            </p:txBody>
          </p:sp>
        </mc:Choice>
        <mc:Fallback xmlns="">
          <p:sp>
            <p:nvSpPr>
              <p:cNvPr id="49" name="文字方塊 48">
                <a:extLst>
                  <a:ext uri="{FF2B5EF4-FFF2-40B4-BE49-F238E27FC236}">
                    <a16:creationId xmlns:a16="http://schemas.microsoft.com/office/drawing/2014/main" id="{23F4ED06-2D46-6045-802F-126971ECE54E}"/>
                  </a:ext>
                </a:extLst>
              </p:cNvPr>
              <p:cNvSpPr txBox="1">
                <a:spLocks noRot="1" noChangeAspect="1" noMove="1" noResize="1" noEditPoints="1" noAdjustHandles="1" noChangeArrowheads="1" noChangeShapeType="1" noTextEdit="1"/>
              </p:cNvSpPr>
              <p:nvPr/>
            </p:nvSpPr>
            <p:spPr>
              <a:xfrm>
                <a:off x="6158178" y="2565617"/>
                <a:ext cx="2150012" cy="276999"/>
              </a:xfrm>
              <a:prstGeom prst="rect">
                <a:avLst/>
              </a:prstGeom>
              <a:blipFill>
                <a:blip r:embed="rId22"/>
                <a:stretch>
                  <a:fillRect l="-1765" r="-1176" b="-2173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684BF619-673D-4749-8808-FDF7B6C833A4}"/>
                  </a:ext>
                </a:extLst>
              </p:cNvPr>
              <p:cNvSpPr txBox="1"/>
              <p:nvPr/>
            </p:nvSpPr>
            <p:spPr>
              <a:xfrm>
                <a:off x="3762833" y="2246383"/>
                <a:ext cx="417870" cy="463204"/>
              </a:xfrm>
              <a:prstGeom prst="rect">
                <a:avLst/>
              </a:prstGeom>
              <a:solidFill>
                <a:srgbClr val="FFFB7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kumimoji="1" lang="en-US" altLang="zh-TW" i="1" smtClean="0">
                              <a:latin typeface="Cambria Math" panose="02040503050406030204" pitchFamily="18" charset="0"/>
                              <a:cs typeface="Times New Roman" pitchFamily="18" charset="0"/>
                            </a:rPr>
                          </m:ctrlPr>
                        </m:dPr>
                        <m:e>
                          <m:m>
                            <m:mPr>
                              <m:mcs>
                                <m:mc>
                                  <m:mcPr>
                                    <m:count m:val="1"/>
                                    <m:mcJc m:val="center"/>
                                  </m:mcPr>
                                </m:mc>
                              </m:mcs>
                              <m:ctrlPr>
                                <a:rPr kumimoji="1" lang="en-US" altLang="zh-TW" i="1" smtClean="0">
                                  <a:latin typeface="Cambria Math" panose="02040503050406030204" pitchFamily="18" charset="0"/>
                                  <a:cs typeface="Times New Roman" pitchFamily="18" charset="0"/>
                                </a:rPr>
                              </m:ctrlPr>
                            </m:mPr>
                            <m:mr>
                              <m:e>
                                <m:r>
                                  <m:rPr>
                                    <m:brk m:alnAt="7"/>
                                  </m:rPr>
                                  <a:rPr kumimoji="1" lang="en-US" altLang="zh-TW" b="0" i="1" smtClean="0">
                                    <a:latin typeface="Cambria Math" panose="02040503050406030204" pitchFamily="18" charset="0"/>
                                    <a:cs typeface="Times New Roman" pitchFamily="18" charset="0"/>
                                  </a:rPr>
                                  <m:t>𝑥</m:t>
                                </m:r>
                              </m:e>
                            </m:mr>
                            <m:mr>
                              <m:e>
                                <m:r>
                                  <a:rPr kumimoji="1" lang="en-US" altLang="zh-TW" b="0" i="1" smtClean="0">
                                    <a:latin typeface="Cambria Math" panose="02040503050406030204" pitchFamily="18" charset="0"/>
                                    <a:cs typeface="Times New Roman" pitchFamily="18" charset="0"/>
                                  </a:rPr>
                                  <m:t>𝑦</m:t>
                                </m:r>
                              </m:e>
                            </m:mr>
                          </m:m>
                        </m:e>
                      </m:d>
                    </m:oMath>
                  </m:oMathPara>
                </a14:m>
                <a:endParaRPr kumimoji="1" lang="zh-TW" altLang="en-US" dirty="0">
                  <a:latin typeface="Times New Roman" pitchFamily="18" charset="0"/>
                  <a:cs typeface="Times New Roman" pitchFamily="18" charset="0"/>
                </a:endParaRPr>
              </a:p>
            </p:txBody>
          </p:sp>
        </mc:Choice>
        <mc:Fallback xmlns="">
          <p:sp>
            <p:nvSpPr>
              <p:cNvPr id="5" name="文字方塊 4">
                <a:extLst>
                  <a:ext uri="{FF2B5EF4-FFF2-40B4-BE49-F238E27FC236}">
                    <a16:creationId xmlns:a16="http://schemas.microsoft.com/office/drawing/2014/main" id="{684BF619-673D-4749-8808-FDF7B6C833A4}"/>
                  </a:ext>
                </a:extLst>
              </p:cNvPr>
              <p:cNvSpPr txBox="1">
                <a:spLocks noRot="1" noChangeAspect="1" noMove="1" noResize="1" noEditPoints="1" noAdjustHandles="1" noChangeArrowheads="1" noChangeShapeType="1" noTextEdit="1"/>
              </p:cNvSpPr>
              <p:nvPr/>
            </p:nvSpPr>
            <p:spPr>
              <a:xfrm>
                <a:off x="3762833" y="2246383"/>
                <a:ext cx="417870" cy="463204"/>
              </a:xfrm>
              <a:prstGeom prst="rect">
                <a:avLst/>
              </a:prstGeom>
              <a:blipFill>
                <a:blip r:embed="rId23"/>
                <a:stretch>
                  <a:fillRect b="-1621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0" name="文字方塊 49">
                <a:extLst>
                  <a:ext uri="{FF2B5EF4-FFF2-40B4-BE49-F238E27FC236}">
                    <a16:creationId xmlns:a16="http://schemas.microsoft.com/office/drawing/2014/main" id="{9B6162E6-A882-A543-A89C-2E935C5D20A5}"/>
                  </a:ext>
                </a:extLst>
              </p:cNvPr>
              <p:cNvSpPr txBox="1"/>
              <p:nvPr/>
            </p:nvSpPr>
            <p:spPr>
              <a:xfrm>
                <a:off x="5263625" y="2220146"/>
                <a:ext cx="475002" cy="530273"/>
              </a:xfrm>
              <a:prstGeom prst="rect">
                <a:avLst/>
              </a:prstGeom>
              <a:solidFill>
                <a:srgbClr val="FFFB7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kumimoji="1" lang="en-US" altLang="zh-TW" i="1" smtClean="0">
                              <a:latin typeface="Cambria Math" panose="02040503050406030204" pitchFamily="18" charset="0"/>
                              <a:cs typeface="Times New Roman" pitchFamily="18" charset="0"/>
                            </a:rPr>
                          </m:ctrlPr>
                        </m:dPr>
                        <m:e>
                          <m:m>
                            <m:mPr>
                              <m:mcs>
                                <m:mc>
                                  <m:mcPr>
                                    <m:count m:val="1"/>
                                    <m:mcJc m:val="center"/>
                                  </m:mcPr>
                                </m:mc>
                              </m:mcs>
                              <m:ctrlPr>
                                <a:rPr kumimoji="1" lang="en-US" altLang="zh-TW" i="1" smtClean="0">
                                  <a:latin typeface="Cambria Math" panose="02040503050406030204" pitchFamily="18" charset="0"/>
                                  <a:cs typeface="Times New Roman" pitchFamily="18" charset="0"/>
                                </a:rPr>
                              </m:ctrlPr>
                            </m:mPr>
                            <m:mr>
                              <m:e>
                                <m:r>
                                  <m:rPr>
                                    <m:brk m:alnAt="7"/>
                                  </m:rPr>
                                  <a:rPr kumimoji="1" lang="en-US" altLang="zh-TW" b="0" i="1" smtClean="0">
                                    <a:latin typeface="Cambria Math" panose="02040503050406030204" pitchFamily="18" charset="0"/>
                                    <a:cs typeface="Times New Roman" pitchFamily="18" charset="0"/>
                                  </a:rPr>
                                  <m:t>𝑥</m:t>
                                </m:r>
                                <m:r>
                                  <a:rPr kumimoji="1" lang="en-US" altLang="zh-TW" b="0" i="1" smtClean="0">
                                    <a:latin typeface="Cambria Math" panose="02040503050406030204" pitchFamily="18" charset="0"/>
                                    <a:cs typeface="Times New Roman" pitchFamily="18" charset="0"/>
                                  </a:rPr>
                                  <m:t>′</m:t>
                                </m:r>
                              </m:e>
                            </m:mr>
                            <m:mr>
                              <m:e>
                                <m:r>
                                  <a:rPr kumimoji="1" lang="en-US" altLang="zh-TW" b="0" i="1" smtClean="0">
                                    <a:latin typeface="Cambria Math" panose="02040503050406030204" pitchFamily="18" charset="0"/>
                                    <a:cs typeface="Times New Roman" pitchFamily="18" charset="0"/>
                                  </a:rPr>
                                  <m:t>𝑦</m:t>
                                </m:r>
                                <m:r>
                                  <a:rPr kumimoji="1" lang="en-US" altLang="zh-TW" b="0" i="1" smtClean="0">
                                    <a:latin typeface="Cambria Math" panose="02040503050406030204" pitchFamily="18" charset="0"/>
                                    <a:cs typeface="Times New Roman" pitchFamily="18" charset="0"/>
                                  </a:rPr>
                                  <m:t>′</m:t>
                                </m:r>
                              </m:e>
                            </m:mr>
                          </m:m>
                        </m:e>
                      </m:d>
                    </m:oMath>
                  </m:oMathPara>
                </a14:m>
                <a:endParaRPr kumimoji="1" lang="zh-TW" altLang="en-US" dirty="0">
                  <a:latin typeface="Times New Roman" pitchFamily="18" charset="0"/>
                  <a:cs typeface="Times New Roman" pitchFamily="18" charset="0"/>
                </a:endParaRPr>
              </a:p>
            </p:txBody>
          </p:sp>
        </mc:Choice>
        <mc:Fallback xmlns="">
          <p:sp>
            <p:nvSpPr>
              <p:cNvPr id="50" name="文字方塊 49">
                <a:extLst>
                  <a:ext uri="{FF2B5EF4-FFF2-40B4-BE49-F238E27FC236}">
                    <a16:creationId xmlns:a16="http://schemas.microsoft.com/office/drawing/2014/main" id="{9B6162E6-A882-A543-A89C-2E935C5D20A5}"/>
                  </a:ext>
                </a:extLst>
              </p:cNvPr>
              <p:cNvSpPr txBox="1">
                <a:spLocks noRot="1" noChangeAspect="1" noMove="1" noResize="1" noEditPoints="1" noAdjustHandles="1" noChangeArrowheads="1" noChangeShapeType="1" noTextEdit="1"/>
              </p:cNvSpPr>
              <p:nvPr/>
            </p:nvSpPr>
            <p:spPr>
              <a:xfrm>
                <a:off x="5263625" y="2220146"/>
                <a:ext cx="475002" cy="530273"/>
              </a:xfrm>
              <a:prstGeom prst="rect">
                <a:avLst/>
              </a:prstGeom>
              <a:blipFill>
                <a:blip r:embed="rId24"/>
                <a:stretch>
                  <a:fillRect t="-2326" b="-16279"/>
                </a:stretch>
              </a:blipFill>
            </p:spPr>
            <p:txBody>
              <a:bodyPr/>
              <a:lstStyle/>
              <a:p>
                <a:r>
                  <a:rPr lang="zh-TW" altLang="en-US">
                    <a:noFill/>
                  </a:rPr>
                  <a:t> </a:t>
                </a:r>
              </a:p>
            </p:txBody>
          </p:sp>
        </mc:Fallback>
      </mc:AlternateContent>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81E18E-754C-FA59-E08E-F5F9F6E38185}"/>
              </a:ext>
            </a:extLst>
          </p:cNvPr>
          <p:cNvSpPr txBox="1"/>
          <p:nvPr/>
        </p:nvSpPr>
        <p:spPr>
          <a:xfrm>
            <a:off x="2199246" y="944545"/>
            <a:ext cx="4672483"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Most of all, it is a lonely desert island style</a:t>
            </a:r>
          </a:p>
        </p:txBody>
      </p:sp>
      <p:sp>
        <p:nvSpPr>
          <p:cNvPr id="3" name="TextBox 2">
            <a:extLst>
              <a:ext uri="{FF2B5EF4-FFF2-40B4-BE49-F238E27FC236}">
                <a16:creationId xmlns:a16="http://schemas.microsoft.com/office/drawing/2014/main" id="{6A641EC2-242B-7EDC-9CA0-A1443D20070C}"/>
              </a:ext>
            </a:extLst>
          </p:cNvPr>
          <p:cNvSpPr txBox="1"/>
          <p:nvPr/>
        </p:nvSpPr>
        <p:spPr>
          <a:xfrm>
            <a:off x="1836335" y="5285433"/>
            <a:ext cx="5054322" cy="458908"/>
          </a:xfrm>
          <a:prstGeom prst="rect">
            <a:avLst/>
          </a:prstGeom>
          <a:noFill/>
        </p:spPr>
        <p:txBody>
          <a:bodyPr wrap="square" rtlCol="0">
            <a:spAutoFit/>
          </a:bodyPr>
          <a:lstStyle/>
          <a:p>
            <a:pPr algn="l">
              <a:lnSpc>
                <a:spcPct val="150000"/>
              </a:lnSpc>
            </a:pPr>
            <a:r>
              <a:rPr lang="en-US" dirty="0" err="1">
                <a:latin typeface="Times New Roman"/>
                <a:cs typeface="Times New Roman"/>
              </a:rPr>
              <a:t>於一個孤島上，在腦中重建宇宙核心的秩序</a:t>
            </a:r>
            <a:r>
              <a:rPr lang="en-US" dirty="0">
                <a:latin typeface="Times New Roman"/>
                <a:cs typeface="Times New Roman"/>
              </a:rPr>
              <a:t>！</a:t>
            </a:r>
            <a:endParaRPr kumimoji="1" lang="en-US" dirty="0">
              <a:latin typeface="Times New Roman"/>
              <a:cs typeface="Times New Roman"/>
            </a:endParaRPr>
          </a:p>
        </p:txBody>
      </p:sp>
      <p:pic>
        <p:nvPicPr>
          <p:cNvPr id="5" name="Picture 4" descr="You are currently viewing Desert Island Discs">
            <a:extLst>
              <a:ext uri="{FF2B5EF4-FFF2-40B4-BE49-F238E27FC236}">
                <a16:creationId xmlns:a16="http://schemas.microsoft.com/office/drawing/2014/main" id="{EEEE320A-C0EF-73A8-927E-BC664F145B08}"/>
              </a:ext>
            </a:extLst>
          </p:cNvPr>
          <p:cNvPicPr>
            <a:picLocks noChangeAspect="1"/>
          </p:cNvPicPr>
          <p:nvPr/>
        </p:nvPicPr>
        <p:blipFill>
          <a:blip r:embed="rId2"/>
          <a:stretch>
            <a:fillRect/>
          </a:stretch>
        </p:blipFill>
        <p:spPr>
          <a:xfrm>
            <a:off x="270424" y="1803678"/>
            <a:ext cx="4155016" cy="2766227"/>
          </a:xfrm>
          <a:prstGeom prst="rect">
            <a:avLst/>
          </a:prstGeom>
        </p:spPr>
      </p:pic>
      <p:sp>
        <p:nvSpPr>
          <p:cNvPr id="7" name="TextBox 6">
            <a:extLst>
              <a:ext uri="{FF2B5EF4-FFF2-40B4-BE49-F238E27FC236}">
                <a16:creationId xmlns:a16="http://schemas.microsoft.com/office/drawing/2014/main" id="{8E772D32-7B1A-2A35-1E17-A88493A3646A}"/>
              </a:ext>
            </a:extLst>
          </p:cNvPr>
          <p:cNvSpPr txBox="1"/>
          <p:nvPr/>
        </p:nvSpPr>
        <p:spPr>
          <a:xfrm>
            <a:off x="1836335" y="4809407"/>
            <a:ext cx="1984549" cy="369332"/>
          </a:xfrm>
          <a:prstGeom prst="rect">
            <a:avLst/>
          </a:prstGeom>
          <a:noFill/>
        </p:spPr>
        <p:txBody>
          <a:bodyPr wrap="square">
            <a:spAutoFit/>
          </a:bodyPr>
          <a:lstStyle/>
          <a:p>
            <a:r>
              <a:rPr kumimoji="1" lang="en-US" dirty="0">
                <a:latin typeface="Times New Roman"/>
                <a:cs typeface="Times New Roman"/>
              </a:rPr>
              <a:t>desert island </a:t>
            </a:r>
            <a:r>
              <a:rPr lang="en-US" dirty="0">
                <a:latin typeface="Times New Roman"/>
                <a:cs typeface="Times New Roman"/>
              </a:rPr>
              <a:t>discs</a:t>
            </a:r>
            <a:endParaRPr lang="en-US" dirty="0"/>
          </a:p>
        </p:txBody>
      </p:sp>
      <p:pic>
        <p:nvPicPr>
          <p:cNvPr id="9" name="Picture 8">
            <a:extLst>
              <a:ext uri="{FF2B5EF4-FFF2-40B4-BE49-F238E27FC236}">
                <a16:creationId xmlns:a16="http://schemas.microsoft.com/office/drawing/2014/main" id="{B29C6F95-21E4-9695-D20D-68B32F8A8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340166" y="2149456"/>
            <a:ext cx="2766227" cy="2074671"/>
          </a:xfrm>
          <a:prstGeom prst="rect">
            <a:avLst/>
          </a:prstGeom>
        </p:spPr>
      </p:pic>
      <p:pic>
        <p:nvPicPr>
          <p:cNvPr id="11" name="Picture 10">
            <a:extLst>
              <a:ext uri="{FF2B5EF4-FFF2-40B4-BE49-F238E27FC236}">
                <a16:creationId xmlns:a16="http://schemas.microsoft.com/office/drawing/2014/main" id="{C785A916-037F-0589-425D-A2E277F68C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141606" y="2149457"/>
            <a:ext cx="2766227" cy="2074670"/>
          </a:xfrm>
          <a:prstGeom prst="rect">
            <a:avLst/>
          </a:prstGeom>
        </p:spPr>
      </p:pic>
      <p:sp>
        <p:nvSpPr>
          <p:cNvPr id="4" name="TextBox 3">
            <a:extLst>
              <a:ext uri="{FF2B5EF4-FFF2-40B4-BE49-F238E27FC236}">
                <a16:creationId xmlns:a16="http://schemas.microsoft.com/office/drawing/2014/main" id="{2FA08B33-8910-C030-7D88-4E5CBB8142C2}"/>
              </a:ext>
            </a:extLst>
          </p:cNvPr>
          <p:cNvSpPr txBox="1"/>
          <p:nvPr/>
        </p:nvSpPr>
        <p:spPr>
          <a:xfrm>
            <a:off x="1836335" y="5744341"/>
            <a:ext cx="3197889" cy="458011"/>
          </a:xfrm>
          <a:prstGeom prst="rect">
            <a:avLst/>
          </a:prstGeom>
          <a:noFill/>
        </p:spPr>
        <p:txBody>
          <a:bodyPr wrap="square" rtlCol="0">
            <a:spAutoFit/>
          </a:bodyPr>
          <a:lstStyle/>
          <a:p>
            <a:pPr algn="l">
              <a:lnSpc>
                <a:spcPct val="150000"/>
              </a:lnSpc>
            </a:pPr>
            <a:r>
              <a:rPr kumimoji="1" lang="en-US" dirty="0" err="1">
                <a:latin typeface="Times New Roman"/>
                <a:cs typeface="Times New Roman"/>
              </a:rPr>
              <a:t>讓我跟你講道理</a:t>
            </a:r>
            <a:r>
              <a:rPr kumimoji="1" lang="en-US" dirty="0">
                <a:latin typeface="Times New Roman"/>
                <a:cs typeface="Times New Roman"/>
              </a:rPr>
              <a:t>。</a:t>
            </a:r>
          </a:p>
        </p:txBody>
      </p:sp>
    </p:spTree>
    <p:extLst>
      <p:ext uri="{BB962C8B-B14F-4D97-AF65-F5344CB8AC3E}">
        <p14:creationId xmlns:p14="http://schemas.microsoft.com/office/powerpoint/2010/main" val="75616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文字方塊 26"/>
          <p:cNvSpPr txBox="1">
            <a:spLocks noChangeArrowheads="1"/>
          </p:cNvSpPr>
          <p:nvPr/>
        </p:nvSpPr>
        <p:spPr bwMode="auto">
          <a:xfrm>
            <a:off x="1261088" y="2134148"/>
            <a:ext cx="65468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t>只要滿足適當條件的四個複數 </a:t>
            </a:r>
            <a:r>
              <a:rPr lang="en-US" altLang="zh-TW" sz="2000" i="1" dirty="0" err="1">
                <a:latin typeface="Times New Roman" pitchFamily="18" charset="0"/>
                <a:cs typeface="Times New Roman" pitchFamily="18" charset="0"/>
              </a:rPr>
              <a:t>a</a:t>
            </a:r>
            <a:r>
              <a:rPr lang="en-US" altLang="zh-TW" sz="2000" dirty="0" err="1">
                <a:latin typeface="Times New Roman" pitchFamily="18" charset="0"/>
                <a:cs typeface="Times New Roman" pitchFamily="18" charset="0"/>
              </a:rPr>
              <a:t>,</a:t>
            </a:r>
            <a:r>
              <a:rPr lang="en-US" altLang="zh-TW" sz="2000" i="1" dirty="0" err="1">
                <a:latin typeface="Times New Roman" pitchFamily="18" charset="0"/>
                <a:cs typeface="Times New Roman" pitchFamily="18" charset="0"/>
              </a:rPr>
              <a:t>b</a:t>
            </a:r>
            <a:r>
              <a:rPr lang="en-US" altLang="zh-TW" sz="2000" dirty="0" err="1">
                <a:latin typeface="Times New Roman" pitchFamily="18" charset="0"/>
                <a:cs typeface="Times New Roman" pitchFamily="18" charset="0"/>
              </a:rPr>
              <a:t>,</a:t>
            </a:r>
            <a:r>
              <a:rPr lang="en-US" altLang="zh-TW" sz="2000" i="1" dirty="0" err="1">
                <a:latin typeface="Times New Roman" pitchFamily="18" charset="0"/>
                <a:cs typeface="Times New Roman" pitchFamily="18" charset="0"/>
              </a:rPr>
              <a:t>c</a:t>
            </a:r>
            <a:r>
              <a:rPr lang="en-US" altLang="zh-TW" sz="2000" dirty="0" err="1">
                <a:latin typeface="Times New Roman" pitchFamily="18" charset="0"/>
                <a:cs typeface="Times New Roman" pitchFamily="18" charset="0"/>
              </a:rPr>
              <a:t>,</a:t>
            </a:r>
            <a:r>
              <a:rPr lang="en-US" altLang="zh-TW" sz="2000" i="1" dirty="0" err="1">
                <a:latin typeface="Times New Roman" pitchFamily="18" charset="0"/>
                <a:cs typeface="Times New Roman" pitchFamily="18" charset="0"/>
              </a:rPr>
              <a:t>d</a:t>
            </a:r>
            <a:r>
              <a:rPr lang="zh-TW" altLang="en-US" sz="1800" dirty="0"/>
              <a:t> 就給定一個變換！</a:t>
            </a:r>
          </a:p>
        </p:txBody>
      </p:sp>
      <mc:AlternateContent xmlns:mc="http://schemas.openxmlformats.org/markup-compatibility/2006" xmlns:a14="http://schemas.microsoft.com/office/drawing/2010/main">
        <mc:Choice Requires="a14">
          <p:sp>
            <p:nvSpPr>
              <p:cNvPr id="25623" name="矩形 25"/>
              <p:cNvSpPr>
                <a:spLocks noChangeArrowheads="1"/>
              </p:cNvSpPr>
              <p:nvPr/>
            </p:nvSpPr>
            <p:spPr bwMode="auto">
              <a:xfrm>
                <a:off x="1286527" y="2524712"/>
                <a:ext cx="707326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14:m>
                  <m:oMath xmlns:m="http://schemas.openxmlformats.org/officeDocument/2006/math">
                    <m:r>
                      <a:rPr lang="en-US" altLang="zh-TW" sz="1800" i="1">
                        <a:latin typeface="Cambria Math"/>
                        <a:cs typeface="Times New Roman" pitchFamily="18" charset="0"/>
                      </a:rPr>
                      <m:t>𝑢</m:t>
                    </m:r>
                  </m:oMath>
                </a14:m>
                <a:r>
                  <a:rPr lang="zh-TW" altLang="en-US" sz="1800" dirty="0"/>
                  <a:t>及</a:t>
                </a:r>
                <a14:m>
                  <m:oMath xmlns:m="http://schemas.openxmlformats.org/officeDocument/2006/math">
                    <m:r>
                      <a:rPr lang="en-US" altLang="zh-TW" sz="1800" i="1">
                        <a:latin typeface="Cambria Math"/>
                        <a:cs typeface="Times New Roman" pitchFamily="18" charset="0"/>
                      </a:rPr>
                      <m:t>𝑑</m:t>
                    </m:r>
                  </m:oMath>
                </a14:m>
                <a:r>
                  <a:rPr lang="zh-TW" altLang="en-US" sz="1800" dirty="0"/>
                  <a:t>歸一且彼此正交</a:t>
                </a:r>
                <a:r>
                  <a:rPr lang="zh-TW" altLang="en-US" sz="1800" dirty="0">
                    <a:cs typeface="Times New Roman" pitchFamily="18" charset="0"/>
                  </a:rPr>
                  <a:t>，因此</a:t>
                </a:r>
                <a14:m>
                  <m:oMath xmlns:m="http://schemas.openxmlformats.org/officeDocument/2006/math">
                    <m:r>
                      <a:rPr lang="en-US" altLang="zh-TW" sz="1800" i="1">
                        <a:latin typeface="Cambria Math"/>
                        <a:cs typeface="Times New Roman" pitchFamily="18" charset="0"/>
                      </a:rPr>
                      <m:t>𝑢</m:t>
                    </m:r>
                    <m:r>
                      <a:rPr lang="en-US" altLang="zh-TW" sz="1800" i="1">
                        <a:latin typeface="Cambria Math"/>
                        <a:cs typeface="Times New Roman" pitchFamily="18" charset="0"/>
                      </a:rPr>
                      <m:t>′</m:t>
                    </m:r>
                  </m:oMath>
                </a14:m>
                <a:r>
                  <a:rPr lang="zh-TW" altLang="en-US" sz="1800" dirty="0"/>
                  <a:t>及</a:t>
                </a:r>
                <a14:m>
                  <m:oMath xmlns:m="http://schemas.openxmlformats.org/officeDocument/2006/math">
                    <m:r>
                      <a:rPr lang="en-US" altLang="zh-TW" sz="1800" i="1">
                        <a:latin typeface="Cambria Math"/>
                        <a:cs typeface="Times New Roman" pitchFamily="18" charset="0"/>
                      </a:rPr>
                      <m:t>𝑑</m:t>
                    </m:r>
                    <m:r>
                      <a:rPr lang="en-US" altLang="zh-TW" sz="1800" i="1">
                        <a:latin typeface="Cambria Math"/>
                        <a:cs typeface="Times New Roman" pitchFamily="18" charset="0"/>
                      </a:rPr>
                      <m:t>′</m:t>
                    </m:r>
                  </m:oMath>
                </a14:m>
                <a:r>
                  <a:rPr lang="zh-TW" altLang="en-US" sz="1800" dirty="0"/>
                  <a:t>也必須歸一且彼此正交！</a:t>
                </a:r>
              </a:p>
            </p:txBody>
          </p:sp>
        </mc:Choice>
        <mc:Fallback xmlns="">
          <p:sp>
            <p:nvSpPr>
              <p:cNvPr id="25623" name="矩形 25"/>
              <p:cNvSpPr>
                <a:spLocks noRot="1" noChangeAspect="1" noMove="1" noResize="1" noEditPoints="1" noAdjustHandles="1" noChangeArrowheads="1" noChangeShapeType="1" noTextEdit="1"/>
              </p:cNvSpPr>
              <p:nvPr/>
            </p:nvSpPr>
            <p:spPr bwMode="auto">
              <a:xfrm>
                <a:off x="1286527" y="2524712"/>
                <a:ext cx="7073261" cy="369332"/>
              </a:xfrm>
              <a:prstGeom prst="rect">
                <a:avLst/>
              </a:prstGeom>
              <a:blipFill>
                <a:blip r:embed="rId2"/>
                <a:stretch>
                  <a:fillRect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5624" name="文字方塊 26"/>
          <p:cNvSpPr txBox="1">
            <a:spLocks noChangeArrowheads="1"/>
          </p:cNvSpPr>
          <p:nvPr/>
        </p:nvSpPr>
        <p:spPr bwMode="auto">
          <a:xfrm>
            <a:off x="1322803" y="6067542"/>
            <a:ext cx="58483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1800" dirty="0">
                <a:solidFill>
                  <a:srgbClr val="FF0000"/>
                </a:solidFill>
                <a:latin typeface="Times New Roman" panose="02020603050405020304" pitchFamily="18" charset="0"/>
                <a:cs typeface="Times New Roman" panose="02020603050405020304" pitchFamily="18" charset="0"/>
              </a:rPr>
              <a:t>u-d</a:t>
            </a:r>
            <a:r>
              <a:rPr lang="en-US" altLang="zh-TW" sz="1800" dirty="0">
                <a:solidFill>
                  <a:srgbClr val="FF0000"/>
                </a:solidFill>
              </a:rPr>
              <a:t> </a:t>
            </a:r>
            <a:r>
              <a:rPr lang="zh-TW" altLang="en-US" sz="1800" dirty="0">
                <a:solidFill>
                  <a:srgbClr val="FF0000"/>
                </a:solidFill>
              </a:rPr>
              <a:t>互換在量子力學中必須包含無限多個可能的變換</a:t>
            </a:r>
            <a:r>
              <a:rPr lang="en-US" altLang="zh-TW" sz="1800" dirty="0">
                <a:solidFill>
                  <a:srgbClr val="FF0000"/>
                </a:solidFill>
                <a:latin typeface="Times New Roman" panose="02020603050405020304" pitchFamily="18" charset="0"/>
                <a:cs typeface="Times New Roman" panose="02020603050405020304" pitchFamily="18" charset="0"/>
              </a:rPr>
              <a:t>.</a:t>
            </a:r>
            <a:endParaRPr lang="zh-TW" altLang="en-US" sz="1800" dirty="0">
              <a:solidFill>
                <a:srgbClr val="FF0000"/>
              </a:solidFill>
            </a:endParaRPr>
          </a:p>
        </p:txBody>
      </p:sp>
      <mc:AlternateContent xmlns:mc="http://schemas.openxmlformats.org/markup-compatibility/2006" xmlns:a14="http://schemas.microsoft.com/office/drawing/2010/main">
        <mc:Choice Requires="a14">
          <p:sp>
            <p:nvSpPr>
              <p:cNvPr id="25625" name="文字方塊 25"/>
              <p:cNvSpPr txBox="1">
                <a:spLocks noChangeArrowheads="1"/>
              </p:cNvSpPr>
              <p:nvPr/>
            </p:nvSpPr>
            <p:spPr bwMode="auto">
              <a:xfrm>
                <a:off x="1313554" y="3534056"/>
                <a:ext cx="708803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latin typeface="Times New Roman" pitchFamily="18" charset="0"/>
                    <a:cs typeface="Times New Roman" pitchFamily="18" charset="0"/>
                  </a:rPr>
                  <a:t>以矩陣來描寫這些變換更加方便，若將夸克寫成一個</a:t>
                </a:r>
                <a14:m>
                  <m:oMath xmlns:m="http://schemas.openxmlformats.org/officeDocument/2006/math">
                    <m:r>
                      <a:rPr lang="en-US" altLang="zh-TW" sz="1800" i="1">
                        <a:latin typeface="Cambria Math"/>
                        <a:cs typeface="Times New Roman" pitchFamily="18" charset="0"/>
                      </a:rPr>
                      <m:t>1</m:t>
                    </m:r>
                    <m:r>
                      <a:rPr lang="en-US" altLang="zh-TW" sz="1800" b="0" i="1" smtClean="0">
                        <a:latin typeface="Cambria Math"/>
                        <a:ea typeface="Cambria Math"/>
                        <a:cs typeface="Times New Roman" pitchFamily="18" charset="0"/>
                      </a:rPr>
                      <m:t>×2</m:t>
                    </m:r>
                  </m:oMath>
                </a14:m>
                <a:r>
                  <a:rPr lang="zh-TW" altLang="en-US" sz="1800" dirty="0">
                    <a:solidFill>
                      <a:schemeClr val="tx1"/>
                    </a:solidFill>
                    <a:latin typeface="Times New Roman" pitchFamily="18" charset="0"/>
                    <a:cs typeface="Times New Roman" pitchFamily="18" charset="0"/>
                  </a:rPr>
                  <a:t>的行向量：</a:t>
                </a:r>
              </a:p>
            </p:txBody>
          </p:sp>
        </mc:Choice>
        <mc:Fallback xmlns="">
          <p:sp>
            <p:nvSpPr>
              <p:cNvPr id="25625" name="文字方塊 25"/>
              <p:cNvSpPr txBox="1">
                <a:spLocks noRot="1" noChangeAspect="1" noMove="1" noResize="1" noEditPoints="1" noAdjustHandles="1" noChangeArrowheads="1" noChangeShapeType="1" noTextEdit="1"/>
              </p:cNvSpPr>
              <p:nvPr/>
            </p:nvSpPr>
            <p:spPr bwMode="auto">
              <a:xfrm>
                <a:off x="1313554" y="3534056"/>
                <a:ext cx="7088034" cy="369332"/>
              </a:xfrm>
              <a:prstGeom prst="rect">
                <a:avLst/>
              </a:prstGeom>
              <a:blipFill>
                <a:blip r:embed="rId3"/>
                <a:stretch>
                  <a:fillRect l="-716"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7" name="文字方塊 18"/>
          <p:cNvSpPr txBox="1">
            <a:spLocks noChangeArrowheads="1"/>
          </p:cNvSpPr>
          <p:nvPr/>
        </p:nvSpPr>
        <p:spPr bwMode="auto">
          <a:xfrm>
            <a:off x="3865838" y="634287"/>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dirty="0">
                <a:latin typeface="Times New Roman" pitchFamily="18" charset="0"/>
                <a:cs typeface="Times New Roman" pitchFamily="18" charset="0"/>
              </a:rPr>
              <a:t>=</a:t>
            </a:r>
            <a:endParaRPr lang="zh-TW" altLang="en-US" i="1" dirty="0">
              <a:latin typeface="Times New Roman" pitchFamily="18" charset="0"/>
              <a:cs typeface="Times New Roman" pitchFamily="18" charset="0"/>
            </a:endParaRPr>
          </a:p>
        </p:txBody>
      </p:sp>
      <p:sp>
        <p:nvSpPr>
          <p:cNvPr id="29" name="向右箭號 28"/>
          <p:cNvSpPr/>
          <p:nvPr/>
        </p:nvSpPr>
        <p:spPr>
          <a:xfrm>
            <a:off x="2741082" y="705725"/>
            <a:ext cx="500062" cy="42862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30" name="橢圓 29"/>
              <p:cNvSpPr/>
              <p:nvPr/>
            </p:nvSpPr>
            <p:spPr>
              <a:xfrm>
                <a:off x="3322595" y="634287"/>
                <a:ext cx="500063"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r>
                        <a:rPr lang="en-US" altLang="zh-TW" sz="1800" i="1">
                          <a:latin typeface="Cambria Math"/>
                          <a:cs typeface="Times New Roman" pitchFamily="18" charset="0"/>
                        </a:rPr>
                        <m:t>′</m:t>
                      </m:r>
                    </m:oMath>
                  </m:oMathPara>
                </a14:m>
                <a:endParaRPr lang="zh-TW" altLang="en-US" sz="1800" dirty="0">
                  <a:latin typeface="Times New Roman" pitchFamily="18" charset="0"/>
                  <a:cs typeface="Times New Roman" pitchFamily="18" charset="0"/>
                </a:endParaRPr>
              </a:p>
            </p:txBody>
          </p:sp>
        </mc:Choice>
        <mc:Fallback xmlns="">
          <p:sp>
            <p:nvSpPr>
              <p:cNvPr id="30" name="橢圓 29"/>
              <p:cNvSpPr>
                <a:spLocks noRot="1" noChangeAspect="1" noMove="1" noResize="1" noEditPoints="1" noAdjustHandles="1" noChangeArrowheads="1" noChangeShapeType="1" noTextEdit="1"/>
              </p:cNvSpPr>
              <p:nvPr/>
            </p:nvSpPr>
            <p:spPr>
              <a:xfrm>
                <a:off x="3322595" y="634287"/>
                <a:ext cx="500063" cy="500063"/>
              </a:xfrm>
              <a:prstGeom prst="ellipse">
                <a:avLst/>
              </a:prstGeom>
              <a:blipFill>
                <a:blip r:embed="rId11"/>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橢圓 38"/>
              <p:cNvSpPr/>
              <p:nvPr/>
            </p:nvSpPr>
            <p:spPr>
              <a:xfrm>
                <a:off x="4573128" y="1455817"/>
                <a:ext cx="500063"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oMath>
                  </m:oMathPara>
                </a14:m>
                <a:endParaRPr lang="zh-TW" altLang="en-US" sz="1800" dirty="0">
                  <a:latin typeface="Times New Roman" pitchFamily="18" charset="0"/>
                  <a:cs typeface="Times New Roman" pitchFamily="18" charset="0"/>
                </a:endParaRPr>
              </a:p>
            </p:txBody>
          </p:sp>
        </mc:Choice>
        <mc:Fallback xmlns="">
          <p:sp>
            <p:nvSpPr>
              <p:cNvPr id="39" name="橢圓 38"/>
              <p:cNvSpPr>
                <a:spLocks noRot="1" noChangeAspect="1" noMove="1" noResize="1" noEditPoints="1" noAdjustHandles="1" noChangeArrowheads="1" noChangeShapeType="1" noTextEdit="1"/>
              </p:cNvSpPr>
              <p:nvPr/>
            </p:nvSpPr>
            <p:spPr>
              <a:xfrm>
                <a:off x="4573128" y="1455817"/>
                <a:ext cx="500063" cy="500063"/>
              </a:xfrm>
              <a:prstGeom prst="ellipse">
                <a:avLst/>
              </a:prstGeom>
              <a:blipFill>
                <a:blip r:embed="rId12"/>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橢圓 39"/>
              <p:cNvSpPr/>
              <p:nvPr/>
            </p:nvSpPr>
            <p:spPr>
              <a:xfrm>
                <a:off x="5892025" y="605792"/>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oMath>
                  </m:oMathPara>
                </a14:m>
                <a:endParaRPr lang="zh-TW" altLang="en-US" sz="1800" i="1" dirty="0">
                  <a:latin typeface="Calibri" pitchFamily="34" charset="0"/>
                </a:endParaRPr>
              </a:p>
            </p:txBody>
          </p:sp>
        </mc:Choice>
        <mc:Fallback xmlns="">
          <p:sp>
            <p:nvSpPr>
              <p:cNvPr id="40" name="橢圓 39"/>
              <p:cNvSpPr>
                <a:spLocks noRot="1" noChangeAspect="1" noMove="1" noResize="1" noEditPoints="1" noAdjustHandles="1" noChangeArrowheads="1" noChangeShapeType="1" noTextEdit="1"/>
              </p:cNvSpPr>
              <p:nvPr/>
            </p:nvSpPr>
            <p:spPr>
              <a:xfrm>
                <a:off x="5892025" y="605792"/>
                <a:ext cx="500062" cy="500063"/>
              </a:xfrm>
              <a:prstGeom prst="ellipse">
                <a:avLst/>
              </a:prstGeom>
              <a:blipFill>
                <a:blip r:embed="rId1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橢圓 40"/>
              <p:cNvSpPr/>
              <p:nvPr/>
            </p:nvSpPr>
            <p:spPr>
              <a:xfrm>
                <a:off x="3324183" y="1455817"/>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r>
                        <a:rPr lang="en-US" altLang="zh-TW" sz="1800" i="1">
                          <a:latin typeface="Cambria Math"/>
                          <a:cs typeface="Times New Roman" pitchFamily="18" charset="0"/>
                        </a:rPr>
                        <m:t>′</m:t>
                      </m:r>
                    </m:oMath>
                  </m:oMathPara>
                </a14:m>
                <a:endParaRPr lang="zh-TW" altLang="en-US" sz="1800" i="1" dirty="0">
                  <a:latin typeface="Calibri" pitchFamily="34" charset="0"/>
                </a:endParaRPr>
              </a:p>
            </p:txBody>
          </p:sp>
        </mc:Choice>
        <mc:Fallback xmlns="">
          <p:sp>
            <p:nvSpPr>
              <p:cNvPr id="41" name="橢圓 40"/>
              <p:cNvSpPr>
                <a:spLocks noRot="1" noChangeAspect="1" noMove="1" noResize="1" noEditPoints="1" noAdjustHandles="1" noChangeArrowheads="1" noChangeShapeType="1" noTextEdit="1"/>
              </p:cNvSpPr>
              <p:nvPr/>
            </p:nvSpPr>
            <p:spPr>
              <a:xfrm>
                <a:off x="3324183" y="1455817"/>
                <a:ext cx="500062" cy="500063"/>
              </a:xfrm>
              <a:prstGeom prst="ellipse">
                <a:avLst/>
              </a:prstGeom>
              <a:blipFill>
                <a:blip r:embed="rId14"/>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橢圓 41"/>
              <p:cNvSpPr/>
              <p:nvPr/>
            </p:nvSpPr>
            <p:spPr>
              <a:xfrm>
                <a:off x="2026707" y="1491537"/>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oMath>
                  </m:oMathPara>
                </a14:m>
                <a:endParaRPr lang="zh-TW" altLang="en-US" sz="1800" i="1" dirty="0">
                  <a:latin typeface="Calibri" pitchFamily="34" charset="0"/>
                </a:endParaRPr>
              </a:p>
            </p:txBody>
          </p:sp>
        </mc:Choice>
        <mc:Fallback xmlns="">
          <p:sp>
            <p:nvSpPr>
              <p:cNvPr id="42" name="橢圓 41"/>
              <p:cNvSpPr>
                <a:spLocks noRot="1" noChangeAspect="1" noMove="1" noResize="1" noEditPoints="1" noAdjustHandles="1" noChangeArrowheads="1" noChangeShapeType="1" noTextEdit="1"/>
              </p:cNvSpPr>
              <p:nvPr/>
            </p:nvSpPr>
            <p:spPr>
              <a:xfrm>
                <a:off x="2026707" y="1491537"/>
                <a:ext cx="500062" cy="500063"/>
              </a:xfrm>
              <a:prstGeom prst="ellipse">
                <a:avLst/>
              </a:prstGeom>
              <a:blipFill>
                <a:blip r:embed="rId15"/>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橢圓 42"/>
              <p:cNvSpPr/>
              <p:nvPr/>
            </p:nvSpPr>
            <p:spPr>
              <a:xfrm>
                <a:off x="2026707" y="634287"/>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oMath>
                  </m:oMathPara>
                </a14:m>
                <a:endParaRPr lang="zh-TW" altLang="en-US" sz="1800" dirty="0">
                  <a:latin typeface="Times New Roman" pitchFamily="18" charset="0"/>
                  <a:cs typeface="Times New Roman" pitchFamily="18" charset="0"/>
                </a:endParaRPr>
              </a:p>
            </p:txBody>
          </p:sp>
        </mc:Choice>
        <mc:Fallback xmlns="">
          <p:sp>
            <p:nvSpPr>
              <p:cNvPr id="43" name="橢圓 42"/>
              <p:cNvSpPr>
                <a:spLocks noRot="1" noChangeAspect="1" noMove="1" noResize="1" noEditPoints="1" noAdjustHandles="1" noChangeArrowheads="1" noChangeShapeType="1" noTextEdit="1"/>
              </p:cNvSpPr>
              <p:nvPr/>
            </p:nvSpPr>
            <p:spPr>
              <a:xfrm>
                <a:off x="2026707" y="634287"/>
                <a:ext cx="500062" cy="500063"/>
              </a:xfrm>
              <a:prstGeom prst="ellipse">
                <a:avLst/>
              </a:prstGeom>
              <a:blipFill>
                <a:blip r:embed="rId16"/>
                <a:stretch>
                  <a:fillRect/>
                </a:stretch>
              </a:blipFill>
              <a:ln>
                <a:solidFill>
                  <a:schemeClr val="tx1"/>
                </a:solidFill>
              </a:ln>
            </p:spPr>
            <p:txBody>
              <a:bodyPr/>
              <a:lstStyle/>
              <a:p>
                <a:r>
                  <a:rPr lang="en-US">
                    <a:noFill/>
                  </a:rPr>
                  <a:t> </a:t>
                </a:r>
              </a:p>
            </p:txBody>
          </p:sp>
        </mc:Fallback>
      </mc:AlternateContent>
      <p:sp>
        <p:nvSpPr>
          <p:cNvPr id="44" name="向右箭號 43"/>
          <p:cNvSpPr/>
          <p:nvPr/>
        </p:nvSpPr>
        <p:spPr>
          <a:xfrm>
            <a:off x="2741082" y="1491537"/>
            <a:ext cx="500062" cy="42862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5" name="文字方塊 44"/>
          <p:cNvSpPr txBox="1">
            <a:spLocks noChangeArrowheads="1"/>
          </p:cNvSpPr>
          <p:nvPr/>
        </p:nvSpPr>
        <p:spPr bwMode="auto">
          <a:xfrm>
            <a:off x="3915354" y="1455817"/>
            <a:ext cx="41482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dirty="0">
                <a:latin typeface="Times New Roman" pitchFamily="18" charset="0"/>
                <a:cs typeface="Times New Roman" pitchFamily="18" charset="0"/>
              </a:rPr>
              <a:t>=</a:t>
            </a:r>
            <a:endParaRPr lang="zh-TW" altLang="en-US" i="1"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46" name="橢圓 45"/>
              <p:cNvSpPr/>
              <p:nvPr/>
            </p:nvSpPr>
            <p:spPr>
              <a:xfrm>
                <a:off x="5912468" y="1439917"/>
                <a:ext cx="500062"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𝑑</m:t>
                      </m:r>
                    </m:oMath>
                  </m:oMathPara>
                </a14:m>
                <a:endParaRPr lang="zh-TW" altLang="en-US" sz="1800" i="1" dirty="0">
                  <a:latin typeface="Calibri" pitchFamily="34" charset="0"/>
                </a:endParaRPr>
              </a:p>
            </p:txBody>
          </p:sp>
        </mc:Choice>
        <mc:Fallback xmlns="">
          <p:sp>
            <p:nvSpPr>
              <p:cNvPr id="46" name="橢圓 45"/>
              <p:cNvSpPr>
                <a:spLocks noRot="1" noChangeAspect="1" noMove="1" noResize="1" noEditPoints="1" noAdjustHandles="1" noChangeArrowheads="1" noChangeShapeType="1" noTextEdit="1"/>
              </p:cNvSpPr>
              <p:nvPr/>
            </p:nvSpPr>
            <p:spPr>
              <a:xfrm>
                <a:off x="5912468" y="1439917"/>
                <a:ext cx="500062" cy="500063"/>
              </a:xfrm>
              <a:prstGeom prst="ellipse">
                <a:avLst/>
              </a:prstGeom>
              <a:blipFill>
                <a:blip r:embed="rId17"/>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橢圓 46"/>
              <p:cNvSpPr/>
              <p:nvPr/>
            </p:nvSpPr>
            <p:spPr>
              <a:xfrm>
                <a:off x="4573127" y="596187"/>
                <a:ext cx="500063" cy="500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a:latin typeface="Cambria Math"/>
                          <a:cs typeface="Times New Roman" pitchFamily="18" charset="0"/>
                        </a:rPr>
                        <m:t>𝑢</m:t>
                      </m:r>
                    </m:oMath>
                  </m:oMathPara>
                </a14:m>
                <a:endParaRPr lang="zh-TW" altLang="en-US" sz="1800" dirty="0">
                  <a:latin typeface="Times New Roman" pitchFamily="18" charset="0"/>
                  <a:cs typeface="Times New Roman" pitchFamily="18" charset="0"/>
                </a:endParaRPr>
              </a:p>
            </p:txBody>
          </p:sp>
        </mc:Choice>
        <mc:Fallback xmlns="">
          <p:sp>
            <p:nvSpPr>
              <p:cNvPr id="47" name="橢圓 46"/>
              <p:cNvSpPr>
                <a:spLocks noRot="1" noChangeAspect="1" noMove="1" noResize="1" noEditPoints="1" noAdjustHandles="1" noChangeArrowheads="1" noChangeShapeType="1" noTextEdit="1"/>
              </p:cNvSpPr>
              <p:nvPr/>
            </p:nvSpPr>
            <p:spPr>
              <a:xfrm>
                <a:off x="4573127" y="596187"/>
                <a:ext cx="500063" cy="500063"/>
              </a:xfrm>
              <a:prstGeom prst="ellipse">
                <a:avLst/>
              </a:prstGeom>
              <a:blipFill>
                <a:blip r:embed="rId18"/>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文字方塊 47"/>
              <p:cNvSpPr txBox="1"/>
              <p:nvPr/>
            </p:nvSpPr>
            <p:spPr>
              <a:xfrm>
                <a:off x="4141866" y="680601"/>
                <a:ext cx="4852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𝑎</m:t>
                      </m:r>
                      <m:r>
                        <a:rPr lang="en-US" altLang="zh-TW" i="1">
                          <a:latin typeface="Cambria Math"/>
                          <a:ea typeface="Cambria Math"/>
                          <a:cs typeface="Times New Roman" pitchFamily="18" charset="0"/>
                        </a:rPr>
                        <m:t>∙</m:t>
                      </m:r>
                    </m:oMath>
                  </m:oMathPara>
                </a14:m>
                <a:endParaRPr lang="zh-TW" altLang="en-US" dirty="0">
                  <a:latin typeface="Times New Roman" pitchFamily="18" charset="0"/>
                  <a:cs typeface="Times New Roman" pitchFamily="18" charset="0"/>
                </a:endParaRPr>
              </a:p>
            </p:txBody>
          </p:sp>
        </mc:Choice>
        <mc:Fallback xmlns="">
          <p:sp>
            <p:nvSpPr>
              <p:cNvPr id="48" name="文字方塊 47"/>
              <p:cNvSpPr txBox="1">
                <a:spLocks noRot="1" noChangeAspect="1" noMove="1" noResize="1" noEditPoints="1" noAdjustHandles="1" noChangeArrowheads="1" noChangeShapeType="1" noTextEdit="1"/>
              </p:cNvSpPr>
              <p:nvPr/>
            </p:nvSpPr>
            <p:spPr>
              <a:xfrm>
                <a:off x="4141866" y="680601"/>
                <a:ext cx="485261" cy="369332"/>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文字方塊 48"/>
              <p:cNvSpPr txBox="1"/>
              <p:nvPr/>
            </p:nvSpPr>
            <p:spPr>
              <a:xfrm>
                <a:off x="5134830" y="661552"/>
                <a:ext cx="75719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cs typeface="Times New Roman" pitchFamily="18" charset="0"/>
                        </a:rPr>
                        <m:t>+  </m:t>
                      </m:r>
                      <m:r>
                        <a:rPr lang="en-US" altLang="zh-TW" b="0" i="1" smtClean="0">
                          <a:latin typeface="Cambria Math"/>
                          <a:ea typeface="Cambria Math"/>
                          <a:cs typeface="Times New Roman" pitchFamily="18" charset="0"/>
                        </a:rPr>
                        <m:t>𝑏</m:t>
                      </m:r>
                      <m:r>
                        <a:rPr lang="en-US" altLang="zh-TW" i="1">
                          <a:latin typeface="Cambria Math"/>
                          <a:ea typeface="Cambria Math"/>
                          <a:cs typeface="Times New Roman" pitchFamily="18" charset="0"/>
                        </a:rPr>
                        <m:t>∙</m:t>
                      </m:r>
                    </m:oMath>
                  </m:oMathPara>
                </a14:m>
                <a:endParaRPr lang="zh-TW" altLang="en-US" dirty="0">
                  <a:latin typeface="Times New Roman" pitchFamily="18" charset="0"/>
                  <a:cs typeface="Times New Roman" pitchFamily="18" charset="0"/>
                </a:endParaRPr>
              </a:p>
            </p:txBody>
          </p:sp>
        </mc:Choice>
        <mc:Fallback xmlns="">
          <p:sp>
            <p:nvSpPr>
              <p:cNvPr id="49" name="文字方塊 48"/>
              <p:cNvSpPr txBox="1">
                <a:spLocks noRot="1" noChangeAspect="1" noMove="1" noResize="1" noEditPoints="1" noAdjustHandles="1" noChangeArrowheads="1" noChangeShapeType="1" noTextEdit="1"/>
              </p:cNvSpPr>
              <p:nvPr/>
            </p:nvSpPr>
            <p:spPr>
              <a:xfrm>
                <a:off x="5134830" y="661552"/>
                <a:ext cx="757195" cy="369332"/>
              </a:xfrm>
              <a:prstGeom prst="rect">
                <a:avLst/>
              </a:prstGeom>
              <a:blipFill>
                <a:blip r:embed="rId20"/>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文字方塊 49"/>
              <p:cNvSpPr txBox="1"/>
              <p:nvPr/>
            </p:nvSpPr>
            <p:spPr>
              <a:xfrm>
                <a:off x="4161716" y="1505282"/>
                <a:ext cx="4644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cs typeface="Times New Roman" pitchFamily="18" charset="0"/>
                        </a:rPr>
                        <m:t>𝑐</m:t>
                      </m:r>
                      <m:r>
                        <a:rPr lang="en-US" altLang="zh-TW" i="1">
                          <a:latin typeface="Cambria Math"/>
                          <a:ea typeface="Cambria Math"/>
                          <a:cs typeface="Times New Roman" pitchFamily="18" charset="0"/>
                        </a:rPr>
                        <m:t>∙</m:t>
                      </m:r>
                    </m:oMath>
                  </m:oMathPara>
                </a14:m>
                <a:endParaRPr lang="zh-TW" altLang="en-US" dirty="0">
                  <a:latin typeface="Times New Roman" pitchFamily="18" charset="0"/>
                  <a:cs typeface="Times New Roman" pitchFamily="18" charset="0"/>
                </a:endParaRPr>
              </a:p>
            </p:txBody>
          </p:sp>
        </mc:Choice>
        <mc:Fallback xmlns="">
          <p:sp>
            <p:nvSpPr>
              <p:cNvPr id="50" name="文字方塊 49"/>
              <p:cNvSpPr txBox="1">
                <a:spLocks noRot="1" noChangeAspect="1" noMove="1" noResize="1" noEditPoints="1" noAdjustHandles="1" noChangeArrowheads="1" noChangeShapeType="1" noTextEdit="1"/>
              </p:cNvSpPr>
              <p:nvPr/>
            </p:nvSpPr>
            <p:spPr>
              <a:xfrm>
                <a:off x="4161716" y="1505282"/>
                <a:ext cx="464486" cy="369332"/>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文字方塊 50"/>
              <p:cNvSpPr txBox="1"/>
              <p:nvPr/>
            </p:nvSpPr>
            <p:spPr>
              <a:xfrm>
                <a:off x="5145014" y="1521183"/>
                <a:ext cx="7674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cs typeface="Times New Roman" pitchFamily="18" charset="0"/>
                        </a:rPr>
                        <m:t>+  </m:t>
                      </m:r>
                      <m:r>
                        <a:rPr lang="en-US" altLang="zh-TW" b="0" i="1" smtClean="0">
                          <a:latin typeface="Cambria Math"/>
                          <a:ea typeface="Cambria Math"/>
                          <a:cs typeface="Times New Roman" pitchFamily="18" charset="0"/>
                        </a:rPr>
                        <m:t>𝑑</m:t>
                      </m:r>
                      <m:r>
                        <a:rPr lang="en-US" altLang="zh-TW" i="1">
                          <a:latin typeface="Cambria Math"/>
                          <a:ea typeface="Cambria Math"/>
                          <a:cs typeface="Times New Roman" pitchFamily="18" charset="0"/>
                        </a:rPr>
                        <m:t>∙</m:t>
                      </m:r>
                    </m:oMath>
                  </m:oMathPara>
                </a14:m>
                <a:endParaRPr lang="zh-TW" altLang="en-US" dirty="0">
                  <a:latin typeface="Times New Roman" pitchFamily="18" charset="0"/>
                  <a:cs typeface="Times New Roman" pitchFamily="18" charset="0"/>
                </a:endParaRPr>
              </a:p>
            </p:txBody>
          </p:sp>
        </mc:Choice>
        <mc:Fallback xmlns="">
          <p:sp>
            <p:nvSpPr>
              <p:cNvPr id="51" name="文字方塊 50"/>
              <p:cNvSpPr txBox="1">
                <a:spLocks noRot="1" noChangeAspect="1" noMove="1" noResize="1" noEditPoints="1" noAdjustHandles="1" noChangeArrowheads="1" noChangeShapeType="1" noTextEdit="1"/>
              </p:cNvSpPr>
              <p:nvPr/>
            </p:nvSpPr>
            <p:spPr>
              <a:xfrm>
                <a:off x="5145014" y="1521183"/>
                <a:ext cx="767454" cy="369332"/>
              </a:xfrm>
              <a:prstGeom prst="rect">
                <a:avLst/>
              </a:prstGeom>
              <a:blipFill>
                <a:blip r:embed="rId22"/>
                <a:stretch>
                  <a:fillRect b="-17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1288115" y="5517692"/>
                <a:ext cx="6771057" cy="369332"/>
              </a:xfrm>
              <a:prstGeom prst="rect">
                <a:avLst/>
              </a:prstGeom>
              <a:noFill/>
            </p:spPr>
            <p:txBody>
              <a:bodyPr wrap="square" rtlCol="0">
                <a:spAutoFit/>
              </a:bodyPr>
              <a:lstStyle/>
              <a:p>
                <a:r>
                  <a:rPr lang="zh-TW" altLang="en-US" dirty="0">
                    <a:solidFill>
                      <a:srgbClr val="FF0000"/>
                    </a:solidFill>
                    <a:latin typeface="Times New Roman" pitchFamily="18" charset="0"/>
                    <a:cs typeface="Times New Roman" pitchFamily="18" charset="0"/>
                  </a:rPr>
                  <a:t>矩陣</a:t>
                </a:r>
                <a14:m>
                  <m:oMath xmlns:m="http://schemas.openxmlformats.org/officeDocument/2006/math">
                    <m:r>
                      <a:rPr lang="en-US" altLang="zh-TW" i="1" dirty="0">
                        <a:solidFill>
                          <a:srgbClr val="FF0000"/>
                        </a:solidFill>
                        <a:latin typeface="Cambria Math"/>
                        <a:cs typeface="Times New Roman" pitchFamily="18" charset="0"/>
                      </a:rPr>
                      <m:t>𝑈</m:t>
                    </m:r>
                  </m:oMath>
                </a14:m>
                <a:r>
                  <a:rPr lang="zh-TW" altLang="en-US" dirty="0">
                    <a:solidFill>
                      <a:srgbClr val="FF0000"/>
                    </a:solidFill>
                    <a:latin typeface="Times New Roman" pitchFamily="18" charset="0"/>
                    <a:cs typeface="Times New Roman" pitchFamily="18" charset="0"/>
                  </a:rPr>
                  <a:t>必須是</a:t>
                </a:r>
                <a:r>
                  <a:rPr lang="en-US" altLang="zh-TW" dirty="0">
                    <a:solidFill>
                      <a:srgbClr val="FF0000"/>
                    </a:solidFill>
                    <a:latin typeface="Times New Roman" pitchFamily="18" charset="0"/>
                    <a:cs typeface="Times New Roman" pitchFamily="18" charset="0"/>
                  </a:rPr>
                  <a:t>unitary</a:t>
                </a:r>
                <a:r>
                  <a:rPr lang="zh-TW" altLang="en-US" dirty="0">
                    <a:solidFill>
                      <a:srgbClr val="FF0000"/>
                    </a:solidFill>
                    <a:latin typeface="Times New Roman" pitchFamily="18" charset="0"/>
                    <a:cs typeface="Times New Roman" pitchFamily="18" charset="0"/>
                  </a:rPr>
                  <a:t>。任一</a:t>
                </a:r>
                <a:r>
                  <a:rPr lang="en-US" altLang="zh-TW" dirty="0">
                    <a:solidFill>
                      <a:srgbClr val="FF0000"/>
                    </a:solidFill>
                    <a:latin typeface="Times New Roman" pitchFamily="18" charset="0"/>
                    <a:cs typeface="Times New Roman" pitchFamily="18" charset="0"/>
                  </a:rPr>
                  <a:t>unitary</a:t>
                </a:r>
                <a:r>
                  <a:rPr lang="en-US" altLang="zh-TW" dirty="0">
                    <a:solidFill>
                      <a:srgbClr val="FF0000"/>
                    </a:solidFill>
                    <a:cs typeface="Times New Roman" pitchFamily="18" charset="0"/>
                  </a:rPr>
                  <a:t> </a:t>
                </a:r>
                <a14:m>
                  <m:oMath xmlns:m="http://schemas.openxmlformats.org/officeDocument/2006/math">
                    <m:r>
                      <a:rPr lang="en-US" altLang="zh-TW" i="1" dirty="0">
                        <a:solidFill>
                          <a:srgbClr val="FF0000"/>
                        </a:solidFill>
                        <a:latin typeface="Cambria Math" panose="02040503050406030204" pitchFamily="18" charset="0"/>
                        <a:cs typeface="Times New Roman" pitchFamily="18" charset="0"/>
                      </a:rPr>
                      <m:t>2</m:t>
                    </m:r>
                    <m:r>
                      <a:rPr lang="en-US" altLang="zh-TW" i="1">
                        <a:solidFill>
                          <a:srgbClr val="FF0000"/>
                        </a:solidFill>
                        <a:latin typeface="Cambria Math"/>
                        <a:ea typeface="Cambria Math"/>
                        <a:cs typeface="Times New Roman" pitchFamily="18" charset="0"/>
                      </a:rPr>
                      <m:t>×2</m:t>
                    </m:r>
                  </m:oMath>
                </a14:m>
                <a:r>
                  <a:rPr lang="en-US" altLang="zh-TW" dirty="0">
                    <a:solidFill>
                      <a:srgbClr val="FF0000"/>
                    </a:solidFill>
                    <a:latin typeface="Times New Roman" pitchFamily="18" charset="0"/>
                    <a:cs typeface="Times New Roman" pitchFamily="18" charset="0"/>
                  </a:rPr>
                  <a:t> </a:t>
                </a:r>
                <a:r>
                  <a:rPr lang="zh-TW" altLang="en-US" dirty="0">
                    <a:solidFill>
                      <a:srgbClr val="FF0000"/>
                    </a:solidFill>
                    <a:latin typeface="Times New Roman" pitchFamily="18" charset="0"/>
                    <a:cs typeface="Times New Roman" pitchFamily="18" charset="0"/>
                  </a:rPr>
                  <a:t>矩陣就給定一個變換。</a:t>
                </a:r>
                <a:endParaRPr lang="zh-TW" altLang="en-US" i="1" dirty="0">
                  <a:solidFill>
                    <a:srgbClr val="FF0000"/>
                  </a:solidFill>
                  <a:latin typeface="Times New Roman" pitchFamily="18" charset="0"/>
                  <a:cs typeface="Times New Roman" pitchFamily="18" charset="0"/>
                </a:endParaRPr>
              </a:p>
            </p:txBody>
          </p:sp>
        </mc:Choice>
        <mc:Fallback xmlns="">
          <p:sp>
            <p:nvSpPr>
              <p:cNvPr id="4" name="文字方塊 3"/>
              <p:cNvSpPr txBox="1">
                <a:spLocks noRot="1" noChangeAspect="1" noMove="1" noResize="1" noEditPoints="1" noAdjustHandles="1" noChangeArrowheads="1" noChangeShapeType="1" noTextEdit="1"/>
              </p:cNvSpPr>
              <p:nvPr/>
            </p:nvSpPr>
            <p:spPr>
              <a:xfrm>
                <a:off x="1288115" y="5517692"/>
                <a:ext cx="6771057" cy="369332"/>
              </a:xfrm>
              <a:prstGeom prst="rect">
                <a:avLst/>
              </a:prstGeom>
              <a:blipFill>
                <a:blip r:embed="rId23"/>
                <a:stretch>
                  <a:fillRect l="-749"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文字方塊 27">
                <a:extLst>
                  <a:ext uri="{FF2B5EF4-FFF2-40B4-BE49-F238E27FC236}">
                    <a16:creationId xmlns:a16="http://schemas.microsoft.com/office/drawing/2014/main" id="{AEFEB675-2245-C147-B464-EFC0F3E3E605}"/>
                  </a:ext>
                </a:extLst>
              </p:cNvPr>
              <p:cNvSpPr txBox="1"/>
              <p:nvPr/>
            </p:nvSpPr>
            <p:spPr>
              <a:xfrm>
                <a:off x="8189382" y="3510780"/>
                <a:ext cx="424412" cy="415883"/>
              </a:xfrm>
              <a:prstGeom prst="rect">
                <a:avLst/>
              </a:prstGeom>
              <a:solidFill>
                <a:srgbClr val="FFFB7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kumimoji="1" lang="en-US" altLang="zh-TW" i="1" smtClean="0">
                              <a:latin typeface="Cambria Math" panose="02040503050406030204" pitchFamily="18" charset="0"/>
                              <a:cs typeface="Times New Roman" pitchFamily="18" charset="0"/>
                            </a:rPr>
                          </m:ctrlPr>
                        </m:dPr>
                        <m:e>
                          <m:m>
                            <m:mPr>
                              <m:mcs>
                                <m:mc>
                                  <m:mcPr>
                                    <m:count m:val="1"/>
                                    <m:mcJc m:val="center"/>
                                  </m:mcPr>
                                </m:mc>
                              </m:mcs>
                              <m:ctrlPr>
                                <a:rPr kumimoji="1" lang="en-US" altLang="zh-TW" i="1" smtClean="0">
                                  <a:latin typeface="Cambria Math" panose="02040503050406030204" pitchFamily="18" charset="0"/>
                                  <a:cs typeface="Times New Roman" pitchFamily="18" charset="0"/>
                                </a:rPr>
                              </m:ctrlPr>
                            </m:mPr>
                            <m:mr>
                              <m:e>
                                <m:r>
                                  <m:rPr>
                                    <m:brk m:alnAt="7"/>
                                  </m:rPr>
                                  <a:rPr kumimoji="1" lang="en-US" altLang="zh-TW" b="0" i="1" smtClean="0">
                                    <a:latin typeface="Cambria Math" panose="02040503050406030204" pitchFamily="18" charset="0"/>
                                    <a:cs typeface="Times New Roman" pitchFamily="18" charset="0"/>
                                  </a:rPr>
                                  <m:t>𝑢</m:t>
                                </m:r>
                              </m:e>
                            </m:mr>
                            <m:mr>
                              <m:e>
                                <m:r>
                                  <a:rPr kumimoji="1" lang="en-US" altLang="zh-TW" b="0" i="1" smtClean="0">
                                    <a:latin typeface="Cambria Math" panose="02040503050406030204" pitchFamily="18" charset="0"/>
                                    <a:cs typeface="Times New Roman" pitchFamily="18" charset="0"/>
                                  </a:rPr>
                                  <m:t>𝑑</m:t>
                                </m:r>
                              </m:e>
                            </m:mr>
                          </m:m>
                        </m:e>
                      </m:d>
                    </m:oMath>
                  </m:oMathPara>
                </a14:m>
                <a:endParaRPr kumimoji="1" lang="zh-TW" altLang="en-US" dirty="0">
                  <a:latin typeface="Times New Roman" pitchFamily="18" charset="0"/>
                  <a:cs typeface="Times New Roman" pitchFamily="18" charset="0"/>
                </a:endParaRPr>
              </a:p>
            </p:txBody>
          </p:sp>
        </mc:Choice>
        <mc:Fallback xmlns="">
          <p:sp>
            <p:nvSpPr>
              <p:cNvPr id="28" name="文字方塊 27">
                <a:extLst>
                  <a:ext uri="{FF2B5EF4-FFF2-40B4-BE49-F238E27FC236}">
                    <a16:creationId xmlns:a16="http://schemas.microsoft.com/office/drawing/2014/main" id="{AEFEB675-2245-C147-B464-EFC0F3E3E605}"/>
                  </a:ext>
                </a:extLst>
              </p:cNvPr>
              <p:cNvSpPr txBox="1">
                <a:spLocks noRot="1" noChangeAspect="1" noMove="1" noResize="1" noEditPoints="1" noAdjustHandles="1" noChangeArrowheads="1" noChangeShapeType="1" noTextEdit="1"/>
              </p:cNvSpPr>
              <p:nvPr/>
            </p:nvSpPr>
            <p:spPr>
              <a:xfrm>
                <a:off x="8189382" y="3510780"/>
                <a:ext cx="424412" cy="415883"/>
              </a:xfrm>
              <a:prstGeom prst="rect">
                <a:avLst/>
              </a:prstGeom>
              <a:blipFill>
                <a:blip r:embed="rId24"/>
                <a:stretch>
                  <a:fillRect b="-205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F3B2460F-20FD-2343-8921-45FDA8D7FC66}"/>
                  </a:ext>
                </a:extLst>
              </p:cNvPr>
              <p:cNvSpPr txBox="1"/>
              <p:nvPr/>
            </p:nvSpPr>
            <p:spPr>
              <a:xfrm>
                <a:off x="1348688" y="3029584"/>
                <a:ext cx="1496948" cy="276999"/>
              </a:xfrm>
              <a:prstGeom prst="rect">
                <a:avLst/>
              </a:prstGeom>
              <a:solidFill>
                <a:srgbClr val="FFFB7B"/>
              </a:solidFill>
            </p:spPr>
            <p:txBody>
              <a:bodyPr wrap="none" lIns="0" tIns="0" rIns="0" bIns="0" rtlCol="0">
                <a:spAutoFit/>
              </a:bodyPr>
              <a:lstStyle/>
              <a:p>
                <a14:m>
                  <m:oMath xmlns:m="http://schemas.openxmlformats.org/officeDocument/2006/math">
                    <m:sSup>
                      <m:sSupPr>
                        <m:ctrlPr>
                          <a:rPr kumimoji="1" lang="en-US" altLang="zh-TW" i="1" smtClean="0">
                            <a:latin typeface="Cambria Math" panose="02040503050406030204" pitchFamily="18" charset="0"/>
                            <a:cs typeface="Times New Roman" pitchFamily="18" charset="0"/>
                          </a:rPr>
                        </m:ctrlPr>
                      </m:sSupPr>
                      <m:e>
                        <m:d>
                          <m:dPr>
                            <m:begChr m:val="|"/>
                            <m:endChr m:val="|"/>
                            <m:ctrlPr>
                              <a:rPr kumimoji="1" lang="en-US" altLang="zh-TW" i="1" smtClean="0">
                                <a:latin typeface="Cambria Math" panose="02040503050406030204" pitchFamily="18" charset="0"/>
                                <a:cs typeface="Times New Roman" pitchFamily="18" charset="0"/>
                              </a:rPr>
                            </m:ctrlPr>
                          </m:dPr>
                          <m:e>
                            <m:r>
                              <a:rPr kumimoji="1" lang="en-US" altLang="zh-TW" b="0" i="1" smtClean="0">
                                <a:latin typeface="Cambria Math" panose="02040503050406030204" pitchFamily="18" charset="0"/>
                                <a:cs typeface="Times New Roman" pitchFamily="18" charset="0"/>
                              </a:rPr>
                              <m:t>𝑎</m:t>
                            </m:r>
                          </m:e>
                        </m:d>
                      </m:e>
                      <m:sup>
                        <m:r>
                          <a:rPr kumimoji="1" lang="en-US" altLang="zh-TW" b="0" i="1" smtClean="0">
                            <a:latin typeface="Cambria Math" panose="02040503050406030204" pitchFamily="18" charset="0"/>
                            <a:cs typeface="Times New Roman" pitchFamily="18" charset="0"/>
                          </a:rPr>
                          <m:t>2</m:t>
                        </m:r>
                      </m:sup>
                    </m:sSup>
                    <m:r>
                      <a:rPr kumimoji="1" lang="en-US" altLang="zh-TW" b="0" i="1" smtClean="0">
                        <a:latin typeface="Cambria Math" panose="02040503050406030204" pitchFamily="18" charset="0"/>
                        <a:cs typeface="Times New Roman" pitchFamily="18" charset="0"/>
                      </a:rPr>
                      <m:t>+</m:t>
                    </m:r>
                  </m:oMath>
                </a14:m>
                <a:r>
                  <a:rPr lang="en-US" altLang="zh-TW" dirty="0">
                    <a:cs typeface="Times New Roman" pitchFamily="18" charset="0"/>
                  </a:rPr>
                  <a:t> </a:t>
                </a:r>
                <a14:m>
                  <m:oMath xmlns:m="http://schemas.openxmlformats.org/officeDocument/2006/math">
                    <m:sSup>
                      <m:sSupPr>
                        <m:ctrlPr>
                          <a:rPr lang="en-US" altLang="zh-TW" i="1">
                            <a:latin typeface="Cambria Math" panose="02040503050406030204" pitchFamily="18" charset="0"/>
                            <a:cs typeface="Times New Roman" pitchFamily="18" charset="0"/>
                          </a:rPr>
                        </m:ctrlPr>
                      </m:sSupPr>
                      <m:e>
                        <m:d>
                          <m:dPr>
                            <m:begChr m:val="|"/>
                            <m:endChr m:val="|"/>
                            <m:ctrlPr>
                              <a:rPr lang="en-US" altLang="zh-TW" i="1">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𝑏</m:t>
                            </m:r>
                          </m:e>
                        </m:d>
                      </m:e>
                      <m:sup>
                        <m:r>
                          <a:rPr lang="en-US" altLang="zh-TW" i="1">
                            <a:latin typeface="Cambria Math" panose="02040503050406030204" pitchFamily="18" charset="0"/>
                            <a:cs typeface="Times New Roman" pitchFamily="18" charset="0"/>
                          </a:rPr>
                          <m:t>2</m:t>
                        </m:r>
                      </m:sup>
                    </m:sSup>
                    <m:r>
                      <a:rPr lang="en-US" altLang="zh-TW" b="0" i="1" smtClean="0">
                        <a:latin typeface="Cambria Math" panose="02040503050406030204" pitchFamily="18" charset="0"/>
                        <a:cs typeface="Times New Roman" pitchFamily="18" charset="0"/>
                      </a:rPr>
                      <m:t>=1</m:t>
                    </m:r>
                  </m:oMath>
                </a14:m>
                <a:endParaRPr kumimoji="1" lang="zh-TW" altLang="en-US" dirty="0">
                  <a:latin typeface="Times New Roman" pitchFamily="18" charset="0"/>
                  <a:cs typeface="Times New Roman" pitchFamily="18" charset="0"/>
                </a:endParaRPr>
              </a:p>
            </p:txBody>
          </p:sp>
        </mc:Choice>
        <mc:Fallback xmlns="">
          <p:sp>
            <p:nvSpPr>
              <p:cNvPr id="3" name="文字方塊 2">
                <a:extLst>
                  <a:ext uri="{FF2B5EF4-FFF2-40B4-BE49-F238E27FC236}">
                    <a16:creationId xmlns:a16="http://schemas.microsoft.com/office/drawing/2014/main" id="{F3B2460F-20FD-2343-8921-45FDA8D7FC66}"/>
                  </a:ext>
                </a:extLst>
              </p:cNvPr>
              <p:cNvSpPr txBox="1">
                <a:spLocks noRot="1" noChangeAspect="1" noMove="1" noResize="1" noEditPoints="1" noAdjustHandles="1" noChangeArrowheads="1" noChangeShapeType="1" noTextEdit="1"/>
              </p:cNvSpPr>
              <p:nvPr/>
            </p:nvSpPr>
            <p:spPr>
              <a:xfrm>
                <a:off x="1348688" y="3029584"/>
                <a:ext cx="1496948" cy="276999"/>
              </a:xfrm>
              <a:prstGeom prst="rect">
                <a:avLst/>
              </a:prstGeom>
              <a:blipFill>
                <a:blip r:embed="rId27"/>
                <a:stretch>
                  <a:fillRect t="-4348" r="-3361"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文字方塊 30">
                <a:extLst>
                  <a:ext uri="{FF2B5EF4-FFF2-40B4-BE49-F238E27FC236}">
                    <a16:creationId xmlns:a16="http://schemas.microsoft.com/office/drawing/2014/main" id="{3BF6A806-F05B-2840-9965-DC5FC430229C}"/>
                  </a:ext>
                </a:extLst>
              </p:cNvPr>
              <p:cNvSpPr txBox="1"/>
              <p:nvPr/>
            </p:nvSpPr>
            <p:spPr>
              <a:xfrm>
                <a:off x="3095054" y="3006479"/>
                <a:ext cx="1486433" cy="276999"/>
              </a:xfrm>
              <a:prstGeom prst="rect">
                <a:avLst/>
              </a:prstGeom>
              <a:solidFill>
                <a:srgbClr val="FFFB7B"/>
              </a:solidFill>
            </p:spPr>
            <p:txBody>
              <a:bodyPr wrap="none" lIns="0" tIns="0" rIns="0" bIns="0" rtlCol="0">
                <a:spAutoFit/>
              </a:bodyPr>
              <a:lstStyle/>
              <a:p>
                <a14:m>
                  <m:oMath xmlns:m="http://schemas.openxmlformats.org/officeDocument/2006/math">
                    <m:sSup>
                      <m:sSupPr>
                        <m:ctrlPr>
                          <a:rPr kumimoji="1" lang="en-US" altLang="zh-TW" i="1" smtClean="0">
                            <a:latin typeface="Cambria Math" panose="02040503050406030204" pitchFamily="18" charset="0"/>
                            <a:cs typeface="Times New Roman" pitchFamily="18" charset="0"/>
                          </a:rPr>
                        </m:ctrlPr>
                      </m:sSupPr>
                      <m:e>
                        <m:d>
                          <m:dPr>
                            <m:begChr m:val="|"/>
                            <m:endChr m:val="|"/>
                            <m:ctrlPr>
                              <a:rPr kumimoji="1" lang="en-US" altLang="zh-TW" i="1" smtClean="0">
                                <a:latin typeface="Cambria Math" panose="02040503050406030204" pitchFamily="18" charset="0"/>
                                <a:cs typeface="Times New Roman" pitchFamily="18" charset="0"/>
                              </a:rPr>
                            </m:ctrlPr>
                          </m:dPr>
                          <m:e>
                            <m:r>
                              <a:rPr kumimoji="1" lang="en-US" altLang="zh-TW" b="0" i="1" smtClean="0">
                                <a:latin typeface="Cambria Math" panose="02040503050406030204" pitchFamily="18" charset="0"/>
                                <a:cs typeface="Times New Roman" pitchFamily="18" charset="0"/>
                              </a:rPr>
                              <m:t>𝑐</m:t>
                            </m:r>
                          </m:e>
                        </m:d>
                      </m:e>
                      <m:sup>
                        <m:r>
                          <a:rPr kumimoji="1" lang="en-US" altLang="zh-TW" b="0" i="1" smtClean="0">
                            <a:latin typeface="Cambria Math" panose="02040503050406030204" pitchFamily="18" charset="0"/>
                            <a:cs typeface="Times New Roman" pitchFamily="18" charset="0"/>
                          </a:rPr>
                          <m:t>2</m:t>
                        </m:r>
                      </m:sup>
                    </m:sSup>
                    <m:r>
                      <a:rPr kumimoji="1" lang="en-US" altLang="zh-TW" b="0" i="1" smtClean="0">
                        <a:latin typeface="Cambria Math" panose="02040503050406030204" pitchFamily="18" charset="0"/>
                        <a:cs typeface="Times New Roman" pitchFamily="18" charset="0"/>
                      </a:rPr>
                      <m:t>+</m:t>
                    </m:r>
                  </m:oMath>
                </a14:m>
                <a:r>
                  <a:rPr lang="en-US" altLang="zh-TW" dirty="0">
                    <a:cs typeface="Times New Roman" pitchFamily="18" charset="0"/>
                  </a:rPr>
                  <a:t> </a:t>
                </a:r>
                <a14:m>
                  <m:oMath xmlns:m="http://schemas.openxmlformats.org/officeDocument/2006/math">
                    <m:sSup>
                      <m:sSupPr>
                        <m:ctrlPr>
                          <a:rPr lang="en-US" altLang="zh-TW" i="1">
                            <a:latin typeface="Cambria Math" panose="02040503050406030204" pitchFamily="18" charset="0"/>
                            <a:cs typeface="Times New Roman" pitchFamily="18" charset="0"/>
                          </a:rPr>
                        </m:ctrlPr>
                      </m:sSupPr>
                      <m:e>
                        <m:d>
                          <m:dPr>
                            <m:begChr m:val="|"/>
                            <m:endChr m:val="|"/>
                            <m:ctrlPr>
                              <a:rPr lang="en-US" altLang="zh-TW" i="1">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𝑑</m:t>
                            </m:r>
                          </m:e>
                        </m:d>
                      </m:e>
                      <m:sup>
                        <m:r>
                          <a:rPr lang="en-US" altLang="zh-TW" i="1">
                            <a:latin typeface="Cambria Math" panose="02040503050406030204" pitchFamily="18" charset="0"/>
                            <a:cs typeface="Times New Roman" pitchFamily="18" charset="0"/>
                          </a:rPr>
                          <m:t>2</m:t>
                        </m:r>
                      </m:sup>
                    </m:sSup>
                    <m:r>
                      <a:rPr lang="en-US" altLang="zh-TW" b="0" i="1" smtClean="0">
                        <a:latin typeface="Cambria Math" panose="02040503050406030204" pitchFamily="18" charset="0"/>
                        <a:cs typeface="Times New Roman" pitchFamily="18" charset="0"/>
                      </a:rPr>
                      <m:t>=1</m:t>
                    </m:r>
                  </m:oMath>
                </a14:m>
                <a:endParaRPr kumimoji="1" lang="zh-TW" altLang="en-US" dirty="0">
                  <a:latin typeface="Times New Roman" pitchFamily="18" charset="0"/>
                  <a:cs typeface="Times New Roman" pitchFamily="18" charset="0"/>
                </a:endParaRPr>
              </a:p>
            </p:txBody>
          </p:sp>
        </mc:Choice>
        <mc:Fallback xmlns="">
          <p:sp>
            <p:nvSpPr>
              <p:cNvPr id="31" name="文字方塊 30">
                <a:extLst>
                  <a:ext uri="{FF2B5EF4-FFF2-40B4-BE49-F238E27FC236}">
                    <a16:creationId xmlns:a16="http://schemas.microsoft.com/office/drawing/2014/main" id="{3BF6A806-F05B-2840-9965-DC5FC430229C}"/>
                  </a:ext>
                </a:extLst>
              </p:cNvPr>
              <p:cNvSpPr txBox="1">
                <a:spLocks noRot="1" noChangeAspect="1" noMove="1" noResize="1" noEditPoints="1" noAdjustHandles="1" noChangeArrowheads="1" noChangeShapeType="1" noTextEdit="1"/>
              </p:cNvSpPr>
              <p:nvPr/>
            </p:nvSpPr>
            <p:spPr>
              <a:xfrm>
                <a:off x="3095054" y="3006479"/>
                <a:ext cx="1486433" cy="276999"/>
              </a:xfrm>
              <a:prstGeom prst="rect">
                <a:avLst/>
              </a:prstGeom>
              <a:blipFill>
                <a:blip r:embed="rId28"/>
                <a:stretch>
                  <a:fillRect t="-4348" r="-4237"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文字方塊 31">
                <a:extLst>
                  <a:ext uri="{FF2B5EF4-FFF2-40B4-BE49-F238E27FC236}">
                    <a16:creationId xmlns:a16="http://schemas.microsoft.com/office/drawing/2014/main" id="{CF34D6F0-4AF7-9A4B-92FC-5B7A7FBF426B}"/>
                  </a:ext>
                </a:extLst>
              </p:cNvPr>
              <p:cNvSpPr txBox="1"/>
              <p:nvPr/>
            </p:nvSpPr>
            <p:spPr>
              <a:xfrm>
                <a:off x="4779893" y="3014691"/>
                <a:ext cx="1467068" cy="276999"/>
              </a:xfrm>
              <a:prstGeom prst="rect">
                <a:avLst/>
              </a:prstGeom>
              <a:solidFill>
                <a:srgbClr val="FFFB7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i="1" smtClean="0">
                          <a:latin typeface="Cambria Math" panose="02040503050406030204" pitchFamily="18" charset="0"/>
                          <a:cs typeface="Times New Roman" pitchFamily="18" charset="0"/>
                        </a:rPr>
                        <m:t>𝑎</m:t>
                      </m:r>
                      <m:sSup>
                        <m:sSupPr>
                          <m:ctrlPr>
                            <a:rPr kumimoji="1" lang="en-US" altLang="zh-TW"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𝑐</m:t>
                          </m:r>
                        </m:e>
                        <m:sup>
                          <m:r>
                            <a:rPr kumimoji="1" lang="en-US" altLang="zh-TW" i="1" smtClean="0">
                              <a:latin typeface="Cambria Math" panose="02040503050406030204" pitchFamily="18" charset="0"/>
                              <a:ea typeface="Cambria Math" panose="02040503050406030204" pitchFamily="18" charset="0"/>
                              <a:cs typeface="Times New Roman" pitchFamily="18" charset="0"/>
                            </a:rPr>
                            <m:t>∗</m:t>
                          </m:r>
                        </m:sup>
                      </m:sSup>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𝑏</m:t>
                      </m:r>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𝑑</m:t>
                          </m:r>
                        </m:e>
                        <m:sup>
                          <m:r>
                            <a:rPr kumimoji="1" lang="en-US" altLang="zh-TW" b="0" i="1" smtClean="0">
                              <a:latin typeface="Cambria Math" panose="02040503050406030204" pitchFamily="18" charset="0"/>
                              <a:ea typeface="Cambria Math" panose="02040503050406030204" pitchFamily="18" charset="0"/>
                              <a:cs typeface="Times New Roman" pitchFamily="18" charset="0"/>
                            </a:rPr>
                            <m:t>∗</m:t>
                          </m:r>
                        </m:sup>
                      </m:sSup>
                      <m:r>
                        <a:rPr lang="en-US" altLang="zh-TW" b="0" i="1" smtClean="0">
                          <a:latin typeface="Cambria Math" panose="02040503050406030204" pitchFamily="18" charset="0"/>
                          <a:cs typeface="Times New Roman" pitchFamily="18" charset="0"/>
                        </a:rPr>
                        <m:t>=0</m:t>
                      </m:r>
                    </m:oMath>
                  </m:oMathPara>
                </a14:m>
                <a:endParaRPr kumimoji="1" lang="zh-TW" altLang="en-US" dirty="0">
                  <a:latin typeface="Times New Roman" pitchFamily="18" charset="0"/>
                  <a:cs typeface="Times New Roman" pitchFamily="18" charset="0"/>
                </a:endParaRPr>
              </a:p>
            </p:txBody>
          </p:sp>
        </mc:Choice>
        <mc:Fallback xmlns="">
          <p:sp>
            <p:nvSpPr>
              <p:cNvPr id="32" name="文字方塊 31">
                <a:extLst>
                  <a:ext uri="{FF2B5EF4-FFF2-40B4-BE49-F238E27FC236}">
                    <a16:creationId xmlns:a16="http://schemas.microsoft.com/office/drawing/2014/main" id="{CF34D6F0-4AF7-9A4B-92FC-5B7A7FBF426B}"/>
                  </a:ext>
                </a:extLst>
              </p:cNvPr>
              <p:cNvSpPr txBox="1">
                <a:spLocks noRot="1" noChangeAspect="1" noMove="1" noResize="1" noEditPoints="1" noAdjustHandles="1" noChangeArrowheads="1" noChangeShapeType="1" noTextEdit="1"/>
              </p:cNvSpPr>
              <p:nvPr/>
            </p:nvSpPr>
            <p:spPr>
              <a:xfrm>
                <a:off x="4779893" y="3014691"/>
                <a:ext cx="1467068" cy="276999"/>
              </a:xfrm>
              <a:prstGeom prst="rect">
                <a:avLst/>
              </a:prstGeom>
              <a:blipFill>
                <a:blip r:embed="rId29"/>
                <a:stretch>
                  <a:fillRect l="-1709" r="-2564"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文字方塊 33">
                <a:extLst>
                  <a:ext uri="{FF2B5EF4-FFF2-40B4-BE49-F238E27FC236}">
                    <a16:creationId xmlns:a16="http://schemas.microsoft.com/office/drawing/2014/main" id="{54381D6A-1DAE-CA49-B599-D9283866EBF4}"/>
                  </a:ext>
                </a:extLst>
              </p:cNvPr>
              <p:cNvSpPr txBox="1"/>
              <p:nvPr/>
            </p:nvSpPr>
            <p:spPr>
              <a:xfrm>
                <a:off x="1343110" y="4046675"/>
                <a:ext cx="2861809" cy="482953"/>
              </a:xfrm>
              <a:prstGeom prst="rect">
                <a:avLst/>
              </a:prstGeom>
              <a:solidFill>
                <a:srgbClr val="FFFB7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kumimoji="1" lang="en-US" altLang="zh-TW" i="1" smtClean="0">
                              <a:latin typeface="Cambria Math" panose="02040503050406030204" pitchFamily="18" charset="0"/>
                              <a:cs typeface="Times New Roman" pitchFamily="18" charset="0"/>
                            </a:rPr>
                          </m:ctrlPr>
                        </m:dPr>
                        <m:e>
                          <m:m>
                            <m:mPr>
                              <m:mcs>
                                <m:mc>
                                  <m:mcPr>
                                    <m:count m:val="1"/>
                                    <m:mcJc m:val="center"/>
                                  </m:mcPr>
                                </m:mc>
                              </m:mcs>
                              <m:ctrlPr>
                                <a:rPr kumimoji="1" lang="en-US" altLang="zh-TW" i="1" smtClean="0">
                                  <a:latin typeface="Cambria Math" panose="02040503050406030204" pitchFamily="18" charset="0"/>
                                  <a:cs typeface="Times New Roman" pitchFamily="18" charset="0"/>
                                </a:rPr>
                              </m:ctrlPr>
                            </m:mPr>
                            <m:mr>
                              <m:e>
                                <m:r>
                                  <m:rPr>
                                    <m:brk m:alnAt="7"/>
                                  </m:rPr>
                                  <a:rPr kumimoji="1" lang="en-US" altLang="zh-TW" b="0" i="1" smtClean="0">
                                    <a:latin typeface="Cambria Math" panose="02040503050406030204" pitchFamily="18" charset="0"/>
                                    <a:cs typeface="Times New Roman" pitchFamily="18" charset="0"/>
                                  </a:rPr>
                                  <m:t>𝑢</m:t>
                                </m:r>
                                <m:r>
                                  <a:rPr kumimoji="1" lang="en-US" altLang="zh-TW" b="0" i="1" smtClean="0">
                                    <a:latin typeface="Cambria Math" panose="02040503050406030204" pitchFamily="18" charset="0"/>
                                    <a:cs typeface="Times New Roman" pitchFamily="18" charset="0"/>
                                  </a:rPr>
                                  <m:t>′</m:t>
                                </m:r>
                              </m:e>
                            </m:mr>
                            <m:mr>
                              <m:e>
                                <m:r>
                                  <a:rPr kumimoji="1" lang="en-US" altLang="zh-TW" b="0" i="1" smtClean="0">
                                    <a:latin typeface="Cambria Math" panose="02040503050406030204" pitchFamily="18" charset="0"/>
                                    <a:cs typeface="Times New Roman" pitchFamily="18" charset="0"/>
                                  </a:rPr>
                                  <m:t>𝑑</m:t>
                                </m:r>
                                <m:r>
                                  <a:rPr kumimoji="1" lang="en-US" altLang="zh-TW" b="0" i="1" smtClean="0">
                                    <a:latin typeface="Cambria Math" panose="02040503050406030204" pitchFamily="18" charset="0"/>
                                    <a:cs typeface="Times New Roman" pitchFamily="18" charset="0"/>
                                  </a:rPr>
                                  <m:t>′</m:t>
                                </m:r>
                              </m:e>
                            </m:mr>
                          </m:m>
                        </m:e>
                      </m:d>
                      <m:r>
                        <a:rPr kumimoji="1" lang="en-US" altLang="zh-TW" b="0" i="1" smtClean="0">
                          <a:latin typeface="Cambria Math" panose="02040503050406030204" pitchFamily="18" charset="0"/>
                          <a:cs typeface="Times New Roman" pitchFamily="18" charset="0"/>
                        </a:rPr>
                        <m:t>=</m:t>
                      </m:r>
                      <m:d>
                        <m:dPr>
                          <m:ctrlPr>
                            <a:rPr kumimoji="1" lang="en-US" altLang="zh-TW" b="0" i="1" smtClean="0">
                              <a:latin typeface="Cambria Math" panose="02040503050406030204" pitchFamily="18" charset="0"/>
                              <a:cs typeface="Times New Roman" pitchFamily="18" charset="0"/>
                            </a:rPr>
                          </m:ctrlPr>
                        </m:dPr>
                        <m:e>
                          <m:m>
                            <m:mPr>
                              <m:mcs>
                                <m:mc>
                                  <m:mcPr>
                                    <m:count m:val="2"/>
                                    <m:mcJc m:val="center"/>
                                  </m:mcPr>
                                </m:mc>
                              </m:mcs>
                              <m:ctrlPr>
                                <a:rPr kumimoji="1" lang="en-US" altLang="zh-TW" b="0" i="1" smtClean="0">
                                  <a:latin typeface="Cambria Math" panose="02040503050406030204" pitchFamily="18" charset="0"/>
                                  <a:cs typeface="Times New Roman" pitchFamily="18" charset="0"/>
                                </a:rPr>
                              </m:ctrlPr>
                            </m:mPr>
                            <m:mr>
                              <m:e>
                                <m:r>
                                  <m:rPr>
                                    <m:brk m:alnAt="7"/>
                                  </m:rPr>
                                  <a:rPr kumimoji="1" lang="en-US" altLang="zh-TW" b="0" i="1" smtClean="0">
                                    <a:latin typeface="Cambria Math" panose="02040503050406030204" pitchFamily="18" charset="0"/>
                                    <a:cs typeface="Times New Roman" pitchFamily="18" charset="0"/>
                                  </a:rPr>
                                  <m:t>𝑎</m:t>
                                </m:r>
                              </m:e>
                              <m:e>
                                <m:r>
                                  <a:rPr kumimoji="1" lang="en-US" altLang="zh-TW" b="0" i="1" smtClean="0">
                                    <a:latin typeface="Cambria Math" panose="02040503050406030204" pitchFamily="18" charset="0"/>
                                    <a:cs typeface="Times New Roman" pitchFamily="18" charset="0"/>
                                  </a:rPr>
                                  <m:t>𝑏</m:t>
                                </m:r>
                              </m:e>
                            </m:mr>
                            <m:mr>
                              <m:e>
                                <m:r>
                                  <a:rPr kumimoji="1" lang="en-US" altLang="zh-TW" b="0" i="1" smtClean="0">
                                    <a:latin typeface="Cambria Math" panose="02040503050406030204" pitchFamily="18" charset="0"/>
                                    <a:cs typeface="Times New Roman" pitchFamily="18" charset="0"/>
                                  </a:rPr>
                                  <m:t>𝑐</m:t>
                                </m:r>
                              </m:e>
                              <m:e>
                                <m:r>
                                  <a:rPr kumimoji="1" lang="en-US" altLang="zh-TW" b="0" i="1" smtClean="0">
                                    <a:latin typeface="Cambria Math" panose="02040503050406030204" pitchFamily="18" charset="0"/>
                                    <a:cs typeface="Times New Roman" pitchFamily="18" charset="0"/>
                                  </a:rPr>
                                  <m:t>𝑑</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panose="02040503050406030204" pitchFamily="18" charset="0"/>
                                    <a:cs typeface="Times New Roman" pitchFamily="18" charset="0"/>
                                  </a:rPr>
                                  <m:t>𝑢</m:t>
                                </m:r>
                              </m:e>
                            </m:mr>
                            <m:mr>
                              <m:e>
                                <m:r>
                                  <a:rPr lang="en-US" altLang="zh-TW" i="1">
                                    <a:latin typeface="Cambria Math" panose="02040503050406030204" pitchFamily="18" charset="0"/>
                                    <a:cs typeface="Times New Roman" pitchFamily="18" charset="0"/>
                                  </a:rPr>
                                  <m:t>𝑑</m:t>
                                </m:r>
                              </m:e>
                            </m:mr>
                          </m:m>
                        </m:e>
                      </m:d>
                      <m:r>
                        <a:rPr lang="en-US" altLang="zh-TW" i="1" smtClean="0">
                          <a:latin typeface="Cambria Math" panose="02040503050406030204" pitchFamily="18" charset="0"/>
                          <a:ea typeface="Cambria Math" panose="02040503050406030204" pitchFamily="18" charset="0"/>
                          <a:cs typeface="Times New Roman" pitchFamily="18" charset="0"/>
                        </a:rPr>
                        <m:t>≡</m:t>
                      </m:r>
                      <m:r>
                        <a:rPr lang="en-US" altLang="zh-TW" b="0" i="1" smtClean="0">
                          <a:latin typeface="Cambria Math" panose="02040503050406030204" pitchFamily="18" charset="0"/>
                          <a:ea typeface="Cambria Math" panose="02040503050406030204" pitchFamily="18" charset="0"/>
                          <a:cs typeface="Times New Roman" pitchFamily="18" charset="0"/>
                        </a:rPr>
                        <m:t>𝑈</m:t>
                      </m:r>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panose="02040503050406030204" pitchFamily="18" charset="0"/>
                                    <a:cs typeface="Times New Roman" pitchFamily="18" charset="0"/>
                                  </a:rPr>
                                  <m:t>𝑢</m:t>
                                </m:r>
                              </m:e>
                            </m:mr>
                            <m:mr>
                              <m:e>
                                <m:r>
                                  <a:rPr lang="en-US" altLang="zh-TW" i="1">
                                    <a:latin typeface="Cambria Math" panose="02040503050406030204" pitchFamily="18" charset="0"/>
                                    <a:cs typeface="Times New Roman" pitchFamily="18" charset="0"/>
                                  </a:rPr>
                                  <m:t>𝑑</m:t>
                                </m:r>
                              </m:e>
                            </m:mr>
                          </m:m>
                        </m:e>
                      </m:d>
                    </m:oMath>
                  </m:oMathPara>
                </a14:m>
                <a:endParaRPr kumimoji="1" lang="zh-TW" altLang="en-US" dirty="0">
                  <a:latin typeface="Times New Roman" pitchFamily="18" charset="0"/>
                  <a:cs typeface="Times New Roman" pitchFamily="18" charset="0"/>
                </a:endParaRPr>
              </a:p>
            </p:txBody>
          </p:sp>
        </mc:Choice>
        <mc:Fallback xmlns="">
          <p:sp>
            <p:nvSpPr>
              <p:cNvPr id="34" name="文字方塊 33">
                <a:extLst>
                  <a:ext uri="{FF2B5EF4-FFF2-40B4-BE49-F238E27FC236}">
                    <a16:creationId xmlns:a16="http://schemas.microsoft.com/office/drawing/2014/main" id="{54381D6A-1DAE-CA49-B599-D9283866EBF4}"/>
                  </a:ext>
                </a:extLst>
              </p:cNvPr>
              <p:cNvSpPr txBox="1">
                <a:spLocks noRot="1" noChangeAspect="1" noMove="1" noResize="1" noEditPoints="1" noAdjustHandles="1" noChangeArrowheads="1" noChangeShapeType="1" noTextEdit="1"/>
              </p:cNvSpPr>
              <p:nvPr/>
            </p:nvSpPr>
            <p:spPr>
              <a:xfrm>
                <a:off x="1343110" y="4046675"/>
                <a:ext cx="2861809" cy="482953"/>
              </a:xfrm>
              <a:prstGeom prst="rect">
                <a:avLst/>
              </a:prstGeom>
              <a:blipFill>
                <a:blip r:embed="rId30"/>
                <a:stretch>
                  <a:fillRect t="-5128"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文字方塊 34">
                <a:extLst>
                  <a:ext uri="{FF2B5EF4-FFF2-40B4-BE49-F238E27FC236}">
                    <a16:creationId xmlns:a16="http://schemas.microsoft.com/office/drawing/2014/main" id="{C36B1C3C-152D-514B-92FF-79274E4A9397}"/>
                  </a:ext>
                </a:extLst>
              </p:cNvPr>
              <p:cNvSpPr txBox="1"/>
              <p:nvPr/>
            </p:nvSpPr>
            <p:spPr>
              <a:xfrm>
                <a:off x="1369481" y="4607064"/>
                <a:ext cx="2877518" cy="470000"/>
              </a:xfrm>
              <a:prstGeom prst="rect">
                <a:avLst/>
              </a:prstGeom>
              <a:solidFill>
                <a:srgbClr val="FFFB7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i="1" smtClean="0">
                          <a:latin typeface="Cambria Math" panose="02040503050406030204" pitchFamily="18" charset="0"/>
                          <a:cs typeface="Times New Roman" pitchFamily="18" charset="0"/>
                        </a:rPr>
                        <m:t>𝑈</m:t>
                      </m:r>
                      <m:sSup>
                        <m:sSupPr>
                          <m:ctrlPr>
                            <a:rPr kumimoji="1" lang="en-US" altLang="zh-TW"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𝑈</m:t>
                          </m:r>
                        </m:e>
                        <m:sup>
                          <m:r>
                            <a:rPr kumimoji="1" lang="en-US" altLang="zh-TW" i="1" smtClean="0">
                              <a:latin typeface="Cambria Math" panose="02040503050406030204" pitchFamily="18" charset="0"/>
                              <a:ea typeface="Cambria Math" panose="02040503050406030204" pitchFamily="18" charset="0"/>
                              <a:cs typeface="Times New Roman" pitchFamily="18" charset="0"/>
                            </a:rPr>
                            <m:t>†</m:t>
                          </m:r>
                        </m:sup>
                      </m:sSup>
                      <m:r>
                        <a:rPr kumimoji="1" lang="en-US" altLang="zh-TW" b="0" i="1" smtClean="0">
                          <a:latin typeface="Cambria Math" panose="02040503050406030204" pitchFamily="18" charset="0"/>
                          <a:cs typeface="Times New Roman" pitchFamily="18" charset="0"/>
                        </a:rPr>
                        <m:t>=</m:t>
                      </m:r>
                      <m:d>
                        <m:dPr>
                          <m:ctrlPr>
                            <a:rPr kumimoji="1" lang="en-US" altLang="zh-TW" b="0" i="1" smtClean="0">
                              <a:latin typeface="Cambria Math" panose="02040503050406030204" pitchFamily="18" charset="0"/>
                              <a:cs typeface="Times New Roman" pitchFamily="18" charset="0"/>
                            </a:rPr>
                          </m:ctrlPr>
                        </m:dPr>
                        <m:e>
                          <m:m>
                            <m:mPr>
                              <m:mcs>
                                <m:mc>
                                  <m:mcPr>
                                    <m:count m:val="2"/>
                                    <m:mcJc m:val="center"/>
                                  </m:mcPr>
                                </m:mc>
                              </m:mcs>
                              <m:ctrlPr>
                                <a:rPr kumimoji="1" lang="en-US" altLang="zh-TW" b="0" i="1" smtClean="0">
                                  <a:latin typeface="Cambria Math" panose="02040503050406030204" pitchFamily="18" charset="0"/>
                                  <a:cs typeface="Times New Roman" pitchFamily="18" charset="0"/>
                                </a:rPr>
                              </m:ctrlPr>
                            </m:mPr>
                            <m:mr>
                              <m:e>
                                <m:r>
                                  <m:rPr>
                                    <m:brk m:alnAt="7"/>
                                  </m:rPr>
                                  <a:rPr kumimoji="1" lang="en-US" altLang="zh-TW" b="0" i="1" smtClean="0">
                                    <a:latin typeface="Cambria Math" panose="02040503050406030204" pitchFamily="18" charset="0"/>
                                    <a:cs typeface="Times New Roman" pitchFamily="18" charset="0"/>
                                  </a:rPr>
                                  <m:t>𝑎</m:t>
                                </m:r>
                              </m:e>
                              <m:e>
                                <m:r>
                                  <a:rPr kumimoji="1" lang="en-US" altLang="zh-TW" b="0" i="1" smtClean="0">
                                    <a:latin typeface="Cambria Math" panose="02040503050406030204" pitchFamily="18" charset="0"/>
                                    <a:cs typeface="Times New Roman" pitchFamily="18" charset="0"/>
                                  </a:rPr>
                                  <m:t>𝑏</m:t>
                                </m:r>
                              </m:e>
                            </m:mr>
                            <m:mr>
                              <m:e>
                                <m:r>
                                  <a:rPr kumimoji="1" lang="en-US" altLang="zh-TW" b="0" i="1" smtClean="0">
                                    <a:latin typeface="Cambria Math" panose="02040503050406030204" pitchFamily="18" charset="0"/>
                                    <a:cs typeface="Times New Roman" pitchFamily="18" charset="0"/>
                                  </a:rPr>
                                  <m:t>𝑐</m:t>
                                </m:r>
                              </m:e>
                              <m:e>
                                <m:r>
                                  <a:rPr kumimoji="1" lang="en-US" altLang="zh-TW" b="0" i="1" smtClean="0">
                                    <a:latin typeface="Cambria Math" panose="02040503050406030204" pitchFamily="18" charset="0"/>
                                    <a:cs typeface="Times New Roman" pitchFamily="18" charset="0"/>
                                  </a:rPr>
                                  <m:t>𝑑</m:t>
                                </m:r>
                              </m:e>
                            </m:mr>
                          </m:m>
                        </m:e>
                      </m:d>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smtClean="0">
                                  <a:latin typeface="Cambria Math" panose="02040503050406030204" pitchFamily="18" charset="0"/>
                                  <a:cs typeface="Times New Roman" pitchFamily="18" charset="0"/>
                                </a:rPr>
                              </m:ctrlPr>
                            </m:mPr>
                            <m:mr>
                              <m:e>
                                <m:sSup>
                                  <m:sSupPr>
                                    <m:ctrlPr>
                                      <a:rPr lang="en-US" altLang="zh-TW" i="1" smtClean="0">
                                        <a:latin typeface="Cambria Math" panose="02040503050406030204" pitchFamily="18" charset="0"/>
                                        <a:cs typeface="Times New Roman" pitchFamily="18" charset="0"/>
                                      </a:rPr>
                                    </m:ctrlPr>
                                  </m:sSupPr>
                                  <m:e>
                                    <m:r>
                                      <m:rPr>
                                        <m:brk m:alnAt="7"/>
                                      </m:rPr>
                                      <a:rPr lang="en-US" altLang="zh-TW" i="1">
                                        <a:latin typeface="Cambria Math" panose="02040503050406030204" pitchFamily="18" charset="0"/>
                                        <a:cs typeface="Times New Roman" pitchFamily="18" charset="0"/>
                                      </a:rPr>
                                      <m:t>𝑎</m:t>
                                    </m:r>
                                  </m:e>
                                  <m:sup>
                                    <m:r>
                                      <a:rPr lang="en-US" altLang="zh-TW" i="1" smtClean="0">
                                        <a:latin typeface="Cambria Math" panose="02040503050406030204" pitchFamily="18" charset="0"/>
                                        <a:ea typeface="Cambria Math" panose="02040503050406030204" pitchFamily="18" charset="0"/>
                                        <a:cs typeface="Times New Roman" pitchFamily="18" charset="0"/>
                                      </a:rPr>
                                      <m:t>∗</m:t>
                                    </m:r>
                                  </m:sup>
                                </m:sSup>
                              </m:e>
                              <m:e>
                                <m:sSup>
                                  <m:sSupPr>
                                    <m:ctrlPr>
                                      <a:rPr lang="en-US" altLang="zh-TW" i="1" smtClean="0">
                                        <a:latin typeface="Cambria Math" panose="02040503050406030204" pitchFamily="18" charset="0"/>
                                        <a:cs typeface="Times New Roman" pitchFamily="18" charset="0"/>
                                      </a:rPr>
                                    </m:ctrlPr>
                                  </m:sSupPr>
                                  <m:e>
                                    <m:r>
                                      <a:rPr lang="en-US" altLang="zh-TW" b="0" i="1" smtClean="0">
                                        <a:latin typeface="Cambria Math" panose="02040503050406030204" pitchFamily="18" charset="0"/>
                                        <a:cs typeface="Times New Roman" pitchFamily="18" charset="0"/>
                                      </a:rPr>
                                      <m:t>𝑐</m:t>
                                    </m:r>
                                  </m:e>
                                  <m:sup>
                                    <m:r>
                                      <a:rPr lang="en-US" altLang="zh-TW" i="1" smtClean="0">
                                        <a:latin typeface="Cambria Math" panose="02040503050406030204" pitchFamily="18" charset="0"/>
                                        <a:ea typeface="Cambria Math" panose="02040503050406030204" pitchFamily="18" charset="0"/>
                                        <a:cs typeface="Times New Roman" pitchFamily="18" charset="0"/>
                                      </a:rPr>
                                      <m:t>∗</m:t>
                                    </m:r>
                                  </m:sup>
                                </m:sSup>
                              </m:e>
                            </m:mr>
                            <m:mr>
                              <m:e>
                                <m:sSup>
                                  <m:sSupPr>
                                    <m:ctrlPr>
                                      <a:rPr lang="en-US" altLang="zh-TW" i="1" smtClean="0">
                                        <a:latin typeface="Cambria Math" panose="02040503050406030204" pitchFamily="18" charset="0"/>
                                        <a:cs typeface="Times New Roman" pitchFamily="18" charset="0"/>
                                      </a:rPr>
                                    </m:ctrlPr>
                                  </m:sSupPr>
                                  <m:e>
                                    <m:r>
                                      <a:rPr lang="en-US" altLang="zh-TW" b="0" i="1" smtClean="0">
                                        <a:latin typeface="Cambria Math" panose="02040503050406030204" pitchFamily="18" charset="0"/>
                                        <a:cs typeface="Times New Roman" pitchFamily="18" charset="0"/>
                                      </a:rPr>
                                      <m:t>𝑏</m:t>
                                    </m:r>
                                  </m:e>
                                  <m:sup>
                                    <m:r>
                                      <a:rPr lang="en-US" altLang="zh-TW" i="1" smtClean="0">
                                        <a:latin typeface="Cambria Math" panose="02040503050406030204" pitchFamily="18" charset="0"/>
                                        <a:ea typeface="Cambria Math" panose="02040503050406030204" pitchFamily="18" charset="0"/>
                                        <a:cs typeface="Times New Roman" pitchFamily="18" charset="0"/>
                                      </a:rPr>
                                      <m:t>∗</m:t>
                                    </m:r>
                                  </m:sup>
                                </m:sSup>
                              </m:e>
                              <m:e>
                                <m:sSup>
                                  <m:sSupPr>
                                    <m:ctrlPr>
                                      <a:rPr lang="en-US" altLang="zh-TW" i="1" smtClean="0">
                                        <a:latin typeface="Cambria Math" panose="02040503050406030204" pitchFamily="18" charset="0"/>
                                        <a:cs typeface="Times New Roman" pitchFamily="18" charset="0"/>
                                      </a:rPr>
                                    </m:ctrlPr>
                                  </m:sSupPr>
                                  <m:e>
                                    <m:r>
                                      <a:rPr lang="en-US" altLang="zh-TW" b="0" i="1" smtClean="0">
                                        <a:latin typeface="Cambria Math" panose="02040503050406030204" pitchFamily="18" charset="0"/>
                                        <a:cs typeface="Times New Roman" pitchFamily="18" charset="0"/>
                                      </a:rPr>
                                      <m:t>𝑑</m:t>
                                    </m:r>
                                  </m:e>
                                  <m:sup>
                                    <m:r>
                                      <a:rPr lang="en-US" altLang="zh-TW" i="1" smtClean="0">
                                        <a:latin typeface="Cambria Math" panose="02040503050406030204" pitchFamily="18" charset="0"/>
                                        <a:ea typeface="Cambria Math" panose="02040503050406030204" pitchFamily="18" charset="0"/>
                                        <a:cs typeface="Times New Roman" pitchFamily="18" charset="0"/>
                                      </a:rPr>
                                      <m:t>∗</m:t>
                                    </m:r>
                                  </m:sup>
                                </m:sSup>
                              </m:e>
                            </m:mr>
                          </m:m>
                        </m:e>
                      </m:d>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𝐼</m:t>
                      </m:r>
                    </m:oMath>
                  </m:oMathPara>
                </a14:m>
                <a:endParaRPr kumimoji="1" lang="zh-TW" altLang="en-US" dirty="0">
                  <a:latin typeface="Times New Roman" pitchFamily="18" charset="0"/>
                  <a:cs typeface="Times New Roman" pitchFamily="18" charset="0"/>
                </a:endParaRPr>
              </a:p>
            </p:txBody>
          </p:sp>
        </mc:Choice>
        <mc:Fallback xmlns="">
          <p:sp>
            <p:nvSpPr>
              <p:cNvPr id="35" name="文字方塊 34">
                <a:extLst>
                  <a:ext uri="{FF2B5EF4-FFF2-40B4-BE49-F238E27FC236}">
                    <a16:creationId xmlns:a16="http://schemas.microsoft.com/office/drawing/2014/main" id="{C36B1C3C-152D-514B-92FF-79274E4A9397}"/>
                  </a:ext>
                </a:extLst>
              </p:cNvPr>
              <p:cNvSpPr txBox="1">
                <a:spLocks noRot="1" noChangeAspect="1" noMove="1" noResize="1" noEditPoints="1" noAdjustHandles="1" noChangeArrowheads="1" noChangeShapeType="1" noTextEdit="1"/>
              </p:cNvSpPr>
              <p:nvPr/>
            </p:nvSpPr>
            <p:spPr>
              <a:xfrm>
                <a:off x="1369481" y="4607064"/>
                <a:ext cx="2877518" cy="470000"/>
              </a:xfrm>
              <a:prstGeom prst="rect">
                <a:avLst/>
              </a:prstGeom>
              <a:blipFill>
                <a:blip r:embed="rId31"/>
                <a:stretch>
                  <a:fillRect l="-1322" r="-881" b="-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2005B7A0-6713-224D-9897-8FDD0B0BB709}"/>
                  </a:ext>
                </a:extLst>
              </p:cNvPr>
              <p:cNvSpPr/>
              <p:nvPr/>
            </p:nvSpPr>
            <p:spPr>
              <a:xfrm>
                <a:off x="1313554" y="5082994"/>
                <a:ext cx="4728410" cy="369332"/>
              </a:xfrm>
              <a:prstGeom prst="rect">
                <a:avLst/>
              </a:prstGeom>
            </p:spPr>
            <p:txBody>
              <a:bodyPr wrap="none">
                <a:spAutoFit/>
              </a:bodyPr>
              <a:lstStyle/>
              <a:p>
                <a:r>
                  <a:rPr lang="en-US" altLang="zh-TW" dirty="0">
                    <a:solidFill>
                      <a:srgbClr val="FF0000"/>
                    </a:solidFill>
                    <a:latin typeface="Times New Roman" pitchFamily="18" charset="0"/>
                    <a:cs typeface="Times New Roman" pitchFamily="18" charset="0"/>
                  </a:rPr>
                  <a:t>Any unitary</a:t>
                </a:r>
                <a:r>
                  <a:rPr lang="en-US" altLang="zh-TW" dirty="0">
                    <a:solidFill>
                      <a:srgbClr val="FF0000"/>
                    </a:solidFill>
                    <a:cs typeface="Times New Roman" pitchFamily="18" charset="0"/>
                  </a:rPr>
                  <a:t> </a:t>
                </a:r>
                <a14:m>
                  <m:oMath xmlns:m="http://schemas.openxmlformats.org/officeDocument/2006/math">
                    <m:r>
                      <a:rPr lang="en-US" altLang="zh-TW" i="1" dirty="0">
                        <a:solidFill>
                          <a:srgbClr val="FF0000"/>
                        </a:solidFill>
                        <a:latin typeface="Cambria Math" panose="02040503050406030204" pitchFamily="18" charset="0"/>
                        <a:cs typeface="Times New Roman" pitchFamily="18" charset="0"/>
                      </a:rPr>
                      <m:t>2</m:t>
                    </m:r>
                    <m:r>
                      <a:rPr lang="en-US" altLang="zh-TW" i="1">
                        <a:solidFill>
                          <a:srgbClr val="FF0000"/>
                        </a:solidFill>
                        <a:latin typeface="Cambria Math"/>
                        <a:ea typeface="Cambria Math"/>
                        <a:cs typeface="Times New Roman" pitchFamily="18" charset="0"/>
                      </a:rPr>
                      <m:t>×2</m:t>
                    </m:r>
                  </m:oMath>
                </a14:m>
                <a:r>
                  <a:rPr lang="en-US" altLang="zh-TW" dirty="0">
                    <a:solidFill>
                      <a:srgbClr val="FF0000"/>
                    </a:solidFill>
                    <a:latin typeface="Times New Roman" pitchFamily="18" charset="0"/>
                    <a:cs typeface="Times New Roman" pitchFamily="18" charset="0"/>
                  </a:rPr>
                  <a:t> matrix </a:t>
                </a:r>
                <a14:m>
                  <m:oMath xmlns:m="http://schemas.openxmlformats.org/officeDocument/2006/math">
                    <m:r>
                      <a:rPr lang="en-US" altLang="zh-TW" i="1" dirty="0">
                        <a:solidFill>
                          <a:srgbClr val="FF0000"/>
                        </a:solidFill>
                        <a:latin typeface="Cambria Math"/>
                        <a:cs typeface="Times New Roman" pitchFamily="18" charset="0"/>
                      </a:rPr>
                      <m:t>𝑈</m:t>
                    </m:r>
                    <m:r>
                      <a:rPr lang="en-US" altLang="zh-TW" i="1" dirty="0">
                        <a:solidFill>
                          <a:srgbClr val="FF0000"/>
                        </a:solidFill>
                        <a:latin typeface="Cambria Math"/>
                        <a:cs typeface="Times New Roman" pitchFamily="18" charset="0"/>
                      </a:rPr>
                      <m:t> </m:t>
                    </m:r>
                  </m:oMath>
                </a14:m>
                <a:r>
                  <a:rPr lang="en-US" altLang="zh-TW" dirty="0">
                    <a:solidFill>
                      <a:srgbClr val="FF0000"/>
                    </a:solidFill>
                    <a:latin typeface="Times New Roman" panose="02020603050405020304" pitchFamily="18" charset="0"/>
                    <a:cs typeface="Times New Roman" panose="02020603050405020304" pitchFamily="18" charset="0"/>
                  </a:rPr>
                  <a:t>give a transformation.</a:t>
                </a:r>
                <a:endParaRPr lang="en-TW"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33" name="Rectangle 32">
                <a:extLst>
                  <a:ext uri="{FF2B5EF4-FFF2-40B4-BE49-F238E27FC236}">
                    <a16:creationId xmlns:a16="http://schemas.microsoft.com/office/drawing/2014/main" id="{2005B7A0-6713-224D-9897-8FDD0B0BB709}"/>
                  </a:ext>
                </a:extLst>
              </p:cNvPr>
              <p:cNvSpPr>
                <a:spLocks noRot="1" noChangeAspect="1" noMove="1" noResize="1" noEditPoints="1" noAdjustHandles="1" noChangeArrowheads="1" noChangeShapeType="1" noTextEdit="1"/>
              </p:cNvSpPr>
              <p:nvPr/>
            </p:nvSpPr>
            <p:spPr>
              <a:xfrm>
                <a:off x="1313554" y="5082994"/>
                <a:ext cx="4728410" cy="369332"/>
              </a:xfrm>
              <a:prstGeom prst="rect">
                <a:avLst/>
              </a:prstGeom>
              <a:blipFill>
                <a:blip r:embed="rId32"/>
                <a:stretch>
                  <a:fillRect l="-1072" t="-10000" r="-804" b="-20000"/>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25"/>
                                        </p:tgtEl>
                                        <p:attrNameLst>
                                          <p:attrName>style.visibility</p:attrName>
                                        </p:attrNameLst>
                                      </p:cBhvr>
                                      <p:to>
                                        <p:strVal val="visible"/>
                                      </p:to>
                                    </p:set>
                                    <p:anim calcmode="lin" valueType="num">
                                      <p:cBhvr additive="base">
                                        <p:cTn id="7" dur="500" fill="hold"/>
                                        <p:tgtEl>
                                          <p:spTgt spid="25625"/>
                                        </p:tgtEl>
                                        <p:attrNameLst>
                                          <p:attrName>ppt_x</p:attrName>
                                        </p:attrNameLst>
                                      </p:cBhvr>
                                      <p:tavLst>
                                        <p:tav tm="0">
                                          <p:val>
                                            <p:strVal val="#ppt_x"/>
                                          </p:val>
                                        </p:tav>
                                        <p:tav tm="100000">
                                          <p:val>
                                            <p:strVal val="#ppt_x"/>
                                          </p:val>
                                        </p:tav>
                                      </p:tavLst>
                                    </p:anim>
                                    <p:anim calcmode="lin" valueType="num">
                                      <p:cBhvr additive="base">
                                        <p:cTn id="8" dur="500" fill="hold"/>
                                        <p:tgtEl>
                                          <p:spTgt spid="256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ppt_x"/>
                                          </p:val>
                                        </p:tav>
                                        <p:tav tm="100000">
                                          <p:val>
                                            <p:strVal val="#ppt_x"/>
                                          </p:val>
                                        </p:tav>
                                      </p:tavLst>
                                    </p:anim>
                                    <p:anim calcmode="lin" valueType="num">
                                      <p:cBhvr additive="base">
                                        <p:cTn id="26" dur="500" fill="hold"/>
                                        <p:tgtEl>
                                          <p:spTgt spid="3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5624"/>
                                        </p:tgtEl>
                                        <p:attrNameLst>
                                          <p:attrName>style.visibility</p:attrName>
                                        </p:attrNameLst>
                                      </p:cBhvr>
                                      <p:to>
                                        <p:strVal val="visible"/>
                                      </p:to>
                                    </p:set>
                                    <p:anim calcmode="lin" valueType="num">
                                      <p:cBhvr additive="base">
                                        <p:cTn id="35" dur="500" fill="hold"/>
                                        <p:tgtEl>
                                          <p:spTgt spid="25624"/>
                                        </p:tgtEl>
                                        <p:attrNameLst>
                                          <p:attrName>ppt_x</p:attrName>
                                        </p:attrNameLst>
                                      </p:cBhvr>
                                      <p:tavLst>
                                        <p:tav tm="0">
                                          <p:val>
                                            <p:strVal val="#ppt_x"/>
                                          </p:val>
                                        </p:tav>
                                        <p:tav tm="100000">
                                          <p:val>
                                            <p:strVal val="#ppt_x"/>
                                          </p:val>
                                        </p:tav>
                                      </p:tavLst>
                                    </p:anim>
                                    <p:anim calcmode="lin" valueType="num">
                                      <p:cBhvr additive="base">
                                        <p:cTn id="36" dur="500" fill="hold"/>
                                        <p:tgtEl>
                                          <p:spTgt spid="256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24" grpId="0"/>
      <p:bldP spid="25625" grpId="0"/>
      <p:bldP spid="4" grpId="0"/>
      <p:bldP spid="28" grpId="0" animBg="1"/>
      <p:bldP spid="34" grpId="0" animBg="1"/>
      <p:bldP spid="35" grpId="0" animBg="1"/>
      <p:bldP spid="3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642" name="文字方塊 24"/>
              <p:cNvSpPr txBox="1">
                <a:spLocks noChangeArrowheads="1"/>
              </p:cNvSpPr>
              <p:nvPr/>
            </p:nvSpPr>
            <p:spPr bwMode="auto">
              <a:xfrm>
                <a:off x="834606" y="2347934"/>
                <a:ext cx="823021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t>因此這些連續分布的</a:t>
                </a:r>
                <a14:m>
                  <m:oMath xmlns:m="http://schemas.openxmlformats.org/officeDocument/2006/math">
                    <m:r>
                      <a:rPr lang="en-US" altLang="zh-TW" sz="1800" i="1" dirty="0">
                        <a:latin typeface="Cambria Math" panose="02040503050406030204" pitchFamily="18" charset="0"/>
                        <a:ea typeface="Cambria Math" panose="02040503050406030204" pitchFamily="18" charset="0"/>
                        <a:cs typeface="Times New Roman" pitchFamily="18" charset="0"/>
                      </a:rPr>
                      <m:t>2×2</m:t>
                    </m:r>
                  </m:oMath>
                </a14:m>
                <a:r>
                  <a:rPr lang="zh-TW" altLang="en-US" sz="1800" dirty="0">
                    <a:latin typeface="Cambria Math" panose="02040503050406030204" pitchFamily="18" charset="0"/>
                    <a:ea typeface="Cambria Math" panose="02040503050406030204" pitchFamily="18" charset="0"/>
                    <a:cs typeface="Times New Roman" panose="02020603050405020304" pitchFamily="18" charset="0"/>
                  </a:rPr>
                  <a:t>的</a:t>
                </a:r>
                <a:r>
                  <a:rPr lang="en-US" altLang="zh-TW" sz="1800" dirty="0">
                    <a:latin typeface="Cambria Math" panose="02040503050406030204" pitchFamily="18" charset="0"/>
                    <a:ea typeface="Cambria Math" panose="02040503050406030204" pitchFamily="18" charset="0"/>
                    <a:cs typeface="Times New Roman" panose="02020603050405020304" pitchFamily="18" charset="0"/>
                  </a:rPr>
                  <a:t>Special Unitary</a:t>
                </a:r>
                <a:r>
                  <a:rPr lang="zh-TW" altLang="en-US" sz="1800" dirty="0"/>
                  <a:t>矩陣的集合組成一個群，稱為</a:t>
                </a:r>
                <a14:m>
                  <m:oMath xmlns:m="http://schemas.openxmlformats.org/officeDocument/2006/math">
                    <m:r>
                      <a:rPr lang="en-US" altLang="zh-TW" sz="1800" i="1" dirty="0" smtClean="0">
                        <a:latin typeface="Cambria Math"/>
                        <a:ea typeface="Cambria Math" panose="02040503050406030204" pitchFamily="18" charset="0"/>
                        <a:cs typeface="Times New Roman" pitchFamily="18" charset="0"/>
                      </a:rPr>
                      <m:t>𝑆𝑈</m:t>
                    </m:r>
                    <m:r>
                      <a:rPr lang="en-US" altLang="zh-TW" sz="1800" i="1" dirty="0" smtClean="0">
                        <a:latin typeface="Cambria Math"/>
                        <a:ea typeface="Cambria Math" panose="02040503050406030204" pitchFamily="18" charset="0"/>
                        <a:cs typeface="Times New Roman" pitchFamily="18" charset="0"/>
                      </a:rPr>
                      <m:t>(2)</m:t>
                    </m:r>
                  </m:oMath>
                </a14:m>
                <a:r>
                  <a:rPr lang="zh-TW" altLang="en-US" sz="1800" dirty="0"/>
                  <a:t>！</a:t>
                </a:r>
              </a:p>
            </p:txBody>
          </p:sp>
        </mc:Choice>
        <mc:Fallback xmlns="">
          <p:sp>
            <p:nvSpPr>
              <p:cNvPr id="26642" name="文字方塊 24"/>
              <p:cNvSpPr txBox="1">
                <a:spLocks noRot="1" noChangeAspect="1" noMove="1" noResize="1" noEditPoints="1" noAdjustHandles="1" noChangeArrowheads="1" noChangeShapeType="1" noTextEdit="1"/>
              </p:cNvSpPr>
              <p:nvPr/>
            </p:nvSpPr>
            <p:spPr bwMode="auto">
              <a:xfrm>
                <a:off x="834606" y="2347934"/>
                <a:ext cx="8230215" cy="369332"/>
              </a:xfrm>
              <a:prstGeom prst="rect">
                <a:avLst/>
              </a:prstGeom>
              <a:blipFill>
                <a:blip r:embed="rId2"/>
                <a:stretch>
                  <a:fillRect l="-616" t="-12903" b="-225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26"/>
              <p:cNvSpPr txBox="1">
                <a:spLocks noChangeArrowheads="1"/>
              </p:cNvSpPr>
              <p:nvPr/>
            </p:nvSpPr>
            <p:spPr bwMode="auto">
              <a:xfrm>
                <a:off x="850243" y="1507463"/>
                <a:ext cx="605948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t>只要滿足以上條件的</a:t>
                </a:r>
                <a14:m>
                  <m:oMath xmlns:m="http://schemas.openxmlformats.org/officeDocument/2006/math">
                    <m:r>
                      <a:rPr lang="en-US" altLang="zh-TW" sz="1800" i="1" dirty="0">
                        <a:latin typeface="Cambria Math"/>
                        <a:cs typeface="Times New Roman" pitchFamily="18" charset="0"/>
                      </a:rPr>
                      <m:t>2</m:t>
                    </m:r>
                    <m:r>
                      <a:rPr lang="en-US" altLang="zh-TW" sz="1800" i="1" dirty="0">
                        <a:latin typeface="Cambria Math"/>
                        <a:ea typeface="Cambria Math"/>
                        <a:cs typeface="Times New Roman" pitchFamily="18" charset="0"/>
                      </a:rPr>
                      <m:t>×2</m:t>
                    </m:r>
                  </m:oMath>
                </a14:m>
                <a:r>
                  <a:rPr lang="zh-TW" altLang="en-US" sz="1800" dirty="0">
                    <a:latin typeface="Times New Roman" pitchFamily="18" charset="0"/>
                    <a:cs typeface="Times New Roman" pitchFamily="18" charset="0"/>
                  </a:rPr>
                  <a:t>矩陣</a:t>
                </a:r>
                <a:r>
                  <a:rPr lang="zh-TW" altLang="en-US" sz="1800" dirty="0"/>
                  <a:t>就給定一個變換！</a:t>
                </a:r>
              </a:p>
            </p:txBody>
          </p:sp>
        </mc:Choice>
        <mc:Fallback xmlns="">
          <p:sp>
            <p:nvSpPr>
              <p:cNvPr id="10" name="文字方塊 26"/>
              <p:cNvSpPr txBox="1">
                <a:spLocks noRot="1" noChangeAspect="1" noMove="1" noResize="1" noEditPoints="1" noAdjustHandles="1" noChangeArrowheads="1" noChangeShapeType="1" noTextEdit="1"/>
              </p:cNvSpPr>
              <p:nvPr/>
            </p:nvSpPr>
            <p:spPr bwMode="auto">
              <a:xfrm>
                <a:off x="850243" y="1507463"/>
                <a:ext cx="6059487" cy="369332"/>
              </a:xfrm>
              <a:prstGeom prst="rect">
                <a:avLst/>
              </a:prstGeom>
              <a:blipFill>
                <a:blip r:embed="rId3"/>
                <a:stretch>
                  <a:fillRect l="-83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834606" y="2802023"/>
                <a:ext cx="4925066" cy="369332"/>
              </a:xfrm>
              <a:prstGeom prst="rect">
                <a:avLst/>
              </a:prstGeom>
            </p:spPr>
            <p:txBody>
              <a:bodyPr wrap="none">
                <a:spAutoFit/>
              </a:bodyPr>
              <a:lstStyle/>
              <a:p>
                <a:r>
                  <a:rPr lang="zh-TW" altLang="en-US" dirty="0">
                    <a:solidFill>
                      <a:schemeClr val="tx1"/>
                    </a:solidFill>
                    <a:latin typeface="Times New Roman" panose="02020603050405020304" pitchFamily="18" charset="0"/>
                    <a:cs typeface="Times New Roman" panose="02020603050405020304" pitchFamily="18" charset="0"/>
                  </a:rPr>
                  <a:t>應用於</a:t>
                </a:r>
                <a14:m>
                  <m:oMath xmlns:m="http://schemas.openxmlformats.org/officeDocument/2006/math">
                    <m:r>
                      <a:rPr lang="en-US" altLang="zh-TW" i="1">
                        <a:solidFill>
                          <a:schemeClr val="tx1"/>
                        </a:solidFill>
                        <a:latin typeface="Cambria Math"/>
                        <a:cs typeface="Times New Roman" pitchFamily="18" charset="0"/>
                      </a:rPr>
                      <m:t>𝑢</m:t>
                    </m:r>
                  </m:oMath>
                </a14:m>
                <a:r>
                  <a:rPr lang="zh-TW" altLang="en-US" dirty="0">
                    <a:solidFill>
                      <a:schemeClr val="tx1"/>
                    </a:solidFill>
                    <a:latin typeface="Times New Roman" pitchFamily="18" charset="0"/>
                    <a:cs typeface="Times New Roman" pitchFamily="18" charset="0"/>
                  </a:rPr>
                  <a:t>與</a:t>
                </a:r>
                <a14:m>
                  <m:oMath xmlns:m="http://schemas.openxmlformats.org/officeDocument/2006/math">
                    <m:r>
                      <a:rPr lang="en-US" altLang="zh-TW" i="1">
                        <a:solidFill>
                          <a:schemeClr val="tx1"/>
                        </a:solidFill>
                        <a:latin typeface="Cambria Math"/>
                        <a:cs typeface="Times New Roman" pitchFamily="18" charset="0"/>
                      </a:rPr>
                      <m:t>𝑑</m:t>
                    </m:r>
                    <m:r>
                      <a:rPr lang="en-US" altLang="zh-TW" i="1">
                        <a:solidFill>
                          <a:schemeClr val="tx1"/>
                        </a:solidFill>
                        <a:latin typeface="Cambria Math"/>
                        <a:cs typeface="Times New Roman" pitchFamily="18" charset="0"/>
                      </a:rPr>
                      <m:t> </m:t>
                    </m:r>
                  </m:oMath>
                </a14:m>
                <a:r>
                  <a:rPr lang="zh-TW" altLang="en-US" dirty="0">
                    <a:solidFill>
                      <a:schemeClr val="tx1"/>
                    </a:solidFill>
                    <a:latin typeface="Times New Roman" panose="02020603050405020304" pitchFamily="18" charset="0"/>
                    <a:cs typeface="Times New Roman" panose="02020603050405020304" pitchFamily="18" charset="0"/>
                  </a:rPr>
                  <a:t>夸克就稱為</a:t>
                </a:r>
                <a:r>
                  <a:rPr lang="zh-TW" altLang="en-US" dirty="0">
                    <a:solidFill>
                      <a:srgbClr val="FF0000"/>
                    </a:solidFill>
                    <a:latin typeface="Times New Roman" panose="02020603050405020304" pitchFamily="18" charset="0"/>
                    <a:cs typeface="Times New Roman" panose="02020603050405020304" pitchFamily="18" charset="0"/>
                  </a:rPr>
                  <a:t>同位旋</a:t>
                </a:r>
                <a:r>
                  <a:rPr lang="zh-TW" altLang="en-US" dirty="0">
                    <a:solidFill>
                      <a:schemeClr val="tx1"/>
                    </a:solidFill>
                    <a:latin typeface="Times New Roman" panose="02020603050405020304" pitchFamily="18" charset="0"/>
                    <a:cs typeface="Times New Roman" panose="02020603050405020304" pitchFamily="18" charset="0"/>
                  </a:rPr>
                  <a:t> </a:t>
                </a:r>
                <a:r>
                  <a:rPr lang="en-US" altLang="zh-TW"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Isospin </a:t>
                </a:r>
                <a14:m>
                  <m:oMath xmlns:m="http://schemas.openxmlformats.org/officeDocument/2006/math">
                    <m:r>
                      <a:rPr lang="en-US" altLang="zh-TW" i="1"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𝑆𝑈</m:t>
                    </m:r>
                    <m:r>
                      <a:rPr lang="en-US" altLang="zh-TW" i="1"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(2)</m:t>
                    </m:r>
                  </m:oMath>
                </a14:m>
                <a:r>
                  <a:rPr lang="zh-TW" altLang="en-US"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a:t>
                </a:r>
                <a:endParaRPr lang="zh-TW" altLang="en-US" dirty="0">
                  <a:solidFill>
                    <a:srgbClr val="FF0000"/>
                  </a:solidFill>
                  <a:latin typeface="Cambria Math" panose="02040503050406030204" pitchFamily="18"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834606" y="2802023"/>
                <a:ext cx="4925066" cy="369332"/>
              </a:xfrm>
              <a:prstGeom prst="rect">
                <a:avLst/>
              </a:prstGeom>
              <a:blipFill>
                <a:blip r:embed="rId4"/>
                <a:stretch>
                  <a:fillRect l="-1028" t="-13333" r="-514" b="-26667"/>
                </a:stretch>
              </a:blipFill>
            </p:spPr>
            <p:txBody>
              <a:bodyPr/>
              <a:lstStyle/>
              <a:p>
                <a:r>
                  <a:rPr lang="en-US">
                    <a:noFill/>
                  </a:rPr>
                  <a:t> </a:t>
                </a:r>
              </a:p>
            </p:txBody>
          </p:sp>
        </mc:Fallback>
      </mc:AlternateContent>
      <p:sp>
        <p:nvSpPr>
          <p:cNvPr id="7" name="文字方塊 6"/>
          <p:cNvSpPr txBox="1"/>
          <p:nvPr/>
        </p:nvSpPr>
        <p:spPr>
          <a:xfrm>
            <a:off x="834606" y="1914699"/>
            <a:ext cx="7002710"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不難證明：滿足以上條件的兩個矩陣的乘積依舊滿足以上條件。</a:t>
            </a:r>
          </a:p>
        </p:txBody>
      </p:sp>
      <mc:AlternateContent xmlns:mc="http://schemas.openxmlformats.org/markup-compatibility/2006" xmlns:a14="http://schemas.microsoft.com/office/drawing/2010/main">
        <mc:Choice Requires="a14">
          <p:sp>
            <p:nvSpPr>
              <p:cNvPr id="12" name="文字方塊 11"/>
              <p:cNvSpPr txBox="1"/>
              <p:nvPr/>
            </p:nvSpPr>
            <p:spPr>
              <a:xfrm>
                <a:off x="834606" y="939124"/>
                <a:ext cx="4230042"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一般會把</a:t>
                </a:r>
                <a:r>
                  <a:rPr lang="en-US" altLang="zh-TW" dirty="0">
                    <a:latin typeface="Cambria Math" panose="02040503050406030204" pitchFamily="18" charset="0"/>
                    <a:ea typeface="Cambria Math" panose="02040503050406030204" pitchFamily="18" charset="0"/>
                    <a:cs typeface="Times New Roman" pitchFamily="18" charset="0"/>
                  </a:rPr>
                  <a:t>phas</a:t>
                </a:r>
                <a:r>
                  <a:rPr lang="en-US" altLang="zh-TW" dirty="0">
                    <a:latin typeface="Times New Roman" pitchFamily="18" charset="0"/>
                    <a:cs typeface="Times New Roman" pitchFamily="18" charset="0"/>
                  </a:rPr>
                  <a:t>e </a:t>
                </a:r>
                <a14:m>
                  <m:oMath xmlns:m="http://schemas.openxmlformats.org/officeDocument/2006/math">
                    <m:r>
                      <a:rPr lang="zh-TW" altLang="en-US" i="1" smtClean="0">
                        <a:latin typeface="Cambria Math"/>
                        <a:cs typeface="Times New Roman" pitchFamily="18" charset="0"/>
                      </a:rPr>
                      <m:t>𝜃</m:t>
                    </m:r>
                  </m:oMath>
                </a14:m>
                <a:r>
                  <a:rPr lang="zh-TW" altLang="en-US" dirty="0">
                    <a:latin typeface="Times New Roman" pitchFamily="18" charset="0"/>
                    <a:cs typeface="Times New Roman" pitchFamily="18" charset="0"/>
                  </a:rPr>
                  <a:t>由量子態吸收，而要求</a:t>
                </a:r>
              </a:p>
            </p:txBody>
          </p:sp>
        </mc:Choice>
        <mc:Fallback xmlns="">
          <p:sp>
            <p:nvSpPr>
              <p:cNvPr id="12" name="文字方塊 11"/>
              <p:cNvSpPr txBox="1">
                <a:spLocks noRot="1" noChangeAspect="1" noMove="1" noResize="1" noEditPoints="1" noAdjustHandles="1" noChangeArrowheads="1" noChangeShapeType="1" noTextEdit="1"/>
              </p:cNvSpPr>
              <p:nvPr/>
            </p:nvSpPr>
            <p:spPr>
              <a:xfrm>
                <a:off x="834606" y="939124"/>
                <a:ext cx="4230042" cy="369332"/>
              </a:xfrm>
              <a:prstGeom prst="rect">
                <a:avLst/>
              </a:prstGeom>
              <a:blipFill>
                <a:blip r:embed="rId5"/>
                <a:stretch>
                  <a:fillRect l="-1198" t="-3226" b="-22581"/>
                </a:stretch>
              </a:blipFill>
            </p:spPr>
            <p:txBody>
              <a:bodyPr/>
              <a:lstStyle/>
              <a:p>
                <a:r>
                  <a:rPr lang="en-US">
                    <a:noFill/>
                  </a:rPr>
                  <a:t> </a:t>
                </a:r>
              </a:p>
            </p:txBody>
          </p:sp>
        </mc:Fallback>
      </mc:AlternateContent>
      <p:sp>
        <p:nvSpPr>
          <p:cNvPr id="14" name="文字方塊 13"/>
          <p:cNvSpPr txBox="1"/>
          <p:nvPr/>
        </p:nvSpPr>
        <p:spPr>
          <a:xfrm>
            <a:off x="6040341" y="920552"/>
            <a:ext cx="2787775"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稱為</a:t>
            </a:r>
            <a:r>
              <a:rPr lang="en-US" altLang="zh-TW" dirty="0">
                <a:latin typeface="Cambria Math" panose="02040503050406030204" pitchFamily="18" charset="0"/>
                <a:ea typeface="Cambria Math" panose="02040503050406030204" pitchFamily="18" charset="0"/>
                <a:cs typeface="Times New Roman" pitchFamily="18" charset="0"/>
              </a:rPr>
              <a:t>Special Unitary</a:t>
            </a:r>
            <a:r>
              <a:rPr lang="zh-TW" altLang="en-US" dirty="0">
                <a:latin typeface="Times New Roman" pitchFamily="18" charset="0"/>
                <a:cs typeface="Times New Roman" pitchFamily="18" charset="0"/>
              </a:rPr>
              <a:t>矩陣。</a:t>
            </a:r>
          </a:p>
        </p:txBody>
      </p:sp>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7DDDB098-CAF6-2A42-8577-E5B6211D13C2}"/>
                  </a:ext>
                </a:extLst>
              </p:cNvPr>
              <p:cNvSpPr txBox="1"/>
              <p:nvPr/>
            </p:nvSpPr>
            <p:spPr>
              <a:xfrm>
                <a:off x="917661" y="507816"/>
                <a:ext cx="892232" cy="284117"/>
              </a:xfrm>
              <a:prstGeom prst="rect">
                <a:avLst/>
              </a:prstGeom>
              <a:solidFill>
                <a:srgbClr val="FFFB7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i="1" smtClean="0">
                          <a:latin typeface="Cambria Math" panose="02040503050406030204" pitchFamily="18" charset="0"/>
                          <a:cs typeface="Times New Roman" pitchFamily="18" charset="0"/>
                        </a:rPr>
                        <m:t>𝑈</m:t>
                      </m:r>
                      <m:sSup>
                        <m:sSupPr>
                          <m:ctrlPr>
                            <a:rPr kumimoji="1" lang="en-US" altLang="zh-TW"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𝑈</m:t>
                          </m:r>
                        </m:e>
                        <m:sup>
                          <m:r>
                            <a:rPr kumimoji="1" lang="en-US" altLang="zh-TW" i="1" smtClean="0">
                              <a:latin typeface="Cambria Math" panose="02040503050406030204" pitchFamily="18" charset="0"/>
                              <a:ea typeface="Cambria Math" panose="02040503050406030204" pitchFamily="18" charset="0"/>
                              <a:cs typeface="Times New Roman" pitchFamily="18" charset="0"/>
                            </a:rPr>
                            <m:t>†</m:t>
                          </m:r>
                        </m:sup>
                      </m:sSup>
                      <m:r>
                        <a:rPr kumimoji="1"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𝐼</m:t>
                      </m:r>
                    </m:oMath>
                  </m:oMathPara>
                </a14:m>
                <a:endParaRPr kumimoji="1" lang="zh-TW" altLang="en-US" dirty="0">
                  <a:latin typeface="Times New Roman" pitchFamily="18" charset="0"/>
                  <a:cs typeface="Times New Roman" pitchFamily="18" charset="0"/>
                </a:endParaRPr>
              </a:p>
            </p:txBody>
          </p:sp>
        </mc:Choice>
        <mc:Fallback xmlns="">
          <p:sp>
            <p:nvSpPr>
              <p:cNvPr id="18" name="文字方塊 17">
                <a:extLst>
                  <a:ext uri="{FF2B5EF4-FFF2-40B4-BE49-F238E27FC236}">
                    <a16:creationId xmlns:a16="http://schemas.microsoft.com/office/drawing/2014/main" id="{7DDDB098-CAF6-2A42-8577-E5B6211D13C2}"/>
                  </a:ext>
                </a:extLst>
              </p:cNvPr>
              <p:cNvSpPr txBox="1">
                <a:spLocks noRot="1" noChangeAspect="1" noMove="1" noResize="1" noEditPoints="1" noAdjustHandles="1" noChangeArrowheads="1" noChangeShapeType="1" noTextEdit="1"/>
              </p:cNvSpPr>
              <p:nvPr/>
            </p:nvSpPr>
            <p:spPr>
              <a:xfrm>
                <a:off x="917661" y="507816"/>
                <a:ext cx="892232" cy="284117"/>
              </a:xfrm>
              <a:prstGeom prst="rect">
                <a:avLst/>
              </a:prstGeom>
              <a:blipFill>
                <a:blip r:embed="rId6"/>
                <a:stretch>
                  <a:fillRect l="-5634" r="-4225"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94F002A2-419D-D048-9C61-10DB2C34B6F3}"/>
                  </a:ext>
                </a:extLst>
              </p:cNvPr>
              <p:cNvSpPr txBox="1"/>
              <p:nvPr/>
            </p:nvSpPr>
            <p:spPr>
              <a:xfrm>
                <a:off x="2662210" y="519656"/>
                <a:ext cx="1274195" cy="276999"/>
              </a:xfrm>
              <a:prstGeom prst="rect">
                <a:avLst/>
              </a:prstGeom>
              <a:solidFill>
                <a:srgbClr val="FFFB7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cs typeface="Times New Roman" pitchFamily="18" charset="0"/>
                            </a:rPr>
                          </m:ctrlPr>
                        </m:sSupPr>
                        <m:e>
                          <m:d>
                            <m:dPr>
                              <m:begChr m:val="|"/>
                              <m:endChr m:val="|"/>
                              <m:ctrlPr>
                                <a:rPr kumimoji="1" lang="en-US" altLang="zh-TW" i="1" smtClean="0">
                                  <a:latin typeface="Cambria Math" panose="02040503050406030204" pitchFamily="18" charset="0"/>
                                  <a:cs typeface="Times New Roman" pitchFamily="18" charset="0"/>
                                </a:rPr>
                              </m:ctrlPr>
                            </m:dPr>
                            <m:e>
                              <m:r>
                                <m:rPr>
                                  <m:sty m:val="p"/>
                                </m:rPr>
                                <a:rPr kumimoji="1" lang="en-US" altLang="zh-TW" b="0" i="0" smtClean="0">
                                  <a:latin typeface="Cambria Math" panose="02040503050406030204" pitchFamily="18" charset="0"/>
                                  <a:cs typeface="Times New Roman" pitchFamily="18" charset="0"/>
                                </a:rPr>
                                <m:t>det</m:t>
                              </m:r>
                              <m:r>
                                <a:rPr kumimoji="1" lang="en-US" altLang="zh-TW" b="0" i="0" smtClean="0">
                                  <a:latin typeface="Cambria Math" panose="02040503050406030204" pitchFamily="18" charset="0"/>
                                  <a:cs typeface="Times New Roman" pitchFamily="18" charset="0"/>
                                </a:rPr>
                                <m:t> </m:t>
                              </m:r>
                              <m:r>
                                <a:rPr kumimoji="1" lang="en-US" altLang="zh-TW" b="0" i="1" smtClean="0">
                                  <a:latin typeface="Cambria Math" panose="02040503050406030204" pitchFamily="18" charset="0"/>
                                  <a:cs typeface="Times New Roman" pitchFamily="18" charset="0"/>
                                </a:rPr>
                                <m:t>𝑈</m:t>
                              </m:r>
                            </m:e>
                          </m:d>
                        </m:e>
                        <m:sup>
                          <m:r>
                            <a:rPr kumimoji="1" lang="en-US" altLang="zh-TW" b="0" i="1" smtClean="0">
                              <a:latin typeface="Cambria Math" panose="02040503050406030204" pitchFamily="18" charset="0"/>
                              <a:cs typeface="Times New Roman" pitchFamily="18" charset="0"/>
                            </a:rPr>
                            <m:t>2</m:t>
                          </m:r>
                        </m:sup>
                      </m:sSup>
                      <m:r>
                        <a:rPr kumimoji="1" lang="en-US" altLang="zh-TW" b="0" i="1" smtClean="0">
                          <a:latin typeface="Cambria Math" panose="02040503050406030204" pitchFamily="18" charset="0"/>
                          <a:cs typeface="Times New Roman" pitchFamily="18" charset="0"/>
                        </a:rPr>
                        <m:t>=1</m:t>
                      </m:r>
                    </m:oMath>
                  </m:oMathPara>
                </a14:m>
                <a:endParaRPr kumimoji="1" lang="zh-TW" altLang="en-US" dirty="0">
                  <a:latin typeface="Times New Roman" pitchFamily="18" charset="0"/>
                  <a:cs typeface="Times New Roman" pitchFamily="18" charset="0"/>
                </a:endParaRPr>
              </a:p>
            </p:txBody>
          </p:sp>
        </mc:Choice>
        <mc:Fallback xmlns="">
          <p:sp>
            <p:nvSpPr>
              <p:cNvPr id="2" name="文字方塊 1">
                <a:extLst>
                  <a:ext uri="{FF2B5EF4-FFF2-40B4-BE49-F238E27FC236}">
                    <a16:creationId xmlns:a16="http://schemas.microsoft.com/office/drawing/2014/main" id="{94F002A2-419D-D048-9C61-10DB2C34B6F3}"/>
                  </a:ext>
                </a:extLst>
              </p:cNvPr>
              <p:cNvSpPr txBox="1">
                <a:spLocks noRot="1" noChangeAspect="1" noMove="1" noResize="1" noEditPoints="1" noAdjustHandles="1" noChangeArrowheads="1" noChangeShapeType="1" noTextEdit="1"/>
              </p:cNvSpPr>
              <p:nvPr/>
            </p:nvSpPr>
            <p:spPr>
              <a:xfrm>
                <a:off x="2662210" y="519656"/>
                <a:ext cx="1274195" cy="276999"/>
              </a:xfrm>
              <a:prstGeom prst="rect">
                <a:avLst/>
              </a:prstGeom>
              <a:blipFill>
                <a:blip r:embed="rId7"/>
                <a:stretch>
                  <a:fillRect t="-4348" r="-2941" b="-39130"/>
                </a:stretch>
              </a:blipFill>
            </p:spPr>
            <p:txBody>
              <a:bodyPr/>
              <a:lstStyle/>
              <a:p>
                <a:r>
                  <a:rPr lang="en-US">
                    <a:noFill/>
                  </a:rPr>
                  <a:t> </a:t>
                </a:r>
              </a:p>
            </p:txBody>
          </p:sp>
        </mc:Fallback>
      </mc:AlternateContent>
      <p:sp>
        <p:nvSpPr>
          <p:cNvPr id="9" name="向右箭號 8">
            <a:extLst>
              <a:ext uri="{FF2B5EF4-FFF2-40B4-BE49-F238E27FC236}">
                <a16:creationId xmlns:a16="http://schemas.microsoft.com/office/drawing/2014/main" id="{90821C53-7B4E-4C47-B79A-FED722566D29}"/>
              </a:ext>
            </a:extLst>
          </p:cNvPr>
          <p:cNvSpPr/>
          <p:nvPr/>
        </p:nvSpPr>
        <p:spPr>
          <a:xfrm>
            <a:off x="2024016" y="543644"/>
            <a:ext cx="424070" cy="216973"/>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0B742204-433D-C44E-B1E5-A421CE44D0E4}"/>
                  </a:ext>
                </a:extLst>
              </p:cNvPr>
              <p:cNvSpPr txBox="1"/>
              <p:nvPr/>
            </p:nvSpPr>
            <p:spPr>
              <a:xfrm>
                <a:off x="4732124" y="513325"/>
                <a:ext cx="1187120" cy="289118"/>
              </a:xfrm>
              <a:prstGeom prst="rect">
                <a:avLst/>
              </a:prstGeom>
              <a:solidFill>
                <a:srgbClr val="FFFB7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TW" b="0" i="1" smtClean="0">
                              <a:latin typeface="Cambria Math" panose="02040503050406030204" pitchFamily="18" charset="0"/>
                              <a:cs typeface="Times New Roman" pitchFamily="18" charset="0"/>
                            </a:rPr>
                          </m:ctrlPr>
                        </m:funcPr>
                        <m:fName>
                          <m:r>
                            <m:rPr>
                              <m:sty m:val="p"/>
                            </m:rPr>
                            <a:rPr lang="en-US" altLang="zh-TW" b="0" i="0" smtClean="0">
                              <a:latin typeface="Cambria Math" panose="02040503050406030204" pitchFamily="18" charset="0"/>
                              <a:cs typeface="Times New Roman" pitchFamily="18" charset="0"/>
                            </a:rPr>
                            <m:t>det</m:t>
                          </m:r>
                        </m:fName>
                        <m:e>
                          <m:r>
                            <a:rPr lang="en-US" altLang="zh-TW" b="0" i="1" smtClean="0">
                              <a:latin typeface="Cambria Math" panose="02040503050406030204" pitchFamily="18" charset="0"/>
                              <a:cs typeface="Times New Roman" pitchFamily="18" charset="0"/>
                            </a:rPr>
                            <m:t>𝑈</m:t>
                          </m:r>
                        </m:e>
                      </m:func>
                      <m:r>
                        <a:rPr lang="en-US" altLang="zh-TW" b="0" i="1" smtClean="0">
                          <a:latin typeface="Cambria Math" panose="02040503050406030204" pitchFamily="18" charset="0"/>
                          <a:cs typeface="Times New Roman" pitchFamily="18" charset="0"/>
                        </a:rPr>
                        <m:t>=</m:t>
                      </m:r>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panose="02040503050406030204" pitchFamily="18" charset="0"/>
                              <a:cs typeface="Times New Roman" pitchFamily="18" charset="0"/>
                            </a:rPr>
                            <m:t>𝑒</m:t>
                          </m:r>
                        </m:e>
                        <m:sup>
                          <m:r>
                            <a:rPr lang="en-US" altLang="zh-TW" b="0" i="1" smtClean="0">
                              <a:latin typeface="Cambria Math" panose="02040503050406030204" pitchFamily="18" charset="0"/>
                              <a:cs typeface="Times New Roman" pitchFamily="18" charset="0"/>
                            </a:rPr>
                            <m:t>𝑖</m:t>
                          </m:r>
                          <m:r>
                            <a:rPr lang="en-US" altLang="zh-TW" b="0" i="1" smtClean="0">
                              <a:latin typeface="Cambria Math" panose="02040503050406030204" pitchFamily="18" charset="0"/>
                              <a:ea typeface="Cambria Math" panose="02040503050406030204" pitchFamily="18" charset="0"/>
                              <a:cs typeface="Times New Roman" pitchFamily="18" charset="0"/>
                            </a:rPr>
                            <m:t>𝜃</m:t>
                          </m:r>
                        </m:sup>
                      </m:sSup>
                    </m:oMath>
                  </m:oMathPara>
                </a14:m>
                <a:endParaRPr kumimoji="1" lang="zh-TW" altLang="en-US" i="1" dirty="0">
                  <a:latin typeface="Times New Roman" pitchFamily="18" charset="0"/>
                  <a:cs typeface="Times New Roman" pitchFamily="18" charset="0"/>
                </a:endParaRPr>
              </a:p>
            </p:txBody>
          </p:sp>
        </mc:Choice>
        <mc:Fallback xmlns="">
          <p:sp>
            <p:nvSpPr>
              <p:cNvPr id="21" name="文字方塊 20">
                <a:extLst>
                  <a:ext uri="{FF2B5EF4-FFF2-40B4-BE49-F238E27FC236}">
                    <a16:creationId xmlns:a16="http://schemas.microsoft.com/office/drawing/2014/main" id="{0B742204-433D-C44E-B1E5-A421CE44D0E4}"/>
                  </a:ext>
                </a:extLst>
              </p:cNvPr>
              <p:cNvSpPr txBox="1">
                <a:spLocks noRot="1" noChangeAspect="1" noMove="1" noResize="1" noEditPoints="1" noAdjustHandles="1" noChangeArrowheads="1" noChangeShapeType="1" noTextEdit="1"/>
              </p:cNvSpPr>
              <p:nvPr/>
            </p:nvSpPr>
            <p:spPr>
              <a:xfrm>
                <a:off x="4732124" y="513325"/>
                <a:ext cx="1187120" cy="289118"/>
              </a:xfrm>
              <a:prstGeom prst="rect">
                <a:avLst/>
              </a:prstGeom>
              <a:blipFill>
                <a:blip r:embed="rId8"/>
                <a:stretch>
                  <a:fillRect l="-4211" t="-8333" r="-1053" b="-8333"/>
                </a:stretch>
              </a:blipFill>
            </p:spPr>
            <p:txBody>
              <a:bodyPr/>
              <a:lstStyle/>
              <a:p>
                <a:r>
                  <a:rPr lang="en-US">
                    <a:noFill/>
                  </a:rPr>
                  <a:t> </a:t>
                </a:r>
              </a:p>
            </p:txBody>
          </p:sp>
        </mc:Fallback>
      </mc:AlternateContent>
      <p:sp>
        <p:nvSpPr>
          <p:cNvPr id="22" name="向右箭號 21">
            <a:extLst>
              <a:ext uri="{FF2B5EF4-FFF2-40B4-BE49-F238E27FC236}">
                <a16:creationId xmlns:a16="http://schemas.microsoft.com/office/drawing/2014/main" id="{CC379907-A103-4545-8488-CE027804207D}"/>
              </a:ext>
            </a:extLst>
          </p:cNvPr>
          <p:cNvSpPr/>
          <p:nvPr/>
        </p:nvSpPr>
        <p:spPr>
          <a:xfrm>
            <a:off x="4182990" y="550665"/>
            <a:ext cx="424070" cy="216973"/>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D90301BF-A439-C449-AB9F-48019866E5C3}"/>
                  </a:ext>
                </a:extLst>
              </p:cNvPr>
              <p:cNvSpPr txBox="1"/>
              <p:nvPr/>
            </p:nvSpPr>
            <p:spPr>
              <a:xfrm>
                <a:off x="5010958" y="968386"/>
                <a:ext cx="1007968" cy="276999"/>
              </a:xfrm>
              <a:prstGeom prst="rect">
                <a:avLst/>
              </a:prstGeom>
              <a:solidFill>
                <a:srgbClr val="FFFB7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TW" b="0" i="1" smtClean="0">
                              <a:latin typeface="Cambria Math" panose="02040503050406030204" pitchFamily="18" charset="0"/>
                              <a:cs typeface="Times New Roman" pitchFamily="18" charset="0"/>
                            </a:rPr>
                          </m:ctrlPr>
                        </m:funcPr>
                        <m:fName>
                          <m:r>
                            <m:rPr>
                              <m:sty m:val="p"/>
                            </m:rPr>
                            <a:rPr lang="en-US" altLang="zh-TW" b="0" i="0" smtClean="0">
                              <a:latin typeface="Cambria Math" panose="02040503050406030204" pitchFamily="18" charset="0"/>
                              <a:cs typeface="Times New Roman" pitchFamily="18" charset="0"/>
                            </a:rPr>
                            <m:t>det</m:t>
                          </m:r>
                        </m:fName>
                        <m:e>
                          <m:r>
                            <a:rPr lang="en-US" altLang="zh-TW" b="0" i="1" smtClean="0">
                              <a:latin typeface="Cambria Math" panose="02040503050406030204" pitchFamily="18" charset="0"/>
                              <a:cs typeface="Times New Roman" pitchFamily="18" charset="0"/>
                            </a:rPr>
                            <m:t>𝑈</m:t>
                          </m:r>
                        </m:e>
                      </m:func>
                      <m:r>
                        <a:rPr lang="en-US" altLang="zh-TW" b="0" i="1" smtClean="0">
                          <a:latin typeface="Cambria Math" panose="02040503050406030204" pitchFamily="18" charset="0"/>
                          <a:cs typeface="Times New Roman" pitchFamily="18" charset="0"/>
                        </a:rPr>
                        <m:t>=1</m:t>
                      </m:r>
                    </m:oMath>
                  </m:oMathPara>
                </a14:m>
                <a:endParaRPr kumimoji="1" lang="zh-TW" altLang="en-US" i="1" dirty="0">
                  <a:latin typeface="Times New Roman" pitchFamily="18" charset="0"/>
                  <a:cs typeface="Times New Roman" pitchFamily="18" charset="0"/>
                </a:endParaRPr>
              </a:p>
            </p:txBody>
          </p:sp>
        </mc:Choice>
        <mc:Fallback xmlns="">
          <p:sp>
            <p:nvSpPr>
              <p:cNvPr id="23" name="文字方塊 22">
                <a:extLst>
                  <a:ext uri="{FF2B5EF4-FFF2-40B4-BE49-F238E27FC236}">
                    <a16:creationId xmlns:a16="http://schemas.microsoft.com/office/drawing/2014/main" id="{D90301BF-A439-C449-AB9F-48019866E5C3}"/>
                  </a:ext>
                </a:extLst>
              </p:cNvPr>
              <p:cNvSpPr txBox="1">
                <a:spLocks noRot="1" noChangeAspect="1" noMove="1" noResize="1" noEditPoints="1" noAdjustHandles="1" noChangeArrowheads="1" noChangeShapeType="1" noTextEdit="1"/>
              </p:cNvSpPr>
              <p:nvPr/>
            </p:nvSpPr>
            <p:spPr>
              <a:xfrm>
                <a:off x="5010958" y="968386"/>
                <a:ext cx="1007968" cy="276999"/>
              </a:xfrm>
              <a:prstGeom prst="rect">
                <a:avLst/>
              </a:prstGeom>
              <a:blipFill>
                <a:blip r:embed="rId9"/>
                <a:stretch>
                  <a:fillRect l="-5000" r="-5000"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1FFA2C5-4952-854C-AD12-5E8D70502687}"/>
                  </a:ext>
                </a:extLst>
              </p:cNvPr>
              <p:cNvSpPr txBox="1"/>
              <p:nvPr/>
            </p:nvSpPr>
            <p:spPr>
              <a:xfrm>
                <a:off x="834606" y="3256112"/>
                <a:ext cx="7678895" cy="369332"/>
              </a:xfrm>
              <a:prstGeom prst="rect">
                <a:avLst/>
              </a:prstGeom>
              <a:noFill/>
            </p:spPr>
            <p:txBody>
              <a:bodyPr wrap="square" rtlCol="0">
                <a:spAutoFit/>
              </a:bodyPr>
              <a:lstStyle/>
              <a:p>
                <a14:m>
                  <m:oMath xmlns:m="http://schemas.openxmlformats.org/officeDocument/2006/math">
                    <m:r>
                      <a:rPr lang="en-US" altLang="zh-TW"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𝑆𝑈</m:t>
                    </m:r>
                    <m:r>
                      <a:rPr lang="en-US" altLang="zh-TW"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(2) </m:t>
                    </m:r>
                  </m:oMath>
                </a14:m>
                <a:r>
                  <a:rPr lang="en-GB" dirty="0">
                    <a:solidFill>
                      <a:srgbClr val="FF0000"/>
                    </a:solidFill>
                    <a:latin typeface="Times New Roman" pitchFamily="18" charset="0"/>
                    <a:cs typeface="Times New Roman" pitchFamily="18" charset="0"/>
                  </a:rPr>
                  <a:t>is</a:t>
                </a:r>
                <a:r>
                  <a:rPr lang="en-TW" dirty="0">
                    <a:solidFill>
                      <a:srgbClr val="FF0000"/>
                    </a:solidFill>
                    <a:latin typeface="Times New Roman" pitchFamily="18" charset="0"/>
                    <a:cs typeface="Times New Roman" pitchFamily="18" charset="0"/>
                  </a:rPr>
                  <a:t> just the QM version of saying two objects are identical (similar).</a:t>
                </a:r>
              </a:p>
            </p:txBody>
          </p:sp>
        </mc:Choice>
        <mc:Fallback xmlns="">
          <p:sp>
            <p:nvSpPr>
              <p:cNvPr id="8" name="TextBox 7">
                <a:extLst>
                  <a:ext uri="{FF2B5EF4-FFF2-40B4-BE49-F238E27FC236}">
                    <a16:creationId xmlns:a16="http://schemas.microsoft.com/office/drawing/2014/main" id="{B1FFA2C5-4952-854C-AD12-5E8D70502687}"/>
                  </a:ext>
                </a:extLst>
              </p:cNvPr>
              <p:cNvSpPr txBox="1">
                <a:spLocks noRot="1" noChangeAspect="1" noMove="1" noResize="1" noEditPoints="1" noAdjustHandles="1" noChangeArrowheads="1" noChangeShapeType="1" noTextEdit="1"/>
              </p:cNvSpPr>
              <p:nvPr/>
            </p:nvSpPr>
            <p:spPr>
              <a:xfrm>
                <a:off x="834606" y="3256112"/>
                <a:ext cx="7678895" cy="369332"/>
              </a:xfrm>
              <a:prstGeom prst="rect">
                <a:avLst/>
              </a:prstGeom>
              <a:blipFill>
                <a:blip r:embed="rId10"/>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E4D92CA-130E-283F-B532-C02A6D693416}"/>
                  </a:ext>
                </a:extLst>
              </p:cNvPr>
              <p:cNvSpPr txBox="1"/>
              <p:nvPr/>
            </p:nvSpPr>
            <p:spPr>
              <a:xfrm>
                <a:off x="846778" y="3710201"/>
                <a:ext cx="7678895" cy="369332"/>
              </a:xfrm>
              <a:prstGeom prst="rect">
                <a:avLst/>
              </a:prstGeom>
              <a:noFill/>
            </p:spPr>
            <p:txBody>
              <a:bodyPr wrap="square" rtlCol="0">
                <a:spAutoFit/>
              </a:bodyPr>
              <a:lstStyle/>
              <a:p>
                <a:r>
                  <a:rPr lang="en-GB" dirty="0" err="1">
                    <a:solidFill>
                      <a:srgbClr val="FF0000"/>
                    </a:solidFill>
                    <a:latin typeface="Times New Roman" pitchFamily="18" charset="0"/>
                    <a:cs typeface="Times New Roman" pitchFamily="18" charset="0"/>
                  </a:rPr>
                  <a:t>當我們要說兩個東西相似，量力的版本就是</a:t>
                </a:r>
                <a14:m>
                  <m:oMath xmlns:m="http://schemas.openxmlformats.org/officeDocument/2006/math">
                    <m:r>
                      <a:rPr lang="en-US" altLang="zh-TW"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𝑆𝑈</m:t>
                    </m:r>
                    <m:r>
                      <a:rPr lang="en-US" altLang="zh-TW"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(2)</m:t>
                    </m:r>
                  </m:oMath>
                </a14:m>
                <a:r>
                  <a:rPr lang="en-GB" dirty="0">
                    <a:solidFill>
                      <a:srgbClr val="FF0000"/>
                    </a:solidFill>
                    <a:latin typeface="Times New Roman" pitchFamily="18" charset="0"/>
                    <a:cs typeface="Times New Roman" pitchFamily="18" charset="0"/>
                  </a:rPr>
                  <a:t>對稱！</a:t>
                </a:r>
                <a:endParaRPr lang="en-TW" dirty="0">
                  <a:solidFill>
                    <a:srgbClr val="FF0000"/>
                  </a:solidFill>
                  <a:latin typeface="Times New Roman" pitchFamily="18" charset="0"/>
                  <a:cs typeface="Times New Roman" pitchFamily="18" charset="0"/>
                </a:endParaRPr>
              </a:p>
            </p:txBody>
          </p:sp>
        </mc:Choice>
        <mc:Fallback xmlns="">
          <p:sp>
            <p:nvSpPr>
              <p:cNvPr id="13" name="TextBox 12">
                <a:extLst>
                  <a:ext uri="{FF2B5EF4-FFF2-40B4-BE49-F238E27FC236}">
                    <a16:creationId xmlns:a16="http://schemas.microsoft.com/office/drawing/2014/main" id="{CE4D92CA-130E-283F-B532-C02A6D693416}"/>
                  </a:ext>
                </a:extLst>
              </p:cNvPr>
              <p:cNvSpPr txBox="1">
                <a:spLocks noRot="1" noChangeAspect="1" noMove="1" noResize="1" noEditPoints="1" noAdjustHandles="1" noChangeArrowheads="1" noChangeShapeType="1" noTextEdit="1"/>
              </p:cNvSpPr>
              <p:nvPr/>
            </p:nvSpPr>
            <p:spPr>
              <a:xfrm>
                <a:off x="846778" y="3710201"/>
                <a:ext cx="7678895" cy="369332"/>
              </a:xfrm>
              <a:prstGeom prst="rect">
                <a:avLst/>
              </a:prstGeom>
              <a:blipFill>
                <a:blip r:embed="rId11"/>
                <a:stretch>
                  <a:fillRect l="-660" t="-10000" b="-20000"/>
                </a:stretch>
              </a:blipFill>
            </p:spPr>
            <p:txBody>
              <a:bodyPr/>
              <a:lstStyle/>
              <a:p>
                <a:r>
                  <a:rPr lang="en-US">
                    <a:noFill/>
                  </a:rPr>
                  <a:t> </a:t>
                </a:r>
              </a:p>
            </p:txBody>
          </p:sp>
        </mc:Fallback>
      </mc:AlternateContent>
      <p:pic>
        <p:nvPicPr>
          <p:cNvPr id="4" name="Picture 3" descr="The 60 cutest twin love photos you have ever seen">
            <a:extLst>
              <a:ext uri="{FF2B5EF4-FFF2-40B4-BE49-F238E27FC236}">
                <a16:creationId xmlns:a16="http://schemas.microsoft.com/office/drawing/2014/main" id="{72968E8C-554C-55E2-532A-9F094105F462}"/>
              </a:ext>
            </a:extLst>
          </p:cNvPr>
          <p:cNvPicPr>
            <a:picLocks noChangeAspect="1"/>
          </p:cNvPicPr>
          <p:nvPr/>
        </p:nvPicPr>
        <p:blipFill>
          <a:blip r:embed="rId12"/>
          <a:stretch>
            <a:fillRect/>
          </a:stretch>
        </p:blipFill>
        <p:spPr>
          <a:xfrm>
            <a:off x="2805766" y="2138873"/>
            <a:ext cx="3459443" cy="43243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42"/>
                                        </p:tgtEl>
                                        <p:attrNameLst>
                                          <p:attrName>style.visibility</p:attrName>
                                        </p:attrNameLst>
                                      </p:cBhvr>
                                      <p:to>
                                        <p:strVal val="visible"/>
                                      </p:to>
                                    </p:set>
                                    <p:anim calcmode="lin" valueType="num">
                                      <p:cBhvr additive="base">
                                        <p:cTn id="7" dur="500" fill="hold"/>
                                        <p:tgtEl>
                                          <p:spTgt spid="26642"/>
                                        </p:tgtEl>
                                        <p:attrNameLst>
                                          <p:attrName>ppt_x</p:attrName>
                                        </p:attrNameLst>
                                      </p:cBhvr>
                                      <p:tavLst>
                                        <p:tav tm="0">
                                          <p:val>
                                            <p:strVal val="#ppt_x"/>
                                          </p:val>
                                        </p:tav>
                                        <p:tav tm="100000">
                                          <p:val>
                                            <p:strVal val="#ppt_x"/>
                                          </p:val>
                                        </p:tav>
                                      </p:tavLst>
                                    </p:anim>
                                    <p:anim calcmode="lin" valueType="num">
                                      <p:cBhvr additive="base">
                                        <p:cTn id="8" dur="500" fill="hold"/>
                                        <p:tgtEl>
                                          <p:spTgt spid="2664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2" grpId="0"/>
      <p:bldP spid="10" grpId="0"/>
      <p:bldP spid="3" grpId="0"/>
      <p:bldP spid="7" grpId="0"/>
      <p:bldP spid="8"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文字方塊 3"/>
              <p:cNvSpPr txBox="1"/>
              <p:nvPr/>
            </p:nvSpPr>
            <p:spPr>
              <a:xfrm>
                <a:off x="842676" y="4109057"/>
                <a:ext cx="3235962" cy="376450"/>
              </a:xfrm>
              <a:prstGeom prst="rect">
                <a:avLst/>
              </a:prstGeom>
              <a:noFill/>
            </p:spPr>
            <p:txBody>
              <a:bodyPr wrap="square" rtlCol="0">
                <a:spAutoFit/>
              </a:bodyPr>
              <a:lstStyle/>
              <a:p>
                <a14:m>
                  <m:oMath xmlns:m="http://schemas.openxmlformats.org/officeDocument/2006/math">
                    <m:r>
                      <a:rPr lang="en-US" altLang="zh-TW" i="1">
                        <a:latin typeface="Cambria Math"/>
                        <a:cs typeface="Times New Roman" pitchFamily="18" charset="0"/>
                      </a:rPr>
                      <m:t>𝑈</m:t>
                    </m:r>
                  </m:oMath>
                </a14:m>
                <a:r>
                  <a:rPr lang="zh-TW" altLang="en-US" dirty="0"/>
                  <a:t>矩陣是 </a:t>
                </a:r>
                <a:r>
                  <a:rPr lang="en-US" altLang="zh-TW" dirty="0">
                    <a:latin typeface="Times New Roman" panose="02020603050405020304" pitchFamily="18" charset="0"/>
                    <a:cs typeface="Times New Roman" panose="02020603050405020304" pitchFamily="18" charset="0"/>
                  </a:rPr>
                  <a:t>unitary</a:t>
                </a:r>
                <a:r>
                  <a:rPr lang="zh-TW" altLang="en-US" dirty="0">
                    <a:latin typeface="Times New Roman" panose="02020603050405020304" pitchFamily="18" charset="0"/>
                    <a:cs typeface="Times New Roman" panose="02020603050405020304" pitchFamily="18" charset="0"/>
                  </a:rPr>
                  <a:t>：</a:t>
                </a:r>
                <a14:m>
                  <m:oMath xmlns:m="http://schemas.openxmlformats.org/officeDocument/2006/math">
                    <m:r>
                      <a:rPr lang="en-US" altLang="zh-TW" b="0" i="0" smtClean="0">
                        <a:latin typeface="Cambria Math" panose="02040503050406030204" pitchFamily="18" charset="0"/>
                        <a:cs typeface="Times New Roman" panose="02020603050405020304" pitchFamily="18" charset="0"/>
                      </a:rPr>
                      <m:t> </m:t>
                    </m:r>
                    <m:sSup>
                      <m:sSupPr>
                        <m:ctrlPr>
                          <a:rPr lang="en-US" altLang="zh-TW" i="1" smtClean="0">
                            <a:latin typeface="Cambria Math" panose="02040503050406030204" pitchFamily="18" charset="0"/>
                            <a:cs typeface="Times New Roman" panose="02020603050405020304" pitchFamily="18" charset="0"/>
                          </a:rPr>
                        </m:ctrlPr>
                      </m:sSupPr>
                      <m:e>
                        <m:r>
                          <a:rPr lang="en-US" altLang="zh-TW" i="1">
                            <a:latin typeface="Cambria Math" panose="02040503050406030204" pitchFamily="18" charset="0"/>
                            <a:cs typeface="Times New Roman" panose="02020603050405020304" pitchFamily="18" charset="0"/>
                          </a:rPr>
                          <m:t>𝑈</m:t>
                        </m:r>
                      </m:e>
                      <m:sup>
                        <m:r>
                          <a:rPr lang="en-US" altLang="zh-TW" i="1" smtClean="0">
                            <a:latin typeface="Cambria Math" panose="02040503050406030204" pitchFamily="18" charset="0"/>
                            <a:ea typeface="Cambria Math" panose="02040503050406030204" pitchFamily="18" charset="0"/>
                            <a:cs typeface="Times New Roman" panose="02020603050405020304" pitchFamily="18" charset="0"/>
                          </a:rPr>
                          <m:t>†</m:t>
                        </m:r>
                      </m:sup>
                    </m:sSup>
                    <m:r>
                      <a:rPr lang="en-US" altLang="zh-TW" i="1">
                        <a:latin typeface="Cambria Math" panose="02040503050406030204" pitchFamily="18" charset="0"/>
                        <a:cs typeface="Times New Roman" panose="02020603050405020304" pitchFamily="18" charset="0"/>
                      </a:rPr>
                      <m:t>=</m:t>
                    </m:r>
                    <m:sSup>
                      <m:sSupPr>
                        <m:ctrlPr>
                          <a:rPr lang="en-US" altLang="zh-TW" i="1" smtClean="0">
                            <a:latin typeface="Cambria Math" panose="02040503050406030204" pitchFamily="18" charset="0"/>
                            <a:cs typeface="Times New Roman" panose="02020603050405020304" pitchFamily="18" charset="0"/>
                          </a:rPr>
                        </m:ctrlPr>
                      </m:sSupPr>
                      <m:e>
                        <m:r>
                          <a:rPr lang="en-US" altLang="zh-TW" i="1">
                            <a:latin typeface="Cambria Math" panose="02040503050406030204" pitchFamily="18" charset="0"/>
                            <a:cs typeface="Times New Roman" panose="02020603050405020304" pitchFamily="18" charset="0"/>
                          </a:rPr>
                          <m:t>𝑈</m:t>
                        </m:r>
                      </m:e>
                      <m:sup>
                        <m:r>
                          <a:rPr lang="en-US" altLang="zh-TW" b="0" i="1" smtClean="0">
                            <a:latin typeface="Cambria Math" panose="02040503050406030204" pitchFamily="18" charset="0"/>
                            <a:cs typeface="Times New Roman" panose="02020603050405020304" pitchFamily="18" charset="0"/>
                          </a:rPr>
                          <m:t>−1</m:t>
                        </m:r>
                      </m:sup>
                    </m:sSup>
                  </m:oMath>
                </a14:m>
                <a:r>
                  <a:rPr lang="zh-TW" altLang="en-US" dirty="0"/>
                  <a:t>，</a:t>
                </a:r>
                <a:endParaRPr lang="zh-TW" altLang="en-US" dirty="0">
                  <a:latin typeface="Times New Roman" pitchFamily="18" charset="0"/>
                  <a:cs typeface="Times New Roman" pitchFamily="18" charset="0"/>
                </a:endParaRPr>
              </a:p>
            </p:txBody>
          </p:sp>
        </mc:Choice>
        <mc:Fallback xmlns="">
          <p:sp>
            <p:nvSpPr>
              <p:cNvPr id="4" name="文字方塊 3"/>
              <p:cNvSpPr txBox="1">
                <a:spLocks noRot="1" noChangeAspect="1" noMove="1" noResize="1" noEditPoints="1" noAdjustHandles="1" noChangeArrowheads="1" noChangeShapeType="1" noTextEdit="1"/>
              </p:cNvSpPr>
              <p:nvPr/>
            </p:nvSpPr>
            <p:spPr>
              <a:xfrm>
                <a:off x="842676" y="4109057"/>
                <a:ext cx="3235962" cy="376450"/>
              </a:xfrm>
              <a:prstGeom prst="rect">
                <a:avLst/>
              </a:prstGeom>
              <a:blipFill>
                <a:blip r:embed="rId2"/>
                <a:stretch>
                  <a:fillRect t="-3226" r="-781"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3211865" y="5050702"/>
                <a:ext cx="2804037" cy="378245"/>
              </a:xfrm>
              <a:prstGeom prst="rect">
                <a:avLst/>
              </a:prstGeom>
              <a:noFill/>
            </p:spPr>
            <p:txBody>
              <a:bodyPr wrap="square" rtlCol="0">
                <a:spAutoFit/>
              </a:bodyPr>
              <a:lstStyle/>
              <a:p>
                <a14:m>
                  <m:oMath xmlns:m="http://schemas.openxmlformats.org/officeDocument/2006/math">
                    <m:r>
                      <a:rPr lang="en-US" altLang="zh-TW" i="1">
                        <a:latin typeface="Cambria Math"/>
                        <a:cs typeface="Times New Roman" pitchFamily="18" charset="0"/>
                      </a:rPr>
                      <m:t>𝐴</m:t>
                    </m:r>
                  </m:oMath>
                </a14:m>
                <a:r>
                  <a:rPr lang="zh-TW" altLang="en-US" dirty="0"/>
                  <a:t>矩陣必須是</a:t>
                </a:r>
                <a:r>
                  <a:rPr lang="en-US" altLang="zh-TW" dirty="0">
                    <a:latin typeface="Times New Roman" panose="02020603050405020304" pitchFamily="18" charset="0"/>
                    <a:cs typeface="Times New Roman" panose="02020603050405020304" pitchFamily="18" charset="0"/>
                  </a:rPr>
                  <a:t>Traceless</a:t>
                </a:r>
                <a:r>
                  <a:rPr lang="zh-TW" altLang="en-US" dirty="0">
                    <a:latin typeface="Times New Roman" pitchFamily="18" charset="0"/>
                    <a:cs typeface="Times New Roman" pitchFamily="18" charset="0"/>
                  </a:rPr>
                  <a:t>：</a:t>
                </a:r>
              </a:p>
            </p:txBody>
          </p:sp>
        </mc:Choice>
        <mc:Fallback xmlns="">
          <p:sp>
            <p:nvSpPr>
              <p:cNvPr id="17" name="文字方塊 16"/>
              <p:cNvSpPr txBox="1">
                <a:spLocks noRot="1" noChangeAspect="1" noMove="1" noResize="1" noEditPoints="1" noAdjustHandles="1" noChangeArrowheads="1" noChangeShapeType="1" noTextEdit="1"/>
              </p:cNvSpPr>
              <p:nvPr/>
            </p:nvSpPr>
            <p:spPr>
              <a:xfrm>
                <a:off x="3211865" y="5050702"/>
                <a:ext cx="2804037" cy="378245"/>
              </a:xfrm>
              <a:prstGeom prst="rect">
                <a:avLst/>
              </a:prstGeom>
              <a:blipFill>
                <a:blip r:embed="rId3"/>
                <a:stretch>
                  <a:fillRect t="-6452"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867942" y="2384516"/>
                <a:ext cx="3755870" cy="610936"/>
              </a:xfrm>
              <a:prstGeom prst="rect">
                <a:avLst/>
              </a:prstGeom>
              <a:solidFill>
                <a:srgbClr val="FFFB7B"/>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𝑈</m:t>
                      </m:r>
                      <m:r>
                        <a:rPr lang="en-US" altLang="zh-TW" b="0" i="1" smtClean="0">
                          <a:latin typeface="Cambria Math"/>
                          <a:cs typeface="Times New Roman" pitchFamily="18" charset="0"/>
                        </a:rPr>
                        <m:t>=</m:t>
                      </m:r>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𝑒</m:t>
                          </m:r>
                        </m:e>
                        <m:sup>
                          <m:r>
                            <a:rPr lang="en-US" altLang="zh-TW" b="0" i="1" smtClean="0">
                              <a:latin typeface="Cambria Math"/>
                              <a:cs typeface="Times New Roman" pitchFamily="18" charset="0"/>
                            </a:rPr>
                            <m:t>−</m:t>
                          </m:r>
                          <m:r>
                            <a:rPr lang="en-US" altLang="zh-TW" b="0" i="1" smtClean="0">
                              <a:latin typeface="Cambria Math"/>
                              <a:cs typeface="Times New Roman" pitchFamily="18" charset="0"/>
                            </a:rPr>
                            <m:t>𝑖𝐴</m:t>
                          </m:r>
                        </m:sup>
                      </m:sSup>
                      <m:r>
                        <a:rPr lang="en-US" altLang="zh-TW" b="0" i="1" smtClean="0">
                          <a:latin typeface="Cambria Math"/>
                          <a:cs typeface="Times New Roman" pitchFamily="18" charset="0"/>
                        </a:rPr>
                        <m:t>=</m:t>
                      </m:r>
                      <m:r>
                        <a:rPr lang="en-US" altLang="zh-TW" b="0" i="0" smtClean="0">
                          <a:latin typeface="Cambria Math"/>
                          <a:cs typeface="Times New Roman" pitchFamily="18" charset="0"/>
                        </a:rPr>
                        <m:t>1−</m:t>
                      </m:r>
                      <m:r>
                        <a:rPr lang="en-US" altLang="zh-TW" b="0" i="1" smtClean="0">
                          <a:latin typeface="Cambria Math"/>
                          <a:cs typeface="Times New Roman" pitchFamily="18" charset="0"/>
                        </a:rPr>
                        <m:t>𝑖𝐴</m:t>
                      </m:r>
                      <m:r>
                        <a:rPr lang="en-US" altLang="zh-TW" b="0" i="1" smtClean="0">
                          <a:latin typeface="Cambria Math"/>
                          <a:cs typeface="Times New Roman" pitchFamily="18" charset="0"/>
                        </a:rPr>
                        <m:t>+</m:t>
                      </m:r>
                      <m:sSup>
                        <m:sSupPr>
                          <m:ctrlPr>
                            <a:rPr lang="en-US" altLang="zh-TW" b="0" i="1" smtClean="0">
                              <a:latin typeface="Cambria Math" panose="02040503050406030204" pitchFamily="18" charset="0"/>
                              <a:cs typeface="Times New Roman" pitchFamily="18" charset="0"/>
                            </a:rPr>
                          </m:ctrlPr>
                        </m:sSupPr>
                        <m:e>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r>
                                <a:rPr lang="en-US" altLang="zh-TW" b="0" i="1" smtClean="0">
                                  <a:latin typeface="Cambria Math" panose="02040503050406030204" pitchFamily="18" charset="0"/>
                                  <a:cs typeface="Times New Roman" pitchFamily="18" charset="0"/>
                                </a:rPr>
                                <m:t>2!</m:t>
                              </m:r>
                            </m:den>
                          </m:f>
                          <m:d>
                            <m:dPr>
                              <m:ctrlPr>
                                <a:rPr lang="en-US" altLang="zh-TW" i="1">
                                  <a:latin typeface="Cambria Math" panose="02040503050406030204" pitchFamily="18" charset="0"/>
                                  <a:cs typeface="Times New Roman" pitchFamily="18" charset="0"/>
                                </a:rPr>
                              </m:ctrlPr>
                            </m:dPr>
                            <m:e>
                              <m:r>
                                <a:rPr lang="en-US" altLang="zh-TW" i="1">
                                  <a:latin typeface="Cambria Math"/>
                                  <a:cs typeface="Times New Roman" pitchFamily="18" charset="0"/>
                                </a:rPr>
                                <m:t>−</m:t>
                              </m:r>
                              <m:r>
                                <a:rPr lang="en-US" altLang="zh-TW" i="1">
                                  <a:latin typeface="Cambria Math"/>
                                  <a:cs typeface="Times New Roman" pitchFamily="18" charset="0"/>
                                </a:rPr>
                                <m:t>𝑖𝐴</m:t>
                              </m:r>
                            </m:e>
                          </m:d>
                        </m:e>
                        <m:sup>
                          <m:r>
                            <a:rPr lang="en-US" altLang="zh-TW" b="0" i="1" smtClean="0">
                              <a:latin typeface="Cambria Math"/>
                              <a:cs typeface="Times New Roman" pitchFamily="18" charset="0"/>
                            </a:rPr>
                            <m:t>2</m:t>
                          </m:r>
                        </m:sup>
                      </m:sSup>
                      <m:r>
                        <a:rPr lang="en-US" altLang="zh-TW" i="1">
                          <a:latin typeface="Cambria Math"/>
                          <a:cs typeface="Times New Roman" pitchFamily="18" charset="0"/>
                        </a:rPr>
                        <m:t>+</m:t>
                      </m:r>
                      <m:r>
                        <a:rPr lang="en-US" altLang="zh-TW" b="0" i="1" smtClean="0">
                          <a:latin typeface="Cambria Math"/>
                          <a:ea typeface="Cambria Math"/>
                          <a:cs typeface="Times New Roman" pitchFamily="18" charset="0"/>
                        </a:rPr>
                        <m:t>⋯</m:t>
                      </m:r>
                    </m:oMath>
                  </m:oMathPara>
                </a14:m>
                <a:endParaRPr lang="zh-TW" altLang="en-US" i="1" dirty="0">
                  <a:latin typeface="Times New Roman" pitchFamily="18" charset="0"/>
                  <a:cs typeface="Times New Roman" pitchFamily="18" charset="0"/>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a:off x="867942" y="2384516"/>
                <a:ext cx="3755870" cy="610936"/>
              </a:xfrm>
              <a:prstGeom prst="rect">
                <a:avLst/>
              </a:prstGeom>
              <a:blipFill>
                <a:blip r:embed="rId4"/>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785071" y="2015184"/>
                <a:ext cx="5706694"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定義</a:t>
                </a:r>
                <a14:m>
                  <m:oMath xmlns:m="http://schemas.openxmlformats.org/officeDocument/2006/math">
                    <m:r>
                      <a:rPr lang="en-US" altLang="zh-TW" i="1">
                        <a:latin typeface="Cambria Math"/>
                        <a:cs typeface="Times New Roman" pitchFamily="18" charset="0"/>
                      </a:rPr>
                      <m:t>𝑈</m:t>
                    </m:r>
                    <m:r>
                      <a:rPr lang="zh-TW" altLang="en-US" b="0" i="1" smtClean="0">
                        <a:latin typeface="Cambria Math"/>
                        <a:cs typeface="Times New Roman" pitchFamily="18" charset="0"/>
                      </a:rPr>
                      <m:t>的</m:t>
                    </m:r>
                    <m:r>
                      <a:rPr lang="zh-TW" altLang="en-US" i="1">
                        <a:latin typeface="Cambria Math"/>
                        <a:cs typeface="Times New Roman" pitchFamily="18" charset="0"/>
                      </a:rPr>
                      <m:t>對數矩陣</m:t>
                    </m:r>
                    <m:r>
                      <a:rPr lang="en-US" altLang="zh-TW" i="1" dirty="0">
                        <a:latin typeface="Cambria Math"/>
                        <a:cs typeface="Times New Roman" pitchFamily="18" charset="0"/>
                      </a:rPr>
                      <m:t>𝐴</m:t>
                    </m:r>
                  </m:oMath>
                </a14:m>
                <a:r>
                  <a:rPr lang="zh-TW" altLang="en-US" dirty="0"/>
                  <a:t>：</a:t>
                </a:r>
                <a:endParaRPr lang="zh-TW" altLang="en-US" dirty="0">
                  <a:latin typeface="Times New Roman" pitchFamily="18" charset="0"/>
                  <a:cs typeface="Times New Roman" pitchFamily="18" charset="0"/>
                </a:endParaRPr>
              </a:p>
            </p:txBody>
          </p:sp>
        </mc:Choice>
        <mc:Fallback xmlns="">
          <p:sp>
            <p:nvSpPr>
              <p:cNvPr id="18" name="文字方塊 17"/>
              <p:cNvSpPr txBox="1">
                <a:spLocks noRot="1" noChangeAspect="1" noMove="1" noResize="1" noEditPoints="1" noAdjustHandles="1" noChangeArrowheads="1" noChangeShapeType="1" noTextEdit="1"/>
              </p:cNvSpPr>
              <p:nvPr/>
            </p:nvSpPr>
            <p:spPr>
              <a:xfrm>
                <a:off x="785071" y="2015184"/>
                <a:ext cx="5706694" cy="369332"/>
              </a:xfrm>
              <a:prstGeom prst="rect">
                <a:avLst/>
              </a:prstGeom>
              <a:blipFill>
                <a:blip r:embed="rId5"/>
                <a:stretch>
                  <a:fillRect l="-887"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842676" y="3054091"/>
                <a:ext cx="5481116" cy="612732"/>
              </a:xfrm>
              <a:prstGeom prst="rect">
                <a:avLst/>
              </a:prstGeom>
              <a:solidFill>
                <a:srgbClr val="FFFB7B"/>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𝑖𝐴</m:t>
                      </m:r>
                      <m:r>
                        <a:rPr lang="en-US" altLang="zh-TW" i="1" smtClean="0">
                          <a:latin typeface="Cambria Math"/>
                          <a:ea typeface="Cambria Math"/>
                          <a:cs typeface="Times New Roman" pitchFamily="18" charset="0"/>
                        </a:rPr>
                        <m:t>≡</m:t>
                      </m:r>
                      <m:func>
                        <m:funcPr>
                          <m:ctrlPr>
                            <a:rPr lang="en-US" altLang="zh-TW" b="0" i="1" smtClean="0">
                              <a:latin typeface="Cambria Math" panose="02040503050406030204" pitchFamily="18" charset="0"/>
                              <a:ea typeface="Cambria Math"/>
                              <a:cs typeface="Times New Roman" pitchFamily="18" charset="0"/>
                            </a:rPr>
                          </m:ctrlPr>
                        </m:funcPr>
                        <m:fName>
                          <m:r>
                            <m:rPr>
                              <m:sty m:val="p"/>
                            </m:rPr>
                            <a:rPr lang="en-US" altLang="zh-TW" b="0" i="0" smtClean="0">
                              <a:latin typeface="Cambria Math"/>
                              <a:ea typeface="Cambria Math"/>
                              <a:cs typeface="Times New Roman" pitchFamily="18" charset="0"/>
                            </a:rPr>
                            <m:t>ln</m:t>
                          </m:r>
                        </m:fName>
                        <m:e>
                          <m:r>
                            <a:rPr lang="en-US" altLang="zh-TW" b="0" i="1" smtClean="0">
                              <a:latin typeface="Cambria Math"/>
                              <a:ea typeface="Cambria Math"/>
                              <a:cs typeface="Times New Roman" pitchFamily="18" charset="0"/>
                            </a:rPr>
                            <m:t>𝑈</m:t>
                          </m:r>
                        </m:e>
                      </m:func>
                      <m:r>
                        <a:rPr lang="en-US" altLang="zh-TW" b="0" i="1" smtClean="0">
                          <a:latin typeface="Cambria Math" panose="02040503050406030204" pitchFamily="18" charset="0"/>
                          <a:ea typeface="Cambria Math"/>
                          <a:cs typeface="Times New Roman" pitchFamily="18" charset="0"/>
                        </a:rPr>
                        <m:t>=</m:t>
                      </m:r>
                      <m:d>
                        <m:dPr>
                          <m:ctrlPr>
                            <a:rPr lang="en-US" altLang="zh-TW" b="0" i="1" smtClean="0">
                              <a:latin typeface="Cambria Math" panose="02040503050406030204" pitchFamily="18" charset="0"/>
                              <a:ea typeface="Cambria Math"/>
                              <a:cs typeface="Times New Roman" pitchFamily="18" charset="0"/>
                            </a:rPr>
                          </m:ctrlPr>
                        </m:dPr>
                        <m:e>
                          <m:r>
                            <a:rPr lang="en-US" altLang="zh-TW" b="0" i="1" smtClean="0">
                              <a:latin typeface="Cambria Math" panose="02040503050406030204" pitchFamily="18" charset="0"/>
                              <a:ea typeface="Cambria Math"/>
                              <a:cs typeface="Times New Roman" pitchFamily="18" charset="0"/>
                            </a:rPr>
                            <m:t>𝑈</m:t>
                          </m:r>
                          <m:r>
                            <a:rPr lang="en-US" altLang="zh-TW" b="0" i="1" smtClean="0">
                              <a:latin typeface="Cambria Math" panose="02040503050406030204" pitchFamily="18" charset="0"/>
                              <a:ea typeface="Cambria Math"/>
                              <a:cs typeface="Times New Roman" pitchFamily="18" charset="0"/>
                            </a:rPr>
                            <m:t>−1</m:t>
                          </m:r>
                        </m:e>
                      </m:d>
                      <m:r>
                        <a:rPr lang="en-US" altLang="zh-TW" b="0" i="1" smtClean="0">
                          <a:latin typeface="Cambria Math" panose="02040503050406030204" pitchFamily="18" charset="0"/>
                          <a:ea typeface="Cambria Math"/>
                          <a:cs typeface="Times New Roman" pitchFamily="18" charset="0"/>
                        </a:rPr>
                        <m:t>−</m:t>
                      </m:r>
                      <m:f>
                        <m:fPr>
                          <m:ctrlPr>
                            <a:rPr lang="en-US" altLang="zh-TW" b="0" i="1" smtClean="0">
                              <a:latin typeface="Cambria Math" panose="02040503050406030204" pitchFamily="18" charset="0"/>
                              <a:ea typeface="Cambria Math"/>
                              <a:cs typeface="Times New Roman" pitchFamily="18" charset="0"/>
                            </a:rPr>
                          </m:ctrlPr>
                        </m:fPr>
                        <m:num>
                          <m:r>
                            <a:rPr lang="en-US" altLang="zh-TW" b="0" i="1" smtClean="0">
                              <a:latin typeface="Cambria Math" panose="02040503050406030204" pitchFamily="18" charset="0"/>
                              <a:ea typeface="Cambria Math"/>
                              <a:cs typeface="Times New Roman" pitchFamily="18" charset="0"/>
                            </a:rPr>
                            <m:t>1</m:t>
                          </m:r>
                        </m:num>
                        <m:den>
                          <m:r>
                            <a:rPr lang="en-US" altLang="zh-TW" b="0" i="1" smtClean="0">
                              <a:latin typeface="Cambria Math" panose="02040503050406030204" pitchFamily="18" charset="0"/>
                              <a:ea typeface="Cambria Math"/>
                              <a:cs typeface="Times New Roman" pitchFamily="18" charset="0"/>
                            </a:rPr>
                            <m:t>2</m:t>
                          </m:r>
                        </m:den>
                      </m:f>
                      <m:sSup>
                        <m:sSupPr>
                          <m:ctrlPr>
                            <a:rPr lang="en-US" altLang="zh-TW" b="0" i="1" smtClean="0">
                              <a:latin typeface="Cambria Math" panose="02040503050406030204" pitchFamily="18" charset="0"/>
                              <a:ea typeface="Cambria Math"/>
                              <a:cs typeface="Times New Roman" pitchFamily="18" charset="0"/>
                            </a:rPr>
                          </m:ctrlPr>
                        </m:sSupPr>
                        <m:e>
                          <m:d>
                            <m:dPr>
                              <m:ctrlPr>
                                <a:rPr lang="en-US" altLang="zh-TW" b="0" i="1" smtClean="0">
                                  <a:latin typeface="Cambria Math" panose="02040503050406030204" pitchFamily="18" charset="0"/>
                                  <a:ea typeface="Cambria Math"/>
                                  <a:cs typeface="Times New Roman" pitchFamily="18" charset="0"/>
                                </a:rPr>
                              </m:ctrlPr>
                            </m:dPr>
                            <m:e>
                              <m:r>
                                <a:rPr lang="en-US" altLang="zh-TW" b="0" i="1" smtClean="0">
                                  <a:latin typeface="Cambria Math" panose="02040503050406030204" pitchFamily="18" charset="0"/>
                                  <a:ea typeface="Cambria Math"/>
                                  <a:cs typeface="Times New Roman" pitchFamily="18" charset="0"/>
                                </a:rPr>
                                <m:t>𝑈</m:t>
                              </m:r>
                              <m:r>
                                <a:rPr lang="en-US" altLang="zh-TW" b="0" i="1" smtClean="0">
                                  <a:latin typeface="Cambria Math" panose="02040503050406030204" pitchFamily="18" charset="0"/>
                                  <a:ea typeface="Cambria Math"/>
                                  <a:cs typeface="Times New Roman" pitchFamily="18" charset="0"/>
                                </a:rPr>
                                <m:t>−1</m:t>
                              </m:r>
                            </m:e>
                          </m:d>
                        </m:e>
                        <m:sup>
                          <m:r>
                            <a:rPr lang="en-US" altLang="zh-TW" b="0" i="1" smtClean="0">
                              <a:latin typeface="Cambria Math" panose="02040503050406030204" pitchFamily="18" charset="0"/>
                              <a:ea typeface="Cambria Math"/>
                              <a:cs typeface="Times New Roman" pitchFamily="18" charset="0"/>
                            </a:rPr>
                            <m:t>2</m:t>
                          </m:r>
                        </m:sup>
                      </m:sSup>
                      <m:r>
                        <a:rPr lang="en-US" altLang="zh-TW" b="0" i="1" smtClean="0">
                          <a:latin typeface="Cambria Math" panose="02040503050406030204" pitchFamily="18" charset="0"/>
                          <a:ea typeface="Cambria Math"/>
                          <a:cs typeface="Times New Roman" pitchFamily="18" charset="0"/>
                        </a:rPr>
                        <m:t>+</m:t>
                      </m:r>
                      <m:f>
                        <m:fPr>
                          <m:ctrlPr>
                            <a:rPr lang="en-US" altLang="zh-TW" i="1">
                              <a:latin typeface="Cambria Math" panose="02040503050406030204" pitchFamily="18" charset="0"/>
                              <a:ea typeface="Cambria Math"/>
                              <a:cs typeface="Times New Roman" pitchFamily="18" charset="0"/>
                            </a:rPr>
                          </m:ctrlPr>
                        </m:fPr>
                        <m:num>
                          <m:r>
                            <a:rPr lang="en-US" altLang="zh-TW" i="1">
                              <a:latin typeface="Cambria Math" panose="02040503050406030204" pitchFamily="18" charset="0"/>
                              <a:ea typeface="Cambria Math"/>
                              <a:cs typeface="Times New Roman" pitchFamily="18" charset="0"/>
                            </a:rPr>
                            <m:t>1</m:t>
                          </m:r>
                        </m:num>
                        <m:den>
                          <m:r>
                            <a:rPr lang="en-US" altLang="zh-TW" b="0" i="1" smtClean="0">
                              <a:latin typeface="Cambria Math" panose="02040503050406030204" pitchFamily="18" charset="0"/>
                              <a:ea typeface="Cambria Math"/>
                              <a:cs typeface="Times New Roman" pitchFamily="18" charset="0"/>
                            </a:rPr>
                            <m:t>3</m:t>
                          </m:r>
                        </m:den>
                      </m:f>
                      <m:sSup>
                        <m:sSupPr>
                          <m:ctrlPr>
                            <a:rPr lang="en-US" altLang="zh-TW" i="1">
                              <a:latin typeface="Cambria Math" panose="02040503050406030204" pitchFamily="18" charset="0"/>
                              <a:ea typeface="Cambria Math"/>
                              <a:cs typeface="Times New Roman" pitchFamily="18" charset="0"/>
                            </a:rPr>
                          </m:ctrlPr>
                        </m:sSupPr>
                        <m:e>
                          <m:d>
                            <m:dPr>
                              <m:ctrlPr>
                                <a:rPr lang="en-US" altLang="zh-TW" i="1">
                                  <a:latin typeface="Cambria Math" panose="02040503050406030204" pitchFamily="18" charset="0"/>
                                  <a:ea typeface="Cambria Math"/>
                                  <a:cs typeface="Times New Roman" pitchFamily="18" charset="0"/>
                                </a:rPr>
                              </m:ctrlPr>
                            </m:dPr>
                            <m:e>
                              <m:r>
                                <a:rPr lang="en-US" altLang="zh-TW" i="1">
                                  <a:latin typeface="Cambria Math" panose="02040503050406030204" pitchFamily="18" charset="0"/>
                                  <a:ea typeface="Cambria Math"/>
                                  <a:cs typeface="Times New Roman" pitchFamily="18" charset="0"/>
                                </a:rPr>
                                <m:t>𝑈</m:t>
                              </m:r>
                              <m:r>
                                <a:rPr lang="en-US" altLang="zh-TW" i="1">
                                  <a:latin typeface="Cambria Math" panose="02040503050406030204" pitchFamily="18" charset="0"/>
                                  <a:ea typeface="Cambria Math"/>
                                  <a:cs typeface="Times New Roman" pitchFamily="18" charset="0"/>
                                </a:rPr>
                                <m:t>−1</m:t>
                              </m:r>
                            </m:e>
                          </m:d>
                        </m:e>
                        <m:sup>
                          <m:r>
                            <a:rPr lang="en-US" altLang="zh-TW" b="0" i="1" smtClean="0">
                              <a:latin typeface="Cambria Math" panose="02040503050406030204" pitchFamily="18" charset="0"/>
                              <a:ea typeface="Cambria Math"/>
                              <a:cs typeface="Times New Roman" pitchFamily="18" charset="0"/>
                            </a:rPr>
                            <m:t>3</m:t>
                          </m:r>
                        </m:sup>
                      </m:sSup>
                      <m:r>
                        <a:rPr lang="en-US" altLang="zh-TW" b="0" i="1" smtClean="0">
                          <a:latin typeface="Cambria Math" panose="02040503050406030204" pitchFamily="18" charset="0"/>
                          <a:ea typeface="Cambria Math"/>
                          <a:cs typeface="Times New Roman" pitchFamily="18" charset="0"/>
                        </a:rPr>
                        <m:t>+</m:t>
                      </m:r>
                      <m:r>
                        <a:rPr lang="en-US" altLang="zh-TW" b="0" i="1" smtClean="0">
                          <a:latin typeface="Cambria Math" panose="02040503050406030204" pitchFamily="18" charset="0"/>
                          <a:ea typeface="Cambria Math" panose="02040503050406030204" pitchFamily="18" charset="0"/>
                          <a:cs typeface="Times New Roman" pitchFamily="18" charset="0"/>
                        </a:rPr>
                        <m:t>⋯</m:t>
                      </m:r>
                    </m:oMath>
                  </m:oMathPara>
                </a14:m>
                <a:endParaRPr lang="zh-TW" altLang="en-US" i="1" dirty="0">
                  <a:latin typeface="Times New Roman" pitchFamily="18" charset="0"/>
                  <a:cs typeface="Times New Roman" pitchFamily="18" charset="0"/>
                </a:endParaRPr>
              </a:p>
            </p:txBody>
          </p:sp>
        </mc:Choice>
        <mc:Fallback xmlns="">
          <p:sp>
            <p:nvSpPr>
              <p:cNvPr id="19" name="文字方塊 18"/>
              <p:cNvSpPr txBox="1">
                <a:spLocks noRot="1" noChangeAspect="1" noMove="1" noResize="1" noEditPoints="1" noAdjustHandles="1" noChangeArrowheads="1" noChangeShapeType="1" noTextEdit="1"/>
              </p:cNvSpPr>
              <p:nvPr/>
            </p:nvSpPr>
            <p:spPr>
              <a:xfrm>
                <a:off x="842676" y="3054091"/>
                <a:ext cx="5481116" cy="612732"/>
              </a:xfrm>
              <a:prstGeom prst="rect">
                <a:avLst/>
              </a:prstGeom>
              <a:blipFill>
                <a:blip r:embed="rId6"/>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836975" y="5656050"/>
                <a:ext cx="5723540"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符合這兩個條件的矩陣</a:t>
                </a:r>
                <a14:m>
                  <m:oMath xmlns:m="http://schemas.openxmlformats.org/officeDocument/2006/math">
                    <m:r>
                      <a:rPr lang="en-US" altLang="zh-TW" i="1">
                        <a:latin typeface="Cambria Math"/>
                        <a:cs typeface="Times New Roman" pitchFamily="18" charset="0"/>
                      </a:rPr>
                      <m:t>𝐴</m:t>
                    </m:r>
                  </m:oMath>
                </a14:m>
                <a:r>
                  <a:rPr lang="zh-TW" altLang="en-US" dirty="0">
                    <a:latin typeface="Times New Roman" pitchFamily="18" charset="0"/>
                    <a:cs typeface="Times New Roman" pitchFamily="18" charset="0"/>
                  </a:rPr>
                  <a:t>就一對一地對應一個</a:t>
                </a:r>
                <a14:m>
                  <m:oMath xmlns:m="http://schemas.openxmlformats.org/officeDocument/2006/math">
                    <m:r>
                      <a:rPr lang="en-US" altLang="zh-TW" i="1">
                        <a:latin typeface="Cambria Math"/>
                        <a:cs typeface="Times New Roman" pitchFamily="18" charset="0"/>
                      </a:rPr>
                      <m:t>𝑈</m:t>
                    </m:r>
                  </m:oMath>
                </a14:m>
                <a:r>
                  <a:rPr lang="zh-TW" altLang="en-US" dirty="0"/>
                  <a:t>矩陣。</a:t>
                </a:r>
                <a:endParaRPr lang="zh-TW" altLang="en-US" dirty="0">
                  <a:latin typeface="Times New Roman" pitchFamily="18" charset="0"/>
                  <a:cs typeface="Times New Roman" pitchFamily="18" charset="0"/>
                </a:endParaRPr>
              </a:p>
            </p:txBody>
          </p:sp>
        </mc:Choice>
        <mc:Fallback xmlns="">
          <p:sp>
            <p:nvSpPr>
              <p:cNvPr id="5" name="文字方塊 4"/>
              <p:cNvSpPr txBox="1">
                <a:spLocks noRot="1" noChangeAspect="1" noMove="1" noResize="1" noEditPoints="1" noAdjustHandles="1" noChangeArrowheads="1" noChangeShapeType="1" noTextEdit="1"/>
              </p:cNvSpPr>
              <p:nvPr/>
            </p:nvSpPr>
            <p:spPr>
              <a:xfrm>
                <a:off x="836975" y="5656050"/>
                <a:ext cx="5723540" cy="369332"/>
              </a:xfrm>
              <a:prstGeom prst="rect">
                <a:avLst/>
              </a:prstGeom>
              <a:blipFill>
                <a:blip r:embed="rId7"/>
                <a:stretch>
                  <a:fillRect l="-885" t="-6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4041280" y="4042070"/>
                <a:ext cx="2327047" cy="467629"/>
              </a:xfrm>
              <a:prstGeom prst="rect">
                <a:avLst/>
              </a:prstGeom>
              <a:solidFill>
                <a:srgbClr val="FFFB7B"/>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d>
                            <m:dPr>
                              <m:ctrlPr>
                                <a:rPr lang="en-US" altLang="zh-TW" i="1" smtClean="0">
                                  <a:latin typeface="Cambria Math" panose="02040503050406030204" pitchFamily="18" charset="0"/>
                                  <a:cs typeface="Times New Roman" pitchFamily="18" charset="0"/>
                                </a:rPr>
                              </m:ctrlPr>
                            </m:dP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r>
                                    <a:rPr lang="en-US" altLang="zh-TW" i="1">
                                      <a:latin typeface="Cambria Math"/>
                                      <a:cs typeface="Times New Roman" pitchFamily="18" charset="0"/>
                                    </a:rPr>
                                    <m:t>𝑖𝐴</m:t>
                                  </m:r>
                                </m:sup>
                              </m:sSup>
                            </m:e>
                          </m:d>
                        </m:e>
                        <m:sup>
                          <m:r>
                            <a:rPr lang="en-US" altLang="zh-TW" i="1">
                              <a:latin typeface="Cambria Math" panose="02040503050406030204" pitchFamily="18" charset="0"/>
                              <a:ea typeface="Cambria Math" panose="02040503050406030204" pitchFamily="18" charset="0"/>
                              <a:cs typeface="Times New Roman" panose="02020603050405020304" pitchFamily="18" charset="0"/>
                            </a:rPr>
                            <m:t>†</m:t>
                          </m:r>
                        </m:sup>
                      </m:sSup>
                      <m:r>
                        <a:rPr lang="en-US" altLang="zh-TW" b="0" i="1" smtClean="0">
                          <a:latin typeface="Cambria Math" panose="02040503050406030204" pitchFamily="18" charset="0"/>
                          <a:cs typeface="Times New Roman" pitchFamily="18" charset="0"/>
                        </a:rPr>
                        <m:t>=</m:t>
                      </m:r>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𝑖</m:t>
                          </m:r>
                          <m:sSup>
                            <m:sSupPr>
                              <m:ctrlPr>
                                <a:rPr lang="en-US" altLang="zh-TW" i="1">
                                  <a:latin typeface="Cambria Math" panose="02040503050406030204" pitchFamily="18" charset="0"/>
                                  <a:cs typeface="Times New Roman" pitchFamily="18" charset="0"/>
                                </a:rPr>
                              </m:ctrlPr>
                            </m:sSupPr>
                            <m:e>
                              <m:r>
                                <a:rPr lang="en-US" altLang="zh-TW" b="0" i="1" smtClean="0">
                                  <a:latin typeface="Cambria Math"/>
                                  <a:cs typeface="Times New Roman" panose="02020603050405020304" pitchFamily="18" charset="0"/>
                                </a:rPr>
                                <m:t>𝐴</m:t>
                              </m:r>
                            </m:e>
                            <m:sup>
                              <m:r>
                                <a:rPr lang="en-US" altLang="zh-TW" i="1">
                                  <a:latin typeface="Cambria Math" panose="02040503050406030204" pitchFamily="18" charset="0"/>
                                  <a:ea typeface="Cambria Math" panose="02040503050406030204" pitchFamily="18" charset="0"/>
                                  <a:cs typeface="Times New Roman" panose="02020603050405020304" pitchFamily="18" charset="0"/>
                                </a:rPr>
                                <m:t>†</m:t>
                              </m:r>
                            </m:sup>
                          </m:sSup>
                        </m:sup>
                      </m:sSup>
                      <m:r>
                        <a:rPr lang="en-US" altLang="zh-TW" i="1">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𝑖𝐴</m:t>
                          </m:r>
                        </m:sup>
                      </m:sSup>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4041280" y="4042070"/>
                <a:ext cx="2327047" cy="46762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836975" y="4558409"/>
                <a:ext cx="2711640" cy="369332"/>
              </a:xfrm>
              <a:prstGeom prst="rect">
                <a:avLst/>
              </a:prstGeom>
            </p:spPr>
            <p:txBody>
              <a:bodyPr wrap="none">
                <a:spAutoFit/>
              </a:bodyPr>
              <a:lstStyle/>
              <a:p>
                <a14:m>
                  <m:oMath xmlns:m="http://schemas.openxmlformats.org/officeDocument/2006/math">
                    <m:r>
                      <a:rPr lang="en-US" altLang="zh-TW" i="1">
                        <a:latin typeface="Cambria Math"/>
                        <a:cs typeface="Times New Roman" pitchFamily="18" charset="0"/>
                      </a:rPr>
                      <m:t>𝐴</m:t>
                    </m:r>
                  </m:oMath>
                </a14:m>
                <a:r>
                  <a:rPr lang="zh-TW" altLang="en-US" dirty="0"/>
                  <a:t>矩陣必須是</a:t>
                </a:r>
                <a:r>
                  <a:rPr lang="en-US" altLang="zh-TW" dirty="0">
                    <a:latin typeface="Times New Roman" panose="02020603050405020304" pitchFamily="18" charset="0"/>
                    <a:cs typeface="Times New Roman" panose="02020603050405020304" pitchFamily="18" charset="0"/>
                  </a:rPr>
                  <a:t>Hermitian</a:t>
                </a:r>
                <a:r>
                  <a:rPr lang="zh-TW" altLang="en-US" dirty="0">
                    <a:latin typeface="Times New Roman" panose="02020603050405020304" pitchFamily="18" charset="0"/>
                    <a:cs typeface="Times New Roman" panose="02020603050405020304" pitchFamily="18" charset="0"/>
                  </a:rPr>
                  <a:t>：</a:t>
                </a:r>
              </a:p>
            </p:txBody>
          </p:sp>
        </mc:Choice>
        <mc:Fallback xmlns="">
          <p:sp>
            <p:nvSpPr>
              <p:cNvPr id="8" name="矩形 7"/>
              <p:cNvSpPr>
                <a:spLocks noRot="1" noChangeAspect="1" noMove="1" noResize="1" noEditPoints="1" noAdjustHandles="1" noChangeArrowheads="1" noChangeShapeType="1" noTextEdit="1"/>
              </p:cNvSpPr>
              <p:nvPr/>
            </p:nvSpPr>
            <p:spPr>
              <a:xfrm>
                <a:off x="836975" y="4558409"/>
                <a:ext cx="2711640" cy="369332"/>
              </a:xfrm>
              <a:prstGeom prst="rect">
                <a:avLst/>
              </a:prstGeom>
              <a:blipFill>
                <a:blip r:embed="rId9"/>
                <a:stretch>
                  <a:fillRect t="-10345" b="-24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3441426" y="4559077"/>
                <a:ext cx="961737" cy="376450"/>
              </a:xfrm>
              <a:prstGeom prst="rect">
                <a:avLst/>
              </a:prstGeom>
              <a:solidFill>
                <a:srgbClr val="FFFB7B"/>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cs typeface="Times New Roman" panose="02020603050405020304" pitchFamily="18" charset="0"/>
                            </a:rPr>
                          </m:ctrlPr>
                        </m:sSupPr>
                        <m:e>
                          <m:r>
                            <a:rPr lang="en-US" altLang="zh-TW" i="1">
                              <a:latin typeface="Cambria Math"/>
                              <a:cs typeface="Times New Roman" panose="02020603050405020304" pitchFamily="18" charset="0"/>
                            </a:rPr>
                            <m:t>𝐴</m:t>
                          </m:r>
                        </m:e>
                        <m:sup>
                          <m:r>
                            <a:rPr lang="en-US" altLang="zh-TW" i="1">
                              <a:latin typeface="Cambria Math"/>
                              <a:ea typeface="Cambria Math"/>
                              <a:cs typeface="Times New Roman" panose="02020603050405020304" pitchFamily="18" charset="0"/>
                            </a:rPr>
                            <m:t>†</m:t>
                          </m:r>
                        </m:sup>
                      </m:sSup>
                      <m:r>
                        <a:rPr lang="en-US" altLang="zh-TW" i="1">
                          <a:latin typeface="Cambria Math"/>
                          <a:cs typeface="Times New Roman" panose="02020603050405020304" pitchFamily="18" charset="0"/>
                        </a:rPr>
                        <m:t>=</m:t>
                      </m:r>
                      <m:r>
                        <a:rPr lang="en-US" altLang="zh-TW" i="1">
                          <a:latin typeface="Cambria Math"/>
                          <a:cs typeface="Times New Roman" panose="02020603050405020304" pitchFamily="18" charset="0"/>
                        </a:rPr>
                        <m:t>𝐴</m:t>
                      </m:r>
                    </m:oMath>
                  </m:oMathPara>
                </a14:m>
                <a:endParaRPr lang="zh-TW" altLang="en-US" dirty="0"/>
              </a:p>
            </p:txBody>
          </p:sp>
        </mc:Choice>
        <mc:Fallback xmlns="">
          <p:sp>
            <p:nvSpPr>
              <p:cNvPr id="9" name="矩形 8"/>
              <p:cNvSpPr>
                <a:spLocks noRot="1" noChangeAspect="1" noMove="1" noResize="1" noEditPoints="1" noAdjustHandles="1" noChangeArrowheads="1" noChangeShapeType="1" noTextEdit="1"/>
              </p:cNvSpPr>
              <p:nvPr/>
            </p:nvSpPr>
            <p:spPr>
              <a:xfrm>
                <a:off x="3441426" y="4559077"/>
                <a:ext cx="961737" cy="37645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5819166" y="5054291"/>
                <a:ext cx="1009251" cy="369332"/>
              </a:xfrm>
              <a:prstGeom prst="rect">
                <a:avLst/>
              </a:prstGeom>
              <a:solidFill>
                <a:srgbClr val="FFFB7B"/>
              </a:solidFill>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altLang="zh-TW" i="0" dirty="0">
                          <a:latin typeface="Cambria Math"/>
                          <a:cs typeface="Times New Roman" panose="02020603050405020304" pitchFamily="18" charset="0"/>
                        </a:rPr>
                        <m:t>tr</m:t>
                      </m:r>
                      <m:r>
                        <a:rPr lang="en-US" altLang="zh-TW" i="1">
                          <a:latin typeface="Cambria Math"/>
                          <a:cs typeface="Times New Roman" pitchFamily="18" charset="0"/>
                        </a:rPr>
                        <m:t>𝐴</m:t>
                      </m:r>
                      <m:r>
                        <a:rPr lang="en-US" altLang="zh-TW" i="1">
                          <a:latin typeface="Cambria Math"/>
                          <a:cs typeface="Times New Roman" pitchFamily="18" charset="0"/>
                        </a:rPr>
                        <m:t>=0</m:t>
                      </m:r>
                    </m:oMath>
                  </m:oMathPara>
                </a14:m>
                <a:endParaRPr lang="zh-TW" altLang="en-US" dirty="0"/>
              </a:p>
            </p:txBody>
          </p:sp>
        </mc:Choice>
        <mc:Fallback xmlns="">
          <p:sp>
            <p:nvSpPr>
              <p:cNvPr id="10" name="矩形 9"/>
              <p:cNvSpPr>
                <a:spLocks noRot="1" noChangeAspect="1" noMove="1" noResize="1" noEditPoints="1" noAdjustHandles="1" noChangeArrowheads="1" noChangeShapeType="1" noTextEdit="1"/>
              </p:cNvSpPr>
              <p:nvPr/>
            </p:nvSpPr>
            <p:spPr>
              <a:xfrm>
                <a:off x="5819166" y="5054291"/>
                <a:ext cx="1009251"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8F9A1EFD-D365-E340-9BF3-51031A278220}"/>
                  </a:ext>
                </a:extLst>
              </p:cNvPr>
              <p:cNvSpPr txBox="1"/>
              <p:nvPr/>
            </p:nvSpPr>
            <p:spPr>
              <a:xfrm>
                <a:off x="5280030" y="2372589"/>
                <a:ext cx="2637693" cy="634789"/>
              </a:xfrm>
              <a:prstGeom prst="rect">
                <a:avLst/>
              </a:prstGeom>
              <a:solidFill>
                <a:srgbClr val="FFFB7B"/>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𝑒</m:t>
                          </m:r>
                        </m:e>
                        <m:sup>
                          <m:r>
                            <a:rPr lang="en-US" altLang="zh-TW" b="0" i="1" smtClean="0">
                              <a:latin typeface="Cambria Math" panose="02040503050406030204" pitchFamily="18" charset="0"/>
                              <a:cs typeface="Times New Roman" pitchFamily="18" charset="0"/>
                            </a:rPr>
                            <m:t>𝑥</m:t>
                          </m:r>
                        </m:sup>
                      </m:sSup>
                      <m:r>
                        <a:rPr lang="en-US" altLang="zh-TW" b="0" i="1" smtClean="0">
                          <a:latin typeface="Cambria Math"/>
                          <a:cs typeface="Times New Roman" pitchFamily="18" charset="0"/>
                        </a:rPr>
                        <m:t>=</m:t>
                      </m:r>
                      <m:r>
                        <a:rPr lang="en-US" altLang="zh-TW" b="0" i="0" smtClean="0">
                          <a:latin typeface="Cambria Math"/>
                          <a:cs typeface="Times New Roman" pitchFamily="18" charset="0"/>
                        </a:rPr>
                        <m:t>1</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𝑥</m:t>
                      </m:r>
                      <m:r>
                        <a:rPr lang="en-US" altLang="zh-TW" b="0" i="1" smtClean="0">
                          <a:latin typeface="Cambria Math"/>
                          <a:cs typeface="Times New Roman" pitchFamily="18" charset="0"/>
                        </a:rPr>
                        <m:t>+</m:t>
                      </m:r>
                      <m:sSup>
                        <m:sSupPr>
                          <m:ctrlPr>
                            <a:rPr lang="en-US" altLang="zh-TW" b="0" i="1" smtClean="0">
                              <a:latin typeface="Cambria Math" panose="02040503050406030204" pitchFamily="18" charset="0"/>
                              <a:cs typeface="Times New Roman" pitchFamily="18" charset="0"/>
                            </a:rPr>
                          </m:ctrlPr>
                        </m:sSupPr>
                        <m:e>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r>
                                <a:rPr lang="en-US" altLang="zh-TW" i="1">
                                  <a:latin typeface="Cambria Math"/>
                                  <a:cs typeface="Times New Roman" pitchFamily="18" charset="0"/>
                                </a:rPr>
                                <m:t>2</m:t>
                              </m:r>
                              <m:r>
                                <a:rPr lang="en-US" altLang="zh-TW" b="0" i="1" smtClean="0">
                                  <a:latin typeface="Cambria Math" panose="02040503050406030204" pitchFamily="18" charset="0"/>
                                  <a:cs typeface="Times New Roman" pitchFamily="18" charset="0"/>
                                </a:rPr>
                                <m:t>!</m:t>
                              </m:r>
                            </m:den>
                          </m:f>
                          <m:r>
                            <a:rPr lang="en-US" altLang="zh-TW" b="0" i="1" smtClean="0">
                              <a:latin typeface="Cambria Math" panose="02040503050406030204" pitchFamily="18" charset="0"/>
                              <a:cs typeface="Times New Roman" pitchFamily="18" charset="0"/>
                            </a:rPr>
                            <m:t>𝑥</m:t>
                          </m:r>
                        </m:e>
                        <m:sup>
                          <m:r>
                            <a:rPr lang="en-US" altLang="zh-TW" b="0" i="1" smtClean="0">
                              <a:latin typeface="Cambria Math"/>
                              <a:cs typeface="Times New Roman" pitchFamily="18" charset="0"/>
                            </a:rPr>
                            <m:t>2</m:t>
                          </m:r>
                        </m:sup>
                      </m:sSup>
                      <m:r>
                        <a:rPr lang="en-US" altLang="zh-TW" i="1">
                          <a:latin typeface="Cambria Math"/>
                          <a:cs typeface="Times New Roman" pitchFamily="18" charset="0"/>
                        </a:rPr>
                        <m:t>+</m:t>
                      </m:r>
                      <m:r>
                        <a:rPr lang="en-US" altLang="zh-TW" b="0" i="1" smtClean="0">
                          <a:latin typeface="Cambria Math"/>
                          <a:ea typeface="Cambria Math"/>
                          <a:cs typeface="Times New Roman" pitchFamily="18" charset="0"/>
                        </a:rPr>
                        <m:t>⋯</m:t>
                      </m:r>
                    </m:oMath>
                  </m:oMathPara>
                </a14:m>
                <a:endParaRPr lang="zh-TW" altLang="en-US" i="1" dirty="0">
                  <a:latin typeface="Times New Roman" pitchFamily="18" charset="0"/>
                  <a:cs typeface="Times New Roman" pitchFamily="18" charset="0"/>
                </a:endParaRPr>
              </a:p>
            </p:txBody>
          </p:sp>
        </mc:Choice>
        <mc:Fallback xmlns="">
          <p:sp>
            <p:nvSpPr>
              <p:cNvPr id="21" name="文字方塊 20">
                <a:extLst>
                  <a:ext uri="{FF2B5EF4-FFF2-40B4-BE49-F238E27FC236}">
                    <a16:creationId xmlns:a16="http://schemas.microsoft.com/office/drawing/2014/main" id="{8F9A1EFD-D365-E340-9BF3-51031A278220}"/>
                  </a:ext>
                </a:extLst>
              </p:cNvPr>
              <p:cNvSpPr txBox="1">
                <a:spLocks noRot="1" noChangeAspect="1" noMove="1" noResize="1" noEditPoints="1" noAdjustHandles="1" noChangeArrowheads="1" noChangeShapeType="1" noTextEdit="1"/>
              </p:cNvSpPr>
              <p:nvPr/>
            </p:nvSpPr>
            <p:spPr>
              <a:xfrm>
                <a:off x="5280030" y="2372589"/>
                <a:ext cx="2637693" cy="634789"/>
              </a:xfrm>
              <a:prstGeom prst="rect">
                <a:avLst/>
              </a:prstGeom>
              <a:blipFill>
                <a:blip r:embed="rId12"/>
                <a:stretch>
                  <a:fillRect/>
                </a:stretch>
              </a:blipFill>
            </p:spPr>
            <p:txBody>
              <a:bodyPr/>
              <a:lstStyle/>
              <a:p>
                <a:r>
                  <a:rPr lang="en-US">
                    <a:noFill/>
                  </a:rPr>
                  <a:t> </a:t>
                </a:r>
              </a:p>
            </p:txBody>
          </p:sp>
        </mc:Fallback>
      </mc:AlternateContent>
      <p:sp>
        <p:nvSpPr>
          <p:cNvPr id="12" name="矩形 25">
            <a:extLst>
              <a:ext uri="{FF2B5EF4-FFF2-40B4-BE49-F238E27FC236}">
                <a16:creationId xmlns:a16="http://schemas.microsoft.com/office/drawing/2014/main" id="{790EEF1D-6AC8-2B0E-8350-9E9FD8A1810A}"/>
              </a:ext>
            </a:extLst>
          </p:cNvPr>
          <p:cNvSpPr>
            <a:spLocks noChangeArrowheads="1"/>
          </p:cNvSpPr>
          <p:nvPr/>
        </p:nvSpPr>
        <p:spPr bwMode="auto">
          <a:xfrm>
            <a:off x="785071" y="1527072"/>
            <a:ext cx="4606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t>因此變換由三個連續實數來標訂。那三個？</a:t>
            </a:r>
          </a:p>
        </p:txBody>
      </p:sp>
      <mc:AlternateContent xmlns:mc="http://schemas.openxmlformats.org/markup-compatibility/2006" xmlns:a14="http://schemas.microsoft.com/office/drawing/2010/main">
        <mc:Choice Requires="a14">
          <p:sp>
            <p:nvSpPr>
              <p:cNvPr id="13" name="文字方塊 26">
                <a:extLst>
                  <a:ext uri="{FF2B5EF4-FFF2-40B4-BE49-F238E27FC236}">
                    <a16:creationId xmlns:a16="http://schemas.microsoft.com/office/drawing/2014/main" id="{BE64BE57-9364-65D5-2889-82DD4AA0978C}"/>
                  </a:ext>
                </a:extLst>
              </p:cNvPr>
              <p:cNvSpPr txBox="1">
                <a:spLocks noChangeArrowheads="1"/>
              </p:cNvSpPr>
              <p:nvPr/>
            </p:nvSpPr>
            <p:spPr bwMode="auto">
              <a:xfrm>
                <a:off x="818656" y="1088371"/>
                <a:ext cx="8064083" cy="3929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14:m>
                  <m:oMath xmlns:m="http://schemas.openxmlformats.org/officeDocument/2006/math">
                    <m:r>
                      <a:rPr lang="en-US" altLang="zh-TW" sz="1800" i="1" dirty="0">
                        <a:latin typeface="Cambria Math"/>
                        <a:cs typeface="Times New Roman" pitchFamily="18" charset="0"/>
                      </a:rPr>
                      <m:t>2</m:t>
                    </m:r>
                    <m:r>
                      <a:rPr lang="en-US" altLang="zh-TW" sz="1800" i="1" dirty="0">
                        <a:latin typeface="Cambria Math"/>
                        <a:ea typeface="Cambria Math"/>
                        <a:cs typeface="Times New Roman" pitchFamily="18" charset="0"/>
                      </a:rPr>
                      <m:t>×2</m:t>
                    </m:r>
                  </m:oMath>
                </a14:m>
                <a:r>
                  <a:rPr lang="zh-TW" altLang="en-US" sz="1800" dirty="0">
                    <a:latin typeface="Times New Roman" pitchFamily="18" charset="0"/>
                    <a:cs typeface="Times New Roman" pitchFamily="18" charset="0"/>
                  </a:rPr>
                  <a:t>的矩陣</a:t>
                </a:r>
                <a:r>
                  <a:rPr lang="zh-TW" altLang="en-US" sz="1800" dirty="0"/>
                  <a:t>有四個複數元素</a:t>
                </a:r>
                <a14:m>
                  <m:oMath xmlns:m="http://schemas.openxmlformats.org/officeDocument/2006/math">
                    <m:r>
                      <a:rPr lang="en-US" altLang="zh-TW" sz="2000" i="1" dirty="0" smtClean="0">
                        <a:latin typeface="Cambria Math" panose="02040503050406030204" pitchFamily="18" charset="0"/>
                        <a:cs typeface="Times New Roman" pitchFamily="18" charset="0"/>
                      </a:rPr>
                      <m:t>𝑎</m:t>
                    </m:r>
                    <m:r>
                      <a:rPr lang="en-US" altLang="zh-TW" sz="2000" i="1" dirty="0" smtClean="0">
                        <a:latin typeface="Cambria Math" panose="02040503050406030204" pitchFamily="18" charset="0"/>
                        <a:cs typeface="Times New Roman" pitchFamily="18" charset="0"/>
                      </a:rPr>
                      <m:t>,</m:t>
                    </m:r>
                    <m:r>
                      <a:rPr lang="en-US" altLang="zh-TW" sz="2000" i="1" dirty="0" smtClean="0">
                        <a:latin typeface="Cambria Math" panose="02040503050406030204" pitchFamily="18" charset="0"/>
                        <a:cs typeface="Times New Roman" pitchFamily="18" charset="0"/>
                      </a:rPr>
                      <m:t>𝑏</m:t>
                    </m:r>
                    <m:r>
                      <a:rPr lang="en-US" altLang="zh-TW" sz="2000" i="1" dirty="0" smtClean="0">
                        <a:latin typeface="Cambria Math" panose="02040503050406030204" pitchFamily="18" charset="0"/>
                        <a:cs typeface="Times New Roman" pitchFamily="18" charset="0"/>
                      </a:rPr>
                      <m:t>,</m:t>
                    </m:r>
                    <m:r>
                      <a:rPr lang="en-US" altLang="zh-TW" sz="2000" i="1" dirty="0" smtClean="0">
                        <a:latin typeface="Cambria Math" panose="02040503050406030204" pitchFamily="18" charset="0"/>
                        <a:cs typeface="Times New Roman" pitchFamily="18" charset="0"/>
                      </a:rPr>
                      <m:t>𝑐</m:t>
                    </m:r>
                    <m:r>
                      <a:rPr lang="en-US" altLang="zh-TW" sz="2000" i="1" dirty="0" smtClean="0">
                        <a:latin typeface="Cambria Math" panose="02040503050406030204" pitchFamily="18" charset="0"/>
                        <a:cs typeface="Times New Roman" pitchFamily="18" charset="0"/>
                      </a:rPr>
                      <m:t>,</m:t>
                    </m:r>
                    <m:r>
                      <a:rPr lang="en-US" altLang="zh-TW" sz="2000" i="1" dirty="0" smtClean="0">
                        <a:latin typeface="Cambria Math" panose="02040503050406030204" pitchFamily="18" charset="0"/>
                        <a:cs typeface="Times New Roman" pitchFamily="18" charset="0"/>
                      </a:rPr>
                      <m:t>𝑑</m:t>
                    </m:r>
                  </m:oMath>
                </a14:m>
                <a:r>
                  <a:rPr lang="zh-TW" altLang="en-US" sz="1800" dirty="0">
                    <a:solidFill>
                      <a:schemeClr val="tx1"/>
                    </a:solidFill>
                    <a:latin typeface="Times New Roman" pitchFamily="18" charset="0"/>
                    <a:cs typeface="Times New Roman" pitchFamily="18" charset="0"/>
                  </a:rPr>
                  <a:t>，</a:t>
                </a:r>
                <a:r>
                  <a:rPr lang="en-US" altLang="zh-TW" sz="1800" dirty="0">
                    <a:solidFill>
                      <a:schemeClr val="tx1"/>
                    </a:solidFill>
                    <a:latin typeface="Times New Roman" pitchFamily="18" charset="0"/>
                    <a:cs typeface="Times New Roman" pitchFamily="18" charset="0"/>
                  </a:rPr>
                  <a:t>special</a:t>
                </a:r>
                <a:r>
                  <a:rPr lang="zh-TW" altLang="en-US" sz="1800" dirty="0">
                    <a:solidFill>
                      <a:schemeClr val="tx1"/>
                    </a:solidFill>
                    <a:latin typeface="Times New Roman" pitchFamily="18" charset="0"/>
                    <a:cs typeface="Times New Roman" pitchFamily="18" charset="0"/>
                  </a:rPr>
                  <a:t> </a:t>
                </a:r>
                <a:r>
                  <a:rPr lang="en-US" altLang="zh-TW" sz="1800" dirty="0">
                    <a:solidFill>
                      <a:schemeClr val="tx1"/>
                    </a:solidFill>
                    <a:latin typeface="Times New Roman" pitchFamily="18" charset="0"/>
                    <a:cs typeface="Times New Roman" pitchFamily="18" charset="0"/>
                  </a:rPr>
                  <a:t>unitary</a:t>
                </a:r>
                <a:r>
                  <a:rPr lang="en-US" altLang="zh-TW" sz="1800" dirty="0">
                    <a:solidFill>
                      <a:schemeClr val="tx1"/>
                    </a:solidFill>
                    <a:cs typeface="Times New Roman" pitchFamily="18" charset="0"/>
                  </a:rPr>
                  <a:t> </a:t>
                </a:r>
                <a14:m>
                  <m:oMath xmlns:m="http://schemas.openxmlformats.org/officeDocument/2006/math">
                    <m:r>
                      <a:rPr lang="en-US" altLang="zh-TW" sz="1800" i="1" dirty="0">
                        <a:solidFill>
                          <a:schemeClr val="tx1"/>
                        </a:solidFill>
                        <a:latin typeface="Cambria Math" panose="02040503050406030204" pitchFamily="18" charset="0"/>
                        <a:cs typeface="Times New Roman" pitchFamily="18" charset="0"/>
                      </a:rPr>
                      <m:t>2</m:t>
                    </m:r>
                    <m:r>
                      <a:rPr lang="en-US" altLang="zh-TW" sz="1800" i="1">
                        <a:solidFill>
                          <a:schemeClr val="tx1"/>
                        </a:solidFill>
                        <a:latin typeface="Cambria Math"/>
                        <a:ea typeface="Cambria Math"/>
                        <a:cs typeface="Times New Roman" pitchFamily="18" charset="0"/>
                      </a:rPr>
                      <m:t>×2</m:t>
                    </m:r>
                  </m:oMath>
                </a14:m>
                <a:r>
                  <a:rPr lang="en-US" altLang="zh-TW" sz="1800" dirty="0">
                    <a:solidFill>
                      <a:schemeClr val="tx1"/>
                    </a:solidFill>
                    <a:latin typeface="Times New Roman" pitchFamily="18" charset="0"/>
                    <a:cs typeface="Times New Roman" pitchFamily="18" charset="0"/>
                  </a:rPr>
                  <a:t> matrix</a:t>
                </a:r>
                <a:r>
                  <a:rPr lang="zh-TW" altLang="en-US" sz="1800" dirty="0"/>
                  <a:t>滿足五個條件。</a:t>
                </a:r>
              </a:p>
            </p:txBody>
          </p:sp>
        </mc:Choice>
        <mc:Fallback xmlns="">
          <p:sp>
            <p:nvSpPr>
              <p:cNvPr id="13" name="文字方塊 26">
                <a:extLst>
                  <a:ext uri="{FF2B5EF4-FFF2-40B4-BE49-F238E27FC236}">
                    <a16:creationId xmlns:a16="http://schemas.microsoft.com/office/drawing/2014/main" id="{BE64BE57-9364-65D5-2889-82DD4AA0978C}"/>
                  </a:ext>
                </a:extLst>
              </p:cNvPr>
              <p:cNvSpPr txBox="1">
                <a:spLocks noRot="1" noChangeAspect="1" noMove="1" noResize="1" noEditPoints="1" noAdjustHandles="1" noChangeArrowheads="1" noChangeShapeType="1" noTextEdit="1"/>
              </p:cNvSpPr>
              <p:nvPr/>
            </p:nvSpPr>
            <p:spPr bwMode="auto">
              <a:xfrm>
                <a:off x="818656" y="1088371"/>
                <a:ext cx="8064083" cy="392993"/>
              </a:xfrm>
              <a:prstGeom prst="rect">
                <a:avLst/>
              </a:prstGeom>
              <a:blipFill>
                <a:blip r:embed="rId13"/>
                <a:stretch>
                  <a:fillRect r="-472"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文字方塊 23">
                <a:extLst>
                  <a:ext uri="{FF2B5EF4-FFF2-40B4-BE49-F238E27FC236}">
                    <a16:creationId xmlns:a16="http://schemas.microsoft.com/office/drawing/2014/main" id="{D1A44750-82FA-0A67-A87E-1992EC934275}"/>
                  </a:ext>
                </a:extLst>
              </p:cNvPr>
              <p:cNvSpPr txBox="1"/>
              <p:nvPr/>
            </p:nvSpPr>
            <p:spPr>
              <a:xfrm>
                <a:off x="1945594" y="763514"/>
                <a:ext cx="1007968" cy="276999"/>
              </a:xfrm>
              <a:prstGeom prst="rect">
                <a:avLst/>
              </a:prstGeom>
              <a:solidFill>
                <a:srgbClr val="FFFB7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TW" b="0" i="1" smtClean="0">
                              <a:latin typeface="Cambria Math" panose="02040503050406030204" pitchFamily="18" charset="0"/>
                              <a:cs typeface="Times New Roman" pitchFamily="18" charset="0"/>
                            </a:rPr>
                          </m:ctrlPr>
                        </m:funcPr>
                        <m:fName>
                          <m:r>
                            <m:rPr>
                              <m:sty m:val="p"/>
                            </m:rPr>
                            <a:rPr lang="en-US" altLang="zh-TW" b="0" i="0" smtClean="0">
                              <a:latin typeface="Cambria Math" panose="02040503050406030204" pitchFamily="18" charset="0"/>
                              <a:cs typeface="Times New Roman" pitchFamily="18" charset="0"/>
                            </a:rPr>
                            <m:t>det</m:t>
                          </m:r>
                        </m:fName>
                        <m:e>
                          <m:r>
                            <a:rPr lang="en-US" altLang="zh-TW" b="0" i="1" smtClean="0">
                              <a:latin typeface="Cambria Math" panose="02040503050406030204" pitchFamily="18" charset="0"/>
                              <a:cs typeface="Times New Roman" pitchFamily="18" charset="0"/>
                            </a:rPr>
                            <m:t>𝑈</m:t>
                          </m:r>
                        </m:e>
                      </m:func>
                      <m:r>
                        <a:rPr lang="en-US" altLang="zh-TW" b="0" i="1" smtClean="0">
                          <a:latin typeface="Cambria Math" panose="02040503050406030204" pitchFamily="18" charset="0"/>
                          <a:cs typeface="Times New Roman" pitchFamily="18" charset="0"/>
                        </a:rPr>
                        <m:t>=1</m:t>
                      </m:r>
                    </m:oMath>
                  </m:oMathPara>
                </a14:m>
                <a:endParaRPr kumimoji="1" lang="zh-TW" altLang="en-US" i="1" dirty="0">
                  <a:latin typeface="Times New Roman" pitchFamily="18" charset="0"/>
                  <a:cs typeface="Times New Roman" pitchFamily="18" charset="0"/>
                </a:endParaRPr>
              </a:p>
            </p:txBody>
          </p:sp>
        </mc:Choice>
        <mc:Fallback xmlns="">
          <p:sp>
            <p:nvSpPr>
              <p:cNvPr id="28" name="文字方塊 23">
                <a:extLst>
                  <a:ext uri="{FF2B5EF4-FFF2-40B4-BE49-F238E27FC236}">
                    <a16:creationId xmlns:a16="http://schemas.microsoft.com/office/drawing/2014/main" id="{D1A44750-82FA-0A67-A87E-1992EC934275}"/>
                  </a:ext>
                </a:extLst>
              </p:cNvPr>
              <p:cNvSpPr txBox="1">
                <a:spLocks noRot="1" noChangeAspect="1" noMove="1" noResize="1" noEditPoints="1" noAdjustHandles="1" noChangeArrowheads="1" noChangeShapeType="1" noTextEdit="1"/>
              </p:cNvSpPr>
              <p:nvPr/>
            </p:nvSpPr>
            <p:spPr>
              <a:xfrm>
                <a:off x="1945594" y="763514"/>
                <a:ext cx="1007968" cy="276999"/>
              </a:xfrm>
              <a:prstGeom prst="rect">
                <a:avLst/>
              </a:prstGeom>
              <a:blipFill>
                <a:blip r:embed="rId14"/>
                <a:stretch>
                  <a:fillRect l="-6250" r="-5000"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文字方塊 24">
                <a:extLst>
                  <a:ext uri="{FF2B5EF4-FFF2-40B4-BE49-F238E27FC236}">
                    <a16:creationId xmlns:a16="http://schemas.microsoft.com/office/drawing/2014/main" id="{B44D99A5-59A3-6FC4-D41A-4BB678839478}"/>
                  </a:ext>
                </a:extLst>
              </p:cNvPr>
              <p:cNvSpPr txBox="1"/>
              <p:nvPr/>
            </p:nvSpPr>
            <p:spPr>
              <a:xfrm>
                <a:off x="867942" y="745191"/>
                <a:ext cx="892232" cy="284117"/>
              </a:xfrm>
              <a:prstGeom prst="rect">
                <a:avLst/>
              </a:prstGeom>
              <a:solidFill>
                <a:srgbClr val="FFFB7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i="1" smtClean="0">
                          <a:latin typeface="Cambria Math" panose="02040503050406030204" pitchFamily="18" charset="0"/>
                          <a:cs typeface="Times New Roman" pitchFamily="18" charset="0"/>
                        </a:rPr>
                        <m:t>𝑈</m:t>
                      </m:r>
                      <m:sSup>
                        <m:sSupPr>
                          <m:ctrlPr>
                            <a:rPr kumimoji="1" lang="en-US" altLang="zh-TW"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𝑈</m:t>
                          </m:r>
                        </m:e>
                        <m:sup>
                          <m:r>
                            <a:rPr kumimoji="1" lang="en-US" altLang="zh-TW" i="1" smtClean="0">
                              <a:latin typeface="Cambria Math" panose="02040503050406030204" pitchFamily="18" charset="0"/>
                              <a:ea typeface="Cambria Math" panose="02040503050406030204" pitchFamily="18" charset="0"/>
                              <a:cs typeface="Times New Roman" pitchFamily="18" charset="0"/>
                            </a:rPr>
                            <m:t>†</m:t>
                          </m:r>
                        </m:sup>
                      </m:sSup>
                      <m:r>
                        <a:rPr kumimoji="1"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𝐼</m:t>
                      </m:r>
                    </m:oMath>
                  </m:oMathPara>
                </a14:m>
                <a:endParaRPr kumimoji="1" lang="zh-TW" altLang="en-US" dirty="0">
                  <a:latin typeface="Times New Roman" pitchFamily="18" charset="0"/>
                  <a:cs typeface="Times New Roman" pitchFamily="18" charset="0"/>
                </a:endParaRPr>
              </a:p>
            </p:txBody>
          </p:sp>
        </mc:Choice>
        <mc:Fallback xmlns="">
          <p:sp>
            <p:nvSpPr>
              <p:cNvPr id="29" name="文字方塊 24">
                <a:extLst>
                  <a:ext uri="{FF2B5EF4-FFF2-40B4-BE49-F238E27FC236}">
                    <a16:creationId xmlns:a16="http://schemas.microsoft.com/office/drawing/2014/main" id="{B44D99A5-59A3-6FC4-D41A-4BB678839478}"/>
                  </a:ext>
                </a:extLst>
              </p:cNvPr>
              <p:cNvSpPr txBox="1">
                <a:spLocks noRot="1" noChangeAspect="1" noMove="1" noResize="1" noEditPoints="1" noAdjustHandles="1" noChangeArrowheads="1" noChangeShapeType="1" noTextEdit="1"/>
              </p:cNvSpPr>
              <p:nvPr/>
            </p:nvSpPr>
            <p:spPr>
              <a:xfrm>
                <a:off x="867942" y="745191"/>
                <a:ext cx="892232" cy="284117"/>
              </a:xfrm>
              <a:prstGeom prst="rect">
                <a:avLst/>
              </a:prstGeom>
              <a:blipFill>
                <a:blip r:embed="rId15"/>
                <a:stretch>
                  <a:fillRect l="-5634" r="-4225"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44A65A2-4433-B427-070F-613AB2C52478}"/>
                  </a:ext>
                </a:extLst>
              </p:cNvPr>
              <p:cNvSpPr txBox="1"/>
              <p:nvPr/>
            </p:nvSpPr>
            <p:spPr>
              <a:xfrm>
                <a:off x="867942" y="5037354"/>
                <a:ext cx="2165006" cy="378245"/>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tLang="zh-TW" b="0" i="1" smtClean="0">
                          <a:latin typeface="Cambria Math"/>
                          <a:cs typeface="Times New Roman" pitchFamily="18" charset="0"/>
                        </a:rPr>
                        <m:t>D</m:t>
                      </m:r>
                      <m:r>
                        <m:rPr>
                          <m:sty m:val="p"/>
                        </m:rPr>
                        <a:rPr lang="en-US" altLang="zh-TW" b="0" i="0" smtClean="0">
                          <a:latin typeface="Cambria Math"/>
                          <a:cs typeface="Times New Roman" pitchFamily="18" charset="0"/>
                        </a:rPr>
                        <m:t>et</m:t>
                      </m:r>
                      <m:r>
                        <a:rPr lang="en-US" altLang="zh-TW" b="0" i="0" smtClean="0">
                          <a:latin typeface="Cambria Math" panose="02040503050406030204" pitchFamily="18" charset="0"/>
                          <a:cs typeface="Times New Roman" pitchFamily="18" charset="0"/>
                        </a:rPr>
                        <m:t> </m:t>
                      </m:r>
                      <m:r>
                        <a:rPr lang="en-US" altLang="zh-TW" i="1">
                          <a:latin typeface="Cambria Math"/>
                          <a:cs typeface="Times New Roman" pitchFamily="18" charset="0"/>
                        </a:rPr>
                        <m:t>𝑈</m:t>
                      </m:r>
                      <m:r>
                        <a:rPr lang="en-US" altLang="zh-TW" b="0" i="1" smtClean="0">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r>
                            <a:rPr lang="en-US" altLang="zh-TW" i="1">
                              <a:latin typeface="Cambria Math"/>
                              <a:cs typeface="Times New Roman" pitchFamily="18" charset="0"/>
                            </a:rPr>
                            <m:t>𝑖</m:t>
                          </m:r>
                          <m:r>
                            <m:rPr>
                              <m:nor/>
                            </m:rPr>
                            <a:rPr lang="en-US" altLang="zh-TW" b="0" i="0" smtClean="0">
                              <a:latin typeface="Cambria Math"/>
                              <a:cs typeface="Times New Roman" pitchFamily="18" charset="0"/>
                            </a:rPr>
                            <m:t> </m:t>
                          </m:r>
                          <m:r>
                            <m:rPr>
                              <m:sty m:val="p"/>
                            </m:rPr>
                            <a:rPr lang="en-US" altLang="zh-TW" b="0" i="0" smtClean="0">
                              <a:latin typeface="Cambria Math" panose="02040503050406030204" pitchFamily="18" charset="0"/>
                              <a:cs typeface="Times New Roman" pitchFamily="18" charset="0"/>
                            </a:rPr>
                            <m:t>tr</m:t>
                          </m:r>
                          <m:r>
                            <a:rPr lang="en-US" altLang="zh-TW" i="1">
                              <a:latin typeface="Cambria Math"/>
                              <a:cs typeface="Times New Roman" pitchFamily="18" charset="0"/>
                            </a:rPr>
                            <m:t>𝐴</m:t>
                          </m:r>
                        </m:sup>
                      </m:sSup>
                      <m:r>
                        <a:rPr lang="en-US" altLang="zh-TW" b="0" i="1" smtClean="0">
                          <a:latin typeface="Cambria Math"/>
                          <a:cs typeface="Times New Roman" pitchFamily="18" charset="0"/>
                        </a:rPr>
                        <m:t>=1</m:t>
                      </m:r>
                    </m:oMath>
                  </m:oMathPara>
                </a14:m>
                <a:endParaRPr lang="en-US" dirty="0"/>
              </a:p>
            </p:txBody>
          </p:sp>
        </mc:Choice>
        <mc:Fallback xmlns="">
          <p:sp>
            <p:nvSpPr>
              <p:cNvPr id="34" name="TextBox 33">
                <a:extLst>
                  <a:ext uri="{FF2B5EF4-FFF2-40B4-BE49-F238E27FC236}">
                    <a16:creationId xmlns:a16="http://schemas.microsoft.com/office/drawing/2014/main" id="{B44A65A2-4433-B427-070F-613AB2C52478}"/>
                  </a:ext>
                </a:extLst>
              </p:cNvPr>
              <p:cNvSpPr txBox="1">
                <a:spLocks noRot="1" noChangeAspect="1" noMove="1" noResize="1" noEditPoints="1" noAdjustHandles="1" noChangeArrowheads="1" noChangeShapeType="1" noTextEdit="1"/>
              </p:cNvSpPr>
              <p:nvPr/>
            </p:nvSpPr>
            <p:spPr>
              <a:xfrm>
                <a:off x="867942" y="5037354"/>
                <a:ext cx="2165006" cy="378245"/>
              </a:xfrm>
              <a:prstGeom prst="rect">
                <a:avLst/>
              </a:prstGeom>
              <a:blipFill>
                <a:blip r:embed="rId17"/>
                <a:stretch>
                  <a:fillRect t="-9677" b="-16129"/>
                </a:stretch>
              </a:blipFill>
            </p:spPr>
            <p:txBody>
              <a:bodyPr/>
              <a:lstStyle/>
              <a:p>
                <a:r>
                  <a:rPr lang="en-US">
                    <a:noFill/>
                  </a:rPr>
                  <a:t> </a:t>
                </a:r>
              </a:p>
            </p:txBody>
          </p:sp>
        </mc:Fallback>
      </mc:AlternateContent>
    </p:spTree>
    <p:extLst>
      <p:ext uri="{BB962C8B-B14F-4D97-AF65-F5344CB8AC3E}">
        <p14:creationId xmlns:p14="http://schemas.microsoft.com/office/powerpoint/2010/main" val="302404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grpId="1"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5" grpId="0"/>
      <p:bldP spid="2" grpId="0" animBg="1"/>
      <p:bldP spid="8" grpId="0"/>
      <p:bldP spid="9" grpId="0" animBg="1"/>
      <p:bldP spid="10" grpId="1" animBg="1"/>
      <p:bldP spid="3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C002F-7C77-8BD4-188A-E33BE62DCFD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B3DE1378-B5C2-5AEF-715F-7EF1AD3B1501}"/>
                  </a:ext>
                </a:extLst>
              </p:cNvPr>
              <p:cNvSpPr txBox="1"/>
              <p:nvPr/>
            </p:nvSpPr>
            <p:spPr>
              <a:xfrm>
                <a:off x="1020351" y="2600724"/>
                <a:ext cx="7133541" cy="369332"/>
              </a:xfrm>
              <a:prstGeom prst="rect">
                <a:avLst/>
              </a:prstGeom>
              <a:noFill/>
            </p:spPr>
            <p:txBody>
              <a:bodyPr wrap="square" rtlCol="0">
                <a:spAutoFit/>
              </a:bodyPr>
              <a:lstStyle/>
              <a:p>
                <a14:m>
                  <m:oMath xmlns:m="http://schemas.openxmlformats.org/officeDocument/2006/math">
                    <m:r>
                      <a:rPr lang="en-US" altLang="zh-TW" i="1" dirty="0">
                        <a:latin typeface="Cambria Math"/>
                        <a:cs typeface="Times New Roman" pitchFamily="18" charset="0"/>
                      </a:rPr>
                      <m:t>𝐴</m:t>
                    </m:r>
                  </m:oMath>
                </a14:m>
                <a:r>
                  <a:rPr lang="zh-TW" altLang="en-US" dirty="0"/>
                  <a:t>一般可以用三個標準矩陣的線性組合描述：</a:t>
                </a:r>
                <a:endParaRPr lang="zh-TW" altLang="en-US" dirty="0">
                  <a:latin typeface="Times New Roman" pitchFamily="18" charset="0"/>
                  <a:cs typeface="Times New Roman" pitchFamily="18" charset="0"/>
                </a:endParaRPr>
              </a:p>
            </p:txBody>
          </p:sp>
        </mc:Choice>
        <mc:Fallback xmlns="">
          <p:sp>
            <p:nvSpPr>
              <p:cNvPr id="11" name="文字方塊 10">
                <a:extLst>
                  <a:ext uri="{FF2B5EF4-FFF2-40B4-BE49-F238E27FC236}">
                    <a16:creationId xmlns:a16="http://schemas.microsoft.com/office/drawing/2014/main" id="{B3DE1378-B5C2-5AEF-715F-7EF1AD3B1501}"/>
                  </a:ext>
                </a:extLst>
              </p:cNvPr>
              <p:cNvSpPr txBox="1">
                <a:spLocks noRot="1" noChangeAspect="1" noMove="1" noResize="1" noEditPoints="1" noAdjustHandles="1" noChangeArrowheads="1" noChangeShapeType="1" noTextEdit="1"/>
              </p:cNvSpPr>
              <p:nvPr/>
            </p:nvSpPr>
            <p:spPr>
              <a:xfrm>
                <a:off x="1020351" y="2600724"/>
                <a:ext cx="7133541" cy="369332"/>
              </a:xfrm>
              <a:prstGeom prst="rect">
                <a:avLst/>
              </a:prstGeom>
              <a:blipFill>
                <a:blip r:embed="rId2"/>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6EFA5AC1-56DF-8DB0-E2B0-73C74A858176}"/>
                  </a:ext>
                </a:extLst>
              </p:cNvPr>
              <p:cNvSpPr/>
              <p:nvPr/>
            </p:nvSpPr>
            <p:spPr>
              <a:xfrm>
                <a:off x="1044183" y="3022181"/>
                <a:ext cx="3237469" cy="562975"/>
              </a:xfrm>
              <a:prstGeom prst="rect">
                <a:avLst/>
              </a:prstGeom>
              <a:solidFill>
                <a:srgbClr val="FFFB7B"/>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cs typeface="Times New Roman" pitchFamily="18" charset="0"/>
                        </a:rPr>
                        <m:t>𝐴</m:t>
                      </m:r>
                      <m:r>
                        <a:rPr lang="en-US" altLang="zh-TW" b="0" i="1" smtClean="0">
                          <a:latin typeface="Cambria Math"/>
                          <a:cs typeface="Times New Roman" pitchFamily="18" charset="0"/>
                        </a:rPr>
                        <m:t>=</m:t>
                      </m:r>
                      <m:r>
                        <a:rPr lang="en-US" altLang="zh-TW" i="1">
                          <a:latin typeface="Cambria Math"/>
                          <a:cs typeface="Times New Roman" pitchFamily="18" charset="0"/>
                        </a:rPr>
                        <m:t>−</m:t>
                      </m:r>
                      <m:r>
                        <a:rPr lang="en-US" altLang="zh-TW" i="1">
                          <a:latin typeface="Cambria Math"/>
                          <a:cs typeface="Times New Roman" pitchFamily="18" charset="0"/>
                        </a:rPr>
                        <m:t>𝑖</m:t>
                      </m:r>
                      <m:d>
                        <m:dPr>
                          <m:ctrlPr>
                            <a:rPr lang="en-US" altLang="zh-TW" i="1">
                              <a:latin typeface="Cambria Math" panose="02040503050406030204" pitchFamily="18" charset="0"/>
                              <a:cs typeface="Times New Roman" pitchFamily="18" charset="0"/>
                            </a:rPr>
                          </m:ctrlPr>
                        </m:dPr>
                        <m:e>
                          <m:f>
                            <m:fPr>
                              <m:ctrlPr>
                                <a:rPr lang="en-US" altLang="zh-TW" i="1">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𝜏</m:t>
                                  </m:r>
                                </m:e>
                                <m:sub>
                                  <m:r>
                                    <a:rPr lang="en-US" altLang="zh-TW" i="1">
                                      <a:latin typeface="Cambria Math"/>
                                    </a:rPr>
                                    <m:t>1</m:t>
                                  </m:r>
                                </m:sub>
                              </m:sSub>
                            </m:num>
                            <m:den>
                              <m:r>
                                <a:rPr lang="en-US" altLang="zh-TW" i="1">
                                  <a:latin typeface="Cambria Math"/>
                                  <a:cs typeface="Times New Roman" pitchFamily="18" charset="0"/>
                                </a:rPr>
                                <m:t>2</m:t>
                              </m:r>
                            </m:den>
                          </m:f>
                          <m:sSub>
                            <m:sSubPr>
                              <m:ctrlPr>
                                <a:rPr lang="en-US" altLang="zh-TW" i="1">
                                  <a:latin typeface="Cambria Math" panose="02040503050406030204" pitchFamily="18" charset="0"/>
                                  <a:ea typeface="Cambria Math"/>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i="1">
                                  <a:latin typeface="Cambria Math"/>
                                  <a:ea typeface="Cambria Math"/>
                                  <a:cs typeface="Times New Roman" pitchFamily="18" charset="0"/>
                                </a:rPr>
                                <m:t>1</m:t>
                              </m:r>
                            </m:sub>
                          </m:sSub>
                          <m:r>
                            <a:rPr lang="en-US" altLang="zh-TW" i="1">
                              <a:latin typeface="Cambria Math"/>
                              <a:ea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𝜏</m:t>
                                  </m:r>
                                </m:e>
                                <m:sub>
                                  <m:r>
                                    <a:rPr lang="en-US" altLang="zh-TW" i="1">
                                      <a:latin typeface="Cambria Math" panose="02040503050406030204" pitchFamily="18" charset="0"/>
                                    </a:rPr>
                                    <m:t>2</m:t>
                                  </m:r>
                                </m:sub>
                              </m:sSub>
                            </m:num>
                            <m:den>
                              <m:r>
                                <a:rPr lang="en-US" altLang="zh-TW" i="1">
                                  <a:latin typeface="Cambria Math"/>
                                  <a:cs typeface="Times New Roman" pitchFamily="18" charset="0"/>
                                </a:rPr>
                                <m:t>2</m:t>
                              </m:r>
                            </m:den>
                          </m:f>
                          <m:sSub>
                            <m:sSubPr>
                              <m:ctrlPr>
                                <a:rPr lang="en-US" altLang="zh-TW" i="1">
                                  <a:latin typeface="Cambria Math" panose="02040503050406030204" pitchFamily="18" charset="0"/>
                                  <a:ea typeface="Cambria Math"/>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i="1">
                                  <a:latin typeface="Cambria Math"/>
                                  <a:ea typeface="Cambria Math"/>
                                  <a:cs typeface="Times New Roman" pitchFamily="18" charset="0"/>
                                </a:rPr>
                                <m:t>2</m:t>
                              </m:r>
                            </m:sub>
                          </m:sSub>
                          <m:r>
                            <a:rPr lang="en-US" altLang="zh-TW" i="1">
                              <a:latin typeface="Cambria Math"/>
                              <a:ea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𝜏</m:t>
                                  </m:r>
                                </m:e>
                                <m:sub>
                                  <m:r>
                                    <a:rPr lang="en-US" altLang="zh-TW" i="1">
                                      <a:latin typeface="Cambria Math" panose="02040503050406030204" pitchFamily="18" charset="0"/>
                                    </a:rPr>
                                    <m:t>3</m:t>
                                  </m:r>
                                </m:sub>
                              </m:sSub>
                            </m:num>
                            <m:den>
                              <m:r>
                                <a:rPr lang="en-US" altLang="zh-TW" i="1">
                                  <a:latin typeface="Cambria Math"/>
                                  <a:cs typeface="Times New Roman" pitchFamily="18" charset="0"/>
                                </a:rPr>
                                <m:t>2</m:t>
                              </m:r>
                            </m:den>
                          </m:f>
                          <m:sSub>
                            <m:sSubPr>
                              <m:ctrlPr>
                                <a:rPr lang="en-US" altLang="zh-TW" i="1">
                                  <a:latin typeface="Cambria Math" panose="02040503050406030204" pitchFamily="18" charset="0"/>
                                  <a:ea typeface="Cambria Math"/>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i="1">
                                  <a:latin typeface="Cambria Math"/>
                                  <a:ea typeface="Cambria Math"/>
                                  <a:cs typeface="Times New Roman" pitchFamily="18" charset="0"/>
                                </a:rPr>
                                <m:t>3</m:t>
                              </m:r>
                            </m:sub>
                          </m:sSub>
                        </m:e>
                      </m:d>
                    </m:oMath>
                  </m:oMathPara>
                </a14:m>
                <a:endParaRPr lang="zh-TW" altLang="en-US" dirty="0"/>
              </a:p>
            </p:txBody>
          </p:sp>
        </mc:Choice>
        <mc:Fallback xmlns="">
          <p:sp>
            <p:nvSpPr>
              <p:cNvPr id="7" name="矩形 6">
                <a:extLst>
                  <a:ext uri="{FF2B5EF4-FFF2-40B4-BE49-F238E27FC236}">
                    <a16:creationId xmlns:a16="http://schemas.microsoft.com/office/drawing/2014/main" id="{6EFA5AC1-56DF-8DB0-E2B0-73C74A858176}"/>
                  </a:ext>
                </a:extLst>
              </p:cNvPr>
              <p:cNvSpPr>
                <a:spLocks noRot="1" noChangeAspect="1" noMove="1" noResize="1" noEditPoints="1" noAdjustHandles="1" noChangeArrowheads="1" noChangeShapeType="1" noTextEdit="1"/>
              </p:cNvSpPr>
              <p:nvPr/>
            </p:nvSpPr>
            <p:spPr>
              <a:xfrm>
                <a:off x="1044183" y="3022181"/>
                <a:ext cx="3237469" cy="562975"/>
              </a:xfrm>
              <a:prstGeom prst="rect">
                <a:avLst/>
              </a:prstGeom>
              <a:blipFill>
                <a:blip r:embed="rId3"/>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395BE3AC-C5A9-D36E-FF6A-CC302D8463DF}"/>
                  </a:ext>
                </a:extLst>
              </p:cNvPr>
              <p:cNvSpPr/>
              <p:nvPr/>
            </p:nvSpPr>
            <p:spPr>
              <a:xfrm>
                <a:off x="1044183" y="1511214"/>
                <a:ext cx="5614484" cy="632609"/>
              </a:xfrm>
              <a:prstGeom prst="rect">
                <a:avLst/>
              </a:prstGeom>
              <a:solidFill>
                <a:srgbClr val="FFFB7B"/>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𝐴</m:t>
                      </m:r>
                      <m:r>
                        <a:rPr lang="en-US" altLang="zh-TW" b="0" i="1" smtClean="0">
                          <a:latin typeface="Cambria Math"/>
                          <a:ea typeface="Cambria Math"/>
                        </a:rPr>
                        <m:t>=</m:t>
                      </m:r>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a:rPr>
                                      <m:t>𝑎</m:t>
                                    </m:r>
                                  </m:e>
                                  <m:sub>
                                    <m:r>
                                      <m:rPr>
                                        <m:sty m:val="p"/>
                                      </m:rPr>
                                      <a:rPr lang="en-US" altLang="zh-TW">
                                        <a:latin typeface="Cambria Math"/>
                                      </a:rPr>
                                      <m:t>re</m:t>
                                    </m:r>
                                  </m:sub>
                                </m:sSub>
                              </m:e>
                              <m:e>
                                <m:sSub>
                                  <m:sSubPr>
                                    <m:ctrlPr>
                                      <a:rPr lang="en-US" altLang="zh-TW" i="1">
                                        <a:latin typeface="Cambria Math" panose="02040503050406030204" pitchFamily="18" charset="0"/>
                                      </a:rPr>
                                    </m:ctrlPr>
                                  </m:sSubPr>
                                  <m:e>
                                    <m:r>
                                      <a:rPr lang="en-US" altLang="zh-TW" b="0" i="1" smtClean="0">
                                        <a:latin typeface="Cambria Math"/>
                                      </a:rPr>
                                      <m:t>𝑐</m:t>
                                    </m:r>
                                  </m:e>
                                  <m:sub>
                                    <m:r>
                                      <m:rPr>
                                        <m:sty m:val="p"/>
                                      </m:rPr>
                                      <a:rPr lang="en-US" altLang="zh-TW">
                                        <a:latin typeface="Cambria Math"/>
                                      </a:rPr>
                                      <m:t>re</m:t>
                                    </m:r>
                                  </m:sub>
                                </m:sSub>
                                <m:r>
                                  <a:rPr lang="en-US" altLang="zh-TW" b="0" i="0" smtClean="0">
                                    <a:latin typeface="Cambria Math"/>
                                  </a:rPr>
                                  <m:t>−</m:t>
                                </m:r>
                                <m:r>
                                  <a:rPr lang="en-US" altLang="zh-TW" i="1">
                                    <a:latin typeface="Cambria Math"/>
                                  </a:rPr>
                                  <m:t>𝑖</m:t>
                                </m:r>
                                <m:sSub>
                                  <m:sSubPr>
                                    <m:ctrlPr>
                                      <a:rPr lang="en-US" altLang="zh-TW" i="1">
                                        <a:latin typeface="Cambria Math" panose="02040503050406030204" pitchFamily="18" charset="0"/>
                                      </a:rPr>
                                    </m:ctrlPr>
                                  </m:sSubPr>
                                  <m:e>
                                    <m:r>
                                      <a:rPr lang="en-US" altLang="zh-TW" b="0" i="1" smtClean="0">
                                        <a:latin typeface="Cambria Math"/>
                                      </a:rPr>
                                      <m:t>𝑐</m:t>
                                    </m:r>
                                  </m:e>
                                  <m:sub>
                                    <m:r>
                                      <m:rPr>
                                        <m:sty m:val="p"/>
                                      </m:rPr>
                                      <a:rPr lang="en-US" altLang="zh-TW">
                                        <a:latin typeface="Cambria Math"/>
                                      </a:rPr>
                                      <m:t>im</m:t>
                                    </m:r>
                                  </m:sub>
                                </m:sSub>
                              </m:e>
                            </m:mr>
                            <m:mr>
                              <m:e>
                                <m:sSub>
                                  <m:sSubPr>
                                    <m:ctrlPr>
                                      <a:rPr lang="en-US" altLang="zh-TW" i="1">
                                        <a:latin typeface="Cambria Math" panose="02040503050406030204" pitchFamily="18" charset="0"/>
                                      </a:rPr>
                                    </m:ctrlPr>
                                  </m:sSubPr>
                                  <m:e>
                                    <m:r>
                                      <a:rPr lang="en-US" altLang="zh-TW" b="0" i="1" smtClean="0">
                                        <a:latin typeface="Cambria Math"/>
                                      </a:rPr>
                                      <m:t>𝑐</m:t>
                                    </m:r>
                                  </m:e>
                                  <m:sub>
                                    <m:r>
                                      <m:rPr>
                                        <m:sty m:val="p"/>
                                      </m:rPr>
                                      <a:rPr lang="en-US" altLang="zh-TW">
                                        <a:latin typeface="Cambria Math"/>
                                      </a:rPr>
                                      <m:t>re</m:t>
                                    </m:r>
                                  </m:sub>
                                </m:sSub>
                                <m:r>
                                  <a:rPr lang="en-US" altLang="zh-TW" b="0" i="0" smtClean="0">
                                    <a:latin typeface="Cambria Math"/>
                                  </a:rPr>
                                  <m:t>+</m:t>
                                </m:r>
                                <m:r>
                                  <a:rPr lang="en-US" altLang="zh-TW" i="1">
                                    <a:latin typeface="Cambria Math"/>
                                  </a:rPr>
                                  <m:t>𝑖</m:t>
                                </m:r>
                                <m:sSub>
                                  <m:sSubPr>
                                    <m:ctrlPr>
                                      <a:rPr lang="en-US" altLang="zh-TW" i="1">
                                        <a:latin typeface="Cambria Math" panose="02040503050406030204" pitchFamily="18" charset="0"/>
                                      </a:rPr>
                                    </m:ctrlPr>
                                  </m:sSubPr>
                                  <m:e>
                                    <m:r>
                                      <a:rPr lang="en-US" altLang="zh-TW" b="0" i="1" smtClean="0">
                                        <a:latin typeface="Cambria Math"/>
                                      </a:rPr>
                                      <m:t>𝑐</m:t>
                                    </m:r>
                                  </m:e>
                                  <m:sub>
                                    <m:r>
                                      <m:rPr>
                                        <m:sty m:val="p"/>
                                      </m:rPr>
                                      <a:rPr lang="en-US" altLang="zh-TW">
                                        <a:latin typeface="Cambria Math"/>
                                      </a:rPr>
                                      <m:t>im</m:t>
                                    </m:r>
                                  </m:sub>
                                </m:sSub>
                              </m:e>
                              <m:e>
                                <m:sSub>
                                  <m:sSubPr>
                                    <m:ctrlPr>
                                      <a:rPr lang="en-US" altLang="zh-TW" i="1">
                                        <a:latin typeface="Cambria Math" panose="02040503050406030204" pitchFamily="18" charset="0"/>
                                      </a:rPr>
                                    </m:ctrlPr>
                                  </m:sSubPr>
                                  <m:e>
                                    <m:r>
                                      <a:rPr lang="en-US" altLang="zh-TW" i="1">
                                        <a:latin typeface="Cambria Math"/>
                                      </a:rPr>
                                      <m:t>𝑑</m:t>
                                    </m:r>
                                  </m:e>
                                  <m:sub>
                                    <m:r>
                                      <m:rPr>
                                        <m:sty m:val="p"/>
                                      </m:rPr>
                                      <a:rPr lang="en-US" altLang="zh-TW">
                                        <a:latin typeface="Cambria Math"/>
                                      </a:rPr>
                                      <m:t>re</m:t>
                                    </m:r>
                                  </m:sub>
                                </m:sSub>
                              </m:e>
                            </m:mr>
                          </m:m>
                        </m:e>
                      </m:d>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1</m:t>
                          </m:r>
                        </m:num>
                        <m:den>
                          <m:r>
                            <a:rPr lang="en-US" altLang="zh-TW" b="0" i="1" smtClean="0">
                              <a:latin typeface="Cambria Math"/>
                              <a:ea typeface="Cambria Math"/>
                            </a:rPr>
                            <m:t>2</m:t>
                          </m:r>
                        </m:den>
                      </m:f>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sSub>
                                  <m:sSubPr>
                                    <m:ctrlPr>
                                      <a:rPr lang="en-US" altLang="zh-TW" i="1">
                                        <a:latin typeface="Cambria Math" panose="02040503050406030204" pitchFamily="18" charset="0"/>
                                        <a:ea typeface="Cambria Math"/>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i="1">
                                        <a:latin typeface="Cambria Math"/>
                                        <a:ea typeface="Cambria Math"/>
                                        <a:cs typeface="Times New Roman" pitchFamily="18" charset="0"/>
                                      </a:rPr>
                                      <m:t>3</m:t>
                                    </m:r>
                                  </m:sub>
                                </m:sSub>
                              </m:e>
                              <m:e>
                                <m:sSub>
                                  <m:sSubPr>
                                    <m:ctrlPr>
                                      <a:rPr lang="en-US" altLang="zh-TW" i="1">
                                        <a:latin typeface="Cambria Math" panose="02040503050406030204" pitchFamily="18" charset="0"/>
                                        <a:ea typeface="Cambria Math"/>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i="1">
                                        <a:latin typeface="Cambria Math"/>
                                        <a:ea typeface="Cambria Math"/>
                                        <a:cs typeface="Times New Roman" pitchFamily="18" charset="0"/>
                                      </a:rPr>
                                      <m:t>1</m:t>
                                    </m:r>
                                  </m:sub>
                                </m:sSub>
                                <m:r>
                                  <a:rPr lang="en-US" altLang="zh-TW" b="0" i="0" smtClean="0">
                                    <a:latin typeface="Cambria Math"/>
                                    <a:ea typeface="Cambria Math"/>
                                    <a:cs typeface="Times New Roman" pitchFamily="18" charset="0"/>
                                  </a:rPr>
                                  <m:t>−</m:t>
                                </m:r>
                                <m:r>
                                  <a:rPr lang="en-US" altLang="zh-TW" i="1">
                                    <a:latin typeface="Cambria Math"/>
                                  </a:rPr>
                                  <m:t>𝑖</m:t>
                                </m:r>
                                <m:sSub>
                                  <m:sSubPr>
                                    <m:ctrlPr>
                                      <a:rPr lang="en-US" altLang="zh-TW" i="1">
                                        <a:latin typeface="Cambria Math" panose="02040503050406030204" pitchFamily="18" charset="0"/>
                                        <a:ea typeface="Cambria Math"/>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i="1">
                                        <a:latin typeface="Cambria Math"/>
                                        <a:ea typeface="Cambria Math"/>
                                        <a:cs typeface="Times New Roman" pitchFamily="18" charset="0"/>
                                      </a:rPr>
                                      <m:t>2</m:t>
                                    </m:r>
                                  </m:sub>
                                </m:sSub>
                              </m:e>
                            </m:mr>
                            <m:mr>
                              <m:e>
                                <m:sSub>
                                  <m:sSubPr>
                                    <m:ctrlPr>
                                      <a:rPr lang="en-US" altLang="zh-TW" i="1">
                                        <a:latin typeface="Cambria Math" panose="02040503050406030204" pitchFamily="18" charset="0"/>
                                        <a:ea typeface="Cambria Math"/>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i="1">
                                        <a:latin typeface="Cambria Math"/>
                                        <a:ea typeface="Cambria Math"/>
                                        <a:cs typeface="Times New Roman" pitchFamily="18" charset="0"/>
                                      </a:rPr>
                                      <m:t>1</m:t>
                                    </m:r>
                                  </m:sub>
                                </m:sSub>
                                <m:r>
                                  <a:rPr lang="en-US" altLang="zh-TW" b="0" i="0" smtClean="0">
                                    <a:latin typeface="Cambria Math"/>
                                    <a:ea typeface="Cambria Math"/>
                                    <a:cs typeface="Times New Roman" pitchFamily="18" charset="0"/>
                                  </a:rPr>
                                  <m:t>+</m:t>
                                </m:r>
                                <m:r>
                                  <a:rPr lang="en-US" altLang="zh-TW" i="1">
                                    <a:latin typeface="Cambria Math"/>
                                  </a:rPr>
                                  <m:t>𝑖</m:t>
                                </m:r>
                                <m:sSub>
                                  <m:sSubPr>
                                    <m:ctrlPr>
                                      <a:rPr lang="en-US" altLang="zh-TW" i="1">
                                        <a:latin typeface="Cambria Math" panose="02040503050406030204" pitchFamily="18" charset="0"/>
                                        <a:ea typeface="Cambria Math"/>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i="1">
                                        <a:latin typeface="Cambria Math"/>
                                        <a:ea typeface="Cambria Math"/>
                                        <a:cs typeface="Times New Roman" pitchFamily="18" charset="0"/>
                                      </a:rPr>
                                      <m:t>2</m:t>
                                    </m:r>
                                  </m:sub>
                                </m:sSub>
                              </m:e>
                              <m:e>
                                <m:sSub>
                                  <m:sSubPr>
                                    <m:ctrlPr>
                                      <a:rPr lang="en-US" altLang="zh-TW" i="1">
                                        <a:latin typeface="Cambria Math" panose="02040503050406030204" pitchFamily="18" charset="0"/>
                                        <a:ea typeface="Cambria Math"/>
                                        <a:cs typeface="Times New Roman" pitchFamily="18" charset="0"/>
                                      </a:rPr>
                                    </m:ctrlPr>
                                  </m:sSubPr>
                                  <m:e>
                                    <m:r>
                                      <a:rPr lang="en-US" altLang="zh-TW" b="0" i="1" smtClean="0">
                                        <a:latin typeface="Cambria Math"/>
                                        <a:ea typeface="Cambria Math"/>
                                        <a:cs typeface="Times New Roman" pitchFamily="18" charset="0"/>
                                      </a:rPr>
                                      <m:t>−</m:t>
                                    </m:r>
                                    <m:r>
                                      <a:rPr lang="en-US" altLang="zh-TW" b="0" i="1" smtClean="0">
                                        <a:latin typeface="Cambria Math" panose="02040503050406030204" pitchFamily="18" charset="0"/>
                                        <a:ea typeface="Cambria Math" panose="02040503050406030204" pitchFamily="18" charset="0"/>
                                        <a:cs typeface="Times New Roman" pitchFamily="18" charset="0"/>
                                      </a:rPr>
                                      <m:t>𝛼</m:t>
                                    </m:r>
                                  </m:e>
                                  <m:sub>
                                    <m:r>
                                      <a:rPr lang="en-US" altLang="zh-TW" i="1">
                                        <a:latin typeface="Cambria Math"/>
                                        <a:ea typeface="Cambria Math"/>
                                        <a:cs typeface="Times New Roman" pitchFamily="18" charset="0"/>
                                      </a:rPr>
                                      <m:t>3</m:t>
                                    </m:r>
                                  </m:sub>
                                </m:sSub>
                              </m:e>
                            </m:mr>
                          </m:m>
                        </m:e>
                      </m:d>
                    </m:oMath>
                  </m:oMathPara>
                </a14:m>
                <a:endParaRPr lang="zh-TW" altLang="en-US" dirty="0"/>
              </a:p>
            </p:txBody>
          </p:sp>
        </mc:Choice>
        <mc:Fallback xmlns="">
          <p:sp>
            <p:nvSpPr>
              <p:cNvPr id="16" name="矩形 15">
                <a:extLst>
                  <a:ext uri="{FF2B5EF4-FFF2-40B4-BE49-F238E27FC236}">
                    <a16:creationId xmlns:a16="http://schemas.microsoft.com/office/drawing/2014/main" id="{395BE3AC-C5A9-D36E-FF6A-CC302D8463DF}"/>
                  </a:ext>
                </a:extLst>
              </p:cNvPr>
              <p:cNvSpPr>
                <a:spLocks noRot="1" noChangeAspect="1" noMove="1" noResize="1" noEditPoints="1" noAdjustHandles="1" noChangeArrowheads="1" noChangeShapeType="1" noTextEdit="1"/>
              </p:cNvSpPr>
              <p:nvPr/>
            </p:nvSpPr>
            <p:spPr>
              <a:xfrm>
                <a:off x="1044183" y="1511214"/>
                <a:ext cx="5614484" cy="63260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0BD3D207-7C5D-549C-943F-7D08350349CF}"/>
                  </a:ext>
                </a:extLst>
              </p:cNvPr>
              <p:cNvSpPr/>
              <p:nvPr/>
            </p:nvSpPr>
            <p:spPr>
              <a:xfrm>
                <a:off x="6658667" y="1685781"/>
                <a:ext cx="2061848" cy="381515"/>
              </a:xfrm>
              <a:prstGeom prst="rect">
                <a:avLst/>
              </a:prstGeom>
            </p:spPr>
            <p:txBody>
              <a:bodyPr wrap="square">
                <a:spAutoFit/>
              </a:bodyPr>
              <a:lstStyle/>
              <a:p>
                <a14:m>
                  <m:oMath xmlns:m="http://schemas.openxmlformats.org/officeDocument/2006/math">
                    <m:sSub>
                      <m:sSubPr>
                        <m:ctrlPr>
                          <a:rPr lang="en-US" altLang="zh-TW" i="1" smtClean="0">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𝛼</m:t>
                        </m:r>
                      </m:e>
                      <m:sub>
                        <m:r>
                          <a:rPr lang="en-US" altLang="zh-TW" i="1">
                            <a:latin typeface="Cambria Math"/>
                          </a:rPr>
                          <m:t>1,2,3</m:t>
                        </m:r>
                      </m:sub>
                    </m:sSub>
                  </m:oMath>
                </a14:m>
                <a:r>
                  <a:rPr lang="zh-TW" altLang="en-US" dirty="0"/>
                  <a:t>任意連續變數。</a:t>
                </a:r>
              </a:p>
            </p:txBody>
          </p:sp>
        </mc:Choice>
        <mc:Fallback xmlns="">
          <p:sp>
            <p:nvSpPr>
              <p:cNvPr id="3" name="矩形 2">
                <a:extLst>
                  <a:ext uri="{FF2B5EF4-FFF2-40B4-BE49-F238E27FC236}">
                    <a16:creationId xmlns:a16="http://schemas.microsoft.com/office/drawing/2014/main" id="{0BD3D207-7C5D-549C-943F-7D08350349CF}"/>
                  </a:ext>
                </a:extLst>
              </p:cNvPr>
              <p:cNvSpPr>
                <a:spLocks noRot="1" noChangeAspect="1" noMove="1" noResize="1" noEditPoints="1" noAdjustHandles="1" noChangeArrowheads="1" noChangeShapeType="1" noTextEdit="1"/>
              </p:cNvSpPr>
              <p:nvPr/>
            </p:nvSpPr>
            <p:spPr>
              <a:xfrm>
                <a:off x="6658667" y="1685781"/>
                <a:ext cx="2061848" cy="381515"/>
              </a:xfrm>
              <a:prstGeom prst="rect">
                <a:avLst/>
              </a:prstGeom>
              <a:blipFill>
                <a:blip r:embed="rId5"/>
                <a:stretch>
                  <a:fillRect t="-6452" r="-13497"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F8A7B158-B31C-7348-D1C3-70FA742F2D3D}"/>
                  </a:ext>
                </a:extLst>
              </p:cNvPr>
              <p:cNvSpPr txBox="1"/>
              <p:nvPr/>
            </p:nvSpPr>
            <p:spPr>
              <a:xfrm>
                <a:off x="1025730" y="1101145"/>
                <a:ext cx="5723540"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符合這兩個條件的矩陣</a:t>
                </a:r>
                <a14:m>
                  <m:oMath xmlns:m="http://schemas.openxmlformats.org/officeDocument/2006/math">
                    <m:r>
                      <a:rPr lang="en-US" altLang="zh-TW" i="1">
                        <a:latin typeface="Cambria Math"/>
                        <a:cs typeface="Times New Roman" pitchFamily="18" charset="0"/>
                      </a:rPr>
                      <m:t>𝐴</m:t>
                    </m:r>
                  </m:oMath>
                </a14:m>
                <a:r>
                  <a:rPr lang="zh-TW" altLang="en-US" dirty="0">
                    <a:latin typeface="Times New Roman" pitchFamily="18" charset="0"/>
                    <a:cs typeface="Times New Roman" pitchFamily="18" charset="0"/>
                  </a:rPr>
                  <a:t>就一對一地對應一個</a:t>
                </a:r>
                <a14:m>
                  <m:oMath xmlns:m="http://schemas.openxmlformats.org/officeDocument/2006/math">
                    <m:r>
                      <a:rPr lang="en-US" altLang="zh-TW" i="1">
                        <a:latin typeface="Cambria Math"/>
                        <a:cs typeface="Times New Roman" pitchFamily="18" charset="0"/>
                      </a:rPr>
                      <m:t>𝑈</m:t>
                    </m:r>
                  </m:oMath>
                </a14:m>
                <a:r>
                  <a:rPr lang="zh-TW" altLang="en-US" dirty="0"/>
                  <a:t>矩陣。</a:t>
                </a:r>
                <a:endParaRPr lang="zh-TW" altLang="en-US" dirty="0">
                  <a:latin typeface="Times New Roman" pitchFamily="18" charset="0"/>
                  <a:cs typeface="Times New Roman" pitchFamily="18" charset="0"/>
                </a:endParaRPr>
              </a:p>
            </p:txBody>
          </p:sp>
        </mc:Choice>
        <mc:Fallback xmlns="">
          <p:sp>
            <p:nvSpPr>
              <p:cNvPr id="5" name="文字方塊 4">
                <a:extLst>
                  <a:ext uri="{FF2B5EF4-FFF2-40B4-BE49-F238E27FC236}">
                    <a16:creationId xmlns:a16="http://schemas.microsoft.com/office/drawing/2014/main" id="{F8A7B158-B31C-7348-D1C3-70FA742F2D3D}"/>
                  </a:ext>
                </a:extLst>
              </p:cNvPr>
              <p:cNvSpPr txBox="1">
                <a:spLocks noRot="1" noChangeAspect="1" noMove="1" noResize="1" noEditPoints="1" noAdjustHandles="1" noChangeArrowheads="1" noChangeShapeType="1" noTextEdit="1"/>
              </p:cNvSpPr>
              <p:nvPr/>
            </p:nvSpPr>
            <p:spPr>
              <a:xfrm>
                <a:off x="1025730" y="1101145"/>
                <a:ext cx="5723540" cy="369332"/>
              </a:xfrm>
              <a:prstGeom prst="rect">
                <a:avLst/>
              </a:prstGeom>
              <a:blipFill>
                <a:blip r:embed="rId6"/>
                <a:stretch>
                  <a:fillRect l="-885"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DEEA59C4-AA91-1756-3524-B61CDDA624CE}"/>
                  </a:ext>
                </a:extLst>
              </p:cNvPr>
              <p:cNvSpPr/>
              <p:nvPr/>
            </p:nvSpPr>
            <p:spPr>
              <a:xfrm>
                <a:off x="1044183" y="663844"/>
                <a:ext cx="961737" cy="376450"/>
              </a:xfrm>
              <a:prstGeom prst="rect">
                <a:avLst/>
              </a:prstGeom>
              <a:solidFill>
                <a:srgbClr val="FFFB7B"/>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cs typeface="Times New Roman" panose="02020603050405020304" pitchFamily="18" charset="0"/>
                            </a:rPr>
                          </m:ctrlPr>
                        </m:sSupPr>
                        <m:e>
                          <m:r>
                            <a:rPr lang="en-US" altLang="zh-TW" i="1">
                              <a:latin typeface="Cambria Math"/>
                              <a:cs typeface="Times New Roman" panose="02020603050405020304" pitchFamily="18" charset="0"/>
                            </a:rPr>
                            <m:t>𝐴</m:t>
                          </m:r>
                        </m:e>
                        <m:sup>
                          <m:r>
                            <a:rPr lang="en-US" altLang="zh-TW" i="1">
                              <a:latin typeface="Cambria Math"/>
                              <a:ea typeface="Cambria Math"/>
                              <a:cs typeface="Times New Roman" panose="02020603050405020304" pitchFamily="18" charset="0"/>
                            </a:rPr>
                            <m:t>†</m:t>
                          </m:r>
                        </m:sup>
                      </m:sSup>
                      <m:r>
                        <a:rPr lang="en-US" altLang="zh-TW" i="1">
                          <a:latin typeface="Cambria Math"/>
                          <a:cs typeface="Times New Roman" panose="02020603050405020304" pitchFamily="18" charset="0"/>
                        </a:rPr>
                        <m:t>=</m:t>
                      </m:r>
                      <m:r>
                        <a:rPr lang="en-US" altLang="zh-TW" i="1">
                          <a:latin typeface="Cambria Math"/>
                          <a:cs typeface="Times New Roman" panose="02020603050405020304" pitchFamily="18" charset="0"/>
                        </a:rPr>
                        <m:t>𝐴</m:t>
                      </m:r>
                    </m:oMath>
                  </m:oMathPara>
                </a14:m>
                <a:endParaRPr lang="zh-TW" altLang="en-US" dirty="0"/>
              </a:p>
            </p:txBody>
          </p:sp>
        </mc:Choice>
        <mc:Fallback xmlns="">
          <p:sp>
            <p:nvSpPr>
              <p:cNvPr id="9" name="矩形 8">
                <a:extLst>
                  <a:ext uri="{FF2B5EF4-FFF2-40B4-BE49-F238E27FC236}">
                    <a16:creationId xmlns:a16="http://schemas.microsoft.com/office/drawing/2014/main" id="{DEEA59C4-AA91-1756-3524-B61CDDA624CE}"/>
                  </a:ext>
                </a:extLst>
              </p:cNvPr>
              <p:cNvSpPr>
                <a:spLocks noRot="1" noChangeAspect="1" noMove="1" noResize="1" noEditPoints="1" noAdjustHandles="1" noChangeArrowheads="1" noChangeShapeType="1" noTextEdit="1"/>
              </p:cNvSpPr>
              <p:nvPr/>
            </p:nvSpPr>
            <p:spPr>
              <a:xfrm>
                <a:off x="1044183" y="663844"/>
                <a:ext cx="961737" cy="37645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583634F4-DDD4-2053-F11C-AC124336562E}"/>
                  </a:ext>
                </a:extLst>
              </p:cNvPr>
              <p:cNvSpPr/>
              <p:nvPr/>
            </p:nvSpPr>
            <p:spPr>
              <a:xfrm>
                <a:off x="2334193" y="663844"/>
                <a:ext cx="1009251" cy="369332"/>
              </a:xfrm>
              <a:prstGeom prst="rect">
                <a:avLst/>
              </a:prstGeom>
              <a:solidFill>
                <a:srgbClr val="FFFB7B"/>
              </a:solidFill>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altLang="zh-TW" i="0" dirty="0">
                          <a:latin typeface="Cambria Math"/>
                          <a:cs typeface="Times New Roman" panose="02020603050405020304" pitchFamily="18" charset="0"/>
                        </a:rPr>
                        <m:t>tr</m:t>
                      </m:r>
                      <m:r>
                        <a:rPr lang="en-US" altLang="zh-TW" i="1">
                          <a:latin typeface="Cambria Math"/>
                          <a:cs typeface="Times New Roman" pitchFamily="18" charset="0"/>
                        </a:rPr>
                        <m:t>𝐴</m:t>
                      </m:r>
                      <m:r>
                        <a:rPr lang="en-US" altLang="zh-TW" i="1">
                          <a:latin typeface="Cambria Math"/>
                          <a:cs typeface="Times New Roman" pitchFamily="18" charset="0"/>
                        </a:rPr>
                        <m:t>=0</m:t>
                      </m:r>
                    </m:oMath>
                  </m:oMathPara>
                </a14:m>
                <a:endParaRPr lang="zh-TW" altLang="en-US" dirty="0"/>
              </a:p>
            </p:txBody>
          </p:sp>
        </mc:Choice>
        <mc:Fallback xmlns="">
          <p:sp>
            <p:nvSpPr>
              <p:cNvPr id="10" name="矩形 9">
                <a:extLst>
                  <a:ext uri="{FF2B5EF4-FFF2-40B4-BE49-F238E27FC236}">
                    <a16:creationId xmlns:a16="http://schemas.microsoft.com/office/drawing/2014/main" id="{583634F4-DDD4-2053-F11C-AC124336562E}"/>
                  </a:ext>
                </a:extLst>
              </p:cNvPr>
              <p:cNvSpPr>
                <a:spLocks noRot="1" noChangeAspect="1" noMove="1" noResize="1" noEditPoints="1" noAdjustHandles="1" noChangeArrowheads="1" noChangeShapeType="1" noTextEdit="1"/>
              </p:cNvSpPr>
              <p:nvPr/>
            </p:nvSpPr>
            <p:spPr>
              <a:xfrm>
                <a:off x="2334193" y="663844"/>
                <a:ext cx="1009251" cy="369332"/>
              </a:xfrm>
              <a:prstGeom prst="rect">
                <a:avLst/>
              </a:prstGeom>
              <a:blipFill>
                <a:blip r:embed="rId8"/>
                <a:stretch>
                  <a:fillRect/>
                </a:stretch>
              </a:blipFill>
            </p:spPr>
            <p:txBody>
              <a:bodyPr/>
              <a:lstStyle/>
              <a:p>
                <a:r>
                  <a:rPr lang="en-US">
                    <a:noFill/>
                  </a:rPr>
                  <a:t> </a:t>
                </a:r>
              </a:p>
            </p:txBody>
          </p:sp>
        </mc:Fallback>
      </mc:AlternateContent>
      <p:sp>
        <p:nvSpPr>
          <p:cNvPr id="20" name="文字方塊 19">
            <a:extLst>
              <a:ext uri="{FF2B5EF4-FFF2-40B4-BE49-F238E27FC236}">
                <a16:creationId xmlns:a16="http://schemas.microsoft.com/office/drawing/2014/main" id="{01203B7D-53C6-F22A-C78E-4BFCEA9BB39B}"/>
              </a:ext>
            </a:extLst>
          </p:cNvPr>
          <p:cNvSpPr txBox="1"/>
          <p:nvPr/>
        </p:nvSpPr>
        <p:spPr>
          <a:xfrm>
            <a:off x="6056009" y="3738468"/>
            <a:ext cx="1878437" cy="369332"/>
          </a:xfrm>
          <a:prstGeom prst="rect">
            <a:avLst/>
          </a:prstGeom>
          <a:noFill/>
        </p:spPr>
        <p:txBody>
          <a:bodyPr wrap="square" rtlCol="0">
            <a:spAutoFit/>
          </a:bodyPr>
          <a:lstStyle/>
          <a:p>
            <a:r>
              <a:rPr lang="en-US" altLang="zh-TW" dirty="0">
                <a:latin typeface="Times New Roman" pitchFamily="18" charset="0"/>
                <a:cs typeface="Times New Roman" pitchFamily="18" charset="0"/>
              </a:rPr>
              <a:t>Pauli Matrices</a:t>
            </a:r>
            <a:endParaRPr lang="zh-TW" alt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2" name="矩形 11">
                <a:extLst>
                  <a:ext uri="{FF2B5EF4-FFF2-40B4-BE49-F238E27FC236}">
                    <a16:creationId xmlns:a16="http://schemas.microsoft.com/office/drawing/2014/main" id="{2222C902-1169-3DAE-26E2-35DAD946B7CC}"/>
                  </a:ext>
                </a:extLst>
              </p:cNvPr>
              <p:cNvSpPr/>
              <p:nvPr/>
            </p:nvSpPr>
            <p:spPr>
              <a:xfrm>
                <a:off x="1020351" y="3646007"/>
                <a:ext cx="1451390" cy="554254"/>
              </a:xfrm>
              <a:prstGeom prst="rect">
                <a:avLst/>
              </a:prstGeom>
              <a:solidFill>
                <a:srgbClr val="FFFB7B"/>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𝜏</m:t>
                          </m:r>
                        </m:e>
                        <m:sub>
                          <m:r>
                            <a:rPr lang="en-US" altLang="zh-TW" b="0" i="1" smtClean="0">
                              <a:latin typeface="Cambria Math"/>
                            </a:rPr>
                            <m:t>1</m:t>
                          </m:r>
                        </m:sub>
                      </m:sSub>
                      <m:r>
                        <a:rPr lang="en-US" altLang="zh-TW" i="1">
                          <a:latin typeface="Cambria Math"/>
                        </a:rPr>
                        <m:t>=</m:t>
                      </m:r>
                      <m:d>
                        <m:dPr>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a:rPr>
                                  <m:t>0</m:t>
                                </m:r>
                              </m:e>
                              <m:e>
                                <m:r>
                                  <a:rPr lang="en-US" altLang="zh-TW" i="1" smtClean="0">
                                    <a:latin typeface="Cambria Math"/>
                                  </a:rPr>
                                  <m:t>1</m:t>
                                </m:r>
                              </m:e>
                            </m:mr>
                            <m:mr>
                              <m:e>
                                <m:r>
                                  <a:rPr lang="en-US" altLang="zh-TW" i="1" smtClean="0">
                                    <a:latin typeface="Cambria Math"/>
                                  </a:rPr>
                                  <m:t>1</m:t>
                                </m:r>
                              </m:e>
                              <m:e>
                                <m:r>
                                  <a:rPr lang="en-US" altLang="zh-TW" b="0" i="1" smtClean="0">
                                    <a:latin typeface="Cambria Math"/>
                                  </a:rPr>
                                  <m:t>0</m:t>
                                </m:r>
                              </m:e>
                            </m:mr>
                          </m:m>
                        </m:e>
                      </m:d>
                    </m:oMath>
                  </m:oMathPara>
                </a14:m>
                <a:endParaRPr lang="zh-TW" altLang="en-US" dirty="0"/>
              </a:p>
            </p:txBody>
          </p:sp>
        </mc:Choice>
        <mc:Fallback xmlns="">
          <p:sp>
            <p:nvSpPr>
              <p:cNvPr id="22" name="矩形 11">
                <a:extLst>
                  <a:ext uri="{FF2B5EF4-FFF2-40B4-BE49-F238E27FC236}">
                    <a16:creationId xmlns:a16="http://schemas.microsoft.com/office/drawing/2014/main" id="{2222C902-1169-3DAE-26E2-35DAD946B7CC}"/>
                  </a:ext>
                </a:extLst>
              </p:cNvPr>
              <p:cNvSpPr>
                <a:spLocks noRot="1" noChangeAspect="1" noMove="1" noResize="1" noEditPoints="1" noAdjustHandles="1" noChangeArrowheads="1" noChangeShapeType="1" noTextEdit="1"/>
              </p:cNvSpPr>
              <p:nvPr/>
            </p:nvSpPr>
            <p:spPr>
              <a:xfrm>
                <a:off x="1020351" y="3646007"/>
                <a:ext cx="1451390" cy="554254"/>
              </a:xfrm>
              <a:prstGeom prst="rect">
                <a:avLst/>
              </a:prstGeom>
              <a:blipFill>
                <a:blip r:embed="rId9"/>
                <a:stretch>
                  <a:fillRect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矩形 12">
                <a:extLst>
                  <a:ext uri="{FF2B5EF4-FFF2-40B4-BE49-F238E27FC236}">
                    <a16:creationId xmlns:a16="http://schemas.microsoft.com/office/drawing/2014/main" id="{F25653F0-345C-23F8-C88A-54A033807179}"/>
                  </a:ext>
                </a:extLst>
              </p:cNvPr>
              <p:cNvSpPr/>
              <p:nvPr/>
            </p:nvSpPr>
            <p:spPr>
              <a:xfrm>
                <a:off x="2607275" y="3662879"/>
                <a:ext cx="1538843" cy="554254"/>
              </a:xfrm>
              <a:prstGeom prst="rect">
                <a:avLst/>
              </a:prstGeom>
              <a:solidFill>
                <a:srgbClr val="FFFB7B"/>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𝜏</m:t>
                          </m:r>
                        </m:e>
                        <m:sub>
                          <m:r>
                            <a:rPr lang="en-US" altLang="zh-TW" b="0" i="1" smtClean="0">
                              <a:latin typeface="Cambria Math"/>
                            </a:rPr>
                            <m:t>2</m:t>
                          </m:r>
                        </m:sub>
                      </m:sSub>
                      <m:r>
                        <a:rPr lang="en-US" altLang="zh-TW" i="1">
                          <a:latin typeface="Cambria Math"/>
                        </a:rPr>
                        <m:t>=</m:t>
                      </m:r>
                      <m:d>
                        <m:dPr>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a:rPr>
                                  <m:t>0</m:t>
                                </m:r>
                              </m:e>
                              <m:e>
                                <m:r>
                                  <a:rPr lang="en-US" altLang="zh-TW" b="0" i="1" smtClean="0">
                                    <a:latin typeface="Cambria Math"/>
                                  </a:rPr>
                                  <m:t>−</m:t>
                                </m:r>
                                <m:r>
                                  <a:rPr lang="en-US" altLang="zh-TW" b="0" i="1" smtClean="0">
                                    <a:latin typeface="Cambria Math"/>
                                  </a:rPr>
                                  <m:t>𝑖</m:t>
                                </m:r>
                              </m:e>
                            </m:mr>
                            <m:mr>
                              <m:e>
                                <m:r>
                                  <a:rPr lang="en-US" altLang="zh-TW" b="0" i="1" smtClean="0">
                                    <a:latin typeface="Cambria Math"/>
                                  </a:rPr>
                                  <m:t>𝑖</m:t>
                                </m:r>
                              </m:e>
                              <m:e>
                                <m:r>
                                  <a:rPr lang="en-US" altLang="zh-TW" b="0" i="1" smtClean="0">
                                    <a:latin typeface="Cambria Math"/>
                                  </a:rPr>
                                  <m:t>0</m:t>
                                </m:r>
                              </m:e>
                            </m:mr>
                          </m:m>
                        </m:e>
                      </m:d>
                    </m:oMath>
                  </m:oMathPara>
                </a14:m>
                <a:endParaRPr lang="zh-TW" altLang="en-US" dirty="0"/>
              </a:p>
            </p:txBody>
          </p:sp>
        </mc:Choice>
        <mc:Fallback xmlns="">
          <p:sp>
            <p:nvSpPr>
              <p:cNvPr id="23" name="矩形 12">
                <a:extLst>
                  <a:ext uri="{FF2B5EF4-FFF2-40B4-BE49-F238E27FC236}">
                    <a16:creationId xmlns:a16="http://schemas.microsoft.com/office/drawing/2014/main" id="{F25653F0-345C-23F8-C88A-54A033807179}"/>
                  </a:ext>
                </a:extLst>
              </p:cNvPr>
              <p:cNvSpPr>
                <a:spLocks noRot="1" noChangeAspect="1" noMove="1" noResize="1" noEditPoints="1" noAdjustHandles="1" noChangeArrowheads="1" noChangeShapeType="1" noTextEdit="1"/>
              </p:cNvSpPr>
              <p:nvPr/>
            </p:nvSpPr>
            <p:spPr>
              <a:xfrm>
                <a:off x="2607275" y="3662879"/>
                <a:ext cx="1538843" cy="554254"/>
              </a:xfrm>
              <a:prstGeom prst="rect">
                <a:avLst/>
              </a:prstGeom>
              <a:blipFill>
                <a:blip r:embed="rId10"/>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矩形 13">
                <a:extLst>
                  <a:ext uri="{FF2B5EF4-FFF2-40B4-BE49-F238E27FC236}">
                    <a16:creationId xmlns:a16="http://schemas.microsoft.com/office/drawing/2014/main" id="{BFA65E95-C130-D9FC-5D95-7E3689156E27}"/>
                  </a:ext>
                </a:extLst>
              </p:cNvPr>
              <p:cNvSpPr/>
              <p:nvPr/>
            </p:nvSpPr>
            <p:spPr>
              <a:xfrm>
                <a:off x="4281652" y="3655912"/>
                <a:ext cx="1638823" cy="554254"/>
              </a:xfrm>
              <a:prstGeom prst="rect">
                <a:avLst/>
              </a:prstGeom>
              <a:solidFill>
                <a:srgbClr val="FFFB7B"/>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𝜏</m:t>
                          </m:r>
                        </m:e>
                        <m:sub>
                          <m:r>
                            <a:rPr lang="en-US" altLang="zh-TW" b="0" i="1" smtClean="0">
                              <a:latin typeface="Cambria Math"/>
                            </a:rPr>
                            <m:t>3</m:t>
                          </m:r>
                        </m:sub>
                      </m:sSub>
                      <m:r>
                        <a:rPr lang="en-US" altLang="zh-TW" i="1">
                          <a:latin typeface="Cambria Math"/>
                        </a:rPr>
                        <m:t>=</m:t>
                      </m:r>
                      <m:d>
                        <m:dPr>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a:rPr lang="en-US" altLang="zh-TW" b="0" i="1" smtClean="0">
                                    <a:latin typeface="Cambria Math"/>
                                  </a:rPr>
                                  <m:t>1</m:t>
                                </m:r>
                              </m:e>
                              <m:e>
                                <m:r>
                                  <a:rPr lang="en-US" altLang="zh-TW" b="0" i="1" smtClean="0">
                                    <a:latin typeface="Cambria Math"/>
                                  </a:rPr>
                                  <m:t>0</m:t>
                                </m:r>
                              </m:e>
                            </m:mr>
                            <m:mr>
                              <m:e>
                                <m:r>
                                  <a:rPr lang="en-US" altLang="zh-TW" b="0" i="1" smtClean="0">
                                    <a:latin typeface="Cambria Math"/>
                                  </a:rPr>
                                  <m:t>0</m:t>
                                </m:r>
                              </m:e>
                              <m:e>
                                <m:r>
                                  <a:rPr lang="en-US" altLang="zh-TW" b="0" i="1" smtClean="0">
                                    <a:latin typeface="Cambria Math"/>
                                  </a:rPr>
                                  <m:t>−1</m:t>
                                </m:r>
                              </m:e>
                            </m:mr>
                          </m:m>
                        </m:e>
                      </m:d>
                    </m:oMath>
                  </m:oMathPara>
                </a14:m>
                <a:endParaRPr lang="zh-TW" altLang="en-US" dirty="0"/>
              </a:p>
            </p:txBody>
          </p:sp>
        </mc:Choice>
        <mc:Fallback xmlns="">
          <p:sp>
            <p:nvSpPr>
              <p:cNvPr id="24" name="矩形 13">
                <a:extLst>
                  <a:ext uri="{FF2B5EF4-FFF2-40B4-BE49-F238E27FC236}">
                    <a16:creationId xmlns:a16="http://schemas.microsoft.com/office/drawing/2014/main" id="{BFA65E95-C130-D9FC-5D95-7E3689156E27}"/>
                  </a:ext>
                </a:extLst>
              </p:cNvPr>
              <p:cNvSpPr>
                <a:spLocks noRot="1" noChangeAspect="1" noMove="1" noResize="1" noEditPoints="1" noAdjustHandles="1" noChangeArrowheads="1" noChangeShapeType="1" noTextEdit="1"/>
              </p:cNvSpPr>
              <p:nvPr/>
            </p:nvSpPr>
            <p:spPr>
              <a:xfrm>
                <a:off x="4281652" y="3655912"/>
                <a:ext cx="1638823" cy="554254"/>
              </a:xfrm>
              <a:prstGeom prst="rect">
                <a:avLst/>
              </a:prstGeom>
              <a:blipFill>
                <a:blip r:embed="rId11"/>
                <a:stretch>
                  <a:fillRect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字方塊 4">
                <a:extLst>
                  <a:ext uri="{FF2B5EF4-FFF2-40B4-BE49-F238E27FC236}">
                    <a16:creationId xmlns:a16="http://schemas.microsoft.com/office/drawing/2014/main" id="{5746CB29-9F97-7537-AFED-6F04DFFB45BC}"/>
                  </a:ext>
                </a:extLst>
              </p:cNvPr>
              <p:cNvSpPr txBox="1"/>
              <p:nvPr/>
            </p:nvSpPr>
            <p:spPr>
              <a:xfrm>
                <a:off x="1020351" y="2219914"/>
                <a:ext cx="6950900"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矩陣</a:t>
                </a:r>
                <a14:m>
                  <m:oMath xmlns:m="http://schemas.openxmlformats.org/officeDocument/2006/math">
                    <m:r>
                      <a:rPr lang="en-US" altLang="zh-TW" i="1">
                        <a:latin typeface="Cambria Math"/>
                        <a:cs typeface="Times New Roman" pitchFamily="18" charset="0"/>
                      </a:rPr>
                      <m:t>𝐴</m:t>
                    </m:r>
                  </m:oMath>
                </a14:m>
                <a:r>
                  <a:rPr lang="zh-TW" altLang="en-US" dirty="0">
                    <a:latin typeface="Times New Roman" pitchFamily="18" charset="0"/>
                    <a:cs typeface="Times New Roman" pitchFamily="18" charset="0"/>
                  </a:rPr>
                  <a:t>、因此</a:t>
                </a:r>
                <a14:m>
                  <m:oMath xmlns:m="http://schemas.openxmlformats.org/officeDocument/2006/math">
                    <m:r>
                      <a:rPr lang="en-US" altLang="zh-TW" i="1">
                        <a:latin typeface="Cambria Math"/>
                        <a:cs typeface="Times New Roman" pitchFamily="18" charset="0"/>
                      </a:rPr>
                      <m:t>𝑈</m:t>
                    </m:r>
                  </m:oMath>
                </a14:m>
                <a:r>
                  <a:rPr lang="zh-TW" altLang="en-US" dirty="0"/>
                  <a:t>矩陣也是，是以三個連續變數標定的空間！</a:t>
                </a:r>
                <a:endParaRPr lang="zh-TW" altLang="en-US" dirty="0">
                  <a:latin typeface="Times New Roman" pitchFamily="18" charset="0"/>
                  <a:cs typeface="Times New Roman" pitchFamily="18" charset="0"/>
                </a:endParaRPr>
              </a:p>
            </p:txBody>
          </p:sp>
        </mc:Choice>
        <mc:Fallback xmlns="">
          <p:sp>
            <p:nvSpPr>
              <p:cNvPr id="12" name="文字方塊 4">
                <a:extLst>
                  <a:ext uri="{FF2B5EF4-FFF2-40B4-BE49-F238E27FC236}">
                    <a16:creationId xmlns:a16="http://schemas.microsoft.com/office/drawing/2014/main" id="{5746CB29-9F97-7537-AFED-6F04DFFB45BC}"/>
                  </a:ext>
                </a:extLst>
              </p:cNvPr>
              <p:cNvSpPr txBox="1">
                <a:spLocks noRot="1" noChangeAspect="1" noMove="1" noResize="1" noEditPoints="1" noAdjustHandles="1" noChangeArrowheads="1" noChangeShapeType="1" noTextEdit="1"/>
              </p:cNvSpPr>
              <p:nvPr/>
            </p:nvSpPr>
            <p:spPr>
              <a:xfrm>
                <a:off x="1020351" y="2219914"/>
                <a:ext cx="6950900" cy="369332"/>
              </a:xfrm>
              <a:prstGeom prst="rect">
                <a:avLst/>
              </a:prstGeom>
              <a:blipFill>
                <a:blip r:embed="rId12"/>
                <a:stretch>
                  <a:fillRect l="-730" t="-6452"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矩形 7">
                <a:extLst>
                  <a:ext uri="{FF2B5EF4-FFF2-40B4-BE49-F238E27FC236}">
                    <a16:creationId xmlns:a16="http://schemas.microsoft.com/office/drawing/2014/main" id="{E4F878DB-D3CB-082B-47F2-D943377DF697}"/>
                  </a:ext>
                </a:extLst>
              </p:cNvPr>
              <p:cNvSpPr/>
              <p:nvPr/>
            </p:nvSpPr>
            <p:spPr>
              <a:xfrm>
                <a:off x="1020351" y="4283519"/>
                <a:ext cx="7790466" cy="509498"/>
              </a:xfrm>
              <a:prstGeom prst="rect">
                <a:avLst/>
              </a:prstGeom>
            </p:spPr>
            <p:txBody>
              <a:bodyPr wrap="none">
                <a:spAutoFit/>
              </a:bodyPr>
              <a:lstStyle/>
              <a:p>
                <a14:m>
                  <m:oMath xmlns:m="http://schemas.openxmlformats.org/officeDocument/2006/math">
                    <m:f>
                      <m:fPr>
                        <m:ctrlPr>
                          <a:rPr lang="en-US" altLang="zh-TW" sz="2000" i="1" smtClean="0">
                            <a:latin typeface="Cambria Math" panose="02040503050406030204" pitchFamily="18" charset="0"/>
                            <a:cs typeface="Times New Roman" pitchFamily="18" charset="0"/>
                          </a:rPr>
                        </m:ctrlPr>
                      </m:fPr>
                      <m:num>
                        <m:sSub>
                          <m:sSubPr>
                            <m:ctrlPr>
                              <a:rPr lang="en-US" altLang="zh-TW" sz="2000" i="1">
                                <a:latin typeface="Cambria Math" panose="02040503050406030204" pitchFamily="18" charset="0"/>
                                <a:cs typeface="Times New Roman" pitchFamily="18" charset="0"/>
                              </a:rPr>
                            </m:ctrlPr>
                          </m:sSubPr>
                          <m:e>
                            <m:r>
                              <a:rPr lang="en-US" altLang="zh-TW" sz="2000" i="1" smtClean="0">
                                <a:latin typeface="Cambria Math" panose="02040503050406030204" pitchFamily="18" charset="0"/>
                                <a:ea typeface="Cambria Math" panose="02040503050406030204" pitchFamily="18" charset="0"/>
                                <a:cs typeface="Times New Roman" pitchFamily="18" charset="0"/>
                              </a:rPr>
                              <m:t>𝛼</m:t>
                            </m:r>
                          </m:e>
                          <m:sub>
                            <m:r>
                              <a:rPr lang="en-US" altLang="zh-TW" sz="2000" i="1">
                                <a:latin typeface="Cambria Math"/>
                                <a:cs typeface="Times New Roman" pitchFamily="18" charset="0"/>
                              </a:rPr>
                              <m:t>1</m:t>
                            </m:r>
                            <m:r>
                              <a:rPr lang="en-US" altLang="zh-TW" sz="2000" b="0" i="1" smtClean="0">
                                <a:latin typeface="Cambria Math"/>
                                <a:cs typeface="Times New Roman" pitchFamily="18" charset="0"/>
                              </a:rPr>
                              <m:t>,2,3</m:t>
                            </m:r>
                          </m:sub>
                        </m:sSub>
                      </m:num>
                      <m:den>
                        <m:r>
                          <a:rPr lang="en-US" altLang="zh-TW" sz="2000" i="1">
                            <a:latin typeface="Cambria Math"/>
                            <a:cs typeface="Times New Roman" pitchFamily="18" charset="0"/>
                          </a:rPr>
                          <m:t>2</m:t>
                        </m:r>
                      </m:den>
                    </m:f>
                  </m:oMath>
                </a14:m>
                <a:r>
                  <a:rPr lang="zh-TW" altLang="en-US" sz="2400" dirty="0"/>
                  <a:t> </a:t>
                </a:r>
                <a:r>
                  <a:rPr lang="zh-TW" altLang="en-US" dirty="0"/>
                  <a:t>就稱為</a:t>
                </a:r>
                <a:r>
                  <a:rPr lang="en-US" altLang="zh-TW" dirty="0">
                    <a:latin typeface="Cambria Math" panose="02040503050406030204" pitchFamily="18" charset="0"/>
                    <a:ea typeface="Cambria Math" panose="02040503050406030204" pitchFamily="18" charset="0"/>
                    <a:cs typeface="Times New Roman" panose="02020603050405020304" pitchFamily="18" charset="0"/>
                  </a:rPr>
                  <a:t>Isospin SU(2) </a:t>
                </a:r>
                <a:r>
                  <a:rPr lang="zh-TW" altLang="en-US" dirty="0">
                    <a:latin typeface="Cambria Math" panose="02040503050406030204" pitchFamily="18" charset="0"/>
                    <a:cs typeface="Times New Roman" panose="02020603050405020304" pitchFamily="18" charset="0"/>
                  </a:rPr>
                  <a:t>的</a:t>
                </a:r>
                <a:r>
                  <a:rPr lang="en-US" altLang="zh-TW"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Generators</a:t>
                </a:r>
                <a:r>
                  <a:rPr lang="zh-TW" altLang="en-US"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a:t>
                </a:r>
                <a14:m>
                  <m:oMath xmlns:m="http://schemas.openxmlformats.org/officeDocument/2006/math">
                    <m:r>
                      <a:rPr lang="en-US" altLang="zh-TW" i="1">
                        <a:latin typeface="Cambria Math"/>
                        <a:cs typeface="Times New Roman" pitchFamily="18" charset="0"/>
                      </a:rPr>
                      <m:t>𝐴</m:t>
                    </m:r>
                  </m:oMath>
                </a14:m>
                <a:r>
                  <a:rPr lang="zh-TW" altLang="en-US" dirty="0">
                    <a:latin typeface="Times New Roman" pitchFamily="18" charset="0"/>
                    <a:cs typeface="Times New Roman" pitchFamily="18" charset="0"/>
                  </a:rPr>
                  <a:t>矩陣是</a:t>
                </a:r>
                <a:r>
                  <a:rPr lang="en-US" altLang="zh-TW" dirty="0">
                    <a:latin typeface="Cambria Math" panose="02040503050406030204" pitchFamily="18" charset="0"/>
                    <a:ea typeface="Cambria Math" panose="02040503050406030204" pitchFamily="18" charset="0"/>
                    <a:cs typeface="Times New Roman" panose="02020603050405020304" pitchFamily="18" charset="0"/>
                  </a:rPr>
                  <a:t>Generators</a:t>
                </a:r>
                <a:r>
                  <a:rPr lang="zh-TW" altLang="en-US" dirty="0">
                    <a:latin typeface="Times New Roman" pitchFamily="18" charset="0"/>
                    <a:cs typeface="Times New Roman" pitchFamily="18" charset="0"/>
                  </a:rPr>
                  <a:t>的線性組合。</a:t>
                </a:r>
                <a:endParaRPr lang="zh-TW" altLang="en-US" dirty="0">
                  <a:solidFill>
                    <a:srgbClr val="FF0000"/>
                  </a:solidFill>
                  <a:latin typeface="Cambria Math" panose="02040503050406030204" pitchFamily="18" charset="0"/>
                  <a:cs typeface="Times New Roman" panose="02020603050405020304" pitchFamily="18" charset="0"/>
                </a:endParaRPr>
              </a:p>
            </p:txBody>
          </p:sp>
        </mc:Choice>
        <mc:Fallback xmlns="">
          <p:sp>
            <p:nvSpPr>
              <p:cNvPr id="13" name="矩形 7">
                <a:extLst>
                  <a:ext uri="{FF2B5EF4-FFF2-40B4-BE49-F238E27FC236}">
                    <a16:creationId xmlns:a16="http://schemas.microsoft.com/office/drawing/2014/main" id="{E4F878DB-D3CB-082B-47F2-D943377DF697}"/>
                  </a:ext>
                </a:extLst>
              </p:cNvPr>
              <p:cNvSpPr>
                <a:spLocks noRot="1" noChangeAspect="1" noMove="1" noResize="1" noEditPoints="1" noAdjustHandles="1" noChangeArrowheads="1" noChangeShapeType="1" noTextEdit="1"/>
              </p:cNvSpPr>
              <p:nvPr/>
            </p:nvSpPr>
            <p:spPr>
              <a:xfrm>
                <a:off x="1020351" y="4283519"/>
                <a:ext cx="7790466" cy="509498"/>
              </a:xfrm>
              <a:prstGeom prst="rect">
                <a:avLst/>
              </a:prstGeom>
              <a:blipFill>
                <a:blip r:embed="rId13"/>
                <a:stretch>
                  <a:fillRect b="-7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15">
                <a:extLst>
                  <a:ext uri="{FF2B5EF4-FFF2-40B4-BE49-F238E27FC236}">
                    <a16:creationId xmlns:a16="http://schemas.microsoft.com/office/drawing/2014/main" id="{8AB1AEF9-D3C4-4D4D-4777-D792B77B506C}"/>
                  </a:ext>
                </a:extLst>
              </p:cNvPr>
              <p:cNvSpPr txBox="1"/>
              <p:nvPr/>
            </p:nvSpPr>
            <p:spPr>
              <a:xfrm>
                <a:off x="1009271" y="4803326"/>
                <a:ext cx="7811203" cy="369332"/>
              </a:xfrm>
              <a:prstGeom prst="rect">
                <a:avLst/>
              </a:prstGeom>
              <a:noFill/>
            </p:spPr>
            <p:txBody>
              <a:bodyPr wrap="square" rtlCol="0">
                <a:spAutoFit/>
              </a:bodyPr>
              <a:lstStyle/>
              <a:p>
                <a:r>
                  <a:rPr lang="zh-TW" altLang="en-US" dirty="0">
                    <a:solidFill>
                      <a:schemeClr val="tx1"/>
                    </a:solidFill>
                    <a:latin typeface="Times New Roman" pitchFamily="18" charset="0"/>
                    <a:cs typeface="Times New Roman" pitchFamily="18" charset="0"/>
                  </a:rPr>
                  <a:t>任一</a:t>
                </a:r>
                <a14:m>
                  <m:oMath xmlns:m="http://schemas.openxmlformats.org/officeDocument/2006/math">
                    <m:r>
                      <m:rPr>
                        <m:nor/>
                      </m:rPr>
                      <a:rPr lang="en-US" altLang="zh-TW" i="0" dirty="0">
                        <a:latin typeface="Cambria Math" panose="02040503050406030204" pitchFamily="18" charset="0"/>
                        <a:ea typeface="Cambria Math" panose="02040503050406030204" pitchFamily="18" charset="0"/>
                        <a:cs typeface="Times New Roman" panose="02020603050405020304" pitchFamily="18" charset="0"/>
                      </a:rPr>
                      <m:t>Generators</m:t>
                    </m:r>
                    <m:r>
                      <m:rPr>
                        <m:nor/>
                      </m:rPr>
                      <a:rPr lang="zh-TW" altLang="en-US" i="0" dirty="0">
                        <a:latin typeface="Times New Roman" pitchFamily="18" charset="0"/>
                        <a:cs typeface="Times New Roman" pitchFamily="18" charset="0"/>
                      </a:rPr>
                      <m:t>的線性組合</m:t>
                    </m:r>
                    <m:r>
                      <a:rPr lang="zh-TW" altLang="en-US" i="1" dirty="0" smtClean="0">
                        <a:latin typeface="Cambria Math" panose="02040503050406030204" pitchFamily="18" charset="0"/>
                        <a:cs typeface="Times New Roman" pitchFamily="18" charset="0"/>
                      </a:rPr>
                      <m:t>都可以</m:t>
                    </m:r>
                    <m:r>
                      <a:rPr lang="zh-TW" altLang="en-US" i="1" dirty="0">
                        <a:latin typeface="Cambria Math" panose="02040503050406030204" pitchFamily="18" charset="0"/>
                        <a:cs typeface="Times New Roman" pitchFamily="18" charset="0"/>
                      </a:rPr>
                      <m:t>是</m:t>
                    </m:r>
                    <m:r>
                      <a:rPr lang="en-US" altLang="zh-TW" i="1">
                        <a:latin typeface="Cambria Math"/>
                        <a:cs typeface="Times New Roman" pitchFamily="18" charset="0"/>
                      </a:rPr>
                      <m:t>𝐴</m:t>
                    </m:r>
                  </m:oMath>
                </a14:m>
                <a:r>
                  <a:rPr lang="zh-TW" altLang="en-US" dirty="0">
                    <a:latin typeface="Times New Roman" pitchFamily="18" charset="0"/>
                    <a:cs typeface="Times New Roman" pitchFamily="18" charset="0"/>
                  </a:rPr>
                  <a:t>矩陣，取指數後就是一個</a:t>
                </a:r>
                <a14:m>
                  <m:oMath xmlns:m="http://schemas.openxmlformats.org/officeDocument/2006/math">
                    <m:r>
                      <a:rPr lang="en-US" altLang="zh-TW" i="1">
                        <a:latin typeface="Cambria Math"/>
                        <a:cs typeface="Times New Roman" pitchFamily="18" charset="0"/>
                      </a:rPr>
                      <m:t>𝑈</m:t>
                    </m:r>
                  </m:oMath>
                </a14:m>
                <a:r>
                  <a:rPr lang="zh-TW" altLang="en-US" dirty="0"/>
                  <a:t>矩陣：</a:t>
                </a:r>
                <a:endParaRPr lang="zh-TW" altLang="en-US" dirty="0">
                  <a:latin typeface="Cambria Math" panose="02040503050406030204" pitchFamily="18" charset="0"/>
                  <a:cs typeface="Times New Roman" panose="02020603050405020304" pitchFamily="18" charset="0"/>
                </a:endParaRPr>
              </a:p>
            </p:txBody>
          </p:sp>
        </mc:Choice>
        <mc:Fallback xmlns="">
          <p:sp>
            <p:nvSpPr>
              <p:cNvPr id="25" name="文字方塊 15">
                <a:extLst>
                  <a:ext uri="{FF2B5EF4-FFF2-40B4-BE49-F238E27FC236}">
                    <a16:creationId xmlns:a16="http://schemas.microsoft.com/office/drawing/2014/main" id="{8AB1AEF9-D3C4-4D4D-4777-D792B77B506C}"/>
                  </a:ext>
                </a:extLst>
              </p:cNvPr>
              <p:cNvSpPr txBox="1">
                <a:spLocks noRot="1" noChangeAspect="1" noMove="1" noResize="1" noEditPoints="1" noAdjustHandles="1" noChangeArrowheads="1" noChangeShapeType="1" noTextEdit="1"/>
              </p:cNvSpPr>
              <p:nvPr/>
            </p:nvSpPr>
            <p:spPr>
              <a:xfrm>
                <a:off x="1009271" y="4803326"/>
                <a:ext cx="7811203" cy="369332"/>
              </a:xfrm>
              <a:prstGeom prst="rect">
                <a:avLst/>
              </a:prstGeom>
              <a:blipFill>
                <a:blip r:embed="rId14"/>
                <a:stretch>
                  <a:fillRect l="-649" t="-10000"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文字方塊 9">
                <a:extLst>
                  <a:ext uri="{FF2B5EF4-FFF2-40B4-BE49-F238E27FC236}">
                    <a16:creationId xmlns:a16="http://schemas.microsoft.com/office/drawing/2014/main" id="{BF86824E-4DF8-2FE5-35A7-88769F554078}"/>
                  </a:ext>
                </a:extLst>
              </p:cNvPr>
              <p:cNvSpPr txBox="1"/>
              <p:nvPr/>
            </p:nvSpPr>
            <p:spPr>
              <a:xfrm>
                <a:off x="1009271" y="5172658"/>
                <a:ext cx="6700033" cy="871136"/>
              </a:xfrm>
              <a:prstGeom prst="rect">
                <a:avLst/>
              </a:prstGeom>
              <a:solidFill>
                <a:srgbClr val="FFFB7B"/>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𝑈</m:t>
                      </m:r>
                      <m:d>
                        <m:dPr>
                          <m:ctrlPr>
                            <a:rPr lang="en-US" altLang="zh-TW" b="0" i="1" smtClean="0">
                              <a:latin typeface="Cambria Math" panose="02040503050406030204" pitchFamily="18" charset="0"/>
                              <a:cs typeface="Times New Roman" pitchFamily="18" charset="0"/>
                            </a:rPr>
                          </m:ctrlPr>
                        </m:dPr>
                        <m:e>
                          <m:sSub>
                            <m:sSubPr>
                              <m:ctrlPr>
                                <a:rPr lang="en-US" altLang="zh-TW" i="1">
                                  <a:latin typeface="Cambria Math" panose="02040503050406030204" pitchFamily="18" charset="0"/>
                                  <a:ea typeface="Cambria Math"/>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i="1">
                                  <a:latin typeface="Cambria Math"/>
                                  <a:ea typeface="Cambria Math"/>
                                  <a:cs typeface="Times New Roman" pitchFamily="18" charset="0"/>
                                </a:rPr>
                                <m:t>1</m:t>
                              </m:r>
                            </m:sub>
                          </m:sSub>
                          <m:r>
                            <a:rPr lang="en-US" altLang="zh-TW" b="0" i="1" smtClean="0">
                              <a:latin typeface="Cambria Math" panose="02040503050406030204" pitchFamily="18" charset="0"/>
                              <a:ea typeface="Cambria Math"/>
                              <a:cs typeface="Times New Roman" pitchFamily="18" charset="0"/>
                            </a:rPr>
                            <m:t>,</m:t>
                          </m:r>
                          <m:sSub>
                            <m:sSubPr>
                              <m:ctrlPr>
                                <a:rPr lang="en-US" altLang="zh-TW" i="1">
                                  <a:latin typeface="Cambria Math" panose="02040503050406030204" pitchFamily="18" charset="0"/>
                                  <a:ea typeface="Cambria Math"/>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b="0" i="1" smtClean="0">
                                  <a:latin typeface="Cambria Math" panose="02040503050406030204" pitchFamily="18" charset="0"/>
                                  <a:ea typeface="Cambria Math"/>
                                  <a:cs typeface="Times New Roman" pitchFamily="18" charset="0"/>
                                </a:rPr>
                                <m:t>2</m:t>
                              </m:r>
                            </m:sub>
                          </m:sSub>
                          <m:r>
                            <a:rPr lang="en-US" altLang="zh-TW" b="0" i="1" smtClean="0">
                              <a:latin typeface="Cambria Math" panose="02040503050406030204" pitchFamily="18" charset="0"/>
                              <a:ea typeface="Cambria Math"/>
                              <a:cs typeface="Times New Roman" pitchFamily="18" charset="0"/>
                            </a:rPr>
                            <m:t>,</m:t>
                          </m:r>
                          <m:sSub>
                            <m:sSubPr>
                              <m:ctrlPr>
                                <a:rPr lang="en-US" altLang="zh-TW" i="1">
                                  <a:latin typeface="Cambria Math" panose="02040503050406030204" pitchFamily="18" charset="0"/>
                                  <a:ea typeface="Cambria Math"/>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b="0" i="1" smtClean="0">
                                  <a:latin typeface="Cambria Math" panose="02040503050406030204" pitchFamily="18" charset="0"/>
                                  <a:ea typeface="Cambria Math"/>
                                  <a:cs typeface="Times New Roman" pitchFamily="18" charset="0"/>
                                </a:rPr>
                                <m:t>3</m:t>
                              </m:r>
                            </m:sub>
                          </m:sSub>
                        </m:e>
                      </m:d>
                      <m:r>
                        <a:rPr lang="en-US" altLang="zh-TW" b="0" i="1" smtClean="0">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r>
                            <a:rPr lang="en-US" altLang="zh-TW" i="1">
                              <a:latin typeface="Cambria Math"/>
                              <a:cs typeface="Times New Roman" pitchFamily="18" charset="0"/>
                            </a:rPr>
                            <m:t>𝑖𝐴</m:t>
                          </m:r>
                        </m:sup>
                      </m:sSup>
                      <m:r>
                        <a:rPr lang="en-US" altLang="zh-TW" i="1">
                          <a:latin typeface="Cambria Math"/>
                          <a:cs typeface="Times New Roman" pitchFamily="18" charset="0"/>
                        </a:rPr>
                        <m:t>=</m:t>
                      </m:r>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𝑒</m:t>
                          </m:r>
                        </m:e>
                        <m:sup>
                          <m:r>
                            <a:rPr lang="en-US" altLang="zh-TW" b="0" i="1" smtClean="0">
                              <a:latin typeface="Cambria Math"/>
                              <a:cs typeface="Times New Roman" pitchFamily="18" charset="0"/>
                            </a:rPr>
                            <m:t>−</m:t>
                          </m:r>
                          <m:r>
                            <a:rPr lang="en-US" altLang="zh-TW" b="0" i="1" smtClean="0">
                              <a:latin typeface="Cambria Math"/>
                              <a:cs typeface="Times New Roman" pitchFamily="18" charset="0"/>
                            </a:rPr>
                            <m:t>𝑖</m:t>
                          </m:r>
                          <m:d>
                            <m:dPr>
                              <m:ctrlPr>
                                <a:rPr lang="en-US" altLang="zh-TW" b="0" i="1" smtClean="0">
                                  <a:latin typeface="Cambria Math" panose="02040503050406030204" pitchFamily="18" charset="0"/>
                                  <a:cs typeface="Times New Roman" pitchFamily="18" charset="0"/>
                                </a:rPr>
                              </m:ctrlPr>
                            </m:dPr>
                            <m:e>
                              <m:f>
                                <m:fPr>
                                  <m:ctrlPr>
                                    <a:rPr lang="en-US" altLang="zh-TW" i="1">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𝜏</m:t>
                                      </m:r>
                                    </m:e>
                                    <m:sub>
                                      <m:r>
                                        <a:rPr lang="en-US" altLang="zh-TW" i="1">
                                          <a:latin typeface="Cambria Math"/>
                                        </a:rPr>
                                        <m:t>1</m:t>
                                      </m:r>
                                    </m:sub>
                                  </m:sSub>
                                </m:num>
                                <m:den>
                                  <m:r>
                                    <a:rPr lang="en-US" altLang="zh-TW" i="1">
                                      <a:latin typeface="Cambria Math"/>
                                      <a:cs typeface="Times New Roman" pitchFamily="18" charset="0"/>
                                    </a:rPr>
                                    <m:t>2</m:t>
                                  </m:r>
                                </m:den>
                              </m:f>
                              <m:r>
                                <a:rPr lang="en-US" altLang="zh-TW" i="1">
                                  <a:latin typeface="Cambria Math"/>
                                  <a:ea typeface="Cambria Math"/>
                                  <a:cs typeface="Times New Roman" pitchFamily="18" charset="0"/>
                                </a:rPr>
                                <m:t>∙</m:t>
                              </m:r>
                              <m:sSub>
                                <m:sSubPr>
                                  <m:ctrlPr>
                                    <a:rPr lang="en-US" altLang="zh-TW" i="1">
                                      <a:latin typeface="Cambria Math" panose="02040503050406030204" pitchFamily="18" charset="0"/>
                                      <a:ea typeface="Cambria Math"/>
                                      <a:cs typeface="Times New Roman" pitchFamily="18" charset="0"/>
                                    </a:rPr>
                                  </m:ctrlPr>
                                </m:sSubPr>
                                <m:e>
                                  <m:r>
                                    <a:rPr lang="en-US" altLang="zh-TW" i="1">
                                      <a:latin typeface="Cambria Math" panose="02040503050406030204" pitchFamily="18" charset="0"/>
                                      <a:ea typeface="Cambria Math" panose="02040503050406030204" pitchFamily="18" charset="0"/>
                                      <a:cs typeface="Times New Roman" pitchFamily="18" charset="0"/>
                                    </a:rPr>
                                    <m:t>𝛼</m:t>
                                  </m:r>
                                </m:e>
                                <m:sub>
                                  <m:r>
                                    <a:rPr lang="en-US" altLang="zh-TW" i="1">
                                      <a:latin typeface="Cambria Math"/>
                                      <a:ea typeface="Cambria Math"/>
                                      <a:cs typeface="Times New Roman" pitchFamily="18" charset="0"/>
                                    </a:rPr>
                                    <m:t>1</m:t>
                                  </m:r>
                                </m:sub>
                              </m:sSub>
                              <m:r>
                                <a:rPr lang="en-US" altLang="zh-TW" i="1">
                                  <a:latin typeface="Cambria Math"/>
                                  <a:ea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𝜏</m:t>
                                      </m:r>
                                    </m:e>
                                    <m:sub>
                                      <m:r>
                                        <a:rPr lang="en-US" altLang="zh-TW" i="1">
                                          <a:latin typeface="Cambria Math" panose="02040503050406030204" pitchFamily="18" charset="0"/>
                                        </a:rPr>
                                        <m:t>2</m:t>
                                      </m:r>
                                    </m:sub>
                                  </m:sSub>
                                </m:num>
                                <m:den>
                                  <m:r>
                                    <a:rPr lang="en-US" altLang="zh-TW" i="1">
                                      <a:latin typeface="Cambria Math"/>
                                      <a:cs typeface="Times New Roman" pitchFamily="18" charset="0"/>
                                    </a:rPr>
                                    <m:t>2</m:t>
                                  </m:r>
                                </m:den>
                              </m:f>
                              <m:r>
                                <a:rPr lang="en-US" altLang="zh-TW" i="1">
                                  <a:latin typeface="Cambria Math"/>
                                  <a:ea typeface="Cambria Math"/>
                                  <a:cs typeface="Times New Roman" pitchFamily="18" charset="0"/>
                                </a:rPr>
                                <m:t>∙</m:t>
                              </m:r>
                              <m:sSub>
                                <m:sSubPr>
                                  <m:ctrlPr>
                                    <a:rPr lang="en-US" altLang="zh-TW" i="1">
                                      <a:latin typeface="Cambria Math" panose="02040503050406030204" pitchFamily="18" charset="0"/>
                                      <a:ea typeface="Cambria Math"/>
                                      <a:cs typeface="Times New Roman" pitchFamily="18" charset="0"/>
                                    </a:rPr>
                                  </m:ctrlPr>
                                </m:sSubPr>
                                <m:e>
                                  <m:r>
                                    <a:rPr lang="en-US" altLang="zh-TW" i="1">
                                      <a:latin typeface="Cambria Math" panose="02040503050406030204" pitchFamily="18" charset="0"/>
                                      <a:ea typeface="Cambria Math" panose="02040503050406030204" pitchFamily="18" charset="0"/>
                                      <a:cs typeface="Times New Roman" pitchFamily="18" charset="0"/>
                                    </a:rPr>
                                    <m:t>𝛼</m:t>
                                  </m:r>
                                </m:e>
                                <m:sub>
                                  <m:r>
                                    <a:rPr lang="en-US" altLang="zh-TW" i="1">
                                      <a:latin typeface="Cambria Math"/>
                                      <a:ea typeface="Cambria Math"/>
                                      <a:cs typeface="Times New Roman" pitchFamily="18" charset="0"/>
                                    </a:rPr>
                                    <m:t>2</m:t>
                                  </m:r>
                                </m:sub>
                              </m:sSub>
                              <m:r>
                                <a:rPr lang="en-US" altLang="zh-TW" i="1">
                                  <a:latin typeface="Cambria Math"/>
                                  <a:ea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𝜏</m:t>
                                      </m:r>
                                    </m:e>
                                    <m:sub>
                                      <m:r>
                                        <a:rPr lang="en-US" altLang="zh-TW" i="1">
                                          <a:latin typeface="Cambria Math" panose="02040503050406030204" pitchFamily="18" charset="0"/>
                                        </a:rPr>
                                        <m:t>3</m:t>
                                      </m:r>
                                    </m:sub>
                                  </m:sSub>
                                </m:num>
                                <m:den>
                                  <m:r>
                                    <a:rPr lang="en-US" altLang="zh-TW" i="1">
                                      <a:latin typeface="Cambria Math"/>
                                      <a:cs typeface="Times New Roman" pitchFamily="18" charset="0"/>
                                    </a:rPr>
                                    <m:t>2</m:t>
                                  </m:r>
                                </m:den>
                              </m:f>
                              <m:r>
                                <a:rPr lang="en-US" altLang="zh-TW" i="1">
                                  <a:latin typeface="Cambria Math"/>
                                  <a:ea typeface="Cambria Math"/>
                                  <a:cs typeface="Times New Roman" pitchFamily="18" charset="0"/>
                                </a:rPr>
                                <m:t>∙</m:t>
                              </m:r>
                              <m:sSub>
                                <m:sSubPr>
                                  <m:ctrlPr>
                                    <a:rPr lang="en-US" altLang="zh-TW" i="1">
                                      <a:latin typeface="Cambria Math" panose="02040503050406030204" pitchFamily="18" charset="0"/>
                                      <a:ea typeface="Cambria Math"/>
                                      <a:cs typeface="Times New Roman" pitchFamily="18" charset="0"/>
                                    </a:rPr>
                                  </m:ctrlPr>
                                </m:sSubPr>
                                <m:e>
                                  <m:r>
                                    <a:rPr lang="en-US" altLang="zh-TW" i="1">
                                      <a:latin typeface="Cambria Math" panose="02040503050406030204" pitchFamily="18" charset="0"/>
                                      <a:ea typeface="Cambria Math" panose="02040503050406030204" pitchFamily="18" charset="0"/>
                                      <a:cs typeface="Times New Roman" pitchFamily="18" charset="0"/>
                                    </a:rPr>
                                    <m:t>𝛼</m:t>
                                  </m:r>
                                </m:e>
                                <m:sub>
                                  <m:r>
                                    <a:rPr lang="en-US" altLang="zh-TW" i="1">
                                      <a:latin typeface="Cambria Math"/>
                                      <a:ea typeface="Cambria Math"/>
                                      <a:cs typeface="Times New Roman" pitchFamily="18" charset="0"/>
                                    </a:rPr>
                                    <m:t>3</m:t>
                                  </m:r>
                                </m:sub>
                              </m:sSub>
                            </m:e>
                          </m:d>
                        </m:sup>
                      </m:sSup>
                      <m:r>
                        <a:rPr lang="en-US" altLang="zh-TW" b="0" i="1" smtClean="0">
                          <a:latin typeface="Cambria Math"/>
                          <a:cs typeface="Times New Roman" pitchFamily="18" charset="0"/>
                        </a:rPr>
                        <m:t>=</m:t>
                      </m:r>
                      <m:r>
                        <m:rPr>
                          <m:sty m:val="p"/>
                        </m:rPr>
                        <a:rPr lang="en-US" altLang="zh-TW" b="0" i="0" smtClean="0">
                          <a:latin typeface="Cambria Math"/>
                          <a:cs typeface="Times New Roman" pitchFamily="18" charset="0"/>
                        </a:rPr>
                        <m:t>exp</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a:cs typeface="Times New Roman" pitchFamily="18" charset="0"/>
                            </a:rPr>
                            <m:t>−</m:t>
                          </m:r>
                          <m:r>
                            <a:rPr lang="en-US" altLang="zh-TW" b="0" i="1" smtClean="0">
                              <a:latin typeface="Cambria Math"/>
                              <a:cs typeface="Times New Roman" pitchFamily="18" charset="0"/>
                            </a:rPr>
                            <m:t>𝑖</m:t>
                          </m:r>
                          <m:nary>
                            <m:naryPr>
                              <m:chr m:val="∑"/>
                              <m:ctrlPr>
                                <a:rPr lang="en-US" altLang="zh-TW" b="0" i="1" smtClean="0">
                                  <a:latin typeface="Cambria Math" panose="02040503050406030204" pitchFamily="18" charset="0"/>
                                  <a:cs typeface="Times New Roman" pitchFamily="18" charset="0"/>
                                </a:rPr>
                              </m:ctrlPr>
                            </m:naryPr>
                            <m:sub>
                              <m:r>
                                <m:rPr>
                                  <m:brk m:alnAt="23"/>
                                </m:rPr>
                                <a:rPr lang="en-US" altLang="zh-TW" b="0" i="1" smtClean="0">
                                  <a:latin typeface="Cambria Math"/>
                                  <a:cs typeface="Times New Roman" pitchFamily="18" charset="0"/>
                                </a:rPr>
                                <m:t>𝑖</m:t>
                              </m:r>
                              <m:r>
                                <a:rPr lang="en-US" altLang="zh-TW" b="0" i="1" smtClean="0">
                                  <a:latin typeface="Cambria Math"/>
                                  <a:cs typeface="Times New Roman" pitchFamily="18" charset="0"/>
                                </a:rPr>
                                <m:t>=1</m:t>
                              </m:r>
                            </m:sub>
                            <m:sup>
                              <m:r>
                                <a:rPr lang="en-US" altLang="zh-TW" b="0" i="1" smtClean="0">
                                  <a:latin typeface="Cambria Math"/>
                                  <a:cs typeface="Times New Roman" pitchFamily="18" charset="0"/>
                                </a:rPr>
                                <m:t>3</m:t>
                              </m:r>
                            </m:sup>
                            <m:e>
                              <m:f>
                                <m:fPr>
                                  <m:ctrlPr>
                                    <a:rPr lang="en-US" altLang="zh-TW" i="1">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𝜏</m:t>
                                      </m:r>
                                    </m:e>
                                    <m:sub>
                                      <m:r>
                                        <a:rPr lang="en-US" altLang="zh-TW" b="0" i="1" smtClean="0">
                                          <a:latin typeface="Cambria Math"/>
                                          <a:cs typeface="Times New Roman" pitchFamily="18" charset="0"/>
                                        </a:rPr>
                                        <m:t>𝑖</m:t>
                                      </m:r>
                                    </m:sub>
                                  </m:sSub>
                                </m:num>
                                <m:den>
                                  <m:r>
                                    <a:rPr lang="en-US" altLang="zh-TW" i="1">
                                      <a:latin typeface="Cambria Math"/>
                                      <a:cs typeface="Times New Roman" pitchFamily="18" charset="0"/>
                                    </a:rPr>
                                    <m:t>2</m:t>
                                  </m:r>
                                </m:den>
                              </m:f>
                              <m:r>
                                <a:rPr lang="en-US" altLang="zh-TW" i="1">
                                  <a:latin typeface="Cambria Math"/>
                                  <a:ea typeface="Cambria Math"/>
                                  <a:cs typeface="Times New Roman" pitchFamily="18" charset="0"/>
                                </a:rPr>
                                <m:t>∙</m:t>
                              </m:r>
                              <m:sSub>
                                <m:sSubPr>
                                  <m:ctrlPr>
                                    <a:rPr lang="en-US" altLang="zh-TW" i="1">
                                      <a:latin typeface="Cambria Math" panose="02040503050406030204" pitchFamily="18" charset="0"/>
                                      <a:ea typeface="Cambria Math"/>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b="0" i="1" smtClean="0">
                                      <a:latin typeface="Cambria Math"/>
                                      <a:ea typeface="Cambria Math"/>
                                      <a:cs typeface="Times New Roman" pitchFamily="18" charset="0"/>
                                    </a:rPr>
                                    <m:t>𝑖</m:t>
                                  </m:r>
                                </m:sub>
                              </m:sSub>
                            </m:e>
                          </m:nary>
                        </m:e>
                      </m:d>
                    </m:oMath>
                  </m:oMathPara>
                </a14:m>
                <a:endParaRPr lang="zh-TW" altLang="en-US" dirty="0">
                  <a:latin typeface="Times New Roman" pitchFamily="18" charset="0"/>
                  <a:cs typeface="Times New Roman" pitchFamily="18" charset="0"/>
                </a:endParaRPr>
              </a:p>
            </p:txBody>
          </p:sp>
        </mc:Choice>
        <mc:Fallback xmlns="">
          <p:sp>
            <p:nvSpPr>
              <p:cNvPr id="26" name="文字方塊 9">
                <a:extLst>
                  <a:ext uri="{FF2B5EF4-FFF2-40B4-BE49-F238E27FC236}">
                    <a16:creationId xmlns:a16="http://schemas.microsoft.com/office/drawing/2014/main" id="{BF86824E-4DF8-2FE5-35A7-88769F554078}"/>
                  </a:ext>
                </a:extLst>
              </p:cNvPr>
              <p:cNvSpPr txBox="1">
                <a:spLocks noRot="1" noChangeAspect="1" noMove="1" noResize="1" noEditPoints="1" noAdjustHandles="1" noChangeArrowheads="1" noChangeShapeType="1" noTextEdit="1"/>
              </p:cNvSpPr>
              <p:nvPr/>
            </p:nvSpPr>
            <p:spPr>
              <a:xfrm>
                <a:off x="1009271" y="5172658"/>
                <a:ext cx="6700033" cy="871136"/>
              </a:xfrm>
              <a:prstGeom prst="rect">
                <a:avLst/>
              </a:prstGeom>
              <a:blipFill>
                <a:blip r:embed="rId15"/>
                <a:stretch>
                  <a:fillRect t="-95652" b="-152174"/>
                </a:stretch>
              </a:blipFill>
            </p:spPr>
            <p:txBody>
              <a:bodyPr/>
              <a:lstStyle/>
              <a:p>
                <a:r>
                  <a:rPr lang="en-US">
                    <a:noFill/>
                  </a:rPr>
                  <a:t> </a:t>
                </a:r>
              </a:p>
            </p:txBody>
          </p:sp>
        </mc:Fallback>
      </mc:AlternateContent>
    </p:spTree>
    <p:extLst>
      <p:ext uri="{BB962C8B-B14F-4D97-AF65-F5344CB8AC3E}">
        <p14:creationId xmlns:p14="http://schemas.microsoft.com/office/powerpoint/2010/main" val="361298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animBg="1"/>
      <p:bldP spid="16" grpId="0" animBg="1"/>
      <p:bldP spid="3" grpId="0"/>
      <p:bldP spid="20" grpId="0"/>
      <p:bldP spid="22" grpId="0" animBg="1"/>
      <p:bldP spid="23" grpId="0" animBg="1"/>
      <p:bldP spid="24" grpId="0" animBg="1"/>
      <p:bldP spid="12" grpId="0"/>
      <p:bldP spid="13" grpId="0"/>
      <p:bldP spid="25" grpId="0"/>
      <p:bldP spid="26"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736" name="文字方塊 28"/>
              <p:cNvSpPr txBox="1">
                <a:spLocks noChangeArrowheads="1"/>
              </p:cNvSpPr>
              <p:nvPr/>
            </p:nvSpPr>
            <p:spPr bwMode="auto">
              <a:xfrm>
                <a:off x="962408" y="5803484"/>
                <a:ext cx="5527190" cy="38154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14:m>
                  <m:oMath xmlns:m="http://schemas.openxmlformats.org/officeDocument/2006/math">
                    <m:r>
                      <a:rPr lang="en-US" altLang="zh-TW" sz="1800" i="1">
                        <a:latin typeface="Cambria Math"/>
                        <a:cs typeface="Times New Roman" pitchFamily="18" charset="0"/>
                      </a:rPr>
                      <m:t>𝑈</m:t>
                    </m:r>
                  </m:oMath>
                </a14:m>
                <a:r>
                  <a:rPr lang="en-US" altLang="zh-TW" sz="1800" i="1" dirty="0">
                    <a:solidFill>
                      <a:srgbClr val="FF0000"/>
                    </a:solidFill>
                    <a:latin typeface="Times New Roman" pitchFamily="18" charset="0"/>
                    <a:cs typeface="Times New Roman" pitchFamily="18" charset="0"/>
                  </a:rPr>
                  <a:t> </a:t>
                </a:r>
                <a:r>
                  <a:rPr lang="zh-TW" altLang="en-US" sz="1800" dirty="0">
                    <a:solidFill>
                      <a:schemeClr val="tx1"/>
                    </a:solidFill>
                  </a:rPr>
                  <a:t>矩陣如同旋轉一般可以以三個角度</a:t>
                </a:r>
                <a14:m>
                  <m:oMath xmlns:m="http://schemas.openxmlformats.org/officeDocument/2006/math">
                    <m:sSub>
                      <m:sSubPr>
                        <m:ctrlPr>
                          <a:rPr lang="en-US" altLang="zh-TW" sz="1800" i="1">
                            <a:solidFill>
                              <a:schemeClr val="tx1"/>
                            </a:solidFill>
                            <a:latin typeface="Cambria Math" panose="02040503050406030204" pitchFamily="18" charset="0"/>
                          </a:rPr>
                        </m:ctrlPr>
                      </m:sSubPr>
                      <m:e>
                        <m:r>
                          <a:rPr lang="zh-TW" altLang="en-US" sz="1800" i="1">
                            <a:solidFill>
                              <a:schemeClr val="tx1"/>
                            </a:solidFill>
                            <a:latin typeface="Cambria Math"/>
                          </a:rPr>
                          <m:t>𝜃</m:t>
                        </m:r>
                      </m:e>
                      <m:sub>
                        <m:r>
                          <a:rPr lang="en-US" altLang="zh-TW" sz="1800" i="1">
                            <a:solidFill>
                              <a:schemeClr val="tx1"/>
                            </a:solidFill>
                            <a:latin typeface="Cambria Math"/>
                          </a:rPr>
                          <m:t>1,2,3</m:t>
                        </m:r>
                      </m:sub>
                    </m:sSub>
                  </m:oMath>
                </a14:m>
                <a:r>
                  <a:rPr lang="zh-TW" altLang="en-US" sz="1800" dirty="0">
                    <a:solidFill>
                      <a:schemeClr val="tx1"/>
                    </a:solidFill>
                  </a:rPr>
                  <a:t>來標定。</a:t>
                </a:r>
              </a:p>
            </p:txBody>
          </p:sp>
        </mc:Choice>
        <mc:Fallback xmlns="">
          <p:sp>
            <p:nvSpPr>
              <p:cNvPr id="30736" name="文字方塊 28"/>
              <p:cNvSpPr txBox="1">
                <a:spLocks noRot="1" noChangeAspect="1" noMove="1" noResize="1" noEditPoints="1" noAdjustHandles="1" noChangeArrowheads="1" noChangeShapeType="1" noTextEdit="1"/>
              </p:cNvSpPr>
              <p:nvPr/>
            </p:nvSpPr>
            <p:spPr bwMode="auto">
              <a:xfrm>
                <a:off x="962408" y="5803484"/>
                <a:ext cx="5527190" cy="381548"/>
              </a:xfrm>
              <a:prstGeom prst="rect">
                <a:avLst/>
              </a:prstGeom>
              <a:blipFill>
                <a:blip r:embed="rId2"/>
                <a:stretch>
                  <a:fillRect t="-3125" b="-156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962408" y="4063747"/>
                <a:ext cx="6700033" cy="871136"/>
              </a:xfrm>
              <a:prstGeom prst="rect">
                <a:avLst/>
              </a:prstGeom>
              <a:solidFill>
                <a:srgbClr val="FFFB7B"/>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𝑈</m:t>
                      </m:r>
                      <m:d>
                        <m:dPr>
                          <m:ctrlPr>
                            <a:rPr lang="en-US" altLang="zh-TW" b="0" i="1" smtClean="0">
                              <a:latin typeface="Cambria Math" panose="02040503050406030204" pitchFamily="18" charset="0"/>
                              <a:cs typeface="Times New Roman" pitchFamily="18" charset="0"/>
                            </a:rPr>
                          </m:ctrlPr>
                        </m:dPr>
                        <m:e>
                          <m:sSub>
                            <m:sSubPr>
                              <m:ctrlPr>
                                <a:rPr lang="en-US" altLang="zh-TW" i="1">
                                  <a:latin typeface="Cambria Math" panose="02040503050406030204" pitchFamily="18" charset="0"/>
                                  <a:ea typeface="Cambria Math"/>
                                  <a:cs typeface="Times New Roman" pitchFamily="18" charset="0"/>
                                </a:rPr>
                              </m:ctrlPr>
                            </m:sSubPr>
                            <m:e>
                              <m:r>
                                <a:rPr lang="zh-TW" altLang="en-US" i="1">
                                  <a:latin typeface="Cambria Math"/>
                                  <a:ea typeface="Cambria Math"/>
                                  <a:cs typeface="Times New Roman" pitchFamily="18" charset="0"/>
                                </a:rPr>
                                <m:t>𝜃</m:t>
                              </m:r>
                            </m:e>
                            <m:sub>
                              <m:r>
                                <a:rPr lang="en-US" altLang="zh-TW" i="1">
                                  <a:latin typeface="Cambria Math"/>
                                  <a:ea typeface="Cambria Math"/>
                                  <a:cs typeface="Times New Roman" pitchFamily="18" charset="0"/>
                                </a:rPr>
                                <m:t>1</m:t>
                              </m:r>
                            </m:sub>
                          </m:sSub>
                          <m:r>
                            <a:rPr lang="en-US" altLang="zh-TW" b="0" i="1" smtClean="0">
                              <a:latin typeface="Cambria Math" panose="02040503050406030204" pitchFamily="18" charset="0"/>
                              <a:ea typeface="Cambria Math"/>
                              <a:cs typeface="Times New Roman" pitchFamily="18" charset="0"/>
                            </a:rPr>
                            <m:t>,</m:t>
                          </m:r>
                          <m:sSub>
                            <m:sSubPr>
                              <m:ctrlPr>
                                <a:rPr lang="en-US" altLang="zh-TW" i="1">
                                  <a:latin typeface="Cambria Math" panose="02040503050406030204" pitchFamily="18" charset="0"/>
                                  <a:ea typeface="Cambria Math"/>
                                  <a:cs typeface="Times New Roman" pitchFamily="18" charset="0"/>
                                </a:rPr>
                              </m:ctrlPr>
                            </m:sSubPr>
                            <m:e>
                              <m:r>
                                <a:rPr lang="zh-TW" altLang="en-US" i="1">
                                  <a:latin typeface="Cambria Math"/>
                                  <a:ea typeface="Cambria Math"/>
                                  <a:cs typeface="Times New Roman" pitchFamily="18" charset="0"/>
                                </a:rPr>
                                <m:t>𝜃</m:t>
                              </m:r>
                            </m:e>
                            <m:sub>
                              <m:r>
                                <a:rPr lang="en-US" altLang="zh-TW" b="0" i="1" smtClean="0">
                                  <a:latin typeface="Cambria Math" panose="02040503050406030204" pitchFamily="18" charset="0"/>
                                  <a:ea typeface="Cambria Math"/>
                                  <a:cs typeface="Times New Roman" pitchFamily="18" charset="0"/>
                                </a:rPr>
                                <m:t>2</m:t>
                              </m:r>
                            </m:sub>
                          </m:sSub>
                          <m:r>
                            <a:rPr lang="en-US" altLang="zh-TW" b="0" i="1" smtClean="0">
                              <a:latin typeface="Cambria Math" panose="02040503050406030204" pitchFamily="18" charset="0"/>
                              <a:ea typeface="Cambria Math"/>
                              <a:cs typeface="Times New Roman" pitchFamily="18" charset="0"/>
                            </a:rPr>
                            <m:t>,</m:t>
                          </m:r>
                          <m:sSub>
                            <m:sSubPr>
                              <m:ctrlPr>
                                <a:rPr lang="en-US" altLang="zh-TW" i="1">
                                  <a:latin typeface="Cambria Math" panose="02040503050406030204" pitchFamily="18" charset="0"/>
                                  <a:ea typeface="Cambria Math"/>
                                  <a:cs typeface="Times New Roman" pitchFamily="18" charset="0"/>
                                </a:rPr>
                              </m:ctrlPr>
                            </m:sSubPr>
                            <m:e>
                              <m:r>
                                <a:rPr lang="zh-TW" altLang="en-US" i="1">
                                  <a:latin typeface="Cambria Math"/>
                                  <a:ea typeface="Cambria Math"/>
                                  <a:cs typeface="Times New Roman" pitchFamily="18" charset="0"/>
                                </a:rPr>
                                <m:t>𝜃</m:t>
                              </m:r>
                            </m:e>
                            <m:sub>
                              <m:r>
                                <a:rPr lang="en-US" altLang="zh-TW" b="0" i="1" smtClean="0">
                                  <a:latin typeface="Cambria Math" panose="02040503050406030204" pitchFamily="18" charset="0"/>
                                  <a:ea typeface="Cambria Math"/>
                                  <a:cs typeface="Times New Roman" pitchFamily="18" charset="0"/>
                                </a:rPr>
                                <m:t>3</m:t>
                              </m:r>
                            </m:sub>
                          </m:sSub>
                        </m:e>
                      </m:d>
                      <m:r>
                        <a:rPr lang="en-US" altLang="zh-TW" b="0" i="1" smtClean="0">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r>
                            <a:rPr lang="en-US" altLang="zh-TW" i="1">
                              <a:latin typeface="Cambria Math"/>
                              <a:cs typeface="Times New Roman" pitchFamily="18" charset="0"/>
                            </a:rPr>
                            <m:t>𝑖𝐴</m:t>
                          </m:r>
                        </m:sup>
                      </m:sSup>
                      <m:r>
                        <a:rPr lang="en-US" altLang="zh-TW" i="1">
                          <a:latin typeface="Cambria Math"/>
                          <a:cs typeface="Times New Roman" pitchFamily="18" charset="0"/>
                        </a:rPr>
                        <m:t>=</m:t>
                      </m:r>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𝑒</m:t>
                          </m:r>
                        </m:e>
                        <m:sup>
                          <m:r>
                            <a:rPr lang="en-US" altLang="zh-TW" b="0" i="1" smtClean="0">
                              <a:latin typeface="Cambria Math"/>
                              <a:cs typeface="Times New Roman" pitchFamily="18" charset="0"/>
                            </a:rPr>
                            <m:t>−</m:t>
                          </m:r>
                          <m:r>
                            <a:rPr lang="en-US" altLang="zh-TW" b="0" i="1" smtClean="0">
                              <a:latin typeface="Cambria Math"/>
                              <a:cs typeface="Times New Roman" pitchFamily="18" charset="0"/>
                            </a:rPr>
                            <m:t>𝑖</m:t>
                          </m:r>
                          <m:d>
                            <m:dPr>
                              <m:ctrlPr>
                                <a:rPr lang="en-US" altLang="zh-TW" b="0" i="1" smtClean="0">
                                  <a:latin typeface="Cambria Math" panose="02040503050406030204" pitchFamily="18" charset="0"/>
                                  <a:cs typeface="Times New Roman" pitchFamily="18" charset="0"/>
                                </a:rPr>
                              </m:ctrlPr>
                            </m:dPr>
                            <m:e>
                              <m:f>
                                <m:fPr>
                                  <m:ctrlPr>
                                    <a:rPr lang="en-US" altLang="zh-TW" i="1">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zh-TW" altLang="en-US" i="1">
                                              <a:latin typeface="Cambria Math"/>
                                            </a:rPr>
                                            <m:t>𝜎</m:t>
                                          </m:r>
                                        </m:e>
                                      </m:acc>
                                    </m:e>
                                    <m:sub>
                                      <m:r>
                                        <a:rPr lang="en-US" altLang="zh-TW" i="1">
                                          <a:latin typeface="Cambria Math"/>
                                        </a:rPr>
                                        <m:t>1</m:t>
                                      </m:r>
                                    </m:sub>
                                  </m:sSub>
                                </m:num>
                                <m:den>
                                  <m:r>
                                    <a:rPr lang="en-US" altLang="zh-TW" i="1">
                                      <a:latin typeface="Cambria Math"/>
                                      <a:cs typeface="Times New Roman" pitchFamily="18" charset="0"/>
                                    </a:rPr>
                                    <m:t>2</m:t>
                                  </m:r>
                                </m:den>
                              </m:f>
                              <m:r>
                                <a:rPr lang="en-US" altLang="zh-TW" i="1">
                                  <a:latin typeface="Cambria Math"/>
                                  <a:ea typeface="Cambria Math"/>
                                  <a:cs typeface="Times New Roman" pitchFamily="18" charset="0"/>
                                </a:rPr>
                                <m:t>∙</m:t>
                              </m:r>
                              <m:sSub>
                                <m:sSubPr>
                                  <m:ctrlPr>
                                    <a:rPr lang="en-US" altLang="zh-TW" i="1">
                                      <a:latin typeface="Cambria Math" panose="02040503050406030204" pitchFamily="18" charset="0"/>
                                      <a:ea typeface="Cambria Math"/>
                                      <a:cs typeface="Times New Roman" pitchFamily="18" charset="0"/>
                                    </a:rPr>
                                  </m:ctrlPr>
                                </m:sSubPr>
                                <m:e>
                                  <m:r>
                                    <a:rPr lang="zh-TW" altLang="en-US" i="1">
                                      <a:latin typeface="Cambria Math"/>
                                      <a:ea typeface="Cambria Math"/>
                                      <a:cs typeface="Times New Roman" pitchFamily="18" charset="0"/>
                                    </a:rPr>
                                    <m:t>𝜃</m:t>
                                  </m:r>
                                </m:e>
                                <m:sub>
                                  <m:r>
                                    <a:rPr lang="en-US" altLang="zh-TW" i="1">
                                      <a:latin typeface="Cambria Math"/>
                                      <a:ea typeface="Cambria Math"/>
                                      <a:cs typeface="Times New Roman" pitchFamily="18" charset="0"/>
                                    </a:rPr>
                                    <m:t>1</m:t>
                                  </m:r>
                                </m:sub>
                              </m:sSub>
                              <m:r>
                                <a:rPr lang="en-US" altLang="zh-TW" i="1">
                                  <a:latin typeface="Cambria Math"/>
                                  <a:ea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zh-TW" altLang="en-US" i="1">
                                              <a:latin typeface="Cambria Math"/>
                                            </a:rPr>
                                            <m:t>𝜎</m:t>
                                          </m:r>
                                        </m:e>
                                      </m:acc>
                                    </m:e>
                                    <m:sub>
                                      <m:r>
                                        <a:rPr lang="en-US" altLang="zh-TW" i="1">
                                          <a:latin typeface="Cambria Math" panose="02040503050406030204" pitchFamily="18" charset="0"/>
                                        </a:rPr>
                                        <m:t>2</m:t>
                                      </m:r>
                                    </m:sub>
                                  </m:sSub>
                                </m:num>
                                <m:den>
                                  <m:r>
                                    <a:rPr lang="en-US" altLang="zh-TW" i="1">
                                      <a:latin typeface="Cambria Math"/>
                                      <a:cs typeface="Times New Roman" pitchFamily="18" charset="0"/>
                                    </a:rPr>
                                    <m:t>2</m:t>
                                  </m:r>
                                </m:den>
                              </m:f>
                              <m:r>
                                <a:rPr lang="en-US" altLang="zh-TW" i="1">
                                  <a:latin typeface="Cambria Math"/>
                                  <a:ea typeface="Cambria Math"/>
                                  <a:cs typeface="Times New Roman" pitchFamily="18" charset="0"/>
                                </a:rPr>
                                <m:t>∙</m:t>
                              </m:r>
                              <m:sSub>
                                <m:sSubPr>
                                  <m:ctrlPr>
                                    <a:rPr lang="en-US" altLang="zh-TW" i="1">
                                      <a:latin typeface="Cambria Math" panose="02040503050406030204" pitchFamily="18" charset="0"/>
                                      <a:ea typeface="Cambria Math"/>
                                      <a:cs typeface="Times New Roman" pitchFamily="18" charset="0"/>
                                    </a:rPr>
                                  </m:ctrlPr>
                                </m:sSubPr>
                                <m:e>
                                  <m:r>
                                    <a:rPr lang="zh-TW" altLang="en-US" i="1">
                                      <a:latin typeface="Cambria Math"/>
                                      <a:ea typeface="Cambria Math"/>
                                      <a:cs typeface="Times New Roman" pitchFamily="18" charset="0"/>
                                    </a:rPr>
                                    <m:t>𝜃</m:t>
                                  </m:r>
                                </m:e>
                                <m:sub>
                                  <m:r>
                                    <a:rPr lang="en-US" altLang="zh-TW" i="1">
                                      <a:latin typeface="Cambria Math"/>
                                      <a:ea typeface="Cambria Math"/>
                                      <a:cs typeface="Times New Roman" pitchFamily="18" charset="0"/>
                                    </a:rPr>
                                    <m:t>2</m:t>
                                  </m:r>
                                </m:sub>
                              </m:sSub>
                              <m:r>
                                <a:rPr lang="en-US" altLang="zh-TW" i="1">
                                  <a:latin typeface="Cambria Math"/>
                                  <a:ea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zh-TW" altLang="en-US" i="1">
                                              <a:latin typeface="Cambria Math"/>
                                            </a:rPr>
                                            <m:t>𝜎</m:t>
                                          </m:r>
                                        </m:e>
                                      </m:acc>
                                    </m:e>
                                    <m:sub>
                                      <m:r>
                                        <a:rPr lang="en-US" altLang="zh-TW" i="1">
                                          <a:latin typeface="Cambria Math" panose="02040503050406030204" pitchFamily="18" charset="0"/>
                                        </a:rPr>
                                        <m:t>3</m:t>
                                      </m:r>
                                    </m:sub>
                                  </m:sSub>
                                </m:num>
                                <m:den>
                                  <m:r>
                                    <a:rPr lang="en-US" altLang="zh-TW" i="1">
                                      <a:latin typeface="Cambria Math"/>
                                      <a:cs typeface="Times New Roman" pitchFamily="18" charset="0"/>
                                    </a:rPr>
                                    <m:t>2</m:t>
                                  </m:r>
                                </m:den>
                              </m:f>
                              <m:r>
                                <a:rPr lang="en-US" altLang="zh-TW" i="1">
                                  <a:latin typeface="Cambria Math"/>
                                  <a:ea typeface="Cambria Math"/>
                                  <a:cs typeface="Times New Roman" pitchFamily="18" charset="0"/>
                                </a:rPr>
                                <m:t>∙</m:t>
                              </m:r>
                              <m:sSub>
                                <m:sSubPr>
                                  <m:ctrlPr>
                                    <a:rPr lang="en-US" altLang="zh-TW" i="1">
                                      <a:latin typeface="Cambria Math" panose="02040503050406030204" pitchFamily="18" charset="0"/>
                                      <a:ea typeface="Cambria Math"/>
                                      <a:cs typeface="Times New Roman" pitchFamily="18" charset="0"/>
                                    </a:rPr>
                                  </m:ctrlPr>
                                </m:sSubPr>
                                <m:e>
                                  <m:r>
                                    <a:rPr lang="zh-TW" altLang="en-US" i="1">
                                      <a:latin typeface="Cambria Math"/>
                                      <a:ea typeface="Cambria Math"/>
                                      <a:cs typeface="Times New Roman" pitchFamily="18" charset="0"/>
                                    </a:rPr>
                                    <m:t>𝜃</m:t>
                                  </m:r>
                                </m:e>
                                <m:sub>
                                  <m:r>
                                    <a:rPr lang="en-US" altLang="zh-TW" i="1">
                                      <a:latin typeface="Cambria Math"/>
                                      <a:ea typeface="Cambria Math"/>
                                      <a:cs typeface="Times New Roman" pitchFamily="18" charset="0"/>
                                    </a:rPr>
                                    <m:t>3</m:t>
                                  </m:r>
                                </m:sub>
                              </m:sSub>
                            </m:e>
                          </m:d>
                        </m:sup>
                      </m:sSup>
                      <m:r>
                        <a:rPr lang="en-US" altLang="zh-TW" b="0" i="1" smtClean="0">
                          <a:latin typeface="Cambria Math"/>
                          <a:cs typeface="Times New Roman" pitchFamily="18" charset="0"/>
                        </a:rPr>
                        <m:t>=</m:t>
                      </m:r>
                      <m:r>
                        <m:rPr>
                          <m:sty m:val="p"/>
                        </m:rPr>
                        <a:rPr lang="en-US" altLang="zh-TW" b="0" i="0" smtClean="0">
                          <a:latin typeface="Cambria Math"/>
                          <a:cs typeface="Times New Roman" pitchFamily="18" charset="0"/>
                        </a:rPr>
                        <m:t>exp</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a:cs typeface="Times New Roman" pitchFamily="18" charset="0"/>
                            </a:rPr>
                            <m:t>−</m:t>
                          </m:r>
                          <m:r>
                            <a:rPr lang="en-US" altLang="zh-TW" b="0" i="1" smtClean="0">
                              <a:latin typeface="Cambria Math"/>
                              <a:cs typeface="Times New Roman" pitchFamily="18" charset="0"/>
                            </a:rPr>
                            <m:t>𝑖</m:t>
                          </m:r>
                          <m:nary>
                            <m:naryPr>
                              <m:chr m:val="∑"/>
                              <m:ctrlPr>
                                <a:rPr lang="en-US" altLang="zh-TW" b="0" i="1" smtClean="0">
                                  <a:latin typeface="Cambria Math" panose="02040503050406030204" pitchFamily="18" charset="0"/>
                                  <a:cs typeface="Times New Roman" pitchFamily="18" charset="0"/>
                                </a:rPr>
                              </m:ctrlPr>
                            </m:naryPr>
                            <m:sub>
                              <m:r>
                                <m:rPr>
                                  <m:brk m:alnAt="23"/>
                                </m:rPr>
                                <a:rPr lang="en-US" altLang="zh-TW" b="0" i="1" smtClean="0">
                                  <a:latin typeface="Cambria Math"/>
                                  <a:cs typeface="Times New Roman" pitchFamily="18" charset="0"/>
                                </a:rPr>
                                <m:t>𝑖</m:t>
                              </m:r>
                              <m:r>
                                <a:rPr lang="en-US" altLang="zh-TW" b="0" i="1" smtClean="0">
                                  <a:latin typeface="Cambria Math"/>
                                  <a:cs typeface="Times New Roman" pitchFamily="18" charset="0"/>
                                </a:rPr>
                                <m:t>=1</m:t>
                              </m:r>
                            </m:sub>
                            <m:sup>
                              <m:r>
                                <a:rPr lang="en-US" altLang="zh-TW" b="0" i="1" smtClean="0">
                                  <a:latin typeface="Cambria Math"/>
                                  <a:cs typeface="Times New Roman" pitchFamily="18" charset="0"/>
                                </a:rPr>
                                <m:t>3</m:t>
                              </m:r>
                            </m:sup>
                            <m:e>
                              <m:f>
                                <m:fPr>
                                  <m:ctrlPr>
                                    <a:rPr lang="en-US" altLang="zh-TW" i="1">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𝜎</m:t>
                                          </m:r>
                                        </m:e>
                                      </m:acc>
                                    </m:e>
                                    <m:sub>
                                      <m:r>
                                        <a:rPr lang="en-US" altLang="zh-TW" b="0" i="1" smtClean="0">
                                          <a:latin typeface="Cambria Math"/>
                                          <a:cs typeface="Times New Roman" pitchFamily="18" charset="0"/>
                                        </a:rPr>
                                        <m:t>𝑖</m:t>
                                      </m:r>
                                    </m:sub>
                                  </m:sSub>
                                </m:num>
                                <m:den>
                                  <m:r>
                                    <a:rPr lang="en-US" altLang="zh-TW" i="1">
                                      <a:latin typeface="Cambria Math"/>
                                      <a:cs typeface="Times New Roman" pitchFamily="18" charset="0"/>
                                    </a:rPr>
                                    <m:t>2</m:t>
                                  </m:r>
                                </m:den>
                              </m:f>
                              <m:r>
                                <a:rPr lang="en-US" altLang="zh-TW" i="1">
                                  <a:latin typeface="Cambria Math"/>
                                  <a:ea typeface="Cambria Math"/>
                                  <a:cs typeface="Times New Roman" pitchFamily="18" charset="0"/>
                                </a:rPr>
                                <m:t>∙</m:t>
                              </m:r>
                              <m:sSub>
                                <m:sSubPr>
                                  <m:ctrlPr>
                                    <a:rPr lang="en-US" altLang="zh-TW" i="1">
                                      <a:latin typeface="Cambria Math" panose="02040503050406030204" pitchFamily="18" charset="0"/>
                                      <a:ea typeface="Cambria Math"/>
                                      <a:cs typeface="Times New Roman" pitchFamily="18" charset="0"/>
                                    </a:rPr>
                                  </m:ctrlPr>
                                </m:sSubPr>
                                <m:e>
                                  <m:r>
                                    <a:rPr lang="zh-TW" altLang="en-US" i="1">
                                      <a:latin typeface="Cambria Math"/>
                                      <a:ea typeface="Cambria Math"/>
                                      <a:cs typeface="Times New Roman" pitchFamily="18" charset="0"/>
                                    </a:rPr>
                                    <m:t>𝜃</m:t>
                                  </m:r>
                                </m:e>
                                <m:sub>
                                  <m:r>
                                    <a:rPr lang="en-US" altLang="zh-TW" b="0" i="1" smtClean="0">
                                      <a:latin typeface="Cambria Math"/>
                                      <a:ea typeface="Cambria Math"/>
                                      <a:cs typeface="Times New Roman" pitchFamily="18" charset="0"/>
                                    </a:rPr>
                                    <m:t>𝑖</m:t>
                                  </m:r>
                                </m:sub>
                              </m:sSub>
                            </m:e>
                          </m:nary>
                        </m:e>
                      </m:d>
                    </m:oMath>
                  </m:oMathPara>
                </a14:m>
                <a:endParaRPr lang="zh-TW" altLang="en-US" dirty="0">
                  <a:latin typeface="Times New Roman" pitchFamily="18" charset="0"/>
                  <a:cs typeface="Times New Roman" pitchFamily="18" charset="0"/>
                </a:endParaRPr>
              </a:p>
            </p:txBody>
          </p:sp>
        </mc:Choice>
        <mc:Fallback xmlns="">
          <p:sp>
            <p:nvSpPr>
              <p:cNvPr id="10" name="文字方塊 9"/>
              <p:cNvSpPr txBox="1">
                <a:spLocks noRot="1" noChangeAspect="1" noMove="1" noResize="1" noEditPoints="1" noAdjustHandles="1" noChangeArrowheads="1" noChangeShapeType="1" noTextEdit="1"/>
              </p:cNvSpPr>
              <p:nvPr/>
            </p:nvSpPr>
            <p:spPr>
              <a:xfrm>
                <a:off x="962408" y="4063747"/>
                <a:ext cx="6700033" cy="871136"/>
              </a:xfrm>
              <a:prstGeom prst="rect">
                <a:avLst/>
              </a:prstGeom>
              <a:blipFill>
                <a:blip r:embed="rId3"/>
                <a:stretch>
                  <a:fillRect t="-95652" b="-15072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973488" y="1160822"/>
                <a:ext cx="4437112" cy="550728"/>
              </a:xfrm>
              <a:prstGeom prst="rect">
                <a:avLst/>
              </a:prstGeom>
            </p:spPr>
            <p:txBody>
              <a:bodyPr wrap="none">
                <a:spAutoFit/>
              </a:bodyPr>
              <a:lstStyle/>
              <a:p>
                <a14:m>
                  <m:oMath xmlns:m="http://schemas.openxmlformats.org/officeDocument/2006/math">
                    <m:f>
                      <m:fPr>
                        <m:ctrlPr>
                          <a:rPr lang="en-US" altLang="zh-TW" sz="2000" i="1" smtClean="0">
                            <a:latin typeface="Cambria Math" panose="02040503050406030204" pitchFamily="18" charset="0"/>
                            <a:cs typeface="Times New Roman" pitchFamily="18" charset="0"/>
                          </a:rPr>
                        </m:ctrlPr>
                      </m:fPr>
                      <m:num>
                        <m:sSub>
                          <m:sSubPr>
                            <m:ctrlPr>
                              <a:rPr lang="en-US" altLang="zh-TW" sz="2000" i="1">
                                <a:latin typeface="Cambria Math" panose="02040503050406030204" pitchFamily="18" charset="0"/>
                                <a:cs typeface="Times New Roman" pitchFamily="18" charset="0"/>
                              </a:rPr>
                            </m:ctrlPr>
                          </m:sSubPr>
                          <m:e>
                            <m:acc>
                              <m:accPr>
                                <m:chr m:val="̂"/>
                                <m:ctrlPr>
                                  <a:rPr lang="en-US" altLang="zh-TW" sz="2000" i="1" smtClean="0">
                                    <a:latin typeface="Cambria Math" panose="02040503050406030204" pitchFamily="18" charset="0"/>
                                    <a:cs typeface="Times New Roman" pitchFamily="18" charset="0"/>
                                  </a:rPr>
                                </m:ctrlPr>
                              </m:accPr>
                              <m:e>
                                <m:r>
                                  <a:rPr lang="zh-TW" altLang="en-US" sz="2000" i="1">
                                    <a:latin typeface="Cambria Math"/>
                                    <a:cs typeface="Times New Roman" pitchFamily="18" charset="0"/>
                                  </a:rPr>
                                  <m:t>𝜎</m:t>
                                </m:r>
                              </m:e>
                            </m:acc>
                          </m:e>
                          <m:sub>
                            <m:r>
                              <a:rPr lang="en-US" altLang="zh-TW" sz="2000" i="1">
                                <a:latin typeface="Cambria Math"/>
                                <a:cs typeface="Times New Roman" pitchFamily="18" charset="0"/>
                              </a:rPr>
                              <m:t>1</m:t>
                            </m:r>
                            <m:r>
                              <a:rPr lang="en-US" altLang="zh-TW" sz="2000" b="0" i="1" smtClean="0">
                                <a:latin typeface="Cambria Math"/>
                                <a:cs typeface="Times New Roman" pitchFamily="18" charset="0"/>
                              </a:rPr>
                              <m:t>,2,3</m:t>
                            </m:r>
                          </m:sub>
                        </m:sSub>
                      </m:num>
                      <m:den>
                        <m:r>
                          <a:rPr lang="en-US" altLang="zh-TW" sz="2000" i="1">
                            <a:latin typeface="Cambria Math"/>
                            <a:cs typeface="Times New Roman" pitchFamily="18" charset="0"/>
                          </a:rPr>
                          <m:t>2</m:t>
                        </m:r>
                      </m:den>
                    </m:f>
                  </m:oMath>
                </a14:m>
                <a:r>
                  <a:rPr lang="zh-TW" altLang="en-US" sz="2400" dirty="0"/>
                  <a:t> </a:t>
                </a:r>
                <a:r>
                  <a:rPr lang="zh-TW" altLang="en-US" dirty="0"/>
                  <a:t>就稱為</a:t>
                </a:r>
                <a:r>
                  <a:rPr lang="en-US" altLang="zh-TW" dirty="0" err="1">
                    <a:latin typeface="Cambria Math" panose="02040503050406030204" pitchFamily="18" charset="0"/>
                    <a:ea typeface="Cambria Math" panose="02040503050406030204" pitchFamily="18" charset="0"/>
                    <a:cs typeface="Times New Roman" panose="02020603050405020304" pitchFamily="18" charset="0"/>
                  </a:rPr>
                  <a:t>Isospin</a:t>
                </a:r>
                <a:r>
                  <a:rPr lang="en-US" altLang="zh-TW" dirty="0">
                    <a:latin typeface="Cambria Math" panose="02040503050406030204" pitchFamily="18" charset="0"/>
                    <a:ea typeface="Cambria Math" panose="02040503050406030204" pitchFamily="18" charset="0"/>
                    <a:cs typeface="Times New Roman" panose="02020603050405020304" pitchFamily="18" charset="0"/>
                  </a:rPr>
                  <a:t> SU(2) </a:t>
                </a:r>
                <a:r>
                  <a:rPr lang="zh-TW" altLang="en-US" dirty="0">
                    <a:latin typeface="Cambria Math" panose="02040503050406030204" pitchFamily="18" charset="0"/>
                    <a:cs typeface="Times New Roman" panose="02020603050405020304" pitchFamily="18" charset="0"/>
                  </a:rPr>
                  <a:t>的 </a:t>
                </a:r>
                <a:r>
                  <a:rPr lang="en-US" altLang="zh-TW"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Generators</a:t>
                </a:r>
                <a:r>
                  <a:rPr lang="zh-TW" altLang="en-US"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a:t>
                </a:r>
                <a:endParaRPr lang="zh-TW" altLang="en-US" dirty="0">
                  <a:solidFill>
                    <a:srgbClr val="FF0000"/>
                  </a:solidFill>
                  <a:latin typeface="Cambria Math" panose="02040503050406030204" pitchFamily="18"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973488" y="1160822"/>
                <a:ext cx="4437112" cy="550728"/>
              </a:xfrm>
              <a:prstGeom prst="rect">
                <a:avLst/>
              </a:prstGeom>
              <a:blipFill>
                <a:blip r:embed="rId4"/>
                <a:stretch>
                  <a:fillRect t="-2273" b="-681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973006" y="3622865"/>
                <a:ext cx="4204772" cy="369332"/>
              </a:xfrm>
              <a:prstGeom prst="rect">
                <a:avLst/>
              </a:prstGeom>
            </p:spPr>
            <p:txBody>
              <a:bodyPr wrap="square">
                <a:spAutoFit/>
              </a:bodyPr>
              <a:lstStyle/>
              <a:p>
                <a:r>
                  <a:rPr lang="zh-TW" altLang="en-US" dirty="0">
                    <a:cs typeface="Times New Roman" pitchFamily="18" charset="0"/>
                  </a:rPr>
                  <a:t>由</a:t>
                </a:r>
                <a14:m>
                  <m:oMath xmlns:m="http://schemas.openxmlformats.org/officeDocument/2006/math">
                    <m:r>
                      <a:rPr lang="zh-TW" altLang="en-US" b="0" i="1" dirty="0" smtClean="0">
                        <a:latin typeface="Cambria Math"/>
                        <a:cs typeface="Times New Roman" pitchFamily="18" charset="0"/>
                      </a:rPr>
                      <m:t> </m:t>
                    </m:r>
                    <m:r>
                      <a:rPr lang="en-US" altLang="zh-TW" i="1" dirty="0" smtClean="0">
                        <a:latin typeface="Cambria Math"/>
                        <a:cs typeface="Times New Roman" pitchFamily="18" charset="0"/>
                      </a:rPr>
                      <m:t>𝐴</m:t>
                    </m:r>
                    <m:r>
                      <a:rPr lang="zh-TW" altLang="en-US" b="0" i="1" dirty="0" smtClean="0">
                        <a:latin typeface="Cambria Math"/>
                        <a:cs typeface="Times New Roman" pitchFamily="18" charset="0"/>
                      </a:rPr>
                      <m:t> </m:t>
                    </m:r>
                  </m:oMath>
                </a14:m>
                <a:r>
                  <a:rPr lang="zh-TW" altLang="en-US" dirty="0">
                    <a:cs typeface="Times New Roman" pitchFamily="18" charset="0"/>
                  </a:rPr>
                  <a:t>矩陣，取指數</a:t>
                </a:r>
                <a14:m>
                  <m:oMath xmlns:m="http://schemas.openxmlformats.org/officeDocument/2006/math">
                    <m:r>
                      <a:rPr lang="zh-TW" altLang="en-US" b="0" i="1" smtClean="0">
                        <a:latin typeface="Cambria Math"/>
                        <a:cs typeface="Times New Roman" pitchFamily="18" charset="0"/>
                      </a:rPr>
                      <m:t>，</m:t>
                    </m:r>
                    <m:r>
                      <a:rPr lang="zh-TW" altLang="en-US" i="1">
                        <a:latin typeface="Cambria Math"/>
                        <a:cs typeface="Times New Roman" pitchFamily="18" charset="0"/>
                      </a:rPr>
                      <m:t>就可得</m:t>
                    </m:r>
                    <m:r>
                      <a:rPr lang="zh-TW" altLang="en-US" b="0" i="1" smtClean="0">
                        <a:latin typeface="Cambria Math"/>
                        <a:cs typeface="Times New Roman" pitchFamily="18" charset="0"/>
                      </a:rPr>
                      <m:t> </m:t>
                    </m:r>
                    <m:r>
                      <a:rPr lang="en-US" altLang="zh-TW" i="1">
                        <a:latin typeface="Cambria Math"/>
                        <a:cs typeface="Times New Roman" pitchFamily="18" charset="0"/>
                      </a:rPr>
                      <m:t>𝑈</m:t>
                    </m:r>
                  </m:oMath>
                </a14:m>
                <a:r>
                  <a:rPr lang="en-US" altLang="zh-TW" i="1" dirty="0">
                    <a:latin typeface="Times New Roman" pitchFamily="18" charset="0"/>
                    <a:cs typeface="Times New Roman" pitchFamily="18" charset="0"/>
                  </a:rPr>
                  <a:t> </a:t>
                </a:r>
                <a:r>
                  <a:rPr lang="zh-TW" altLang="en-US" dirty="0"/>
                  <a:t>矩陣：</a:t>
                </a:r>
              </a:p>
            </p:txBody>
          </p:sp>
        </mc:Choice>
        <mc:Fallback xmlns="">
          <p:sp>
            <p:nvSpPr>
              <p:cNvPr id="9" name="矩形 8"/>
              <p:cNvSpPr>
                <a:spLocks noRot="1" noChangeAspect="1" noMove="1" noResize="1" noEditPoints="1" noAdjustHandles="1" noChangeArrowheads="1" noChangeShapeType="1" noTextEdit="1"/>
              </p:cNvSpPr>
              <p:nvPr/>
            </p:nvSpPr>
            <p:spPr>
              <a:xfrm>
                <a:off x="973006" y="3622865"/>
                <a:ext cx="4204772" cy="369332"/>
              </a:xfrm>
              <a:prstGeom prst="rect">
                <a:avLst/>
              </a:prstGeom>
              <a:blipFill>
                <a:blip r:embed="rId5"/>
                <a:stretch>
                  <a:fillRect l="-1205"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962408" y="2072112"/>
                <a:ext cx="5843506" cy="369332"/>
              </a:xfrm>
              <a:prstGeom prst="rect">
                <a:avLst/>
              </a:prstGeom>
              <a:noFill/>
            </p:spPr>
            <p:txBody>
              <a:bodyPr wrap="square" rtlCol="0">
                <a:spAutoFit/>
              </a:bodyPr>
              <a:lstStyle/>
              <a:p>
                <a14:m>
                  <m:oMath xmlns:m="http://schemas.openxmlformats.org/officeDocument/2006/math">
                    <m:r>
                      <a:rPr lang="en-US" altLang="zh-TW" i="1" smtClean="0">
                        <a:solidFill>
                          <a:srgbClr val="FF0000"/>
                        </a:solidFill>
                        <a:latin typeface="Cambria Math"/>
                        <a:cs typeface="Times New Roman" pitchFamily="18" charset="0"/>
                      </a:rPr>
                      <m:t>𝐴</m:t>
                    </m:r>
                  </m:oMath>
                </a14:m>
                <a:r>
                  <a:rPr lang="zh-TW" altLang="en-US" dirty="0">
                    <a:solidFill>
                      <a:srgbClr val="FF0000"/>
                    </a:solidFill>
                    <a:latin typeface="Times New Roman" pitchFamily="18" charset="0"/>
                    <a:cs typeface="Times New Roman" pitchFamily="18" charset="0"/>
                  </a:rPr>
                  <a:t>矩陣屬於由</a:t>
                </a:r>
                <a:r>
                  <a:rPr lang="en-US" altLang="zh-TW"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Generators</a:t>
                </a:r>
                <a:r>
                  <a:rPr lang="zh-TW" altLang="en-US" dirty="0">
                    <a:solidFill>
                      <a:srgbClr val="FF0000"/>
                    </a:solidFill>
                    <a:latin typeface="Times New Roman" pitchFamily="18" charset="0"/>
                    <a:cs typeface="Times New Roman" pitchFamily="18" charset="0"/>
                  </a:rPr>
                  <a:t>為基底所展開的三度線性空間。</a:t>
                </a:r>
                <a:endParaRPr lang="zh-TW" altLang="en-US" dirty="0">
                  <a:solidFill>
                    <a:srgbClr val="FF0000"/>
                  </a:solidFill>
                  <a:latin typeface="Cambria Math" panose="02040503050406030204" pitchFamily="18" charset="0"/>
                  <a:cs typeface="Times New Roman" panose="02020603050405020304" pitchFamily="18" charset="0"/>
                </a:endParaRPr>
              </a:p>
            </p:txBody>
          </p:sp>
        </mc:Choice>
        <mc:Fallback xmlns="">
          <p:sp>
            <p:nvSpPr>
              <p:cNvPr id="3" name="文字方塊 2"/>
              <p:cNvSpPr txBox="1">
                <a:spLocks noRot="1" noChangeAspect="1" noMove="1" noResize="1" noEditPoints="1" noAdjustHandles="1" noChangeArrowheads="1" noChangeShapeType="1" noTextEdit="1"/>
              </p:cNvSpPr>
              <p:nvPr/>
            </p:nvSpPr>
            <p:spPr>
              <a:xfrm>
                <a:off x="962408" y="2072112"/>
                <a:ext cx="5843506" cy="369332"/>
              </a:xfrm>
              <a:prstGeom prst="rect">
                <a:avLst/>
              </a:prstGeom>
              <a:blipFill>
                <a:blip r:embed="rId6"/>
                <a:stretch>
                  <a:fillRect t="-10345" b="-31034"/>
                </a:stretch>
              </a:blipFill>
            </p:spPr>
            <p:txBody>
              <a:bodyPr/>
              <a:lstStyle/>
              <a:p>
                <a:r>
                  <a:rPr lang="en-TW">
                    <a:noFill/>
                  </a:rPr>
                  <a:t> </a:t>
                </a:r>
              </a:p>
            </p:txBody>
          </p:sp>
        </mc:Fallback>
      </mc:AlternateContent>
      <p:sp>
        <p:nvSpPr>
          <p:cNvPr id="27" name="文字方塊 26"/>
          <p:cNvSpPr txBox="1"/>
          <p:nvPr/>
        </p:nvSpPr>
        <p:spPr>
          <a:xfrm>
            <a:off x="973006" y="6226235"/>
            <a:ext cx="5145226"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李群是由</a:t>
            </a:r>
            <a:r>
              <a:rPr lang="zh-CN" altLang="en-US" dirty="0">
                <a:latin typeface="Times New Roman" pitchFamily="18" charset="0"/>
                <a:cs typeface="Times New Roman" pitchFamily="18" charset="0"/>
              </a:rPr>
              <a:t>一個</a:t>
            </a:r>
            <a:r>
              <a:rPr lang="zh-TW" altLang="en-US" dirty="0">
                <a:latin typeface="Times New Roman" pitchFamily="18" charset="0"/>
                <a:cs typeface="Times New Roman" pitchFamily="18" charset="0"/>
              </a:rPr>
              <a:t>線性空間取指數所形成。</a:t>
            </a:r>
          </a:p>
        </p:txBody>
      </p:sp>
      <mc:AlternateContent xmlns:mc="http://schemas.openxmlformats.org/markup-compatibility/2006" xmlns:a14="http://schemas.microsoft.com/office/drawing/2010/main">
        <mc:Choice Requires="a14">
          <p:sp>
            <p:nvSpPr>
              <p:cNvPr id="20" name="矩形 19">
                <a:extLst>
                  <a:ext uri="{FF2B5EF4-FFF2-40B4-BE49-F238E27FC236}">
                    <a16:creationId xmlns:a16="http://schemas.microsoft.com/office/drawing/2014/main" id="{9F10C044-0EAF-1F4D-9C7E-CAD72481DE19}"/>
                  </a:ext>
                </a:extLst>
              </p:cNvPr>
              <p:cNvSpPr/>
              <p:nvPr/>
            </p:nvSpPr>
            <p:spPr>
              <a:xfrm>
                <a:off x="973008" y="416930"/>
                <a:ext cx="3036790" cy="617798"/>
              </a:xfrm>
              <a:prstGeom prst="rect">
                <a:avLst/>
              </a:prstGeom>
              <a:solidFill>
                <a:srgbClr val="FFFB7B"/>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cs typeface="Times New Roman" pitchFamily="18" charset="0"/>
                        </a:rPr>
                        <m:t>𝐴</m:t>
                      </m:r>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zh-TW" altLang="en-US" i="1">
                                      <a:latin typeface="Cambria Math"/>
                                    </a:rPr>
                                    <m:t>𝜎</m:t>
                                  </m:r>
                                </m:e>
                              </m:acc>
                            </m:e>
                            <m:sub>
                              <m:r>
                                <a:rPr lang="en-US" altLang="zh-TW" i="1">
                                  <a:latin typeface="Cambria Math"/>
                                </a:rPr>
                                <m:t>1</m:t>
                              </m:r>
                            </m:sub>
                          </m:sSub>
                        </m:num>
                        <m:den>
                          <m:r>
                            <a:rPr lang="en-US" altLang="zh-TW" i="1">
                              <a:latin typeface="Cambria Math"/>
                              <a:cs typeface="Times New Roman" pitchFamily="18" charset="0"/>
                            </a:rPr>
                            <m:t>2</m:t>
                          </m:r>
                        </m:den>
                      </m:f>
                      <m:r>
                        <a:rPr lang="en-US" altLang="zh-TW" i="1">
                          <a:latin typeface="Cambria Math"/>
                          <a:ea typeface="Cambria Math"/>
                          <a:cs typeface="Times New Roman" pitchFamily="18" charset="0"/>
                        </a:rPr>
                        <m:t>∙</m:t>
                      </m:r>
                      <m:sSub>
                        <m:sSubPr>
                          <m:ctrlPr>
                            <a:rPr lang="en-US" altLang="zh-TW" i="1">
                              <a:latin typeface="Cambria Math" panose="02040503050406030204" pitchFamily="18" charset="0"/>
                              <a:ea typeface="Cambria Math"/>
                              <a:cs typeface="Times New Roman" pitchFamily="18" charset="0"/>
                            </a:rPr>
                          </m:ctrlPr>
                        </m:sSubPr>
                        <m:e>
                          <m:r>
                            <a:rPr lang="zh-TW" altLang="en-US" i="1">
                              <a:latin typeface="Cambria Math"/>
                              <a:ea typeface="Cambria Math"/>
                              <a:cs typeface="Times New Roman" pitchFamily="18" charset="0"/>
                            </a:rPr>
                            <m:t>𝜃</m:t>
                          </m:r>
                        </m:e>
                        <m:sub>
                          <m:r>
                            <a:rPr lang="en-US" altLang="zh-TW" i="1">
                              <a:latin typeface="Cambria Math"/>
                              <a:ea typeface="Cambria Math"/>
                              <a:cs typeface="Times New Roman" pitchFamily="18" charset="0"/>
                            </a:rPr>
                            <m:t>1</m:t>
                          </m:r>
                        </m:sub>
                      </m:sSub>
                      <m:r>
                        <a:rPr lang="en-US" altLang="zh-TW" i="1">
                          <a:latin typeface="Cambria Math"/>
                          <a:ea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zh-TW" altLang="en-US" i="1">
                                      <a:latin typeface="Cambria Math"/>
                                    </a:rPr>
                                    <m:t>𝜎</m:t>
                                  </m:r>
                                </m:e>
                              </m:acc>
                            </m:e>
                            <m:sub>
                              <m:r>
                                <a:rPr lang="en-US" altLang="zh-TW" b="0" i="1" smtClean="0">
                                  <a:latin typeface="Cambria Math" panose="02040503050406030204" pitchFamily="18" charset="0"/>
                                </a:rPr>
                                <m:t>2</m:t>
                              </m:r>
                            </m:sub>
                          </m:sSub>
                        </m:num>
                        <m:den>
                          <m:r>
                            <a:rPr lang="en-US" altLang="zh-TW" i="1">
                              <a:latin typeface="Cambria Math"/>
                              <a:cs typeface="Times New Roman" pitchFamily="18" charset="0"/>
                            </a:rPr>
                            <m:t>2</m:t>
                          </m:r>
                        </m:den>
                      </m:f>
                      <m:r>
                        <a:rPr lang="en-US" altLang="zh-TW" i="1">
                          <a:latin typeface="Cambria Math"/>
                          <a:ea typeface="Cambria Math"/>
                          <a:cs typeface="Times New Roman" pitchFamily="18" charset="0"/>
                        </a:rPr>
                        <m:t>∙</m:t>
                      </m:r>
                      <m:sSub>
                        <m:sSubPr>
                          <m:ctrlPr>
                            <a:rPr lang="en-US" altLang="zh-TW" i="1">
                              <a:latin typeface="Cambria Math" panose="02040503050406030204" pitchFamily="18" charset="0"/>
                              <a:ea typeface="Cambria Math"/>
                              <a:cs typeface="Times New Roman" pitchFamily="18" charset="0"/>
                            </a:rPr>
                          </m:ctrlPr>
                        </m:sSubPr>
                        <m:e>
                          <m:r>
                            <a:rPr lang="zh-TW" altLang="en-US" i="1">
                              <a:latin typeface="Cambria Math"/>
                              <a:ea typeface="Cambria Math"/>
                              <a:cs typeface="Times New Roman" pitchFamily="18" charset="0"/>
                            </a:rPr>
                            <m:t>𝜃</m:t>
                          </m:r>
                        </m:e>
                        <m:sub>
                          <m:r>
                            <a:rPr lang="en-US" altLang="zh-TW" i="1">
                              <a:latin typeface="Cambria Math"/>
                              <a:ea typeface="Cambria Math"/>
                              <a:cs typeface="Times New Roman" pitchFamily="18" charset="0"/>
                            </a:rPr>
                            <m:t>2</m:t>
                          </m:r>
                        </m:sub>
                      </m:sSub>
                      <m:r>
                        <a:rPr lang="en-US" altLang="zh-TW" i="1">
                          <a:latin typeface="Cambria Math"/>
                          <a:ea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zh-TW" altLang="en-US" i="1">
                                      <a:latin typeface="Cambria Math"/>
                                    </a:rPr>
                                    <m:t>𝜎</m:t>
                                  </m:r>
                                </m:e>
                              </m:acc>
                            </m:e>
                            <m:sub>
                              <m:r>
                                <a:rPr lang="en-US" altLang="zh-TW" b="0" i="1" smtClean="0">
                                  <a:latin typeface="Cambria Math" panose="02040503050406030204" pitchFamily="18" charset="0"/>
                                </a:rPr>
                                <m:t>3</m:t>
                              </m:r>
                            </m:sub>
                          </m:sSub>
                        </m:num>
                        <m:den>
                          <m:r>
                            <a:rPr lang="en-US" altLang="zh-TW" i="1">
                              <a:latin typeface="Cambria Math"/>
                              <a:cs typeface="Times New Roman" pitchFamily="18" charset="0"/>
                            </a:rPr>
                            <m:t>2</m:t>
                          </m:r>
                        </m:den>
                      </m:f>
                      <m:r>
                        <a:rPr lang="en-US" altLang="zh-TW" i="1">
                          <a:latin typeface="Cambria Math"/>
                          <a:ea typeface="Cambria Math"/>
                          <a:cs typeface="Times New Roman" pitchFamily="18" charset="0"/>
                        </a:rPr>
                        <m:t>∙</m:t>
                      </m:r>
                      <m:sSub>
                        <m:sSubPr>
                          <m:ctrlPr>
                            <a:rPr lang="en-US" altLang="zh-TW" i="1">
                              <a:latin typeface="Cambria Math" panose="02040503050406030204" pitchFamily="18" charset="0"/>
                              <a:ea typeface="Cambria Math"/>
                              <a:cs typeface="Times New Roman" pitchFamily="18" charset="0"/>
                            </a:rPr>
                          </m:ctrlPr>
                        </m:sSubPr>
                        <m:e>
                          <m:r>
                            <a:rPr lang="zh-TW" altLang="en-US" i="1">
                              <a:latin typeface="Cambria Math"/>
                              <a:ea typeface="Cambria Math"/>
                              <a:cs typeface="Times New Roman" pitchFamily="18" charset="0"/>
                            </a:rPr>
                            <m:t>𝜃</m:t>
                          </m:r>
                        </m:e>
                        <m:sub>
                          <m:r>
                            <a:rPr lang="en-US" altLang="zh-TW" i="1">
                              <a:latin typeface="Cambria Math"/>
                              <a:ea typeface="Cambria Math"/>
                              <a:cs typeface="Times New Roman" pitchFamily="18" charset="0"/>
                            </a:rPr>
                            <m:t>3</m:t>
                          </m:r>
                        </m:sub>
                      </m:sSub>
                    </m:oMath>
                  </m:oMathPara>
                </a14:m>
                <a:endParaRPr lang="zh-TW" altLang="en-US" dirty="0"/>
              </a:p>
            </p:txBody>
          </p:sp>
        </mc:Choice>
        <mc:Fallback xmlns="">
          <p:sp>
            <p:nvSpPr>
              <p:cNvPr id="20" name="矩形 19">
                <a:extLst>
                  <a:ext uri="{FF2B5EF4-FFF2-40B4-BE49-F238E27FC236}">
                    <a16:creationId xmlns:a16="http://schemas.microsoft.com/office/drawing/2014/main" id="{9F10C044-0EAF-1F4D-9C7E-CAD72481DE19}"/>
                  </a:ext>
                </a:extLst>
              </p:cNvPr>
              <p:cNvSpPr>
                <a:spLocks noRot="1" noChangeAspect="1" noMove="1" noResize="1" noEditPoints="1" noAdjustHandles="1" noChangeArrowheads="1" noChangeShapeType="1" noTextEdit="1"/>
              </p:cNvSpPr>
              <p:nvPr/>
            </p:nvSpPr>
            <p:spPr>
              <a:xfrm>
                <a:off x="973008" y="416930"/>
                <a:ext cx="3036790" cy="617798"/>
              </a:xfrm>
              <a:prstGeom prst="rect">
                <a:avLst/>
              </a:prstGeom>
              <a:blipFill>
                <a:blip r:embed="rId7"/>
                <a:stretch>
                  <a:fillRect t="-2000" b="-4000"/>
                </a:stretch>
              </a:blipFill>
            </p:spPr>
            <p:txBody>
              <a:bodyPr/>
              <a:lstStyle/>
              <a:p>
                <a:r>
                  <a:rPr lang="en-TW">
                    <a:noFill/>
                  </a:rPr>
                  <a:t> </a:t>
                </a:r>
              </a:p>
            </p:txBody>
          </p:sp>
        </mc:Fallback>
      </mc:AlternateContent>
      <p:sp>
        <p:nvSpPr>
          <p:cNvPr id="15" name="文字方塊 14">
            <a:extLst>
              <a:ext uri="{FF2B5EF4-FFF2-40B4-BE49-F238E27FC236}">
                <a16:creationId xmlns:a16="http://schemas.microsoft.com/office/drawing/2014/main" id="{1C137009-9A3E-7149-815F-26962E2252DF}"/>
              </a:ext>
            </a:extLst>
          </p:cNvPr>
          <p:cNvSpPr txBox="1"/>
          <p:nvPr/>
        </p:nvSpPr>
        <p:spPr>
          <a:xfrm>
            <a:off x="962408" y="3202259"/>
            <a:ext cx="7544984" cy="369332"/>
          </a:xfrm>
          <a:prstGeom prst="rect">
            <a:avLst/>
          </a:prstGeom>
          <a:noFill/>
        </p:spPr>
        <p:txBody>
          <a:bodyPr wrap="square" rtlCol="0">
            <a:spAutoFit/>
          </a:bodyPr>
          <a:lstStyle/>
          <a:p>
            <a:r>
              <a:rPr lang="zh-TW" altLang="en-US" dirty="0">
                <a:latin typeface="+mj-ea"/>
                <a:ea typeface="+mj-ea"/>
                <a:cs typeface="Times New Roman" panose="02020603050405020304" pitchFamily="18" charset="0"/>
              </a:rPr>
              <a:t>由此</a:t>
            </a:r>
            <a:r>
              <a:rPr lang="en-US" altLang="zh-TW" dirty="0">
                <a:latin typeface="Cambria Math" panose="02040503050406030204" pitchFamily="18" charset="0"/>
                <a:ea typeface="Cambria Math" panose="02040503050406030204" pitchFamily="18" charset="0"/>
                <a:cs typeface="Times New Roman" panose="02020603050405020304" pitchFamily="18" charset="0"/>
              </a:rPr>
              <a:t>Generators</a:t>
            </a:r>
            <a:r>
              <a:rPr lang="zh-TW" altLang="en-US" dirty="0">
                <a:latin typeface="Times New Roman" pitchFamily="18" charset="0"/>
                <a:cs typeface="Times New Roman" pitchFamily="18" charset="0"/>
              </a:rPr>
              <a:t>為基底所展開的三度線性空間可以</a:t>
            </a:r>
            <a:r>
              <a:rPr lang="en-US" altLang="zh-TW" dirty="0">
                <a:latin typeface="Times New Roman" pitchFamily="18" charset="0"/>
                <a:cs typeface="Times New Roman" pitchFamily="18" charset="0"/>
              </a:rPr>
              <a:t>generate</a:t>
            </a:r>
            <a:r>
              <a:rPr lang="zh-CN" altLang="en-US" dirty="0">
                <a:latin typeface="Times New Roman" pitchFamily="18" charset="0"/>
                <a:cs typeface="Times New Roman" pitchFamily="18" charset="0"/>
              </a:rPr>
              <a:t>整個群</a:t>
            </a:r>
            <a:r>
              <a:rPr lang="zh-TW" altLang="en-US" dirty="0">
                <a:latin typeface="Times New Roman" pitchFamily="18" charset="0"/>
                <a:cs typeface="Times New Roman" pitchFamily="18" charset="0"/>
              </a:rPr>
              <a:t>：</a:t>
            </a:r>
            <a:endParaRPr lang="zh-TW" altLang="en-US" dirty="0">
              <a:latin typeface="Cambria Math"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5C237DCF-0981-1042-8AE1-208504A45DB6}"/>
                  </a:ext>
                </a:extLst>
              </p:cNvPr>
              <p:cNvSpPr txBox="1"/>
              <p:nvPr/>
            </p:nvSpPr>
            <p:spPr>
              <a:xfrm>
                <a:off x="962408" y="1680629"/>
                <a:ext cx="7811203" cy="369332"/>
              </a:xfrm>
              <a:prstGeom prst="rect">
                <a:avLst/>
              </a:prstGeom>
              <a:noFill/>
            </p:spPr>
            <p:txBody>
              <a:bodyPr wrap="square" rtlCol="0">
                <a:spAutoFit/>
              </a:bodyPr>
              <a:lstStyle/>
              <a:p>
                <a14:m>
                  <m:oMath xmlns:m="http://schemas.openxmlformats.org/officeDocument/2006/math">
                    <m:r>
                      <a:rPr lang="en-US" altLang="zh-TW" i="1" smtClean="0">
                        <a:solidFill>
                          <a:schemeClr val="tx1"/>
                        </a:solidFill>
                        <a:latin typeface="Cambria Math"/>
                        <a:cs typeface="Times New Roman" pitchFamily="18" charset="0"/>
                      </a:rPr>
                      <m:t>𝐴</m:t>
                    </m:r>
                  </m:oMath>
                </a14:m>
                <a:r>
                  <a:rPr lang="zh-TW" altLang="en-US" dirty="0">
                    <a:solidFill>
                      <a:schemeClr val="tx1"/>
                    </a:solidFill>
                    <a:latin typeface="Times New Roman" pitchFamily="18" charset="0"/>
                    <a:cs typeface="Times New Roman" pitchFamily="18" charset="0"/>
                  </a:rPr>
                  <a:t>矩陣是</a:t>
                </a:r>
                <a:r>
                  <a:rPr lang="en-US" altLang="zh-TW"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Generators</a:t>
                </a:r>
                <a:r>
                  <a:rPr lang="zh-TW" altLang="en-US" dirty="0">
                    <a:solidFill>
                      <a:schemeClr val="tx1"/>
                    </a:solidFill>
                    <a:latin typeface="Times New Roman" pitchFamily="18" charset="0"/>
                    <a:cs typeface="Times New Roman" pitchFamily="18" charset="0"/>
                  </a:rPr>
                  <a:t>的線性組合。任一</a:t>
                </a:r>
                <a14:m>
                  <m:oMath xmlns:m="http://schemas.openxmlformats.org/officeDocument/2006/math">
                    <m:r>
                      <m:rPr>
                        <m:nor/>
                      </m:rPr>
                      <a:rPr lang="en-US" altLang="zh-TW" i="0" dirty="0">
                        <a:latin typeface="Cambria Math" panose="02040503050406030204" pitchFamily="18" charset="0"/>
                        <a:ea typeface="Cambria Math" panose="02040503050406030204" pitchFamily="18" charset="0"/>
                        <a:cs typeface="Times New Roman" panose="02020603050405020304" pitchFamily="18" charset="0"/>
                      </a:rPr>
                      <m:t>Generators</m:t>
                    </m:r>
                    <m:r>
                      <m:rPr>
                        <m:nor/>
                      </m:rPr>
                      <a:rPr lang="zh-TW" altLang="en-US" i="0" dirty="0">
                        <a:latin typeface="Times New Roman" pitchFamily="18" charset="0"/>
                        <a:cs typeface="Times New Roman" pitchFamily="18" charset="0"/>
                      </a:rPr>
                      <m:t>的線性組合</m:t>
                    </m:r>
                    <m:r>
                      <a:rPr lang="zh-TW" altLang="en-US" i="1" dirty="0" smtClean="0">
                        <a:latin typeface="Cambria Math" panose="02040503050406030204" pitchFamily="18" charset="0"/>
                        <a:cs typeface="Times New Roman" pitchFamily="18" charset="0"/>
                      </a:rPr>
                      <m:t>都可以</m:t>
                    </m:r>
                    <m:r>
                      <a:rPr lang="zh-TW" altLang="en-US" i="1" dirty="0">
                        <a:latin typeface="Cambria Math" panose="02040503050406030204" pitchFamily="18" charset="0"/>
                        <a:cs typeface="Times New Roman" pitchFamily="18" charset="0"/>
                      </a:rPr>
                      <m:t>是</m:t>
                    </m:r>
                    <m:r>
                      <a:rPr lang="en-US" altLang="zh-TW" i="1">
                        <a:latin typeface="Cambria Math"/>
                        <a:cs typeface="Times New Roman" pitchFamily="18" charset="0"/>
                      </a:rPr>
                      <m:t>𝐴</m:t>
                    </m:r>
                  </m:oMath>
                </a14:m>
                <a:r>
                  <a:rPr lang="zh-TW" altLang="en-US" dirty="0">
                    <a:latin typeface="Times New Roman" pitchFamily="18" charset="0"/>
                    <a:cs typeface="Times New Roman" pitchFamily="18" charset="0"/>
                  </a:rPr>
                  <a:t>矩陣。</a:t>
                </a:r>
                <a:endParaRPr lang="zh-TW" altLang="en-US" dirty="0">
                  <a:latin typeface="Cambria Math" panose="02040503050406030204" pitchFamily="18" charset="0"/>
                  <a:cs typeface="Times New Roman" panose="02020603050405020304" pitchFamily="18" charset="0"/>
                </a:endParaRPr>
              </a:p>
            </p:txBody>
          </p:sp>
        </mc:Choice>
        <mc:Fallback xmlns="">
          <p:sp>
            <p:nvSpPr>
              <p:cNvPr id="16" name="文字方塊 15">
                <a:extLst>
                  <a:ext uri="{FF2B5EF4-FFF2-40B4-BE49-F238E27FC236}">
                    <a16:creationId xmlns:a16="http://schemas.microsoft.com/office/drawing/2014/main" id="{5C237DCF-0981-1042-8AE1-208504A45DB6}"/>
                  </a:ext>
                </a:extLst>
              </p:cNvPr>
              <p:cNvSpPr txBox="1">
                <a:spLocks noRot="1" noChangeAspect="1" noMove="1" noResize="1" noEditPoints="1" noAdjustHandles="1" noChangeArrowheads="1" noChangeShapeType="1" noTextEdit="1"/>
              </p:cNvSpPr>
              <p:nvPr/>
            </p:nvSpPr>
            <p:spPr>
              <a:xfrm>
                <a:off x="962408" y="1680629"/>
                <a:ext cx="7811203" cy="369332"/>
              </a:xfrm>
              <a:prstGeom prst="rect">
                <a:avLst/>
              </a:prstGeom>
              <a:blipFill>
                <a:blip r:embed="rId8"/>
                <a:stretch>
                  <a:fillRect t="-6667" r="-3571"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FBCF20E-4865-3A4B-8231-13CA5F03BAED}"/>
                  </a:ext>
                </a:extLst>
              </p:cNvPr>
              <p:cNvSpPr txBox="1"/>
              <p:nvPr/>
            </p:nvSpPr>
            <p:spPr>
              <a:xfrm>
                <a:off x="973006" y="2441444"/>
                <a:ext cx="7133628" cy="369332"/>
              </a:xfrm>
              <a:prstGeom prst="rect">
                <a:avLst/>
              </a:prstGeom>
              <a:noFill/>
            </p:spPr>
            <p:txBody>
              <a:bodyPr wrap="square" rtlCol="0">
                <a:spAutoFit/>
              </a:bodyPr>
              <a:lstStyle/>
              <a:p>
                <a14:m>
                  <m:oMath xmlns:m="http://schemas.openxmlformats.org/officeDocument/2006/math">
                    <m:r>
                      <a:rPr lang="en-US" altLang="zh-TW" i="1" smtClean="0">
                        <a:solidFill>
                          <a:schemeClr val="tx1"/>
                        </a:solidFill>
                        <a:latin typeface="Cambria Math"/>
                        <a:cs typeface="Times New Roman" pitchFamily="18" charset="0"/>
                      </a:rPr>
                      <m:t>𝐴</m:t>
                    </m:r>
                    <m:r>
                      <a:rPr lang="en-US" altLang="zh-TW" i="1">
                        <a:solidFill>
                          <a:srgbClr val="FF0000"/>
                        </a:solidFill>
                        <a:latin typeface="Cambria Math"/>
                        <a:cs typeface="Times New Roman" pitchFamily="18" charset="0"/>
                      </a:rPr>
                      <m:t> </m:t>
                    </m:r>
                  </m:oMath>
                </a14:m>
                <a:r>
                  <a:rPr lang="en-GB" dirty="0">
                    <a:latin typeface="Times New Roman" pitchFamily="18" charset="0"/>
                    <a:cs typeface="Times New Roman" pitchFamily="18" charset="0"/>
                  </a:rPr>
                  <a:t>matrices f</a:t>
                </a:r>
                <a:r>
                  <a:rPr lang="en-TW" dirty="0">
                    <a:latin typeface="Times New Roman" pitchFamily="18" charset="0"/>
                    <a:cs typeface="Times New Roman" pitchFamily="18" charset="0"/>
                  </a:rPr>
                  <a:t>orm a 3 dimensional vector space with 3 generators as its bases.  </a:t>
                </a:r>
              </a:p>
            </p:txBody>
          </p:sp>
        </mc:Choice>
        <mc:Fallback xmlns="">
          <p:sp>
            <p:nvSpPr>
              <p:cNvPr id="2" name="TextBox 1">
                <a:extLst>
                  <a:ext uri="{FF2B5EF4-FFF2-40B4-BE49-F238E27FC236}">
                    <a16:creationId xmlns:a16="http://schemas.microsoft.com/office/drawing/2014/main" id="{7FBCF20E-4865-3A4B-8231-13CA5F03BAED}"/>
                  </a:ext>
                </a:extLst>
              </p:cNvPr>
              <p:cNvSpPr txBox="1">
                <a:spLocks noRot="1" noChangeAspect="1" noMove="1" noResize="1" noEditPoints="1" noAdjustHandles="1" noChangeArrowheads="1" noChangeShapeType="1" noTextEdit="1"/>
              </p:cNvSpPr>
              <p:nvPr/>
            </p:nvSpPr>
            <p:spPr>
              <a:xfrm>
                <a:off x="973006" y="2441444"/>
                <a:ext cx="7133628" cy="369332"/>
              </a:xfrm>
              <a:prstGeom prst="rect">
                <a:avLst/>
              </a:prstGeom>
              <a:blipFill>
                <a:blip r:embed="rId9"/>
                <a:stretch>
                  <a:fillRect t="-6667" r="-2131" b="-23333"/>
                </a:stretch>
              </a:blipFill>
            </p:spPr>
            <p:txBody>
              <a:bodyPr/>
              <a:lstStyle/>
              <a:p>
                <a:r>
                  <a:rPr lang="en-TW">
                    <a:noFill/>
                  </a:rPr>
                  <a:t> </a:t>
                </a:r>
              </a:p>
            </p:txBody>
          </p:sp>
        </mc:Fallback>
      </mc:AlternateContent>
      <p:sp>
        <p:nvSpPr>
          <p:cNvPr id="4" name="TextBox 3">
            <a:extLst>
              <a:ext uri="{FF2B5EF4-FFF2-40B4-BE49-F238E27FC236}">
                <a16:creationId xmlns:a16="http://schemas.microsoft.com/office/drawing/2014/main" id="{75AC469C-1787-4C49-8EBB-9449A00D6EB2}"/>
              </a:ext>
            </a:extLst>
          </p:cNvPr>
          <p:cNvSpPr txBox="1"/>
          <p:nvPr/>
        </p:nvSpPr>
        <p:spPr>
          <a:xfrm>
            <a:off x="931512" y="5050847"/>
            <a:ext cx="7284378" cy="646331"/>
          </a:xfrm>
          <a:prstGeom prst="rect">
            <a:avLst/>
          </a:prstGeom>
          <a:noFill/>
        </p:spPr>
        <p:txBody>
          <a:bodyPr wrap="square" rtlCol="0">
            <a:spAutoFit/>
          </a:bodyPr>
          <a:lstStyle/>
          <a:p>
            <a:r>
              <a:rPr lang="en-TW" dirty="0">
                <a:latin typeface="Times New Roman" pitchFamily="18" charset="0"/>
                <a:cs typeface="Times New Roman" pitchFamily="18" charset="0"/>
              </a:rPr>
              <a:t>It can be broven that every element of the group can be written as the exponent of an element of the vector space.</a:t>
            </a:r>
          </a:p>
        </p:txBody>
      </p:sp>
    </p:spTree>
    <p:extLst>
      <p:ext uri="{BB962C8B-B14F-4D97-AF65-F5344CB8AC3E}">
        <p14:creationId xmlns:p14="http://schemas.microsoft.com/office/powerpoint/2010/main" val="13878050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字方塊 15"/>
          <p:cNvSpPr txBox="1"/>
          <p:nvPr/>
        </p:nvSpPr>
        <p:spPr bwMode="auto">
          <a:xfrm>
            <a:off x="680165" y="1243086"/>
            <a:ext cx="73247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50000"/>
              </a:spcBef>
            </a:pPr>
            <a:r>
              <a:rPr lang="zh-TW" altLang="en-US" sz="1800" dirty="0"/>
              <a:t>但並不是真的旋轉，而是一個</a:t>
            </a:r>
            <a:r>
              <a:rPr lang="en-US" altLang="zh-TW" dirty="0">
                <a:latin typeface="Cambria Math" panose="02040503050406030204" pitchFamily="18" charset="0"/>
                <a:ea typeface="Cambria Math" panose="02040503050406030204" pitchFamily="18" charset="0"/>
                <a:cs typeface="Times New Roman" panose="02020603050405020304" pitchFamily="18" charset="0"/>
              </a:rPr>
              <a:t>I</a:t>
            </a:r>
            <a:r>
              <a:rPr lang="en-US" altLang="zh-TW" sz="1800" dirty="0">
                <a:latin typeface="Cambria Math" panose="02040503050406030204" pitchFamily="18" charset="0"/>
                <a:ea typeface="Cambria Math" panose="02040503050406030204" pitchFamily="18" charset="0"/>
                <a:cs typeface="Times New Roman" panose="02020603050405020304" pitchFamily="18" charset="0"/>
              </a:rPr>
              <a:t>nternal Space</a:t>
            </a:r>
            <a:r>
              <a:rPr lang="zh-TW" altLang="en-US" sz="1800" dirty="0"/>
              <a:t>的變換。</a:t>
            </a:r>
          </a:p>
        </p:txBody>
      </p:sp>
      <p:pic>
        <p:nvPicPr>
          <p:cNvPr id="15" name="圖片 1" descr="heisenberg_werner_a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74692" y="2288240"/>
            <a:ext cx="1423990" cy="228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680165" y="1747860"/>
            <a:ext cx="5718517"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強交互作用在對應的 </a:t>
            </a:r>
            <a:r>
              <a:rPr lang="en-US" altLang="zh-TW" dirty="0" err="1">
                <a:latin typeface="Cambria Math" panose="02040503050406030204" pitchFamily="18" charset="0"/>
                <a:ea typeface="Cambria Math" panose="02040503050406030204" pitchFamily="18" charset="0"/>
                <a:cs typeface="Times New Roman" pitchFamily="18" charset="0"/>
              </a:rPr>
              <a:t>Isospin</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a:t>
            </a:r>
            <a:r>
              <a:rPr lang="zh-TW" altLang="en-US" dirty="0">
                <a:latin typeface="Times New Roman" pitchFamily="18" charset="0"/>
                <a:cs typeface="Times New Roman" pitchFamily="18" charset="0"/>
              </a:rPr>
              <a:t>旋轉</a:t>
            </a:r>
            <a:r>
              <a:rPr lang="en-US" altLang="zh-TW" dirty="0">
                <a:latin typeface="Times New Roman" pitchFamily="18" charset="0"/>
                <a:cs typeface="Times New Roman" pitchFamily="18" charset="0"/>
              </a:rPr>
              <a:t>”</a:t>
            </a:r>
            <a:r>
              <a:rPr lang="zh-TW" altLang="en-US" dirty="0">
                <a:latin typeface="Times New Roman" pitchFamily="18" charset="0"/>
                <a:cs typeface="Times New Roman" pitchFamily="18" charset="0"/>
              </a:rPr>
              <a:t> 變換下是不變的！</a:t>
            </a:r>
          </a:p>
        </p:txBody>
      </p:sp>
      <mc:AlternateContent xmlns:mc="http://schemas.openxmlformats.org/markup-compatibility/2006" xmlns:a14="http://schemas.microsoft.com/office/drawing/2010/main">
        <mc:Choice Requires="a14">
          <p:sp>
            <p:nvSpPr>
              <p:cNvPr id="9" name="文字方塊 8"/>
              <p:cNvSpPr txBox="1"/>
              <p:nvPr/>
            </p:nvSpPr>
            <p:spPr bwMode="auto">
              <a:xfrm>
                <a:off x="680165" y="347512"/>
                <a:ext cx="80464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50000"/>
                  </a:spcBef>
                </a:pPr>
                <a:r>
                  <a:rPr lang="en-US" altLang="zh-TW" dirty="0">
                    <a:latin typeface="Cambria Math" panose="02040503050406030204" pitchFamily="18" charset="0"/>
                    <a:ea typeface="Cambria Math" panose="02040503050406030204" pitchFamily="18" charset="0"/>
                    <a:cs typeface="Times New Roman" panose="02020603050405020304" pitchFamily="18" charset="0"/>
                  </a:rPr>
                  <a:t>I</a:t>
                </a:r>
                <a:r>
                  <a:rPr lang="en-US" altLang="zh-TW" sz="1800" dirty="0" err="1">
                    <a:latin typeface="Cambria Math" panose="02040503050406030204" pitchFamily="18" charset="0"/>
                    <a:ea typeface="Cambria Math" panose="02040503050406030204" pitchFamily="18" charset="0"/>
                    <a:cs typeface="Times New Roman" panose="02020603050405020304" pitchFamily="18" charset="0"/>
                  </a:rPr>
                  <a:t>sospin</a:t>
                </a:r>
                <a:r>
                  <a:rPr lang="en-US" altLang="zh-TW" sz="1800" dirty="0">
                    <a:latin typeface="Cambria Math" panose="02040503050406030204" pitchFamily="18" charset="0"/>
                    <a:ea typeface="Cambria Math" panose="02040503050406030204" pitchFamily="18" charset="0"/>
                    <a:cs typeface="Times New Roman" panose="02020603050405020304" pitchFamily="18" charset="0"/>
                  </a:rPr>
                  <a:t> </a:t>
                </a:r>
                <a14:m>
                  <m:oMath xmlns:m="http://schemas.openxmlformats.org/officeDocument/2006/math">
                    <m:r>
                      <a:rPr lang="en-US" altLang="zh-TW" sz="1800" i="1" dirty="0" smtClean="0">
                        <a:latin typeface="Cambria Math" panose="02040503050406030204" pitchFamily="18" charset="0"/>
                        <a:ea typeface="Cambria Math" panose="02040503050406030204" pitchFamily="18" charset="0"/>
                        <a:cs typeface="Times New Roman" panose="02020603050405020304" pitchFamily="18" charset="0"/>
                      </a:rPr>
                      <m:t>𝑆𝑈</m:t>
                    </m:r>
                    <m:r>
                      <a:rPr lang="en-US" altLang="zh-TW" sz="1800" i="1" dirty="0" smtClean="0">
                        <a:latin typeface="Cambria Math" panose="02040503050406030204" pitchFamily="18" charset="0"/>
                        <a:ea typeface="Cambria Math" panose="02040503050406030204" pitchFamily="18" charset="0"/>
                        <a:cs typeface="Times New Roman" panose="02020603050405020304" pitchFamily="18" charset="0"/>
                      </a:rPr>
                      <m:t>(2)</m:t>
                    </m:r>
                  </m:oMath>
                </a14:m>
                <a:r>
                  <a:rPr lang="zh-TW" altLang="en-US" sz="1800" dirty="0">
                    <a:latin typeface="Cambria Math" panose="02040503050406030204" pitchFamily="18" charset="0"/>
                    <a:cs typeface="Times New Roman" panose="02020603050405020304" pitchFamily="18" charset="0"/>
                  </a:rPr>
                  <a:t>的變換</a:t>
                </a:r>
                <a:r>
                  <a:rPr lang="zh-TW" altLang="en-US" sz="1800" dirty="0">
                    <a:latin typeface="Cambria Math" panose="02040503050406030204" pitchFamily="18" charset="0"/>
                  </a:rPr>
                  <a:t>在數學結構上就完全等於自旋</a:t>
                </a:r>
                <a:r>
                  <a:rPr lang="en-US" altLang="zh-TW" sz="1800" dirty="0">
                    <a:latin typeface="Cambria Math" panose="02040503050406030204" pitchFamily="18" charset="0"/>
                    <a:ea typeface="Cambria Math" panose="02040503050406030204" pitchFamily="18" charset="0"/>
                    <a:cs typeface="Times New Roman" panose="02020603050405020304" pitchFamily="18" charset="0"/>
                  </a:rPr>
                  <a:t>1/2</a:t>
                </a:r>
                <a:r>
                  <a:rPr lang="zh-TW" altLang="en-US" sz="1800" dirty="0">
                    <a:latin typeface="Cambria Math" panose="02040503050406030204" pitchFamily="18" charset="0"/>
                    <a:cs typeface="Times New Roman" panose="02020603050405020304" pitchFamily="18" charset="0"/>
                  </a:rPr>
                  <a:t> </a:t>
                </a:r>
                <a:r>
                  <a:rPr lang="zh-TW" altLang="en-US" dirty="0">
                    <a:latin typeface="Cambria Math" panose="02040503050406030204" pitchFamily="18" charset="0"/>
                    <a:cs typeface="Times New Roman" panose="02020603050405020304" pitchFamily="18" charset="0"/>
                  </a:rPr>
                  <a:t>的電子態的</a:t>
                </a:r>
                <a:r>
                  <a:rPr lang="en-US" altLang="zh-TW" sz="1800" dirty="0">
                    <a:latin typeface="Cambria Math" panose="02040503050406030204" pitchFamily="18" charset="0"/>
                    <a:ea typeface="Cambria Math" panose="02040503050406030204" pitchFamily="18" charset="0"/>
                    <a:cs typeface="Times New Roman" panose="02020603050405020304" pitchFamily="18" charset="0"/>
                  </a:rPr>
                  <a:t>3D</a:t>
                </a:r>
                <a:r>
                  <a:rPr lang="en-US" altLang="zh-TW" sz="1800" dirty="0">
                    <a:latin typeface="Cambria Math" panose="02040503050406030204" pitchFamily="18" charset="0"/>
                    <a:ea typeface="Cambria Math" panose="02040503050406030204" pitchFamily="18" charset="0"/>
                  </a:rPr>
                  <a:t> </a:t>
                </a:r>
                <a:r>
                  <a:rPr lang="zh-TW" altLang="en-US" sz="1800" dirty="0"/>
                  <a:t>旋轉。</a:t>
                </a:r>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680165" y="347512"/>
                <a:ext cx="8046406" cy="369332"/>
              </a:xfrm>
              <a:prstGeom prst="rect">
                <a:avLst/>
              </a:prstGeom>
              <a:blipFill>
                <a:blip r:embed="rId3"/>
                <a:stretch>
                  <a:fillRect l="-630" t="-6667" b="-2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1968775" y="782628"/>
                <a:ext cx="1608646"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tLang="zh-TW" i="1" smtClean="0">
                          <a:latin typeface="Cambria Math"/>
                          <a:cs typeface="Times New Roman" pitchFamily="18" charset="0"/>
                        </a:rPr>
                        <m:t>S</m:t>
                      </m:r>
                      <m:r>
                        <a:rPr lang="en-US" altLang="zh-TW" b="0" i="1" smtClean="0">
                          <a:latin typeface="Cambria Math"/>
                          <a:cs typeface="Times New Roman" pitchFamily="18" charset="0"/>
                        </a:rPr>
                        <m:t>𝑈</m:t>
                      </m:r>
                      <m:r>
                        <a:rPr lang="en-US" altLang="zh-TW" b="0" i="1" smtClean="0">
                          <a:latin typeface="Cambria Math"/>
                          <a:cs typeface="Times New Roman" pitchFamily="18" charset="0"/>
                        </a:rPr>
                        <m:t>(2)~</m:t>
                      </m:r>
                      <m:r>
                        <a:rPr lang="en-US" altLang="zh-TW" b="0" i="1" smtClean="0">
                          <a:latin typeface="Cambria Math" panose="02040503050406030204" pitchFamily="18" charset="0"/>
                          <a:cs typeface="Times New Roman" pitchFamily="18" charset="0"/>
                        </a:rPr>
                        <m:t>𝑆</m:t>
                      </m:r>
                      <m:r>
                        <a:rPr lang="en-US" altLang="zh-TW" b="0" i="1" smtClean="0">
                          <a:latin typeface="Cambria Math"/>
                          <a:ea typeface="Cambria Math"/>
                          <a:cs typeface="Times New Roman" pitchFamily="18" charset="0"/>
                        </a:rPr>
                        <m:t>𝑂</m:t>
                      </m:r>
                      <m:r>
                        <a:rPr lang="en-US" altLang="zh-TW" b="0" i="1" smtClean="0">
                          <a:latin typeface="Cambria Math"/>
                          <a:ea typeface="Cambria Math"/>
                          <a:cs typeface="Times New Roman" pitchFamily="18" charset="0"/>
                        </a:rPr>
                        <m:t>(3)</m:t>
                      </m:r>
                    </m:oMath>
                  </m:oMathPara>
                </a14:m>
                <a:endParaRPr lang="zh-TW" altLang="en-US" dirty="0">
                  <a:latin typeface="Times New Roman" pitchFamily="18" charset="0"/>
                  <a:cs typeface="Times New Roman" pitchFamily="18" charset="0"/>
                </a:endParaRPr>
              </a:p>
            </p:txBody>
          </p:sp>
        </mc:Choice>
        <mc:Fallback xmlns="">
          <p:sp>
            <p:nvSpPr>
              <p:cNvPr id="10" name="文字方塊 9"/>
              <p:cNvSpPr txBox="1">
                <a:spLocks noRot="1" noChangeAspect="1" noMove="1" noResize="1" noEditPoints="1" noAdjustHandles="1" noChangeArrowheads="1" noChangeShapeType="1" noTextEdit="1"/>
              </p:cNvSpPr>
              <p:nvPr/>
            </p:nvSpPr>
            <p:spPr>
              <a:xfrm>
                <a:off x="1968775" y="782628"/>
                <a:ext cx="1608646" cy="369332"/>
              </a:xfrm>
              <a:prstGeom prst="rect">
                <a:avLst/>
              </a:prstGeom>
              <a:blipFill>
                <a:blip r:embed="rId4"/>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680165" y="4543546"/>
                <a:ext cx="4789487"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要了解 </a:t>
                </a:r>
                <a:r>
                  <a:rPr lang="en-US" altLang="zh-TW" dirty="0" err="1">
                    <a:latin typeface="Cambria Math" panose="02040503050406030204" pitchFamily="18" charset="0"/>
                    <a:ea typeface="Cambria Math" panose="02040503050406030204" pitchFamily="18" charset="0"/>
                    <a:cs typeface="Times New Roman" pitchFamily="18" charset="0"/>
                  </a:rPr>
                  <a:t>Isospin</a:t>
                </a:r>
                <a:r>
                  <a:rPr lang="en-US" altLang="zh-TW" dirty="0">
                    <a:latin typeface="Cambria Math" panose="02040503050406030204" pitchFamily="18" charset="0"/>
                    <a:ea typeface="Cambria Math" panose="02040503050406030204" pitchFamily="18" charset="0"/>
                    <a:cs typeface="Times New Roman" pitchFamily="18" charset="0"/>
                  </a:rPr>
                  <a:t> </a:t>
                </a:r>
                <a14:m>
                  <m:oMath xmlns:m="http://schemas.openxmlformats.org/officeDocument/2006/math">
                    <m:r>
                      <a:rPr lang="en-US" altLang="zh-TW" i="1" dirty="0" smtClean="0">
                        <a:latin typeface="Cambria Math"/>
                        <a:ea typeface="Cambria Math" panose="02040503050406030204" pitchFamily="18" charset="0"/>
                        <a:cs typeface="Times New Roman" pitchFamily="18" charset="0"/>
                      </a:rPr>
                      <m:t>𝑆𝑈</m:t>
                    </m:r>
                    <m:r>
                      <a:rPr lang="en-US" altLang="zh-TW" i="1" dirty="0" smtClean="0">
                        <a:latin typeface="Cambria Math"/>
                        <a:ea typeface="Cambria Math" panose="02040503050406030204" pitchFamily="18" charset="0"/>
                        <a:cs typeface="Times New Roman" pitchFamily="18" charset="0"/>
                      </a:rPr>
                      <m:t>(2)</m:t>
                    </m:r>
                  </m:oMath>
                </a14:m>
                <a:r>
                  <a:rPr lang="en-US" altLang="zh-TW" dirty="0">
                    <a:latin typeface="Cambria Math" panose="02040503050406030204" pitchFamily="18" charset="0"/>
                    <a:ea typeface="Cambria Math" panose="02040503050406030204" pitchFamily="18" charset="0"/>
                    <a:cs typeface="Times New Roman" pitchFamily="18" charset="0"/>
                  </a:rPr>
                  <a:t> </a:t>
                </a:r>
                <a:r>
                  <a:rPr lang="zh-TW" altLang="en-US" dirty="0">
                    <a:latin typeface="Cambria Math" panose="02040503050406030204" pitchFamily="18" charset="0"/>
                    <a:cs typeface="Times New Roman" pitchFamily="18" charset="0"/>
                  </a:rPr>
                  <a:t>就研究 </a:t>
                </a:r>
                <a:r>
                  <a:rPr lang="en-US" altLang="zh-TW" dirty="0">
                    <a:latin typeface="Cambria Math" panose="02040503050406030204" pitchFamily="18" charset="0"/>
                    <a:ea typeface="Cambria Math" panose="02040503050406030204" pitchFamily="18" charset="0"/>
                    <a:cs typeface="Times New Roman" pitchFamily="18" charset="0"/>
                  </a:rPr>
                  <a:t>3D</a:t>
                </a:r>
                <a:r>
                  <a:rPr lang="zh-TW" altLang="en-US" dirty="0">
                    <a:latin typeface="Cambria Math" panose="02040503050406030204" pitchFamily="18" charset="0"/>
                    <a:cs typeface="Times New Roman" pitchFamily="18" charset="0"/>
                  </a:rPr>
                  <a:t> </a:t>
                </a:r>
                <a:r>
                  <a:rPr lang="zh-TW" altLang="en-US" dirty="0">
                    <a:latin typeface="Times New Roman" pitchFamily="18" charset="0"/>
                    <a:cs typeface="Times New Roman" pitchFamily="18" charset="0"/>
                  </a:rPr>
                  <a:t>旋轉即可！</a:t>
                </a:r>
              </a:p>
            </p:txBody>
          </p:sp>
        </mc:Choice>
        <mc:Fallback xmlns="">
          <p:sp>
            <p:nvSpPr>
              <p:cNvPr id="11" name="文字方塊 10"/>
              <p:cNvSpPr txBox="1">
                <a:spLocks noRot="1" noChangeAspect="1" noMove="1" noResize="1" noEditPoints="1" noAdjustHandles="1" noChangeArrowheads="1" noChangeShapeType="1" noTextEdit="1"/>
              </p:cNvSpPr>
              <p:nvPr/>
            </p:nvSpPr>
            <p:spPr>
              <a:xfrm>
                <a:off x="680165" y="4543546"/>
                <a:ext cx="4789487" cy="369332"/>
              </a:xfrm>
              <a:prstGeom prst="rect">
                <a:avLst/>
              </a:prstGeom>
              <a:blipFill>
                <a:blip r:embed="rId5"/>
                <a:stretch>
                  <a:fillRect l="-1058" t="-6667" b="-26667"/>
                </a:stretch>
              </a:blipFill>
            </p:spPr>
            <p:txBody>
              <a:bodyPr/>
              <a:lstStyle/>
              <a:p>
                <a:r>
                  <a:rPr lang="en-US">
                    <a:noFill/>
                  </a:rPr>
                  <a:t> </a:t>
                </a:r>
              </a:p>
            </p:txBody>
          </p:sp>
        </mc:Fallback>
      </mc:AlternateContent>
      <p:pic>
        <p:nvPicPr>
          <p:cNvPr id="12" name="Picture 24" descr="http://www.fieldsoftware.com/PrCE/Images/ImageRotationSmall.jpg"/>
          <p:cNvPicPr>
            <a:picLocks noChangeAspect="1" noChangeArrowheads="1"/>
          </p:cNvPicPr>
          <p:nvPr/>
        </p:nvPicPr>
        <p:blipFill rotWithShape="1">
          <a:blip r:embed="rId6">
            <a:extLst>
              <a:ext uri="{28A0092B-C50C-407E-A947-70E740481C1C}">
                <a14:useLocalDpi xmlns:a14="http://schemas.microsoft.com/office/drawing/2010/main" val="0"/>
              </a:ext>
            </a:extLst>
          </a:blip>
          <a:srcRect l="18988" t="26947" b="15355"/>
          <a:stretch/>
        </p:blipFill>
        <p:spPr bwMode="auto">
          <a:xfrm>
            <a:off x="1968775" y="2262026"/>
            <a:ext cx="2391574" cy="222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a:extLst>
              <a:ext uri="{FF2B5EF4-FFF2-40B4-BE49-F238E27FC236}">
                <a16:creationId xmlns:a16="http://schemas.microsoft.com/office/drawing/2014/main" id="{F4EEFDF7-5E33-DD4F-A9EB-8150AE46060A}"/>
              </a:ext>
            </a:extLst>
          </p:cNvPr>
          <p:cNvPicPr>
            <a:picLocks noChangeAspect="1"/>
          </p:cNvPicPr>
          <p:nvPr/>
        </p:nvPicPr>
        <p:blipFill>
          <a:blip r:embed="rId7"/>
          <a:stretch>
            <a:fillRect/>
          </a:stretch>
        </p:blipFill>
        <p:spPr>
          <a:xfrm>
            <a:off x="3736911" y="732344"/>
            <a:ext cx="2959100" cy="469900"/>
          </a:xfrm>
          <a:prstGeom prst="rect">
            <a:avLst/>
          </a:prstGeom>
        </p:spPr>
      </p:pic>
      <mc:AlternateContent xmlns:mc="http://schemas.openxmlformats.org/markup-compatibility/2006" xmlns:a14="http://schemas.microsoft.com/office/drawing/2010/main">
        <mc:Choice Requires="a14">
          <p:sp>
            <p:nvSpPr>
              <p:cNvPr id="5" name="矩形 14">
                <a:extLst>
                  <a:ext uri="{FF2B5EF4-FFF2-40B4-BE49-F238E27FC236}">
                    <a16:creationId xmlns:a16="http://schemas.microsoft.com/office/drawing/2014/main" id="{614C75B3-0655-99A6-0673-06B37457B8AF}"/>
                  </a:ext>
                </a:extLst>
              </p:cNvPr>
              <p:cNvSpPr/>
              <p:nvPr/>
            </p:nvSpPr>
            <p:spPr>
              <a:xfrm>
                <a:off x="2499861" y="5826431"/>
                <a:ext cx="1860488"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1" i="1" smtClean="0">
                          <a:latin typeface="Cambria Math" panose="02040503050406030204" pitchFamily="18" charset="0"/>
                          <a:ea typeface="Cambria Math" panose="02040503050406030204" pitchFamily="18" charset="0"/>
                          <a:cs typeface="Times New Roman"/>
                        </a:rPr>
                        <m:t>𝜶</m:t>
                      </m:r>
                      <m:r>
                        <a:rPr lang="en-US" altLang="zh-TW" b="1" i="1" smtClean="0">
                          <a:latin typeface="Cambria Math" panose="02040503050406030204" pitchFamily="18" charset="0"/>
                          <a:ea typeface="Cambria Math" panose="02040503050406030204" pitchFamily="18" charset="0"/>
                          <a:cs typeface="Times New Roman"/>
                        </a:rPr>
                        <m:t>=</m:t>
                      </m:r>
                      <m:d>
                        <m:dPr>
                          <m:ctrlPr>
                            <a:rPr lang="zh-TW" altLang="en-US" b="1" i="1" smtClean="0">
                              <a:latin typeface="Cambria Math" panose="02040503050406030204" pitchFamily="18" charset="0"/>
                              <a:ea typeface="Cambria Math" panose="02040503050406030204" pitchFamily="18" charset="0"/>
                              <a:cs typeface="Times New Roman"/>
                            </a:rPr>
                          </m:ctrlPr>
                        </m:dPr>
                        <m:e>
                          <m:sSup>
                            <m:sSupPr>
                              <m:ctrlPr>
                                <a:rPr lang="zh-TW" altLang="en-US" i="1" smtClean="0">
                                  <a:latin typeface="Cambria Math" panose="02040503050406030204" pitchFamily="18" charset="0"/>
                                  <a:ea typeface="Cambria Math" panose="02040503050406030204" pitchFamily="18" charset="0"/>
                                  <a:cs typeface="Times New Roman"/>
                                </a:rPr>
                              </m:ctrlPr>
                            </m:sSupPr>
                            <m:e>
                              <m:r>
                                <a:rPr lang="zh-TW" altLang="en-US" b="0" i="1" smtClean="0">
                                  <a:latin typeface="Cambria Math" panose="02040503050406030204" pitchFamily="18" charset="0"/>
                                  <a:ea typeface="Cambria Math" panose="02040503050406030204" pitchFamily="18" charset="0"/>
                                  <a:cs typeface="Times New Roman"/>
                                </a:rPr>
                                <m:t>𝛼</m:t>
                              </m:r>
                            </m:e>
                            <m:sup>
                              <m:r>
                                <a:rPr lang="en-US" altLang="zh-TW" b="0" i="1" smtClean="0">
                                  <a:latin typeface="Cambria Math" panose="02040503050406030204" pitchFamily="18" charset="0"/>
                                  <a:ea typeface="Cambria Math" panose="02040503050406030204" pitchFamily="18" charset="0"/>
                                  <a:cs typeface="Times New Roman"/>
                                </a:rPr>
                                <m:t>1</m:t>
                              </m:r>
                            </m:sup>
                          </m:sSup>
                          <m:r>
                            <a:rPr lang="en-US" altLang="zh-TW" b="0" i="1" smtClean="0">
                              <a:latin typeface="Cambria Math" panose="02040503050406030204" pitchFamily="18" charset="0"/>
                              <a:ea typeface="Cambria Math" panose="02040503050406030204" pitchFamily="18" charset="0"/>
                              <a:cs typeface="Times New Roman"/>
                            </a:rPr>
                            <m:t>,</m:t>
                          </m:r>
                          <m:sSup>
                            <m:sSupPr>
                              <m:ctrlPr>
                                <a:rPr lang="zh-TW" altLang="en-US" i="1">
                                  <a:latin typeface="Cambria Math" panose="02040503050406030204" pitchFamily="18" charset="0"/>
                                  <a:ea typeface="Cambria Math" panose="02040503050406030204" pitchFamily="18" charset="0"/>
                                  <a:cs typeface="Times New Roman"/>
                                </a:rPr>
                              </m:ctrlPr>
                            </m:sSupPr>
                            <m:e>
                              <m:r>
                                <a:rPr lang="zh-TW" altLang="en-US" i="1">
                                  <a:latin typeface="Cambria Math" panose="02040503050406030204" pitchFamily="18" charset="0"/>
                                  <a:ea typeface="Cambria Math" panose="02040503050406030204" pitchFamily="18" charset="0"/>
                                  <a:cs typeface="Times New Roman"/>
                                </a:rPr>
                                <m:t>𝛼</m:t>
                              </m:r>
                            </m:e>
                            <m:sup>
                              <m:r>
                                <a:rPr lang="en-US" altLang="zh-TW" b="0" i="1" smtClean="0">
                                  <a:latin typeface="Cambria Math" panose="02040503050406030204" pitchFamily="18" charset="0"/>
                                  <a:ea typeface="Cambria Math" panose="02040503050406030204" pitchFamily="18" charset="0"/>
                                  <a:cs typeface="Times New Roman"/>
                                </a:rPr>
                                <m:t>2</m:t>
                              </m:r>
                            </m:sup>
                          </m:sSup>
                          <m:r>
                            <a:rPr lang="en-US" altLang="zh-TW" b="0" i="1" smtClean="0">
                              <a:latin typeface="Cambria Math" panose="02040503050406030204" pitchFamily="18" charset="0"/>
                              <a:ea typeface="Cambria Math" panose="02040503050406030204" pitchFamily="18" charset="0"/>
                              <a:cs typeface="Times New Roman"/>
                            </a:rPr>
                            <m:t>,</m:t>
                          </m:r>
                          <m:sSup>
                            <m:sSupPr>
                              <m:ctrlPr>
                                <a:rPr lang="zh-TW" altLang="en-US" i="1">
                                  <a:latin typeface="Cambria Math" panose="02040503050406030204" pitchFamily="18" charset="0"/>
                                  <a:ea typeface="Cambria Math" panose="02040503050406030204" pitchFamily="18" charset="0"/>
                                  <a:cs typeface="Times New Roman"/>
                                </a:rPr>
                              </m:ctrlPr>
                            </m:sSupPr>
                            <m:e>
                              <m:r>
                                <a:rPr lang="zh-TW" altLang="en-US" i="1">
                                  <a:latin typeface="Cambria Math" panose="02040503050406030204" pitchFamily="18" charset="0"/>
                                  <a:ea typeface="Cambria Math" panose="02040503050406030204" pitchFamily="18" charset="0"/>
                                  <a:cs typeface="Times New Roman"/>
                                </a:rPr>
                                <m:t>𝛼</m:t>
                              </m:r>
                            </m:e>
                            <m:sup>
                              <m:r>
                                <a:rPr lang="en-US" altLang="zh-TW" b="0" i="1" smtClean="0">
                                  <a:latin typeface="Cambria Math" panose="02040503050406030204" pitchFamily="18" charset="0"/>
                                  <a:ea typeface="Cambria Math" panose="02040503050406030204" pitchFamily="18" charset="0"/>
                                  <a:cs typeface="Times New Roman"/>
                                </a:rPr>
                                <m:t>3</m:t>
                              </m:r>
                            </m:sup>
                          </m:sSup>
                        </m:e>
                      </m:d>
                    </m:oMath>
                  </m:oMathPara>
                </a14:m>
                <a:endParaRPr lang="zh-TW" altLang="en-US" dirty="0"/>
              </a:p>
            </p:txBody>
          </p:sp>
        </mc:Choice>
        <mc:Fallback xmlns="">
          <p:sp>
            <p:nvSpPr>
              <p:cNvPr id="5" name="矩形 14">
                <a:extLst>
                  <a:ext uri="{FF2B5EF4-FFF2-40B4-BE49-F238E27FC236}">
                    <a16:creationId xmlns:a16="http://schemas.microsoft.com/office/drawing/2014/main" id="{614C75B3-0655-99A6-0673-06B37457B8AF}"/>
                  </a:ext>
                </a:extLst>
              </p:cNvPr>
              <p:cNvSpPr>
                <a:spLocks noRot="1" noChangeAspect="1" noMove="1" noResize="1" noEditPoints="1" noAdjustHandles="1" noChangeArrowheads="1" noChangeShapeType="1" noTextEdit="1"/>
              </p:cNvSpPr>
              <p:nvPr/>
            </p:nvSpPr>
            <p:spPr>
              <a:xfrm>
                <a:off x="2499861" y="5826431"/>
                <a:ext cx="1860488"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0356C65-057A-A5AD-00DD-4D09E8581EBF}"/>
                  </a:ext>
                </a:extLst>
              </p:cNvPr>
              <p:cNvSpPr txBox="1"/>
              <p:nvPr/>
            </p:nvSpPr>
            <p:spPr>
              <a:xfrm>
                <a:off x="680165" y="4911376"/>
                <a:ext cx="4572000" cy="459741"/>
              </a:xfrm>
              <a:prstGeom prst="rect">
                <a:avLst/>
              </a:prstGeom>
              <a:noFill/>
            </p:spPr>
            <p:txBody>
              <a:bodyPr wrap="square">
                <a:spAutoFit/>
              </a:bodyPr>
              <a:lstStyle/>
              <a:p>
                <a:r>
                  <a:rPr lang="zh-TW" altLang="en-US" dirty="0">
                    <a:cs typeface="Times New Roman" pitchFamily="18" charset="0"/>
                  </a:rPr>
                  <a:t>從自旋的量力知道</a:t>
                </a:r>
                <a14:m>
                  <m:oMath xmlns:m="http://schemas.openxmlformats.org/officeDocument/2006/math">
                    <m:f>
                      <m:fPr>
                        <m:ctrlPr>
                          <a:rPr lang="en-US" altLang="zh-TW" i="1" smtClean="0">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𝜏</m:t>
                            </m:r>
                          </m:e>
                          <m:sub>
                            <m:r>
                              <a:rPr lang="en-US" altLang="zh-TW" b="0" i="1" smtClean="0">
                                <a:latin typeface="Cambria Math"/>
                                <a:cs typeface="Times New Roman" pitchFamily="18" charset="0"/>
                              </a:rPr>
                              <m:t>𝑖</m:t>
                            </m:r>
                          </m:sub>
                        </m:sSub>
                      </m:num>
                      <m:den>
                        <m:r>
                          <a:rPr lang="en-US" altLang="zh-TW" i="1">
                            <a:latin typeface="Cambria Math"/>
                            <a:cs typeface="Times New Roman" pitchFamily="18" charset="0"/>
                          </a:rPr>
                          <m:t>2</m:t>
                        </m:r>
                      </m:den>
                    </m:f>
                  </m:oMath>
                </a14:m>
                <a:r>
                  <a:rPr lang="en-US" dirty="0" err="1"/>
                  <a:t>就是自旋角動量向量</a:t>
                </a:r>
                <a:r>
                  <a:rPr lang="en-US" dirty="0"/>
                  <a:t>，</a:t>
                </a:r>
              </a:p>
            </p:txBody>
          </p:sp>
        </mc:Choice>
        <mc:Fallback xmlns="">
          <p:sp>
            <p:nvSpPr>
              <p:cNvPr id="7" name="TextBox 6">
                <a:extLst>
                  <a:ext uri="{FF2B5EF4-FFF2-40B4-BE49-F238E27FC236}">
                    <a16:creationId xmlns:a16="http://schemas.microsoft.com/office/drawing/2014/main" id="{10356C65-057A-A5AD-00DD-4D09E8581EBF}"/>
                  </a:ext>
                </a:extLst>
              </p:cNvPr>
              <p:cNvSpPr txBox="1">
                <a:spLocks noRot="1" noChangeAspect="1" noMove="1" noResize="1" noEditPoints="1" noAdjustHandles="1" noChangeArrowheads="1" noChangeShapeType="1" noTextEdit="1"/>
              </p:cNvSpPr>
              <p:nvPr/>
            </p:nvSpPr>
            <p:spPr>
              <a:xfrm>
                <a:off x="680165" y="4911376"/>
                <a:ext cx="4572000" cy="459741"/>
              </a:xfrm>
              <a:prstGeom prst="rect">
                <a:avLst/>
              </a:prstGeom>
              <a:blipFill>
                <a:blip r:embed="rId9"/>
                <a:stretch>
                  <a:fillRect l="-1108"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26479FC-B13C-9E74-3AC1-9A745FC37137}"/>
                  </a:ext>
                </a:extLst>
              </p:cNvPr>
              <p:cNvSpPr txBox="1"/>
              <p:nvPr/>
            </p:nvSpPr>
            <p:spPr>
              <a:xfrm>
                <a:off x="680165" y="5368192"/>
                <a:ext cx="8046406" cy="369332"/>
              </a:xfrm>
              <a:prstGeom prst="rect">
                <a:avLst/>
              </a:prstGeom>
              <a:noFill/>
            </p:spPr>
            <p:txBody>
              <a:bodyPr wrap="square">
                <a:spAutoFit/>
              </a:bodyPr>
              <a:lstStyle/>
              <a:p>
                <a:r>
                  <a:rPr lang="en-US" dirty="0" err="1"/>
                  <a:t>因此方便起見，我們可以以向量符號來表示，儘管</a:t>
                </a:r>
                <a:r>
                  <a:rPr lang="en-US" altLang="zh-TW" dirty="0" err="1">
                    <a:latin typeface="Cambria Math" panose="02040503050406030204" pitchFamily="18" charset="0"/>
                    <a:ea typeface="Cambria Math" panose="02040503050406030204" pitchFamily="18" charset="0"/>
                    <a:cs typeface="Times New Roman" panose="02020603050405020304" pitchFamily="18" charset="0"/>
                  </a:rPr>
                  <a:t>Isospin</a:t>
                </a:r>
                <a:r>
                  <a:rPr lang="en-US" altLang="zh-TW" dirty="0">
                    <a:latin typeface="Cambria Math" panose="02040503050406030204" pitchFamily="18" charset="0"/>
                    <a:ea typeface="Cambria Math" panose="02040503050406030204" pitchFamily="18" charset="0"/>
                    <a:cs typeface="Times New Roman" panose="02020603050405020304" pitchFamily="18" charset="0"/>
                  </a:rPr>
                  <a:t> </a:t>
                </a:r>
                <a14:m>
                  <m:oMath xmlns:m="http://schemas.openxmlformats.org/officeDocument/2006/math">
                    <m:r>
                      <a:rPr lang="en-US" altLang="zh-TW" i="1" dirty="0">
                        <a:latin typeface="Cambria Math" panose="02040503050406030204" pitchFamily="18" charset="0"/>
                        <a:ea typeface="Cambria Math" panose="02040503050406030204" pitchFamily="18" charset="0"/>
                        <a:cs typeface="Times New Roman" panose="02020603050405020304" pitchFamily="18" charset="0"/>
                      </a:rPr>
                      <m:t>𝑆𝑈</m:t>
                    </m:r>
                    <m:r>
                      <a:rPr lang="en-US" altLang="zh-TW" i="1" dirty="0">
                        <a:latin typeface="Cambria Math" panose="02040503050406030204" pitchFamily="18" charset="0"/>
                        <a:ea typeface="Cambria Math" panose="02040503050406030204" pitchFamily="18" charset="0"/>
                        <a:cs typeface="Times New Roman" panose="02020603050405020304" pitchFamily="18" charset="0"/>
                      </a:rPr>
                      <m:t>(2)</m:t>
                    </m:r>
                  </m:oMath>
                </a14:m>
                <a:r>
                  <a:rPr lang="en-US" dirty="0"/>
                  <a:t>不是旋轉。</a:t>
                </a:r>
              </a:p>
            </p:txBody>
          </p:sp>
        </mc:Choice>
        <mc:Fallback xmlns="">
          <p:sp>
            <p:nvSpPr>
              <p:cNvPr id="13" name="TextBox 12">
                <a:extLst>
                  <a:ext uri="{FF2B5EF4-FFF2-40B4-BE49-F238E27FC236}">
                    <a16:creationId xmlns:a16="http://schemas.microsoft.com/office/drawing/2014/main" id="{A26479FC-B13C-9E74-3AC1-9A745FC37137}"/>
                  </a:ext>
                </a:extLst>
              </p:cNvPr>
              <p:cNvSpPr txBox="1">
                <a:spLocks noRot="1" noChangeAspect="1" noMove="1" noResize="1" noEditPoints="1" noAdjustHandles="1" noChangeArrowheads="1" noChangeShapeType="1" noTextEdit="1"/>
              </p:cNvSpPr>
              <p:nvPr/>
            </p:nvSpPr>
            <p:spPr>
              <a:xfrm>
                <a:off x="680165" y="5368192"/>
                <a:ext cx="8046406" cy="369332"/>
              </a:xfrm>
              <a:prstGeom prst="rect">
                <a:avLst/>
              </a:prstGeom>
              <a:blipFill>
                <a:blip r:embed="rId10"/>
                <a:stretch>
                  <a:fillRect l="-630"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矩形 14">
                <a:extLst>
                  <a:ext uri="{FF2B5EF4-FFF2-40B4-BE49-F238E27FC236}">
                    <a16:creationId xmlns:a16="http://schemas.microsoft.com/office/drawing/2014/main" id="{1C132F68-2C1E-2FF5-8DBC-45EA7CB895DF}"/>
                  </a:ext>
                </a:extLst>
              </p:cNvPr>
              <p:cNvSpPr/>
              <p:nvPr/>
            </p:nvSpPr>
            <p:spPr>
              <a:xfrm>
                <a:off x="680166" y="5826431"/>
                <a:ext cx="1671150"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1" i="1" smtClean="0">
                          <a:latin typeface="Cambria Math" panose="02040503050406030204" pitchFamily="18" charset="0"/>
                          <a:ea typeface="Cambria Math" panose="02040503050406030204" pitchFamily="18" charset="0"/>
                          <a:cs typeface="Times New Roman"/>
                        </a:rPr>
                        <m:t>𝝉</m:t>
                      </m:r>
                      <m:r>
                        <a:rPr lang="en-US" altLang="zh-TW" b="1" i="1" smtClean="0">
                          <a:latin typeface="Cambria Math" panose="02040503050406030204" pitchFamily="18" charset="0"/>
                          <a:ea typeface="Cambria Math" panose="02040503050406030204" pitchFamily="18" charset="0"/>
                          <a:cs typeface="Times New Roman"/>
                        </a:rPr>
                        <m:t>=</m:t>
                      </m:r>
                      <m:d>
                        <m:dPr>
                          <m:ctrlPr>
                            <a:rPr lang="zh-TW" altLang="en-US" b="1" i="1" smtClean="0">
                              <a:latin typeface="Cambria Math" panose="02040503050406030204" pitchFamily="18" charset="0"/>
                              <a:ea typeface="Cambria Math" panose="02040503050406030204" pitchFamily="18" charset="0"/>
                              <a:cs typeface="Times New Roman"/>
                            </a:rPr>
                          </m:ctrlPr>
                        </m:dPr>
                        <m:e>
                          <m:sSup>
                            <m:sSupPr>
                              <m:ctrlPr>
                                <a:rPr lang="zh-TW" altLang="en-US" i="1" smtClean="0">
                                  <a:latin typeface="Cambria Math" panose="02040503050406030204" pitchFamily="18" charset="0"/>
                                  <a:ea typeface="Cambria Math" panose="02040503050406030204" pitchFamily="18" charset="0"/>
                                  <a:cs typeface="Times New Roman"/>
                                </a:rPr>
                              </m:ctrlPr>
                            </m:sSupPr>
                            <m:e>
                              <m:r>
                                <a:rPr lang="zh-TW" altLang="en-US" b="0" i="1" smtClean="0">
                                  <a:latin typeface="Cambria Math" panose="02040503050406030204" pitchFamily="18" charset="0"/>
                                  <a:ea typeface="Cambria Math" panose="02040503050406030204" pitchFamily="18" charset="0"/>
                                  <a:cs typeface="Times New Roman"/>
                                </a:rPr>
                                <m:t>𝜏</m:t>
                              </m:r>
                            </m:e>
                            <m:sup>
                              <m:r>
                                <a:rPr lang="en-US" altLang="zh-TW" b="0" i="1" smtClean="0">
                                  <a:latin typeface="Cambria Math" panose="02040503050406030204" pitchFamily="18" charset="0"/>
                                  <a:ea typeface="Cambria Math" panose="02040503050406030204" pitchFamily="18" charset="0"/>
                                  <a:cs typeface="Times New Roman"/>
                                </a:rPr>
                                <m:t>1</m:t>
                              </m:r>
                            </m:sup>
                          </m:sSup>
                          <m:r>
                            <a:rPr lang="en-US" altLang="zh-TW" b="1" i="1" smtClean="0">
                              <a:latin typeface="Cambria Math" panose="02040503050406030204" pitchFamily="18" charset="0"/>
                              <a:ea typeface="Cambria Math" panose="02040503050406030204" pitchFamily="18" charset="0"/>
                              <a:cs typeface="Times New Roman"/>
                            </a:rPr>
                            <m:t>,</m:t>
                          </m:r>
                          <m:sSup>
                            <m:sSupPr>
                              <m:ctrlPr>
                                <a:rPr lang="zh-TW" altLang="en-US" i="1">
                                  <a:latin typeface="Cambria Math" panose="02040503050406030204" pitchFamily="18" charset="0"/>
                                  <a:ea typeface="Cambria Math" panose="02040503050406030204" pitchFamily="18" charset="0"/>
                                  <a:cs typeface="Times New Roman"/>
                                </a:rPr>
                              </m:ctrlPr>
                            </m:sSupPr>
                            <m:e>
                              <m:r>
                                <a:rPr lang="zh-TW" altLang="en-US" i="1" smtClean="0">
                                  <a:latin typeface="Cambria Math" panose="02040503050406030204" pitchFamily="18" charset="0"/>
                                  <a:ea typeface="Cambria Math" panose="02040503050406030204" pitchFamily="18" charset="0"/>
                                  <a:cs typeface="Times New Roman"/>
                                </a:rPr>
                                <m:t>𝜏</m:t>
                              </m:r>
                            </m:e>
                            <m:sup>
                              <m:r>
                                <a:rPr lang="en-US" altLang="zh-TW" b="0" i="1" smtClean="0">
                                  <a:latin typeface="Cambria Math" panose="02040503050406030204" pitchFamily="18" charset="0"/>
                                  <a:ea typeface="Cambria Math" panose="02040503050406030204" pitchFamily="18" charset="0"/>
                                  <a:cs typeface="Times New Roman"/>
                                </a:rPr>
                                <m:t>2</m:t>
                              </m:r>
                            </m:sup>
                          </m:sSup>
                          <m:r>
                            <a:rPr lang="en-US" altLang="zh-TW" b="0" i="1" smtClean="0">
                              <a:latin typeface="Cambria Math" panose="02040503050406030204" pitchFamily="18" charset="0"/>
                              <a:ea typeface="Cambria Math" panose="02040503050406030204" pitchFamily="18" charset="0"/>
                              <a:cs typeface="Times New Roman"/>
                            </a:rPr>
                            <m:t>,</m:t>
                          </m:r>
                          <m:sSup>
                            <m:sSupPr>
                              <m:ctrlPr>
                                <a:rPr lang="zh-TW" altLang="en-US" i="1">
                                  <a:latin typeface="Cambria Math" panose="02040503050406030204" pitchFamily="18" charset="0"/>
                                  <a:ea typeface="Cambria Math" panose="02040503050406030204" pitchFamily="18" charset="0"/>
                                  <a:cs typeface="Times New Roman"/>
                                </a:rPr>
                              </m:ctrlPr>
                            </m:sSupPr>
                            <m:e>
                              <m:r>
                                <a:rPr lang="zh-TW" altLang="en-US" i="1" smtClean="0">
                                  <a:latin typeface="Cambria Math" panose="02040503050406030204" pitchFamily="18" charset="0"/>
                                  <a:ea typeface="Cambria Math" panose="02040503050406030204" pitchFamily="18" charset="0"/>
                                  <a:cs typeface="Times New Roman"/>
                                </a:rPr>
                                <m:t>𝜏</m:t>
                              </m:r>
                            </m:e>
                            <m:sup>
                              <m:r>
                                <a:rPr lang="en-US" altLang="zh-TW" b="0" i="1" smtClean="0">
                                  <a:latin typeface="Cambria Math" panose="02040503050406030204" pitchFamily="18" charset="0"/>
                                  <a:ea typeface="Cambria Math" panose="02040503050406030204" pitchFamily="18" charset="0"/>
                                  <a:cs typeface="Times New Roman"/>
                                </a:rPr>
                                <m:t>3</m:t>
                              </m:r>
                            </m:sup>
                          </m:sSup>
                        </m:e>
                      </m:d>
                    </m:oMath>
                  </m:oMathPara>
                </a14:m>
                <a:endParaRPr lang="zh-TW" altLang="en-US" dirty="0"/>
              </a:p>
            </p:txBody>
          </p:sp>
        </mc:Choice>
        <mc:Fallback xmlns="">
          <p:sp>
            <p:nvSpPr>
              <p:cNvPr id="14" name="矩形 14">
                <a:extLst>
                  <a:ext uri="{FF2B5EF4-FFF2-40B4-BE49-F238E27FC236}">
                    <a16:creationId xmlns:a16="http://schemas.microsoft.com/office/drawing/2014/main" id="{1C132F68-2C1E-2FF5-8DBC-45EA7CB895DF}"/>
                  </a:ext>
                </a:extLst>
              </p:cNvPr>
              <p:cNvSpPr>
                <a:spLocks noRot="1" noChangeAspect="1" noMove="1" noResize="1" noEditPoints="1" noAdjustHandles="1" noChangeArrowheads="1" noChangeShapeType="1" noTextEdit="1"/>
              </p:cNvSpPr>
              <p:nvPr/>
            </p:nvSpPr>
            <p:spPr>
              <a:xfrm>
                <a:off x="680166" y="5826431"/>
                <a:ext cx="1671150"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2">
                <a:extLst>
                  <a:ext uri="{FF2B5EF4-FFF2-40B4-BE49-F238E27FC236}">
                    <a16:creationId xmlns:a16="http://schemas.microsoft.com/office/drawing/2014/main" id="{A58817EC-1E0A-5CD3-14CA-5AD3FBC32043}"/>
                  </a:ext>
                </a:extLst>
              </p:cNvPr>
              <p:cNvSpPr txBox="1"/>
              <p:nvPr/>
            </p:nvSpPr>
            <p:spPr>
              <a:xfrm>
                <a:off x="4635196" y="5839685"/>
                <a:ext cx="2158155" cy="61491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cs typeface="Times New Roman" pitchFamily="18" charset="0"/>
                        </a:rPr>
                        <m:t>𝑈</m:t>
                      </m:r>
                      <m:r>
                        <a:rPr lang="en-US" altLang="zh-TW" b="0" i="1" smtClean="0">
                          <a:latin typeface="Cambria Math" panose="02040503050406030204" pitchFamily="18" charset="0"/>
                          <a:ea typeface="Cambria Math" panose="02040503050406030204" pitchFamily="18" charset="0"/>
                          <a:cs typeface="Times New Roman" pitchFamily="18" charset="0"/>
                        </a:rPr>
                        <m:t>=</m:t>
                      </m:r>
                      <m:func>
                        <m:funcPr>
                          <m:ctrlPr>
                            <a:rPr lang="en-US" altLang="zh-TW"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altLang="zh-TW" b="0" i="0" smtClean="0">
                              <a:latin typeface="Cambria Math" panose="02040503050406030204" pitchFamily="18" charset="0"/>
                              <a:ea typeface="Cambria Math" panose="02040503050406030204" pitchFamily="18" charset="0"/>
                              <a:cs typeface="Times New Roman" pitchFamily="18" charset="0"/>
                            </a:rPr>
                            <m:t>exp</m:t>
                          </m:r>
                        </m:fName>
                        <m:e>
                          <m:d>
                            <m:dPr>
                              <m:ctrlPr>
                                <a:rPr lang="en-US" altLang="zh-TW" i="1">
                                  <a:latin typeface="Cambria Math" panose="02040503050406030204" pitchFamily="18" charset="0"/>
                                  <a:cs typeface="Times New Roman" pitchFamily="18" charset="0"/>
                                </a:rPr>
                              </m:ctrlPr>
                            </m:dPr>
                            <m:e>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𝑖</m:t>
                                  </m:r>
                                </m:num>
                                <m:den>
                                  <m:r>
                                    <a:rPr lang="en-US" altLang="zh-TW" i="1">
                                      <a:latin typeface="Cambria Math"/>
                                      <a:cs typeface="Times New Roman" pitchFamily="18" charset="0"/>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b="1" i="1">
                                  <a:latin typeface="Cambria Math" panose="02040503050406030204" pitchFamily="18" charset="0"/>
                                  <a:ea typeface="Cambria Math" panose="02040503050406030204" pitchFamily="18" charset="0"/>
                                  <a:cs typeface="Times New Roman"/>
                                </a:rPr>
                                <m:t>𝜶</m:t>
                              </m:r>
                            </m:e>
                          </m:d>
                        </m:e>
                      </m:func>
                    </m:oMath>
                  </m:oMathPara>
                </a14:m>
                <a:endParaRPr lang="zh-TW" altLang="en-US" dirty="0"/>
              </a:p>
            </p:txBody>
          </p:sp>
        </mc:Choice>
        <mc:Fallback xmlns="">
          <p:sp>
            <p:nvSpPr>
              <p:cNvPr id="17" name="文字方塊 2">
                <a:extLst>
                  <a:ext uri="{FF2B5EF4-FFF2-40B4-BE49-F238E27FC236}">
                    <a16:creationId xmlns:a16="http://schemas.microsoft.com/office/drawing/2014/main" id="{A58817EC-1E0A-5CD3-14CA-5AD3FBC32043}"/>
                  </a:ext>
                </a:extLst>
              </p:cNvPr>
              <p:cNvSpPr txBox="1">
                <a:spLocks noRot="1" noChangeAspect="1" noMove="1" noResize="1" noEditPoints="1" noAdjustHandles="1" noChangeArrowheads="1" noChangeShapeType="1" noTextEdit="1"/>
              </p:cNvSpPr>
              <p:nvPr/>
            </p:nvSpPr>
            <p:spPr>
              <a:xfrm>
                <a:off x="4635196" y="5839685"/>
                <a:ext cx="2158155" cy="614912"/>
              </a:xfrm>
              <a:prstGeom prst="rect">
                <a:avLst/>
              </a:prstGeom>
              <a:blipFill>
                <a:blip r:embed="rId12"/>
                <a:stretch>
                  <a:fillRect b="-2000"/>
                </a:stretch>
              </a:blipFill>
            </p:spPr>
            <p:txBody>
              <a:bodyPr/>
              <a:lstStyle/>
              <a:p>
                <a:r>
                  <a:rPr lang="en-US">
                    <a:noFill/>
                  </a:rPr>
                  <a:t> </a:t>
                </a:r>
              </a:p>
            </p:txBody>
          </p:sp>
        </mc:Fallback>
      </mc:AlternateContent>
    </p:spTree>
    <p:extLst>
      <p:ext uri="{BB962C8B-B14F-4D97-AF65-F5344CB8AC3E}">
        <p14:creationId xmlns:p14="http://schemas.microsoft.com/office/powerpoint/2010/main" val="4837408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near algebra - Why is the product of two rotation matrices not  commutative? - Mathematics Stack Exchange">
            <a:extLst>
              <a:ext uri="{FF2B5EF4-FFF2-40B4-BE49-F238E27FC236}">
                <a16:creationId xmlns:a16="http://schemas.microsoft.com/office/drawing/2014/main" id="{4DF87532-7624-BF6D-9359-B6B8E503BF68}"/>
              </a:ext>
            </a:extLst>
          </p:cNvPr>
          <p:cNvPicPr>
            <a:picLocks noChangeAspect="1"/>
          </p:cNvPicPr>
          <p:nvPr/>
        </p:nvPicPr>
        <p:blipFill>
          <a:blip r:embed="rId2"/>
          <a:stretch>
            <a:fillRect/>
          </a:stretch>
        </p:blipFill>
        <p:spPr>
          <a:xfrm>
            <a:off x="2066400" y="2066959"/>
            <a:ext cx="3771691" cy="2559903"/>
          </a:xfrm>
          <a:prstGeom prst="rect">
            <a:avLst/>
          </a:prstGeom>
        </p:spPr>
      </p:pic>
      <mc:AlternateContent xmlns:mc="http://schemas.openxmlformats.org/markup-compatibility/2006" xmlns:a14="http://schemas.microsoft.com/office/drawing/2010/main">
        <mc:Choice Requires="a14">
          <p:sp>
            <p:nvSpPr>
              <p:cNvPr id="3" name="文字方塊 8">
                <a:extLst>
                  <a:ext uri="{FF2B5EF4-FFF2-40B4-BE49-F238E27FC236}">
                    <a16:creationId xmlns:a16="http://schemas.microsoft.com/office/drawing/2014/main" id="{35D88476-53EB-40CA-7EDE-95B755C473E2}"/>
                  </a:ext>
                </a:extLst>
              </p:cNvPr>
              <p:cNvSpPr txBox="1"/>
              <p:nvPr/>
            </p:nvSpPr>
            <p:spPr bwMode="auto">
              <a:xfrm>
                <a:off x="1908190" y="1006920"/>
                <a:ext cx="477139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50000"/>
                  </a:spcBef>
                </a:pPr>
                <a:r>
                  <a:rPr lang="en-US" altLang="zh-TW" dirty="0" err="1">
                    <a:latin typeface="Cambria Math" panose="02040503050406030204" pitchFamily="18" charset="0"/>
                    <a:ea typeface="Cambria Math" panose="02040503050406030204" pitchFamily="18" charset="0"/>
                    <a:cs typeface="Times New Roman" panose="02020603050405020304" pitchFamily="18" charset="0"/>
                  </a:rPr>
                  <a:t>I</a:t>
                </a:r>
                <a:r>
                  <a:rPr lang="en-US" altLang="zh-TW" sz="1800" dirty="0" err="1">
                    <a:latin typeface="Cambria Math" panose="02040503050406030204" pitchFamily="18" charset="0"/>
                    <a:ea typeface="Cambria Math" panose="02040503050406030204" pitchFamily="18" charset="0"/>
                    <a:cs typeface="Times New Roman" panose="02020603050405020304" pitchFamily="18" charset="0"/>
                  </a:rPr>
                  <a:t>sospin</a:t>
                </a:r>
                <a:r>
                  <a:rPr lang="en-US" altLang="zh-TW" sz="1800" dirty="0">
                    <a:latin typeface="Cambria Math" panose="02040503050406030204" pitchFamily="18" charset="0"/>
                    <a:ea typeface="Cambria Math" panose="02040503050406030204" pitchFamily="18" charset="0"/>
                    <a:cs typeface="Times New Roman" panose="02020603050405020304" pitchFamily="18" charset="0"/>
                  </a:rPr>
                  <a:t> </a:t>
                </a:r>
                <a14:m>
                  <m:oMath xmlns:m="http://schemas.openxmlformats.org/officeDocument/2006/math">
                    <m:r>
                      <a:rPr lang="en-US" altLang="zh-TW" sz="1800" i="1" dirty="0" smtClean="0">
                        <a:latin typeface="Cambria Math" panose="02040503050406030204" pitchFamily="18" charset="0"/>
                        <a:ea typeface="Cambria Math" panose="02040503050406030204" pitchFamily="18" charset="0"/>
                        <a:cs typeface="Times New Roman" panose="02020603050405020304" pitchFamily="18" charset="0"/>
                      </a:rPr>
                      <m:t>𝑆𝑈</m:t>
                    </m:r>
                    <m:r>
                      <a:rPr lang="en-US" altLang="zh-TW" sz="1800" i="1" dirty="0" smtClean="0">
                        <a:latin typeface="Cambria Math" panose="02040503050406030204" pitchFamily="18" charset="0"/>
                        <a:ea typeface="Cambria Math" panose="02040503050406030204" pitchFamily="18" charset="0"/>
                        <a:cs typeface="Times New Roman" panose="02020603050405020304" pitchFamily="18" charset="0"/>
                      </a:rPr>
                      <m:t>(2)</m:t>
                    </m:r>
                  </m:oMath>
                </a14:m>
                <a:r>
                  <a:rPr lang="zh-TW" altLang="en-US" dirty="0">
                    <a:latin typeface="Cambria Math" panose="02040503050406030204" pitchFamily="18" charset="0"/>
                    <a:cs typeface="Times New Roman" panose="02020603050405020304" pitchFamily="18" charset="0"/>
                  </a:rPr>
                  <a:t>如同</a:t>
                </a:r>
                <a:r>
                  <a:rPr lang="en-US" altLang="zh-TW" sz="1800" dirty="0">
                    <a:latin typeface="Cambria Math" panose="02040503050406030204" pitchFamily="18" charset="0"/>
                    <a:ea typeface="Cambria Math" panose="02040503050406030204" pitchFamily="18" charset="0"/>
                    <a:cs typeface="Times New Roman" panose="02020603050405020304" pitchFamily="18" charset="0"/>
                  </a:rPr>
                  <a:t>3D</a:t>
                </a:r>
                <a:r>
                  <a:rPr lang="en-US" altLang="zh-TW" sz="1800" dirty="0">
                    <a:latin typeface="Cambria Math" panose="02040503050406030204" pitchFamily="18" charset="0"/>
                    <a:ea typeface="Cambria Math" panose="02040503050406030204" pitchFamily="18" charset="0"/>
                  </a:rPr>
                  <a:t> </a:t>
                </a:r>
                <a:r>
                  <a:rPr lang="zh-TW" altLang="en-US" sz="1800" dirty="0"/>
                  <a:t>旋轉是不</a:t>
                </a:r>
                <a:r>
                  <a:rPr lang="en-US" altLang="zh-TW" sz="1800" dirty="0">
                    <a:latin typeface="Times New Roman" panose="02020603050405020304" pitchFamily="18" charset="0"/>
                    <a:cs typeface="Times New Roman" panose="02020603050405020304" pitchFamily="18" charset="0"/>
                  </a:rPr>
                  <a:t>commute</a:t>
                </a:r>
                <a:r>
                  <a:rPr lang="zh-TW" altLang="en-US" sz="1800" dirty="0"/>
                  <a:t>的。</a:t>
                </a:r>
              </a:p>
            </p:txBody>
          </p:sp>
        </mc:Choice>
        <mc:Fallback xmlns="">
          <p:sp>
            <p:nvSpPr>
              <p:cNvPr id="3" name="文字方塊 8">
                <a:extLst>
                  <a:ext uri="{FF2B5EF4-FFF2-40B4-BE49-F238E27FC236}">
                    <a16:creationId xmlns:a16="http://schemas.microsoft.com/office/drawing/2014/main" id="{35D88476-53EB-40CA-7EDE-95B755C473E2}"/>
                  </a:ext>
                </a:extLst>
              </p:cNvPr>
              <p:cNvSpPr txBox="1">
                <a:spLocks noRot="1" noChangeAspect="1" noMove="1" noResize="1" noEditPoints="1" noAdjustHandles="1" noChangeArrowheads="1" noChangeShapeType="1" noTextEdit="1"/>
              </p:cNvSpPr>
              <p:nvPr/>
            </p:nvSpPr>
            <p:spPr bwMode="auto">
              <a:xfrm>
                <a:off x="1908190" y="1006920"/>
                <a:ext cx="4771398" cy="369332"/>
              </a:xfrm>
              <a:prstGeom prst="rect">
                <a:avLst/>
              </a:prstGeom>
              <a:blipFill>
                <a:blip r:embed="rId3"/>
                <a:stretch>
                  <a:fillRect l="-1061" t="-6667" b="-2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 name="TextBox 3">
            <a:extLst>
              <a:ext uri="{FF2B5EF4-FFF2-40B4-BE49-F238E27FC236}">
                <a16:creationId xmlns:a16="http://schemas.microsoft.com/office/drawing/2014/main" id="{031C57EF-FE0D-213F-4075-AC3AC87E2633}"/>
              </a:ext>
            </a:extLst>
          </p:cNvPr>
          <p:cNvSpPr txBox="1"/>
          <p:nvPr/>
        </p:nvSpPr>
        <p:spPr>
          <a:xfrm>
            <a:off x="1908190" y="1376252"/>
            <a:ext cx="5567784" cy="458908"/>
          </a:xfrm>
          <a:prstGeom prst="rect">
            <a:avLst/>
          </a:prstGeom>
          <a:noFill/>
        </p:spPr>
        <p:txBody>
          <a:bodyPr wrap="square" rtlCol="0">
            <a:spAutoFit/>
          </a:bodyPr>
          <a:lstStyle/>
          <a:p>
            <a:pPr algn="l">
              <a:lnSpc>
                <a:spcPct val="150000"/>
              </a:lnSpc>
            </a:pPr>
            <a:r>
              <a:rPr kumimoji="1" lang="en-US" dirty="0" err="1">
                <a:latin typeface="Times New Roman"/>
                <a:cs typeface="Times New Roman"/>
              </a:rPr>
              <a:t>稱為non</a:t>
            </a:r>
            <a:r>
              <a:rPr kumimoji="1" lang="en-US" dirty="0">
                <a:latin typeface="Times New Roman"/>
                <a:cs typeface="Times New Roman"/>
              </a:rPr>
              <a:t>-abelian Group</a:t>
            </a:r>
            <a:r>
              <a:rPr kumimoji="1" lang="zh-TW" altLang="en-US" dirty="0">
                <a:latin typeface="Times New Roman"/>
                <a:cs typeface="Times New Roman"/>
              </a:rPr>
              <a:t> </a:t>
            </a:r>
            <a:r>
              <a:rPr kumimoji="1" lang="en-US" altLang="zh-TW" dirty="0">
                <a:latin typeface="Times New Roman"/>
                <a:cs typeface="Times New Roman"/>
              </a:rPr>
              <a:t>or non-commutative group</a:t>
            </a:r>
            <a:r>
              <a:rPr kumimoji="1" lang="en-US" dirty="0">
                <a:latin typeface="Times New Roman"/>
                <a:cs typeface="Times New Roman"/>
              </a:rPr>
              <a:t>。</a:t>
            </a:r>
          </a:p>
        </p:txBody>
      </p:sp>
      <p:pic>
        <p:nvPicPr>
          <p:cNvPr id="5" name="Picture 4">
            <a:extLst>
              <a:ext uri="{FF2B5EF4-FFF2-40B4-BE49-F238E27FC236}">
                <a16:creationId xmlns:a16="http://schemas.microsoft.com/office/drawing/2014/main" id="{F6ABC240-8DEA-F4A8-1D41-49C59CFC67AC}"/>
              </a:ext>
            </a:extLst>
          </p:cNvPr>
          <p:cNvPicPr>
            <a:picLocks noChangeAspect="1"/>
          </p:cNvPicPr>
          <p:nvPr/>
        </p:nvPicPr>
        <p:blipFill>
          <a:blip r:embed="rId4"/>
          <a:stretch>
            <a:fillRect/>
          </a:stretch>
        </p:blipFill>
        <p:spPr>
          <a:xfrm>
            <a:off x="6388163" y="2712512"/>
            <a:ext cx="1573760" cy="1914350"/>
          </a:xfrm>
          <a:prstGeom prst="rect">
            <a:avLst/>
          </a:prstGeom>
        </p:spPr>
      </p:pic>
      <p:sp>
        <p:nvSpPr>
          <p:cNvPr id="7" name="TextBox 6">
            <a:extLst>
              <a:ext uri="{FF2B5EF4-FFF2-40B4-BE49-F238E27FC236}">
                <a16:creationId xmlns:a16="http://schemas.microsoft.com/office/drawing/2014/main" id="{6437C4E4-811F-C9DA-3A69-617206B70518}"/>
              </a:ext>
            </a:extLst>
          </p:cNvPr>
          <p:cNvSpPr txBox="1"/>
          <p:nvPr/>
        </p:nvSpPr>
        <p:spPr>
          <a:xfrm>
            <a:off x="5892014" y="4764519"/>
            <a:ext cx="2715621" cy="338554"/>
          </a:xfrm>
          <a:prstGeom prst="rect">
            <a:avLst/>
          </a:prstGeom>
          <a:noFill/>
        </p:spPr>
        <p:txBody>
          <a:bodyPr wrap="square">
            <a:spAutoFit/>
          </a:bodyPr>
          <a:lstStyle/>
          <a:p>
            <a:r>
              <a:rPr lang="en-US" sz="1600" dirty="0">
                <a:latin typeface="Times New Roman" panose="02020603050405020304" pitchFamily="18" charset="0"/>
                <a:cs typeface="Times New Roman" panose="02020603050405020304" pitchFamily="18" charset="0"/>
              </a:rPr>
              <a:t>Niels Henrik Abel 1802-1829</a:t>
            </a:r>
          </a:p>
        </p:txBody>
      </p:sp>
    </p:spTree>
    <p:extLst>
      <p:ext uri="{BB962C8B-B14F-4D97-AF65-F5344CB8AC3E}">
        <p14:creationId xmlns:p14="http://schemas.microsoft.com/office/powerpoint/2010/main" val="2975628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文字方塊 4"/>
          <p:cNvSpPr txBox="1">
            <a:spLocks noChangeArrowheads="1"/>
          </p:cNvSpPr>
          <p:nvPr/>
        </p:nvSpPr>
        <p:spPr bwMode="auto">
          <a:xfrm>
            <a:off x="5814926" y="3262989"/>
            <a:ext cx="1566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1800">
                <a:latin typeface="Times New Roman" pitchFamily="18" charset="0"/>
                <a:cs typeface="Times New Roman" pitchFamily="18" charset="0"/>
              </a:rPr>
              <a:t>Triplet 3</a:t>
            </a:r>
            <a:endParaRPr lang="zh-TW" altLang="en-US" sz="1800">
              <a:latin typeface="Times New Roman" pitchFamily="18" charset="0"/>
              <a:cs typeface="Times New Roman" pitchFamily="18" charset="0"/>
            </a:endParaRPr>
          </a:p>
        </p:txBody>
      </p:sp>
      <p:sp>
        <p:nvSpPr>
          <p:cNvPr id="34821" name="文字方塊 5"/>
          <p:cNvSpPr txBox="1">
            <a:spLocks noChangeArrowheads="1"/>
          </p:cNvSpPr>
          <p:nvPr/>
        </p:nvSpPr>
        <p:spPr bwMode="auto">
          <a:xfrm>
            <a:off x="5801661" y="2310340"/>
            <a:ext cx="1438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1800" dirty="0">
                <a:latin typeface="Times New Roman" pitchFamily="18" charset="0"/>
                <a:cs typeface="Times New Roman" pitchFamily="18" charset="0"/>
              </a:rPr>
              <a:t>Doublet 2</a:t>
            </a:r>
            <a:endParaRPr lang="zh-TW" altLang="en-US" sz="1800" dirty="0">
              <a:latin typeface="Times New Roman" pitchFamily="18" charset="0"/>
              <a:cs typeface="Times New Roman" pitchFamily="18" charset="0"/>
            </a:endParaRPr>
          </a:p>
        </p:txBody>
      </p:sp>
      <p:sp>
        <p:nvSpPr>
          <p:cNvPr id="34824" name="文字方塊 8"/>
          <p:cNvSpPr txBox="1">
            <a:spLocks noChangeArrowheads="1"/>
          </p:cNvSpPr>
          <p:nvPr/>
        </p:nvSpPr>
        <p:spPr bwMode="auto">
          <a:xfrm>
            <a:off x="5814926" y="1688189"/>
            <a:ext cx="1277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1800" dirty="0">
                <a:latin typeface="Times New Roman" pitchFamily="18" charset="0"/>
                <a:cs typeface="Times New Roman" pitchFamily="18" charset="0"/>
              </a:rPr>
              <a:t>Singlet </a:t>
            </a:r>
            <a:endParaRPr lang="zh-TW" altLang="en-US" sz="1800" dirty="0">
              <a:latin typeface="Times New Roman" pitchFamily="18" charset="0"/>
              <a:cs typeface="Times New Roman" pitchFamily="18" charset="0"/>
            </a:endParaRPr>
          </a:p>
        </p:txBody>
      </p:sp>
      <p:sp>
        <p:nvSpPr>
          <p:cNvPr id="34826" name="文字方塊 10"/>
          <p:cNvSpPr txBox="1">
            <a:spLocks noChangeArrowheads="1"/>
          </p:cNvSpPr>
          <p:nvPr/>
        </p:nvSpPr>
        <p:spPr bwMode="auto">
          <a:xfrm>
            <a:off x="5814926" y="4394390"/>
            <a:ext cx="1568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1800" dirty="0">
                <a:latin typeface="Times New Roman" pitchFamily="18" charset="0"/>
                <a:cs typeface="Times New Roman" pitchFamily="18" charset="0"/>
              </a:rPr>
              <a:t>Quartet 4</a:t>
            </a:r>
            <a:endParaRPr lang="zh-TW" altLang="en-US" sz="18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39472991-F5FB-EF47-BB9B-431E1E3C6FD4}"/>
                  </a:ext>
                </a:extLst>
              </p:cNvPr>
              <p:cNvSpPr txBox="1"/>
              <p:nvPr/>
            </p:nvSpPr>
            <p:spPr>
              <a:xfrm>
                <a:off x="1404069" y="2148084"/>
                <a:ext cx="424411" cy="415883"/>
              </a:xfrm>
              <a:prstGeom prst="rect">
                <a:avLst/>
              </a:prstGeom>
              <a:solidFill>
                <a:srgbClr val="FFFB7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kumimoji="1" lang="en-US" altLang="zh-TW" i="1" smtClean="0">
                              <a:latin typeface="Cambria Math" panose="02040503050406030204" pitchFamily="18" charset="0"/>
                              <a:cs typeface="Times New Roman" pitchFamily="18" charset="0"/>
                            </a:rPr>
                          </m:ctrlPr>
                        </m:dPr>
                        <m:e>
                          <m:m>
                            <m:mPr>
                              <m:mcs>
                                <m:mc>
                                  <m:mcPr>
                                    <m:count m:val="1"/>
                                    <m:mcJc m:val="center"/>
                                  </m:mcPr>
                                </m:mc>
                              </m:mcs>
                              <m:ctrlPr>
                                <a:rPr kumimoji="1" lang="en-US" altLang="zh-TW" i="1" smtClean="0">
                                  <a:latin typeface="Cambria Math" panose="02040503050406030204" pitchFamily="18" charset="0"/>
                                  <a:cs typeface="Times New Roman" pitchFamily="18" charset="0"/>
                                </a:rPr>
                              </m:ctrlPr>
                            </m:mPr>
                            <m:mr>
                              <m:e>
                                <m:r>
                                  <m:rPr>
                                    <m:brk m:alnAt="7"/>
                                  </m:rPr>
                                  <a:rPr kumimoji="1" lang="en-US" altLang="zh-TW" b="0" i="1" smtClean="0">
                                    <a:latin typeface="Cambria Math" panose="02040503050406030204" pitchFamily="18" charset="0"/>
                                    <a:cs typeface="Times New Roman" pitchFamily="18" charset="0"/>
                                  </a:rPr>
                                  <m:t>𝑢</m:t>
                                </m:r>
                              </m:e>
                            </m:mr>
                            <m:mr>
                              <m:e>
                                <m:r>
                                  <a:rPr kumimoji="1" lang="en-US" altLang="zh-TW" b="0" i="1" smtClean="0">
                                    <a:latin typeface="Cambria Math" panose="02040503050406030204" pitchFamily="18" charset="0"/>
                                    <a:cs typeface="Times New Roman" pitchFamily="18" charset="0"/>
                                  </a:rPr>
                                  <m:t>𝑑</m:t>
                                </m:r>
                              </m:e>
                            </m:mr>
                          </m:m>
                        </m:e>
                      </m:d>
                    </m:oMath>
                  </m:oMathPara>
                </a14:m>
                <a:endParaRPr kumimoji="1" lang="zh-TW" altLang="en-US" dirty="0">
                  <a:latin typeface="Times New Roman" pitchFamily="18" charset="0"/>
                  <a:cs typeface="Times New Roman" pitchFamily="18" charset="0"/>
                </a:endParaRPr>
              </a:p>
            </p:txBody>
          </p:sp>
        </mc:Choice>
        <mc:Fallback xmlns="">
          <p:sp>
            <p:nvSpPr>
              <p:cNvPr id="16" name="文字方塊 15">
                <a:extLst>
                  <a:ext uri="{FF2B5EF4-FFF2-40B4-BE49-F238E27FC236}">
                    <a16:creationId xmlns:a16="http://schemas.microsoft.com/office/drawing/2014/main" id="{39472991-F5FB-EF47-BB9B-431E1E3C6FD4}"/>
                  </a:ext>
                </a:extLst>
              </p:cNvPr>
              <p:cNvSpPr txBox="1">
                <a:spLocks noRot="1" noChangeAspect="1" noMove="1" noResize="1" noEditPoints="1" noAdjustHandles="1" noChangeArrowheads="1" noChangeShapeType="1" noTextEdit="1"/>
              </p:cNvSpPr>
              <p:nvPr/>
            </p:nvSpPr>
            <p:spPr>
              <a:xfrm>
                <a:off x="1404069" y="2148084"/>
                <a:ext cx="424411" cy="415883"/>
              </a:xfrm>
              <a:prstGeom prst="rect">
                <a:avLst/>
              </a:prstGeom>
              <a:blipFill>
                <a:blip r:embed="rId2"/>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6CCA336D-A0D7-3143-BE1E-AAD59CFBEECF}"/>
                  </a:ext>
                </a:extLst>
              </p:cNvPr>
              <p:cNvSpPr txBox="1"/>
              <p:nvPr/>
            </p:nvSpPr>
            <p:spPr>
              <a:xfrm>
                <a:off x="1343476" y="2882000"/>
                <a:ext cx="804195" cy="851515"/>
              </a:xfrm>
              <a:prstGeom prst="rect">
                <a:avLst/>
              </a:prstGeom>
              <a:solidFill>
                <a:srgbClr val="FFFB7B"/>
              </a:solid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altLang="zh-CN" i="1" smtClean="0">
                              <a:latin typeface="Cambria Math" panose="02040503050406030204" pitchFamily="18" charset="0"/>
                              <a:cs typeface="Times New Roman" pitchFamily="18" charset="0"/>
                            </a:rPr>
                          </m:ctrlPr>
                        </m:dPr>
                        <m:e>
                          <m:m>
                            <m:mPr>
                              <m:mcs>
                                <m:mc>
                                  <m:mcPr>
                                    <m:count m:val="1"/>
                                    <m:mcJc m:val="center"/>
                                  </m:mcPr>
                                </m:mc>
                              </m:mcs>
                              <m:ctrlPr>
                                <a:rPr lang="en-US" altLang="zh-CN" i="1" smtClean="0">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smtClean="0">
                                        <a:latin typeface="Cambria Math" panose="02040503050406030204" pitchFamily="18" charset="0"/>
                                        <a:ea typeface="Cambria Math" panose="02040503050406030204" pitchFamily="18" charset="0"/>
                                        <a:cs typeface="Times New Roman" pitchFamily="18" charset="0"/>
                                      </a:rPr>
                                      <m:t>𝜋</m:t>
                                    </m:r>
                                  </m:e>
                                  <m:sup>
                                    <m:r>
                                      <a:rPr lang="en-US" altLang="zh-TW" b="0" i="1" smtClean="0">
                                        <a:latin typeface="Cambria Math" panose="02040503050406030204" pitchFamily="18" charset="0"/>
                                        <a:cs typeface="Times New Roman" pitchFamily="18" charset="0"/>
                                      </a:rPr>
                                      <m:t>+</m:t>
                                    </m:r>
                                  </m:sup>
                                </m:sSup>
                              </m:e>
                            </m:mr>
                            <m:mr>
                              <m:e>
                                <m:sSup>
                                  <m:sSupPr>
                                    <m:ctrlPr>
                                      <a:rPr lang="en-US" altLang="zh-TW" i="1">
                                        <a:latin typeface="Cambria Math" panose="02040503050406030204" pitchFamily="18" charset="0"/>
                                        <a:cs typeface="Times New Roman" pitchFamily="18" charset="0"/>
                                      </a:rPr>
                                    </m:ctrlPr>
                                  </m:sSupPr>
                                  <m:e>
                                    <m:r>
                                      <a:rPr lang="en-US" altLang="zh-TW" i="1" smtClean="0">
                                        <a:latin typeface="Cambria Math" panose="02040503050406030204" pitchFamily="18" charset="0"/>
                                        <a:ea typeface="Cambria Math" panose="02040503050406030204" pitchFamily="18" charset="0"/>
                                        <a:cs typeface="Times New Roman" pitchFamily="18" charset="0"/>
                                      </a:rPr>
                                      <m:t>𝜋</m:t>
                                    </m:r>
                                  </m:e>
                                  <m:sup>
                                    <m:r>
                                      <a:rPr lang="en-US" altLang="zh-TW" i="1">
                                        <a:latin typeface="Cambria Math"/>
                                        <a:cs typeface="Times New Roman" pitchFamily="18" charset="0"/>
                                      </a:rPr>
                                      <m:t>3</m:t>
                                    </m:r>
                                  </m:sup>
                                </m:sSup>
                              </m:e>
                            </m:mr>
                            <m:mr>
                              <m:e>
                                <m:sSup>
                                  <m:sSupPr>
                                    <m:ctrlPr>
                                      <a:rPr lang="en-US" altLang="zh-TW" i="1">
                                        <a:latin typeface="Cambria Math" panose="02040503050406030204" pitchFamily="18" charset="0"/>
                                        <a:cs typeface="Times New Roman" pitchFamily="18" charset="0"/>
                                      </a:rPr>
                                    </m:ctrlPr>
                                  </m:sSupPr>
                                  <m:e>
                                    <m:r>
                                      <a:rPr lang="en-US" altLang="zh-TW" i="1" smtClean="0">
                                        <a:latin typeface="Cambria Math" panose="02040503050406030204" pitchFamily="18" charset="0"/>
                                        <a:ea typeface="Cambria Math" panose="02040503050406030204" pitchFamily="18" charset="0"/>
                                        <a:cs typeface="Times New Roman" pitchFamily="18" charset="0"/>
                                      </a:rPr>
                                      <m:t>𝜋</m:t>
                                    </m:r>
                                  </m:e>
                                  <m:sup>
                                    <m:r>
                                      <a:rPr lang="en-US" altLang="zh-TW" b="0" i="1" smtClean="0">
                                        <a:latin typeface="Cambria Math" panose="02040503050406030204" pitchFamily="18" charset="0"/>
                                        <a:cs typeface="Times New Roman" pitchFamily="18" charset="0"/>
                                      </a:rPr>
                                      <m:t>−</m:t>
                                    </m:r>
                                  </m:sup>
                                </m:sSup>
                              </m:e>
                            </m:mr>
                          </m:m>
                        </m:e>
                      </m:d>
                    </m:oMath>
                  </m:oMathPara>
                </a14:m>
                <a:endParaRPr lang="zh-CN" altLang="en-US" dirty="0">
                  <a:latin typeface="Times New Roman" pitchFamily="18" charset="0"/>
                  <a:cs typeface="Times New Roman" pitchFamily="18" charset="0"/>
                </a:endParaRPr>
              </a:p>
            </p:txBody>
          </p:sp>
        </mc:Choice>
        <mc:Fallback xmlns="">
          <p:sp>
            <p:nvSpPr>
              <p:cNvPr id="20" name="文字方塊 19">
                <a:extLst>
                  <a:ext uri="{FF2B5EF4-FFF2-40B4-BE49-F238E27FC236}">
                    <a16:creationId xmlns:a16="http://schemas.microsoft.com/office/drawing/2014/main" id="{6CCA336D-A0D7-3143-BE1E-AAD59CFBEECF}"/>
                  </a:ext>
                </a:extLst>
              </p:cNvPr>
              <p:cNvSpPr txBox="1">
                <a:spLocks noRot="1" noChangeAspect="1" noMove="1" noResize="1" noEditPoints="1" noAdjustHandles="1" noChangeArrowheads="1" noChangeShapeType="1" noTextEdit="1"/>
              </p:cNvSpPr>
              <p:nvPr/>
            </p:nvSpPr>
            <p:spPr>
              <a:xfrm>
                <a:off x="1343476" y="2882000"/>
                <a:ext cx="804195" cy="85151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968C839A-01AE-634B-9495-6258A8FEFEE9}"/>
                  </a:ext>
                </a:extLst>
              </p:cNvPr>
              <p:cNvSpPr txBox="1"/>
              <p:nvPr/>
            </p:nvSpPr>
            <p:spPr>
              <a:xfrm>
                <a:off x="1382733" y="1629540"/>
                <a:ext cx="354521" cy="369332"/>
              </a:xfrm>
              <a:prstGeom prst="rect">
                <a:avLst/>
              </a:prstGeom>
              <a:solidFill>
                <a:srgbClr val="FFFB7B"/>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ea typeface="Cambria Math" panose="02040503050406030204" pitchFamily="18" charset="0"/>
                          <a:cs typeface="Times New Roman" pitchFamily="18" charset="0"/>
                        </a:rPr>
                        <m:t>𝑠</m:t>
                      </m:r>
                    </m:oMath>
                  </m:oMathPara>
                </a14:m>
                <a:endParaRPr lang="zh-CN" altLang="en-US" dirty="0">
                  <a:latin typeface="Times New Roman" pitchFamily="18" charset="0"/>
                  <a:cs typeface="Times New Roman" pitchFamily="18" charset="0"/>
                </a:endParaRPr>
              </a:p>
            </p:txBody>
          </p:sp>
        </mc:Choice>
        <mc:Fallback xmlns="">
          <p:sp>
            <p:nvSpPr>
              <p:cNvPr id="21" name="文字方塊 20">
                <a:extLst>
                  <a:ext uri="{FF2B5EF4-FFF2-40B4-BE49-F238E27FC236}">
                    <a16:creationId xmlns:a16="http://schemas.microsoft.com/office/drawing/2014/main" id="{968C839A-01AE-634B-9495-6258A8FEFEE9}"/>
                  </a:ext>
                </a:extLst>
              </p:cNvPr>
              <p:cNvSpPr txBox="1">
                <a:spLocks noRot="1" noChangeAspect="1" noMove="1" noResize="1" noEditPoints="1" noAdjustHandles="1" noChangeArrowheads="1" noChangeShapeType="1" noTextEdit="1"/>
              </p:cNvSpPr>
              <p:nvPr/>
            </p:nvSpPr>
            <p:spPr>
              <a:xfrm>
                <a:off x="1382733" y="1629540"/>
                <a:ext cx="354521"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字方塊 21">
                <a:extLst>
                  <a:ext uri="{FF2B5EF4-FFF2-40B4-BE49-F238E27FC236}">
                    <a16:creationId xmlns:a16="http://schemas.microsoft.com/office/drawing/2014/main" id="{9D6E1E46-364F-0C49-A62E-A7AD950A0EBA}"/>
                  </a:ext>
                </a:extLst>
              </p:cNvPr>
              <p:cNvSpPr txBox="1"/>
              <p:nvPr/>
            </p:nvSpPr>
            <p:spPr>
              <a:xfrm>
                <a:off x="1343476" y="4083997"/>
                <a:ext cx="971997" cy="1126975"/>
              </a:xfrm>
              <a:prstGeom prst="rect">
                <a:avLst/>
              </a:prstGeom>
              <a:solidFill>
                <a:srgbClr val="FFFB7B"/>
              </a:solid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altLang="zh-CN" i="1" smtClean="0">
                              <a:latin typeface="Cambria Math" panose="02040503050406030204" pitchFamily="18" charset="0"/>
                              <a:cs typeface="Times New Roman" pitchFamily="18" charset="0"/>
                            </a:rPr>
                          </m:ctrlPr>
                        </m:dPr>
                        <m:e>
                          <m:m>
                            <m:mPr>
                              <m:mcs>
                                <m:mc>
                                  <m:mcPr>
                                    <m:count m:val="1"/>
                                    <m:mcJc m:val="center"/>
                                  </m:mcPr>
                                </m:mc>
                              </m:mcs>
                              <m:ctrlPr>
                                <a:rPr lang="en-US" altLang="zh-CN" i="1" smtClean="0">
                                  <a:latin typeface="Cambria Math" panose="02040503050406030204" pitchFamily="18" charset="0"/>
                                  <a:cs typeface="Times New Roman" pitchFamily="18" charset="0"/>
                                </a:rPr>
                              </m:ctrlPr>
                            </m:mPr>
                            <m:mr>
                              <m:e>
                                <m:sSup>
                                  <m:sSupPr>
                                    <m:ctrlPr>
                                      <a:rPr lang="en-US" altLang="zh-CN" i="1">
                                        <a:latin typeface="Cambria Math" panose="02040503050406030204" pitchFamily="18" charset="0"/>
                                        <a:cs typeface="Times New Roman" pitchFamily="18" charset="0"/>
                                      </a:rPr>
                                    </m:ctrlPr>
                                  </m:sSupPr>
                                  <m:e>
                                    <m:r>
                                      <a:rPr lang="en-US" altLang="zh-CN" i="1">
                                        <a:latin typeface="Cambria Math" panose="02040503050406030204" pitchFamily="18" charset="0"/>
                                        <a:ea typeface="Cambria Math" panose="02040503050406030204" pitchFamily="18" charset="0"/>
                                        <a:cs typeface="Times New Roman" pitchFamily="18" charset="0"/>
                                      </a:rPr>
                                      <m:t>∆</m:t>
                                    </m:r>
                                  </m:e>
                                  <m:sup>
                                    <m:r>
                                      <a:rPr lang="en-US" altLang="zh-CN" b="0" i="1" smtClean="0">
                                        <a:latin typeface="Cambria Math" panose="02040503050406030204" pitchFamily="18" charset="0"/>
                                        <a:ea typeface="Cambria Math" panose="02040503050406030204" pitchFamily="18" charset="0"/>
                                        <a:cs typeface="Times New Roman" pitchFamily="18" charset="0"/>
                                      </a:rPr>
                                      <m:t>++</m:t>
                                    </m:r>
                                  </m:sup>
                                </m:sSup>
                              </m:e>
                            </m:mr>
                            <m:mr>
                              <m:e>
                                <m:sSup>
                                  <m:sSupPr>
                                    <m:ctrlPr>
                                      <a:rPr lang="en-US" altLang="zh-CN" i="1">
                                        <a:latin typeface="Cambria Math" panose="02040503050406030204" pitchFamily="18" charset="0"/>
                                        <a:cs typeface="Times New Roman" pitchFamily="18" charset="0"/>
                                      </a:rPr>
                                    </m:ctrlPr>
                                  </m:sSupPr>
                                  <m:e>
                                    <m:r>
                                      <a:rPr lang="en-US" altLang="zh-CN" i="1">
                                        <a:latin typeface="Cambria Math" panose="02040503050406030204" pitchFamily="18" charset="0"/>
                                        <a:ea typeface="Cambria Math" panose="02040503050406030204" pitchFamily="18" charset="0"/>
                                        <a:cs typeface="Times New Roman" pitchFamily="18" charset="0"/>
                                      </a:rPr>
                                      <m:t>∆</m:t>
                                    </m:r>
                                  </m:e>
                                  <m:sup>
                                    <m:r>
                                      <a:rPr lang="en-US" altLang="zh-CN" b="0" i="1" smtClean="0">
                                        <a:latin typeface="Cambria Math" panose="02040503050406030204" pitchFamily="18" charset="0"/>
                                        <a:ea typeface="Cambria Math" panose="02040503050406030204" pitchFamily="18" charset="0"/>
                                        <a:cs typeface="Times New Roman" pitchFamily="18" charset="0"/>
                                      </a:rPr>
                                      <m:t>+</m:t>
                                    </m:r>
                                  </m:sup>
                                </m:sSup>
                              </m:e>
                            </m:mr>
                            <m:mr>
                              <m:e>
                                <m:m>
                                  <m:mPr>
                                    <m:mcs>
                                      <m:mc>
                                        <m:mcPr>
                                          <m:count m:val="1"/>
                                          <m:mcJc m:val="center"/>
                                        </m:mcPr>
                                      </m:mc>
                                    </m:mcs>
                                    <m:ctrlPr>
                                      <a:rPr lang="en-US" altLang="zh-CN" b="0" i="1" smtClean="0">
                                        <a:latin typeface="Cambria Math" panose="02040503050406030204" pitchFamily="18" charset="0"/>
                                        <a:cs typeface="Times New Roman" pitchFamily="18" charset="0"/>
                                      </a:rPr>
                                    </m:ctrlPr>
                                  </m:mPr>
                                  <m:mr>
                                    <m:e>
                                      <m:sSup>
                                        <m:sSupPr>
                                          <m:ctrlPr>
                                            <a:rPr lang="en-US" altLang="zh-CN" b="0" i="1" smtClean="0">
                                              <a:latin typeface="Cambria Math" panose="02040503050406030204" pitchFamily="18" charset="0"/>
                                              <a:cs typeface="Times New Roman" pitchFamily="18" charset="0"/>
                                            </a:rPr>
                                          </m:ctrlPr>
                                        </m:sSupPr>
                                        <m:e>
                                          <m:r>
                                            <a:rPr lang="en-US" altLang="zh-CN" b="0" i="1" smtClean="0">
                                              <a:latin typeface="Cambria Math" panose="02040503050406030204" pitchFamily="18" charset="0"/>
                                              <a:ea typeface="Cambria Math" panose="02040503050406030204" pitchFamily="18" charset="0"/>
                                              <a:cs typeface="Times New Roman" pitchFamily="18" charset="0"/>
                                            </a:rPr>
                                            <m:t>∆</m:t>
                                          </m:r>
                                        </m:e>
                                        <m:sup>
                                          <m:r>
                                            <a:rPr lang="en-US" altLang="zh-CN" b="0" i="1" smtClean="0">
                                              <a:latin typeface="Cambria Math" panose="02040503050406030204" pitchFamily="18" charset="0"/>
                                              <a:cs typeface="Times New Roman" pitchFamily="18" charset="0"/>
                                            </a:rPr>
                                            <m:t>0</m:t>
                                          </m:r>
                                        </m:sup>
                                      </m:sSup>
                                    </m:e>
                                  </m:mr>
                                  <m:mr>
                                    <m:e>
                                      <m:sSup>
                                        <m:sSupPr>
                                          <m:ctrlPr>
                                            <a:rPr lang="en-US" altLang="zh-CN" b="0" i="1" smtClean="0">
                                              <a:latin typeface="Cambria Math" panose="02040503050406030204" pitchFamily="18" charset="0"/>
                                              <a:cs typeface="Times New Roman" pitchFamily="18" charset="0"/>
                                            </a:rPr>
                                          </m:ctrlPr>
                                        </m:sSupPr>
                                        <m:e>
                                          <m:r>
                                            <a:rPr lang="en-US" altLang="zh-CN" b="0" i="1" smtClean="0">
                                              <a:latin typeface="Cambria Math" panose="02040503050406030204" pitchFamily="18" charset="0"/>
                                              <a:ea typeface="Cambria Math" panose="02040503050406030204" pitchFamily="18" charset="0"/>
                                              <a:cs typeface="Times New Roman" pitchFamily="18" charset="0"/>
                                            </a:rPr>
                                            <m:t>∆</m:t>
                                          </m:r>
                                        </m:e>
                                        <m:sup>
                                          <m:r>
                                            <a:rPr lang="en-US" altLang="zh-CN" b="0" i="1" smtClean="0">
                                              <a:latin typeface="Cambria Math" panose="02040503050406030204" pitchFamily="18" charset="0"/>
                                              <a:cs typeface="Times New Roman" pitchFamily="18" charset="0"/>
                                            </a:rPr>
                                            <m:t>−</m:t>
                                          </m:r>
                                        </m:sup>
                                      </m:sSup>
                                    </m:e>
                                  </m:mr>
                                </m:m>
                              </m:e>
                            </m:mr>
                          </m:m>
                        </m:e>
                      </m:d>
                    </m:oMath>
                  </m:oMathPara>
                </a14:m>
                <a:endParaRPr lang="zh-CN" altLang="en-US" dirty="0">
                  <a:latin typeface="Times New Roman" pitchFamily="18" charset="0"/>
                  <a:cs typeface="Times New Roman" pitchFamily="18" charset="0"/>
                </a:endParaRPr>
              </a:p>
            </p:txBody>
          </p:sp>
        </mc:Choice>
        <mc:Fallback xmlns="">
          <p:sp>
            <p:nvSpPr>
              <p:cNvPr id="22" name="文字方塊 21">
                <a:extLst>
                  <a:ext uri="{FF2B5EF4-FFF2-40B4-BE49-F238E27FC236}">
                    <a16:creationId xmlns:a16="http://schemas.microsoft.com/office/drawing/2014/main" id="{9D6E1E46-364F-0C49-A62E-A7AD950A0EBA}"/>
                  </a:ext>
                </a:extLst>
              </p:cNvPr>
              <p:cNvSpPr txBox="1">
                <a:spLocks noRot="1" noChangeAspect="1" noMove="1" noResize="1" noEditPoints="1" noAdjustHandles="1" noChangeArrowheads="1" noChangeShapeType="1" noTextEdit="1"/>
              </p:cNvSpPr>
              <p:nvPr/>
            </p:nvSpPr>
            <p:spPr>
              <a:xfrm>
                <a:off x="1343476" y="4083997"/>
                <a:ext cx="971997" cy="1126975"/>
              </a:xfrm>
              <a:prstGeom prst="rect">
                <a:avLst/>
              </a:prstGeom>
              <a:blipFill>
                <a:blip r:embed="rId5"/>
                <a:stretch>
                  <a:fillRect b="-2222"/>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D3B4F546-32A8-B666-454A-0211B5BA2A6A}"/>
              </a:ext>
            </a:extLst>
          </p:cNvPr>
          <p:cNvSpPr txBox="1"/>
          <p:nvPr/>
        </p:nvSpPr>
        <p:spPr>
          <a:xfrm>
            <a:off x="1249848" y="1019504"/>
            <a:ext cx="5348509"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Rotation in QM! </a:t>
            </a:r>
            <a:r>
              <a:rPr lang="en-US" dirty="0">
                <a:latin typeface="Times New Roman"/>
                <a:cs typeface="Times New Roman"/>
              </a:rPr>
              <a:t>Quantum states can be classified as:</a:t>
            </a:r>
            <a:endParaRPr kumimoji="1" lang="en-US" dirty="0">
              <a:latin typeface="Times New Roman"/>
              <a:cs typeface="Times New Roman"/>
            </a:endParaRPr>
          </a:p>
        </p:txBody>
      </p:sp>
    </p:spTree>
    <p:extLst>
      <p:ext uri="{BB962C8B-B14F-4D97-AF65-F5344CB8AC3E}">
        <p14:creationId xmlns:p14="http://schemas.microsoft.com/office/powerpoint/2010/main" val="16936066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4551F-5073-396C-91C4-1D53C6892396}"/>
            </a:ext>
          </a:extLst>
        </p:cNvPr>
        <p:cNvGrpSpPr/>
        <p:nvPr/>
      </p:nvGrpSpPr>
      <p:grpSpPr>
        <a:xfrm>
          <a:off x="0" y="0"/>
          <a:ext cx="0" cy="0"/>
          <a:chOff x="0" y="0"/>
          <a:chExt cx="0" cy="0"/>
        </a:xfrm>
      </p:grpSpPr>
      <p:pic>
        <p:nvPicPr>
          <p:cNvPr id="2" name="Picture 2" descr="杨振宁1963年于普林斯顿的办公室。">
            <a:extLst>
              <a:ext uri="{FF2B5EF4-FFF2-40B4-BE49-F238E27FC236}">
                <a16:creationId xmlns:a16="http://schemas.microsoft.com/office/drawing/2014/main" id="{059CC2CB-79FE-4868-C306-2A518883C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520" y="1857375"/>
            <a:ext cx="2282836"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ttp://www.futura-sciences.com/uploads/RTEmagicC_yang_chen_ning_c15.jpg.jpg">
            <a:extLst>
              <a:ext uri="{FF2B5EF4-FFF2-40B4-BE49-F238E27FC236}">
                <a16:creationId xmlns:a16="http://schemas.microsoft.com/office/drawing/2014/main" id="{49A98E1E-AF61-3B40-7411-6123B454E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8712" y="1857375"/>
            <a:ext cx="36004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2">
            <a:extLst>
              <a:ext uri="{FF2B5EF4-FFF2-40B4-BE49-F238E27FC236}">
                <a16:creationId xmlns:a16="http://schemas.microsoft.com/office/drawing/2014/main" id="{9CFA10D6-947F-02C7-7EEA-C7E718113544}"/>
              </a:ext>
            </a:extLst>
          </p:cNvPr>
          <p:cNvSpPr txBox="1">
            <a:spLocks noChangeArrowheads="1"/>
          </p:cNvSpPr>
          <p:nvPr/>
        </p:nvSpPr>
        <p:spPr bwMode="auto">
          <a:xfrm>
            <a:off x="5199449" y="5000625"/>
            <a:ext cx="1958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1800" dirty="0">
                <a:latin typeface="Times New Roman" panose="02020603050405020304" pitchFamily="18" charset="0"/>
                <a:cs typeface="Times New Roman" panose="02020603050405020304" pitchFamily="18" charset="0"/>
              </a:rPr>
              <a:t>Yang and Mills</a:t>
            </a:r>
            <a:endParaRPr lang="zh-TW" altLang="en-US" sz="1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文字方塊 2">
                <a:extLst>
                  <a:ext uri="{FF2B5EF4-FFF2-40B4-BE49-F238E27FC236}">
                    <a16:creationId xmlns:a16="http://schemas.microsoft.com/office/drawing/2014/main" id="{168F9872-CC0D-2135-B93C-A352E6C387F0}"/>
                  </a:ext>
                </a:extLst>
              </p:cNvPr>
              <p:cNvSpPr txBox="1">
                <a:spLocks noChangeArrowheads="1"/>
              </p:cNvSpPr>
              <p:nvPr/>
            </p:nvSpPr>
            <p:spPr bwMode="auto">
              <a:xfrm>
                <a:off x="2062616" y="5564027"/>
                <a:ext cx="494574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1800" dirty="0">
                    <a:latin typeface="Times New Roman" panose="02020603050405020304" pitchFamily="18" charset="0"/>
                    <a:cs typeface="Times New Roman" panose="02020603050405020304" pitchFamily="18" charset="0"/>
                  </a:rPr>
                  <a:t>Could isospin </a:t>
                </a:r>
                <a14:m>
                  <m:oMath xmlns:m="http://schemas.openxmlformats.org/officeDocument/2006/math">
                    <m:r>
                      <a:rPr lang="en-US" altLang="zh-TW" sz="1800" i="1" dirty="0" smtClean="0">
                        <a:solidFill>
                          <a:schemeClr val="tx1"/>
                        </a:solidFill>
                        <a:latin typeface="Cambria Math" panose="02040503050406030204" pitchFamily="18" charset="0"/>
                        <a:cs typeface="Times New Roman" panose="02020603050405020304" pitchFamily="18" charset="0"/>
                      </a:rPr>
                      <m:t>𝑆𝑈</m:t>
                    </m:r>
                    <m:r>
                      <a:rPr lang="en-US" altLang="zh-TW" sz="1800" i="1" dirty="0" smtClean="0">
                        <a:solidFill>
                          <a:schemeClr val="tx1"/>
                        </a:solidFill>
                        <a:latin typeface="Cambria Math" panose="02040503050406030204" pitchFamily="18" charset="0"/>
                        <a:cs typeface="Times New Roman" panose="02020603050405020304" pitchFamily="18" charset="0"/>
                      </a:rPr>
                      <m:t>(2)</m:t>
                    </m:r>
                  </m:oMath>
                </a14:m>
                <a:r>
                  <a:rPr lang="en-US" altLang="zh-TW" sz="1800" dirty="0">
                    <a:solidFill>
                      <a:schemeClr val="tx1"/>
                    </a:solidFill>
                    <a:latin typeface="Times New Roman" panose="02020603050405020304" pitchFamily="18" charset="0"/>
                    <a:cs typeface="Times New Roman" panose="02020603050405020304" pitchFamily="18" charset="0"/>
                  </a:rPr>
                  <a:t> be local like </a:t>
                </a:r>
                <a14:m>
                  <m:oMath xmlns:m="http://schemas.openxmlformats.org/officeDocument/2006/math">
                    <m:r>
                      <a:rPr lang="en-US" altLang="zh-TW" sz="1800" i="1" dirty="0">
                        <a:solidFill>
                          <a:schemeClr val="tx1"/>
                        </a:solidFill>
                        <a:latin typeface="Cambria Math" panose="02040503050406030204" pitchFamily="18" charset="0"/>
                        <a:cs typeface="Times New Roman" panose="02020603050405020304" pitchFamily="18" charset="0"/>
                      </a:rPr>
                      <m:t>𝑈</m:t>
                    </m:r>
                    <m:r>
                      <a:rPr lang="en-US" altLang="zh-TW" sz="1800" i="1" dirty="0">
                        <a:solidFill>
                          <a:schemeClr val="tx1"/>
                        </a:solidFill>
                        <a:latin typeface="Cambria Math" panose="02040503050406030204" pitchFamily="18" charset="0"/>
                        <a:cs typeface="Times New Roman" panose="02020603050405020304" pitchFamily="18" charset="0"/>
                      </a:rPr>
                      <m:t>(1)</m:t>
                    </m:r>
                  </m:oMath>
                </a14:m>
                <a:r>
                  <a:rPr lang="en-US" altLang="zh-TW" sz="1800" dirty="0">
                    <a:solidFill>
                      <a:schemeClr val="tx1"/>
                    </a:solidFill>
                    <a:latin typeface="Times New Roman" panose="02020603050405020304" pitchFamily="18" charset="0"/>
                    <a:cs typeface="Times New Roman" panose="02020603050405020304" pitchFamily="18" charset="0"/>
                  </a:rPr>
                  <a:t> </a:t>
                </a:r>
                <a:r>
                  <a:rPr lang="en-US" altLang="zh-TW" sz="1800" dirty="0">
                    <a:latin typeface="Times New Roman" panose="02020603050405020304" pitchFamily="18" charset="0"/>
                    <a:cs typeface="Times New Roman" panose="02020603050405020304" pitchFamily="18" charset="0"/>
                  </a:rPr>
                  <a:t>in EM ?</a:t>
                </a:r>
                <a:endParaRPr lang="zh-TW" altLang="en-US" sz="1800" dirty="0">
                  <a:latin typeface="Times New Roman" panose="02020603050405020304" pitchFamily="18" charset="0"/>
                  <a:cs typeface="Times New Roman" panose="02020603050405020304" pitchFamily="18" charset="0"/>
                </a:endParaRPr>
              </a:p>
            </p:txBody>
          </p:sp>
        </mc:Choice>
        <mc:Fallback xmlns="">
          <p:sp>
            <p:nvSpPr>
              <p:cNvPr id="5" name="文字方塊 2">
                <a:extLst>
                  <a:ext uri="{FF2B5EF4-FFF2-40B4-BE49-F238E27FC236}">
                    <a16:creationId xmlns:a16="http://schemas.microsoft.com/office/drawing/2014/main" id="{168F9872-CC0D-2135-B93C-A352E6C387F0}"/>
                  </a:ext>
                </a:extLst>
              </p:cNvPr>
              <p:cNvSpPr txBox="1">
                <a:spLocks noRot="1" noChangeAspect="1" noMove="1" noResize="1" noEditPoints="1" noAdjustHandles="1" noChangeArrowheads="1" noChangeShapeType="1" noTextEdit="1"/>
              </p:cNvSpPr>
              <p:nvPr/>
            </p:nvSpPr>
            <p:spPr bwMode="auto">
              <a:xfrm>
                <a:off x="2062616" y="5564027"/>
                <a:ext cx="4945743" cy="369332"/>
              </a:xfrm>
              <a:prstGeom prst="rect">
                <a:avLst/>
              </a:prstGeom>
              <a:blipFill>
                <a:blip r:embed="rId4"/>
                <a:stretch>
                  <a:fillRect l="-1026"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8742070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5F61A-5D33-5B78-72B3-276246C03F43}"/>
            </a:ext>
          </a:extLst>
        </p:cNvPr>
        <p:cNvGrpSpPr/>
        <p:nvPr/>
      </p:nvGrpSpPr>
      <p:grpSpPr>
        <a:xfrm>
          <a:off x="0" y="0"/>
          <a:ext cx="0" cy="0"/>
          <a:chOff x="0" y="0"/>
          <a:chExt cx="0" cy="0"/>
        </a:xfrm>
      </p:grpSpPr>
      <p:sp>
        <p:nvSpPr>
          <p:cNvPr id="12" name="向下箭號 11">
            <a:extLst>
              <a:ext uri="{FF2B5EF4-FFF2-40B4-BE49-F238E27FC236}">
                <a16:creationId xmlns:a16="http://schemas.microsoft.com/office/drawing/2014/main" id="{1D9495B7-06F4-63EB-8ECF-EDB241998873}"/>
              </a:ext>
            </a:extLst>
          </p:cNvPr>
          <p:cNvSpPr/>
          <p:nvPr/>
        </p:nvSpPr>
        <p:spPr>
          <a:xfrm>
            <a:off x="5460642" y="2393419"/>
            <a:ext cx="363538" cy="39461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26CA3245-E56B-5AFA-C683-DEBD4C5137C3}"/>
                  </a:ext>
                </a:extLst>
              </p:cNvPr>
              <p:cNvSpPr/>
              <p:nvPr/>
            </p:nvSpPr>
            <p:spPr>
              <a:xfrm>
                <a:off x="624751" y="1900772"/>
                <a:ext cx="1843674"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1" i="1" smtClean="0">
                          <a:latin typeface="Cambria Math" panose="02040503050406030204" pitchFamily="18" charset="0"/>
                          <a:ea typeface="Cambria Math" panose="02040503050406030204" pitchFamily="18" charset="0"/>
                          <a:cs typeface="Times New Roman"/>
                        </a:rPr>
                        <m:t>𝜶</m:t>
                      </m:r>
                      <m:r>
                        <a:rPr lang="en-US" altLang="zh-TW" b="1" i="1" smtClean="0">
                          <a:latin typeface="Cambria Math" panose="02040503050406030204" pitchFamily="18" charset="0"/>
                          <a:ea typeface="Cambria Math" panose="02040503050406030204" pitchFamily="18" charset="0"/>
                          <a:cs typeface="Times New Roman"/>
                        </a:rPr>
                        <m:t>=</m:t>
                      </m:r>
                      <m:d>
                        <m:dPr>
                          <m:ctrlPr>
                            <a:rPr lang="zh-TW" altLang="en-US" b="1" i="1" smtClean="0">
                              <a:latin typeface="Cambria Math" panose="02040503050406030204" pitchFamily="18" charset="0"/>
                              <a:ea typeface="Cambria Math" panose="02040503050406030204" pitchFamily="18" charset="0"/>
                              <a:cs typeface="Times New Roman"/>
                            </a:rPr>
                          </m:ctrlPr>
                        </m:dPr>
                        <m:e>
                          <m:sSup>
                            <m:sSupPr>
                              <m:ctrlPr>
                                <a:rPr lang="zh-TW" altLang="en-US" i="1" smtClean="0">
                                  <a:latin typeface="Cambria Math" panose="02040503050406030204" pitchFamily="18" charset="0"/>
                                  <a:ea typeface="Cambria Math" panose="02040503050406030204" pitchFamily="18" charset="0"/>
                                  <a:cs typeface="Times New Roman"/>
                                </a:rPr>
                              </m:ctrlPr>
                            </m:sSupPr>
                            <m:e>
                              <m:r>
                                <a:rPr lang="zh-TW" altLang="en-US" b="0" i="1" smtClean="0">
                                  <a:latin typeface="Cambria Math" panose="02040503050406030204" pitchFamily="18" charset="0"/>
                                  <a:ea typeface="Cambria Math" panose="02040503050406030204" pitchFamily="18" charset="0"/>
                                  <a:cs typeface="Times New Roman"/>
                                </a:rPr>
                                <m:t>𝛼</m:t>
                              </m:r>
                            </m:e>
                            <m:sup>
                              <m:r>
                                <a:rPr lang="en-US" altLang="zh-TW" b="0" i="1" smtClean="0">
                                  <a:latin typeface="Cambria Math" panose="02040503050406030204" pitchFamily="18" charset="0"/>
                                  <a:ea typeface="Cambria Math" panose="02040503050406030204" pitchFamily="18" charset="0"/>
                                  <a:cs typeface="Times New Roman"/>
                                </a:rPr>
                                <m:t>1</m:t>
                              </m:r>
                            </m:sup>
                          </m:sSup>
                          <m:r>
                            <a:rPr lang="en-US" altLang="zh-TW" b="1" i="1" smtClean="0">
                              <a:latin typeface="Cambria Math" panose="02040503050406030204" pitchFamily="18" charset="0"/>
                              <a:ea typeface="Cambria Math" panose="02040503050406030204" pitchFamily="18" charset="0"/>
                              <a:cs typeface="Times New Roman"/>
                            </a:rPr>
                            <m:t>,</m:t>
                          </m:r>
                          <m:sSup>
                            <m:sSupPr>
                              <m:ctrlPr>
                                <a:rPr lang="zh-TW" altLang="en-US" i="1">
                                  <a:latin typeface="Cambria Math" panose="02040503050406030204" pitchFamily="18" charset="0"/>
                                  <a:ea typeface="Cambria Math" panose="02040503050406030204" pitchFamily="18" charset="0"/>
                                  <a:cs typeface="Times New Roman"/>
                                </a:rPr>
                              </m:ctrlPr>
                            </m:sSupPr>
                            <m:e>
                              <m:r>
                                <a:rPr lang="zh-TW" altLang="en-US" i="1">
                                  <a:latin typeface="Cambria Math" panose="02040503050406030204" pitchFamily="18" charset="0"/>
                                  <a:ea typeface="Cambria Math" panose="02040503050406030204" pitchFamily="18" charset="0"/>
                                  <a:cs typeface="Times New Roman"/>
                                </a:rPr>
                                <m:t>𝛼</m:t>
                              </m:r>
                            </m:e>
                            <m:sup>
                              <m:r>
                                <a:rPr lang="en-US" altLang="zh-TW" b="0" i="1" smtClean="0">
                                  <a:latin typeface="Cambria Math" panose="02040503050406030204" pitchFamily="18" charset="0"/>
                                  <a:ea typeface="Cambria Math" panose="02040503050406030204" pitchFamily="18" charset="0"/>
                                  <a:cs typeface="Times New Roman"/>
                                </a:rPr>
                                <m:t>2</m:t>
                              </m:r>
                            </m:sup>
                          </m:sSup>
                          <m:r>
                            <a:rPr lang="en-US" altLang="zh-TW" b="0" i="1" smtClean="0">
                              <a:latin typeface="Cambria Math" panose="02040503050406030204" pitchFamily="18" charset="0"/>
                              <a:ea typeface="Cambria Math" panose="02040503050406030204" pitchFamily="18" charset="0"/>
                              <a:cs typeface="Times New Roman"/>
                            </a:rPr>
                            <m:t>,</m:t>
                          </m:r>
                          <m:sSup>
                            <m:sSupPr>
                              <m:ctrlPr>
                                <a:rPr lang="zh-TW" altLang="en-US" i="1">
                                  <a:latin typeface="Cambria Math" panose="02040503050406030204" pitchFamily="18" charset="0"/>
                                  <a:ea typeface="Cambria Math" panose="02040503050406030204" pitchFamily="18" charset="0"/>
                                  <a:cs typeface="Times New Roman"/>
                                </a:rPr>
                              </m:ctrlPr>
                            </m:sSupPr>
                            <m:e>
                              <m:r>
                                <a:rPr lang="zh-TW" altLang="en-US" i="1">
                                  <a:latin typeface="Cambria Math" panose="02040503050406030204" pitchFamily="18" charset="0"/>
                                  <a:ea typeface="Cambria Math" panose="02040503050406030204" pitchFamily="18" charset="0"/>
                                  <a:cs typeface="Times New Roman"/>
                                </a:rPr>
                                <m:t>𝛼</m:t>
                              </m:r>
                            </m:e>
                            <m:sup>
                              <m:r>
                                <a:rPr lang="en-US" altLang="zh-TW" b="0" i="1" smtClean="0">
                                  <a:latin typeface="Cambria Math" panose="02040503050406030204" pitchFamily="18" charset="0"/>
                                  <a:ea typeface="Cambria Math" panose="02040503050406030204" pitchFamily="18" charset="0"/>
                                  <a:cs typeface="Times New Roman"/>
                                </a:rPr>
                                <m:t>3</m:t>
                              </m:r>
                            </m:sup>
                          </m:sSup>
                        </m:e>
                      </m:d>
                    </m:oMath>
                  </m:oMathPara>
                </a14:m>
                <a:endParaRPr lang="zh-TW" altLang="en-US" dirty="0"/>
              </a:p>
            </p:txBody>
          </p:sp>
        </mc:Choice>
        <mc:Fallback xmlns="">
          <p:sp>
            <p:nvSpPr>
              <p:cNvPr id="15" name="矩形 14">
                <a:extLst>
                  <a:ext uri="{FF2B5EF4-FFF2-40B4-BE49-F238E27FC236}">
                    <a16:creationId xmlns:a16="http://schemas.microsoft.com/office/drawing/2014/main" id="{26CA3245-E56B-5AFA-C683-DEBD4C5137C3}"/>
                  </a:ext>
                </a:extLst>
              </p:cNvPr>
              <p:cNvSpPr>
                <a:spLocks noRot="1" noChangeAspect="1" noMove="1" noResize="1" noEditPoints="1" noAdjustHandles="1" noChangeArrowheads="1" noChangeShapeType="1" noTextEdit="1"/>
              </p:cNvSpPr>
              <p:nvPr/>
            </p:nvSpPr>
            <p:spPr>
              <a:xfrm>
                <a:off x="624751" y="1900772"/>
                <a:ext cx="1843674" cy="3693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F1122894-37CD-8D33-0223-2E7458E585D5}"/>
                  </a:ext>
                </a:extLst>
              </p:cNvPr>
              <p:cNvSpPr/>
              <p:nvPr/>
            </p:nvSpPr>
            <p:spPr>
              <a:xfrm>
                <a:off x="4113580" y="2912781"/>
                <a:ext cx="636969" cy="369332"/>
              </a:xfrm>
              <a:prstGeom prst="rect">
                <a:avLst/>
              </a:prstGeom>
              <a:solidFill>
                <a:srgbClr val="FFFF00"/>
              </a:solidFill>
            </p:spPr>
            <p:txBody>
              <a:bodyPr wrap="none">
                <a:spAutoFit/>
              </a:bodyPr>
              <a:lstStyle/>
              <a:p>
                <a14:m>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a:rPr>
                          <m:t>𝐴</m:t>
                        </m:r>
                      </m:e>
                      <m:sup>
                        <m:r>
                          <a:rPr lang="zh-TW" altLang="en-US" i="1" smtClean="0">
                            <a:latin typeface="Cambria Math"/>
                          </a:rPr>
                          <m:t>𝜇</m:t>
                        </m:r>
                      </m:sup>
                    </m:sSup>
                  </m:oMath>
                </a14:m>
                <a:r>
                  <a:rPr lang="en-US" altLang="zh-TW" dirty="0"/>
                  <a:t> </a:t>
                </a:r>
                <a:r>
                  <a:rPr lang="en-US" altLang="zh-TW" dirty="0">
                    <a:latin typeface="Times New Roman" panose="02020603050405020304" pitchFamily="18" charset="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p:txBody>
          </p:sp>
        </mc:Choice>
        <mc:Fallback xmlns="">
          <p:sp>
            <p:nvSpPr>
              <p:cNvPr id="16" name="矩形 15">
                <a:extLst>
                  <a:ext uri="{FF2B5EF4-FFF2-40B4-BE49-F238E27FC236}">
                    <a16:creationId xmlns:a16="http://schemas.microsoft.com/office/drawing/2014/main" id="{F1122894-37CD-8D33-0223-2E7458E585D5}"/>
                  </a:ext>
                </a:extLst>
              </p:cNvPr>
              <p:cNvSpPr>
                <a:spLocks noRot="1" noChangeAspect="1" noMove="1" noResize="1" noEditPoints="1" noAdjustHandles="1" noChangeArrowheads="1" noChangeShapeType="1" noTextEdit="1"/>
              </p:cNvSpPr>
              <p:nvPr/>
            </p:nvSpPr>
            <p:spPr>
              <a:xfrm>
                <a:off x="4113580" y="2912781"/>
                <a:ext cx="636969" cy="369332"/>
              </a:xfrm>
              <a:prstGeom prst="rect">
                <a:avLst/>
              </a:prstGeom>
              <a:blipFill>
                <a:blip r:embed="rId3"/>
                <a:stretch>
                  <a:fillRect t="-6667" r="-8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5F02CF31-F0AB-5D23-E994-5F59BA62A3D8}"/>
                  </a:ext>
                </a:extLst>
              </p:cNvPr>
              <p:cNvSpPr/>
              <p:nvPr/>
            </p:nvSpPr>
            <p:spPr>
              <a:xfrm>
                <a:off x="4019937" y="711546"/>
                <a:ext cx="4893968" cy="369332"/>
              </a:xfrm>
              <a:prstGeom prst="rect">
                <a:avLst/>
              </a:prstGeom>
            </p:spPr>
            <p:txBody>
              <a:bodyPr wrap="none">
                <a:spAutoFit/>
              </a:bodyPr>
              <a:lstStyle/>
              <a:p>
                <a14:m>
                  <m:oMath xmlns:m="http://schemas.openxmlformats.org/officeDocument/2006/math">
                    <m:r>
                      <a:rPr lang="en-US" altLang="zh-TW" b="0" i="1" dirty="0" smtClean="0">
                        <a:solidFill>
                          <a:srgbClr val="FF0000"/>
                        </a:solidFill>
                        <a:latin typeface="Cambria Math" panose="02040503050406030204" pitchFamily="18" charset="0"/>
                        <a:cs typeface="Times New Roman" panose="02020603050405020304" pitchFamily="18" charset="0"/>
                      </a:rPr>
                      <m:t>𝑆</m:t>
                    </m:r>
                    <m:r>
                      <a:rPr lang="en-US" altLang="zh-TW" i="1" dirty="0" smtClean="0">
                        <a:solidFill>
                          <a:srgbClr val="FF0000"/>
                        </a:solidFill>
                        <a:latin typeface="Cambria Math" panose="02040503050406030204" pitchFamily="18" charset="0"/>
                        <a:cs typeface="Times New Roman" panose="02020603050405020304" pitchFamily="18" charset="0"/>
                      </a:rPr>
                      <m:t>𝑈</m:t>
                    </m:r>
                    <m:r>
                      <a:rPr lang="en-US" altLang="zh-TW" i="1" dirty="0" smtClean="0">
                        <a:solidFill>
                          <a:srgbClr val="FF0000"/>
                        </a:solidFill>
                        <a:latin typeface="Cambria Math" panose="02040503050406030204" pitchFamily="18" charset="0"/>
                        <a:cs typeface="Times New Roman" panose="02020603050405020304" pitchFamily="18" charset="0"/>
                      </a:rPr>
                      <m:t>(2)</m:t>
                    </m:r>
                    <m:r>
                      <a:rPr lang="zh-TW" altLang="en-US" i="1" dirty="0">
                        <a:solidFill>
                          <a:srgbClr val="FF0000"/>
                        </a:solidFill>
                        <a:latin typeface="Cambria Math" panose="02040503050406030204" pitchFamily="18" charset="0"/>
                        <a:cs typeface="Times New Roman" panose="02020603050405020304" pitchFamily="18" charset="0"/>
                      </a:rPr>
                      <m:t> </m:t>
                    </m:r>
                  </m:oMath>
                </a14:m>
                <a:r>
                  <a:rPr lang="en-US" altLang="zh-TW" dirty="0">
                    <a:solidFill>
                      <a:srgbClr val="FF0000"/>
                    </a:solidFill>
                    <a:latin typeface="Times New Roman" panose="02020603050405020304" pitchFamily="18" charset="0"/>
                    <a:cs typeface="Times New Roman" panose="02020603050405020304" pitchFamily="18" charset="0"/>
                  </a:rPr>
                  <a:t>local symmetry</a:t>
                </a:r>
                <a:r>
                  <a:rPr lang="zh-TW" altLang="en-US" dirty="0">
                    <a:solidFill>
                      <a:srgbClr val="FF0000"/>
                    </a:solidFill>
                    <a:latin typeface="Times New Roman" panose="02020603050405020304" pitchFamily="18" charset="0"/>
                    <a:cs typeface="Times New Roman" panose="02020603050405020304" pitchFamily="18" charset="0"/>
                  </a:rPr>
                  <a:t> </a:t>
                </a:r>
                <a:r>
                  <a:rPr lang="zh-TW" altLang="en-US" dirty="0">
                    <a:solidFill>
                      <a:srgbClr val="FF0000"/>
                    </a:solidFill>
                    <a:cs typeface="Times New Roman" pitchFamily="18" charset="0"/>
                  </a:rPr>
                  <a:t>規範對稱 </a:t>
                </a:r>
                <a:r>
                  <a:rPr lang="en-US" altLang="zh-TW" dirty="0">
                    <a:solidFill>
                      <a:srgbClr val="FF0000"/>
                    </a:solidFill>
                    <a:latin typeface="Times New Roman" panose="02020603050405020304" pitchFamily="18" charset="0"/>
                    <a:cs typeface="Times New Roman" panose="02020603050405020304" pitchFamily="18" charset="0"/>
                  </a:rPr>
                  <a:t>Gauge symmetry</a:t>
                </a:r>
                <a:endParaRPr lang="zh-TW" altLang="en-US"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1" name="矩形 20">
                <a:extLst>
                  <a:ext uri="{FF2B5EF4-FFF2-40B4-BE49-F238E27FC236}">
                    <a16:creationId xmlns:a16="http://schemas.microsoft.com/office/drawing/2014/main" id="{5F02CF31-F0AB-5D23-E994-5F59BA62A3D8}"/>
                  </a:ext>
                </a:extLst>
              </p:cNvPr>
              <p:cNvSpPr>
                <a:spLocks noRot="1" noChangeAspect="1" noMove="1" noResize="1" noEditPoints="1" noAdjustHandles="1" noChangeArrowheads="1" noChangeShapeType="1" noTextEdit="1"/>
              </p:cNvSpPr>
              <p:nvPr/>
            </p:nvSpPr>
            <p:spPr>
              <a:xfrm>
                <a:off x="4019937" y="711546"/>
                <a:ext cx="4893968" cy="369332"/>
              </a:xfrm>
              <a:prstGeom prst="rect">
                <a:avLst/>
              </a:prstGeom>
              <a:blipFill>
                <a:blip r:embed="rId4"/>
                <a:stretch>
                  <a:fillRect t="-10345" r="-518" b="-24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62D73C9F-1A78-E1DB-8806-3C51D6FE7899}"/>
                  </a:ext>
                </a:extLst>
              </p:cNvPr>
              <p:cNvSpPr txBox="1"/>
              <p:nvPr/>
            </p:nvSpPr>
            <p:spPr>
              <a:xfrm>
                <a:off x="4937616" y="1095627"/>
                <a:ext cx="3419269" cy="71468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altLang="zh-TW" i="1">
                          <a:latin typeface="Cambria Math" panose="02040503050406030204" pitchFamily="18" charset="0"/>
                          <a:ea typeface="Cambria Math" panose="02040503050406030204" pitchFamily="18" charset="0"/>
                          <a:cs typeface="Times New Roman" pitchFamily="18" charset="0"/>
                        </a:rPr>
                        <m:t>Ψ</m:t>
                      </m:r>
                      <m:d>
                        <m:dPr>
                          <m:ctrlPr>
                            <a:rPr lang="en-US" altLang="zh-TW" i="1" smtClean="0">
                              <a:latin typeface="Cambria Math" panose="02040503050406030204" pitchFamily="18" charset="0"/>
                            </a:rPr>
                          </m:ctrlPr>
                        </m:dPr>
                        <m:e>
                          <m:r>
                            <a:rPr lang="en-US" altLang="zh-TW" b="0" i="1" smtClean="0">
                              <a:latin typeface="Cambria Math"/>
                            </a:rPr>
                            <m:t>𝑥</m:t>
                          </m:r>
                        </m:e>
                      </m:d>
                      <m:r>
                        <a:rPr lang="en-US" altLang="zh-TW" i="1" smtClean="0">
                          <a:latin typeface="Cambria Math"/>
                          <a:ea typeface="Cambria Math"/>
                        </a:rPr>
                        <m:t>→</m:t>
                      </m:r>
                      <m:r>
                        <m:rPr>
                          <m:sty m:val="p"/>
                        </m:rPr>
                        <a:rPr lang="en-US" altLang="zh-TW">
                          <a:latin typeface="Cambria Math"/>
                          <a:cs typeface="Times New Roman" pitchFamily="18" charset="0"/>
                        </a:rPr>
                        <m:t>exp</m:t>
                      </m:r>
                      <m:d>
                        <m:dPr>
                          <m:ctrlPr>
                            <a:rPr lang="en-US" altLang="zh-TW" i="1">
                              <a:latin typeface="Cambria Math" panose="02040503050406030204" pitchFamily="18" charset="0"/>
                              <a:cs typeface="Times New Roman" pitchFamily="18" charset="0"/>
                            </a:rPr>
                          </m:ctrlPr>
                        </m:dPr>
                        <m:e>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𝑖</m:t>
                              </m:r>
                            </m:num>
                            <m:den>
                              <m:r>
                                <a:rPr lang="en-US" altLang="zh-TW" i="1">
                                  <a:latin typeface="Cambria Math"/>
                                  <a:cs typeface="Times New Roman" pitchFamily="18" charset="0"/>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b="1" i="1">
                              <a:latin typeface="Cambria Math" panose="02040503050406030204" pitchFamily="18" charset="0"/>
                              <a:ea typeface="Cambria Math" panose="02040503050406030204" pitchFamily="18" charset="0"/>
                              <a:cs typeface="Times New Roman"/>
                            </a:rPr>
                            <m:t>𝜶</m:t>
                          </m:r>
                          <m:d>
                            <m:dPr>
                              <m:ctrlPr>
                                <a:rPr lang="en-US" altLang="zh-TW" i="1">
                                  <a:latin typeface="Cambria Math" panose="02040503050406030204" pitchFamily="18" charset="0"/>
                                  <a:ea typeface="Cambria Math"/>
                                  <a:cs typeface="Times New Roman" pitchFamily="18" charset="0"/>
                                </a:rPr>
                              </m:ctrlPr>
                            </m:dPr>
                            <m:e>
                              <m:r>
                                <a:rPr lang="en-US" altLang="zh-TW" i="1">
                                  <a:latin typeface="Cambria Math"/>
                                  <a:ea typeface="Cambria Math"/>
                                  <a:cs typeface="Times New Roman" pitchFamily="18" charset="0"/>
                                </a:rPr>
                                <m:t>𝑥</m:t>
                              </m:r>
                            </m:e>
                          </m:d>
                        </m:e>
                      </m:d>
                      <m:r>
                        <m:rPr>
                          <m:sty m:val="p"/>
                        </m:rPr>
                        <a:rPr lang="el-GR" altLang="zh-TW" i="1">
                          <a:latin typeface="Cambria Math" panose="02040503050406030204" pitchFamily="18" charset="0"/>
                          <a:ea typeface="Cambria Math" panose="02040503050406030204" pitchFamily="18" charset="0"/>
                          <a:cs typeface="Times New Roman" pitchFamily="18" charset="0"/>
                        </a:rPr>
                        <m:t>Ψ</m:t>
                      </m:r>
                      <m:d>
                        <m:dPr>
                          <m:ctrlPr>
                            <a:rPr lang="en-US" altLang="zh-TW" i="1">
                              <a:latin typeface="Cambria Math" panose="02040503050406030204" pitchFamily="18" charset="0"/>
                            </a:rPr>
                          </m:ctrlPr>
                        </m:dPr>
                        <m:e>
                          <m:r>
                            <a:rPr lang="en-US" altLang="zh-TW" i="1">
                              <a:latin typeface="Cambria Math"/>
                            </a:rPr>
                            <m:t>𝑥</m:t>
                          </m:r>
                        </m:e>
                      </m:d>
                    </m:oMath>
                  </m:oMathPara>
                </a14:m>
                <a:endParaRPr lang="zh-TW" altLang="en-US" dirty="0"/>
              </a:p>
            </p:txBody>
          </p:sp>
        </mc:Choice>
        <mc:Fallback xmlns="">
          <p:sp>
            <p:nvSpPr>
              <p:cNvPr id="3" name="文字方塊 2">
                <a:extLst>
                  <a:ext uri="{FF2B5EF4-FFF2-40B4-BE49-F238E27FC236}">
                    <a16:creationId xmlns:a16="http://schemas.microsoft.com/office/drawing/2014/main" id="{62D73C9F-1A78-E1DB-8806-3C51D6FE7899}"/>
                  </a:ext>
                </a:extLst>
              </p:cNvPr>
              <p:cNvSpPr txBox="1">
                <a:spLocks noRot="1" noChangeAspect="1" noMove="1" noResize="1" noEditPoints="1" noAdjustHandles="1" noChangeArrowheads="1" noChangeShapeType="1" noTextEdit="1"/>
              </p:cNvSpPr>
              <p:nvPr/>
            </p:nvSpPr>
            <p:spPr>
              <a:xfrm>
                <a:off x="4937616" y="1095627"/>
                <a:ext cx="3419269" cy="714683"/>
              </a:xfrm>
              <a:prstGeom prst="rect">
                <a:avLst/>
              </a:prstGeom>
              <a:blipFill>
                <a:blip r:embed="rId5"/>
                <a:stretch>
                  <a:fillRect/>
                </a:stretch>
              </a:blipFill>
            </p:spPr>
            <p:txBody>
              <a:bodyPr/>
              <a:lstStyle/>
              <a:p>
                <a:r>
                  <a:rPr lang="en-US">
                    <a:noFill/>
                  </a:rPr>
                  <a:t> </a:t>
                </a:r>
              </a:p>
            </p:txBody>
          </p:sp>
        </mc:Fallback>
      </mc:AlternateContent>
      <p:sp>
        <p:nvSpPr>
          <p:cNvPr id="5" name="文字方塊 4">
            <a:extLst>
              <a:ext uri="{FF2B5EF4-FFF2-40B4-BE49-F238E27FC236}">
                <a16:creationId xmlns:a16="http://schemas.microsoft.com/office/drawing/2014/main" id="{3B0D2BBC-DC5C-1EC9-EB59-9DDCDBB40DC1}"/>
              </a:ext>
            </a:extLst>
          </p:cNvPr>
          <p:cNvSpPr txBox="1"/>
          <p:nvPr/>
        </p:nvSpPr>
        <p:spPr>
          <a:xfrm>
            <a:off x="5255212" y="3370792"/>
            <a:ext cx="2100107" cy="369332"/>
          </a:xfrm>
          <a:prstGeom prst="rect">
            <a:avLst/>
          </a:prstGeom>
          <a:noFill/>
        </p:spPr>
        <p:txBody>
          <a:bodyPr wrap="square" rtlCol="0">
            <a:spAutoFit/>
          </a:bodyPr>
          <a:lstStyle/>
          <a:p>
            <a:r>
              <a:rPr lang="zh-TW" altLang="en-US" dirty="0"/>
              <a:t>規範場、電磁場</a:t>
            </a:r>
          </a:p>
        </p:txBody>
      </p:sp>
      <mc:AlternateContent xmlns:mc="http://schemas.openxmlformats.org/markup-compatibility/2006" xmlns:a14="http://schemas.microsoft.com/office/drawing/2010/main">
        <mc:Choice Requires="a14">
          <p:sp>
            <p:nvSpPr>
              <p:cNvPr id="17" name="矩形 20">
                <a:extLst>
                  <a:ext uri="{FF2B5EF4-FFF2-40B4-BE49-F238E27FC236}">
                    <a16:creationId xmlns:a16="http://schemas.microsoft.com/office/drawing/2014/main" id="{C2BFFD6D-148A-FBEF-710F-1EA39F070AA2}"/>
                  </a:ext>
                </a:extLst>
              </p:cNvPr>
              <p:cNvSpPr/>
              <p:nvPr/>
            </p:nvSpPr>
            <p:spPr>
              <a:xfrm>
                <a:off x="624751" y="727303"/>
                <a:ext cx="2399696" cy="369332"/>
              </a:xfrm>
              <a:prstGeom prst="rect">
                <a:avLst/>
              </a:prstGeom>
            </p:spPr>
            <p:txBody>
              <a:bodyPr wrap="none">
                <a:spAutoFit/>
              </a:bodyPr>
              <a:lstStyle/>
              <a:p>
                <a14:m>
                  <m:oMath xmlns:m="http://schemas.openxmlformats.org/officeDocument/2006/math">
                    <m:r>
                      <a:rPr lang="en-US" altLang="zh-TW" b="0" i="1" dirty="0" smtClean="0">
                        <a:solidFill>
                          <a:srgbClr val="FF0000"/>
                        </a:solidFill>
                        <a:latin typeface="Cambria Math" panose="02040503050406030204" pitchFamily="18" charset="0"/>
                        <a:cs typeface="Times New Roman" panose="02020603050405020304" pitchFamily="18" charset="0"/>
                      </a:rPr>
                      <m:t>𝑆</m:t>
                    </m:r>
                    <m:r>
                      <a:rPr lang="en-US" altLang="zh-TW" i="1" dirty="0" smtClean="0">
                        <a:solidFill>
                          <a:srgbClr val="FF0000"/>
                        </a:solidFill>
                        <a:latin typeface="Cambria Math" panose="02040503050406030204" pitchFamily="18" charset="0"/>
                        <a:cs typeface="Times New Roman" panose="02020603050405020304" pitchFamily="18" charset="0"/>
                      </a:rPr>
                      <m:t>𝑈</m:t>
                    </m:r>
                    <m:r>
                      <a:rPr lang="en-US" altLang="zh-TW" i="1" dirty="0" smtClean="0">
                        <a:solidFill>
                          <a:srgbClr val="FF0000"/>
                        </a:solidFill>
                        <a:latin typeface="Cambria Math" panose="02040503050406030204" pitchFamily="18" charset="0"/>
                        <a:cs typeface="Times New Roman" panose="02020603050405020304" pitchFamily="18" charset="0"/>
                      </a:rPr>
                      <m:t>(2)</m:t>
                    </m:r>
                    <m:r>
                      <a:rPr lang="zh-TW" altLang="en-US" i="1" dirty="0">
                        <a:solidFill>
                          <a:srgbClr val="FF0000"/>
                        </a:solidFill>
                        <a:latin typeface="Cambria Math" panose="02040503050406030204" pitchFamily="18" charset="0"/>
                        <a:cs typeface="Times New Roman" panose="02020603050405020304" pitchFamily="18" charset="0"/>
                      </a:rPr>
                      <m:t> </m:t>
                    </m:r>
                  </m:oMath>
                </a14:m>
                <a:r>
                  <a:rPr lang="en-US" altLang="zh-TW" dirty="0">
                    <a:solidFill>
                      <a:srgbClr val="FF0000"/>
                    </a:solidFill>
                    <a:latin typeface="Times New Roman" panose="02020603050405020304" pitchFamily="18" charset="0"/>
                    <a:cs typeface="Times New Roman" panose="02020603050405020304" pitchFamily="18" charset="0"/>
                  </a:rPr>
                  <a:t>global symmetry</a:t>
                </a:r>
                <a:endParaRPr lang="zh-TW" altLang="en-US"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7" name="矩形 20">
                <a:extLst>
                  <a:ext uri="{FF2B5EF4-FFF2-40B4-BE49-F238E27FC236}">
                    <a16:creationId xmlns:a16="http://schemas.microsoft.com/office/drawing/2014/main" id="{C2BFFD6D-148A-FBEF-710F-1EA39F070AA2}"/>
                  </a:ext>
                </a:extLst>
              </p:cNvPr>
              <p:cNvSpPr>
                <a:spLocks noRot="1" noChangeAspect="1" noMove="1" noResize="1" noEditPoints="1" noAdjustHandles="1" noChangeArrowheads="1" noChangeShapeType="1" noTextEdit="1"/>
              </p:cNvSpPr>
              <p:nvPr/>
            </p:nvSpPr>
            <p:spPr>
              <a:xfrm>
                <a:off x="624751" y="727303"/>
                <a:ext cx="2399696" cy="369332"/>
              </a:xfrm>
              <a:prstGeom prst="rect">
                <a:avLst/>
              </a:prstGeom>
              <a:blipFill>
                <a:blip r:embed="rId6"/>
                <a:stretch>
                  <a:fillRect t="-6667" r="-104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2">
                <a:extLst>
                  <a:ext uri="{FF2B5EF4-FFF2-40B4-BE49-F238E27FC236}">
                    <a16:creationId xmlns:a16="http://schemas.microsoft.com/office/drawing/2014/main" id="{51EA89EF-4226-50A4-308D-510E719DC803}"/>
                  </a:ext>
                </a:extLst>
              </p:cNvPr>
              <p:cNvSpPr txBox="1"/>
              <p:nvPr/>
            </p:nvSpPr>
            <p:spPr>
              <a:xfrm>
                <a:off x="624751" y="1147143"/>
                <a:ext cx="3060581" cy="61491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altLang="zh-TW" i="1">
                          <a:latin typeface="Cambria Math" panose="02040503050406030204" pitchFamily="18" charset="0"/>
                          <a:ea typeface="Cambria Math" panose="02040503050406030204" pitchFamily="18" charset="0"/>
                          <a:cs typeface="Times New Roman" pitchFamily="18" charset="0"/>
                        </a:rPr>
                        <m:t>Ψ</m:t>
                      </m:r>
                      <m:d>
                        <m:dPr>
                          <m:ctrlPr>
                            <a:rPr lang="en-US" altLang="zh-TW" i="1" smtClean="0">
                              <a:latin typeface="Cambria Math" panose="02040503050406030204" pitchFamily="18" charset="0"/>
                            </a:rPr>
                          </m:ctrlPr>
                        </m:dPr>
                        <m:e>
                          <m:r>
                            <a:rPr lang="en-US" altLang="zh-TW" b="0" i="1" smtClean="0">
                              <a:latin typeface="Cambria Math"/>
                            </a:rPr>
                            <m:t>𝑥</m:t>
                          </m:r>
                        </m:e>
                      </m:d>
                      <m:r>
                        <a:rPr lang="en-US" altLang="zh-TW" i="1" smtClean="0">
                          <a:latin typeface="Cambria Math"/>
                          <a:ea typeface="Cambria Math"/>
                        </a:rPr>
                        <m:t>→</m:t>
                      </m:r>
                      <m:r>
                        <m:rPr>
                          <m:sty m:val="p"/>
                        </m:rPr>
                        <a:rPr lang="en-US" altLang="zh-TW">
                          <a:latin typeface="Cambria Math"/>
                          <a:cs typeface="Times New Roman" pitchFamily="18" charset="0"/>
                        </a:rPr>
                        <m:t>exp</m:t>
                      </m:r>
                      <m:d>
                        <m:dPr>
                          <m:ctrlPr>
                            <a:rPr lang="en-US" altLang="zh-TW" i="1">
                              <a:latin typeface="Cambria Math" panose="02040503050406030204" pitchFamily="18" charset="0"/>
                              <a:cs typeface="Times New Roman" pitchFamily="18" charset="0"/>
                            </a:rPr>
                          </m:ctrlPr>
                        </m:dPr>
                        <m:e>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𝑖</m:t>
                              </m:r>
                            </m:num>
                            <m:den>
                              <m:r>
                                <a:rPr lang="en-US" altLang="zh-TW" i="1">
                                  <a:latin typeface="Cambria Math"/>
                                  <a:cs typeface="Times New Roman" pitchFamily="18" charset="0"/>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b="1" i="1">
                              <a:latin typeface="Cambria Math" panose="02040503050406030204" pitchFamily="18" charset="0"/>
                              <a:ea typeface="Cambria Math" panose="02040503050406030204" pitchFamily="18" charset="0"/>
                              <a:cs typeface="Times New Roman"/>
                            </a:rPr>
                            <m:t>𝜶</m:t>
                          </m:r>
                        </m:e>
                      </m:d>
                      <m:r>
                        <m:rPr>
                          <m:sty m:val="p"/>
                        </m:rPr>
                        <a:rPr lang="el-GR" altLang="zh-TW" i="1">
                          <a:latin typeface="Cambria Math" panose="02040503050406030204" pitchFamily="18" charset="0"/>
                          <a:ea typeface="Cambria Math" panose="02040503050406030204" pitchFamily="18" charset="0"/>
                          <a:cs typeface="Times New Roman" pitchFamily="18" charset="0"/>
                        </a:rPr>
                        <m:t>Ψ</m:t>
                      </m:r>
                      <m:d>
                        <m:dPr>
                          <m:ctrlPr>
                            <a:rPr lang="en-US" altLang="zh-TW" i="1">
                              <a:latin typeface="Cambria Math" panose="02040503050406030204" pitchFamily="18" charset="0"/>
                            </a:rPr>
                          </m:ctrlPr>
                        </m:dPr>
                        <m:e>
                          <m:r>
                            <a:rPr lang="en-US" altLang="zh-TW" i="1">
                              <a:latin typeface="Cambria Math"/>
                            </a:rPr>
                            <m:t>𝑥</m:t>
                          </m:r>
                        </m:e>
                      </m:d>
                    </m:oMath>
                  </m:oMathPara>
                </a14:m>
                <a:endParaRPr lang="zh-TW" altLang="en-US" dirty="0"/>
              </a:p>
            </p:txBody>
          </p:sp>
        </mc:Choice>
        <mc:Fallback xmlns="">
          <p:sp>
            <p:nvSpPr>
              <p:cNvPr id="20" name="文字方塊 2">
                <a:extLst>
                  <a:ext uri="{FF2B5EF4-FFF2-40B4-BE49-F238E27FC236}">
                    <a16:creationId xmlns:a16="http://schemas.microsoft.com/office/drawing/2014/main" id="{51EA89EF-4226-50A4-308D-510E719DC803}"/>
                  </a:ext>
                </a:extLst>
              </p:cNvPr>
              <p:cNvSpPr txBox="1">
                <a:spLocks noRot="1" noChangeAspect="1" noMove="1" noResize="1" noEditPoints="1" noAdjustHandles="1" noChangeArrowheads="1" noChangeShapeType="1" noTextEdit="1"/>
              </p:cNvSpPr>
              <p:nvPr/>
            </p:nvSpPr>
            <p:spPr>
              <a:xfrm>
                <a:off x="624751" y="1147143"/>
                <a:ext cx="3060581" cy="614912"/>
              </a:xfrm>
              <a:prstGeom prst="rect">
                <a:avLst/>
              </a:prstGeom>
              <a:blipFill>
                <a:blip r:embed="rId7"/>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矩形 15">
                <a:extLst>
                  <a:ext uri="{FF2B5EF4-FFF2-40B4-BE49-F238E27FC236}">
                    <a16:creationId xmlns:a16="http://schemas.microsoft.com/office/drawing/2014/main" id="{47EDBC10-0F6F-62DC-7B48-D2923E6E001C}"/>
                  </a:ext>
                </a:extLst>
              </p:cNvPr>
              <p:cNvSpPr/>
              <p:nvPr/>
            </p:nvSpPr>
            <p:spPr>
              <a:xfrm>
                <a:off x="1056809" y="2906255"/>
                <a:ext cx="1730217"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1" i="1" smtClean="0">
                              <a:latin typeface="Cambria Math" panose="02040503050406030204" pitchFamily="18" charset="0"/>
                            </a:rPr>
                            <m:t>𝑱</m:t>
                          </m:r>
                        </m:e>
                        <m:sup>
                          <m:r>
                            <a:rPr lang="zh-TW" altLang="en-US" i="1" smtClean="0">
                              <a:latin typeface="Cambria Math"/>
                            </a:rPr>
                            <m:t>𝜇</m:t>
                          </m:r>
                        </m:sup>
                      </m:sSup>
                      <m:r>
                        <a:rPr lang="en-US" altLang="zh-TW" b="0" i="1" smtClean="0">
                          <a:latin typeface="Cambria Math" panose="02040503050406030204" pitchFamily="18" charset="0"/>
                        </a:rPr>
                        <m:t>=</m:t>
                      </m:r>
                      <m:d>
                        <m:dPr>
                          <m:ctrlPr>
                            <a:rPr lang="zh-TW" altLang="en-US" b="0" i="1" smtClean="0">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panose="02040503050406030204" pitchFamily="18" charset="0"/>
                                </a:rPr>
                                <m:t>𝐽</m:t>
                              </m:r>
                            </m:e>
                            <m:sup>
                              <m:r>
                                <a:rPr lang="en-US" altLang="zh-TW" b="0" i="1" smtClean="0">
                                  <a:latin typeface="Cambria Math" panose="02040503050406030204" pitchFamily="18" charset="0"/>
                                </a:rPr>
                                <m:t>1</m:t>
                              </m:r>
                            </m:sup>
                          </m:sSup>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𝐽</m:t>
                              </m:r>
                            </m:e>
                            <m:sup>
                              <m:r>
                                <a:rPr lang="en-US" altLang="zh-TW" b="0" i="1" smtClean="0">
                                  <a:latin typeface="Cambria Math" panose="02040503050406030204" pitchFamily="18" charset="0"/>
                                </a:rPr>
                                <m:t>2</m:t>
                              </m:r>
                            </m:sup>
                          </m:sSup>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𝐽</m:t>
                              </m:r>
                            </m:e>
                            <m:sup>
                              <m:r>
                                <a:rPr lang="en-US" altLang="zh-TW" b="0" i="1" smtClean="0">
                                  <a:latin typeface="Cambria Math" panose="02040503050406030204" pitchFamily="18" charset="0"/>
                                </a:rPr>
                                <m:t>3</m:t>
                              </m:r>
                            </m:sup>
                          </m:sSup>
                        </m:e>
                      </m:d>
                    </m:oMath>
                  </m:oMathPara>
                </a14:m>
                <a:endParaRPr lang="zh-TW" altLang="en-US" dirty="0"/>
              </a:p>
            </p:txBody>
          </p:sp>
        </mc:Choice>
        <mc:Fallback xmlns="">
          <p:sp>
            <p:nvSpPr>
              <p:cNvPr id="23" name="矩形 15">
                <a:extLst>
                  <a:ext uri="{FF2B5EF4-FFF2-40B4-BE49-F238E27FC236}">
                    <a16:creationId xmlns:a16="http://schemas.microsoft.com/office/drawing/2014/main" id="{47EDBC10-0F6F-62DC-7B48-D2923E6E001C}"/>
                  </a:ext>
                </a:extLst>
              </p:cNvPr>
              <p:cNvSpPr>
                <a:spLocks noRot="1" noChangeAspect="1" noMove="1" noResize="1" noEditPoints="1" noAdjustHandles="1" noChangeArrowheads="1" noChangeShapeType="1" noTextEdit="1"/>
              </p:cNvSpPr>
              <p:nvPr/>
            </p:nvSpPr>
            <p:spPr>
              <a:xfrm>
                <a:off x="1056809" y="2906255"/>
                <a:ext cx="1730217" cy="369332"/>
              </a:xfrm>
              <a:prstGeom prst="rect">
                <a:avLst/>
              </a:prstGeom>
              <a:blipFill>
                <a:blip r:embed="rId8"/>
                <a:stretch>
                  <a:fillRect b="-13333"/>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B11FD806-E03F-92D6-5EEF-B0F3399E75D0}"/>
              </a:ext>
            </a:extLst>
          </p:cNvPr>
          <p:cNvSpPr txBox="1"/>
          <p:nvPr/>
        </p:nvSpPr>
        <p:spPr>
          <a:xfrm>
            <a:off x="1056809" y="3282113"/>
            <a:ext cx="2167885"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Current conservation</a:t>
            </a:r>
          </a:p>
        </p:txBody>
      </p:sp>
      <p:sp>
        <p:nvSpPr>
          <p:cNvPr id="25" name="向下箭號 11">
            <a:extLst>
              <a:ext uri="{FF2B5EF4-FFF2-40B4-BE49-F238E27FC236}">
                <a16:creationId xmlns:a16="http://schemas.microsoft.com/office/drawing/2014/main" id="{D8AE7ED2-F808-7B62-2E7C-88BE72E08AC7}"/>
              </a:ext>
            </a:extLst>
          </p:cNvPr>
          <p:cNvSpPr/>
          <p:nvPr/>
        </p:nvSpPr>
        <p:spPr>
          <a:xfrm>
            <a:off x="1763685" y="2454770"/>
            <a:ext cx="363538" cy="39461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6" name="Picture 25" descr="Positive and Negative Effects/Impact of Globalization | Exeed College">
            <a:extLst>
              <a:ext uri="{FF2B5EF4-FFF2-40B4-BE49-F238E27FC236}">
                <a16:creationId xmlns:a16="http://schemas.microsoft.com/office/drawing/2014/main" id="{B038F474-7B22-217E-EFC7-60AAA7B78E6B}"/>
              </a:ext>
            </a:extLst>
          </p:cNvPr>
          <p:cNvPicPr>
            <a:picLocks noChangeAspect="1"/>
          </p:cNvPicPr>
          <p:nvPr/>
        </p:nvPicPr>
        <p:blipFill>
          <a:blip r:embed="rId9"/>
          <a:stretch>
            <a:fillRect/>
          </a:stretch>
        </p:blipFill>
        <p:spPr>
          <a:xfrm>
            <a:off x="1056809" y="3803399"/>
            <a:ext cx="2014526" cy="2014526"/>
          </a:xfrm>
          <a:prstGeom prst="rect">
            <a:avLst/>
          </a:prstGeom>
        </p:spPr>
      </p:pic>
      <p:pic>
        <p:nvPicPr>
          <p:cNvPr id="27" name="Picture 26" descr="Why You Should Localize Your App (And What Exactly Localization Is Anyway)">
            <a:extLst>
              <a:ext uri="{FF2B5EF4-FFF2-40B4-BE49-F238E27FC236}">
                <a16:creationId xmlns:a16="http://schemas.microsoft.com/office/drawing/2014/main" id="{1A042206-93FF-2085-D535-19C67283FAB4}"/>
              </a:ext>
            </a:extLst>
          </p:cNvPr>
          <p:cNvPicPr>
            <a:picLocks noChangeAspect="1"/>
          </p:cNvPicPr>
          <p:nvPr/>
        </p:nvPicPr>
        <p:blipFill>
          <a:blip r:embed="rId10"/>
          <a:stretch>
            <a:fillRect/>
          </a:stretch>
        </p:blipFill>
        <p:spPr>
          <a:xfrm>
            <a:off x="6029010" y="3784540"/>
            <a:ext cx="2512089" cy="2081445"/>
          </a:xfrm>
          <a:prstGeom prst="rect">
            <a:avLst/>
          </a:prstGeom>
        </p:spPr>
      </p:pic>
      <p:sp>
        <p:nvSpPr>
          <p:cNvPr id="28" name="TextBox 27">
            <a:extLst>
              <a:ext uri="{FF2B5EF4-FFF2-40B4-BE49-F238E27FC236}">
                <a16:creationId xmlns:a16="http://schemas.microsoft.com/office/drawing/2014/main" id="{E2AFC363-A2C9-5F85-C0B1-2F53D9565D96}"/>
              </a:ext>
            </a:extLst>
          </p:cNvPr>
          <p:cNvSpPr txBox="1"/>
          <p:nvPr/>
        </p:nvSpPr>
        <p:spPr>
          <a:xfrm>
            <a:off x="5406984" y="5913672"/>
            <a:ext cx="2297067" cy="458908"/>
          </a:xfrm>
          <a:prstGeom prst="rect">
            <a:avLst/>
          </a:prstGeom>
          <a:noFill/>
        </p:spPr>
        <p:txBody>
          <a:bodyPr wrap="square" rtlCol="0">
            <a:spAutoFit/>
          </a:bodyPr>
          <a:lstStyle/>
          <a:p>
            <a:pPr algn="l">
              <a:lnSpc>
                <a:spcPct val="150000"/>
              </a:lnSpc>
            </a:pPr>
            <a:r>
              <a:rPr kumimoji="1" lang="en-US" dirty="0" err="1">
                <a:latin typeface="Times New Roman"/>
                <a:cs typeface="Times New Roman"/>
              </a:rPr>
              <a:t>在地化</a:t>
            </a:r>
            <a:r>
              <a:rPr kumimoji="1" lang="zh-TW" altLang="en-US" dirty="0">
                <a:latin typeface="Times New Roman"/>
                <a:cs typeface="Times New Roman"/>
              </a:rPr>
              <a:t> </a:t>
            </a:r>
            <a:r>
              <a:rPr lang="en-US" altLang="zh-TW" dirty="0">
                <a:latin typeface="Times New Roman"/>
                <a:cs typeface="Times New Roman"/>
              </a:rPr>
              <a:t>L</a:t>
            </a:r>
            <a:r>
              <a:rPr kumimoji="1" lang="en-US" altLang="zh-TW" dirty="0">
                <a:latin typeface="Times New Roman"/>
                <a:cs typeface="Times New Roman"/>
              </a:rPr>
              <a:t>ocalization</a:t>
            </a:r>
            <a:endParaRPr kumimoji="1" lang="en-US" dirty="0">
              <a:latin typeface="Times New Roman"/>
              <a:cs typeface="Times New Roman"/>
            </a:endParaRPr>
          </a:p>
        </p:txBody>
      </p:sp>
      <p:pic>
        <p:nvPicPr>
          <p:cNvPr id="29" name="Picture 28" descr="台灣在地文化系列|星巴克| Starbucks Taiwan">
            <a:extLst>
              <a:ext uri="{FF2B5EF4-FFF2-40B4-BE49-F238E27FC236}">
                <a16:creationId xmlns:a16="http://schemas.microsoft.com/office/drawing/2014/main" id="{7CADAC41-F69A-ACAF-7837-66BF05222658}"/>
              </a:ext>
            </a:extLst>
          </p:cNvPr>
          <p:cNvPicPr>
            <a:picLocks noChangeAspect="1"/>
          </p:cNvPicPr>
          <p:nvPr/>
        </p:nvPicPr>
        <p:blipFill>
          <a:blip r:embed="rId11"/>
          <a:stretch>
            <a:fillRect/>
          </a:stretch>
        </p:blipFill>
        <p:spPr>
          <a:xfrm>
            <a:off x="3968840" y="3783600"/>
            <a:ext cx="1937553" cy="2086596"/>
          </a:xfrm>
          <a:prstGeom prst="rect">
            <a:avLst/>
          </a:prstGeom>
        </p:spPr>
      </p:pic>
      <p:sp>
        <p:nvSpPr>
          <p:cNvPr id="30" name="TextBox 29">
            <a:extLst>
              <a:ext uri="{FF2B5EF4-FFF2-40B4-BE49-F238E27FC236}">
                <a16:creationId xmlns:a16="http://schemas.microsoft.com/office/drawing/2014/main" id="{40E164CE-A5CF-2703-8147-14C07EA359EB}"/>
              </a:ext>
            </a:extLst>
          </p:cNvPr>
          <p:cNvSpPr txBox="1"/>
          <p:nvPr/>
        </p:nvSpPr>
        <p:spPr>
          <a:xfrm>
            <a:off x="1439949" y="5865985"/>
            <a:ext cx="1566188"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Globalization</a:t>
            </a:r>
          </a:p>
        </p:txBody>
      </p:sp>
      <mc:AlternateContent xmlns:mc="http://schemas.openxmlformats.org/markup-compatibility/2006" xmlns:a14="http://schemas.microsoft.com/office/drawing/2010/main">
        <mc:Choice Requires="a14">
          <p:sp>
            <p:nvSpPr>
              <p:cNvPr id="2" name="矩形 14">
                <a:extLst>
                  <a:ext uri="{FF2B5EF4-FFF2-40B4-BE49-F238E27FC236}">
                    <a16:creationId xmlns:a16="http://schemas.microsoft.com/office/drawing/2014/main" id="{A3EF9A7E-250A-6574-742B-BFCA6FECA0F3}"/>
                  </a:ext>
                </a:extLst>
              </p:cNvPr>
              <p:cNvSpPr/>
              <p:nvPr/>
            </p:nvSpPr>
            <p:spPr>
              <a:xfrm>
                <a:off x="4902342" y="1914686"/>
                <a:ext cx="3256919" cy="404983"/>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1" i="1" smtClean="0">
                          <a:latin typeface="Cambria Math" panose="02040503050406030204" pitchFamily="18" charset="0"/>
                          <a:ea typeface="Cambria Math" panose="02040503050406030204" pitchFamily="18" charset="0"/>
                          <a:cs typeface="Times New Roman"/>
                        </a:rPr>
                        <m:t>𝜶</m:t>
                      </m:r>
                      <m:d>
                        <m:dPr>
                          <m:ctrlPr>
                            <a:rPr lang="en-US" altLang="zh-TW" i="1">
                              <a:latin typeface="Cambria Math" panose="02040503050406030204" pitchFamily="18" charset="0"/>
                              <a:ea typeface="Cambria Math"/>
                              <a:cs typeface="Times New Roman" pitchFamily="18" charset="0"/>
                            </a:rPr>
                          </m:ctrlPr>
                        </m:dPr>
                        <m:e>
                          <m:r>
                            <a:rPr lang="en-US" altLang="zh-TW" i="1">
                              <a:latin typeface="Cambria Math"/>
                              <a:ea typeface="Cambria Math"/>
                              <a:cs typeface="Times New Roman" pitchFamily="18" charset="0"/>
                            </a:rPr>
                            <m:t>𝑥</m:t>
                          </m:r>
                        </m:e>
                      </m:d>
                      <m:r>
                        <a:rPr lang="en-US" altLang="zh-TW" b="1" i="1" smtClean="0">
                          <a:latin typeface="Cambria Math" panose="02040503050406030204" pitchFamily="18" charset="0"/>
                          <a:ea typeface="Cambria Math" panose="02040503050406030204" pitchFamily="18" charset="0"/>
                          <a:cs typeface="Times New Roman"/>
                        </a:rPr>
                        <m:t>=</m:t>
                      </m:r>
                      <m:d>
                        <m:dPr>
                          <m:ctrlPr>
                            <a:rPr lang="zh-TW" altLang="en-US" b="1" i="1" smtClean="0">
                              <a:latin typeface="Cambria Math" panose="02040503050406030204" pitchFamily="18" charset="0"/>
                              <a:ea typeface="Cambria Math" panose="02040503050406030204" pitchFamily="18" charset="0"/>
                              <a:cs typeface="Times New Roman"/>
                            </a:rPr>
                          </m:ctrlPr>
                        </m:dPr>
                        <m:e>
                          <m:sSup>
                            <m:sSupPr>
                              <m:ctrlPr>
                                <a:rPr lang="zh-TW" altLang="en-US" i="1" smtClean="0">
                                  <a:latin typeface="Cambria Math" panose="02040503050406030204" pitchFamily="18" charset="0"/>
                                  <a:ea typeface="Cambria Math" panose="02040503050406030204" pitchFamily="18" charset="0"/>
                                  <a:cs typeface="Times New Roman"/>
                                </a:rPr>
                              </m:ctrlPr>
                            </m:sSupPr>
                            <m:e>
                              <m:r>
                                <a:rPr lang="zh-TW" altLang="en-US" b="0" i="1" smtClean="0">
                                  <a:latin typeface="Cambria Math" panose="02040503050406030204" pitchFamily="18" charset="0"/>
                                  <a:ea typeface="Cambria Math" panose="02040503050406030204" pitchFamily="18" charset="0"/>
                                  <a:cs typeface="Times New Roman"/>
                                </a:rPr>
                                <m:t>𝛼</m:t>
                              </m:r>
                            </m:e>
                            <m:sup>
                              <m:r>
                                <a:rPr lang="en-US" altLang="zh-TW" b="0" i="1" smtClean="0">
                                  <a:latin typeface="Cambria Math" panose="02040503050406030204" pitchFamily="18" charset="0"/>
                                  <a:ea typeface="Cambria Math" panose="02040503050406030204" pitchFamily="18" charset="0"/>
                                  <a:cs typeface="Times New Roman"/>
                                </a:rPr>
                                <m:t>1</m:t>
                              </m:r>
                            </m:sup>
                          </m:sSup>
                          <m:d>
                            <m:dPr>
                              <m:ctrlPr>
                                <a:rPr lang="en-US" altLang="zh-TW" i="1">
                                  <a:latin typeface="Cambria Math" panose="02040503050406030204" pitchFamily="18" charset="0"/>
                                  <a:ea typeface="Cambria Math"/>
                                  <a:cs typeface="Times New Roman" pitchFamily="18" charset="0"/>
                                </a:rPr>
                              </m:ctrlPr>
                            </m:dPr>
                            <m:e>
                              <m:r>
                                <a:rPr lang="en-US" altLang="zh-TW" i="1">
                                  <a:latin typeface="Cambria Math"/>
                                  <a:ea typeface="Cambria Math"/>
                                  <a:cs typeface="Times New Roman" pitchFamily="18" charset="0"/>
                                </a:rPr>
                                <m:t>𝑥</m:t>
                              </m:r>
                            </m:e>
                          </m:d>
                          <m:r>
                            <a:rPr lang="en-US" altLang="zh-TW" b="1" i="1" smtClean="0">
                              <a:latin typeface="Cambria Math" panose="02040503050406030204" pitchFamily="18" charset="0"/>
                              <a:ea typeface="Cambria Math" panose="02040503050406030204" pitchFamily="18" charset="0"/>
                              <a:cs typeface="Times New Roman"/>
                            </a:rPr>
                            <m:t>,</m:t>
                          </m:r>
                          <m:sSup>
                            <m:sSupPr>
                              <m:ctrlPr>
                                <a:rPr lang="zh-TW" altLang="en-US" i="1">
                                  <a:latin typeface="Cambria Math" panose="02040503050406030204" pitchFamily="18" charset="0"/>
                                  <a:ea typeface="Cambria Math" panose="02040503050406030204" pitchFamily="18" charset="0"/>
                                  <a:cs typeface="Times New Roman"/>
                                </a:rPr>
                              </m:ctrlPr>
                            </m:sSupPr>
                            <m:e>
                              <m:r>
                                <a:rPr lang="zh-TW" altLang="en-US" i="1">
                                  <a:latin typeface="Cambria Math" panose="02040503050406030204" pitchFamily="18" charset="0"/>
                                  <a:ea typeface="Cambria Math" panose="02040503050406030204" pitchFamily="18" charset="0"/>
                                  <a:cs typeface="Times New Roman"/>
                                </a:rPr>
                                <m:t>𝛼</m:t>
                              </m:r>
                            </m:e>
                            <m:sup>
                              <m:r>
                                <a:rPr lang="en-US" altLang="zh-TW" b="0" i="1" smtClean="0">
                                  <a:latin typeface="Cambria Math" panose="02040503050406030204" pitchFamily="18" charset="0"/>
                                  <a:ea typeface="Cambria Math" panose="02040503050406030204" pitchFamily="18" charset="0"/>
                                  <a:cs typeface="Times New Roman"/>
                                </a:rPr>
                                <m:t>2</m:t>
                              </m:r>
                            </m:sup>
                          </m:sSup>
                          <m:d>
                            <m:dPr>
                              <m:ctrlPr>
                                <a:rPr lang="en-US" altLang="zh-TW" i="1">
                                  <a:latin typeface="Cambria Math" panose="02040503050406030204" pitchFamily="18" charset="0"/>
                                  <a:ea typeface="Cambria Math"/>
                                  <a:cs typeface="Times New Roman" pitchFamily="18" charset="0"/>
                                </a:rPr>
                              </m:ctrlPr>
                            </m:dPr>
                            <m:e>
                              <m:r>
                                <a:rPr lang="en-US" altLang="zh-TW" i="1">
                                  <a:latin typeface="Cambria Math"/>
                                  <a:ea typeface="Cambria Math"/>
                                  <a:cs typeface="Times New Roman" pitchFamily="18" charset="0"/>
                                </a:rPr>
                                <m:t>𝑥</m:t>
                              </m:r>
                            </m:e>
                          </m:d>
                          <m:r>
                            <a:rPr lang="en-US" altLang="zh-TW" b="0" i="1" smtClean="0">
                              <a:latin typeface="Cambria Math" panose="02040503050406030204" pitchFamily="18" charset="0"/>
                              <a:ea typeface="Cambria Math" panose="02040503050406030204" pitchFamily="18" charset="0"/>
                              <a:cs typeface="Times New Roman"/>
                            </a:rPr>
                            <m:t>,</m:t>
                          </m:r>
                          <m:sSup>
                            <m:sSupPr>
                              <m:ctrlPr>
                                <a:rPr lang="zh-TW" altLang="en-US" i="1">
                                  <a:latin typeface="Cambria Math" panose="02040503050406030204" pitchFamily="18" charset="0"/>
                                  <a:ea typeface="Cambria Math" panose="02040503050406030204" pitchFamily="18" charset="0"/>
                                  <a:cs typeface="Times New Roman"/>
                                </a:rPr>
                              </m:ctrlPr>
                            </m:sSupPr>
                            <m:e>
                              <m:r>
                                <a:rPr lang="zh-TW" altLang="en-US" i="1">
                                  <a:latin typeface="Cambria Math" panose="02040503050406030204" pitchFamily="18" charset="0"/>
                                  <a:ea typeface="Cambria Math" panose="02040503050406030204" pitchFamily="18" charset="0"/>
                                  <a:cs typeface="Times New Roman"/>
                                </a:rPr>
                                <m:t>𝛼</m:t>
                              </m:r>
                            </m:e>
                            <m:sup>
                              <m:r>
                                <a:rPr lang="en-US" altLang="zh-TW" b="0" i="1" smtClean="0">
                                  <a:latin typeface="Cambria Math" panose="02040503050406030204" pitchFamily="18" charset="0"/>
                                  <a:ea typeface="Cambria Math" panose="02040503050406030204" pitchFamily="18" charset="0"/>
                                  <a:cs typeface="Times New Roman"/>
                                </a:rPr>
                                <m:t>3</m:t>
                              </m:r>
                            </m:sup>
                          </m:sSup>
                          <m:d>
                            <m:dPr>
                              <m:ctrlPr>
                                <a:rPr lang="en-US" altLang="zh-TW" i="1">
                                  <a:latin typeface="Cambria Math" panose="02040503050406030204" pitchFamily="18" charset="0"/>
                                  <a:ea typeface="Cambria Math"/>
                                  <a:cs typeface="Times New Roman" pitchFamily="18" charset="0"/>
                                </a:rPr>
                              </m:ctrlPr>
                            </m:dPr>
                            <m:e>
                              <m:r>
                                <a:rPr lang="en-US" altLang="zh-TW" i="1">
                                  <a:latin typeface="Cambria Math"/>
                                  <a:ea typeface="Cambria Math"/>
                                  <a:cs typeface="Times New Roman" pitchFamily="18" charset="0"/>
                                </a:rPr>
                                <m:t>𝑥</m:t>
                              </m:r>
                            </m:e>
                          </m:d>
                        </m:e>
                      </m:d>
                    </m:oMath>
                  </m:oMathPara>
                </a14:m>
                <a:endParaRPr lang="zh-TW" altLang="en-US" dirty="0"/>
              </a:p>
            </p:txBody>
          </p:sp>
        </mc:Choice>
        <mc:Fallback xmlns="">
          <p:sp>
            <p:nvSpPr>
              <p:cNvPr id="2" name="矩形 14">
                <a:extLst>
                  <a:ext uri="{FF2B5EF4-FFF2-40B4-BE49-F238E27FC236}">
                    <a16:creationId xmlns:a16="http://schemas.microsoft.com/office/drawing/2014/main" id="{A3EF9A7E-250A-6574-742B-BFCA6FECA0F3}"/>
                  </a:ext>
                </a:extLst>
              </p:cNvPr>
              <p:cNvSpPr>
                <a:spLocks noRot="1" noChangeAspect="1" noMove="1" noResize="1" noEditPoints="1" noAdjustHandles="1" noChangeArrowheads="1" noChangeShapeType="1" noTextEdit="1"/>
              </p:cNvSpPr>
              <p:nvPr/>
            </p:nvSpPr>
            <p:spPr>
              <a:xfrm>
                <a:off x="4902342" y="1914686"/>
                <a:ext cx="3256919" cy="40498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6">
                <a:extLst>
                  <a:ext uri="{FF2B5EF4-FFF2-40B4-BE49-F238E27FC236}">
                    <a16:creationId xmlns:a16="http://schemas.microsoft.com/office/drawing/2014/main" id="{20BC025A-96B7-CBFE-8E2F-B290223F68C0}"/>
                  </a:ext>
                </a:extLst>
              </p:cNvPr>
              <p:cNvSpPr/>
              <p:nvPr/>
            </p:nvSpPr>
            <p:spPr>
              <a:xfrm>
                <a:off x="4806539" y="2873717"/>
                <a:ext cx="2299476" cy="411395"/>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zh-TW" altLang="en-US" i="1" smtClean="0">
                              <a:latin typeface="Cambria Math" panose="02040503050406030204" pitchFamily="18" charset="0"/>
                            </a:rPr>
                          </m:ctrlPr>
                        </m:dPr>
                        <m:e>
                          <m:sSubSup>
                            <m:sSubSupPr>
                              <m:ctrlPr>
                                <a:rPr lang="zh-TW" altLang="en-US" i="1">
                                  <a:latin typeface="Cambria Math" panose="02040503050406030204" pitchFamily="18" charset="0"/>
                                </a:rPr>
                              </m:ctrlPr>
                            </m:sSubSupPr>
                            <m:e>
                              <m:r>
                                <a:rPr lang="en-US" altLang="zh-TW" i="1">
                                  <a:latin typeface="Cambria Math" panose="02040503050406030204" pitchFamily="18" charset="0"/>
                                </a:rPr>
                                <m:t>𝑊</m:t>
                              </m:r>
                            </m:e>
                            <m:sub>
                              <m:r>
                                <a:rPr lang="en-US" altLang="zh-TW" i="1">
                                  <a:latin typeface="Cambria Math"/>
                                  <a:ea typeface="Cambria Math" panose="02040503050406030204" pitchFamily="18" charset="0"/>
                                </a:rPr>
                                <m:t>𝜇</m:t>
                              </m:r>
                            </m:sub>
                            <m:sup>
                              <m:r>
                                <a:rPr lang="en-US" altLang="zh-TW" i="1">
                                  <a:latin typeface="Cambria Math" panose="02040503050406030204" pitchFamily="18" charset="0"/>
                                </a:rPr>
                                <m:t>1</m:t>
                              </m:r>
                            </m:sup>
                          </m:sSubSup>
                          <m:r>
                            <a:rPr lang="en-US" altLang="zh-TW" i="1">
                              <a:latin typeface="Cambria Math"/>
                              <a:ea typeface="Cambria Math" panose="02040503050406030204" pitchFamily="18" charset="0"/>
                            </a:rPr>
                            <m:t>,</m:t>
                          </m:r>
                          <m:sSubSup>
                            <m:sSubSupPr>
                              <m:ctrlPr>
                                <a:rPr lang="zh-TW" altLang="en-US" i="1">
                                  <a:latin typeface="Cambria Math" panose="02040503050406030204" pitchFamily="18" charset="0"/>
                                </a:rPr>
                              </m:ctrlPr>
                            </m:sSubSupPr>
                            <m:e>
                              <m:r>
                                <a:rPr lang="en-US" altLang="zh-TW" i="1">
                                  <a:latin typeface="Cambria Math" panose="02040503050406030204" pitchFamily="18" charset="0"/>
                                </a:rPr>
                                <m:t>𝑊</m:t>
                              </m:r>
                            </m:e>
                            <m:sub>
                              <m:r>
                                <a:rPr lang="en-US" altLang="zh-TW" i="1">
                                  <a:latin typeface="Cambria Math"/>
                                  <a:ea typeface="Cambria Math" panose="02040503050406030204" pitchFamily="18" charset="0"/>
                                </a:rPr>
                                <m:t>𝜇</m:t>
                              </m:r>
                            </m:sub>
                            <m:sup>
                              <m:r>
                                <a:rPr lang="en-US" altLang="zh-TW" i="1">
                                  <a:latin typeface="Cambria Math" panose="02040503050406030204" pitchFamily="18" charset="0"/>
                                </a:rPr>
                                <m:t>2</m:t>
                              </m:r>
                            </m:sup>
                          </m:sSubSup>
                          <m:r>
                            <a:rPr lang="en-US" altLang="zh-TW" i="1">
                              <a:latin typeface="Cambria Math" panose="02040503050406030204" pitchFamily="18" charset="0"/>
                              <a:ea typeface="Cambria Math" panose="02040503050406030204" pitchFamily="18" charset="0"/>
                            </a:rPr>
                            <m:t>,</m:t>
                          </m:r>
                          <m:sSubSup>
                            <m:sSubSupPr>
                              <m:ctrlPr>
                                <a:rPr lang="zh-TW" altLang="en-US" i="1">
                                  <a:latin typeface="Cambria Math" panose="02040503050406030204" pitchFamily="18" charset="0"/>
                                </a:rPr>
                              </m:ctrlPr>
                            </m:sSubSupPr>
                            <m:e>
                              <m:r>
                                <a:rPr lang="en-US" altLang="zh-TW" i="1">
                                  <a:latin typeface="Cambria Math" panose="02040503050406030204" pitchFamily="18" charset="0"/>
                                </a:rPr>
                                <m:t>𝑊</m:t>
                              </m:r>
                            </m:e>
                            <m:sub>
                              <m:r>
                                <a:rPr lang="en-US" altLang="zh-TW" i="1">
                                  <a:latin typeface="Cambria Math"/>
                                  <a:ea typeface="Cambria Math" panose="02040503050406030204" pitchFamily="18" charset="0"/>
                                </a:rPr>
                                <m:t>𝜇</m:t>
                              </m:r>
                            </m:sub>
                            <m:sup>
                              <m:r>
                                <a:rPr lang="en-US" altLang="zh-TW" i="1">
                                  <a:latin typeface="Cambria Math" panose="02040503050406030204" pitchFamily="18" charset="0"/>
                                </a:rPr>
                                <m:t>2</m:t>
                              </m:r>
                            </m:sup>
                          </m:sSubSup>
                        </m:e>
                      </m:d>
                      <m:r>
                        <a:rPr lang="en-US" altLang="zh-TW" i="1" smtClean="0">
                          <a:latin typeface="Cambria Math" panose="02040503050406030204" pitchFamily="18" charset="0"/>
                          <a:ea typeface="Cambria Math" panose="02040503050406030204" pitchFamily="18" charset="0"/>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oMath>
                  </m:oMathPara>
                </a14:m>
                <a:endParaRPr lang="zh-TW" altLang="en-US" dirty="0"/>
              </a:p>
            </p:txBody>
          </p:sp>
        </mc:Choice>
        <mc:Fallback xmlns="">
          <p:sp>
            <p:nvSpPr>
              <p:cNvPr id="6" name="矩形 6">
                <a:extLst>
                  <a:ext uri="{FF2B5EF4-FFF2-40B4-BE49-F238E27FC236}">
                    <a16:creationId xmlns:a16="http://schemas.microsoft.com/office/drawing/2014/main" id="{20BC025A-96B7-CBFE-8E2F-B290223F68C0}"/>
                  </a:ext>
                </a:extLst>
              </p:cNvPr>
              <p:cNvSpPr>
                <a:spLocks noRot="1" noChangeAspect="1" noMove="1" noResize="1" noEditPoints="1" noAdjustHandles="1" noChangeArrowheads="1" noChangeShapeType="1" noTextEdit="1"/>
              </p:cNvSpPr>
              <p:nvPr/>
            </p:nvSpPr>
            <p:spPr>
              <a:xfrm>
                <a:off x="4806539" y="2873717"/>
                <a:ext cx="2299476" cy="411395"/>
              </a:xfrm>
              <a:prstGeom prst="rect">
                <a:avLst/>
              </a:prstGeom>
              <a:blipFill>
                <a:blip r:embed="rId14"/>
                <a:stretch>
                  <a:fillRect b="-6061"/>
                </a:stretch>
              </a:blipFill>
            </p:spPr>
            <p:txBody>
              <a:bodyPr/>
              <a:lstStyle/>
              <a:p>
                <a:r>
                  <a:rPr lang="en-US">
                    <a:noFill/>
                  </a:rPr>
                  <a:t> </a:t>
                </a:r>
              </a:p>
            </p:txBody>
          </p:sp>
        </mc:Fallback>
      </mc:AlternateContent>
    </p:spTree>
    <p:extLst>
      <p:ext uri="{BB962C8B-B14F-4D97-AF65-F5344CB8AC3E}">
        <p14:creationId xmlns:p14="http://schemas.microsoft.com/office/powerpoint/2010/main" val="2582855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A2313A-CD7E-A6EA-12F3-DA81C9F25DF9}"/>
              </a:ext>
            </a:extLst>
          </p:cNvPr>
          <p:cNvSpPr txBox="1"/>
          <p:nvPr/>
        </p:nvSpPr>
        <p:spPr>
          <a:xfrm>
            <a:off x="2658780" y="2109402"/>
            <a:ext cx="4248472" cy="369332"/>
          </a:xfrm>
          <a:prstGeom prst="rect">
            <a:avLst/>
          </a:prstGeom>
          <a:noFill/>
        </p:spPr>
        <p:txBody>
          <a:bodyPr wrap="square" rtlCol="0">
            <a:spAutoFit/>
          </a:bodyPr>
          <a:lstStyle/>
          <a:p>
            <a:pPr algn="l"/>
            <a:r>
              <a:rPr lang="en-US" sz="1800" dirty="0" err="1">
                <a:latin typeface="Cambria Math" panose="02040503050406030204" pitchFamily="18" charset="0"/>
              </a:rPr>
              <a:t>古典物理與近代物理的差別是什麼</a:t>
            </a:r>
            <a:r>
              <a:rPr lang="en-US" dirty="0">
                <a:latin typeface="Cambria Math" panose="02040503050406030204" pitchFamily="18" charset="0"/>
              </a:rPr>
              <a:t>？</a:t>
            </a:r>
            <a:endParaRPr lang="en-US" sz="1800" dirty="0">
              <a:latin typeface="Cambria Math" panose="02040503050406030204" pitchFamily="18" charset="0"/>
            </a:endParaRPr>
          </a:p>
        </p:txBody>
      </p:sp>
      <p:sp>
        <p:nvSpPr>
          <p:cNvPr id="3" name="TextBox 2">
            <a:extLst>
              <a:ext uri="{FF2B5EF4-FFF2-40B4-BE49-F238E27FC236}">
                <a16:creationId xmlns:a16="http://schemas.microsoft.com/office/drawing/2014/main" id="{6869CDAF-8CB9-5E7E-317F-D5800207C213}"/>
              </a:ext>
            </a:extLst>
          </p:cNvPr>
          <p:cNvSpPr txBox="1"/>
          <p:nvPr/>
        </p:nvSpPr>
        <p:spPr>
          <a:xfrm>
            <a:off x="2658780" y="1507253"/>
            <a:ext cx="3078829"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Some thoughts about QFT:</a:t>
            </a:r>
          </a:p>
        </p:txBody>
      </p:sp>
    </p:spTree>
    <p:extLst>
      <p:ext uri="{BB962C8B-B14F-4D97-AF65-F5344CB8AC3E}">
        <p14:creationId xmlns:p14="http://schemas.microsoft.com/office/powerpoint/2010/main" val="7218722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4EF4421-DF11-8E28-CE03-B08D1706A6B0}"/>
                  </a:ext>
                </a:extLst>
              </p:cNvPr>
              <p:cNvSpPr txBox="1"/>
              <p:nvPr/>
            </p:nvSpPr>
            <p:spPr>
              <a:xfrm>
                <a:off x="1025239" y="397077"/>
                <a:ext cx="5878285" cy="369332"/>
              </a:xfrm>
              <a:prstGeom prst="rect">
                <a:avLst/>
              </a:prstGeom>
              <a:noFill/>
            </p:spPr>
            <p:txBody>
              <a:bodyPr wrap="square" rtlCol="0">
                <a:spAutoFit/>
              </a:bodyPr>
              <a:lstStyle/>
              <a:p>
                <a:r>
                  <a:rPr kumimoji="1" lang="en-US" dirty="0">
                    <a:latin typeface="Times New Roman"/>
                    <a:cs typeface="Times New Roman"/>
                  </a:rPr>
                  <a:t>Consider an isospin </a:t>
                </a:r>
                <a14:m>
                  <m:oMath xmlns:m="http://schemas.openxmlformats.org/officeDocument/2006/math">
                    <m:r>
                      <a:rPr kumimoji="1" lang="en-US" b="0" i="1" smtClean="0">
                        <a:latin typeface="Cambria Math" panose="02040503050406030204" pitchFamily="18" charset="0"/>
                        <a:cs typeface="Times New Roman"/>
                      </a:rPr>
                      <m:t>𝑆𝑈</m:t>
                    </m:r>
                    <m:r>
                      <a:rPr kumimoji="1" lang="en-US" b="0" i="1" smtClean="0">
                        <a:latin typeface="Cambria Math" panose="02040503050406030204" pitchFamily="18" charset="0"/>
                        <a:cs typeface="Times New Roman"/>
                      </a:rPr>
                      <m:t>(2)</m:t>
                    </m:r>
                  </m:oMath>
                </a14:m>
                <a:r>
                  <a:rPr kumimoji="1" lang="en-US" dirty="0">
                    <a:latin typeface="Times New Roman"/>
                    <a:cs typeface="Times New Roman"/>
                  </a:rPr>
                  <a:t> doublet listed as a column: </a:t>
                </a:r>
                <a14:m>
                  <m:oMath xmlns:m="http://schemas.openxmlformats.org/officeDocument/2006/math">
                    <m:r>
                      <m:rPr>
                        <m:sty m:val="p"/>
                      </m:rPr>
                      <a:rPr kumimoji="1" lang="el-GR" i="1" smtClean="0">
                        <a:latin typeface="Cambria Math" panose="02040503050406030204" pitchFamily="18" charset="0"/>
                        <a:ea typeface="Cambria Math" panose="02040503050406030204" pitchFamily="18" charset="0"/>
                        <a:cs typeface="Times New Roman"/>
                      </a:rPr>
                      <m:t>Ψ</m:t>
                    </m:r>
                  </m:oMath>
                </a14:m>
                <a:r>
                  <a:rPr kumimoji="1" lang="en-US" dirty="0">
                    <a:latin typeface="Times New Roman"/>
                    <a:cs typeface="Times New Roman"/>
                  </a:rPr>
                  <a:t>. </a:t>
                </a:r>
              </a:p>
            </p:txBody>
          </p:sp>
        </mc:Choice>
        <mc:Fallback xmlns="">
          <p:sp>
            <p:nvSpPr>
              <p:cNvPr id="2" name="TextBox 1">
                <a:extLst>
                  <a:ext uri="{FF2B5EF4-FFF2-40B4-BE49-F238E27FC236}">
                    <a16:creationId xmlns:a16="http://schemas.microsoft.com/office/drawing/2014/main" id="{B4EF4421-DF11-8E28-CE03-B08D1706A6B0}"/>
                  </a:ext>
                </a:extLst>
              </p:cNvPr>
              <p:cNvSpPr txBox="1">
                <a:spLocks noRot="1" noChangeAspect="1" noMove="1" noResize="1" noEditPoints="1" noAdjustHandles="1" noChangeArrowheads="1" noChangeShapeType="1" noTextEdit="1"/>
              </p:cNvSpPr>
              <p:nvPr/>
            </p:nvSpPr>
            <p:spPr>
              <a:xfrm>
                <a:off x="1025239" y="397077"/>
                <a:ext cx="5878285" cy="369332"/>
              </a:xfrm>
              <a:prstGeom prst="rect">
                <a:avLst/>
              </a:prstGeom>
              <a:blipFill>
                <a:blip r:embed="rId2"/>
                <a:stretch>
                  <a:fillRect l="-862"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9">
                <a:extLst>
                  <a:ext uri="{FF2B5EF4-FFF2-40B4-BE49-F238E27FC236}">
                    <a16:creationId xmlns:a16="http://schemas.microsoft.com/office/drawing/2014/main" id="{E650EBAD-535E-B704-FBFA-0C18674E383C}"/>
                  </a:ext>
                </a:extLst>
              </p:cNvPr>
              <p:cNvSpPr txBox="1"/>
              <p:nvPr/>
            </p:nvSpPr>
            <p:spPr>
              <a:xfrm>
                <a:off x="1044717" y="1664222"/>
                <a:ext cx="1457322" cy="627416"/>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d>
                        <m:dPr>
                          <m:ctrlPr>
                            <a:rPr lang="en-US" altLang="zh-TW" i="1" smtClean="0">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a:cs typeface="Times New Roman" pitchFamily="18" charset="0"/>
                                  </a:rPr>
                                  <m:t>𝑢</m:t>
                                </m:r>
                                <m:r>
                                  <a:rPr lang="en-US" altLang="zh-TW" i="1">
                                    <a:latin typeface="Cambria Math"/>
                                    <a:cs typeface="Times New Roman" pitchFamily="18" charset="0"/>
                                  </a:rPr>
                                  <m:t>(</m:t>
                                </m:r>
                                <m:r>
                                  <a:rPr lang="en-US" altLang="zh-TW" i="1">
                                    <a:latin typeface="Cambria Math"/>
                                    <a:cs typeface="Times New Roman" pitchFamily="18" charset="0"/>
                                  </a:rPr>
                                  <m:t>𝑥</m:t>
                                </m:r>
                                <m:r>
                                  <a:rPr lang="en-US" altLang="zh-TW" i="1">
                                    <a:latin typeface="Cambria Math"/>
                                    <a:cs typeface="Times New Roman" pitchFamily="18" charset="0"/>
                                  </a:rPr>
                                  <m:t>)</m:t>
                                </m:r>
                              </m:e>
                            </m:mr>
                            <m:mr>
                              <m:e>
                                <m:r>
                                  <a:rPr lang="en-US" altLang="zh-TW" i="1">
                                    <a:latin typeface="Cambria Math"/>
                                    <a:cs typeface="Times New Roman" pitchFamily="18" charset="0"/>
                                  </a:rPr>
                                  <m:t>𝑑</m:t>
                                </m:r>
                                <m:r>
                                  <a:rPr lang="en-US" altLang="zh-TW" i="1">
                                    <a:latin typeface="Cambria Math"/>
                                    <a:cs typeface="Times New Roman" pitchFamily="18" charset="0"/>
                                  </a:rPr>
                                  <m:t>(</m:t>
                                </m:r>
                                <m:r>
                                  <a:rPr lang="en-US" altLang="zh-TW" i="1">
                                    <a:latin typeface="Cambria Math"/>
                                    <a:cs typeface="Times New Roman" pitchFamily="18" charset="0"/>
                                  </a:rPr>
                                  <m:t>𝑥</m:t>
                                </m:r>
                                <m:r>
                                  <a:rPr lang="en-US" altLang="zh-TW" i="1">
                                    <a:latin typeface="Cambria Math"/>
                                    <a:cs typeface="Times New Roman" pitchFamily="18" charset="0"/>
                                  </a:rPr>
                                  <m:t>)</m:t>
                                </m:r>
                              </m:e>
                            </m:mr>
                          </m:m>
                        </m:e>
                      </m:d>
                    </m:oMath>
                  </m:oMathPara>
                </a14:m>
                <a:endParaRPr lang="zh-TW" altLang="en-US" dirty="0">
                  <a:latin typeface="Times New Roman" pitchFamily="18" charset="0"/>
                  <a:cs typeface="Times New Roman" pitchFamily="18" charset="0"/>
                </a:endParaRPr>
              </a:p>
            </p:txBody>
          </p:sp>
        </mc:Choice>
        <mc:Fallback xmlns="">
          <p:sp>
            <p:nvSpPr>
              <p:cNvPr id="3" name="文字方塊 9">
                <a:extLst>
                  <a:ext uri="{FF2B5EF4-FFF2-40B4-BE49-F238E27FC236}">
                    <a16:creationId xmlns:a16="http://schemas.microsoft.com/office/drawing/2014/main" id="{E650EBAD-535E-B704-FBFA-0C18674E383C}"/>
                  </a:ext>
                </a:extLst>
              </p:cNvPr>
              <p:cNvSpPr txBox="1">
                <a:spLocks noRot="1" noChangeAspect="1" noMove="1" noResize="1" noEditPoints="1" noAdjustHandles="1" noChangeArrowheads="1" noChangeShapeType="1" noTextEdit="1"/>
              </p:cNvSpPr>
              <p:nvPr/>
            </p:nvSpPr>
            <p:spPr>
              <a:xfrm>
                <a:off x="1044717" y="1664222"/>
                <a:ext cx="1457322" cy="627416"/>
              </a:xfrm>
              <a:prstGeom prst="rect">
                <a:avLst/>
              </a:prstGeom>
              <a:blipFill>
                <a:blip r:embed="rId3"/>
                <a:stretch>
                  <a:fillRect b="-8000"/>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F640738-69B8-A4E5-1424-2049AB0FE707}"/>
              </a:ext>
            </a:extLst>
          </p:cNvPr>
          <p:cNvSpPr txBox="1"/>
          <p:nvPr/>
        </p:nvSpPr>
        <p:spPr>
          <a:xfrm>
            <a:off x="1044717" y="754856"/>
            <a:ext cx="5235191" cy="369332"/>
          </a:xfrm>
          <a:prstGeom prst="rect">
            <a:avLst/>
          </a:prstGeom>
          <a:noFill/>
        </p:spPr>
        <p:txBody>
          <a:bodyPr wrap="square" rtlCol="0">
            <a:spAutoFit/>
          </a:bodyPr>
          <a:lstStyle/>
          <a:p>
            <a:r>
              <a:rPr kumimoji="1" lang="en-US" dirty="0">
                <a:latin typeface="Times New Roman"/>
                <a:cs typeface="Times New Roman"/>
              </a:rPr>
              <a:t>It could be proton and neutron as in </a:t>
            </a:r>
            <a:r>
              <a:rPr lang="en-US" dirty="0">
                <a:latin typeface="Times New Roman"/>
                <a:cs typeface="Times New Roman"/>
              </a:rPr>
              <a:t>Yang’s mind</a:t>
            </a:r>
            <a:r>
              <a:rPr kumimoji="1" lang="en-US" dirty="0">
                <a:latin typeface="Times New Roman"/>
                <a:cs typeface="Times New Roman"/>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CB98E32-3357-3CA1-CD67-E60797C2BE19}"/>
                  </a:ext>
                </a:extLst>
              </p:cNvPr>
              <p:cNvSpPr txBox="1"/>
              <p:nvPr/>
            </p:nvSpPr>
            <p:spPr>
              <a:xfrm>
                <a:off x="1044716" y="1223612"/>
                <a:ext cx="7687301" cy="369332"/>
              </a:xfrm>
              <a:prstGeom prst="rect">
                <a:avLst/>
              </a:prstGeom>
              <a:noFill/>
            </p:spPr>
            <p:txBody>
              <a:bodyPr wrap="square" rtlCol="0">
                <a:spAutoFit/>
              </a:bodyPr>
              <a:lstStyle/>
              <a:p>
                <a:r>
                  <a:rPr kumimoji="1" lang="en-US" dirty="0">
                    <a:latin typeface="Times New Roman"/>
                    <a:cs typeface="Times New Roman"/>
                  </a:rPr>
                  <a:t>Or better be </a:t>
                </a:r>
                <a14:m>
                  <m:oMath xmlns:m="http://schemas.openxmlformats.org/officeDocument/2006/math">
                    <m:r>
                      <a:rPr kumimoji="1" lang="en-US" i="1" dirty="0" smtClean="0">
                        <a:latin typeface="Cambria Math" panose="02040503050406030204" pitchFamily="18" charset="0"/>
                        <a:cs typeface="Times New Roman"/>
                      </a:rPr>
                      <m:t>𝑢</m:t>
                    </m:r>
                  </m:oMath>
                </a14:m>
                <a:r>
                  <a:rPr kumimoji="1" lang="en-US" dirty="0">
                    <a:latin typeface="Times New Roman"/>
                    <a:cs typeface="Times New Roman"/>
                  </a:rPr>
                  <a:t> and </a:t>
                </a:r>
                <a14:m>
                  <m:oMath xmlns:m="http://schemas.openxmlformats.org/officeDocument/2006/math">
                    <m:r>
                      <a:rPr kumimoji="1" lang="en-US" i="1" dirty="0" smtClean="0">
                        <a:latin typeface="Cambria Math" panose="02040503050406030204" pitchFamily="18" charset="0"/>
                        <a:cs typeface="Times New Roman"/>
                      </a:rPr>
                      <m:t>𝑑</m:t>
                    </m:r>
                  </m:oMath>
                </a14:m>
                <a:r>
                  <a:rPr kumimoji="1" lang="en-US" dirty="0">
                    <a:latin typeface="Times New Roman"/>
                    <a:cs typeface="Times New Roman"/>
                  </a:rPr>
                  <a:t> quark as we now know. </a:t>
                </a:r>
                <a14:m>
                  <m:oMath xmlns:m="http://schemas.openxmlformats.org/officeDocument/2006/math">
                    <m:r>
                      <m:rPr>
                        <m:brk m:alnAt="7"/>
                      </m:rPr>
                      <a:rPr lang="en-US" altLang="zh-TW" i="1">
                        <a:latin typeface="Cambria Math"/>
                        <a:cs typeface="Times New Roman" pitchFamily="18" charset="0"/>
                      </a:rPr>
                      <m:t>𝑢</m:t>
                    </m:r>
                    <m:d>
                      <m:dPr>
                        <m:ctrlPr>
                          <a:rPr lang="en-US" altLang="zh-TW" i="1">
                            <a:latin typeface="Cambria Math" panose="02040503050406030204" pitchFamily="18" charset="0"/>
                            <a:cs typeface="Times New Roman" pitchFamily="18" charset="0"/>
                          </a:rPr>
                        </m:ctrlPr>
                      </m:dPr>
                      <m:e>
                        <m:r>
                          <a:rPr lang="en-US" altLang="zh-TW" i="1">
                            <a:latin typeface="Cambria Math"/>
                            <a:cs typeface="Times New Roman" pitchFamily="18" charset="0"/>
                          </a:rPr>
                          <m:t>𝑥</m:t>
                        </m:r>
                      </m:e>
                    </m:d>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𝑑</m:t>
                    </m:r>
                    <m:r>
                      <a:rPr lang="en-US" altLang="zh-TW" i="1">
                        <a:latin typeface="Cambria Math"/>
                        <a:cs typeface="Times New Roman" pitchFamily="18" charset="0"/>
                      </a:rPr>
                      <m:t>(</m:t>
                    </m:r>
                    <m:r>
                      <a:rPr lang="en-US" altLang="zh-TW" i="1">
                        <a:latin typeface="Cambria Math"/>
                        <a:cs typeface="Times New Roman" pitchFamily="18" charset="0"/>
                      </a:rPr>
                      <m:t>𝑥</m:t>
                    </m:r>
                    <m:r>
                      <a:rPr lang="en-US" altLang="zh-TW" i="1">
                        <a:latin typeface="Cambria Math"/>
                        <a:cs typeface="Times New Roman" pitchFamily="18" charset="0"/>
                      </a:rPr>
                      <m:t>)</m:t>
                    </m:r>
                  </m:oMath>
                </a14:m>
                <a:r>
                  <a:rPr kumimoji="1" lang="en-US" dirty="0">
                    <a:latin typeface="Times New Roman"/>
                    <a:cs typeface="Times New Roman"/>
                  </a:rPr>
                  <a:t> are </a:t>
                </a:r>
                <a:r>
                  <a:rPr kumimoji="1" lang="en-US" dirty="0" err="1">
                    <a:latin typeface="Times New Roman"/>
                    <a:cs typeface="Times New Roman"/>
                  </a:rPr>
                  <a:t>bispinors</a:t>
                </a:r>
                <a:r>
                  <a:rPr kumimoji="1" lang="en-US" dirty="0">
                    <a:latin typeface="Times New Roman"/>
                    <a:cs typeface="Times New Roman"/>
                  </a:rPr>
                  <a:t>.</a:t>
                </a:r>
              </a:p>
            </p:txBody>
          </p:sp>
        </mc:Choice>
        <mc:Fallback xmlns="">
          <p:sp>
            <p:nvSpPr>
              <p:cNvPr id="6" name="TextBox 5">
                <a:extLst>
                  <a:ext uri="{FF2B5EF4-FFF2-40B4-BE49-F238E27FC236}">
                    <a16:creationId xmlns:a16="http://schemas.microsoft.com/office/drawing/2014/main" id="{8CB98E32-3357-3CA1-CD67-E60797C2BE19}"/>
                  </a:ext>
                </a:extLst>
              </p:cNvPr>
              <p:cNvSpPr txBox="1">
                <a:spLocks noRot="1" noChangeAspect="1" noMove="1" noResize="1" noEditPoints="1" noAdjustHandles="1" noChangeArrowheads="1" noChangeShapeType="1" noTextEdit="1"/>
              </p:cNvSpPr>
              <p:nvPr/>
            </p:nvSpPr>
            <p:spPr>
              <a:xfrm>
                <a:off x="1044716" y="1223612"/>
                <a:ext cx="7687301" cy="369332"/>
              </a:xfrm>
              <a:prstGeom prst="rect">
                <a:avLst/>
              </a:prstGeom>
              <a:blipFill>
                <a:blip r:embed="rId4"/>
                <a:stretch>
                  <a:fillRect l="-660" t="-6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9">
                <a:extLst>
                  <a:ext uri="{FF2B5EF4-FFF2-40B4-BE49-F238E27FC236}">
                    <a16:creationId xmlns:a16="http://schemas.microsoft.com/office/drawing/2014/main" id="{72B9B18C-8178-B1F4-30F8-15B38FD969A4}"/>
                  </a:ext>
                </a:extLst>
              </p:cNvPr>
              <p:cNvSpPr txBox="1"/>
              <p:nvPr/>
            </p:nvSpPr>
            <p:spPr>
              <a:xfrm>
                <a:off x="5769117" y="732001"/>
                <a:ext cx="510791" cy="508216"/>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a:rPr lang="en-US" altLang="zh-TW" b="0" i="1" smtClean="0">
                                    <a:latin typeface="Cambria Math" panose="02040503050406030204" pitchFamily="18" charset="0"/>
                                    <a:cs typeface="Times New Roman" pitchFamily="18" charset="0"/>
                                  </a:rPr>
                                  <m:t>𝑝</m:t>
                                </m:r>
                              </m:e>
                            </m:mr>
                            <m:mr>
                              <m:e>
                                <m:r>
                                  <a:rPr lang="en-US" altLang="zh-TW" b="0" i="1" smtClean="0">
                                    <a:latin typeface="Cambria Math" panose="02040503050406030204" pitchFamily="18" charset="0"/>
                                    <a:cs typeface="Times New Roman" pitchFamily="18" charset="0"/>
                                  </a:rPr>
                                  <m:t>𝑛</m:t>
                                </m:r>
                              </m:e>
                            </m:mr>
                          </m:m>
                        </m:e>
                      </m:d>
                    </m:oMath>
                  </m:oMathPara>
                </a14:m>
                <a:endParaRPr lang="zh-TW" altLang="en-US" dirty="0">
                  <a:latin typeface="Times New Roman" pitchFamily="18" charset="0"/>
                  <a:cs typeface="Times New Roman" pitchFamily="18" charset="0"/>
                </a:endParaRPr>
              </a:p>
            </p:txBody>
          </p:sp>
        </mc:Choice>
        <mc:Fallback xmlns="">
          <p:sp>
            <p:nvSpPr>
              <p:cNvPr id="7" name="文字方塊 9">
                <a:extLst>
                  <a:ext uri="{FF2B5EF4-FFF2-40B4-BE49-F238E27FC236}">
                    <a16:creationId xmlns:a16="http://schemas.microsoft.com/office/drawing/2014/main" id="{72B9B18C-8178-B1F4-30F8-15B38FD969A4}"/>
                  </a:ext>
                </a:extLst>
              </p:cNvPr>
              <p:cNvSpPr txBox="1">
                <a:spLocks noRot="1" noChangeAspect="1" noMove="1" noResize="1" noEditPoints="1" noAdjustHandles="1" noChangeArrowheads="1" noChangeShapeType="1" noTextEdit="1"/>
              </p:cNvSpPr>
              <p:nvPr/>
            </p:nvSpPr>
            <p:spPr>
              <a:xfrm>
                <a:off x="5769117" y="732001"/>
                <a:ext cx="510791" cy="508216"/>
              </a:xfrm>
              <a:prstGeom prst="rect">
                <a:avLst/>
              </a:prstGeom>
              <a:blipFill>
                <a:blip r:embed="rId5"/>
                <a:stretch>
                  <a:fillRect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EADCFC9-7173-84CD-7FE9-DE0C7F1843A6}"/>
                  </a:ext>
                </a:extLst>
              </p:cNvPr>
              <p:cNvSpPr txBox="1"/>
              <p:nvPr/>
            </p:nvSpPr>
            <p:spPr>
              <a:xfrm>
                <a:off x="1005576" y="3105150"/>
                <a:ext cx="6421207" cy="784830"/>
              </a:xfrm>
              <a:prstGeom prst="rect">
                <a:avLst/>
              </a:prstGeom>
              <a:noFill/>
            </p:spPr>
            <p:txBody>
              <a:bodyPr wrap="square">
                <a:spAutoFit/>
              </a:bodyPr>
              <a:lstStyle/>
              <a:p>
                <a:pPr>
                  <a:lnSpc>
                    <a:spcPct val="150000"/>
                  </a:lnSpc>
                </a:pPr>
                <a:r>
                  <a:rPr kumimoji="1" lang="en-US" dirty="0">
                    <a:latin typeface="Times New Roman"/>
                    <a:cs typeface="Times New Roman"/>
                  </a:rPr>
                  <a:t>But it could be anything that transforms like an iso-doublet, </a:t>
                </a:r>
              </a:p>
              <a:p>
                <a:r>
                  <a:rPr lang="en-US" dirty="0" err="1">
                    <a:latin typeface="Times New Roman"/>
                    <a:cs typeface="Times New Roman"/>
                  </a:rPr>
                  <a:t>ie</a:t>
                </a:r>
                <a:r>
                  <a:rPr lang="en-US" dirty="0">
                    <a:latin typeface="Times New Roman"/>
                    <a:cs typeface="Times New Roman"/>
                  </a:rPr>
                  <a:t>.</a:t>
                </a:r>
                <a:r>
                  <a:rPr kumimoji="1" lang="en-US" dirty="0">
                    <a:latin typeface="Times New Roman"/>
                    <a:cs typeface="Times New Roman"/>
                  </a:rPr>
                  <a:t> by a </a:t>
                </a:r>
                <a14:m>
                  <m:oMath xmlns:m="http://schemas.openxmlformats.org/officeDocument/2006/math">
                    <m:r>
                      <a:rPr kumimoji="1" lang="en-US" b="0" i="1" smtClean="0">
                        <a:latin typeface="Cambria Math" panose="02040503050406030204" pitchFamily="18" charset="0"/>
                        <a:cs typeface="Times New Roman"/>
                      </a:rPr>
                      <m:t>2</m:t>
                    </m:r>
                    <m:r>
                      <a:rPr kumimoji="1" lang="en-US" b="0" i="1" smtClean="0">
                        <a:latin typeface="Cambria Math" panose="02040503050406030204" pitchFamily="18" charset="0"/>
                        <a:ea typeface="Cambria Math" panose="02040503050406030204" pitchFamily="18" charset="0"/>
                        <a:cs typeface="Times New Roman"/>
                      </a:rPr>
                      <m:t>×2</m:t>
                    </m:r>
                  </m:oMath>
                </a14:m>
                <a:r>
                  <a:rPr kumimoji="1" lang="en-US" dirty="0">
                    <a:latin typeface="Times New Roman"/>
                    <a:cs typeface="Times New Roman"/>
                  </a:rPr>
                  <a:t> unitary matrix </a:t>
                </a:r>
                <a14:m>
                  <m:oMath xmlns:m="http://schemas.openxmlformats.org/officeDocument/2006/math">
                    <m:r>
                      <a:rPr lang="en-US" altLang="zh-TW" i="1">
                        <a:latin typeface="Cambria Math"/>
                        <a:cs typeface="Times New Roman" pitchFamily="18" charset="0"/>
                      </a:rPr>
                      <m:t>𝑈</m:t>
                    </m:r>
                  </m:oMath>
                </a14:m>
                <a:r>
                  <a:rPr kumimoji="1" lang="zh-TW" altLang="en-US" dirty="0">
                    <a:latin typeface="Times New Roman"/>
                    <a:cs typeface="Times New Roman"/>
                  </a:rPr>
                  <a:t> </a:t>
                </a:r>
                <a:r>
                  <a:rPr kumimoji="1" lang="en-US" altLang="zh-TW" dirty="0">
                    <a:latin typeface="Times New Roman"/>
                    <a:cs typeface="Times New Roman"/>
                  </a:rPr>
                  <a:t>as follows</a:t>
                </a:r>
                <a:r>
                  <a:rPr lang="en-US" altLang="zh-TW" dirty="0">
                    <a:latin typeface="Times New Roman"/>
                    <a:cs typeface="Times New Roman"/>
                  </a:rPr>
                  <a:t>:</a:t>
                </a:r>
                <a:endParaRPr lang="en-US" dirty="0"/>
              </a:p>
            </p:txBody>
          </p:sp>
        </mc:Choice>
        <mc:Fallback xmlns="">
          <p:sp>
            <p:nvSpPr>
              <p:cNvPr id="9" name="TextBox 8">
                <a:extLst>
                  <a:ext uri="{FF2B5EF4-FFF2-40B4-BE49-F238E27FC236}">
                    <a16:creationId xmlns:a16="http://schemas.microsoft.com/office/drawing/2014/main" id="{7EADCFC9-7173-84CD-7FE9-DE0C7F1843A6}"/>
                  </a:ext>
                </a:extLst>
              </p:cNvPr>
              <p:cNvSpPr txBox="1">
                <a:spLocks noRot="1" noChangeAspect="1" noMove="1" noResize="1" noEditPoints="1" noAdjustHandles="1" noChangeArrowheads="1" noChangeShapeType="1" noTextEdit="1"/>
              </p:cNvSpPr>
              <p:nvPr/>
            </p:nvSpPr>
            <p:spPr>
              <a:xfrm>
                <a:off x="1005576" y="3105150"/>
                <a:ext cx="6421207" cy="784830"/>
              </a:xfrm>
              <a:prstGeom prst="rect">
                <a:avLst/>
              </a:prstGeom>
              <a:blipFill>
                <a:blip r:embed="rId6"/>
                <a:stretch>
                  <a:fillRect l="-791"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57D2F8D9-332A-CAD1-AEF8-CC9656D429FD}"/>
                  </a:ext>
                </a:extLst>
              </p:cNvPr>
              <p:cNvSpPr txBox="1"/>
              <p:nvPr/>
            </p:nvSpPr>
            <p:spPr>
              <a:xfrm>
                <a:off x="995838" y="3989404"/>
                <a:ext cx="4140231" cy="714683"/>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r>
                        <a:rPr lang="en-US" altLang="zh-TW" b="0" i="1" smtClean="0">
                          <a:latin typeface="Cambria Math"/>
                          <a:cs typeface="Times New Roman" pitchFamily="18" charset="0"/>
                        </a:rPr>
                        <m:t>𝑈</m:t>
                      </m:r>
                      <m:r>
                        <a:rPr lang="en-US" altLang="zh-TW" b="0" i="1" smtClean="0">
                          <a:latin typeface="Cambria Math" panose="02040503050406030204" pitchFamily="18" charset="0"/>
                          <a:ea typeface="Cambria Math" panose="02040503050406030204" pitchFamily="18" charset="0"/>
                          <a:cs typeface="Times New Roman" pitchFamily="18" charset="0"/>
                        </a:rPr>
                        <m:t>∙</m:t>
                      </m:r>
                      <m:r>
                        <m:rPr>
                          <m:sty m:val="p"/>
                        </m:rPr>
                        <a:rPr lang="el-GR" i="1">
                          <a:latin typeface="Cambria Math" panose="02040503050406030204" pitchFamily="18" charset="0"/>
                          <a:ea typeface="Cambria Math" panose="02040503050406030204" pitchFamily="18" charset="0"/>
                          <a:cs typeface="Times New Roman"/>
                        </a:rPr>
                        <m:t>Ψ</m:t>
                      </m:r>
                      <m:r>
                        <a:rPr lang="en-US" altLang="zh-TW" b="0" i="1" smtClean="0">
                          <a:latin typeface="Cambria Math"/>
                          <a:cs typeface="Times New Roman" pitchFamily="18" charset="0"/>
                        </a:rPr>
                        <m:t>=</m:t>
                      </m:r>
                      <m:r>
                        <m:rPr>
                          <m:sty m:val="p"/>
                        </m:rPr>
                        <a:rPr lang="en-US" altLang="zh-TW" b="0" i="0" smtClean="0">
                          <a:latin typeface="Cambria Math"/>
                          <a:cs typeface="Times New Roman" pitchFamily="18" charset="0"/>
                        </a:rPr>
                        <m:t>exp</m:t>
                      </m:r>
                      <m:d>
                        <m:dPr>
                          <m:ctrlPr>
                            <a:rPr lang="en-US" altLang="zh-TW" i="1">
                              <a:latin typeface="Cambria Math" panose="02040503050406030204" pitchFamily="18" charset="0"/>
                              <a:cs typeface="Times New Roman" pitchFamily="18" charset="0"/>
                            </a:rPr>
                          </m:ctrlPr>
                        </m:dPr>
                        <m:e>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𝑖</m:t>
                              </m:r>
                            </m:num>
                            <m:den>
                              <m:r>
                                <a:rPr lang="en-US" altLang="zh-TW" i="1">
                                  <a:latin typeface="Cambria Math"/>
                                  <a:cs typeface="Times New Roman" pitchFamily="18" charset="0"/>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b="1" i="1">
                              <a:latin typeface="Cambria Math" panose="02040503050406030204" pitchFamily="18" charset="0"/>
                              <a:ea typeface="Cambria Math" panose="02040503050406030204" pitchFamily="18" charset="0"/>
                              <a:cs typeface="Times New Roman"/>
                            </a:rPr>
                            <m:t>𝜶</m:t>
                          </m:r>
                          <m:d>
                            <m:dPr>
                              <m:ctrlPr>
                                <a:rPr lang="en-US" altLang="zh-TW" i="1">
                                  <a:latin typeface="Cambria Math" panose="02040503050406030204" pitchFamily="18" charset="0"/>
                                  <a:ea typeface="Cambria Math"/>
                                  <a:cs typeface="Times New Roman" pitchFamily="18" charset="0"/>
                                </a:rPr>
                              </m:ctrlPr>
                            </m:dPr>
                            <m:e>
                              <m:r>
                                <a:rPr lang="en-US" altLang="zh-TW" i="1">
                                  <a:latin typeface="Cambria Math"/>
                                  <a:ea typeface="Cambria Math"/>
                                  <a:cs typeface="Times New Roman" pitchFamily="18" charset="0"/>
                                </a:rPr>
                                <m:t>𝑥</m:t>
                              </m:r>
                            </m:e>
                          </m:d>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a:cs typeface="Times New Roman" pitchFamily="18" charset="0"/>
                                  </a:rPr>
                                  <m:t>𝑢</m:t>
                                </m:r>
                                <m:r>
                                  <a:rPr lang="en-US" altLang="zh-TW" i="1">
                                    <a:latin typeface="Cambria Math"/>
                                    <a:cs typeface="Times New Roman" pitchFamily="18" charset="0"/>
                                  </a:rPr>
                                  <m:t>(</m:t>
                                </m:r>
                                <m:r>
                                  <a:rPr lang="en-US" altLang="zh-TW" i="1">
                                    <a:latin typeface="Cambria Math"/>
                                    <a:cs typeface="Times New Roman" pitchFamily="18" charset="0"/>
                                  </a:rPr>
                                  <m:t>𝑥</m:t>
                                </m:r>
                                <m:r>
                                  <a:rPr lang="en-US" altLang="zh-TW" i="1">
                                    <a:latin typeface="Cambria Math"/>
                                    <a:cs typeface="Times New Roman" pitchFamily="18" charset="0"/>
                                  </a:rPr>
                                  <m:t>)</m:t>
                                </m:r>
                              </m:e>
                            </m:mr>
                            <m:mr>
                              <m:e>
                                <m:r>
                                  <a:rPr lang="en-US" altLang="zh-TW" i="1">
                                    <a:latin typeface="Cambria Math"/>
                                    <a:cs typeface="Times New Roman" pitchFamily="18" charset="0"/>
                                  </a:rPr>
                                  <m:t>𝑑</m:t>
                                </m:r>
                                <m:r>
                                  <a:rPr lang="en-US" altLang="zh-TW" i="1">
                                    <a:latin typeface="Cambria Math"/>
                                    <a:cs typeface="Times New Roman" pitchFamily="18" charset="0"/>
                                  </a:rPr>
                                  <m:t>(</m:t>
                                </m:r>
                                <m:r>
                                  <a:rPr lang="en-US" altLang="zh-TW" i="1">
                                    <a:latin typeface="Cambria Math"/>
                                    <a:cs typeface="Times New Roman" pitchFamily="18" charset="0"/>
                                  </a:rPr>
                                  <m:t>𝑥</m:t>
                                </m:r>
                                <m:r>
                                  <a:rPr lang="en-US" altLang="zh-TW" i="1">
                                    <a:latin typeface="Cambria Math"/>
                                    <a:cs typeface="Times New Roman" pitchFamily="18" charset="0"/>
                                  </a:rPr>
                                  <m:t>)</m:t>
                                </m:r>
                              </m:e>
                            </m:mr>
                          </m:m>
                        </m:e>
                      </m:d>
                    </m:oMath>
                  </m:oMathPara>
                </a14:m>
                <a:endParaRPr lang="zh-TW" altLang="en-US" dirty="0">
                  <a:latin typeface="Times New Roman" pitchFamily="18" charset="0"/>
                  <a:cs typeface="Times New Roman" pitchFamily="18" charset="0"/>
                </a:endParaRPr>
              </a:p>
            </p:txBody>
          </p:sp>
        </mc:Choice>
        <mc:Fallback xmlns="">
          <p:sp>
            <p:nvSpPr>
              <p:cNvPr id="10" name="文字方塊 9">
                <a:extLst>
                  <a:ext uri="{FF2B5EF4-FFF2-40B4-BE49-F238E27FC236}">
                    <a16:creationId xmlns:a16="http://schemas.microsoft.com/office/drawing/2014/main" id="{57D2F8D9-332A-CAD1-AEF8-CC9656D429FD}"/>
                  </a:ext>
                </a:extLst>
              </p:cNvPr>
              <p:cNvSpPr txBox="1">
                <a:spLocks noRot="1" noChangeAspect="1" noMove="1" noResize="1" noEditPoints="1" noAdjustHandles="1" noChangeArrowheads="1" noChangeShapeType="1" noTextEdit="1"/>
              </p:cNvSpPr>
              <p:nvPr/>
            </p:nvSpPr>
            <p:spPr>
              <a:xfrm>
                <a:off x="995838" y="3989404"/>
                <a:ext cx="4140231" cy="714683"/>
              </a:xfrm>
              <a:prstGeom prst="rect">
                <a:avLst/>
              </a:prstGeom>
              <a:blipFill>
                <a:blip r:embed="rId7"/>
                <a:stretch>
                  <a:fillRect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5DFB4C7-1A81-CA01-E28E-51F4B0165321}"/>
                  </a:ext>
                </a:extLst>
              </p:cNvPr>
              <p:cNvSpPr txBox="1"/>
              <p:nvPr/>
            </p:nvSpPr>
            <p:spPr>
              <a:xfrm>
                <a:off x="995838" y="4704087"/>
                <a:ext cx="7385539" cy="503921"/>
              </a:xfrm>
              <a:prstGeom prst="rect">
                <a:avLst/>
              </a:prstGeom>
              <a:noFill/>
            </p:spPr>
            <p:txBody>
              <a:bodyPr wrap="square" rtlCol="0">
                <a:spAutoFit/>
              </a:bodyPr>
              <a:lstStyle/>
              <a:p>
                <a:pPr>
                  <a:lnSpc>
                    <a:spcPct val="150000"/>
                  </a:lnSpc>
                </a:pPr>
                <a:r>
                  <a:rPr kumimoji="1" lang="en-US" dirty="0">
                    <a:latin typeface="Times New Roman"/>
                    <a:cs typeface="Times New Roman"/>
                  </a:rPr>
                  <a:t>We want a space-time derivative </a:t>
                </a:r>
                <a14:m>
                  <m:oMath xmlns:m="http://schemas.openxmlformats.org/officeDocument/2006/math">
                    <m:sSub>
                      <m:sSubPr>
                        <m:ctrlPr>
                          <a:rPr kumimoji="1" lang="en-US" i="1" smtClean="0">
                            <a:latin typeface="Cambria Math" panose="02040503050406030204" pitchFamily="18" charset="0"/>
                            <a:cs typeface="Times New Roman"/>
                          </a:rPr>
                        </m:ctrlPr>
                      </m:sSubPr>
                      <m:e>
                        <m:r>
                          <a:rPr kumimoji="1" lang="en-US" b="0" i="1" smtClean="0">
                            <a:latin typeface="Cambria Math" panose="02040503050406030204" pitchFamily="18" charset="0"/>
                            <a:cs typeface="Times New Roman"/>
                          </a:rPr>
                          <m:t>𝐷</m:t>
                        </m:r>
                      </m:e>
                      <m:sub>
                        <m:r>
                          <a:rPr kumimoji="1" lang="en-US" i="1" smtClean="0">
                            <a:latin typeface="Cambria Math" panose="02040503050406030204" pitchFamily="18" charset="0"/>
                            <a:ea typeface="Cambria Math" panose="02040503050406030204" pitchFamily="18" charset="0"/>
                            <a:cs typeface="Times New Roman"/>
                          </a:rPr>
                          <m:t>𝜇</m:t>
                        </m:r>
                      </m:sub>
                    </m:sSub>
                  </m:oMath>
                </a14:m>
                <a:r>
                  <a:rPr kumimoji="1" lang="en-US" dirty="0">
                    <a:latin typeface="Times New Roman"/>
                    <a:cs typeface="Times New Roman"/>
                  </a:rPr>
                  <a:t> such that </a:t>
                </a:r>
                <a14:m>
                  <m:oMath xmlns:m="http://schemas.openxmlformats.org/officeDocument/2006/math">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smtClean="0">
                        <a:latin typeface="Cambria Math" panose="02040503050406030204" pitchFamily="18" charset="0"/>
                        <a:ea typeface="Cambria Math" panose="02040503050406030204" pitchFamily="18" charset="0"/>
                        <a:cs typeface="Times New Roman"/>
                      </a:rPr>
                      <m:t>Ψ</m:t>
                    </m:r>
                  </m:oMath>
                </a14:m>
                <a:r>
                  <a:rPr kumimoji="1" lang="en-US" dirty="0">
                    <a:latin typeface="Times New Roman"/>
                    <a:cs typeface="Times New Roman"/>
                  </a:rPr>
                  <a:t> transform exactly like </a:t>
                </a:r>
                <a14:m>
                  <m:oMath xmlns:m="http://schemas.openxmlformats.org/officeDocument/2006/math">
                    <m:r>
                      <m:rPr>
                        <m:sty m:val="p"/>
                      </m:rPr>
                      <a:rPr lang="el-GR" i="1">
                        <a:latin typeface="Cambria Math" panose="02040503050406030204" pitchFamily="18" charset="0"/>
                        <a:ea typeface="Cambria Math" panose="02040503050406030204" pitchFamily="18" charset="0"/>
                        <a:cs typeface="Times New Roman"/>
                      </a:rPr>
                      <m:t>Ψ</m:t>
                    </m:r>
                  </m:oMath>
                </a14:m>
                <a:r>
                  <a:rPr kumimoji="1" lang="en-US" dirty="0">
                    <a:latin typeface="Times New Roman"/>
                    <a:cs typeface="Times New Roman"/>
                  </a:rPr>
                  <a:t>:  </a:t>
                </a:r>
              </a:p>
            </p:txBody>
          </p:sp>
        </mc:Choice>
        <mc:Fallback xmlns="">
          <p:sp>
            <p:nvSpPr>
              <p:cNvPr id="11" name="TextBox 10">
                <a:extLst>
                  <a:ext uri="{FF2B5EF4-FFF2-40B4-BE49-F238E27FC236}">
                    <a16:creationId xmlns:a16="http://schemas.microsoft.com/office/drawing/2014/main" id="{45DFB4C7-1A81-CA01-E28E-51F4B0165321}"/>
                  </a:ext>
                </a:extLst>
              </p:cNvPr>
              <p:cNvSpPr txBox="1">
                <a:spLocks noRot="1" noChangeAspect="1" noMove="1" noResize="1" noEditPoints="1" noAdjustHandles="1" noChangeArrowheads="1" noChangeShapeType="1" noTextEdit="1"/>
              </p:cNvSpPr>
              <p:nvPr/>
            </p:nvSpPr>
            <p:spPr>
              <a:xfrm>
                <a:off x="995838" y="4704087"/>
                <a:ext cx="7385539" cy="503921"/>
              </a:xfrm>
              <a:prstGeom prst="rect">
                <a:avLst/>
              </a:prstGeom>
              <a:blipFill>
                <a:blip r:embed="rId8"/>
                <a:stretch>
                  <a:fillRect l="-687"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字方塊 9">
                <a:extLst>
                  <a:ext uri="{FF2B5EF4-FFF2-40B4-BE49-F238E27FC236}">
                    <a16:creationId xmlns:a16="http://schemas.microsoft.com/office/drawing/2014/main" id="{152824BA-9068-7A63-2040-2A12E449166E}"/>
                  </a:ext>
                </a:extLst>
              </p:cNvPr>
              <p:cNvSpPr txBox="1"/>
              <p:nvPr/>
            </p:nvSpPr>
            <p:spPr>
              <a:xfrm>
                <a:off x="1005576" y="5222947"/>
                <a:ext cx="1778870" cy="391646"/>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Sup>
                        <m:sSubSupPr>
                          <m:ctrlPr>
                            <a:rPr lang="el-GR" i="1">
                              <a:latin typeface="Cambria Math" panose="02040503050406030204" pitchFamily="18" charset="0"/>
                              <a:ea typeface="Cambria Math" panose="02040503050406030204" pitchFamily="18" charset="0"/>
                              <a:cs typeface="Times New Roman"/>
                            </a:rPr>
                          </m:ctrlPr>
                        </m:sSubSupPr>
                        <m:e>
                          <m:r>
                            <a:rPr lang="en-US" i="1">
                              <a:latin typeface="Cambria Math" panose="02040503050406030204" pitchFamily="18" charset="0"/>
                              <a:ea typeface="Cambria Math" panose="02040503050406030204" pitchFamily="18" charset="0"/>
                              <a:cs typeface="Times New Roman"/>
                            </a:rPr>
                            <m:t>𝐷</m:t>
                          </m:r>
                        </m:e>
                        <m:sub>
                          <m:r>
                            <a:rPr lang="el-GR" i="1">
                              <a:latin typeface="Cambria Math" panose="02040503050406030204" pitchFamily="18" charset="0"/>
                              <a:ea typeface="Cambria Math" panose="02040503050406030204" pitchFamily="18" charset="0"/>
                              <a:cs typeface="Times New Roman"/>
                            </a:rPr>
                            <m:t>𝜇</m:t>
                          </m:r>
                        </m:sub>
                        <m:sup>
                          <m:r>
                            <a:rPr lang="en-US" i="1">
                              <a:latin typeface="Cambria Math" panose="02040503050406030204" pitchFamily="18" charset="0"/>
                              <a:ea typeface="Cambria Math" panose="02040503050406030204" pitchFamily="18" charset="0"/>
                              <a:cs typeface="Times New Roman"/>
                            </a:rPr>
                            <m:t>′</m:t>
                          </m:r>
                        </m:sup>
                      </m:sSubSup>
                      <m:r>
                        <m:rPr>
                          <m:sty m:val="p"/>
                        </m:rPr>
                        <a:rPr lang="el-GR" i="1" smtClean="0">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r>
                        <a:rPr lang="en-US" altLang="zh-TW" b="0" i="1" smtClean="0">
                          <a:latin typeface="Cambria Math"/>
                          <a:cs typeface="Times New Roman" pitchFamily="18" charset="0"/>
                        </a:rPr>
                        <m:t>𝑈</m:t>
                      </m:r>
                      <m:r>
                        <a:rPr lang="en-US" altLang="zh-TW" b="0" i="1" smtClean="0">
                          <a:latin typeface="Cambria Math" panose="02040503050406030204" pitchFamily="18" charset="0"/>
                          <a:ea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oMath>
                  </m:oMathPara>
                </a14:m>
                <a:endParaRPr lang="zh-TW" altLang="en-US" dirty="0">
                  <a:latin typeface="Times New Roman" pitchFamily="18" charset="0"/>
                  <a:cs typeface="Times New Roman" pitchFamily="18" charset="0"/>
                </a:endParaRPr>
              </a:p>
            </p:txBody>
          </p:sp>
        </mc:Choice>
        <mc:Fallback xmlns="">
          <p:sp>
            <p:nvSpPr>
              <p:cNvPr id="12" name="文字方塊 9">
                <a:extLst>
                  <a:ext uri="{FF2B5EF4-FFF2-40B4-BE49-F238E27FC236}">
                    <a16:creationId xmlns:a16="http://schemas.microsoft.com/office/drawing/2014/main" id="{152824BA-9068-7A63-2040-2A12E449166E}"/>
                  </a:ext>
                </a:extLst>
              </p:cNvPr>
              <p:cNvSpPr txBox="1">
                <a:spLocks noRot="1" noChangeAspect="1" noMove="1" noResize="1" noEditPoints="1" noAdjustHandles="1" noChangeArrowheads="1" noChangeShapeType="1" noTextEdit="1"/>
              </p:cNvSpPr>
              <p:nvPr/>
            </p:nvSpPr>
            <p:spPr>
              <a:xfrm>
                <a:off x="1005576" y="5222947"/>
                <a:ext cx="1778870" cy="391646"/>
              </a:xfrm>
              <a:prstGeom prst="rect">
                <a:avLst/>
              </a:prstGeom>
              <a:blipFill>
                <a:blip r:embed="rId9"/>
                <a:stretch>
                  <a:fillRect b="-3125"/>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8B865756-68D5-338D-3038-19CB63C5CFA8}"/>
              </a:ext>
            </a:extLst>
          </p:cNvPr>
          <p:cNvSpPr txBox="1"/>
          <p:nvPr/>
        </p:nvSpPr>
        <p:spPr>
          <a:xfrm>
            <a:off x="995837" y="5629532"/>
            <a:ext cx="7385539"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so that we can easily build gauge invariant Lagrangian.</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62418AD-868E-AB1F-D1A7-691EB5700A24}"/>
                  </a:ext>
                </a:extLst>
              </p:cNvPr>
              <p:cNvSpPr txBox="1"/>
              <p:nvPr/>
            </p:nvSpPr>
            <p:spPr>
              <a:xfrm>
                <a:off x="1005576" y="5914799"/>
                <a:ext cx="6943723" cy="503921"/>
              </a:xfrm>
              <a:prstGeom prst="rect">
                <a:avLst/>
              </a:prstGeom>
              <a:noFill/>
            </p:spPr>
            <p:txBody>
              <a:bodyPr wrap="square" rtlCol="0">
                <a:spAutoFit/>
              </a:bodyPr>
              <a:lstStyle/>
              <a:p>
                <a:pPr>
                  <a:lnSpc>
                    <a:spcPct val="150000"/>
                  </a:lnSpc>
                </a:pPr>
                <a:r>
                  <a:rPr kumimoji="1" lang="en-US" dirty="0">
                    <a:latin typeface="Times New Roman"/>
                    <a:cs typeface="Times New Roman"/>
                  </a:rPr>
                  <a:t>Note that in addition to </a:t>
                </a:r>
                <a14:m>
                  <m:oMath xmlns:m="http://schemas.openxmlformats.org/officeDocument/2006/math">
                    <m:sSub>
                      <m:sSubPr>
                        <m:ctrlPr>
                          <a:rPr kumimoji="1" lang="en-US" i="1" smtClean="0">
                            <a:latin typeface="Cambria Math" panose="02040503050406030204" pitchFamily="18" charset="0"/>
                            <a:cs typeface="Times New Roman"/>
                          </a:rPr>
                        </m:ctrlPr>
                      </m:sSubPr>
                      <m:e>
                        <m:r>
                          <a:rPr kumimoji="1" lang="en-US" i="1" smtClean="0">
                            <a:latin typeface="Cambria Math" panose="02040503050406030204" pitchFamily="18" charset="0"/>
                            <a:ea typeface="Cambria Math" panose="02040503050406030204" pitchFamily="18" charset="0"/>
                            <a:cs typeface="Times New Roman"/>
                          </a:rPr>
                          <m:t>𝜕</m:t>
                        </m:r>
                      </m:e>
                      <m:sub>
                        <m:r>
                          <a:rPr kumimoji="1" lang="en-US" i="1" smtClean="0">
                            <a:latin typeface="Cambria Math" panose="02040503050406030204" pitchFamily="18" charset="0"/>
                            <a:ea typeface="Cambria Math" panose="02040503050406030204" pitchFamily="18" charset="0"/>
                            <a:cs typeface="Times New Roman"/>
                          </a:rPr>
                          <m:t>𝜇</m:t>
                        </m:r>
                      </m:sub>
                    </m:sSub>
                  </m:oMath>
                </a14:m>
                <a:r>
                  <a:rPr kumimoji="1" lang="en-US" dirty="0">
                    <a:latin typeface="Times New Roman"/>
                    <a:cs typeface="Times New Roman"/>
                  </a:rPr>
                  <a:t>, </a:t>
                </a:r>
                <a14:m>
                  <m:oMath xmlns:m="http://schemas.openxmlformats.org/officeDocument/2006/math">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oMath>
                </a14:m>
                <a:r>
                  <a:rPr kumimoji="1" lang="en-US" dirty="0">
                    <a:latin typeface="Times New Roman"/>
                    <a:cs typeface="Times New Roman"/>
                  </a:rPr>
                  <a:t> could involve </a:t>
                </a:r>
                <a14:m>
                  <m:oMath xmlns:m="http://schemas.openxmlformats.org/officeDocument/2006/math">
                    <m:r>
                      <a:rPr lang="en-US" i="1">
                        <a:latin typeface="Cambria Math" panose="02040503050406030204" pitchFamily="18" charset="0"/>
                        <a:cs typeface="Times New Roman"/>
                      </a:rPr>
                      <m:t>2</m:t>
                    </m:r>
                    <m:r>
                      <a:rPr lang="en-US" i="1">
                        <a:latin typeface="Cambria Math" panose="02040503050406030204" pitchFamily="18" charset="0"/>
                        <a:ea typeface="Cambria Math" panose="02040503050406030204" pitchFamily="18" charset="0"/>
                        <a:cs typeface="Times New Roman"/>
                      </a:rPr>
                      <m:t>×2</m:t>
                    </m:r>
                  </m:oMath>
                </a14:m>
                <a:r>
                  <a:rPr kumimoji="1" lang="en-US" dirty="0">
                    <a:latin typeface="Times New Roman"/>
                    <a:cs typeface="Times New Roman"/>
                  </a:rPr>
                  <a:t> matrices.</a:t>
                </a:r>
              </a:p>
            </p:txBody>
          </p:sp>
        </mc:Choice>
        <mc:Fallback xmlns="">
          <p:sp>
            <p:nvSpPr>
              <p:cNvPr id="14" name="TextBox 13">
                <a:extLst>
                  <a:ext uri="{FF2B5EF4-FFF2-40B4-BE49-F238E27FC236}">
                    <a16:creationId xmlns:a16="http://schemas.microsoft.com/office/drawing/2014/main" id="{D62418AD-868E-AB1F-D1A7-691EB5700A24}"/>
                  </a:ext>
                </a:extLst>
              </p:cNvPr>
              <p:cNvSpPr txBox="1">
                <a:spLocks noRot="1" noChangeAspect="1" noMove="1" noResize="1" noEditPoints="1" noAdjustHandles="1" noChangeArrowheads="1" noChangeShapeType="1" noTextEdit="1"/>
              </p:cNvSpPr>
              <p:nvPr/>
            </p:nvSpPr>
            <p:spPr>
              <a:xfrm>
                <a:off x="1005576" y="5914799"/>
                <a:ext cx="6943723" cy="503921"/>
              </a:xfrm>
              <a:prstGeom prst="rect">
                <a:avLst/>
              </a:prstGeom>
              <a:blipFill>
                <a:blip r:embed="rId10"/>
                <a:stretch>
                  <a:fillRect l="-731"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44EAAD6-B1D2-1069-755E-45F357B1BC16}"/>
                  </a:ext>
                </a:extLst>
              </p:cNvPr>
              <p:cNvSpPr txBox="1"/>
              <p:nvPr/>
            </p:nvSpPr>
            <p:spPr>
              <a:xfrm>
                <a:off x="2708804" y="1629684"/>
                <a:ext cx="4913334" cy="677943"/>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d>
                        <m:dPr>
                          <m:ctrlPr>
                            <a:rPr lang="en-US" i="1" smtClean="0">
                              <a:latin typeface="Cambria Math" panose="02040503050406030204" pitchFamily="18" charset="0"/>
                              <a:ea typeface="Cambria Math" panose="02040503050406030204" pitchFamily="18" charset="0"/>
                              <a:cs typeface="Times New Roman"/>
                            </a:rPr>
                          </m:ctrlPr>
                        </m:dPr>
                        <m:e>
                          <m:r>
                            <a:rPr lang="en-US" i="1">
                              <a:latin typeface="Cambria Math" panose="02040503050406030204" pitchFamily="18" charset="0"/>
                            </a:rPr>
                            <m:t>𝑖</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𝜇</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e>
                      </m:d>
                      <m:r>
                        <m:rPr>
                          <m:sty m:val="p"/>
                        </m:rPr>
                        <a:rPr lang="el-GR" i="1">
                          <a:latin typeface="Cambria Math" panose="02040503050406030204" pitchFamily="18" charset="0"/>
                          <a:ea typeface="Cambria Math" panose="02040503050406030204" pitchFamily="18" charset="0"/>
                          <a:cs typeface="Times New Roman"/>
                        </a:rPr>
                        <m:t>Ψ</m:t>
                      </m:r>
                      <m:r>
                        <a:rPr lang="en-US" i="1">
                          <a:latin typeface="Cambria Math" panose="02040503050406030204" pitchFamily="18" charset="0"/>
                          <a:ea typeface="Cambria Math" panose="02040503050406030204" pitchFamily="18" charset="0"/>
                          <a:cs typeface="Times New Roman"/>
                        </a:rPr>
                        <m:t>≡</m:t>
                      </m:r>
                      <m:d>
                        <m:dPr>
                          <m:ctrlPr>
                            <a:rPr lang="en-US" b="0" i="1" smtClean="0">
                              <a:latin typeface="Cambria Math" panose="02040503050406030204" pitchFamily="18" charset="0"/>
                              <a:ea typeface="Cambria Math" panose="02040503050406030204" pitchFamily="18" charset="0"/>
                              <a:cs typeface="Times New Roman"/>
                            </a:rPr>
                          </m:ctrlPr>
                        </m:d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𝑢</m:t>
                              </m:r>
                            </m:e>
                          </m:acc>
                          <m:r>
                            <a:rPr lang="en-US" b="0" i="1" smtClean="0">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𝑑</m:t>
                              </m:r>
                            </m:e>
                          </m:acc>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d>
                                  <m:dPr>
                                    <m:ctrlPr>
                                      <a:rPr lang="en-US" i="1">
                                        <a:latin typeface="Cambria Math" panose="02040503050406030204" pitchFamily="18" charset="0"/>
                                        <a:ea typeface="Cambria Math" panose="02040503050406030204" pitchFamily="18" charset="0"/>
                                        <a:cs typeface="Times New Roman"/>
                                      </a:rPr>
                                    </m:ctrlPr>
                                  </m:dPr>
                                  <m:e>
                                    <m:r>
                                      <a:rPr lang="en-US" i="1">
                                        <a:latin typeface="Cambria Math" panose="02040503050406030204" pitchFamily="18" charset="0"/>
                                      </a:rPr>
                                      <m:t>𝑖</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𝜇</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𝑚</m:t>
                                    </m:r>
                                  </m:e>
                                </m:d>
                                <m:r>
                                  <m:rPr>
                                    <m:brk m:alnAt="7"/>
                                  </m:rPr>
                                  <a:rPr lang="en-US" altLang="zh-TW" i="1">
                                    <a:latin typeface="Cambria Math"/>
                                    <a:cs typeface="Times New Roman" pitchFamily="18" charset="0"/>
                                  </a:rPr>
                                  <m:t>𝑢</m:t>
                                </m:r>
                              </m:e>
                            </m:mr>
                            <m:mr>
                              <m:e>
                                <m:d>
                                  <m:dPr>
                                    <m:ctrlPr>
                                      <a:rPr lang="en-US" i="1">
                                        <a:latin typeface="Cambria Math" panose="02040503050406030204" pitchFamily="18" charset="0"/>
                                        <a:ea typeface="Cambria Math" panose="02040503050406030204" pitchFamily="18" charset="0"/>
                                        <a:cs typeface="Times New Roman"/>
                                      </a:rPr>
                                    </m:ctrlPr>
                                  </m:dPr>
                                  <m:e>
                                    <m:r>
                                      <a:rPr lang="en-US" i="1">
                                        <a:latin typeface="Cambria Math" panose="02040503050406030204" pitchFamily="18" charset="0"/>
                                      </a:rPr>
                                      <m:t>𝑖</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𝜇</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𝑚</m:t>
                                    </m:r>
                                  </m:e>
                                </m:d>
                                <m:r>
                                  <a:rPr lang="en-US" altLang="zh-TW" i="1">
                                    <a:latin typeface="Cambria Math"/>
                                    <a:cs typeface="Times New Roman" pitchFamily="18" charset="0"/>
                                  </a:rPr>
                                  <m:t>𝑑</m:t>
                                </m:r>
                              </m:e>
                            </m:mr>
                          </m:m>
                        </m:e>
                      </m:d>
                    </m:oMath>
                  </m:oMathPara>
                </a14:m>
                <a:endParaRPr lang="en-TW" dirty="0"/>
              </a:p>
            </p:txBody>
          </p:sp>
        </mc:Choice>
        <mc:Fallback xmlns="">
          <p:sp>
            <p:nvSpPr>
              <p:cNvPr id="4" name="TextBox 3">
                <a:extLst>
                  <a:ext uri="{FF2B5EF4-FFF2-40B4-BE49-F238E27FC236}">
                    <a16:creationId xmlns:a16="http://schemas.microsoft.com/office/drawing/2014/main" id="{044EAAD6-B1D2-1069-755E-45F357B1BC16}"/>
                  </a:ext>
                </a:extLst>
              </p:cNvPr>
              <p:cNvSpPr txBox="1">
                <a:spLocks noRot="1" noChangeAspect="1" noMove="1" noResize="1" noEditPoints="1" noAdjustHandles="1" noChangeArrowheads="1" noChangeShapeType="1" noTextEdit="1"/>
              </p:cNvSpPr>
              <p:nvPr/>
            </p:nvSpPr>
            <p:spPr>
              <a:xfrm>
                <a:off x="2708804" y="1629684"/>
                <a:ext cx="4913334" cy="677943"/>
              </a:xfrm>
              <a:prstGeom prst="rect">
                <a:avLst/>
              </a:prstGeom>
              <a:blipFill>
                <a:blip r:embed="rId11"/>
                <a:stretch>
                  <a:fillRect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DCD9BB5-4F66-2F0C-6A9D-489CFDE2CBE5}"/>
                  </a:ext>
                </a:extLst>
              </p:cNvPr>
              <p:cNvSpPr txBox="1"/>
              <p:nvPr/>
            </p:nvSpPr>
            <p:spPr>
              <a:xfrm>
                <a:off x="2737980" y="2432863"/>
                <a:ext cx="3595015" cy="319062"/>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a:rPr>
                        <m:t>=</m:t>
                      </m:r>
                      <m:acc>
                        <m:accPr>
                          <m:chr m:val="̅"/>
                          <m:ctrlPr>
                            <a:rPr lang="en-US" i="1">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d>
                        <m:dPr>
                          <m:ctrlPr>
                            <a:rPr lang="en-US" i="1">
                              <a:latin typeface="Cambria Math" panose="02040503050406030204" pitchFamily="18" charset="0"/>
                              <a:ea typeface="Cambria Math" panose="02040503050406030204" pitchFamily="18" charset="0"/>
                              <a:cs typeface="Times New Roman"/>
                            </a:rPr>
                          </m:ctrlPr>
                        </m:dPr>
                        <m:e>
                          <m:r>
                            <a:rPr lang="en-US" i="1">
                              <a:latin typeface="Cambria Math" panose="02040503050406030204" pitchFamily="18" charset="0"/>
                            </a:rPr>
                            <m:t>𝑖</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𝜇</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𝑚</m:t>
                          </m:r>
                        </m:e>
                      </m:d>
                      <m:r>
                        <a:rPr lang="en-US" b="0" i="1" smtClean="0">
                          <a:latin typeface="Cambria Math" panose="02040503050406030204" pitchFamily="18" charset="0"/>
                          <a:ea typeface="Cambria Math" panose="02040503050406030204" pitchFamily="18" charset="0"/>
                        </a:rPr>
                        <m:t>𝑢</m:t>
                      </m:r>
                      <m:r>
                        <a:rPr lang="en-US" b="0" i="1" smtClean="0">
                          <a:latin typeface="Cambria Math" panose="02040503050406030204" pitchFamily="18" charset="0"/>
                          <a:ea typeface="Cambria Math" panose="02040503050406030204" pitchFamily="18" charset="0"/>
                          <a:cs typeface="Times New Roman"/>
                        </a:rPr>
                        <m:t>+</m:t>
                      </m:r>
                      <m:acc>
                        <m:accPr>
                          <m:chr m:val="̅"/>
                          <m:ctrlPr>
                            <a:rPr lang="en-US" i="1">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𝑑</m:t>
                          </m:r>
                        </m:e>
                      </m:acc>
                      <m:d>
                        <m:dPr>
                          <m:ctrlPr>
                            <a:rPr lang="en-US" i="1">
                              <a:latin typeface="Cambria Math" panose="02040503050406030204" pitchFamily="18" charset="0"/>
                              <a:ea typeface="Cambria Math" panose="02040503050406030204" pitchFamily="18" charset="0"/>
                              <a:cs typeface="Times New Roman"/>
                            </a:rPr>
                          </m:ctrlPr>
                        </m:dPr>
                        <m:e>
                          <m:r>
                            <a:rPr lang="en-US" i="1">
                              <a:latin typeface="Cambria Math" panose="02040503050406030204" pitchFamily="18" charset="0"/>
                            </a:rPr>
                            <m:t>𝑖</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𝜇</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𝑚</m:t>
                          </m:r>
                        </m:e>
                      </m:d>
                      <m:r>
                        <a:rPr lang="en-US" b="0" i="1" smtClean="0">
                          <a:latin typeface="Cambria Math" panose="02040503050406030204" pitchFamily="18" charset="0"/>
                          <a:ea typeface="Cambria Math" panose="02040503050406030204" pitchFamily="18" charset="0"/>
                        </a:rPr>
                        <m:t>𝑑</m:t>
                      </m:r>
                    </m:oMath>
                  </m:oMathPara>
                </a14:m>
                <a:endParaRPr lang="en-TW" dirty="0"/>
              </a:p>
            </p:txBody>
          </p:sp>
        </mc:Choice>
        <mc:Fallback xmlns="">
          <p:sp>
            <p:nvSpPr>
              <p:cNvPr id="8" name="TextBox 7">
                <a:extLst>
                  <a:ext uri="{FF2B5EF4-FFF2-40B4-BE49-F238E27FC236}">
                    <a16:creationId xmlns:a16="http://schemas.microsoft.com/office/drawing/2014/main" id="{EDCD9BB5-4F66-2F0C-6A9D-489CFDE2CBE5}"/>
                  </a:ext>
                </a:extLst>
              </p:cNvPr>
              <p:cNvSpPr txBox="1">
                <a:spLocks noRot="1" noChangeAspect="1" noMove="1" noResize="1" noEditPoints="1" noAdjustHandles="1" noChangeArrowheads="1" noChangeShapeType="1" noTextEdit="1"/>
              </p:cNvSpPr>
              <p:nvPr/>
            </p:nvSpPr>
            <p:spPr>
              <a:xfrm>
                <a:off x="2737980" y="2432863"/>
                <a:ext cx="3595015" cy="319062"/>
              </a:xfrm>
              <a:prstGeom prst="rect">
                <a:avLst/>
              </a:prstGeom>
              <a:blipFill>
                <a:blip r:embed="rId12"/>
                <a:stretch>
                  <a:fillRect l="-704" r="-1408" b="-1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A8E6D0F-9BE0-35CF-947A-D6A1315D4AF4}"/>
                  </a:ext>
                </a:extLst>
              </p:cNvPr>
              <p:cNvSpPr txBox="1"/>
              <p:nvPr/>
            </p:nvSpPr>
            <p:spPr>
              <a:xfrm>
                <a:off x="995837" y="2793537"/>
                <a:ext cx="4572000" cy="369332"/>
              </a:xfrm>
              <a:prstGeom prst="rect">
                <a:avLst/>
              </a:prstGeom>
              <a:noFill/>
            </p:spPr>
            <p:txBody>
              <a:bodyPr wrap="square">
                <a:spAutoFit/>
              </a:bodyPr>
              <a:lstStyle/>
              <a:p>
                <a:r>
                  <a:rPr lang="en-US" altLang="zh-TW" b="0" dirty="0">
                    <a:solidFill>
                      <a:schemeClr val="tx1"/>
                    </a:solidFill>
                    <a:latin typeface="Times New Roman" panose="02020603050405020304" pitchFamily="18" charset="0"/>
                    <a:cs typeface="Times New Roman" panose="02020603050405020304" pitchFamily="18" charset="0"/>
                  </a:rPr>
                  <a:t>It has a global </a:t>
                </a:r>
                <a14:m>
                  <m:oMath xmlns:m="http://schemas.openxmlformats.org/officeDocument/2006/math">
                    <m:r>
                      <a:rPr lang="en-US" altLang="zh-TW" b="0" i="1" dirty="0" smtClean="0">
                        <a:solidFill>
                          <a:schemeClr val="tx1"/>
                        </a:solidFill>
                        <a:latin typeface="Cambria Math" panose="02040503050406030204" pitchFamily="18" charset="0"/>
                        <a:cs typeface="Times New Roman" panose="02020603050405020304" pitchFamily="18" charset="0"/>
                      </a:rPr>
                      <m:t>𝑆</m:t>
                    </m:r>
                    <m:r>
                      <a:rPr lang="en-US" altLang="zh-TW" i="1" dirty="0" smtClean="0">
                        <a:solidFill>
                          <a:schemeClr val="tx1"/>
                        </a:solidFill>
                        <a:latin typeface="Cambria Math" panose="02040503050406030204" pitchFamily="18" charset="0"/>
                        <a:cs typeface="Times New Roman" panose="02020603050405020304" pitchFamily="18" charset="0"/>
                      </a:rPr>
                      <m:t>𝑈</m:t>
                    </m:r>
                    <m:r>
                      <a:rPr lang="en-US" altLang="zh-TW" i="1" dirty="0" smtClean="0">
                        <a:solidFill>
                          <a:schemeClr val="tx1"/>
                        </a:solidFill>
                        <a:latin typeface="Cambria Math" panose="02040503050406030204" pitchFamily="18" charset="0"/>
                        <a:cs typeface="Times New Roman" panose="02020603050405020304" pitchFamily="18" charset="0"/>
                      </a:rPr>
                      <m:t>(2)</m:t>
                    </m:r>
                  </m:oMath>
                </a14:m>
                <a:r>
                  <a:rPr lang="en-US" altLang="zh-TW" dirty="0">
                    <a:solidFill>
                      <a:schemeClr val="tx1"/>
                    </a:solidFill>
                    <a:latin typeface="Times New Roman" panose="02020603050405020304" pitchFamily="18" charset="0"/>
                    <a:cs typeface="Times New Roman" panose="02020603050405020304" pitchFamily="18" charset="0"/>
                  </a:rPr>
                  <a:t> symmetry.</a:t>
                </a:r>
                <a:r>
                  <a:rPr lang="en-US" altLang="zh-TW" dirty="0">
                    <a:solidFill>
                      <a:srgbClr val="FF0000"/>
                    </a:solidFill>
                    <a:latin typeface="Times New Roman" panose="02020603050405020304" pitchFamily="18" charset="0"/>
                    <a:cs typeface="Times New Roman" panose="02020603050405020304" pitchFamily="18" charset="0"/>
                  </a:rPr>
                  <a:t> </a:t>
                </a:r>
                <a:endParaRPr lang="en-US" dirty="0"/>
              </a:p>
            </p:txBody>
          </p:sp>
        </mc:Choice>
        <mc:Fallback xmlns="">
          <p:sp>
            <p:nvSpPr>
              <p:cNvPr id="16" name="TextBox 15">
                <a:extLst>
                  <a:ext uri="{FF2B5EF4-FFF2-40B4-BE49-F238E27FC236}">
                    <a16:creationId xmlns:a16="http://schemas.microsoft.com/office/drawing/2014/main" id="{EA8E6D0F-9BE0-35CF-947A-D6A1315D4AF4}"/>
                  </a:ext>
                </a:extLst>
              </p:cNvPr>
              <p:cNvSpPr txBox="1">
                <a:spLocks noRot="1" noChangeAspect="1" noMove="1" noResize="1" noEditPoints="1" noAdjustHandles="1" noChangeArrowheads="1" noChangeShapeType="1" noTextEdit="1"/>
              </p:cNvSpPr>
              <p:nvPr/>
            </p:nvSpPr>
            <p:spPr>
              <a:xfrm>
                <a:off x="995837" y="2793537"/>
                <a:ext cx="4572000" cy="369332"/>
              </a:xfrm>
              <a:prstGeom prst="rect">
                <a:avLst/>
              </a:prstGeom>
              <a:blipFill>
                <a:blip r:embed="rId13"/>
                <a:stretch>
                  <a:fillRect l="-1108" t="-6452"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7AE00A6-37AB-8A6C-A9B2-CFCF447A7740}"/>
                  </a:ext>
                </a:extLst>
              </p:cNvPr>
              <p:cNvSpPr txBox="1"/>
              <p:nvPr/>
            </p:nvSpPr>
            <p:spPr>
              <a:xfrm>
                <a:off x="4188380" y="2858490"/>
                <a:ext cx="4101510" cy="30437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r>
                        <a:rPr lang="en-US" i="1">
                          <a:latin typeface="Cambria Math" panose="02040503050406030204" pitchFamily="18" charset="0"/>
                        </a:rPr>
                        <m:t>𝑖</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𝑈</m:t>
                          </m:r>
                        </m:e>
                        <m:sup>
                          <m:r>
                            <a:rPr lang="en-US" b="0" i="1" smtClean="0">
                              <a:latin typeface="Cambria Math" panose="02040503050406030204" pitchFamily="18" charset="0"/>
                              <a:ea typeface="Cambria Math" panose="02040503050406030204" pitchFamily="18" charset="0"/>
                            </a:rPr>
                            <m:t>−1</m:t>
                          </m:r>
                        </m:sup>
                      </m:sSup>
                      <m:r>
                        <a:rPr lang="en-US" b="0" i="1" smtClean="0">
                          <a:latin typeface="Cambria Math" panose="02040503050406030204" pitchFamily="18" charset="0"/>
                          <a:ea typeface="Cambria Math" panose="02040503050406030204" pitchFamily="18" charset="0"/>
                        </a:rPr>
                        <m:t>𝑈</m:t>
                      </m:r>
                      <m:r>
                        <a:rPr lang="en-US" i="1">
                          <a:latin typeface="Cambria Math" panose="02040503050406030204" pitchFamily="18" charset="0"/>
                        </a:rPr>
                        <m:t>𝑖</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r>
                        <a:rPr lang="en-US" i="1">
                          <a:latin typeface="Cambria Math" panose="02040503050406030204" pitchFamily="18" charset="0"/>
                        </a:rPr>
                        <m:t>𝑖</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𝜇</m:t>
                          </m:r>
                        </m:sub>
                      </m:sSub>
                      <m:r>
                        <m:rPr>
                          <m:sty m:val="p"/>
                        </m:rPr>
                        <a:rPr lang="el-GR" i="1">
                          <a:latin typeface="Cambria Math" panose="02040503050406030204" pitchFamily="18" charset="0"/>
                          <a:ea typeface="Cambria Math" panose="02040503050406030204" pitchFamily="18" charset="0"/>
                          <a:cs typeface="Times New Roman"/>
                        </a:rPr>
                        <m:t>Ψ</m:t>
                      </m:r>
                    </m:oMath>
                  </m:oMathPara>
                </a14:m>
                <a:endParaRPr lang="en-TW" dirty="0"/>
              </a:p>
            </p:txBody>
          </p:sp>
        </mc:Choice>
        <mc:Fallback xmlns="">
          <p:sp>
            <p:nvSpPr>
              <p:cNvPr id="17" name="TextBox 16">
                <a:extLst>
                  <a:ext uri="{FF2B5EF4-FFF2-40B4-BE49-F238E27FC236}">
                    <a16:creationId xmlns:a16="http://schemas.microsoft.com/office/drawing/2014/main" id="{37AE00A6-37AB-8A6C-A9B2-CFCF447A7740}"/>
                  </a:ext>
                </a:extLst>
              </p:cNvPr>
              <p:cNvSpPr txBox="1">
                <a:spLocks noRot="1" noChangeAspect="1" noMove="1" noResize="1" noEditPoints="1" noAdjustHandles="1" noChangeArrowheads="1" noChangeShapeType="1" noTextEdit="1"/>
              </p:cNvSpPr>
              <p:nvPr/>
            </p:nvSpPr>
            <p:spPr>
              <a:xfrm>
                <a:off x="4188380" y="2858490"/>
                <a:ext cx="4101510" cy="304379"/>
              </a:xfrm>
              <a:prstGeom prst="rect">
                <a:avLst/>
              </a:prstGeom>
              <a:blipFill>
                <a:blip r:embed="rId14"/>
                <a:stretch>
                  <a:fillRect b="-20000"/>
                </a:stretch>
              </a:blipFill>
            </p:spPr>
            <p:txBody>
              <a:bodyPr/>
              <a:lstStyle/>
              <a:p>
                <a:r>
                  <a:rPr lang="en-US">
                    <a:noFill/>
                  </a:rPr>
                  <a:t> </a:t>
                </a:r>
              </a:p>
            </p:txBody>
          </p:sp>
        </mc:Fallback>
      </mc:AlternateContent>
    </p:spTree>
    <p:extLst>
      <p:ext uri="{BB962C8B-B14F-4D97-AF65-F5344CB8AC3E}">
        <p14:creationId xmlns:p14="http://schemas.microsoft.com/office/powerpoint/2010/main" val="213681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9" grpId="0"/>
      <p:bldP spid="10" grpId="0" animBg="1"/>
      <p:bldP spid="11" grpId="0"/>
      <p:bldP spid="12" grpId="0" animBg="1"/>
      <p:bldP spid="13" grpId="0"/>
      <p:bldP spid="14" grpId="0"/>
      <p:bldP spid="4" grpId="0" animBg="1"/>
      <p:bldP spid="8" grpId="0" animBg="1"/>
      <p:bldP spid="16" grpId="0"/>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97E8D4-E03F-E285-D672-F14B1CC6D5D3}"/>
              </a:ext>
            </a:extLst>
          </p:cNvPr>
          <p:cNvPicPr>
            <a:picLocks noChangeAspect="1"/>
          </p:cNvPicPr>
          <p:nvPr/>
        </p:nvPicPr>
        <p:blipFill>
          <a:blip r:embed="rId2"/>
          <a:srcRect r="7517"/>
          <a:stretch>
            <a:fillRect/>
          </a:stretch>
        </p:blipFill>
        <p:spPr>
          <a:xfrm>
            <a:off x="173590" y="773723"/>
            <a:ext cx="4328072" cy="5236229"/>
          </a:xfrm>
          <a:prstGeom prst="rect">
            <a:avLst/>
          </a:prstGeom>
        </p:spPr>
      </p:pic>
      <mc:AlternateContent xmlns:mc="http://schemas.openxmlformats.org/markup-compatibility/2006" xmlns:a14="http://schemas.microsoft.com/office/drawing/2010/main">
        <mc:Choice Requires="a14">
          <p:sp>
            <p:nvSpPr>
              <p:cNvPr id="5" name="文字方塊 9">
                <a:extLst>
                  <a:ext uri="{FF2B5EF4-FFF2-40B4-BE49-F238E27FC236}">
                    <a16:creationId xmlns:a16="http://schemas.microsoft.com/office/drawing/2014/main" id="{7BE31485-0158-6482-D12A-CBB79C9BAAA9}"/>
                  </a:ext>
                </a:extLst>
              </p:cNvPr>
              <p:cNvSpPr txBox="1"/>
              <p:nvPr/>
            </p:nvSpPr>
            <p:spPr>
              <a:xfrm>
                <a:off x="4967769" y="1510515"/>
                <a:ext cx="2900092" cy="714683"/>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𝑈</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a:cs typeface="Times New Roman" pitchFamily="18" charset="0"/>
                            </a:rPr>
                            <m:t>𝑥</m:t>
                          </m:r>
                        </m:e>
                      </m:d>
                      <m:r>
                        <a:rPr lang="en-US" altLang="zh-TW" b="0" i="1" smtClean="0">
                          <a:latin typeface="Cambria Math"/>
                          <a:cs typeface="Times New Roman" pitchFamily="18" charset="0"/>
                        </a:rPr>
                        <m:t>=</m:t>
                      </m:r>
                      <m:r>
                        <m:rPr>
                          <m:sty m:val="p"/>
                        </m:rPr>
                        <a:rPr lang="en-US" altLang="zh-TW">
                          <a:latin typeface="Cambria Math"/>
                          <a:cs typeface="Times New Roman" pitchFamily="18" charset="0"/>
                        </a:rPr>
                        <m:t>exp</m:t>
                      </m:r>
                      <m:d>
                        <m:dPr>
                          <m:ctrlPr>
                            <a:rPr lang="en-US" altLang="zh-TW" i="1">
                              <a:latin typeface="Cambria Math" panose="02040503050406030204" pitchFamily="18" charset="0"/>
                              <a:cs typeface="Times New Roman" pitchFamily="18" charset="0"/>
                            </a:rPr>
                          </m:ctrlPr>
                        </m:dPr>
                        <m:e>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panose="02040503050406030204" pitchFamily="18" charset="0"/>
                                  <a:cs typeface="Times New Roman" pitchFamily="18" charset="0"/>
                                </a:rPr>
                                <m:t>𝑖</m:t>
                              </m:r>
                            </m:num>
                            <m:den>
                              <m:r>
                                <a:rPr lang="en-US" altLang="zh-TW" i="1">
                                  <a:latin typeface="Cambria Math"/>
                                  <a:cs typeface="Times New Roman" pitchFamily="18" charset="0"/>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b="0" i="1" smtClean="0">
                              <a:latin typeface="Cambria Math" panose="02040503050406030204" pitchFamily="18" charset="0"/>
                              <a:ea typeface="Cambria Math" panose="02040503050406030204" pitchFamily="18" charset="0"/>
                              <a:cs typeface="Times New Roman" pitchFamily="18" charset="0"/>
                            </a:rPr>
                            <m:t>∙</m:t>
                          </m:r>
                          <m:r>
                            <a:rPr lang="en-US" altLang="zh-TW" b="1" i="1" smtClean="0">
                              <a:latin typeface="Cambria Math" panose="02040503050406030204" pitchFamily="18" charset="0"/>
                              <a:ea typeface="Cambria Math" panose="02040503050406030204" pitchFamily="18" charset="0"/>
                              <a:cs typeface="Times New Roman"/>
                            </a:rPr>
                            <m:t>𝜶</m:t>
                          </m:r>
                          <m:d>
                            <m:dPr>
                              <m:ctrlPr>
                                <a:rPr lang="en-US" altLang="zh-TW" i="1">
                                  <a:latin typeface="Cambria Math" panose="02040503050406030204" pitchFamily="18" charset="0"/>
                                  <a:ea typeface="Cambria Math"/>
                                  <a:cs typeface="Times New Roman" pitchFamily="18" charset="0"/>
                                </a:rPr>
                              </m:ctrlPr>
                            </m:dPr>
                            <m:e>
                              <m:r>
                                <a:rPr lang="en-US" altLang="zh-TW" i="1">
                                  <a:latin typeface="Cambria Math"/>
                                  <a:ea typeface="Cambria Math"/>
                                  <a:cs typeface="Times New Roman" pitchFamily="18" charset="0"/>
                                </a:rPr>
                                <m:t>𝑥</m:t>
                              </m:r>
                            </m:e>
                          </m:d>
                        </m:e>
                      </m:d>
                    </m:oMath>
                  </m:oMathPara>
                </a14:m>
                <a:endParaRPr lang="zh-TW" altLang="en-US" dirty="0">
                  <a:latin typeface="Times New Roman" pitchFamily="18" charset="0"/>
                  <a:cs typeface="Times New Roman" pitchFamily="18" charset="0"/>
                </a:endParaRPr>
              </a:p>
            </p:txBody>
          </p:sp>
        </mc:Choice>
        <mc:Fallback xmlns="">
          <p:sp>
            <p:nvSpPr>
              <p:cNvPr id="5" name="文字方塊 9">
                <a:extLst>
                  <a:ext uri="{FF2B5EF4-FFF2-40B4-BE49-F238E27FC236}">
                    <a16:creationId xmlns:a16="http://schemas.microsoft.com/office/drawing/2014/main" id="{7BE31485-0158-6482-D12A-CBB79C9BAAA9}"/>
                  </a:ext>
                </a:extLst>
              </p:cNvPr>
              <p:cNvSpPr txBox="1">
                <a:spLocks noRot="1" noChangeAspect="1" noMove="1" noResize="1" noEditPoints="1" noAdjustHandles="1" noChangeArrowheads="1" noChangeShapeType="1" noTextEdit="1"/>
              </p:cNvSpPr>
              <p:nvPr/>
            </p:nvSpPr>
            <p:spPr>
              <a:xfrm>
                <a:off x="4967769" y="1510515"/>
                <a:ext cx="2900092" cy="714683"/>
              </a:xfrm>
              <a:prstGeom prst="rect">
                <a:avLst/>
              </a:prstGeom>
              <a:blipFill>
                <a:blip r:embed="rId3"/>
                <a:stretch>
                  <a:fillRect/>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7334636F-711A-65EB-409B-602AB0AA189B}"/>
              </a:ext>
            </a:extLst>
          </p:cNvPr>
          <p:cNvCxnSpPr>
            <a:cxnSpLocks/>
          </p:cNvCxnSpPr>
          <p:nvPr/>
        </p:nvCxnSpPr>
        <p:spPr>
          <a:xfrm flipH="1">
            <a:off x="2662814" y="1816816"/>
            <a:ext cx="2234617" cy="1900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67FC1274-4E6A-2C1C-C1B3-F1799B7F0E5D}"/>
                  </a:ext>
                </a:extLst>
              </p:cNvPr>
              <p:cNvSpPr txBox="1"/>
              <p:nvPr/>
            </p:nvSpPr>
            <p:spPr>
              <a:xfrm>
                <a:off x="5149470" y="5371856"/>
                <a:ext cx="1778870" cy="391646"/>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Sup>
                        <m:sSubSupPr>
                          <m:ctrlPr>
                            <a:rPr lang="el-GR" i="1">
                              <a:latin typeface="Cambria Math" panose="02040503050406030204" pitchFamily="18" charset="0"/>
                              <a:ea typeface="Cambria Math" panose="02040503050406030204" pitchFamily="18" charset="0"/>
                              <a:cs typeface="Times New Roman"/>
                            </a:rPr>
                          </m:ctrlPr>
                        </m:sSubSupPr>
                        <m:e>
                          <m:r>
                            <a:rPr lang="en-US" i="1">
                              <a:latin typeface="Cambria Math" panose="02040503050406030204" pitchFamily="18" charset="0"/>
                              <a:ea typeface="Cambria Math" panose="02040503050406030204" pitchFamily="18" charset="0"/>
                              <a:cs typeface="Times New Roman"/>
                            </a:rPr>
                            <m:t>𝐷</m:t>
                          </m:r>
                        </m:e>
                        <m:sub>
                          <m:r>
                            <a:rPr lang="el-GR" i="1">
                              <a:latin typeface="Cambria Math" panose="02040503050406030204" pitchFamily="18" charset="0"/>
                              <a:ea typeface="Cambria Math" panose="02040503050406030204" pitchFamily="18" charset="0"/>
                              <a:cs typeface="Times New Roman"/>
                            </a:rPr>
                            <m:t>𝜇</m:t>
                          </m:r>
                        </m:sub>
                        <m:sup>
                          <m:r>
                            <a:rPr lang="en-US" i="1">
                              <a:latin typeface="Cambria Math" panose="02040503050406030204" pitchFamily="18" charset="0"/>
                              <a:ea typeface="Cambria Math" panose="02040503050406030204" pitchFamily="18" charset="0"/>
                              <a:cs typeface="Times New Roman"/>
                            </a:rPr>
                            <m:t>′</m:t>
                          </m:r>
                        </m:sup>
                      </m:sSubSup>
                      <m:r>
                        <m:rPr>
                          <m:sty m:val="p"/>
                        </m:rPr>
                        <a:rPr lang="el-GR" i="1" smtClean="0">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r>
                        <a:rPr lang="en-US" altLang="zh-TW" b="0" i="1" smtClean="0">
                          <a:latin typeface="Cambria Math"/>
                          <a:cs typeface="Times New Roman" pitchFamily="18" charset="0"/>
                        </a:rPr>
                        <m:t>𝑈</m:t>
                      </m:r>
                      <m:r>
                        <a:rPr lang="en-US" altLang="zh-TW" b="0" i="1" smtClean="0">
                          <a:latin typeface="Cambria Math" panose="02040503050406030204" pitchFamily="18" charset="0"/>
                          <a:ea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oMath>
                  </m:oMathPara>
                </a14:m>
                <a:endParaRPr lang="zh-TW" altLang="en-US" dirty="0">
                  <a:latin typeface="Times New Roman" pitchFamily="18" charset="0"/>
                  <a:cs typeface="Times New Roman" pitchFamily="18" charset="0"/>
                </a:endParaRPr>
              </a:p>
            </p:txBody>
          </p:sp>
        </mc:Choice>
        <mc:Fallback xmlns="">
          <p:sp>
            <p:nvSpPr>
              <p:cNvPr id="10" name="文字方塊 9">
                <a:extLst>
                  <a:ext uri="{FF2B5EF4-FFF2-40B4-BE49-F238E27FC236}">
                    <a16:creationId xmlns:a16="http://schemas.microsoft.com/office/drawing/2014/main" id="{67FC1274-4E6A-2C1C-C1B3-F1799B7F0E5D}"/>
                  </a:ext>
                </a:extLst>
              </p:cNvPr>
              <p:cNvSpPr txBox="1">
                <a:spLocks noRot="1" noChangeAspect="1" noMove="1" noResize="1" noEditPoints="1" noAdjustHandles="1" noChangeArrowheads="1" noChangeShapeType="1" noTextEdit="1"/>
              </p:cNvSpPr>
              <p:nvPr/>
            </p:nvSpPr>
            <p:spPr>
              <a:xfrm>
                <a:off x="5149470" y="5371856"/>
                <a:ext cx="1778870" cy="391646"/>
              </a:xfrm>
              <a:prstGeom prst="rect">
                <a:avLst/>
              </a:prstGeom>
              <a:blipFill>
                <a:blip r:embed="rId4"/>
                <a:stretch>
                  <a:fillRect b="-6250"/>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41A96F40-CB49-E4E9-6127-BD28F113CA2F}"/>
              </a:ext>
            </a:extLst>
          </p:cNvPr>
          <p:cNvCxnSpPr>
            <a:cxnSpLocks/>
          </p:cNvCxnSpPr>
          <p:nvPr/>
        </p:nvCxnSpPr>
        <p:spPr>
          <a:xfrm flipH="1" flipV="1">
            <a:off x="2260880" y="4680597"/>
            <a:ext cx="2888590" cy="8870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F22CEE8-6BB1-EA39-5C0A-764FE50230A3}"/>
              </a:ext>
            </a:extLst>
          </p:cNvPr>
          <p:cNvSpPr txBox="1"/>
          <p:nvPr/>
        </p:nvSpPr>
        <p:spPr>
          <a:xfrm>
            <a:off x="4633965" y="2885713"/>
            <a:ext cx="4099727"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The recipe: add 3 vector fields: </a:t>
            </a:r>
          </a:p>
        </p:txBody>
      </p:sp>
      <mc:AlternateContent xmlns:mc="http://schemas.openxmlformats.org/markup-compatibility/2006" xmlns:a14="http://schemas.microsoft.com/office/drawing/2010/main">
        <mc:Choice Requires="a14">
          <p:sp>
            <p:nvSpPr>
              <p:cNvPr id="19" name="文字方塊 9">
                <a:extLst>
                  <a:ext uri="{FF2B5EF4-FFF2-40B4-BE49-F238E27FC236}">
                    <a16:creationId xmlns:a16="http://schemas.microsoft.com/office/drawing/2014/main" id="{E9B09FF5-0BD0-439F-B959-3CE068BEA150}"/>
                  </a:ext>
                </a:extLst>
              </p:cNvPr>
              <p:cNvSpPr txBox="1"/>
              <p:nvPr/>
            </p:nvSpPr>
            <p:spPr>
              <a:xfrm>
                <a:off x="4875125" y="3429000"/>
                <a:ext cx="2872154" cy="607218"/>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f>
                        <m:fPr>
                          <m:ctrlPr>
                            <a:rPr lang="zh-TW" altLang="en-US" b="0" i="1" smtClean="0">
                              <a:latin typeface="Cambria Math" panose="02040503050406030204" pitchFamily="18" charset="0"/>
                              <a:ea typeface="Cambria Math" panose="02040503050406030204" pitchFamily="18" charset="0"/>
                              <a:cs typeface="Times New Roman"/>
                            </a:rPr>
                          </m:ctrlPr>
                        </m:fPr>
                        <m:num>
                          <m:r>
                            <a:rPr lang="en-US" altLang="zh-TW" b="0" i="1" smtClean="0">
                              <a:latin typeface="Cambria Math" panose="02040503050406030204" pitchFamily="18" charset="0"/>
                              <a:ea typeface="Cambria Math" panose="02040503050406030204" pitchFamily="18" charset="0"/>
                              <a:cs typeface="Times New Roman"/>
                            </a:rPr>
                            <m:t>𝑖</m:t>
                          </m:r>
                        </m:num>
                        <m:den>
                          <m:r>
                            <a:rPr lang="en-US" altLang="zh-TW" b="0" i="1" smtClean="0">
                              <a:latin typeface="Cambria Math" panose="02040503050406030204" pitchFamily="18" charset="0"/>
                              <a:ea typeface="Cambria Math" panose="02040503050406030204" pitchFamily="18" charset="0"/>
                              <a:cs typeface="Times New Roman"/>
                            </a:rPr>
                            <m:t>2</m:t>
                          </m:r>
                        </m:den>
                      </m:f>
                      <m:r>
                        <a:rPr lang="en-US" altLang="zh-TW" b="0" i="1" smtClean="0">
                          <a:latin typeface="Cambria Math" panose="02040503050406030204" pitchFamily="18" charset="0"/>
                          <a:ea typeface="Cambria Math" panose="02040503050406030204" pitchFamily="18" charset="0"/>
                          <a:cs typeface="Times New Roman"/>
                        </a:rPr>
                        <m:t>𝑔</m:t>
                      </m:r>
                      <m:r>
                        <a:rPr lang="en-US" altLang="zh-TW" b="1" i="1" smtClean="0">
                          <a:latin typeface="Cambria Math" panose="02040503050406030204" pitchFamily="18" charset="0"/>
                          <a:ea typeface="Cambria Math" panose="02040503050406030204" pitchFamily="18" charset="0"/>
                          <a:cs typeface="Times New Roman"/>
                        </a:rPr>
                        <m:t>𝝉</m:t>
                      </m:r>
                      <m:r>
                        <a:rPr lang="zh-TW" altLang="en-US" i="1" smtClean="0">
                          <a:latin typeface="Cambria Math" panose="02040503050406030204" pitchFamily="18" charset="0"/>
                          <a:cs typeface="Times New Roman"/>
                        </a:rPr>
                        <m:t>∙</m:t>
                      </m:r>
                      <m:sSub>
                        <m:sSubPr>
                          <m:ctrlPr>
                            <a:rPr lang="zh-TW" altLang="en-US" i="1" smtClean="0">
                              <a:latin typeface="Cambria Math" panose="02040503050406030204" pitchFamily="18" charset="0"/>
                              <a:cs typeface="Times New Roman"/>
                            </a:rPr>
                          </m:ctrlPr>
                        </m:sSubPr>
                        <m:e>
                          <m:r>
                            <a:rPr lang="en-US" altLang="zh-TW" b="1" i="1" smtClean="0">
                              <a:latin typeface="Cambria Math" panose="02040503050406030204" pitchFamily="18" charset="0"/>
                              <a:cs typeface="Times New Roman"/>
                            </a:rPr>
                            <m:t>𝑾</m:t>
                          </m:r>
                        </m:e>
                        <m:sub>
                          <m:r>
                            <a:rPr lang="zh-TW" altLang="en-US" b="0" i="1" smtClean="0">
                              <a:latin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oMath>
                  </m:oMathPara>
                </a14:m>
                <a:endParaRPr lang="zh-TW" altLang="en-US" dirty="0">
                  <a:latin typeface="Times New Roman" pitchFamily="18" charset="0"/>
                  <a:cs typeface="Times New Roman" pitchFamily="18" charset="0"/>
                </a:endParaRPr>
              </a:p>
            </p:txBody>
          </p:sp>
        </mc:Choice>
        <mc:Fallback xmlns="">
          <p:sp>
            <p:nvSpPr>
              <p:cNvPr id="19" name="文字方塊 9">
                <a:extLst>
                  <a:ext uri="{FF2B5EF4-FFF2-40B4-BE49-F238E27FC236}">
                    <a16:creationId xmlns:a16="http://schemas.microsoft.com/office/drawing/2014/main" id="{E9B09FF5-0BD0-439F-B959-3CE068BEA150}"/>
                  </a:ext>
                </a:extLst>
              </p:cNvPr>
              <p:cNvSpPr txBox="1">
                <a:spLocks noRot="1" noChangeAspect="1" noMove="1" noResize="1" noEditPoints="1" noAdjustHandles="1" noChangeArrowheads="1" noChangeShapeType="1" noTextEdit="1"/>
              </p:cNvSpPr>
              <p:nvPr/>
            </p:nvSpPr>
            <p:spPr>
              <a:xfrm>
                <a:off x="4875125" y="3429000"/>
                <a:ext cx="2872154" cy="607218"/>
              </a:xfrm>
              <a:prstGeom prst="rect">
                <a:avLst/>
              </a:prstGeom>
              <a:blipFill>
                <a:blip r:embed="rId5"/>
                <a:stretch>
                  <a:fillRect b="-4167"/>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93B62DBE-D91C-EC1D-32E4-343000F224A9}"/>
              </a:ext>
            </a:extLst>
          </p:cNvPr>
          <p:cNvCxnSpPr>
            <a:cxnSpLocks/>
          </p:cNvCxnSpPr>
          <p:nvPr/>
        </p:nvCxnSpPr>
        <p:spPr>
          <a:xfrm flipH="1" flipV="1">
            <a:off x="2509284" y="3429000"/>
            <a:ext cx="2124681" cy="1261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36EA081-DF66-EF47-4274-47239A808531}"/>
                  </a:ext>
                </a:extLst>
              </p:cNvPr>
              <p:cNvSpPr txBox="1"/>
              <p:nvPr/>
            </p:nvSpPr>
            <p:spPr>
              <a:xfrm>
                <a:off x="4642340" y="4026010"/>
                <a:ext cx="4572000" cy="391646"/>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Three 4-vectors </a:t>
                </a:r>
                <a14:m>
                  <m:oMath xmlns:m="http://schemas.openxmlformats.org/officeDocument/2006/math">
                    <m:sSub>
                      <m:sSubPr>
                        <m:ctrlPr>
                          <a:rPr lang="zh-TW" altLang="en-US" i="1" smtClean="0">
                            <a:latin typeface="Cambria Math" panose="02040503050406030204" pitchFamily="18" charset="0"/>
                            <a:cs typeface="Times New Roman"/>
                          </a:rPr>
                        </m:ctrlPr>
                      </m:sSubPr>
                      <m:e>
                        <m:r>
                          <a:rPr lang="en-US" altLang="zh-TW" b="1" i="1" smtClean="0">
                            <a:latin typeface="Cambria Math" panose="02040503050406030204" pitchFamily="18" charset="0"/>
                            <a:cs typeface="Times New Roman"/>
                          </a:rPr>
                          <m:t>𝑾</m:t>
                        </m:r>
                      </m:e>
                      <m:sub>
                        <m:r>
                          <a:rPr lang="zh-TW" altLang="en-US" b="0" i="1" smtClean="0">
                            <a:latin typeface="Cambria Math" panose="02040503050406030204" pitchFamily="18" charset="0"/>
                            <a:cs typeface="Times New Roman"/>
                          </a:rPr>
                          <m:t>𝜇</m:t>
                        </m:r>
                      </m:sub>
                    </m:sSub>
                  </m:oMath>
                </a14:m>
                <a:r>
                  <a:rPr lang="en-US" dirty="0">
                    <a:latin typeface="Times New Roman" panose="02020603050405020304" pitchFamily="18" charset="0"/>
                    <a:cs typeface="Times New Roman" panose="02020603050405020304" pitchFamily="18" charset="0"/>
                  </a:rPr>
                  <a:t> forms one isospin 3-vector.</a:t>
                </a:r>
              </a:p>
            </p:txBody>
          </p:sp>
        </mc:Choice>
        <mc:Fallback xmlns="">
          <p:sp>
            <p:nvSpPr>
              <p:cNvPr id="26" name="TextBox 25">
                <a:extLst>
                  <a:ext uri="{FF2B5EF4-FFF2-40B4-BE49-F238E27FC236}">
                    <a16:creationId xmlns:a16="http://schemas.microsoft.com/office/drawing/2014/main" id="{B36EA081-DF66-EF47-4274-47239A808531}"/>
                  </a:ext>
                </a:extLst>
              </p:cNvPr>
              <p:cNvSpPr txBox="1">
                <a:spLocks noRot="1" noChangeAspect="1" noMove="1" noResize="1" noEditPoints="1" noAdjustHandles="1" noChangeArrowheads="1" noChangeShapeType="1" noTextEdit="1"/>
              </p:cNvSpPr>
              <p:nvPr/>
            </p:nvSpPr>
            <p:spPr>
              <a:xfrm>
                <a:off x="4642340" y="4026010"/>
                <a:ext cx="4572000" cy="391646"/>
              </a:xfrm>
              <a:prstGeom prst="rect">
                <a:avLst/>
              </a:prstGeom>
              <a:blipFill>
                <a:blip r:embed="rId6"/>
                <a:stretch>
                  <a:fillRect l="-1108" t="-6250" r="-1108" b="-15625"/>
                </a:stretch>
              </a:blipFill>
            </p:spPr>
            <p:txBody>
              <a:bodyPr/>
              <a:lstStyle/>
              <a:p>
                <a:r>
                  <a:rPr lang="en-US">
                    <a:noFill/>
                  </a:rPr>
                  <a:t> </a:t>
                </a:r>
              </a:p>
            </p:txBody>
          </p:sp>
        </mc:Fallback>
      </mc:AlternateContent>
      <p:sp>
        <p:nvSpPr>
          <p:cNvPr id="31" name="Curved Down Arrow 30">
            <a:extLst>
              <a:ext uri="{FF2B5EF4-FFF2-40B4-BE49-F238E27FC236}">
                <a16:creationId xmlns:a16="http://schemas.microsoft.com/office/drawing/2014/main" id="{BB6C6A27-1E65-664F-4A70-F7DFF83AD624}"/>
              </a:ext>
            </a:extLst>
          </p:cNvPr>
          <p:cNvSpPr/>
          <p:nvPr/>
        </p:nvSpPr>
        <p:spPr>
          <a:xfrm>
            <a:off x="6812782" y="3343725"/>
            <a:ext cx="743578" cy="313876"/>
          </a:xfrm>
          <a:prstGeom prst="curved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383F9D4-919C-47B8-952B-6A63C9FA1CC5}"/>
                  </a:ext>
                </a:extLst>
              </p:cNvPr>
              <p:cNvSpPr txBox="1"/>
              <p:nvPr/>
            </p:nvSpPr>
            <p:spPr>
              <a:xfrm>
                <a:off x="4642340" y="4417656"/>
                <a:ext cx="3938952" cy="369332"/>
              </a:xfrm>
              <a:prstGeom prst="rect">
                <a:avLst/>
              </a:prstGeom>
              <a:noFill/>
            </p:spPr>
            <p:txBody>
              <a:bodyPr wrap="square">
                <a:spAutoFit/>
              </a:bodyPr>
              <a:lstStyle/>
              <a:p>
                <a14:m>
                  <m:oMath xmlns:m="http://schemas.openxmlformats.org/officeDocument/2006/math">
                    <m:r>
                      <a:rPr lang="en-US" i="1" smtClean="0">
                        <a:latin typeface="Cambria Math" panose="02040503050406030204" pitchFamily="18" charset="0"/>
                        <a:cs typeface="Times New Roman"/>
                      </a:rPr>
                      <m:t>2</m:t>
                    </m:r>
                    <m:r>
                      <a:rPr lang="en-US" i="1">
                        <a:latin typeface="Cambria Math" panose="02040503050406030204" pitchFamily="18" charset="0"/>
                        <a:ea typeface="Cambria Math" panose="02040503050406030204" pitchFamily="18" charset="0"/>
                        <a:cs typeface="Times New Roman"/>
                      </a:rPr>
                      <m:t>×2</m:t>
                    </m:r>
                  </m:oMath>
                </a14:m>
                <a:r>
                  <a:rPr kumimoji="1" lang="en-US" dirty="0">
                    <a:latin typeface="Times New Roman"/>
                    <a:cs typeface="Times New Roman"/>
                  </a:rPr>
                  <a:t> matrices </a:t>
                </a:r>
                <a14:m>
                  <m:oMath xmlns:m="http://schemas.openxmlformats.org/officeDocument/2006/math">
                    <m:r>
                      <a:rPr lang="en-US" altLang="zh-TW" b="1" i="1">
                        <a:latin typeface="Cambria Math" panose="02040503050406030204" pitchFamily="18" charset="0"/>
                        <a:ea typeface="Cambria Math" panose="02040503050406030204" pitchFamily="18" charset="0"/>
                        <a:cs typeface="Times New Roman"/>
                      </a:rPr>
                      <m:t>𝝉</m:t>
                    </m:r>
                  </m:oMath>
                </a14:m>
                <a:r>
                  <a:rPr kumimoji="1" lang="en-US" dirty="0">
                    <a:latin typeface="Times New Roman"/>
                    <a:cs typeface="Times New Roman"/>
                  </a:rPr>
                  <a:t> acting on column </a:t>
                </a:r>
                <a14:m>
                  <m:oMath xmlns:m="http://schemas.openxmlformats.org/officeDocument/2006/math">
                    <m:r>
                      <m:rPr>
                        <m:sty m:val="p"/>
                      </m:rPr>
                      <a:rPr lang="el-GR" i="1">
                        <a:latin typeface="Cambria Math" panose="02040503050406030204" pitchFamily="18" charset="0"/>
                        <a:ea typeface="Cambria Math" panose="02040503050406030204" pitchFamily="18" charset="0"/>
                        <a:cs typeface="Times New Roman"/>
                      </a:rPr>
                      <m:t>Ψ</m:t>
                    </m:r>
                  </m:oMath>
                </a14:m>
                <a:r>
                  <a:rPr kumimoji="1" lang="en-US" dirty="0">
                    <a:latin typeface="Times New Roman"/>
                    <a:cs typeface="Times New Roman"/>
                  </a:rPr>
                  <a:t>.</a:t>
                </a:r>
                <a:endParaRPr lang="en-US" dirty="0"/>
              </a:p>
            </p:txBody>
          </p:sp>
        </mc:Choice>
        <mc:Fallback xmlns="">
          <p:sp>
            <p:nvSpPr>
              <p:cNvPr id="33" name="TextBox 32">
                <a:extLst>
                  <a:ext uri="{FF2B5EF4-FFF2-40B4-BE49-F238E27FC236}">
                    <a16:creationId xmlns:a16="http://schemas.microsoft.com/office/drawing/2014/main" id="{6383F9D4-919C-47B8-952B-6A63C9FA1CC5}"/>
                  </a:ext>
                </a:extLst>
              </p:cNvPr>
              <p:cNvSpPr txBox="1">
                <a:spLocks noRot="1" noChangeAspect="1" noMove="1" noResize="1" noEditPoints="1" noAdjustHandles="1" noChangeArrowheads="1" noChangeShapeType="1" noTextEdit="1"/>
              </p:cNvSpPr>
              <p:nvPr/>
            </p:nvSpPr>
            <p:spPr>
              <a:xfrm>
                <a:off x="4642340" y="4417656"/>
                <a:ext cx="3938952" cy="369332"/>
              </a:xfrm>
              <a:prstGeom prst="rect">
                <a:avLst/>
              </a:prstGeom>
              <a:blipFill>
                <a:blip r:embed="rId7"/>
                <a:stretch>
                  <a:fillRect t="-10345" b="-24138"/>
                </a:stretch>
              </a:blipFill>
            </p:spPr>
            <p:txBody>
              <a:bodyPr/>
              <a:lstStyle/>
              <a:p>
                <a:r>
                  <a:rPr lang="en-US">
                    <a:noFill/>
                  </a:rPr>
                  <a:t> </a:t>
                </a:r>
              </a:p>
            </p:txBody>
          </p:sp>
        </mc:Fallback>
      </mc:AlternateContent>
    </p:spTree>
    <p:extLst>
      <p:ext uri="{BB962C8B-B14F-4D97-AF65-F5344CB8AC3E}">
        <p14:creationId xmlns:p14="http://schemas.microsoft.com/office/powerpoint/2010/main" val="411908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6" grpId="0"/>
      <p:bldP spid="31" grpId="0" animBg="1"/>
      <p:bldP spid="3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001D6-3836-9F5F-0D52-5CFCD2BA9EB2}"/>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722" name="文字方塊 2">
                <a:extLst>
                  <a:ext uri="{FF2B5EF4-FFF2-40B4-BE49-F238E27FC236}">
                    <a16:creationId xmlns:a16="http://schemas.microsoft.com/office/drawing/2014/main" id="{7FD073DD-DB45-DA7B-6127-1D4D0181CCA4}"/>
                  </a:ext>
                </a:extLst>
              </p:cNvPr>
              <p:cNvSpPr txBox="1">
                <a:spLocks noChangeArrowheads="1"/>
              </p:cNvSpPr>
              <p:nvPr/>
            </p:nvSpPr>
            <p:spPr bwMode="auto">
              <a:xfrm>
                <a:off x="756252" y="727181"/>
                <a:ext cx="800007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None/>
                </a:pPr>
                <a:r>
                  <a:rPr lang="zh-TW" altLang="en-US" sz="1800" dirty="0">
                    <a:cs typeface="Times New Roman" pitchFamily="18" charset="0"/>
                  </a:rPr>
                  <a:t>為了使 </a:t>
                </a:r>
                <a14:m>
                  <m:oMath xmlns:m="http://schemas.openxmlformats.org/officeDocument/2006/math">
                    <m:r>
                      <a:rPr lang="en-US" altLang="zh-TW" sz="1800" i="1" dirty="0" smtClean="0">
                        <a:latin typeface="Cambria Math"/>
                        <a:ea typeface="Cambria Math"/>
                        <a:cs typeface="Times New Roman" pitchFamily="18" charset="0"/>
                      </a:rPr>
                      <m:t>ℒ</m:t>
                    </m:r>
                  </m:oMath>
                </a14:m>
                <a:r>
                  <a:rPr lang="zh-TW" altLang="en-US" sz="1800" dirty="0">
                    <a:cs typeface="Times New Roman" pitchFamily="18" charset="0"/>
                  </a:rPr>
                  <a:t> 是 </a:t>
                </a:r>
                <a:r>
                  <a:rPr lang="en-US" altLang="zh-TW" sz="1800" dirty="0">
                    <a:cs typeface="Times New Roman" pitchFamily="18" charset="0"/>
                  </a:rPr>
                  <a:t>gauge invariant</a:t>
                </a:r>
                <a:r>
                  <a:rPr lang="zh-TW" altLang="en-US" sz="1800" dirty="0">
                    <a:cs typeface="Times New Roman" pitchFamily="18" charset="0"/>
                  </a:rPr>
                  <a:t>，對應於每一個連續變數</a:t>
                </a:r>
                <a14:m>
                  <m:oMath xmlns:m="http://schemas.openxmlformats.org/officeDocument/2006/math">
                    <m:sSub>
                      <m:sSubPr>
                        <m:ctrlPr>
                          <a:rPr lang="en-US" altLang="zh-TW" sz="1800" i="1">
                            <a:latin typeface="Cambria Math" panose="02040503050406030204" pitchFamily="18" charset="0"/>
                            <a:cs typeface="Times New Roman" pitchFamily="18" charset="0"/>
                          </a:rPr>
                        </m:ctrlPr>
                      </m:sSubPr>
                      <m:e>
                        <m:r>
                          <a:rPr lang="en-US" altLang="zh-TW" sz="1800" i="1" smtClean="0">
                            <a:latin typeface="Cambria Math" panose="02040503050406030204" pitchFamily="18" charset="0"/>
                            <a:ea typeface="Cambria Math" panose="02040503050406030204" pitchFamily="18" charset="0"/>
                            <a:cs typeface="Times New Roman" pitchFamily="18" charset="0"/>
                          </a:rPr>
                          <m:t>𝛼</m:t>
                        </m:r>
                      </m:e>
                      <m:sub>
                        <m:r>
                          <a:rPr lang="en-US" altLang="zh-TW" sz="1800" b="0" i="1" smtClean="0">
                            <a:latin typeface="Cambria Math" panose="02040503050406030204" pitchFamily="18" charset="0"/>
                            <a:cs typeface="Times New Roman" pitchFamily="18" charset="0"/>
                          </a:rPr>
                          <m:t>𝑖</m:t>
                        </m:r>
                      </m:sub>
                    </m:sSub>
                  </m:oMath>
                </a14:m>
                <a:r>
                  <a:rPr lang="zh-TW" altLang="en-US" sz="1800" dirty="0">
                    <a:cs typeface="Times New Roman" pitchFamily="18" charset="0"/>
                  </a:rPr>
                  <a:t>，即每一個</a:t>
                </a:r>
                <a:r>
                  <a:rPr lang="en-US" altLang="zh-TW" sz="1800" dirty="0">
                    <a:cs typeface="Times New Roman" pitchFamily="18" charset="0"/>
                  </a:rPr>
                  <a:t>generator</a:t>
                </a:r>
                <a:r>
                  <a:rPr lang="zh-TW" altLang="en-US" sz="1800" dirty="0">
                    <a:cs typeface="Times New Roman" pitchFamily="18" charset="0"/>
                  </a:rPr>
                  <a:t>，</a:t>
                </a:r>
              </a:p>
            </p:txBody>
          </p:sp>
        </mc:Choice>
        <mc:Fallback xmlns="">
          <p:sp>
            <p:nvSpPr>
              <p:cNvPr id="30722" name="文字方塊 2">
                <a:extLst>
                  <a:ext uri="{FF2B5EF4-FFF2-40B4-BE49-F238E27FC236}">
                    <a16:creationId xmlns:a16="http://schemas.microsoft.com/office/drawing/2014/main" id="{7FD073DD-DB45-DA7B-6127-1D4D0181CCA4}"/>
                  </a:ext>
                </a:extLst>
              </p:cNvPr>
              <p:cNvSpPr txBox="1">
                <a:spLocks noRot="1" noChangeAspect="1" noMove="1" noResize="1" noEditPoints="1" noAdjustHandles="1" noChangeArrowheads="1" noChangeShapeType="1" noTextEdit="1"/>
              </p:cNvSpPr>
              <p:nvPr/>
            </p:nvSpPr>
            <p:spPr bwMode="auto">
              <a:xfrm>
                <a:off x="756252" y="727181"/>
                <a:ext cx="8000073" cy="369332"/>
              </a:xfrm>
              <a:prstGeom prst="rect">
                <a:avLst/>
              </a:prstGeom>
              <a:blipFill>
                <a:blip r:embed="rId2"/>
                <a:stretch>
                  <a:fillRect l="-63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 name="向下箭號 9">
            <a:extLst>
              <a:ext uri="{FF2B5EF4-FFF2-40B4-BE49-F238E27FC236}">
                <a16:creationId xmlns:a16="http://schemas.microsoft.com/office/drawing/2014/main" id="{2B850896-59F2-915F-DEEB-5E6CF6DF6861}"/>
              </a:ext>
            </a:extLst>
          </p:cNvPr>
          <p:cNvSpPr/>
          <p:nvPr/>
        </p:nvSpPr>
        <p:spPr>
          <a:xfrm>
            <a:off x="5083814" y="3770235"/>
            <a:ext cx="363538" cy="3946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5F282E39-DA62-9FA7-8419-881491B8E845}"/>
                  </a:ext>
                </a:extLst>
              </p:cNvPr>
              <p:cNvSpPr/>
              <p:nvPr/>
            </p:nvSpPr>
            <p:spPr>
              <a:xfrm>
                <a:off x="4689625" y="3081621"/>
                <a:ext cx="1196975" cy="562975"/>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cs typeface="Times New Roman" pitchFamily="18" charset="0"/>
                                </a:rPr>
                              </m:ctrlPr>
                            </m:sSubPr>
                            <m:e>
                              <m:r>
                                <a:rPr lang="zh-TW" altLang="en-US" i="1" smtClean="0">
                                  <a:latin typeface="Cambria Math" panose="02040503050406030204" pitchFamily="18" charset="0"/>
                                  <a:cs typeface="Times New Roman" pitchFamily="18" charset="0"/>
                                </a:rPr>
                                <m:t>𝜏</m:t>
                              </m:r>
                            </m:e>
                            <m:sub>
                              <m:r>
                                <a:rPr lang="en-US" altLang="zh-TW" b="0" i="1" smtClean="0">
                                  <a:latin typeface="Cambria Math"/>
                                  <a:cs typeface="Times New Roman" pitchFamily="18" charset="0"/>
                                </a:rPr>
                                <m:t>1</m:t>
                              </m:r>
                            </m:sub>
                          </m:sSub>
                        </m:num>
                        <m:den>
                          <m:r>
                            <a:rPr lang="en-US" altLang="zh-TW" i="1">
                              <a:latin typeface="Cambria Math"/>
                              <a:cs typeface="Times New Roman" pitchFamily="18" charset="0"/>
                            </a:rPr>
                            <m:t>2</m:t>
                          </m:r>
                        </m:den>
                      </m:f>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cs typeface="Times New Roman" pitchFamily="18" charset="0"/>
                                </a:rPr>
                              </m:ctrlPr>
                            </m:sSubPr>
                            <m:e>
                              <m:r>
                                <a:rPr lang="zh-TW" altLang="en-US" i="1" smtClean="0">
                                  <a:latin typeface="Cambria Math" panose="02040503050406030204" pitchFamily="18" charset="0"/>
                                  <a:cs typeface="Times New Roman" pitchFamily="18" charset="0"/>
                                </a:rPr>
                                <m:t>𝜏</m:t>
                              </m:r>
                            </m:e>
                            <m:sub>
                              <m:r>
                                <a:rPr lang="en-US" altLang="zh-TW" b="0" i="1" smtClean="0">
                                  <a:latin typeface="Cambria Math"/>
                                  <a:cs typeface="Times New Roman" pitchFamily="18" charset="0"/>
                                </a:rPr>
                                <m:t>2</m:t>
                              </m:r>
                            </m:sub>
                          </m:sSub>
                        </m:num>
                        <m:den>
                          <m:r>
                            <a:rPr lang="en-US" altLang="zh-TW" i="1">
                              <a:latin typeface="Cambria Math"/>
                              <a:cs typeface="Times New Roman" pitchFamily="18" charset="0"/>
                            </a:rPr>
                            <m:t>2</m:t>
                          </m:r>
                        </m:den>
                      </m:f>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cs typeface="Times New Roman" pitchFamily="18" charset="0"/>
                                </a:rPr>
                              </m:ctrlPr>
                            </m:sSubPr>
                            <m:e>
                              <m:r>
                                <a:rPr lang="zh-TW" altLang="en-US" i="1" smtClean="0">
                                  <a:latin typeface="Cambria Math" panose="02040503050406030204" pitchFamily="18" charset="0"/>
                                  <a:cs typeface="Times New Roman" pitchFamily="18" charset="0"/>
                                </a:rPr>
                                <m:t>𝜏</m:t>
                              </m:r>
                            </m:e>
                            <m:sub>
                              <m:r>
                                <a:rPr lang="en-US" altLang="zh-TW" b="0" i="1" smtClean="0">
                                  <a:latin typeface="Cambria Math"/>
                                  <a:cs typeface="Times New Roman" pitchFamily="18" charset="0"/>
                                </a:rPr>
                                <m:t>3</m:t>
                              </m:r>
                            </m:sub>
                          </m:sSub>
                        </m:num>
                        <m:den>
                          <m:r>
                            <a:rPr lang="en-US" altLang="zh-TW" i="1">
                              <a:latin typeface="Cambria Math"/>
                              <a:cs typeface="Times New Roman" pitchFamily="18" charset="0"/>
                            </a:rPr>
                            <m:t>2</m:t>
                          </m:r>
                        </m:den>
                      </m:f>
                    </m:oMath>
                  </m:oMathPara>
                </a14:m>
                <a:endParaRPr lang="zh-TW" altLang="en-US" dirty="0"/>
              </a:p>
            </p:txBody>
          </p:sp>
        </mc:Choice>
        <mc:Fallback xmlns="">
          <p:sp>
            <p:nvSpPr>
              <p:cNvPr id="4" name="矩形 3">
                <a:extLst>
                  <a:ext uri="{FF2B5EF4-FFF2-40B4-BE49-F238E27FC236}">
                    <a16:creationId xmlns:a16="http://schemas.microsoft.com/office/drawing/2014/main" id="{5F282E39-DA62-9FA7-8419-881491B8E845}"/>
                  </a:ext>
                </a:extLst>
              </p:cNvPr>
              <p:cNvSpPr>
                <a:spLocks noRot="1" noChangeAspect="1" noMove="1" noResize="1" noEditPoints="1" noAdjustHandles="1" noChangeArrowheads="1" noChangeShapeType="1" noTextEdit="1"/>
              </p:cNvSpPr>
              <p:nvPr/>
            </p:nvSpPr>
            <p:spPr>
              <a:xfrm>
                <a:off x="4689625" y="3081621"/>
                <a:ext cx="1196975" cy="562975"/>
              </a:xfrm>
              <a:prstGeom prst="rect">
                <a:avLst/>
              </a:prstGeom>
              <a:blipFill>
                <a:blip r:embed="rId3"/>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58881C3C-8907-69F5-7295-50077F69A850}"/>
                  </a:ext>
                </a:extLst>
              </p:cNvPr>
              <p:cNvSpPr/>
              <p:nvPr/>
            </p:nvSpPr>
            <p:spPr>
              <a:xfrm>
                <a:off x="4679712" y="2599803"/>
                <a:ext cx="1196975"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i="1">
                              <a:latin typeface="Cambria Math"/>
                              <a:cs typeface="Times New Roman" pitchFamily="18" charset="0"/>
                            </a:rPr>
                            <m:t>1</m:t>
                          </m:r>
                        </m:sub>
                      </m:sSub>
                      <m:r>
                        <a:rPr lang="en-US" altLang="zh-TW" b="0" i="1" smtClean="0">
                          <a:latin typeface="Cambria Math"/>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zh-TW" altLang="en-US" i="1" smtClean="0">
                              <a:latin typeface="Cambria Math" panose="02040503050406030204" pitchFamily="18" charset="0"/>
                              <a:cs typeface="Times New Roman" pitchFamily="18" charset="0"/>
                            </a:rPr>
                            <m:t>𝛼</m:t>
                          </m:r>
                        </m:e>
                        <m:sub>
                          <m:r>
                            <a:rPr lang="en-US" altLang="zh-TW" b="0" i="1" smtClean="0">
                              <a:latin typeface="Cambria Math"/>
                              <a:cs typeface="Times New Roman" pitchFamily="18" charset="0"/>
                            </a:rPr>
                            <m:t>2</m:t>
                          </m:r>
                        </m:sub>
                      </m:sSub>
                      <m:r>
                        <a:rPr lang="en-US" altLang="zh-TW" b="0" i="1" smtClean="0">
                          <a:latin typeface="Cambria Math"/>
                          <a:cs typeface="Times New Roman" pitchFamily="18" charset="0"/>
                        </a:rPr>
                        <m:t>,</m:t>
                      </m:r>
                      <m:r>
                        <a:rPr lang="en-US" altLang="zh-TW" i="1" smtClean="0">
                          <a:latin typeface="Cambria Math" panose="02040503050406030204" pitchFamily="18" charset="0"/>
                          <a:ea typeface="Cambria Math" panose="02040503050406030204" pitchFamily="18" charset="0"/>
                          <a:cs typeface="Times New Roman" pitchFamily="18" charset="0"/>
                        </a:rPr>
                        <m:t>𝛼</m:t>
                      </m:r>
                    </m:oMath>
                  </m:oMathPara>
                </a14:m>
                <a:endParaRPr lang="zh-TW" altLang="en-US" dirty="0"/>
              </a:p>
            </p:txBody>
          </p:sp>
        </mc:Choice>
        <mc:Fallback xmlns="">
          <p:sp>
            <p:nvSpPr>
              <p:cNvPr id="14" name="矩形 13">
                <a:extLst>
                  <a:ext uri="{FF2B5EF4-FFF2-40B4-BE49-F238E27FC236}">
                    <a16:creationId xmlns:a16="http://schemas.microsoft.com/office/drawing/2014/main" id="{58881C3C-8907-69F5-7295-50077F69A850}"/>
                  </a:ext>
                </a:extLst>
              </p:cNvPr>
              <p:cNvSpPr>
                <a:spLocks noRot="1" noChangeAspect="1" noMove="1" noResize="1" noEditPoints="1" noAdjustHandles="1" noChangeArrowheads="1" noChangeShapeType="1" noTextEdit="1"/>
              </p:cNvSpPr>
              <p:nvPr/>
            </p:nvSpPr>
            <p:spPr>
              <a:xfrm>
                <a:off x="4679712" y="2599803"/>
                <a:ext cx="1196975" cy="369332"/>
              </a:xfrm>
              <a:prstGeom prst="rect">
                <a:avLst/>
              </a:prstGeom>
              <a:blipFill>
                <a:blip r:embed="rId4"/>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36F7D76E-1E3C-90FA-E7A3-04E844AB656B}"/>
                  </a:ext>
                </a:extLst>
              </p:cNvPr>
              <p:cNvSpPr/>
              <p:nvPr/>
            </p:nvSpPr>
            <p:spPr>
              <a:xfrm>
                <a:off x="756251" y="1113283"/>
                <a:ext cx="7741083" cy="391646"/>
              </a:xfrm>
              <a:prstGeom prst="rect">
                <a:avLst/>
              </a:prstGeom>
            </p:spPr>
            <p:txBody>
              <a:bodyPr wrap="square">
                <a:spAutoFit/>
              </a:bodyPr>
              <a:lstStyle/>
              <a:p>
                <a:r>
                  <a:rPr lang="zh-TW" altLang="en-US" dirty="0">
                    <a:cs typeface="Times New Roman" pitchFamily="18" charset="0"/>
                  </a:rPr>
                  <a:t>必須引進一個如電磁場的向量規範場</a:t>
                </a:r>
                <a14:m>
                  <m:oMath xmlns:m="http://schemas.openxmlformats.org/officeDocument/2006/math">
                    <m:sSub>
                      <m:sSubPr>
                        <m:ctrlPr>
                          <a:rPr lang="en-US" altLang="zh-TW" i="1" dirty="0">
                            <a:latin typeface="Cambria Math" panose="02040503050406030204" pitchFamily="18" charset="0"/>
                          </a:rPr>
                        </m:ctrlPr>
                      </m:sSubPr>
                      <m:e>
                        <m:r>
                          <a:rPr lang="en-US" altLang="zh-TW" i="1" dirty="0">
                            <a:latin typeface="Cambria Math"/>
                          </a:rPr>
                          <m:t>𝐴</m:t>
                        </m:r>
                      </m:e>
                      <m:sub>
                        <m:r>
                          <a:rPr lang="zh-TW" altLang="en-US" i="1" dirty="0">
                            <a:latin typeface="Cambria Math"/>
                          </a:rPr>
                          <m:t>𝜇</m:t>
                        </m:r>
                      </m:sub>
                    </m:sSub>
                    <m:r>
                      <a:rPr lang="en-US" altLang="zh-TW" i="1" dirty="0">
                        <a:latin typeface="Cambria Math"/>
                      </a:rPr>
                      <m:t>(</m:t>
                    </m:r>
                    <m:r>
                      <a:rPr lang="en-US" altLang="zh-TW" i="1" dirty="0">
                        <a:latin typeface="Cambria Math"/>
                      </a:rPr>
                      <m:t>𝑥</m:t>
                    </m:r>
                    <m:r>
                      <a:rPr lang="en-US" altLang="zh-TW" i="1" dirty="0">
                        <a:latin typeface="Cambria Math"/>
                      </a:rPr>
                      <m:t>)</m:t>
                    </m:r>
                  </m:oMath>
                </a14:m>
                <a:r>
                  <a:rPr lang="zh-TW" altLang="en-US" dirty="0">
                    <a:cs typeface="Times New Roman" pitchFamily="18" charset="0"/>
                  </a:rPr>
                  <a:t>，</a:t>
                </a:r>
                <a:endParaRPr lang="zh-TW" altLang="en-US" dirty="0">
                  <a:latin typeface="+mn-lt"/>
                </a:endParaRPr>
              </a:p>
            </p:txBody>
          </p:sp>
        </mc:Choice>
        <mc:Fallback xmlns="">
          <p:sp>
            <p:nvSpPr>
              <p:cNvPr id="6" name="矩形 5"/>
              <p:cNvSpPr>
                <a:spLocks noRot="1" noChangeAspect="1" noMove="1" noResize="1" noEditPoints="1" noAdjustHandles="1" noChangeArrowheads="1" noChangeShapeType="1" noTextEdit="1"/>
              </p:cNvSpPr>
              <p:nvPr/>
            </p:nvSpPr>
            <p:spPr>
              <a:xfrm>
                <a:off x="756251" y="1113283"/>
                <a:ext cx="7741083" cy="391646"/>
              </a:xfrm>
              <a:prstGeom prst="rect">
                <a:avLst/>
              </a:prstGeom>
              <a:blipFill>
                <a:blip r:embed="rId5"/>
                <a:stretch>
                  <a:fillRect l="-821" t="-6452" b="-1612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F9E447DC-A9E2-81BA-C7A3-BE7D09ACED3B}"/>
                  </a:ext>
                </a:extLst>
              </p:cNvPr>
              <p:cNvSpPr/>
              <p:nvPr/>
            </p:nvSpPr>
            <p:spPr>
              <a:xfrm>
                <a:off x="4689625" y="4236473"/>
                <a:ext cx="1213922" cy="395108"/>
              </a:xfrm>
              <a:prstGeom prst="rect">
                <a:avLst/>
              </a:prstGeom>
              <a:solidFill>
                <a:srgbClr val="FFFF00"/>
              </a:solidFill>
            </p:spPr>
            <p:txBody>
              <a:bodyPr wrap="none">
                <a:spAutoFit/>
              </a:bodyPr>
              <a:lstStyle/>
              <a:p>
                <a14:m>
                  <m:oMath xmlns:m="http://schemas.openxmlformats.org/officeDocument/2006/math">
                    <m:sSubSup>
                      <m:sSubSupPr>
                        <m:ctrlPr>
                          <a:rPr lang="zh-TW" altLang="en-US" i="1" smtClean="0">
                            <a:latin typeface="Cambria Math" panose="02040503050406030204" pitchFamily="18" charset="0"/>
                          </a:rPr>
                        </m:ctrlPr>
                      </m:sSubSupPr>
                      <m:e>
                        <m:r>
                          <a:rPr lang="en-US" altLang="zh-TW" b="0" i="1" smtClean="0">
                            <a:latin typeface="Cambria Math"/>
                          </a:rPr>
                          <m:t>𝐴</m:t>
                        </m:r>
                      </m:e>
                      <m:sub>
                        <m:r>
                          <a:rPr lang="en-US" altLang="zh-TW" b="0" i="1" smtClean="0">
                            <a:latin typeface="Cambria Math"/>
                          </a:rPr>
                          <m:t>1</m:t>
                        </m:r>
                      </m:sub>
                      <m:sup>
                        <m:r>
                          <a:rPr lang="en-US" altLang="zh-TW" i="1">
                            <a:latin typeface="Cambria Math" panose="02040503050406030204" pitchFamily="18" charset="0"/>
                            <a:ea typeface="Cambria Math" panose="02040503050406030204" pitchFamily="18" charset="0"/>
                          </a:rPr>
                          <m:t>𝜇</m:t>
                        </m:r>
                      </m:sup>
                    </m:sSubSup>
                    <m:r>
                      <a:rPr lang="en-US" altLang="zh-TW" b="0" i="1" smtClean="0">
                        <a:latin typeface="Cambria Math"/>
                        <a:ea typeface="Cambria Math" panose="02040503050406030204" pitchFamily="18" charset="0"/>
                      </a:rPr>
                      <m:t>,</m:t>
                    </m:r>
                    <m:sSubSup>
                      <m:sSubSupPr>
                        <m:ctrlPr>
                          <a:rPr lang="zh-TW" altLang="en-US" i="1">
                            <a:latin typeface="Cambria Math" panose="02040503050406030204" pitchFamily="18" charset="0"/>
                          </a:rPr>
                        </m:ctrlPr>
                      </m:sSubSupPr>
                      <m:e>
                        <m:r>
                          <a:rPr lang="en-US" altLang="zh-TW" i="1">
                            <a:latin typeface="Cambria Math"/>
                          </a:rPr>
                          <m:t>𝐴</m:t>
                        </m:r>
                      </m:e>
                      <m:sub>
                        <m:r>
                          <a:rPr lang="en-US" altLang="zh-TW" b="0" i="1" smtClean="0">
                            <a:latin typeface="Cambria Math"/>
                          </a:rPr>
                          <m:t>2</m:t>
                        </m:r>
                      </m:sub>
                      <m:sup>
                        <m:r>
                          <a:rPr lang="en-US" altLang="zh-TW" i="1">
                            <a:latin typeface="Cambria Math" panose="02040503050406030204" pitchFamily="18" charset="0"/>
                            <a:ea typeface="Cambria Math" panose="02040503050406030204" pitchFamily="18" charset="0"/>
                          </a:rPr>
                          <m:t>𝜇</m:t>
                        </m:r>
                      </m:sup>
                    </m:sSubSup>
                  </m:oMath>
                </a14:m>
                <a:r>
                  <a:rPr lang="en-US" altLang="zh-TW" dirty="0"/>
                  <a:t>,</a:t>
                </a:r>
                <a:r>
                  <a:rPr lang="zh-TW" altLang="en-US" dirty="0"/>
                  <a:t> </a:t>
                </a:r>
                <a14:m>
                  <m:oMath xmlns:m="http://schemas.openxmlformats.org/officeDocument/2006/math">
                    <m:sSubSup>
                      <m:sSubSupPr>
                        <m:ctrlPr>
                          <a:rPr lang="zh-TW" altLang="en-US" i="1">
                            <a:latin typeface="Cambria Math" panose="02040503050406030204" pitchFamily="18" charset="0"/>
                          </a:rPr>
                        </m:ctrlPr>
                      </m:sSubSupPr>
                      <m:e>
                        <m:r>
                          <a:rPr lang="en-US" altLang="zh-TW" i="1">
                            <a:latin typeface="Cambria Math"/>
                          </a:rPr>
                          <m:t>𝐴</m:t>
                        </m:r>
                      </m:e>
                      <m:sub>
                        <m:r>
                          <a:rPr lang="en-US" altLang="zh-TW" b="0" i="1" smtClean="0">
                            <a:latin typeface="Cambria Math"/>
                          </a:rPr>
                          <m:t>3</m:t>
                        </m:r>
                      </m:sub>
                      <m:sup>
                        <m:r>
                          <a:rPr lang="en-US" altLang="zh-TW" i="1">
                            <a:latin typeface="Cambria Math" panose="02040503050406030204" pitchFamily="18" charset="0"/>
                            <a:ea typeface="Cambria Math" panose="02040503050406030204" pitchFamily="18" charset="0"/>
                          </a:rPr>
                          <m:t>𝜇</m:t>
                        </m:r>
                      </m:sup>
                    </m:sSubSup>
                  </m:oMath>
                </a14:m>
                <a:endParaRPr lang="zh-TW" altLang="en-US" dirty="0"/>
              </a:p>
            </p:txBody>
          </p:sp>
        </mc:Choice>
        <mc:Fallback xmlns="">
          <p:sp>
            <p:nvSpPr>
              <p:cNvPr id="7" name="矩形 6">
                <a:extLst>
                  <a:ext uri="{FF2B5EF4-FFF2-40B4-BE49-F238E27FC236}">
                    <a16:creationId xmlns:a16="http://schemas.microsoft.com/office/drawing/2014/main" id="{F9E447DC-A9E2-81BA-C7A3-BE7D09ACED3B}"/>
                  </a:ext>
                </a:extLst>
              </p:cNvPr>
              <p:cNvSpPr>
                <a:spLocks noRot="1" noChangeAspect="1" noMove="1" noResize="1" noEditPoints="1" noAdjustHandles="1" noChangeArrowheads="1" noChangeShapeType="1" noTextEdit="1"/>
              </p:cNvSpPr>
              <p:nvPr/>
            </p:nvSpPr>
            <p:spPr>
              <a:xfrm>
                <a:off x="4689625" y="4236473"/>
                <a:ext cx="1213922" cy="395108"/>
              </a:xfrm>
              <a:prstGeom prst="rect">
                <a:avLst/>
              </a:prstGeom>
              <a:blipFill>
                <a:blip r:embed="rId6"/>
                <a:stretch>
                  <a:fillRect t="-6250" b="-18750"/>
                </a:stretch>
              </a:blipFill>
            </p:spPr>
            <p:txBody>
              <a:bodyPr/>
              <a:lstStyle/>
              <a:p>
                <a:r>
                  <a:rPr lang="en-US">
                    <a:noFill/>
                  </a:rPr>
                  <a:t> </a:t>
                </a:r>
              </a:p>
            </p:txBody>
          </p:sp>
        </mc:Fallback>
      </mc:AlternateContent>
      <p:sp>
        <p:nvSpPr>
          <p:cNvPr id="18" name="向下箭號 17">
            <a:extLst>
              <a:ext uri="{FF2B5EF4-FFF2-40B4-BE49-F238E27FC236}">
                <a16:creationId xmlns:a16="http://schemas.microsoft.com/office/drawing/2014/main" id="{529C6429-5D3B-2553-679E-4BF7C24A1196}"/>
              </a:ext>
            </a:extLst>
          </p:cNvPr>
          <p:cNvSpPr/>
          <p:nvPr/>
        </p:nvSpPr>
        <p:spPr>
          <a:xfrm>
            <a:off x="5096430" y="4703201"/>
            <a:ext cx="363538" cy="3946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D0FC17B6-6F66-3924-4CD8-4B4737D0E0A0}"/>
                  </a:ext>
                </a:extLst>
              </p:cNvPr>
              <p:cNvSpPr/>
              <p:nvPr/>
            </p:nvSpPr>
            <p:spPr>
              <a:xfrm>
                <a:off x="4698098" y="5228751"/>
                <a:ext cx="1196975"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cs typeface="Times New Roman" pitchFamily="18" charset="0"/>
                            </a:rPr>
                          </m:ctrlPr>
                        </m:sSubPr>
                        <m:e>
                          <m:r>
                            <a:rPr lang="en-US" altLang="zh-TW" b="0" i="1" smtClean="0">
                              <a:latin typeface="Cambria Math"/>
                              <a:cs typeface="Times New Roman" pitchFamily="18" charset="0"/>
                            </a:rPr>
                            <m:t>𝑊</m:t>
                          </m:r>
                        </m:e>
                        <m:sub>
                          <m:r>
                            <a:rPr lang="en-US" altLang="zh-TW" i="1">
                              <a:latin typeface="Cambria Math"/>
                              <a:cs typeface="Times New Roman" pitchFamily="18" charset="0"/>
                            </a:rPr>
                            <m:t>1</m:t>
                          </m:r>
                        </m:sub>
                      </m:sSub>
                      <m:r>
                        <a:rPr lang="en-US" altLang="zh-TW" b="0" i="1" smtClean="0">
                          <a:latin typeface="Cambria Math"/>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b="0" i="1" smtClean="0">
                              <a:latin typeface="Cambria Math"/>
                              <a:cs typeface="Times New Roman" pitchFamily="18" charset="0"/>
                            </a:rPr>
                            <m:t>𝑊</m:t>
                          </m:r>
                        </m:e>
                        <m:sub>
                          <m:r>
                            <a:rPr lang="en-US" altLang="zh-TW" b="0" i="1" smtClean="0">
                              <a:latin typeface="Cambria Math"/>
                              <a:cs typeface="Times New Roman" pitchFamily="18" charset="0"/>
                            </a:rPr>
                            <m:t>2</m:t>
                          </m:r>
                        </m:sub>
                      </m:sSub>
                      <m:r>
                        <a:rPr lang="en-US" altLang="zh-TW" b="0" i="1" smtClean="0">
                          <a:latin typeface="Cambria Math"/>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b="0" i="1" smtClean="0">
                              <a:latin typeface="Cambria Math"/>
                              <a:cs typeface="Times New Roman" pitchFamily="18" charset="0"/>
                            </a:rPr>
                            <m:t>𝑊</m:t>
                          </m:r>
                        </m:e>
                        <m:sub>
                          <m:r>
                            <a:rPr lang="en-US" altLang="zh-TW" b="0" i="1" smtClean="0">
                              <a:latin typeface="Cambria Math"/>
                              <a:cs typeface="Times New Roman" pitchFamily="18" charset="0"/>
                            </a:rPr>
                            <m:t>3</m:t>
                          </m:r>
                        </m:sub>
                      </m:sSub>
                    </m:oMath>
                  </m:oMathPara>
                </a14:m>
                <a:endParaRPr lang="zh-TW" altLang="en-US" dirty="0"/>
              </a:p>
            </p:txBody>
          </p:sp>
        </mc:Choice>
        <mc:Fallback xmlns="">
          <p:sp>
            <p:nvSpPr>
              <p:cNvPr id="19" name="矩形 18">
                <a:extLst>
                  <a:ext uri="{FF2B5EF4-FFF2-40B4-BE49-F238E27FC236}">
                    <a16:creationId xmlns:a16="http://schemas.microsoft.com/office/drawing/2014/main" id="{D0FC17B6-6F66-3924-4CD8-4B4737D0E0A0}"/>
                  </a:ext>
                </a:extLst>
              </p:cNvPr>
              <p:cNvSpPr>
                <a:spLocks noRot="1" noChangeAspect="1" noMove="1" noResize="1" noEditPoints="1" noAdjustHandles="1" noChangeArrowheads="1" noChangeShapeType="1" noTextEdit="1"/>
              </p:cNvSpPr>
              <p:nvPr/>
            </p:nvSpPr>
            <p:spPr>
              <a:xfrm>
                <a:off x="4698098" y="5228751"/>
                <a:ext cx="1196975" cy="369332"/>
              </a:xfrm>
              <a:prstGeom prst="rect">
                <a:avLst/>
              </a:prstGeom>
              <a:blipFill>
                <a:blip r:embed="rId7"/>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F985B3AF-B8B4-CDDB-5C4B-95427B7C90E9}"/>
                  </a:ext>
                </a:extLst>
              </p:cNvPr>
              <p:cNvSpPr/>
              <p:nvPr/>
            </p:nvSpPr>
            <p:spPr>
              <a:xfrm>
                <a:off x="4572000" y="2090636"/>
                <a:ext cx="4025461" cy="369332"/>
              </a:xfrm>
              <a:prstGeom prst="rect">
                <a:avLst/>
              </a:prstGeom>
            </p:spPr>
            <p:txBody>
              <a:bodyPr wrap="none">
                <a:spAutoFit/>
              </a:bodyPr>
              <a:lstStyle/>
              <a:p>
                <a14:m>
                  <m:oMath xmlns:m="http://schemas.openxmlformats.org/officeDocument/2006/math">
                    <m:r>
                      <a:rPr lang="en-US" altLang="zh-TW" i="1" dirty="0" smtClean="0">
                        <a:solidFill>
                          <a:srgbClr val="FF0000"/>
                        </a:solidFill>
                        <a:latin typeface="Cambria Math" panose="02040503050406030204" pitchFamily="18" charset="0"/>
                        <a:cs typeface="Times New Roman" panose="02020603050405020304" pitchFamily="18" charset="0"/>
                      </a:rPr>
                      <m:t>𝑆𝑈</m:t>
                    </m:r>
                    <m:r>
                      <a:rPr lang="en-US" altLang="zh-TW" i="1" dirty="0" smtClean="0">
                        <a:solidFill>
                          <a:srgbClr val="FF0000"/>
                        </a:solidFill>
                        <a:latin typeface="Cambria Math" panose="02040503050406030204" pitchFamily="18" charset="0"/>
                        <a:cs typeface="Times New Roman" panose="02020603050405020304" pitchFamily="18" charset="0"/>
                      </a:rPr>
                      <m:t>(2)</m:t>
                    </m:r>
                    <m:r>
                      <a:rPr lang="zh-TW" altLang="en-US" i="1" dirty="0">
                        <a:solidFill>
                          <a:srgbClr val="FF0000"/>
                        </a:solidFill>
                        <a:latin typeface="Cambria Math" panose="02040503050406030204" pitchFamily="18" charset="0"/>
                        <a:cs typeface="Times New Roman" panose="02020603050405020304" pitchFamily="18" charset="0"/>
                      </a:rPr>
                      <m:t> </m:t>
                    </m:r>
                  </m:oMath>
                </a14:m>
                <a:r>
                  <a:rPr lang="en-US" altLang="zh-TW" dirty="0">
                    <a:solidFill>
                      <a:srgbClr val="FF0000"/>
                    </a:solidFill>
                    <a:latin typeface="Times New Roman" panose="02020603050405020304" pitchFamily="18" charset="0"/>
                    <a:cs typeface="Times New Roman" panose="02020603050405020304" pitchFamily="18" charset="0"/>
                  </a:rPr>
                  <a:t>local </a:t>
                </a:r>
                <a:r>
                  <a:rPr lang="zh-TW" altLang="en-US" dirty="0">
                    <a:solidFill>
                      <a:srgbClr val="FF0000"/>
                    </a:solidFill>
                    <a:cs typeface="Times New Roman" pitchFamily="18" charset="0"/>
                  </a:rPr>
                  <a:t>規範對稱 </a:t>
                </a:r>
                <a:r>
                  <a:rPr lang="en-US" altLang="zh-TW" dirty="0">
                    <a:solidFill>
                      <a:srgbClr val="FF0000"/>
                    </a:solidFill>
                    <a:latin typeface="Times New Roman" panose="02020603050405020304" pitchFamily="18" charset="0"/>
                    <a:cs typeface="Times New Roman" panose="02020603050405020304" pitchFamily="18" charset="0"/>
                  </a:rPr>
                  <a:t>Gauge symmetry</a:t>
                </a:r>
                <a:endParaRPr lang="zh-TW" altLang="en-US"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4572000" y="2090636"/>
                <a:ext cx="4025461" cy="369332"/>
              </a:xfrm>
              <a:prstGeom prst="rect">
                <a:avLst/>
              </a:prstGeom>
              <a:blipFill>
                <a:blip r:embed="rId8"/>
                <a:stretch>
                  <a:fillRect t="-6667" b="-20000"/>
                </a:stretch>
              </a:blipFill>
            </p:spPr>
            <p:txBody>
              <a:bodyPr/>
              <a:lstStyle/>
              <a:p>
                <a:r>
                  <a:rPr lang="zh-TW" altLang="en-US">
                    <a:noFill/>
                  </a:rPr>
                  <a:t> </a:t>
                </a:r>
              </a:p>
            </p:txBody>
          </p:sp>
        </mc:Fallback>
      </mc:AlternateContent>
      <p:sp>
        <p:nvSpPr>
          <p:cNvPr id="12" name="向下箭號 11">
            <a:extLst>
              <a:ext uri="{FF2B5EF4-FFF2-40B4-BE49-F238E27FC236}">
                <a16:creationId xmlns:a16="http://schemas.microsoft.com/office/drawing/2014/main" id="{050E9B9D-E519-0B8D-0626-700EE7A3A20B}"/>
              </a:ext>
            </a:extLst>
          </p:cNvPr>
          <p:cNvSpPr/>
          <p:nvPr/>
        </p:nvSpPr>
        <p:spPr>
          <a:xfrm>
            <a:off x="814789" y="3773500"/>
            <a:ext cx="363538" cy="3946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BDA3DFAB-8295-07AD-3E4D-716A830CDEAD}"/>
                  </a:ext>
                </a:extLst>
              </p:cNvPr>
              <p:cNvSpPr/>
              <p:nvPr/>
            </p:nvSpPr>
            <p:spPr>
              <a:xfrm>
                <a:off x="838465" y="3092651"/>
                <a:ext cx="285032"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cs typeface="Times New Roman" pitchFamily="18" charset="0"/>
                        </a:rPr>
                        <m:t>1</m:t>
                      </m:r>
                    </m:oMath>
                  </m:oMathPara>
                </a14:m>
                <a:endParaRPr lang="zh-TW" altLang="en-US" dirty="0"/>
              </a:p>
            </p:txBody>
          </p:sp>
        </mc:Choice>
        <mc:Fallback xmlns="">
          <p:sp>
            <p:nvSpPr>
              <p:cNvPr id="13" name="矩形 12">
                <a:extLst>
                  <a:ext uri="{FF2B5EF4-FFF2-40B4-BE49-F238E27FC236}">
                    <a16:creationId xmlns:a16="http://schemas.microsoft.com/office/drawing/2014/main" id="{BDA3DFAB-8295-07AD-3E4D-716A830CDEAD}"/>
                  </a:ext>
                </a:extLst>
              </p:cNvPr>
              <p:cNvSpPr>
                <a:spLocks noRot="1" noChangeAspect="1" noMove="1" noResize="1" noEditPoints="1" noAdjustHandles="1" noChangeArrowheads="1" noChangeShapeType="1" noTextEdit="1"/>
              </p:cNvSpPr>
              <p:nvPr/>
            </p:nvSpPr>
            <p:spPr>
              <a:xfrm>
                <a:off x="838465" y="3092651"/>
                <a:ext cx="285032" cy="369332"/>
              </a:xfrm>
              <a:prstGeom prst="rect">
                <a:avLst/>
              </a:prstGeom>
              <a:blipFill>
                <a:blip r:embed="rId9"/>
                <a:stretch>
                  <a:fillRect r="-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DCEF2292-8789-530B-E2F6-A877085DC50B}"/>
                  </a:ext>
                </a:extLst>
              </p:cNvPr>
              <p:cNvSpPr/>
              <p:nvPr/>
            </p:nvSpPr>
            <p:spPr>
              <a:xfrm>
                <a:off x="814789" y="2605115"/>
                <a:ext cx="285032"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cs typeface="Times New Roman" pitchFamily="18" charset="0"/>
                        </a:rPr>
                        <m:t>𝜃</m:t>
                      </m:r>
                    </m:oMath>
                  </m:oMathPara>
                </a14:m>
                <a:endParaRPr lang="zh-TW" altLang="en-US" dirty="0"/>
              </a:p>
            </p:txBody>
          </p:sp>
        </mc:Choice>
        <mc:Fallback xmlns="">
          <p:sp>
            <p:nvSpPr>
              <p:cNvPr id="15" name="矩形 14">
                <a:extLst>
                  <a:ext uri="{FF2B5EF4-FFF2-40B4-BE49-F238E27FC236}">
                    <a16:creationId xmlns:a16="http://schemas.microsoft.com/office/drawing/2014/main" id="{DCEF2292-8789-530B-E2F6-A877085DC50B}"/>
                  </a:ext>
                </a:extLst>
              </p:cNvPr>
              <p:cNvSpPr>
                <a:spLocks noRot="1" noChangeAspect="1" noMove="1" noResize="1" noEditPoints="1" noAdjustHandles="1" noChangeArrowheads="1" noChangeShapeType="1" noTextEdit="1"/>
              </p:cNvSpPr>
              <p:nvPr/>
            </p:nvSpPr>
            <p:spPr>
              <a:xfrm>
                <a:off x="814789" y="2605115"/>
                <a:ext cx="285032" cy="369332"/>
              </a:xfrm>
              <a:prstGeom prst="rect">
                <a:avLst/>
              </a:prstGeom>
              <a:blipFill>
                <a:blip r:embed="rId10"/>
                <a:stretch>
                  <a:fillRect r="-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61702763-FBA2-FDCE-667C-754C83EFD693}"/>
                  </a:ext>
                </a:extLst>
              </p:cNvPr>
              <p:cNvSpPr/>
              <p:nvPr/>
            </p:nvSpPr>
            <p:spPr>
              <a:xfrm>
                <a:off x="756251" y="4269307"/>
                <a:ext cx="527965"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a:rPr>
                            <m:t>𝐴</m:t>
                          </m:r>
                        </m:e>
                        <m:sup>
                          <m:r>
                            <a:rPr lang="zh-TW" altLang="en-US" i="1" smtClean="0">
                              <a:latin typeface="Cambria Math"/>
                            </a:rPr>
                            <m:t>𝜇</m:t>
                          </m:r>
                        </m:sup>
                      </m:sSup>
                    </m:oMath>
                  </m:oMathPara>
                </a14:m>
                <a:endParaRPr lang="zh-TW" altLang="en-US" dirty="0"/>
              </a:p>
            </p:txBody>
          </p:sp>
        </mc:Choice>
        <mc:Fallback xmlns="">
          <p:sp>
            <p:nvSpPr>
              <p:cNvPr id="16" name="矩形 15">
                <a:extLst>
                  <a:ext uri="{FF2B5EF4-FFF2-40B4-BE49-F238E27FC236}">
                    <a16:creationId xmlns:a16="http://schemas.microsoft.com/office/drawing/2014/main" id="{61702763-FBA2-FDCE-667C-754C83EFD693}"/>
                  </a:ext>
                </a:extLst>
              </p:cNvPr>
              <p:cNvSpPr>
                <a:spLocks noRot="1" noChangeAspect="1" noMove="1" noResize="1" noEditPoints="1" noAdjustHandles="1" noChangeArrowheads="1" noChangeShapeType="1" noTextEdit="1"/>
              </p:cNvSpPr>
              <p:nvPr/>
            </p:nvSpPr>
            <p:spPr>
              <a:xfrm>
                <a:off x="756251" y="4269307"/>
                <a:ext cx="527965"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BA774B88-24EB-E3B3-8DF9-215CCF0329AD}"/>
                  </a:ext>
                </a:extLst>
              </p:cNvPr>
              <p:cNvSpPr/>
              <p:nvPr/>
            </p:nvSpPr>
            <p:spPr>
              <a:xfrm>
                <a:off x="756252" y="2083829"/>
                <a:ext cx="3805529" cy="369332"/>
              </a:xfrm>
              <a:prstGeom prst="rect">
                <a:avLst/>
              </a:prstGeom>
            </p:spPr>
            <p:txBody>
              <a:bodyPr wrap="none">
                <a:spAutoFit/>
              </a:bodyPr>
              <a:lstStyle/>
              <a:p>
                <a14:m>
                  <m:oMath xmlns:m="http://schemas.openxmlformats.org/officeDocument/2006/math">
                    <m:r>
                      <a:rPr lang="en-US" altLang="zh-TW" i="1" dirty="0" smtClean="0">
                        <a:solidFill>
                          <a:srgbClr val="FF0000"/>
                        </a:solidFill>
                        <a:latin typeface="Cambria Math" panose="02040503050406030204" pitchFamily="18" charset="0"/>
                        <a:cs typeface="Times New Roman" panose="02020603050405020304" pitchFamily="18" charset="0"/>
                      </a:rPr>
                      <m:t>𝑈</m:t>
                    </m:r>
                    <m:r>
                      <a:rPr lang="en-US" altLang="zh-TW" i="1" dirty="0" smtClean="0">
                        <a:solidFill>
                          <a:srgbClr val="FF0000"/>
                        </a:solidFill>
                        <a:latin typeface="Cambria Math" panose="02040503050406030204" pitchFamily="18" charset="0"/>
                        <a:cs typeface="Times New Roman" panose="02020603050405020304" pitchFamily="18" charset="0"/>
                      </a:rPr>
                      <m:t>(1)</m:t>
                    </m:r>
                    <m:r>
                      <a:rPr lang="zh-TW" altLang="en-US" i="1" dirty="0">
                        <a:solidFill>
                          <a:srgbClr val="FF0000"/>
                        </a:solidFill>
                        <a:latin typeface="Cambria Math" panose="02040503050406030204" pitchFamily="18" charset="0"/>
                        <a:cs typeface="Times New Roman" panose="02020603050405020304" pitchFamily="18" charset="0"/>
                      </a:rPr>
                      <m:t> </m:t>
                    </m:r>
                  </m:oMath>
                </a14:m>
                <a:r>
                  <a:rPr lang="en-US" altLang="zh-TW" dirty="0">
                    <a:solidFill>
                      <a:srgbClr val="FF0000"/>
                    </a:solidFill>
                    <a:latin typeface="Times New Roman" panose="02020603050405020304" pitchFamily="18" charset="0"/>
                    <a:cs typeface="Times New Roman" panose="02020603050405020304" pitchFamily="18" charset="0"/>
                  </a:rPr>
                  <a:t>local </a:t>
                </a:r>
                <a:r>
                  <a:rPr lang="zh-TW" altLang="en-US" dirty="0">
                    <a:solidFill>
                      <a:srgbClr val="FF0000"/>
                    </a:solidFill>
                    <a:cs typeface="Times New Roman" pitchFamily="18" charset="0"/>
                  </a:rPr>
                  <a:t>規範對稱 </a:t>
                </a:r>
                <a:r>
                  <a:rPr lang="en-US" altLang="zh-TW" dirty="0">
                    <a:solidFill>
                      <a:srgbClr val="FF0000"/>
                    </a:solidFill>
                    <a:latin typeface="Times New Roman" panose="02020603050405020304" pitchFamily="18" charset="0"/>
                    <a:cs typeface="Times New Roman" panose="02020603050405020304" pitchFamily="18" charset="0"/>
                  </a:rPr>
                  <a:t>Gauge symmetry</a:t>
                </a:r>
                <a:endParaRPr lang="zh-TW" altLang="en-US"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1" name="矩形 20"/>
              <p:cNvSpPr>
                <a:spLocks noRot="1" noChangeAspect="1" noMove="1" noResize="1" noEditPoints="1" noAdjustHandles="1" noChangeArrowheads="1" noChangeShapeType="1" noTextEdit="1"/>
              </p:cNvSpPr>
              <p:nvPr/>
            </p:nvSpPr>
            <p:spPr>
              <a:xfrm>
                <a:off x="756252" y="2083829"/>
                <a:ext cx="3805529" cy="369332"/>
              </a:xfrm>
              <a:prstGeom prst="rect">
                <a:avLst/>
              </a:prstGeom>
              <a:blipFill>
                <a:blip r:embed="rId12"/>
                <a:stretch>
                  <a:fillRect t="-6667" r="-334" b="-2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CB90A4CA-504F-E92B-B657-3438F5F9170B}"/>
                  </a:ext>
                </a:extLst>
              </p:cNvPr>
              <p:cNvSpPr txBox="1"/>
              <p:nvPr/>
            </p:nvSpPr>
            <p:spPr>
              <a:xfrm>
                <a:off x="1342551" y="2599803"/>
                <a:ext cx="1982851" cy="38145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𝜓</m:t>
                      </m:r>
                      <m:d>
                        <m:dPr>
                          <m:ctrlPr>
                            <a:rPr lang="en-US" altLang="zh-TW" i="1" smtClean="0">
                              <a:latin typeface="Cambria Math" panose="02040503050406030204" pitchFamily="18" charset="0"/>
                            </a:rPr>
                          </m:ctrlPr>
                        </m:dPr>
                        <m:e>
                          <m:r>
                            <a:rPr lang="en-US" altLang="zh-TW" b="0" i="1" smtClean="0">
                              <a:latin typeface="Cambria Math"/>
                            </a:rPr>
                            <m:t>𝑥</m:t>
                          </m:r>
                        </m:e>
                      </m:d>
                      <m:r>
                        <a:rPr lang="en-US" altLang="zh-TW" i="1" smtClean="0">
                          <a:latin typeface="Cambria Math"/>
                          <a:ea typeface="Cambria Math"/>
                        </a:rPr>
                        <m:t>→</m:t>
                      </m:r>
                      <m:sSup>
                        <m:sSupPr>
                          <m:ctrlPr>
                            <a:rPr lang="en-US" altLang="zh-TW" i="1" smtClean="0">
                              <a:latin typeface="Cambria Math" panose="02040503050406030204" pitchFamily="18" charset="0"/>
                              <a:ea typeface="Cambria Math"/>
                            </a:rPr>
                          </m:ctrlPr>
                        </m:sSupPr>
                        <m:e>
                          <m:r>
                            <a:rPr lang="en-US" altLang="zh-TW" b="0" i="1" smtClean="0">
                              <a:latin typeface="Cambria Math"/>
                              <a:ea typeface="Cambria Math"/>
                            </a:rPr>
                            <m:t>𝑒</m:t>
                          </m:r>
                        </m:e>
                        <m:sup>
                          <m:r>
                            <a:rPr lang="en-US" altLang="zh-TW" b="0" i="1" smtClean="0">
                              <a:latin typeface="Cambria Math"/>
                              <a:ea typeface="Cambria Math"/>
                            </a:rPr>
                            <m:t>−</m:t>
                          </m:r>
                          <m:r>
                            <a:rPr lang="en-US" altLang="zh-TW" b="0" i="1" smtClean="0">
                              <a:latin typeface="Cambria Math"/>
                              <a:ea typeface="Cambria Math"/>
                            </a:rPr>
                            <m:t>𝑖</m:t>
                          </m:r>
                          <m:r>
                            <a:rPr lang="zh-TW" altLang="en-US" b="0" i="1" smtClean="0">
                              <a:latin typeface="Cambria Math"/>
                              <a:ea typeface="Cambria Math"/>
                            </a:rPr>
                            <m:t>𝜃</m:t>
                          </m:r>
                        </m:sup>
                      </m:sSup>
                      <m:r>
                        <a:rPr lang="zh-TW" altLang="en-US" i="1">
                          <a:latin typeface="Cambria Math"/>
                        </a:rPr>
                        <m:t>𝜓</m:t>
                      </m:r>
                      <m:d>
                        <m:dPr>
                          <m:ctrlPr>
                            <a:rPr lang="en-US" altLang="zh-TW" i="1">
                              <a:latin typeface="Cambria Math" panose="02040503050406030204" pitchFamily="18" charset="0"/>
                            </a:rPr>
                          </m:ctrlPr>
                        </m:dPr>
                        <m:e>
                          <m:r>
                            <a:rPr lang="en-US" altLang="zh-TW" i="1">
                              <a:latin typeface="Cambria Math"/>
                            </a:rPr>
                            <m:t>𝑥</m:t>
                          </m:r>
                        </m:e>
                      </m:d>
                    </m:oMath>
                  </m:oMathPara>
                </a14:m>
                <a:endParaRPr lang="zh-TW" altLang="en-US" dirty="0"/>
              </a:p>
            </p:txBody>
          </p:sp>
        </mc:Choice>
        <mc:Fallback xmlns="">
          <p:sp>
            <p:nvSpPr>
              <p:cNvPr id="3" name="文字方塊 2">
                <a:extLst>
                  <a:ext uri="{FF2B5EF4-FFF2-40B4-BE49-F238E27FC236}">
                    <a16:creationId xmlns:a16="http://schemas.microsoft.com/office/drawing/2014/main" id="{CB90A4CA-504F-E92B-B657-3438F5F9170B}"/>
                  </a:ext>
                </a:extLst>
              </p:cNvPr>
              <p:cNvSpPr txBox="1">
                <a:spLocks noRot="1" noChangeAspect="1" noMove="1" noResize="1" noEditPoints="1" noAdjustHandles="1" noChangeArrowheads="1" noChangeShapeType="1" noTextEdit="1"/>
              </p:cNvSpPr>
              <p:nvPr/>
            </p:nvSpPr>
            <p:spPr>
              <a:xfrm>
                <a:off x="1342551" y="2599803"/>
                <a:ext cx="1982851" cy="381451"/>
              </a:xfrm>
              <a:prstGeom prst="rect">
                <a:avLst/>
              </a:prstGeom>
              <a:blipFill>
                <a:blip r:embed="rId13"/>
                <a:stretch>
                  <a:fillRect b="-16129"/>
                </a:stretch>
              </a:blipFill>
            </p:spPr>
            <p:txBody>
              <a:bodyPr/>
              <a:lstStyle/>
              <a:p>
                <a:r>
                  <a:rPr lang="en-US">
                    <a:noFill/>
                  </a:rPr>
                  <a:t> </a:t>
                </a:r>
              </a:p>
            </p:txBody>
          </p:sp>
        </mc:Fallback>
      </mc:AlternateContent>
      <p:sp>
        <p:nvSpPr>
          <p:cNvPr id="5" name="文字方塊 4">
            <a:extLst>
              <a:ext uri="{FF2B5EF4-FFF2-40B4-BE49-F238E27FC236}">
                <a16:creationId xmlns:a16="http://schemas.microsoft.com/office/drawing/2014/main" id="{B6718924-4CED-3925-881F-BA1952135ED3}"/>
              </a:ext>
            </a:extLst>
          </p:cNvPr>
          <p:cNvSpPr txBox="1"/>
          <p:nvPr/>
        </p:nvSpPr>
        <p:spPr>
          <a:xfrm>
            <a:off x="1485669" y="4269307"/>
            <a:ext cx="1644604" cy="369332"/>
          </a:xfrm>
          <a:prstGeom prst="rect">
            <a:avLst/>
          </a:prstGeom>
          <a:noFill/>
        </p:spPr>
        <p:txBody>
          <a:bodyPr wrap="square" rtlCol="0">
            <a:spAutoFit/>
          </a:bodyPr>
          <a:lstStyle/>
          <a:p>
            <a:r>
              <a:rPr lang="zh-TW" altLang="en-US" dirty="0"/>
              <a:t>電磁場</a:t>
            </a:r>
          </a:p>
        </p:txBody>
      </p:sp>
      <p:sp>
        <p:nvSpPr>
          <p:cNvPr id="8" name="矩形 7">
            <a:extLst>
              <a:ext uri="{FF2B5EF4-FFF2-40B4-BE49-F238E27FC236}">
                <a16:creationId xmlns:a16="http://schemas.microsoft.com/office/drawing/2014/main" id="{633390EA-F416-07FF-D8C0-04D128470A55}"/>
              </a:ext>
            </a:extLst>
          </p:cNvPr>
          <p:cNvSpPr/>
          <p:nvPr/>
        </p:nvSpPr>
        <p:spPr>
          <a:xfrm>
            <a:off x="756251" y="1507378"/>
            <a:ext cx="6013185" cy="369332"/>
          </a:xfrm>
          <a:prstGeom prst="rect">
            <a:avLst/>
          </a:prstGeom>
        </p:spPr>
        <p:txBody>
          <a:bodyPr wrap="none">
            <a:spAutoFit/>
          </a:bodyPr>
          <a:lstStyle/>
          <a:p>
            <a:r>
              <a:rPr lang="zh-TW" altLang="en-US" dirty="0">
                <a:cs typeface="Times New Roman" pitchFamily="18" charset="0"/>
              </a:rPr>
              <a:t>也就是一個如光子一樣，自旋為</a:t>
            </a:r>
            <a:r>
              <a:rPr lang="en-US" altLang="zh-TW" dirty="0">
                <a:latin typeface="Times New Roman" panose="02020603050405020304" pitchFamily="18" charset="0"/>
                <a:cs typeface="Times New Roman" panose="02020603050405020304" pitchFamily="18" charset="0"/>
              </a:rPr>
              <a:t>1</a:t>
            </a:r>
            <a:r>
              <a:rPr lang="zh-TW" altLang="en-US" dirty="0">
                <a:latin typeface="Times New Roman" panose="02020603050405020304" pitchFamily="18" charset="0"/>
                <a:cs typeface="Times New Roman" panose="02020603050405020304" pitchFamily="18" charset="0"/>
              </a:rPr>
              <a:t>的</a:t>
            </a:r>
            <a:r>
              <a:rPr lang="zh-TW" altLang="en-US" dirty="0">
                <a:solidFill>
                  <a:srgbClr val="FF0000"/>
                </a:solidFill>
                <a:latin typeface="Times New Roman" panose="02020603050405020304" pitchFamily="18" charset="0"/>
                <a:cs typeface="Times New Roman" panose="02020603050405020304" pitchFamily="18" charset="0"/>
              </a:rPr>
              <a:t>規範粒子</a:t>
            </a:r>
            <a:r>
              <a:rPr lang="en-US" altLang="zh-TW" dirty="0">
                <a:solidFill>
                  <a:srgbClr val="FF0000"/>
                </a:solidFill>
                <a:latin typeface="Times New Roman" panose="02020603050405020304" pitchFamily="18" charset="0"/>
                <a:cs typeface="Times New Roman" panose="02020603050405020304" pitchFamily="18" charset="0"/>
              </a:rPr>
              <a:t>Gauge Boson</a:t>
            </a:r>
            <a:r>
              <a:rPr lang="en-US" altLang="zh-TW" dirty="0">
                <a:cs typeface="Times New Roman" pitchFamily="18" charset="0"/>
              </a:rPr>
              <a:t>!</a:t>
            </a:r>
            <a:endParaRPr lang="zh-TW" altLang="en-US" dirty="0"/>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0F330C88-638E-B50A-85EA-11B2F8687904}"/>
                  </a:ext>
                </a:extLst>
              </p:cNvPr>
              <p:cNvSpPr txBox="1"/>
              <p:nvPr/>
            </p:nvSpPr>
            <p:spPr>
              <a:xfrm>
                <a:off x="617907" y="5694989"/>
                <a:ext cx="7497590" cy="369332"/>
              </a:xfrm>
              <a:prstGeom prst="rect">
                <a:avLst/>
              </a:prstGeom>
              <a:noFill/>
            </p:spPr>
            <p:txBody>
              <a:bodyPr wrap="square" rtlCol="0">
                <a:spAutoFit/>
              </a:bodyPr>
              <a:lstStyle/>
              <a:p>
                <a:r>
                  <a:rPr lang="zh-TW" altLang="en-US" dirty="0"/>
                  <a:t>例如：</a:t>
                </a:r>
                <a:r>
                  <a:rPr lang="zh-TW" altLang="en-US" dirty="0">
                    <a:cs typeface="Times New Roman" pitchFamily="18" charset="0"/>
                  </a:rPr>
                  <a:t>媒介弱作用的</a:t>
                </a:r>
                <a14:m>
                  <m:oMath xmlns:m="http://schemas.openxmlformats.org/officeDocument/2006/math">
                    <m:r>
                      <a:rPr lang="en-US" altLang="zh-TW" i="1">
                        <a:latin typeface="Cambria Math"/>
                        <a:cs typeface="Times New Roman" pitchFamily="18" charset="0"/>
                      </a:rPr>
                      <m:t>𝑊</m:t>
                    </m:r>
                  </m:oMath>
                </a14:m>
                <a:r>
                  <a:rPr lang="zh-CN" altLang="en-US" dirty="0"/>
                  <a:t>波色子就是</a:t>
                </a:r>
                <a14:m>
                  <m:oMath xmlns:m="http://schemas.openxmlformats.org/officeDocument/2006/math">
                    <m:r>
                      <a:rPr lang="en-US" altLang="zh-TW" i="1" dirty="0" smtClean="0">
                        <a:solidFill>
                          <a:schemeClr val="tx1"/>
                        </a:solidFill>
                        <a:latin typeface="Cambria Math" panose="02040503050406030204" pitchFamily="18" charset="0"/>
                        <a:cs typeface="Times New Roman" panose="02020603050405020304" pitchFamily="18" charset="0"/>
                      </a:rPr>
                      <m:t>𝑆𝑈</m:t>
                    </m:r>
                    <m:r>
                      <a:rPr lang="en-US" altLang="zh-TW" i="1" dirty="0" smtClean="0">
                        <a:solidFill>
                          <a:schemeClr val="tx1"/>
                        </a:solidFill>
                        <a:latin typeface="Cambria Math" panose="02040503050406030204" pitchFamily="18" charset="0"/>
                        <a:cs typeface="Times New Roman" panose="02020603050405020304" pitchFamily="18" charset="0"/>
                      </a:rPr>
                      <m:t>(2)</m:t>
                    </m:r>
                    <m:r>
                      <m:rPr>
                        <m:nor/>
                      </m:rPr>
                      <a:rPr lang="zh-TW" altLang="en-US" i="0" dirty="0">
                        <a:solidFill>
                          <a:schemeClr val="tx1"/>
                        </a:solidFill>
                        <a:latin typeface="Times New Roman" panose="02020603050405020304" pitchFamily="18" charset="0"/>
                        <a:cs typeface="Times New Roman" panose="02020603050405020304" pitchFamily="18" charset="0"/>
                      </a:rPr>
                      <m:t>的規範粒子</m:t>
                    </m:r>
                    <m:r>
                      <m:rPr>
                        <m:nor/>
                      </m:rPr>
                      <a:rPr lang="en-US" altLang="zh-TW" i="0" dirty="0">
                        <a:solidFill>
                          <a:schemeClr val="tx1"/>
                        </a:solidFill>
                        <a:latin typeface="Times New Roman" panose="02020603050405020304" pitchFamily="18" charset="0"/>
                        <a:cs typeface="Times New Roman" panose="02020603050405020304" pitchFamily="18" charset="0"/>
                      </a:rPr>
                      <m:t>Gauge</m:t>
                    </m:r>
                    <m:r>
                      <m:rPr>
                        <m:nor/>
                      </m:rPr>
                      <a:rPr lang="en-US" altLang="zh-TW" i="0" dirty="0">
                        <a:solidFill>
                          <a:schemeClr val="tx1"/>
                        </a:solidFill>
                        <a:latin typeface="Times New Roman" panose="02020603050405020304" pitchFamily="18" charset="0"/>
                        <a:cs typeface="Times New Roman" panose="02020603050405020304" pitchFamily="18" charset="0"/>
                      </a:rPr>
                      <m:t> </m:t>
                    </m:r>
                    <m:r>
                      <m:rPr>
                        <m:nor/>
                      </m:rPr>
                      <a:rPr lang="en-US" altLang="zh-TW" i="0" dirty="0">
                        <a:solidFill>
                          <a:schemeClr val="tx1"/>
                        </a:solidFill>
                        <a:latin typeface="Times New Roman" panose="02020603050405020304" pitchFamily="18" charset="0"/>
                        <a:cs typeface="Times New Roman" panose="02020603050405020304" pitchFamily="18" charset="0"/>
                      </a:rPr>
                      <m:t>Boson</m:t>
                    </m:r>
                  </m:oMath>
                </a14:m>
                <a:r>
                  <a:rPr kumimoji="1" lang="zh-TW" altLang="en-US" dirty="0">
                    <a:solidFill>
                      <a:schemeClr val="tx1"/>
                    </a:solidFill>
                  </a:rPr>
                  <a:t>。</a:t>
                </a:r>
                <a:endParaRPr kumimoji="1" lang="zh-TW" altLang="en-US" dirty="0"/>
              </a:p>
            </p:txBody>
          </p:sp>
        </mc:Choice>
        <mc:Fallback xmlns="">
          <p:sp>
            <p:nvSpPr>
              <p:cNvPr id="9" name="文字方塊 8">
                <a:extLst>
                  <a:ext uri="{FF2B5EF4-FFF2-40B4-BE49-F238E27FC236}">
                    <a16:creationId xmlns:a16="http://schemas.microsoft.com/office/drawing/2014/main" id="{0F330C88-638E-B50A-85EA-11B2F8687904}"/>
                  </a:ext>
                </a:extLst>
              </p:cNvPr>
              <p:cNvSpPr txBox="1">
                <a:spLocks noRot="1" noChangeAspect="1" noMove="1" noResize="1" noEditPoints="1" noAdjustHandles="1" noChangeArrowheads="1" noChangeShapeType="1" noTextEdit="1"/>
              </p:cNvSpPr>
              <p:nvPr/>
            </p:nvSpPr>
            <p:spPr>
              <a:xfrm>
                <a:off x="617907" y="5694989"/>
                <a:ext cx="7497590" cy="369332"/>
              </a:xfrm>
              <a:prstGeom prst="rect">
                <a:avLst/>
              </a:prstGeom>
              <a:blipFill>
                <a:blip r:embed="rId14"/>
                <a:stretch>
                  <a:fillRect l="-677"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9">
                <a:extLst>
                  <a:ext uri="{FF2B5EF4-FFF2-40B4-BE49-F238E27FC236}">
                    <a16:creationId xmlns:a16="http://schemas.microsoft.com/office/drawing/2014/main" id="{53B45E28-8B03-E6D7-3B22-0FE6D935F49D}"/>
                  </a:ext>
                </a:extLst>
              </p:cNvPr>
              <p:cNvSpPr txBox="1"/>
              <p:nvPr/>
            </p:nvSpPr>
            <p:spPr>
              <a:xfrm>
                <a:off x="6097250" y="2568337"/>
                <a:ext cx="2795371" cy="714683"/>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r>
                        <m:rPr>
                          <m:sty m:val="p"/>
                        </m:rPr>
                        <a:rPr lang="en-US" altLang="zh-TW" b="0" i="0" smtClean="0">
                          <a:latin typeface="Cambria Math"/>
                          <a:cs typeface="Times New Roman" pitchFamily="18" charset="0"/>
                        </a:rPr>
                        <m:t>exp</m:t>
                      </m:r>
                      <m:d>
                        <m:dPr>
                          <m:ctrlPr>
                            <a:rPr lang="en-US" altLang="zh-TW" i="1">
                              <a:latin typeface="Cambria Math" panose="02040503050406030204" pitchFamily="18" charset="0"/>
                              <a:cs typeface="Times New Roman" pitchFamily="18" charset="0"/>
                            </a:rPr>
                          </m:ctrlPr>
                        </m:dPr>
                        <m:e>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𝑖</m:t>
                              </m:r>
                            </m:num>
                            <m:den>
                              <m:r>
                                <a:rPr lang="en-US" altLang="zh-TW" i="1">
                                  <a:latin typeface="Cambria Math"/>
                                  <a:cs typeface="Times New Roman" pitchFamily="18" charset="0"/>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b="1" i="1">
                              <a:latin typeface="Cambria Math" panose="02040503050406030204" pitchFamily="18" charset="0"/>
                              <a:ea typeface="Cambria Math" panose="02040503050406030204" pitchFamily="18" charset="0"/>
                              <a:cs typeface="Times New Roman"/>
                            </a:rPr>
                            <m:t>𝜶</m:t>
                          </m:r>
                          <m:d>
                            <m:dPr>
                              <m:ctrlPr>
                                <a:rPr lang="en-US" altLang="zh-TW" i="1">
                                  <a:latin typeface="Cambria Math" panose="02040503050406030204" pitchFamily="18" charset="0"/>
                                  <a:ea typeface="Cambria Math"/>
                                  <a:cs typeface="Times New Roman" pitchFamily="18" charset="0"/>
                                </a:rPr>
                              </m:ctrlPr>
                            </m:dPr>
                            <m:e>
                              <m:r>
                                <a:rPr lang="en-US" altLang="zh-TW" i="1">
                                  <a:latin typeface="Cambria Math"/>
                                  <a:ea typeface="Cambria Math"/>
                                  <a:cs typeface="Times New Roman" pitchFamily="18" charset="0"/>
                                </a:rPr>
                                <m:t>𝑥</m:t>
                              </m:r>
                            </m:e>
                          </m:d>
                        </m:e>
                      </m:d>
                      <m:r>
                        <m:rPr>
                          <m:sty m:val="p"/>
                        </m:rPr>
                        <a:rPr lang="el-GR" altLang="zh-TW" i="1" smtClean="0">
                          <a:latin typeface="Cambria Math" panose="02040503050406030204" pitchFamily="18" charset="0"/>
                          <a:ea typeface="Cambria Math" panose="02040503050406030204" pitchFamily="18" charset="0"/>
                          <a:cs typeface="Times New Roman" pitchFamily="18" charset="0"/>
                        </a:rPr>
                        <m:t>Ψ</m:t>
                      </m:r>
                    </m:oMath>
                  </m:oMathPara>
                </a14:m>
                <a:endParaRPr lang="zh-TW" altLang="en-US" dirty="0">
                  <a:latin typeface="Times New Roman" pitchFamily="18" charset="0"/>
                  <a:cs typeface="Times New Roman" pitchFamily="18" charset="0"/>
                </a:endParaRPr>
              </a:p>
            </p:txBody>
          </p:sp>
        </mc:Choice>
        <mc:Fallback xmlns="">
          <p:sp>
            <p:nvSpPr>
              <p:cNvPr id="11" name="文字方塊 9">
                <a:extLst>
                  <a:ext uri="{FF2B5EF4-FFF2-40B4-BE49-F238E27FC236}">
                    <a16:creationId xmlns:a16="http://schemas.microsoft.com/office/drawing/2014/main" id="{53B45E28-8B03-E6D7-3B22-0FE6D935F49D}"/>
                  </a:ext>
                </a:extLst>
              </p:cNvPr>
              <p:cNvSpPr txBox="1">
                <a:spLocks noRot="1" noChangeAspect="1" noMove="1" noResize="1" noEditPoints="1" noAdjustHandles="1" noChangeArrowheads="1" noChangeShapeType="1" noTextEdit="1"/>
              </p:cNvSpPr>
              <p:nvPr/>
            </p:nvSpPr>
            <p:spPr>
              <a:xfrm>
                <a:off x="6097250" y="2568337"/>
                <a:ext cx="2795371" cy="714683"/>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031334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0">
                <a:extLst>
                  <a:ext uri="{FF2B5EF4-FFF2-40B4-BE49-F238E27FC236}">
                    <a16:creationId xmlns:a16="http://schemas.microsoft.com/office/drawing/2014/main" id="{10243D63-8A05-8E60-B199-25179ADB3335}"/>
                  </a:ext>
                </a:extLst>
              </p:cNvPr>
              <p:cNvSpPr/>
              <p:nvPr/>
            </p:nvSpPr>
            <p:spPr>
              <a:xfrm>
                <a:off x="1474958" y="3449893"/>
                <a:ext cx="4299575" cy="594265"/>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1" i="1" smtClean="0">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1</m:t>
                                    </m:r>
                                  </m:sup>
                                </m:sSup>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𝑖</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2</m:t>
                                    </m:r>
                                  </m:sup>
                                </m:sSup>
                              </m:e>
                            </m:m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panose="02040503050406030204" pitchFamily="18" charset="0"/>
                                        <a:cs typeface="Times New Roman" pitchFamily="18" charset="0"/>
                                      </a:rPr>
                                      <m:t>1</m:t>
                                    </m:r>
                                  </m:sup>
                                </m:sSup>
                                <m:r>
                                  <a:rPr lang="en-US" altLang="zh-TW" b="0" i="1" smtClean="0">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𝑖</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panose="02040503050406030204" pitchFamily="18" charset="0"/>
                                        <a:cs typeface="Times New Roman" pitchFamily="18" charset="0"/>
                                      </a:rPr>
                                      <m:t>2</m:t>
                                    </m:r>
                                  </m:sup>
                                </m:sSup>
                              </m:e>
                              <m:e>
                                <m:r>
                                  <a:rPr lang="en-US" altLang="zh-TW" i="1">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a:rPr lang="en-US" altLang="zh-TW" b="0" i="1" smtClean="0">
                                    <a:latin typeface="Cambria Math"/>
                                    <a:cs typeface="Times New Roman" pitchFamily="18" charset="0"/>
                                  </a:rPr>
                                  <m:t>𝑢</m:t>
                                </m:r>
                              </m:e>
                            </m:mr>
                            <m:mr>
                              <m:e>
                                <m:r>
                                  <a:rPr lang="en-US" altLang="zh-TW" b="0" i="1" smtClean="0">
                                    <a:latin typeface="Cambria Math"/>
                                    <a:cs typeface="Times New Roman" pitchFamily="18" charset="0"/>
                                  </a:rPr>
                                  <m:t>𝑑</m:t>
                                </m:r>
                              </m:e>
                            </m:mr>
                          </m:m>
                        </m:e>
                      </m:d>
                    </m:oMath>
                  </m:oMathPara>
                </a14:m>
                <a:endParaRPr lang="zh-TW" altLang="en-US" dirty="0"/>
              </a:p>
            </p:txBody>
          </p:sp>
        </mc:Choice>
        <mc:Fallback xmlns="">
          <p:sp>
            <p:nvSpPr>
              <p:cNvPr id="2" name="矩形 10">
                <a:extLst>
                  <a:ext uri="{FF2B5EF4-FFF2-40B4-BE49-F238E27FC236}">
                    <a16:creationId xmlns:a16="http://schemas.microsoft.com/office/drawing/2014/main" id="{10243D63-8A05-8E60-B199-25179ADB3335}"/>
                  </a:ext>
                </a:extLst>
              </p:cNvPr>
              <p:cNvSpPr>
                <a:spLocks noRot="1" noChangeAspect="1" noMove="1" noResize="1" noEditPoints="1" noAdjustHandles="1" noChangeArrowheads="1" noChangeShapeType="1" noTextEdit="1"/>
              </p:cNvSpPr>
              <p:nvPr/>
            </p:nvSpPr>
            <p:spPr>
              <a:xfrm>
                <a:off x="1474958" y="3449893"/>
                <a:ext cx="4299575" cy="594265"/>
              </a:xfrm>
              <a:prstGeom prst="rect">
                <a:avLst/>
              </a:prstGeom>
              <a:blipFill>
                <a:blip r:embed="rId2"/>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9">
                <a:extLst>
                  <a:ext uri="{FF2B5EF4-FFF2-40B4-BE49-F238E27FC236}">
                    <a16:creationId xmlns:a16="http://schemas.microsoft.com/office/drawing/2014/main" id="{6AA4A9F1-FF62-1DA5-1A11-1A3D2FA7D4F3}"/>
                  </a:ext>
                </a:extLst>
              </p:cNvPr>
              <p:cNvSpPr txBox="1"/>
              <p:nvPr/>
            </p:nvSpPr>
            <p:spPr>
              <a:xfrm>
                <a:off x="1474958" y="5033198"/>
                <a:ext cx="2872154" cy="607218"/>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f>
                        <m:fPr>
                          <m:ctrlPr>
                            <a:rPr lang="zh-TW" altLang="en-US" b="0" i="1" smtClean="0">
                              <a:latin typeface="Cambria Math" panose="02040503050406030204" pitchFamily="18" charset="0"/>
                              <a:ea typeface="Cambria Math" panose="02040503050406030204" pitchFamily="18" charset="0"/>
                              <a:cs typeface="Times New Roman"/>
                            </a:rPr>
                          </m:ctrlPr>
                        </m:fPr>
                        <m:num>
                          <m:r>
                            <a:rPr lang="en-US" altLang="zh-TW" b="0" i="1" smtClean="0">
                              <a:latin typeface="Cambria Math" panose="02040503050406030204" pitchFamily="18" charset="0"/>
                              <a:ea typeface="Cambria Math" panose="02040503050406030204" pitchFamily="18" charset="0"/>
                              <a:cs typeface="Times New Roman"/>
                            </a:rPr>
                            <m:t>𝑖</m:t>
                          </m:r>
                        </m:num>
                        <m:den>
                          <m:r>
                            <a:rPr lang="en-US" altLang="zh-TW" b="0" i="1" smtClean="0">
                              <a:latin typeface="Cambria Math" panose="02040503050406030204" pitchFamily="18" charset="0"/>
                              <a:ea typeface="Cambria Math" panose="02040503050406030204" pitchFamily="18" charset="0"/>
                              <a:cs typeface="Times New Roman"/>
                            </a:rPr>
                            <m:t>2</m:t>
                          </m:r>
                        </m:den>
                      </m:f>
                      <m:r>
                        <a:rPr lang="en-US" altLang="zh-TW" b="0" i="1" smtClean="0">
                          <a:latin typeface="Cambria Math" panose="02040503050406030204" pitchFamily="18" charset="0"/>
                          <a:ea typeface="Cambria Math" panose="02040503050406030204" pitchFamily="18" charset="0"/>
                          <a:cs typeface="Times New Roman"/>
                        </a:rPr>
                        <m:t>𝑔</m:t>
                      </m:r>
                      <m:r>
                        <a:rPr lang="en-US" altLang="zh-TW" b="1" i="1" smtClean="0">
                          <a:latin typeface="Cambria Math" panose="02040503050406030204" pitchFamily="18" charset="0"/>
                          <a:ea typeface="Cambria Math" panose="02040503050406030204" pitchFamily="18" charset="0"/>
                          <a:cs typeface="Times New Roman"/>
                        </a:rPr>
                        <m:t>𝝉</m:t>
                      </m:r>
                      <m:r>
                        <a:rPr lang="zh-TW" altLang="en-US" i="1" smtClean="0">
                          <a:latin typeface="Cambria Math" panose="02040503050406030204" pitchFamily="18" charset="0"/>
                          <a:cs typeface="Times New Roman"/>
                        </a:rPr>
                        <m:t>∙</m:t>
                      </m:r>
                      <m:sSub>
                        <m:sSubPr>
                          <m:ctrlPr>
                            <a:rPr lang="zh-TW" altLang="en-US" i="1" smtClean="0">
                              <a:latin typeface="Cambria Math" panose="02040503050406030204" pitchFamily="18" charset="0"/>
                              <a:cs typeface="Times New Roman"/>
                            </a:rPr>
                          </m:ctrlPr>
                        </m:sSubPr>
                        <m:e>
                          <m:r>
                            <a:rPr lang="en-US" altLang="zh-TW" b="1" i="1" smtClean="0">
                              <a:latin typeface="Cambria Math" panose="02040503050406030204" pitchFamily="18" charset="0"/>
                              <a:cs typeface="Times New Roman"/>
                            </a:rPr>
                            <m:t>𝑾</m:t>
                          </m:r>
                        </m:e>
                        <m:sub>
                          <m:r>
                            <a:rPr lang="zh-TW" altLang="en-US" b="0" i="1" smtClean="0">
                              <a:latin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oMath>
                  </m:oMathPara>
                </a14:m>
                <a:endParaRPr lang="zh-TW" altLang="en-US" dirty="0">
                  <a:latin typeface="Times New Roman" pitchFamily="18" charset="0"/>
                  <a:cs typeface="Times New Roman" pitchFamily="18" charset="0"/>
                </a:endParaRPr>
              </a:p>
            </p:txBody>
          </p:sp>
        </mc:Choice>
        <mc:Fallback xmlns="">
          <p:sp>
            <p:nvSpPr>
              <p:cNvPr id="3" name="文字方塊 9">
                <a:extLst>
                  <a:ext uri="{FF2B5EF4-FFF2-40B4-BE49-F238E27FC236}">
                    <a16:creationId xmlns:a16="http://schemas.microsoft.com/office/drawing/2014/main" id="{6AA4A9F1-FF62-1DA5-1A11-1A3D2FA7D4F3}"/>
                  </a:ext>
                </a:extLst>
              </p:cNvPr>
              <p:cNvSpPr txBox="1">
                <a:spLocks noRot="1" noChangeAspect="1" noMove="1" noResize="1" noEditPoints="1" noAdjustHandles="1" noChangeArrowheads="1" noChangeShapeType="1" noTextEdit="1"/>
              </p:cNvSpPr>
              <p:nvPr/>
            </p:nvSpPr>
            <p:spPr>
              <a:xfrm>
                <a:off x="1474958" y="5033198"/>
                <a:ext cx="2872154" cy="607218"/>
              </a:xfrm>
              <a:prstGeom prst="rect">
                <a:avLst/>
              </a:prstGeom>
              <a:blipFill>
                <a:blip r:embed="rId3"/>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6">
                <a:extLst>
                  <a:ext uri="{FF2B5EF4-FFF2-40B4-BE49-F238E27FC236}">
                    <a16:creationId xmlns:a16="http://schemas.microsoft.com/office/drawing/2014/main" id="{8079ED5E-C832-834F-2B93-F4DEF3754314}"/>
                  </a:ext>
                </a:extLst>
              </p:cNvPr>
              <p:cNvSpPr/>
              <p:nvPr/>
            </p:nvSpPr>
            <p:spPr>
              <a:xfrm>
                <a:off x="1468220" y="651787"/>
                <a:ext cx="2299476" cy="411395"/>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zh-TW" altLang="en-US" i="1" smtClean="0">
                              <a:latin typeface="Cambria Math" panose="02040503050406030204" pitchFamily="18" charset="0"/>
                            </a:rPr>
                          </m:ctrlPr>
                        </m:dPr>
                        <m:e>
                          <m:sSubSup>
                            <m:sSubSupPr>
                              <m:ctrlPr>
                                <a:rPr lang="zh-TW" altLang="en-US" i="1">
                                  <a:latin typeface="Cambria Math" panose="02040503050406030204" pitchFamily="18" charset="0"/>
                                </a:rPr>
                              </m:ctrlPr>
                            </m:sSubSupPr>
                            <m:e>
                              <m:r>
                                <a:rPr lang="en-US" altLang="zh-TW" i="1">
                                  <a:latin typeface="Cambria Math" panose="02040503050406030204" pitchFamily="18" charset="0"/>
                                </a:rPr>
                                <m:t>𝑊</m:t>
                              </m:r>
                            </m:e>
                            <m:sub>
                              <m:r>
                                <a:rPr lang="en-US" altLang="zh-TW" i="1">
                                  <a:latin typeface="Cambria Math"/>
                                  <a:ea typeface="Cambria Math" panose="02040503050406030204" pitchFamily="18" charset="0"/>
                                </a:rPr>
                                <m:t>𝜇</m:t>
                              </m:r>
                            </m:sub>
                            <m:sup>
                              <m:r>
                                <a:rPr lang="en-US" altLang="zh-TW" i="1">
                                  <a:latin typeface="Cambria Math" panose="02040503050406030204" pitchFamily="18" charset="0"/>
                                </a:rPr>
                                <m:t>1</m:t>
                              </m:r>
                            </m:sup>
                          </m:sSubSup>
                          <m:r>
                            <a:rPr lang="en-US" altLang="zh-TW" i="1">
                              <a:latin typeface="Cambria Math"/>
                              <a:ea typeface="Cambria Math" panose="02040503050406030204" pitchFamily="18" charset="0"/>
                            </a:rPr>
                            <m:t>,</m:t>
                          </m:r>
                          <m:sSubSup>
                            <m:sSubSupPr>
                              <m:ctrlPr>
                                <a:rPr lang="zh-TW" altLang="en-US" i="1">
                                  <a:latin typeface="Cambria Math" panose="02040503050406030204" pitchFamily="18" charset="0"/>
                                </a:rPr>
                              </m:ctrlPr>
                            </m:sSubSupPr>
                            <m:e>
                              <m:r>
                                <a:rPr lang="en-US" altLang="zh-TW" i="1">
                                  <a:latin typeface="Cambria Math" panose="02040503050406030204" pitchFamily="18" charset="0"/>
                                </a:rPr>
                                <m:t>𝑊</m:t>
                              </m:r>
                            </m:e>
                            <m:sub>
                              <m:r>
                                <a:rPr lang="en-US" altLang="zh-TW" i="1">
                                  <a:latin typeface="Cambria Math"/>
                                  <a:ea typeface="Cambria Math" panose="02040503050406030204" pitchFamily="18" charset="0"/>
                                </a:rPr>
                                <m:t>𝜇</m:t>
                              </m:r>
                            </m:sub>
                            <m:sup>
                              <m:r>
                                <a:rPr lang="en-US" altLang="zh-TW" i="1">
                                  <a:latin typeface="Cambria Math" panose="02040503050406030204" pitchFamily="18" charset="0"/>
                                </a:rPr>
                                <m:t>2</m:t>
                              </m:r>
                            </m:sup>
                          </m:sSubSup>
                          <m:r>
                            <a:rPr lang="en-US" altLang="zh-TW" i="1">
                              <a:latin typeface="Cambria Math" panose="02040503050406030204" pitchFamily="18" charset="0"/>
                              <a:ea typeface="Cambria Math" panose="02040503050406030204" pitchFamily="18" charset="0"/>
                            </a:rPr>
                            <m:t>,</m:t>
                          </m:r>
                          <m:sSubSup>
                            <m:sSubSupPr>
                              <m:ctrlPr>
                                <a:rPr lang="zh-TW" altLang="en-US" i="1">
                                  <a:latin typeface="Cambria Math" panose="02040503050406030204" pitchFamily="18" charset="0"/>
                                </a:rPr>
                              </m:ctrlPr>
                            </m:sSubSupPr>
                            <m:e>
                              <m:r>
                                <a:rPr lang="en-US" altLang="zh-TW" i="1">
                                  <a:latin typeface="Cambria Math" panose="02040503050406030204" pitchFamily="18" charset="0"/>
                                </a:rPr>
                                <m:t>𝑊</m:t>
                              </m:r>
                            </m:e>
                            <m:sub>
                              <m:r>
                                <a:rPr lang="en-US" altLang="zh-TW" i="1">
                                  <a:latin typeface="Cambria Math"/>
                                  <a:ea typeface="Cambria Math" panose="02040503050406030204" pitchFamily="18" charset="0"/>
                                </a:rPr>
                                <m:t>𝜇</m:t>
                              </m:r>
                            </m:sub>
                            <m:sup>
                              <m:r>
                                <a:rPr lang="en-US" altLang="zh-TW" i="1">
                                  <a:latin typeface="Cambria Math" panose="02040503050406030204" pitchFamily="18" charset="0"/>
                                </a:rPr>
                                <m:t>2</m:t>
                              </m:r>
                            </m:sup>
                          </m:sSubSup>
                        </m:e>
                      </m:d>
                      <m:r>
                        <a:rPr lang="en-US" altLang="zh-TW" i="1" smtClean="0">
                          <a:latin typeface="Cambria Math" panose="02040503050406030204" pitchFamily="18" charset="0"/>
                          <a:ea typeface="Cambria Math" panose="02040503050406030204" pitchFamily="18" charset="0"/>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oMath>
                  </m:oMathPara>
                </a14:m>
                <a:endParaRPr lang="zh-TW" altLang="en-US" dirty="0"/>
              </a:p>
            </p:txBody>
          </p:sp>
        </mc:Choice>
        <mc:Fallback xmlns="">
          <p:sp>
            <p:nvSpPr>
              <p:cNvPr id="5" name="矩形 6">
                <a:extLst>
                  <a:ext uri="{FF2B5EF4-FFF2-40B4-BE49-F238E27FC236}">
                    <a16:creationId xmlns:a16="http://schemas.microsoft.com/office/drawing/2014/main" id="{8079ED5E-C832-834F-2B93-F4DEF3754314}"/>
                  </a:ext>
                </a:extLst>
              </p:cNvPr>
              <p:cNvSpPr>
                <a:spLocks noRot="1" noChangeAspect="1" noMove="1" noResize="1" noEditPoints="1" noAdjustHandles="1" noChangeArrowheads="1" noChangeShapeType="1" noTextEdit="1"/>
              </p:cNvSpPr>
              <p:nvPr/>
            </p:nvSpPr>
            <p:spPr>
              <a:xfrm>
                <a:off x="1468220" y="651787"/>
                <a:ext cx="2299476" cy="411395"/>
              </a:xfrm>
              <a:prstGeom prst="rect">
                <a:avLst/>
              </a:prstGeom>
              <a:blipFill>
                <a:blip r:embed="rId4"/>
                <a:stretch>
                  <a:fillRect b="-606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722FA1AC-A21B-9E52-892F-197ED226EA87}"/>
              </a:ext>
            </a:extLst>
          </p:cNvPr>
          <p:cNvSpPr txBox="1"/>
          <p:nvPr/>
        </p:nvSpPr>
        <p:spPr>
          <a:xfrm>
            <a:off x="1468220" y="1063182"/>
            <a:ext cx="6892007"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The </a:t>
            </a:r>
            <a:r>
              <a:rPr lang="en-US" dirty="0">
                <a:latin typeface="Times New Roman"/>
                <a:cs typeface="Times New Roman"/>
              </a:rPr>
              <a:t>three</a:t>
            </a:r>
            <a:r>
              <a:rPr kumimoji="1" lang="en-US" dirty="0">
                <a:latin typeface="Times New Roman"/>
                <a:cs typeface="Times New Roman"/>
              </a:rPr>
              <a:t> gauge fields transform like one 3-vector under isospin rotation.</a:t>
            </a:r>
          </a:p>
        </p:txBody>
      </p:sp>
      <p:sp>
        <p:nvSpPr>
          <p:cNvPr id="7" name="TextBox 6">
            <a:extLst>
              <a:ext uri="{FF2B5EF4-FFF2-40B4-BE49-F238E27FC236}">
                <a16:creationId xmlns:a16="http://schemas.microsoft.com/office/drawing/2014/main" id="{165E5EC8-BC2B-2A46-D7AF-F4C0D6174BAD}"/>
              </a:ext>
            </a:extLst>
          </p:cNvPr>
          <p:cNvSpPr txBox="1"/>
          <p:nvPr/>
        </p:nvSpPr>
        <p:spPr>
          <a:xfrm>
            <a:off x="1468220" y="1521193"/>
            <a:ext cx="7324088"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I</a:t>
            </a:r>
            <a:r>
              <a:rPr kumimoji="1" lang="zh-TW" altLang="en-US" dirty="0">
                <a:latin typeface="Times New Roman"/>
                <a:cs typeface="Times New Roman"/>
              </a:rPr>
              <a:t> </a:t>
            </a:r>
            <a:r>
              <a:rPr kumimoji="1" lang="en-US" altLang="zh-TW" dirty="0">
                <a:latin typeface="Times New Roman"/>
                <a:cs typeface="Times New Roman"/>
              </a:rPr>
              <a:t>can define its</a:t>
            </a:r>
            <a:r>
              <a:rPr kumimoji="1" lang="en-US" dirty="0">
                <a:latin typeface="Times New Roman"/>
                <a:cs typeface="Times New Roman"/>
              </a:rPr>
              <a:t> inner product with three Pauli matrices as: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6F3728B-9E3D-09C6-B8A4-8CDF9D493DD1}"/>
                  </a:ext>
                </a:extLst>
              </p:cNvPr>
              <p:cNvSpPr txBox="1"/>
              <p:nvPr/>
            </p:nvSpPr>
            <p:spPr>
              <a:xfrm>
                <a:off x="1474958" y="2020759"/>
                <a:ext cx="2286000" cy="871136"/>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ctrlPr>
                            <a:rPr lang="en-US" altLang="zh-TW" b="0" i="1" smtClean="0">
                              <a:latin typeface="Cambria Math" panose="02040503050406030204" pitchFamily="18" charset="0"/>
                              <a:cs typeface="Times New Roman" pitchFamily="18" charset="0"/>
                            </a:rPr>
                          </m:ctrlPr>
                        </m:naryPr>
                        <m:sub>
                          <m:r>
                            <m:rPr>
                              <m:brk m:alnAt="23"/>
                            </m:rPr>
                            <a:rPr lang="en-US" altLang="zh-TW" b="0" i="1" smtClean="0">
                              <a:latin typeface="Cambria Math"/>
                              <a:cs typeface="Times New Roman" pitchFamily="18" charset="0"/>
                            </a:rPr>
                            <m:t>𝑖</m:t>
                          </m:r>
                          <m:r>
                            <a:rPr lang="en-US" altLang="zh-TW" b="0" i="1" smtClean="0">
                              <a:latin typeface="Cambria Math"/>
                              <a:cs typeface="Times New Roman" pitchFamily="18" charset="0"/>
                            </a:rPr>
                            <m:t>=1</m:t>
                          </m:r>
                        </m:sub>
                        <m:sup>
                          <m:r>
                            <a:rPr lang="en-US" altLang="zh-TW" b="0" i="1" smtClean="0">
                              <a:latin typeface="Cambria Math"/>
                              <a:cs typeface="Times New Roman" pitchFamily="18" charset="0"/>
                            </a:rPr>
                            <m:t>3</m:t>
                          </m:r>
                        </m:sup>
                        <m:e>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ea typeface="Cambria Math" panose="02040503050406030204" pitchFamily="18" charset="0"/>
                                  <a:cs typeface="Times New Roman" pitchFamily="18" charset="0"/>
                                </a:rPr>
                                <m:t>𝜏</m:t>
                              </m:r>
                            </m:e>
                            <m:sub>
                              <m:r>
                                <a:rPr lang="en-US" altLang="zh-TW" i="1">
                                  <a:latin typeface="Cambria Math"/>
                                  <a:cs typeface="Times New Roman" pitchFamily="18" charset="0"/>
                                </a:rPr>
                                <m:t>𝑖</m:t>
                              </m:r>
                            </m:sub>
                          </m:sSub>
                          <m:r>
                            <a:rPr lang="en-US" altLang="zh-TW" i="1">
                              <a:latin typeface="Cambria Math"/>
                              <a:ea typeface="Cambria Math"/>
                              <a:cs typeface="Times New Roman" pitchFamily="18" charset="0"/>
                            </a:rPr>
                            <m:t>∙</m:t>
                          </m:r>
                          <m:sSubSup>
                            <m:sSubSupPr>
                              <m:ctrlPr>
                                <a:rPr lang="zh-TW" altLang="en-US" i="1">
                                  <a:latin typeface="Cambria Math" panose="02040503050406030204" pitchFamily="18" charset="0"/>
                                </a:rPr>
                              </m:ctrlPr>
                            </m:sSubSupPr>
                            <m:e>
                              <m:r>
                                <a:rPr lang="en-US" altLang="zh-TW" i="1">
                                  <a:latin typeface="Cambria Math" panose="02040503050406030204" pitchFamily="18" charset="0"/>
                                </a:rPr>
                                <m:t>𝑊</m:t>
                              </m:r>
                            </m:e>
                            <m:sub>
                              <m:r>
                                <a:rPr lang="en-US" altLang="zh-TW" i="1">
                                  <a:latin typeface="Cambria Math"/>
                                  <a:ea typeface="Cambria Math" panose="02040503050406030204" pitchFamily="18" charset="0"/>
                                </a:rPr>
                                <m:t>𝜇</m:t>
                              </m:r>
                            </m:sub>
                            <m:sup>
                              <m:r>
                                <a:rPr lang="en-US" altLang="zh-TW" b="0" i="1" smtClean="0">
                                  <a:latin typeface="Cambria Math" panose="02040503050406030204" pitchFamily="18" charset="0"/>
                                  <a:ea typeface="Cambria Math" panose="02040503050406030204" pitchFamily="18" charset="0"/>
                                </a:rPr>
                                <m:t>𝑖</m:t>
                              </m:r>
                            </m:sup>
                          </m:sSubSup>
                        </m:e>
                      </m:nary>
                      <m:r>
                        <a:rPr lang="en-US" altLang="zh-TW" b="0" i="1" smtClean="0">
                          <a:latin typeface="Cambria Math" panose="02040503050406030204" pitchFamily="18" charset="0"/>
                          <a:ea typeface="Cambria Math"/>
                          <a:cs typeface="Times New Roman" pitchFamily="18" charset="0"/>
                        </a:rPr>
                        <m:t>=</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oMath>
                  </m:oMathPara>
                </a14:m>
                <a:endParaRPr lang="en-US" dirty="0"/>
              </a:p>
            </p:txBody>
          </p:sp>
        </mc:Choice>
        <mc:Fallback xmlns="">
          <p:sp>
            <p:nvSpPr>
              <p:cNvPr id="9" name="TextBox 8">
                <a:extLst>
                  <a:ext uri="{FF2B5EF4-FFF2-40B4-BE49-F238E27FC236}">
                    <a16:creationId xmlns:a16="http://schemas.microsoft.com/office/drawing/2014/main" id="{A6F3728B-9E3D-09C6-B8A4-8CDF9D493DD1}"/>
                  </a:ext>
                </a:extLst>
              </p:cNvPr>
              <p:cNvSpPr txBox="1">
                <a:spLocks noRot="1" noChangeAspect="1" noMove="1" noResize="1" noEditPoints="1" noAdjustHandles="1" noChangeArrowheads="1" noChangeShapeType="1" noTextEdit="1"/>
              </p:cNvSpPr>
              <p:nvPr/>
            </p:nvSpPr>
            <p:spPr>
              <a:xfrm>
                <a:off x="1474958" y="2020759"/>
                <a:ext cx="2286000" cy="871136"/>
              </a:xfrm>
              <a:prstGeom prst="rect">
                <a:avLst/>
              </a:prstGeom>
              <a:blipFill>
                <a:blip r:embed="rId5"/>
                <a:stretch>
                  <a:fillRect l="-29834" t="-92857" b="-1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B92304D-823E-AA1D-D004-05932911727B}"/>
                  </a:ext>
                </a:extLst>
              </p:cNvPr>
              <p:cNvSpPr txBox="1"/>
              <p:nvPr/>
            </p:nvSpPr>
            <p:spPr>
              <a:xfrm>
                <a:off x="1468219" y="2968258"/>
                <a:ext cx="6620703" cy="391646"/>
              </a:xfrm>
              <a:prstGeom prst="rect">
                <a:avLst/>
              </a:prstGeom>
              <a:noFill/>
            </p:spPr>
            <p:txBody>
              <a:bodyPr wrap="square">
                <a:spAutoFit/>
              </a:bodyPr>
              <a:lstStyle/>
              <a:p>
                <a14:m>
                  <m:oMath xmlns:m="http://schemas.openxmlformats.org/officeDocument/2006/math">
                    <m:r>
                      <a:rPr lang="en-US" altLang="zh-TW" b="1" i="1" smtClean="0">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oMath>
                </a14:m>
                <a:r>
                  <a:rPr kumimoji="1" lang="en-US" dirty="0">
                    <a:latin typeface="Times New Roman"/>
                    <a:cs typeface="Times New Roman"/>
                  </a:rPr>
                  <a:t> is a field dependent </a:t>
                </a:r>
                <a14:m>
                  <m:oMath xmlns:m="http://schemas.openxmlformats.org/officeDocument/2006/math">
                    <m:r>
                      <a:rPr kumimoji="1" lang="en-US" b="0" i="1" smtClean="0">
                        <a:latin typeface="Cambria Math" panose="02040503050406030204" pitchFamily="18" charset="0"/>
                        <a:cs typeface="Times New Roman"/>
                      </a:rPr>
                      <m:t>2</m:t>
                    </m:r>
                    <m:r>
                      <a:rPr kumimoji="1" lang="en-US" b="0" i="1" smtClean="0">
                        <a:latin typeface="Cambria Math" panose="02040503050406030204" pitchFamily="18" charset="0"/>
                        <a:ea typeface="Cambria Math" panose="02040503050406030204" pitchFamily="18" charset="0"/>
                        <a:cs typeface="Times New Roman"/>
                      </a:rPr>
                      <m:t>×2</m:t>
                    </m:r>
                  </m:oMath>
                </a14:m>
                <a:r>
                  <a:rPr kumimoji="1" lang="en-US" dirty="0">
                    <a:latin typeface="Times New Roman"/>
                    <a:cs typeface="Times New Roman"/>
                  </a:rPr>
                  <a:t> matrix that can act on column </a:t>
                </a:r>
                <a14:m>
                  <m:oMath xmlns:m="http://schemas.openxmlformats.org/officeDocument/2006/math">
                    <m:r>
                      <m:rPr>
                        <m:sty m:val="p"/>
                      </m:rPr>
                      <a:rPr lang="el-GR" i="1">
                        <a:latin typeface="Cambria Math" panose="02040503050406030204" pitchFamily="18" charset="0"/>
                        <a:ea typeface="Cambria Math" panose="02040503050406030204" pitchFamily="18" charset="0"/>
                        <a:cs typeface="Times New Roman"/>
                      </a:rPr>
                      <m:t>Ψ</m:t>
                    </m:r>
                  </m:oMath>
                </a14:m>
                <a:r>
                  <a:rPr kumimoji="1" lang="en-US" dirty="0">
                    <a:latin typeface="Times New Roman"/>
                    <a:cs typeface="Times New Roman"/>
                  </a:rPr>
                  <a:t>: </a:t>
                </a:r>
                <a:endParaRPr lang="en-US" dirty="0"/>
              </a:p>
            </p:txBody>
          </p:sp>
        </mc:Choice>
        <mc:Fallback xmlns="">
          <p:sp>
            <p:nvSpPr>
              <p:cNvPr id="11" name="TextBox 10">
                <a:extLst>
                  <a:ext uri="{FF2B5EF4-FFF2-40B4-BE49-F238E27FC236}">
                    <a16:creationId xmlns:a16="http://schemas.microsoft.com/office/drawing/2014/main" id="{BB92304D-823E-AA1D-D004-05932911727B}"/>
                  </a:ext>
                </a:extLst>
              </p:cNvPr>
              <p:cNvSpPr txBox="1">
                <a:spLocks noRot="1" noChangeAspect="1" noMove="1" noResize="1" noEditPoints="1" noAdjustHandles="1" noChangeArrowheads="1" noChangeShapeType="1" noTextEdit="1"/>
              </p:cNvSpPr>
              <p:nvPr/>
            </p:nvSpPr>
            <p:spPr>
              <a:xfrm>
                <a:off x="1468219" y="2968258"/>
                <a:ext cx="6620703" cy="391646"/>
              </a:xfrm>
              <a:prstGeom prst="rect">
                <a:avLst/>
              </a:prstGeom>
              <a:blipFill>
                <a:blip r:embed="rId6"/>
                <a:stretch>
                  <a:fillRect t="-6250" b="-15625"/>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A3E7EC02-E716-38E2-A04F-0B47F0D1A93D}"/>
              </a:ext>
            </a:extLst>
          </p:cNvPr>
          <p:cNvSpPr txBox="1"/>
          <p:nvPr/>
        </p:nvSpPr>
        <p:spPr>
          <a:xfrm>
            <a:off x="1474958" y="4517571"/>
            <a:ext cx="4708128"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The recipe can be neatly written as:</a:t>
            </a:r>
          </a:p>
        </p:txBody>
      </p:sp>
      <mc:AlternateContent xmlns:mc="http://schemas.openxmlformats.org/markup-compatibility/2006" xmlns:a14="http://schemas.microsoft.com/office/drawing/2010/main">
        <mc:Choice Requires="a14">
          <p:sp>
            <p:nvSpPr>
              <p:cNvPr id="8" name="文字方塊 9">
                <a:extLst>
                  <a:ext uri="{FF2B5EF4-FFF2-40B4-BE49-F238E27FC236}">
                    <a16:creationId xmlns:a16="http://schemas.microsoft.com/office/drawing/2014/main" id="{0458B821-4897-6A12-2E00-3D2E8A71EF18}"/>
                  </a:ext>
                </a:extLst>
              </p:cNvPr>
              <p:cNvSpPr txBox="1"/>
              <p:nvPr/>
            </p:nvSpPr>
            <p:spPr>
              <a:xfrm>
                <a:off x="5659352" y="5095230"/>
                <a:ext cx="2544807" cy="391646"/>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i="1">
                          <a:latin typeface="Cambria Math" panose="02040503050406030204" pitchFamily="18" charset="0"/>
                          <a:ea typeface="Cambria Math" panose="02040503050406030204" pitchFamily="18" charset="0"/>
                          <a:cs typeface="Times New Roman"/>
                        </a:rPr>
                        <m:t>−</m:t>
                      </m:r>
                      <m:r>
                        <a:rPr lang="en-US" altLang="zh-TW" i="1">
                          <a:latin typeface="Cambria Math" panose="02040503050406030204" pitchFamily="18" charset="0"/>
                          <a:ea typeface="Cambria Math" panose="02040503050406030204" pitchFamily="18" charset="0"/>
                          <a:cs typeface="Times New Roman"/>
                        </a:rPr>
                        <m:t>𝑖𝑔</m:t>
                      </m:r>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cs typeface="Times New Roman"/>
                            </a:rPr>
                            <m:t>𝐴</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oMath>
                  </m:oMathPara>
                </a14:m>
                <a:endParaRPr lang="zh-TW" altLang="en-US" dirty="0">
                  <a:latin typeface="Times New Roman" pitchFamily="18" charset="0"/>
                  <a:cs typeface="Times New Roman" pitchFamily="18" charset="0"/>
                </a:endParaRPr>
              </a:p>
            </p:txBody>
          </p:sp>
        </mc:Choice>
        <mc:Fallback xmlns="">
          <p:sp>
            <p:nvSpPr>
              <p:cNvPr id="8" name="文字方塊 9">
                <a:extLst>
                  <a:ext uri="{FF2B5EF4-FFF2-40B4-BE49-F238E27FC236}">
                    <a16:creationId xmlns:a16="http://schemas.microsoft.com/office/drawing/2014/main" id="{0458B821-4897-6A12-2E00-3D2E8A71EF18}"/>
                  </a:ext>
                </a:extLst>
              </p:cNvPr>
              <p:cNvSpPr txBox="1">
                <a:spLocks noRot="1" noChangeAspect="1" noMove="1" noResize="1" noEditPoints="1" noAdjustHandles="1" noChangeArrowheads="1" noChangeShapeType="1" noTextEdit="1"/>
              </p:cNvSpPr>
              <p:nvPr/>
            </p:nvSpPr>
            <p:spPr>
              <a:xfrm>
                <a:off x="5659352" y="5095230"/>
                <a:ext cx="2544807" cy="391646"/>
              </a:xfrm>
              <a:prstGeom prst="rect">
                <a:avLst/>
              </a:prstGeom>
              <a:blipFill>
                <a:blip r:embed="rId7"/>
                <a:stretch>
                  <a:fillRect b="-3125"/>
                </a:stretch>
              </a:blipFill>
            </p:spPr>
            <p:txBody>
              <a:bodyPr/>
              <a:lstStyle/>
              <a:p>
                <a:r>
                  <a:rPr lang="en-US">
                    <a:noFill/>
                  </a:rPr>
                  <a:t> </a:t>
                </a:r>
              </a:p>
            </p:txBody>
          </p:sp>
        </mc:Fallback>
      </mc:AlternateContent>
      <p:sp>
        <p:nvSpPr>
          <p:cNvPr id="10" name="Left-right Arrow 9">
            <a:extLst>
              <a:ext uri="{FF2B5EF4-FFF2-40B4-BE49-F238E27FC236}">
                <a16:creationId xmlns:a16="http://schemas.microsoft.com/office/drawing/2014/main" id="{880C3CDF-B51D-2AAE-B1FD-E14154D4EDC4}"/>
              </a:ext>
            </a:extLst>
          </p:cNvPr>
          <p:cNvSpPr/>
          <p:nvPr/>
        </p:nvSpPr>
        <p:spPr>
          <a:xfrm>
            <a:off x="4745067" y="5162636"/>
            <a:ext cx="653143" cy="294390"/>
          </a:xfrm>
          <a:prstGeom prst="lef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60CADFB-51DB-E36D-884D-135F79B8A410}"/>
                  </a:ext>
                </a:extLst>
              </p:cNvPr>
              <p:cNvSpPr txBox="1"/>
              <p:nvPr/>
            </p:nvSpPr>
            <p:spPr>
              <a:xfrm>
                <a:off x="5767794" y="5486876"/>
                <a:ext cx="2069920" cy="458011"/>
              </a:xfrm>
              <a:prstGeom prst="rect">
                <a:avLst/>
              </a:prstGeom>
              <a:noFill/>
            </p:spPr>
            <p:txBody>
              <a:bodyPr wrap="square" rtlCol="0">
                <a:spAutoFit/>
              </a:bodyPr>
              <a:lstStyle/>
              <a:p>
                <a:pPr algn="l">
                  <a:lnSpc>
                    <a:spcPct val="150000"/>
                  </a:lnSpc>
                </a:pPr>
                <a14:m>
                  <m:oMath xmlns:m="http://schemas.openxmlformats.org/officeDocument/2006/math">
                    <m:r>
                      <a:rPr kumimoji="1" lang="en-US" i="1" dirty="0" smtClean="0">
                        <a:latin typeface="Cambria Math" panose="02040503050406030204" pitchFamily="18" charset="0"/>
                        <a:cs typeface="Times New Roman"/>
                      </a:rPr>
                      <m:t>𝑈</m:t>
                    </m:r>
                    <m:r>
                      <a:rPr kumimoji="1" lang="en-US" i="1" dirty="0" smtClean="0">
                        <a:latin typeface="Cambria Math" panose="02040503050406030204" pitchFamily="18" charset="0"/>
                        <a:cs typeface="Times New Roman"/>
                      </a:rPr>
                      <m:t>(1)</m:t>
                    </m:r>
                  </m:oMath>
                </a14:m>
                <a:r>
                  <a:rPr kumimoji="1" lang="en-US" dirty="0">
                    <a:latin typeface="Times New Roman"/>
                    <a:cs typeface="Times New Roman"/>
                  </a:rPr>
                  <a:t> gauge theory</a:t>
                </a:r>
              </a:p>
            </p:txBody>
          </p:sp>
        </mc:Choice>
        <mc:Fallback xmlns="">
          <p:sp>
            <p:nvSpPr>
              <p:cNvPr id="13" name="TextBox 12">
                <a:extLst>
                  <a:ext uri="{FF2B5EF4-FFF2-40B4-BE49-F238E27FC236}">
                    <a16:creationId xmlns:a16="http://schemas.microsoft.com/office/drawing/2014/main" id="{F60CADFB-51DB-E36D-884D-135F79B8A410}"/>
                  </a:ext>
                </a:extLst>
              </p:cNvPr>
              <p:cNvSpPr txBox="1">
                <a:spLocks noRot="1" noChangeAspect="1" noMove="1" noResize="1" noEditPoints="1" noAdjustHandles="1" noChangeArrowheads="1" noChangeShapeType="1" noTextEdit="1"/>
              </p:cNvSpPr>
              <p:nvPr/>
            </p:nvSpPr>
            <p:spPr>
              <a:xfrm>
                <a:off x="5767794" y="5486876"/>
                <a:ext cx="2069920" cy="458011"/>
              </a:xfrm>
              <a:prstGeom prst="rect">
                <a:avLst/>
              </a:prstGeom>
              <a:blipFill>
                <a:blip r:embed="rId8"/>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15653429-54E3-2E71-FAA7-CB58BE7A0295}"/>
                  </a:ext>
                </a:extLst>
              </p:cNvPr>
              <p:cNvSpPr/>
              <p:nvPr/>
            </p:nvSpPr>
            <p:spPr>
              <a:xfrm>
                <a:off x="7063838" y="3308480"/>
                <a:ext cx="1451390" cy="554254"/>
              </a:xfrm>
              <a:prstGeom prst="rect">
                <a:avLst/>
              </a:prstGeom>
              <a:solidFill>
                <a:srgbClr val="FFFB7B"/>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𝜏</m:t>
                          </m:r>
                        </m:e>
                        <m:sub>
                          <m:r>
                            <a:rPr lang="en-US" altLang="zh-TW" b="0" i="1" smtClean="0">
                              <a:latin typeface="Cambria Math"/>
                            </a:rPr>
                            <m:t>1</m:t>
                          </m:r>
                        </m:sub>
                      </m:sSub>
                      <m:r>
                        <a:rPr lang="en-US" altLang="zh-TW" i="1">
                          <a:latin typeface="Cambria Math"/>
                        </a:rPr>
                        <m:t>=</m:t>
                      </m:r>
                      <m:d>
                        <m:dPr>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a:rPr>
                                  <m:t>0</m:t>
                                </m:r>
                              </m:e>
                              <m:e>
                                <m:r>
                                  <a:rPr lang="en-US" altLang="zh-TW" i="1" smtClean="0">
                                    <a:latin typeface="Cambria Math"/>
                                  </a:rPr>
                                  <m:t>1</m:t>
                                </m:r>
                              </m:e>
                            </m:mr>
                            <m:mr>
                              <m:e>
                                <m:r>
                                  <a:rPr lang="en-US" altLang="zh-TW" i="1" smtClean="0">
                                    <a:latin typeface="Cambria Math"/>
                                  </a:rPr>
                                  <m:t>1</m:t>
                                </m:r>
                              </m:e>
                              <m:e>
                                <m:r>
                                  <a:rPr lang="en-US" altLang="zh-TW" b="0" i="1" smtClean="0">
                                    <a:latin typeface="Cambria Math"/>
                                  </a:rPr>
                                  <m:t>0</m:t>
                                </m:r>
                              </m:e>
                            </m:mr>
                          </m:m>
                        </m:e>
                      </m:d>
                    </m:oMath>
                  </m:oMathPara>
                </a14:m>
                <a:endParaRPr lang="zh-TW" altLang="en-US" dirty="0"/>
              </a:p>
            </p:txBody>
          </p:sp>
        </mc:Choice>
        <mc:Fallback xmlns="">
          <p:sp>
            <p:nvSpPr>
              <p:cNvPr id="12" name="矩形 11">
                <a:extLst>
                  <a:ext uri="{FF2B5EF4-FFF2-40B4-BE49-F238E27FC236}">
                    <a16:creationId xmlns:a16="http://schemas.microsoft.com/office/drawing/2014/main" id="{15653429-54E3-2E71-FAA7-CB58BE7A0295}"/>
                  </a:ext>
                </a:extLst>
              </p:cNvPr>
              <p:cNvSpPr>
                <a:spLocks noRot="1" noChangeAspect="1" noMove="1" noResize="1" noEditPoints="1" noAdjustHandles="1" noChangeArrowheads="1" noChangeShapeType="1" noTextEdit="1"/>
              </p:cNvSpPr>
              <p:nvPr/>
            </p:nvSpPr>
            <p:spPr>
              <a:xfrm>
                <a:off x="7063838" y="3308480"/>
                <a:ext cx="1451390" cy="554254"/>
              </a:xfrm>
              <a:prstGeom prst="rect">
                <a:avLst/>
              </a:prstGeom>
              <a:blipFill>
                <a:blip r:embed="rId9"/>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矩形 12">
                <a:extLst>
                  <a:ext uri="{FF2B5EF4-FFF2-40B4-BE49-F238E27FC236}">
                    <a16:creationId xmlns:a16="http://schemas.microsoft.com/office/drawing/2014/main" id="{400AB798-F17F-4055-A7D7-DC1D245AAD27}"/>
                  </a:ext>
                </a:extLst>
              </p:cNvPr>
              <p:cNvSpPr/>
              <p:nvPr/>
            </p:nvSpPr>
            <p:spPr>
              <a:xfrm>
                <a:off x="7068292" y="3874854"/>
                <a:ext cx="1538843" cy="554254"/>
              </a:xfrm>
              <a:prstGeom prst="rect">
                <a:avLst/>
              </a:prstGeom>
              <a:solidFill>
                <a:srgbClr val="FFFB7B"/>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𝜏</m:t>
                          </m:r>
                        </m:e>
                        <m:sub>
                          <m:r>
                            <a:rPr lang="en-US" altLang="zh-TW" b="0" i="1" smtClean="0">
                              <a:latin typeface="Cambria Math"/>
                            </a:rPr>
                            <m:t>2</m:t>
                          </m:r>
                        </m:sub>
                      </m:sSub>
                      <m:r>
                        <a:rPr lang="en-US" altLang="zh-TW" i="1">
                          <a:latin typeface="Cambria Math"/>
                        </a:rPr>
                        <m:t>=</m:t>
                      </m:r>
                      <m:d>
                        <m:dPr>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a:rPr>
                                  <m:t>0</m:t>
                                </m:r>
                              </m:e>
                              <m:e>
                                <m:r>
                                  <a:rPr lang="en-US" altLang="zh-TW" b="0" i="1" smtClean="0">
                                    <a:latin typeface="Cambria Math"/>
                                  </a:rPr>
                                  <m:t>−</m:t>
                                </m:r>
                                <m:r>
                                  <a:rPr lang="en-US" altLang="zh-TW" b="0" i="1" smtClean="0">
                                    <a:latin typeface="Cambria Math"/>
                                  </a:rPr>
                                  <m:t>𝑖</m:t>
                                </m:r>
                              </m:e>
                            </m:mr>
                            <m:mr>
                              <m:e>
                                <m:r>
                                  <a:rPr lang="en-US" altLang="zh-TW" b="0" i="1" smtClean="0">
                                    <a:latin typeface="Cambria Math"/>
                                  </a:rPr>
                                  <m:t>𝑖</m:t>
                                </m:r>
                              </m:e>
                              <m:e>
                                <m:r>
                                  <a:rPr lang="en-US" altLang="zh-TW" b="0" i="1" smtClean="0">
                                    <a:latin typeface="Cambria Math"/>
                                  </a:rPr>
                                  <m:t>0</m:t>
                                </m:r>
                              </m:e>
                            </m:mr>
                          </m:m>
                        </m:e>
                      </m:d>
                    </m:oMath>
                  </m:oMathPara>
                </a14:m>
                <a:endParaRPr lang="zh-TW" altLang="en-US" dirty="0"/>
              </a:p>
            </p:txBody>
          </p:sp>
        </mc:Choice>
        <mc:Fallback xmlns="">
          <p:sp>
            <p:nvSpPr>
              <p:cNvPr id="14" name="矩形 12">
                <a:extLst>
                  <a:ext uri="{FF2B5EF4-FFF2-40B4-BE49-F238E27FC236}">
                    <a16:creationId xmlns:a16="http://schemas.microsoft.com/office/drawing/2014/main" id="{400AB798-F17F-4055-A7D7-DC1D245AAD27}"/>
                  </a:ext>
                </a:extLst>
              </p:cNvPr>
              <p:cNvSpPr>
                <a:spLocks noRot="1" noChangeAspect="1" noMove="1" noResize="1" noEditPoints="1" noAdjustHandles="1" noChangeArrowheads="1" noChangeShapeType="1" noTextEdit="1"/>
              </p:cNvSpPr>
              <p:nvPr/>
            </p:nvSpPr>
            <p:spPr>
              <a:xfrm>
                <a:off x="7068292" y="3874854"/>
                <a:ext cx="1538843" cy="554254"/>
              </a:xfrm>
              <a:prstGeom prst="rect">
                <a:avLst/>
              </a:prstGeom>
              <a:blipFill>
                <a:blip r:embed="rId10"/>
                <a:stretch>
                  <a:fillRect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矩形 13">
                <a:extLst>
                  <a:ext uri="{FF2B5EF4-FFF2-40B4-BE49-F238E27FC236}">
                    <a16:creationId xmlns:a16="http://schemas.microsoft.com/office/drawing/2014/main" id="{5886DFD7-3E46-9298-B2B0-605C2386AE69}"/>
                  </a:ext>
                </a:extLst>
              </p:cNvPr>
              <p:cNvSpPr/>
              <p:nvPr/>
            </p:nvSpPr>
            <p:spPr>
              <a:xfrm>
                <a:off x="7077980" y="4439013"/>
                <a:ext cx="1638823" cy="554254"/>
              </a:xfrm>
              <a:prstGeom prst="rect">
                <a:avLst/>
              </a:prstGeom>
              <a:solidFill>
                <a:srgbClr val="FFFB7B"/>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𝜏</m:t>
                          </m:r>
                        </m:e>
                        <m:sub>
                          <m:r>
                            <a:rPr lang="en-US" altLang="zh-TW" b="0" i="1" smtClean="0">
                              <a:latin typeface="Cambria Math"/>
                            </a:rPr>
                            <m:t>3</m:t>
                          </m:r>
                        </m:sub>
                      </m:sSub>
                      <m:r>
                        <a:rPr lang="en-US" altLang="zh-TW" i="1">
                          <a:latin typeface="Cambria Math"/>
                        </a:rPr>
                        <m:t>=</m:t>
                      </m:r>
                      <m:d>
                        <m:dPr>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a:rPr lang="en-US" altLang="zh-TW" b="0" i="1" smtClean="0">
                                    <a:latin typeface="Cambria Math"/>
                                  </a:rPr>
                                  <m:t>1</m:t>
                                </m:r>
                              </m:e>
                              <m:e>
                                <m:r>
                                  <a:rPr lang="en-US" altLang="zh-TW" b="0" i="1" smtClean="0">
                                    <a:latin typeface="Cambria Math"/>
                                  </a:rPr>
                                  <m:t>0</m:t>
                                </m:r>
                              </m:e>
                            </m:mr>
                            <m:mr>
                              <m:e>
                                <m:r>
                                  <a:rPr lang="en-US" altLang="zh-TW" b="0" i="1" smtClean="0">
                                    <a:latin typeface="Cambria Math"/>
                                  </a:rPr>
                                  <m:t>0</m:t>
                                </m:r>
                              </m:e>
                              <m:e>
                                <m:r>
                                  <a:rPr lang="en-US" altLang="zh-TW" b="0" i="1" smtClean="0">
                                    <a:latin typeface="Cambria Math"/>
                                  </a:rPr>
                                  <m:t>−1</m:t>
                                </m:r>
                              </m:e>
                            </m:mr>
                          </m:m>
                        </m:e>
                      </m:d>
                    </m:oMath>
                  </m:oMathPara>
                </a14:m>
                <a:endParaRPr lang="zh-TW" altLang="en-US" dirty="0"/>
              </a:p>
            </p:txBody>
          </p:sp>
        </mc:Choice>
        <mc:Fallback xmlns="">
          <p:sp>
            <p:nvSpPr>
              <p:cNvPr id="15" name="矩形 13">
                <a:extLst>
                  <a:ext uri="{FF2B5EF4-FFF2-40B4-BE49-F238E27FC236}">
                    <a16:creationId xmlns:a16="http://schemas.microsoft.com/office/drawing/2014/main" id="{5886DFD7-3E46-9298-B2B0-605C2386AE69}"/>
                  </a:ext>
                </a:extLst>
              </p:cNvPr>
              <p:cNvSpPr>
                <a:spLocks noRot="1" noChangeAspect="1" noMove="1" noResize="1" noEditPoints="1" noAdjustHandles="1" noChangeArrowheads="1" noChangeShapeType="1" noTextEdit="1"/>
              </p:cNvSpPr>
              <p:nvPr/>
            </p:nvSpPr>
            <p:spPr>
              <a:xfrm>
                <a:off x="7077980" y="4439013"/>
                <a:ext cx="1638823" cy="554254"/>
              </a:xfrm>
              <a:prstGeom prst="rect">
                <a:avLst/>
              </a:prstGeom>
              <a:blipFill>
                <a:blip r:embed="rId11"/>
                <a:stretch>
                  <a:fillRect b="-4444"/>
                </a:stretch>
              </a:blipFill>
            </p:spPr>
            <p:txBody>
              <a:bodyPr/>
              <a:lstStyle/>
              <a:p>
                <a:r>
                  <a:rPr lang="en-US">
                    <a:noFill/>
                  </a:rPr>
                  <a:t> </a:t>
                </a:r>
              </a:p>
            </p:txBody>
          </p:sp>
        </mc:Fallback>
      </mc:AlternateContent>
    </p:spTree>
    <p:extLst>
      <p:ext uri="{BB962C8B-B14F-4D97-AF65-F5344CB8AC3E}">
        <p14:creationId xmlns:p14="http://schemas.microsoft.com/office/powerpoint/2010/main" val="395531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animBg="1"/>
      <p:bldP spid="10" grpId="0" animBg="1"/>
      <p:bldP spid="13" grpId="0"/>
      <p:bldP spid="12" grpId="0" animBg="1"/>
      <p:bldP spid="14" grpId="0" animBg="1"/>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9">
                <a:extLst>
                  <a:ext uri="{FF2B5EF4-FFF2-40B4-BE49-F238E27FC236}">
                    <a16:creationId xmlns:a16="http://schemas.microsoft.com/office/drawing/2014/main" id="{D00D7A9A-8359-114C-5B2C-66F04CAD822C}"/>
                  </a:ext>
                </a:extLst>
              </p:cNvPr>
              <p:cNvSpPr txBox="1"/>
              <p:nvPr/>
            </p:nvSpPr>
            <p:spPr>
              <a:xfrm>
                <a:off x="1118500" y="1640041"/>
                <a:ext cx="4463592" cy="614912"/>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Sup>
                        <m:sSubSupPr>
                          <m:ctrlPr>
                            <a:rPr lang="el-GR" i="1" smtClean="0">
                              <a:latin typeface="Cambria Math" panose="02040503050406030204" pitchFamily="18" charset="0"/>
                              <a:ea typeface="Cambria Math" panose="02040503050406030204" pitchFamily="18" charset="0"/>
                              <a:cs typeface="Times New Roman"/>
                            </a:rPr>
                          </m:ctrlPr>
                        </m:sSubSupPr>
                        <m:e>
                          <m:r>
                            <a:rPr lang="en-US" b="0" i="1" smtClean="0">
                              <a:latin typeface="Cambria Math" panose="02040503050406030204" pitchFamily="18" charset="0"/>
                              <a:ea typeface="Cambria Math" panose="02040503050406030204" pitchFamily="18" charset="0"/>
                              <a:cs typeface="Times New Roman"/>
                            </a:rPr>
                            <m:t>𝐷</m:t>
                          </m:r>
                        </m:e>
                        <m:sub>
                          <m:r>
                            <a:rPr lang="el-GR" i="1" smtClean="0">
                              <a:latin typeface="Cambria Math" panose="02040503050406030204" pitchFamily="18" charset="0"/>
                              <a:ea typeface="Cambria Math" panose="02040503050406030204" pitchFamily="18" charset="0"/>
                              <a:cs typeface="Times New Roman"/>
                            </a:rPr>
                            <m:t>𝜇</m:t>
                          </m:r>
                        </m:sub>
                        <m:sup>
                          <m:r>
                            <a:rPr lang="en-US" b="0" i="1" smtClean="0">
                              <a:latin typeface="Cambria Math" panose="02040503050406030204" pitchFamily="18" charset="0"/>
                              <a:ea typeface="Cambria Math" panose="02040503050406030204" pitchFamily="18" charset="0"/>
                              <a:cs typeface="Times New Roman"/>
                            </a:rPr>
                            <m:t>′</m:t>
                          </m:r>
                        </m:sup>
                      </m:sSubSup>
                      <m:r>
                        <m:rPr>
                          <m:sty m:val="p"/>
                        </m:rPr>
                        <a:rPr lang="el-GR" i="1" smtClean="0">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r>
                        <a:rPr lang="en-US" altLang="zh-TW" b="0" i="1" smtClean="0">
                          <a:latin typeface="Cambria Math"/>
                          <a:cs typeface="Times New Roman" pitchFamily="18" charset="0"/>
                        </a:rPr>
                        <m:t>𝑈</m:t>
                      </m:r>
                      <m:r>
                        <a:rPr lang="en-US" altLang="zh-TW" b="0" i="1" smtClean="0">
                          <a:latin typeface="Cambria Math" panose="02040503050406030204" pitchFamily="18" charset="0"/>
                          <a:ea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i="1">
                          <a:latin typeface="Cambria Math" panose="02040503050406030204" pitchFamily="18" charset="0"/>
                          <a:ea typeface="Cambria Math" panose="02040503050406030204" pitchFamily="18" charset="0"/>
                          <a:cs typeface="Times New Roman"/>
                        </a:rPr>
                        <m:t>=</m:t>
                      </m:r>
                      <m:r>
                        <a:rPr lang="en-US" altLang="zh-TW" i="1">
                          <a:latin typeface="Cambria Math"/>
                          <a:cs typeface="Times New Roman" pitchFamily="18" charset="0"/>
                        </a:rPr>
                        <m:t>𝑈</m:t>
                      </m:r>
                      <m:r>
                        <a:rPr lang="en-US" altLang="zh-TW" i="1">
                          <a:latin typeface="Cambria Math" panose="02040503050406030204" pitchFamily="18" charset="0"/>
                          <a:ea typeface="Cambria Math" panose="02040503050406030204" pitchFamily="18" charset="0"/>
                          <a:cs typeface="Times New Roman" pitchFamily="18" charset="0"/>
                        </a:rPr>
                        <m:t>∙</m:t>
                      </m:r>
                      <m:d>
                        <m:dPr>
                          <m:ctrlPr>
                            <a:rPr lang="en-US" altLang="zh-TW" i="1">
                              <a:latin typeface="Cambria Math" panose="02040503050406030204" pitchFamily="18" charset="0"/>
                              <a:ea typeface="Cambria Math" panose="02040503050406030204" pitchFamily="18" charset="0"/>
                              <a:cs typeface="Times New Roman" pitchFamily="18" charset="0"/>
                            </a:rPr>
                          </m:ctrlPr>
                        </m:dPr>
                        <m:e>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i="1">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e>
                      </m:d>
                    </m:oMath>
                  </m:oMathPara>
                </a14:m>
                <a:endParaRPr lang="zh-TW" altLang="en-US" dirty="0">
                  <a:latin typeface="Times New Roman" pitchFamily="18" charset="0"/>
                  <a:cs typeface="Times New Roman" pitchFamily="18" charset="0"/>
                </a:endParaRPr>
              </a:p>
            </p:txBody>
          </p:sp>
        </mc:Choice>
        <mc:Fallback xmlns="">
          <p:sp>
            <p:nvSpPr>
              <p:cNvPr id="2" name="文字方塊 9">
                <a:extLst>
                  <a:ext uri="{FF2B5EF4-FFF2-40B4-BE49-F238E27FC236}">
                    <a16:creationId xmlns:a16="http://schemas.microsoft.com/office/drawing/2014/main" id="{D00D7A9A-8359-114C-5B2C-66F04CAD822C}"/>
                  </a:ext>
                </a:extLst>
              </p:cNvPr>
              <p:cNvSpPr txBox="1">
                <a:spLocks noRot="1" noChangeAspect="1" noMove="1" noResize="1" noEditPoints="1" noAdjustHandles="1" noChangeArrowheads="1" noChangeShapeType="1" noTextEdit="1"/>
              </p:cNvSpPr>
              <p:nvPr/>
            </p:nvSpPr>
            <p:spPr>
              <a:xfrm>
                <a:off x="1118500" y="1640041"/>
                <a:ext cx="4463592" cy="614912"/>
              </a:xfrm>
              <a:prstGeom prst="rect">
                <a:avLst/>
              </a:prstGeom>
              <a:blipFill>
                <a:blip r:embed="rId2"/>
                <a:stretch>
                  <a:fillRect b="-4082"/>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574A8393-C92B-12D9-7D8E-C41507B0E92F}"/>
              </a:ext>
            </a:extLst>
          </p:cNvPr>
          <p:cNvSpPr txBox="1"/>
          <p:nvPr/>
        </p:nvSpPr>
        <p:spPr>
          <a:xfrm>
            <a:off x="1138422" y="1176714"/>
            <a:ext cx="1527350"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Our wish:</a:t>
            </a:r>
          </a:p>
        </p:txBody>
      </p:sp>
      <mc:AlternateContent xmlns:mc="http://schemas.openxmlformats.org/markup-compatibility/2006" xmlns:a14="http://schemas.microsoft.com/office/drawing/2010/main">
        <mc:Choice Requires="a14">
          <p:sp>
            <p:nvSpPr>
              <p:cNvPr id="4" name="文字方塊 9">
                <a:extLst>
                  <a:ext uri="{FF2B5EF4-FFF2-40B4-BE49-F238E27FC236}">
                    <a16:creationId xmlns:a16="http://schemas.microsoft.com/office/drawing/2014/main" id="{314A5FB8-5D2A-68C1-2AE6-D79C327B4AC7}"/>
                  </a:ext>
                </a:extLst>
              </p:cNvPr>
              <p:cNvSpPr txBox="1"/>
              <p:nvPr/>
            </p:nvSpPr>
            <p:spPr>
              <a:xfrm>
                <a:off x="1130049" y="2648573"/>
                <a:ext cx="3291147" cy="607218"/>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Sup>
                        <m:sSubSupPr>
                          <m:ctrlPr>
                            <a:rPr lang="el-GR" i="1">
                              <a:latin typeface="Cambria Math" panose="02040503050406030204" pitchFamily="18" charset="0"/>
                              <a:ea typeface="Cambria Math" panose="02040503050406030204" pitchFamily="18" charset="0"/>
                              <a:cs typeface="Times New Roman"/>
                            </a:rPr>
                          </m:ctrlPr>
                        </m:sSubSupPr>
                        <m:e>
                          <m:r>
                            <a:rPr lang="en-US" i="1">
                              <a:latin typeface="Cambria Math" panose="02040503050406030204" pitchFamily="18" charset="0"/>
                              <a:ea typeface="Cambria Math" panose="02040503050406030204" pitchFamily="18" charset="0"/>
                              <a:cs typeface="Times New Roman"/>
                            </a:rPr>
                            <m:t>𝐷</m:t>
                          </m:r>
                        </m:e>
                        <m:sub>
                          <m:r>
                            <a:rPr lang="el-GR" i="1">
                              <a:latin typeface="Cambria Math" panose="02040503050406030204" pitchFamily="18" charset="0"/>
                              <a:ea typeface="Cambria Math" panose="02040503050406030204" pitchFamily="18" charset="0"/>
                              <a:cs typeface="Times New Roman"/>
                            </a:rPr>
                            <m:t>𝜇</m:t>
                          </m:r>
                        </m:sub>
                        <m:sup>
                          <m:r>
                            <a:rPr lang="en-US" i="1">
                              <a:latin typeface="Cambria Math" panose="02040503050406030204" pitchFamily="18" charset="0"/>
                              <a:ea typeface="Cambria Math" panose="02040503050406030204" pitchFamily="18" charset="0"/>
                              <a:cs typeface="Times New Roman"/>
                            </a:rPr>
                            <m:t>′</m:t>
                          </m:r>
                        </m:sup>
                      </m:sSubSup>
                      <m:sSup>
                        <m:sSupPr>
                          <m:ctrlPr>
                            <a:rPr lang="en-US" b="0" i="1" smtClean="0">
                              <a:latin typeface="Cambria Math" panose="02040503050406030204" pitchFamily="18" charset="0"/>
                              <a:ea typeface="Cambria Math" panose="02040503050406030204" pitchFamily="18" charset="0"/>
                              <a:cs typeface="Times New Roman"/>
                            </a:rPr>
                          </m:ctrlPr>
                        </m:sSupPr>
                        <m:e>
                          <m:r>
                            <m:rPr>
                              <m:sty m:val="p"/>
                            </m:rPr>
                            <a:rPr lang="el-GR" i="1">
                              <a:latin typeface="Cambria Math" panose="02040503050406030204" pitchFamily="18" charset="0"/>
                              <a:ea typeface="Cambria Math" panose="02040503050406030204" pitchFamily="18" charset="0"/>
                              <a:cs typeface="Times New Roman"/>
                            </a:rPr>
                            <m:t>Ψ</m:t>
                          </m:r>
                        </m:e>
                        <m:sup>
                          <m:r>
                            <a:rPr lang="en-US" b="0" i="1" smtClean="0">
                              <a:latin typeface="Cambria Math" panose="02040503050406030204" pitchFamily="18" charset="0"/>
                              <a:ea typeface="Cambria Math" panose="02040503050406030204" pitchFamily="18" charset="0"/>
                              <a:cs typeface="Times New Roman"/>
                            </a:rPr>
                            <m:t>′</m:t>
                          </m:r>
                        </m:sup>
                      </m:sSup>
                      <m:r>
                        <a:rPr lang="en-US"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d>
                        <m:dPr>
                          <m:ctrlPr>
                            <a:rPr lang="en-US" i="1" smtClean="0">
                              <a:latin typeface="Cambria Math" panose="02040503050406030204" pitchFamily="18" charset="0"/>
                              <a:ea typeface="Cambria Math" panose="02040503050406030204" pitchFamily="18" charset="0"/>
                              <a:cs typeface="Times New Roman"/>
                            </a:rPr>
                          </m:ctrlPr>
                        </m:dPr>
                        <m:e>
                          <m:r>
                            <a:rPr lang="en-US" altLang="zh-TW" i="1">
                              <a:latin typeface="Cambria Math"/>
                              <a:cs typeface="Times New Roman" pitchFamily="18" charset="0"/>
                            </a:rPr>
                            <m:t>𝑈</m:t>
                          </m:r>
                          <m:r>
                            <m:rPr>
                              <m:sty m:val="p"/>
                            </m:rPr>
                            <a:rPr lang="el-GR" i="1">
                              <a:latin typeface="Cambria Math" panose="02040503050406030204" pitchFamily="18" charset="0"/>
                              <a:ea typeface="Cambria Math" panose="02040503050406030204" pitchFamily="18" charset="0"/>
                              <a:cs typeface="Times New Roman"/>
                            </a:rPr>
                            <m:t>Ψ</m:t>
                          </m:r>
                        </m:e>
                      </m:d>
                      <m:r>
                        <a:rPr lang="en-US" i="1">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Sup>
                        <m:sSubSupPr>
                          <m:ctrlPr>
                            <a:rPr lang="zh-TW" altLang="en-US" i="1" smtClean="0">
                              <a:latin typeface="Cambria Math" panose="02040503050406030204" pitchFamily="18" charset="0"/>
                              <a:cs typeface="Times New Roman"/>
                            </a:rPr>
                          </m:ctrlPr>
                        </m:sSubSupPr>
                        <m:e>
                          <m:r>
                            <a:rPr lang="en-US" altLang="zh-TW" b="1" i="1" smtClean="0">
                              <a:latin typeface="Cambria Math" panose="02040503050406030204" pitchFamily="18" charset="0"/>
                              <a:cs typeface="Times New Roman"/>
                            </a:rPr>
                            <m:t>𝑾</m:t>
                          </m:r>
                        </m:e>
                        <m:sub>
                          <m:r>
                            <a:rPr lang="zh-TW" altLang="en-US" i="1" smtClean="0">
                              <a:latin typeface="Cambria Math" panose="02040503050406030204" pitchFamily="18" charset="0"/>
                              <a:cs typeface="Times New Roman"/>
                            </a:rPr>
                            <m:t>𝜇</m:t>
                          </m:r>
                        </m:sub>
                        <m:sup>
                          <m:r>
                            <a:rPr lang="en-US" altLang="zh-TW" b="0" i="1" smtClean="0">
                              <a:latin typeface="Cambria Math" panose="02040503050406030204" pitchFamily="18" charset="0"/>
                              <a:cs typeface="Times New Roman"/>
                            </a:rPr>
                            <m:t>′</m:t>
                          </m:r>
                        </m:sup>
                      </m:sSubSup>
                      <m:r>
                        <a:rPr lang="en-US" altLang="zh-TW" b="0" i="1" smtClean="0">
                          <a:latin typeface="Cambria Math" panose="02040503050406030204" pitchFamily="18" charset="0"/>
                          <a:cs typeface="Times New Roman"/>
                        </a:rPr>
                        <m:t>𝑈</m:t>
                      </m:r>
                      <m:r>
                        <m:rPr>
                          <m:sty m:val="p"/>
                        </m:rPr>
                        <a:rPr lang="el-GR" i="1">
                          <a:latin typeface="Cambria Math" panose="02040503050406030204" pitchFamily="18" charset="0"/>
                          <a:ea typeface="Cambria Math" panose="02040503050406030204" pitchFamily="18" charset="0"/>
                          <a:cs typeface="Times New Roman"/>
                        </a:rPr>
                        <m:t>Ψ</m:t>
                      </m:r>
                    </m:oMath>
                  </m:oMathPara>
                </a14:m>
                <a:endParaRPr lang="zh-TW" altLang="en-US" dirty="0">
                  <a:latin typeface="Times New Roman" pitchFamily="18" charset="0"/>
                  <a:cs typeface="Times New Roman" pitchFamily="18" charset="0"/>
                </a:endParaRPr>
              </a:p>
            </p:txBody>
          </p:sp>
        </mc:Choice>
        <mc:Fallback xmlns="">
          <p:sp>
            <p:nvSpPr>
              <p:cNvPr id="4" name="文字方塊 9">
                <a:extLst>
                  <a:ext uri="{FF2B5EF4-FFF2-40B4-BE49-F238E27FC236}">
                    <a16:creationId xmlns:a16="http://schemas.microsoft.com/office/drawing/2014/main" id="{314A5FB8-5D2A-68C1-2AE6-D79C327B4AC7}"/>
                  </a:ext>
                </a:extLst>
              </p:cNvPr>
              <p:cNvSpPr txBox="1">
                <a:spLocks noRot="1" noChangeAspect="1" noMove="1" noResize="1" noEditPoints="1" noAdjustHandles="1" noChangeArrowheads="1" noChangeShapeType="1" noTextEdit="1"/>
              </p:cNvSpPr>
              <p:nvPr/>
            </p:nvSpPr>
            <p:spPr>
              <a:xfrm>
                <a:off x="1130049" y="2648573"/>
                <a:ext cx="3291147" cy="607218"/>
              </a:xfrm>
              <a:prstGeom prst="rect">
                <a:avLst/>
              </a:prstGeom>
              <a:blipFill>
                <a:blip r:embed="rId3"/>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C2D9DAF-3D92-A4AD-98B9-982C714C8C9A}"/>
                  </a:ext>
                </a:extLst>
              </p:cNvPr>
              <p:cNvSpPr txBox="1"/>
              <p:nvPr/>
            </p:nvSpPr>
            <p:spPr>
              <a:xfrm>
                <a:off x="1130049" y="2146205"/>
                <a:ext cx="6375990" cy="503921"/>
              </a:xfrm>
              <a:prstGeom prst="rect">
                <a:avLst/>
              </a:prstGeom>
              <a:noFill/>
            </p:spPr>
            <p:txBody>
              <a:bodyPr wrap="square" rtlCol="0">
                <a:spAutoFit/>
              </a:bodyPr>
              <a:lstStyle/>
              <a:p>
                <a:pPr>
                  <a:lnSpc>
                    <a:spcPct val="150000"/>
                  </a:lnSpc>
                </a:pPr>
                <a:r>
                  <a:rPr kumimoji="1" lang="en-US" dirty="0">
                    <a:latin typeface="Times New Roman"/>
                    <a:cs typeface="Times New Roman"/>
                  </a:rPr>
                  <a:t>In reality, (note that </a:t>
                </a:r>
                <a14:m>
                  <m:oMath xmlns:m="http://schemas.openxmlformats.org/officeDocument/2006/math">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oMath>
                </a14:m>
                <a:r>
                  <a:rPr kumimoji="1" lang="en-US" dirty="0">
                    <a:latin typeface="Times New Roman"/>
                    <a:cs typeface="Times New Roman"/>
                  </a:rPr>
                  <a:t> in </a:t>
                </a:r>
                <a14:m>
                  <m:oMath xmlns:m="http://schemas.openxmlformats.org/officeDocument/2006/math">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oMath>
                </a14:m>
                <a:r>
                  <a:rPr kumimoji="1" lang="en-US" dirty="0">
                    <a:latin typeface="Times New Roman"/>
                    <a:cs typeface="Times New Roman"/>
                  </a:rPr>
                  <a:t> could change too):</a:t>
                </a:r>
              </a:p>
            </p:txBody>
          </p:sp>
        </mc:Choice>
        <mc:Fallback xmlns="">
          <p:sp>
            <p:nvSpPr>
              <p:cNvPr id="5" name="TextBox 4">
                <a:extLst>
                  <a:ext uri="{FF2B5EF4-FFF2-40B4-BE49-F238E27FC236}">
                    <a16:creationId xmlns:a16="http://schemas.microsoft.com/office/drawing/2014/main" id="{8C2D9DAF-3D92-A4AD-98B9-982C714C8C9A}"/>
                  </a:ext>
                </a:extLst>
              </p:cNvPr>
              <p:cNvSpPr txBox="1">
                <a:spLocks noRot="1" noChangeAspect="1" noMove="1" noResize="1" noEditPoints="1" noAdjustHandles="1" noChangeArrowheads="1" noChangeShapeType="1" noTextEdit="1"/>
              </p:cNvSpPr>
              <p:nvPr/>
            </p:nvSpPr>
            <p:spPr>
              <a:xfrm>
                <a:off x="1130049" y="2146205"/>
                <a:ext cx="6375990" cy="503921"/>
              </a:xfrm>
              <a:prstGeom prst="rect">
                <a:avLst/>
              </a:prstGeom>
              <a:blipFill>
                <a:blip r:embed="rId4"/>
                <a:stretch>
                  <a:fillRect l="-795" b="-1219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E8B44FBB-7C68-759A-9C54-1C344DAB3AFC}"/>
              </a:ext>
            </a:extLst>
          </p:cNvPr>
          <p:cNvSpPr txBox="1"/>
          <p:nvPr/>
        </p:nvSpPr>
        <p:spPr>
          <a:xfrm>
            <a:off x="1118500" y="276610"/>
            <a:ext cx="4099727"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The recipe:</a:t>
            </a:r>
          </a:p>
        </p:txBody>
      </p:sp>
      <mc:AlternateContent xmlns:mc="http://schemas.openxmlformats.org/markup-compatibility/2006" xmlns:a14="http://schemas.microsoft.com/office/drawing/2010/main">
        <mc:Choice Requires="a14">
          <p:sp>
            <p:nvSpPr>
              <p:cNvPr id="7" name="文字方塊 9">
                <a:extLst>
                  <a:ext uri="{FF2B5EF4-FFF2-40B4-BE49-F238E27FC236}">
                    <a16:creationId xmlns:a16="http://schemas.microsoft.com/office/drawing/2014/main" id="{B3584574-499E-8E31-47E7-D97A27E5CBEA}"/>
                  </a:ext>
                </a:extLst>
              </p:cNvPr>
              <p:cNvSpPr txBox="1"/>
              <p:nvPr/>
            </p:nvSpPr>
            <p:spPr>
              <a:xfrm>
                <a:off x="1118500" y="733845"/>
                <a:ext cx="2872154" cy="607218"/>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f>
                        <m:fPr>
                          <m:ctrlPr>
                            <a:rPr lang="zh-TW" altLang="en-US" b="0" i="1" smtClean="0">
                              <a:latin typeface="Cambria Math" panose="02040503050406030204" pitchFamily="18" charset="0"/>
                              <a:ea typeface="Cambria Math" panose="02040503050406030204" pitchFamily="18" charset="0"/>
                              <a:cs typeface="Times New Roman"/>
                            </a:rPr>
                          </m:ctrlPr>
                        </m:fPr>
                        <m:num>
                          <m:r>
                            <a:rPr lang="en-US" altLang="zh-TW" b="0" i="1" smtClean="0">
                              <a:latin typeface="Cambria Math" panose="02040503050406030204" pitchFamily="18" charset="0"/>
                              <a:ea typeface="Cambria Math" panose="02040503050406030204" pitchFamily="18" charset="0"/>
                              <a:cs typeface="Times New Roman"/>
                            </a:rPr>
                            <m:t>𝑖</m:t>
                          </m:r>
                        </m:num>
                        <m:den>
                          <m:r>
                            <a:rPr lang="en-US" altLang="zh-TW" b="0" i="1" smtClean="0">
                              <a:latin typeface="Cambria Math" panose="02040503050406030204" pitchFamily="18" charset="0"/>
                              <a:ea typeface="Cambria Math" panose="02040503050406030204" pitchFamily="18" charset="0"/>
                              <a:cs typeface="Times New Roman"/>
                            </a:rPr>
                            <m:t>2</m:t>
                          </m:r>
                        </m:den>
                      </m:f>
                      <m:r>
                        <a:rPr lang="en-US" altLang="zh-TW" b="0" i="1" smtClean="0">
                          <a:latin typeface="Cambria Math" panose="02040503050406030204" pitchFamily="18" charset="0"/>
                          <a:ea typeface="Cambria Math" panose="02040503050406030204" pitchFamily="18" charset="0"/>
                          <a:cs typeface="Times New Roman"/>
                        </a:rPr>
                        <m:t>𝑔</m:t>
                      </m:r>
                      <m:r>
                        <a:rPr lang="en-US" altLang="zh-TW" b="1" i="1" smtClean="0">
                          <a:latin typeface="Cambria Math" panose="02040503050406030204" pitchFamily="18" charset="0"/>
                          <a:ea typeface="Cambria Math" panose="02040503050406030204" pitchFamily="18" charset="0"/>
                          <a:cs typeface="Times New Roman"/>
                        </a:rPr>
                        <m:t>𝝉</m:t>
                      </m:r>
                      <m:r>
                        <a:rPr lang="zh-TW" altLang="en-US" i="1" smtClean="0">
                          <a:latin typeface="Cambria Math" panose="02040503050406030204" pitchFamily="18" charset="0"/>
                          <a:cs typeface="Times New Roman"/>
                        </a:rPr>
                        <m:t>∙</m:t>
                      </m:r>
                      <m:sSub>
                        <m:sSubPr>
                          <m:ctrlPr>
                            <a:rPr lang="zh-TW" altLang="en-US" i="1" smtClean="0">
                              <a:latin typeface="Cambria Math" panose="02040503050406030204" pitchFamily="18" charset="0"/>
                              <a:cs typeface="Times New Roman"/>
                            </a:rPr>
                          </m:ctrlPr>
                        </m:sSubPr>
                        <m:e>
                          <m:r>
                            <a:rPr lang="en-US" altLang="zh-TW" b="1" i="1" smtClean="0">
                              <a:latin typeface="Cambria Math" panose="02040503050406030204" pitchFamily="18" charset="0"/>
                              <a:cs typeface="Times New Roman"/>
                            </a:rPr>
                            <m:t>𝑾</m:t>
                          </m:r>
                        </m:e>
                        <m:sub>
                          <m:r>
                            <a:rPr lang="zh-TW" altLang="en-US" b="0" i="1" smtClean="0">
                              <a:latin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oMath>
                  </m:oMathPara>
                </a14:m>
                <a:endParaRPr lang="zh-TW" altLang="en-US" dirty="0">
                  <a:latin typeface="Times New Roman" pitchFamily="18" charset="0"/>
                  <a:cs typeface="Times New Roman" pitchFamily="18" charset="0"/>
                </a:endParaRPr>
              </a:p>
            </p:txBody>
          </p:sp>
        </mc:Choice>
        <mc:Fallback xmlns="">
          <p:sp>
            <p:nvSpPr>
              <p:cNvPr id="7" name="文字方塊 9">
                <a:extLst>
                  <a:ext uri="{FF2B5EF4-FFF2-40B4-BE49-F238E27FC236}">
                    <a16:creationId xmlns:a16="http://schemas.microsoft.com/office/drawing/2014/main" id="{B3584574-499E-8E31-47E7-D97A27E5CBEA}"/>
                  </a:ext>
                </a:extLst>
              </p:cNvPr>
              <p:cNvSpPr txBox="1">
                <a:spLocks noRot="1" noChangeAspect="1" noMove="1" noResize="1" noEditPoints="1" noAdjustHandles="1" noChangeArrowheads="1" noChangeShapeType="1" noTextEdit="1"/>
              </p:cNvSpPr>
              <p:nvPr/>
            </p:nvSpPr>
            <p:spPr>
              <a:xfrm>
                <a:off x="1118500" y="733845"/>
                <a:ext cx="2872154" cy="607218"/>
              </a:xfrm>
              <a:prstGeom prst="rect">
                <a:avLst/>
              </a:prstGeom>
              <a:blipFill>
                <a:blip r:embed="rId5"/>
                <a:stretch>
                  <a:fillRect b="-4082"/>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5BA260BD-53EF-0B50-5681-900FA99EADE2}"/>
              </a:ext>
            </a:extLst>
          </p:cNvPr>
          <p:cNvSpPr txBox="1"/>
          <p:nvPr/>
        </p:nvSpPr>
        <p:spPr>
          <a:xfrm>
            <a:off x="1130049" y="3261107"/>
            <a:ext cx="5552025"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For wish to become reality, we just need to ask:</a:t>
            </a:r>
          </a:p>
        </p:txBody>
      </p:sp>
      <mc:AlternateContent xmlns:mc="http://schemas.openxmlformats.org/markup-compatibility/2006" xmlns:a14="http://schemas.microsoft.com/office/drawing/2010/main">
        <mc:Choice Requires="a14">
          <p:sp>
            <p:nvSpPr>
              <p:cNvPr id="13" name="文字方塊 9">
                <a:extLst>
                  <a:ext uri="{FF2B5EF4-FFF2-40B4-BE49-F238E27FC236}">
                    <a16:creationId xmlns:a16="http://schemas.microsoft.com/office/drawing/2014/main" id="{984A7A9C-3282-0DFE-54F2-CE96BDE7857D}"/>
                  </a:ext>
                </a:extLst>
              </p:cNvPr>
              <p:cNvSpPr txBox="1"/>
              <p:nvPr/>
            </p:nvSpPr>
            <p:spPr>
              <a:xfrm>
                <a:off x="1118500" y="3752867"/>
                <a:ext cx="6100090" cy="614912"/>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cs typeface="Times New Roman"/>
                        </a:rPr>
                        <m:t>𝑈</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i="1">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d>
                        <m:dPr>
                          <m:ctrlPr>
                            <a:rPr lang="en-US" i="1">
                              <a:latin typeface="Cambria Math" panose="02040503050406030204" pitchFamily="18" charset="0"/>
                              <a:ea typeface="Cambria Math" panose="02040503050406030204" pitchFamily="18" charset="0"/>
                              <a:cs typeface="Times New Roman"/>
                            </a:rPr>
                          </m:ctrlPr>
                        </m:dPr>
                        <m:e>
                          <m:r>
                            <a:rPr lang="en-US" altLang="zh-TW" i="1">
                              <a:latin typeface="Cambria Math"/>
                              <a:cs typeface="Times New Roman" pitchFamily="18" charset="0"/>
                            </a:rPr>
                            <m:t>𝑈</m:t>
                          </m:r>
                        </m:e>
                      </m:d>
                      <m:r>
                        <m:rPr>
                          <m:sty m:val="p"/>
                        </m:rPr>
                        <a:rPr lang="el-GR" i="1">
                          <a:latin typeface="Cambria Math" panose="02040503050406030204" pitchFamily="18" charset="0"/>
                          <a:ea typeface="Cambria Math" panose="02040503050406030204" pitchFamily="18" charset="0"/>
                          <a:cs typeface="Times New Roman"/>
                        </a:rPr>
                        <m:t>Ψ</m:t>
                      </m:r>
                      <m:r>
                        <a:rPr lang="en-US" i="1">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Sup>
                        <m:sSubSupPr>
                          <m:ctrlPr>
                            <a:rPr lang="zh-TW" altLang="en-US" i="1">
                              <a:latin typeface="Cambria Math" panose="02040503050406030204" pitchFamily="18" charset="0"/>
                              <a:cs typeface="Times New Roman"/>
                            </a:rPr>
                          </m:ctrlPr>
                        </m:sSubSup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up>
                          <m:r>
                            <a:rPr lang="en-US" altLang="zh-TW" i="1">
                              <a:latin typeface="Cambria Math" panose="02040503050406030204" pitchFamily="18" charset="0"/>
                              <a:cs typeface="Times New Roman"/>
                            </a:rPr>
                            <m:t>′</m:t>
                          </m:r>
                        </m:sup>
                      </m:sSubSup>
                      <m:r>
                        <a:rPr lang="en-US" altLang="zh-TW" i="1">
                          <a:latin typeface="Cambria Math" panose="02040503050406030204" pitchFamily="18" charset="0"/>
                          <a:cs typeface="Times New Roman"/>
                        </a:rPr>
                        <m:t>𝑈</m:t>
                      </m:r>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r>
                        <a:rPr lang="en-US" altLang="zh-TW" i="1" smtClean="0">
                          <a:latin typeface="Cambria Math"/>
                          <a:cs typeface="Times New Roman" pitchFamily="18" charset="0"/>
                        </a:rPr>
                        <m:t>𝑈</m:t>
                      </m:r>
                      <m:r>
                        <a:rPr lang="en-US" altLang="zh-TW" i="1">
                          <a:latin typeface="Cambria Math" panose="02040503050406030204" pitchFamily="18" charset="0"/>
                          <a:ea typeface="Cambria Math" panose="02040503050406030204" pitchFamily="18" charset="0"/>
                          <a:cs typeface="Times New Roman" pitchFamily="18" charset="0"/>
                        </a:rPr>
                        <m:t>∙</m:t>
                      </m:r>
                      <m:d>
                        <m:dPr>
                          <m:ctrlPr>
                            <a:rPr lang="en-US" altLang="zh-TW" i="1" smtClean="0">
                              <a:latin typeface="Cambria Math" panose="02040503050406030204" pitchFamily="18" charset="0"/>
                              <a:ea typeface="Cambria Math" panose="02040503050406030204" pitchFamily="18" charset="0"/>
                              <a:cs typeface="Times New Roman" pitchFamily="18" charset="0"/>
                            </a:rPr>
                          </m:ctrlPr>
                        </m:dPr>
                        <m:e>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i="1">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e>
                      </m:d>
                    </m:oMath>
                  </m:oMathPara>
                </a14:m>
                <a:endParaRPr lang="zh-TW" altLang="en-US" dirty="0">
                  <a:latin typeface="Times New Roman" pitchFamily="18" charset="0"/>
                  <a:cs typeface="Times New Roman" pitchFamily="18" charset="0"/>
                </a:endParaRPr>
              </a:p>
            </p:txBody>
          </p:sp>
        </mc:Choice>
        <mc:Fallback xmlns="">
          <p:sp>
            <p:nvSpPr>
              <p:cNvPr id="13" name="文字方塊 9">
                <a:extLst>
                  <a:ext uri="{FF2B5EF4-FFF2-40B4-BE49-F238E27FC236}">
                    <a16:creationId xmlns:a16="http://schemas.microsoft.com/office/drawing/2014/main" id="{984A7A9C-3282-0DFE-54F2-CE96BDE7857D}"/>
                  </a:ext>
                </a:extLst>
              </p:cNvPr>
              <p:cNvSpPr txBox="1">
                <a:spLocks noRot="1" noChangeAspect="1" noMove="1" noResize="1" noEditPoints="1" noAdjustHandles="1" noChangeArrowheads="1" noChangeShapeType="1" noTextEdit="1"/>
              </p:cNvSpPr>
              <p:nvPr/>
            </p:nvSpPr>
            <p:spPr>
              <a:xfrm>
                <a:off x="1118500" y="3752867"/>
                <a:ext cx="6100090" cy="614912"/>
              </a:xfrm>
              <a:prstGeom prst="rect">
                <a:avLst/>
              </a:prstGeom>
              <a:blipFill>
                <a:blip r:embed="rId6"/>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9">
                <a:extLst>
                  <a:ext uri="{FF2B5EF4-FFF2-40B4-BE49-F238E27FC236}">
                    <a16:creationId xmlns:a16="http://schemas.microsoft.com/office/drawing/2014/main" id="{ADC1D8CF-4EC8-3E12-AA57-2C581C41AD60}"/>
                  </a:ext>
                </a:extLst>
              </p:cNvPr>
              <p:cNvSpPr txBox="1"/>
              <p:nvPr/>
            </p:nvSpPr>
            <p:spPr>
              <a:xfrm>
                <a:off x="1118500" y="4518250"/>
                <a:ext cx="4250238" cy="607218"/>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d>
                        <m:dPr>
                          <m:ctrlPr>
                            <a:rPr lang="en-US" i="1">
                              <a:latin typeface="Cambria Math" panose="02040503050406030204" pitchFamily="18" charset="0"/>
                              <a:ea typeface="Cambria Math" panose="02040503050406030204" pitchFamily="18" charset="0"/>
                              <a:cs typeface="Times New Roman"/>
                            </a:rPr>
                          </m:ctrlPr>
                        </m:dPr>
                        <m:e>
                          <m:r>
                            <a:rPr lang="en-US" altLang="zh-TW" i="1">
                              <a:latin typeface="Cambria Math"/>
                              <a:cs typeface="Times New Roman" pitchFamily="18" charset="0"/>
                            </a:rPr>
                            <m:t>𝑈</m:t>
                          </m:r>
                        </m:e>
                      </m:d>
                      <m:r>
                        <m:rPr>
                          <m:sty m:val="p"/>
                        </m:rPr>
                        <a:rPr lang="el-GR" i="1">
                          <a:latin typeface="Cambria Math" panose="02040503050406030204" pitchFamily="18" charset="0"/>
                          <a:ea typeface="Cambria Math" panose="02040503050406030204" pitchFamily="18" charset="0"/>
                          <a:cs typeface="Times New Roman"/>
                        </a:rPr>
                        <m:t>Ψ</m:t>
                      </m:r>
                      <m:r>
                        <a:rPr lang="en-US" i="1">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Sup>
                        <m:sSubSupPr>
                          <m:ctrlPr>
                            <a:rPr lang="zh-TW" altLang="en-US" i="1">
                              <a:latin typeface="Cambria Math" panose="02040503050406030204" pitchFamily="18" charset="0"/>
                              <a:cs typeface="Times New Roman"/>
                            </a:rPr>
                          </m:ctrlPr>
                        </m:sSubSup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up>
                          <m:r>
                            <a:rPr lang="en-US" altLang="zh-TW" i="1">
                              <a:latin typeface="Cambria Math" panose="02040503050406030204" pitchFamily="18" charset="0"/>
                              <a:cs typeface="Times New Roman"/>
                            </a:rPr>
                            <m:t>′</m:t>
                          </m:r>
                        </m:sup>
                      </m:sSubSup>
                      <m:r>
                        <a:rPr lang="en-US" altLang="zh-TW" i="1">
                          <a:latin typeface="Cambria Math" panose="02040503050406030204" pitchFamily="18" charset="0"/>
                          <a:cs typeface="Times New Roman"/>
                        </a:rPr>
                        <m:t>𝑈</m:t>
                      </m:r>
                      <m:r>
                        <m:rPr>
                          <m:sty m:val="p"/>
                        </m:rPr>
                        <a:rPr lang="el-GR" i="1">
                          <a:latin typeface="Cambria Math" panose="02040503050406030204" pitchFamily="18" charset="0"/>
                          <a:ea typeface="Cambria Math" panose="02040503050406030204" pitchFamily="18" charset="0"/>
                          <a:cs typeface="Times New Roman"/>
                        </a:rPr>
                        <m:t>Ψ</m:t>
                      </m:r>
                      <m:r>
                        <a:rPr lang="en-US" altLang="zh-TW" b="0" i="1" smtClean="0">
                          <a:latin typeface="Cambria Math" panose="02040503050406030204" pitchFamily="18" charset="0"/>
                          <a:ea typeface="Cambria Math" panose="02040503050406030204" pitchFamily="18" charset="0"/>
                          <a:cs typeface="Times New Roman" pitchFamily="18" charset="0"/>
                        </a:rPr>
                        <m:t>=</m:t>
                      </m:r>
                      <m:r>
                        <a:rPr lang="en-US" altLang="zh-TW" i="1">
                          <a:latin typeface="Cambria Math" panose="02040503050406030204" pitchFamily="18" charset="0"/>
                          <a:ea typeface="Cambria Math" panose="02040503050406030204" pitchFamily="18" charset="0"/>
                          <a:cs typeface="Times New Roman" pitchFamily="18" charset="0"/>
                        </a:rPr>
                        <m:t>𝑈</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oMath>
                  </m:oMathPara>
                </a14:m>
                <a:endParaRPr lang="zh-TW" altLang="en-US" dirty="0">
                  <a:latin typeface="Times New Roman" pitchFamily="18" charset="0"/>
                  <a:cs typeface="Times New Roman" pitchFamily="18" charset="0"/>
                </a:endParaRPr>
              </a:p>
            </p:txBody>
          </p:sp>
        </mc:Choice>
        <mc:Fallback xmlns="">
          <p:sp>
            <p:nvSpPr>
              <p:cNvPr id="14" name="文字方塊 9">
                <a:extLst>
                  <a:ext uri="{FF2B5EF4-FFF2-40B4-BE49-F238E27FC236}">
                    <a16:creationId xmlns:a16="http://schemas.microsoft.com/office/drawing/2014/main" id="{ADC1D8CF-4EC8-3E12-AA57-2C581C41AD60}"/>
                  </a:ext>
                </a:extLst>
              </p:cNvPr>
              <p:cNvSpPr txBox="1">
                <a:spLocks noRot="1" noChangeAspect="1" noMove="1" noResize="1" noEditPoints="1" noAdjustHandles="1" noChangeArrowheads="1" noChangeShapeType="1" noTextEdit="1"/>
              </p:cNvSpPr>
              <p:nvPr/>
            </p:nvSpPr>
            <p:spPr>
              <a:xfrm>
                <a:off x="1118500" y="4518250"/>
                <a:ext cx="4250238" cy="607218"/>
              </a:xfrm>
              <a:prstGeom prst="rect">
                <a:avLst/>
              </a:prstGeom>
              <a:blipFill>
                <a:blip r:embed="rId7"/>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9">
                <a:extLst>
                  <a:ext uri="{FF2B5EF4-FFF2-40B4-BE49-F238E27FC236}">
                    <a16:creationId xmlns:a16="http://schemas.microsoft.com/office/drawing/2014/main" id="{074ED480-454A-92BB-4FBE-9E34A2A3D31A}"/>
                  </a:ext>
                </a:extLst>
              </p:cNvPr>
              <p:cNvSpPr txBox="1"/>
              <p:nvPr/>
            </p:nvSpPr>
            <p:spPr>
              <a:xfrm>
                <a:off x="1130049" y="5587153"/>
                <a:ext cx="4542550" cy="685188"/>
              </a:xfrm>
              <a:prstGeom prst="rect">
                <a:avLst/>
              </a:prstGeom>
              <a:solidFill>
                <a:srgbClr val="FFFF00"/>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f>
                        <m:fPr>
                          <m:ctrlPr>
                            <a:rPr lang="zh-TW" altLang="en-US" i="1" smtClean="0">
                              <a:latin typeface="Cambria Math" panose="02040503050406030204" pitchFamily="18" charset="0"/>
                              <a:ea typeface="Cambria Math" panose="02040503050406030204" pitchFamily="18" charset="0"/>
                              <a:cs typeface="Times New Roman"/>
                            </a:rPr>
                          </m:ctrlPr>
                        </m:fPr>
                        <m:num>
                          <m:r>
                            <a:rPr lang="en-US" altLang="zh-TW" b="0" i="1" smtClean="0">
                              <a:latin typeface="Cambria Math" panose="02040503050406030204" pitchFamily="18" charset="0"/>
                              <a:ea typeface="Cambria Math" panose="02040503050406030204" pitchFamily="18" charset="0"/>
                              <a:cs typeface="Times New Roman"/>
                            </a:rPr>
                            <m:t>1</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Sup>
                        <m:sSubSupPr>
                          <m:ctrlPr>
                            <a:rPr lang="zh-TW" altLang="en-US" i="1">
                              <a:latin typeface="Cambria Math" panose="02040503050406030204" pitchFamily="18" charset="0"/>
                              <a:cs typeface="Times New Roman"/>
                            </a:rPr>
                          </m:ctrlPr>
                        </m:sSubSup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up>
                          <m:r>
                            <a:rPr lang="en-US" altLang="zh-TW" i="1">
                              <a:latin typeface="Cambria Math" panose="02040503050406030204" pitchFamily="18" charset="0"/>
                              <a:cs typeface="Times New Roman"/>
                            </a:rPr>
                            <m:t>′</m:t>
                          </m:r>
                        </m:sup>
                      </m:sSubSup>
                      <m:r>
                        <a:rPr lang="en-US" b="0" i="1" smtClean="0">
                          <a:latin typeface="Cambria Math" panose="02040503050406030204" pitchFamily="18" charset="0"/>
                          <a:ea typeface="Cambria Math" panose="02040503050406030204" pitchFamily="18" charset="0"/>
                          <a:cs typeface="Times New Roman"/>
                        </a:rPr>
                        <m:t>=−</m:t>
                      </m:r>
                      <m:f>
                        <m:fPr>
                          <m:ctrlPr>
                            <a:rPr lang="en-US" b="0" i="1" smtClean="0">
                              <a:latin typeface="Cambria Math" panose="02040503050406030204" pitchFamily="18" charset="0"/>
                              <a:ea typeface="Cambria Math" panose="02040503050406030204" pitchFamily="18" charset="0"/>
                              <a:cs typeface="Times New Roman"/>
                            </a:rPr>
                          </m:ctrlPr>
                        </m:fPr>
                        <m:num>
                          <m:r>
                            <a:rPr lang="en-US" b="0" i="1" smtClean="0">
                              <a:latin typeface="Cambria Math" panose="02040503050406030204" pitchFamily="18" charset="0"/>
                              <a:ea typeface="Cambria Math" panose="02040503050406030204" pitchFamily="18" charset="0"/>
                              <a:cs typeface="Times New Roman"/>
                            </a:rPr>
                            <m:t>𝑖</m:t>
                          </m:r>
                        </m:num>
                        <m:den>
                          <m:r>
                            <a:rPr lang="en-US" b="0" i="1" smtClean="0">
                              <a:latin typeface="Cambria Math" panose="02040503050406030204" pitchFamily="18" charset="0"/>
                              <a:ea typeface="Cambria Math" panose="02040503050406030204" pitchFamily="18" charset="0"/>
                              <a:cs typeface="Times New Roman"/>
                            </a:rPr>
                            <m:t>𝑔</m:t>
                          </m:r>
                        </m:den>
                      </m:f>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d>
                        <m:dPr>
                          <m:ctrlPr>
                            <a:rPr lang="en-US" i="1" smtClean="0">
                              <a:latin typeface="Cambria Math" panose="02040503050406030204" pitchFamily="18" charset="0"/>
                              <a:ea typeface="Cambria Math" panose="02040503050406030204" pitchFamily="18" charset="0"/>
                              <a:cs typeface="Times New Roman"/>
                            </a:rPr>
                          </m:ctrlPr>
                        </m:dPr>
                        <m:e>
                          <m:r>
                            <a:rPr lang="en-US" altLang="zh-TW" i="1">
                              <a:latin typeface="Cambria Math"/>
                              <a:cs typeface="Times New Roman" pitchFamily="18" charset="0"/>
                            </a:rPr>
                            <m:t>𝑈</m:t>
                          </m:r>
                        </m:e>
                      </m:d>
                      <m:sSup>
                        <m:sSupPr>
                          <m:ctrlPr>
                            <a:rPr lang="zh-TW" altLang="en-US" i="1">
                              <a:latin typeface="Cambria Math" panose="02040503050406030204" pitchFamily="18" charset="0"/>
                              <a:cs typeface="Times New Roman"/>
                            </a:rPr>
                          </m:ctrlPr>
                        </m:sSupPr>
                        <m:e>
                          <m:r>
                            <a:rPr lang="en-US" altLang="zh-TW" i="1">
                              <a:latin typeface="Cambria Math" panose="02040503050406030204" pitchFamily="18" charset="0"/>
                              <a:cs typeface="Times New Roman"/>
                            </a:rPr>
                            <m:t>𝑈</m:t>
                          </m:r>
                        </m:e>
                        <m:sup>
                          <m:r>
                            <a:rPr lang="en-US" altLang="zh-TW" i="1">
                              <a:latin typeface="Cambria Math" panose="02040503050406030204" pitchFamily="18" charset="0"/>
                              <a:cs typeface="Times New Roman"/>
                            </a:rPr>
                            <m:t>−1</m:t>
                          </m:r>
                        </m:sup>
                      </m:sSup>
                      <m:r>
                        <a:rPr lang="en-US" b="0" i="1" smtClean="0">
                          <a:latin typeface="Cambria Math" panose="02040503050406030204" pitchFamily="18" charset="0"/>
                          <a:ea typeface="Cambria Math" panose="02040503050406030204" pitchFamily="18" charset="0"/>
                          <a:cs typeface="Times New Roman"/>
                        </a:rPr>
                        <m:t>+</m:t>
                      </m:r>
                      <m:r>
                        <a:rPr lang="en-US" altLang="zh-TW" i="1">
                          <a:latin typeface="Cambria Math" panose="02040503050406030204" pitchFamily="18" charset="0"/>
                          <a:ea typeface="Cambria Math" panose="02040503050406030204" pitchFamily="18" charset="0"/>
                          <a:cs typeface="Times New Roman" pitchFamily="18" charset="0"/>
                        </a:rPr>
                        <m:t>𝑈</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b="0" i="1" smtClean="0">
                              <a:latin typeface="Cambria Math" panose="02040503050406030204" pitchFamily="18" charset="0"/>
                              <a:ea typeface="Cambria Math" panose="02040503050406030204" pitchFamily="18" charset="0"/>
                              <a:cs typeface="Times New Roman"/>
                            </a:rPr>
                            <m:t>1</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sSup>
                        <m:sSupPr>
                          <m:ctrlPr>
                            <a:rPr lang="zh-TW" altLang="en-US" i="1" smtClean="0">
                              <a:latin typeface="Cambria Math" panose="02040503050406030204" pitchFamily="18" charset="0"/>
                              <a:cs typeface="Times New Roman"/>
                            </a:rPr>
                          </m:ctrlPr>
                        </m:sSupPr>
                        <m:e>
                          <m:r>
                            <a:rPr lang="en-US" altLang="zh-TW" b="0" i="1" smtClean="0">
                              <a:latin typeface="Cambria Math" panose="02040503050406030204" pitchFamily="18" charset="0"/>
                              <a:cs typeface="Times New Roman"/>
                            </a:rPr>
                            <m:t>𝑈</m:t>
                          </m:r>
                        </m:e>
                        <m:sup>
                          <m:r>
                            <a:rPr lang="en-US" altLang="zh-TW" b="0" i="1" smtClean="0">
                              <a:latin typeface="Cambria Math" panose="02040503050406030204" pitchFamily="18" charset="0"/>
                              <a:cs typeface="Times New Roman"/>
                            </a:rPr>
                            <m:t>−1</m:t>
                          </m:r>
                        </m:sup>
                      </m:sSup>
                    </m:oMath>
                  </m:oMathPara>
                </a14:m>
                <a:endParaRPr lang="zh-TW" altLang="en-US" dirty="0">
                  <a:latin typeface="Times New Roman" pitchFamily="18" charset="0"/>
                  <a:cs typeface="Times New Roman" pitchFamily="18" charset="0"/>
                </a:endParaRPr>
              </a:p>
            </p:txBody>
          </p:sp>
        </mc:Choice>
        <mc:Fallback xmlns="">
          <p:sp>
            <p:nvSpPr>
              <p:cNvPr id="15" name="文字方塊 9">
                <a:extLst>
                  <a:ext uri="{FF2B5EF4-FFF2-40B4-BE49-F238E27FC236}">
                    <a16:creationId xmlns:a16="http://schemas.microsoft.com/office/drawing/2014/main" id="{074ED480-454A-92BB-4FBE-9E34A2A3D31A}"/>
                  </a:ext>
                </a:extLst>
              </p:cNvPr>
              <p:cNvSpPr txBox="1">
                <a:spLocks noRot="1" noChangeAspect="1" noMove="1" noResize="1" noEditPoints="1" noAdjustHandles="1" noChangeArrowheads="1" noChangeShapeType="1" noTextEdit="1"/>
              </p:cNvSpPr>
              <p:nvPr/>
            </p:nvSpPr>
            <p:spPr>
              <a:xfrm>
                <a:off x="1130049" y="5587153"/>
                <a:ext cx="4542550" cy="685188"/>
              </a:xfrm>
              <a:prstGeom prst="rect">
                <a:avLst/>
              </a:prstGeom>
              <a:blipFill>
                <a:blip r:embed="rId8"/>
                <a:stretch>
                  <a:fillRect b="-18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1EC6BD-5B1F-5C9C-0507-FC2129EAC5AA}"/>
                  </a:ext>
                </a:extLst>
              </p:cNvPr>
              <p:cNvSpPr txBox="1"/>
              <p:nvPr/>
            </p:nvSpPr>
            <p:spPr>
              <a:xfrm>
                <a:off x="1138422" y="5127384"/>
                <a:ext cx="7693689" cy="457754"/>
              </a:xfrm>
              <a:prstGeom prst="rect">
                <a:avLst/>
              </a:prstGeom>
              <a:noFill/>
            </p:spPr>
            <p:txBody>
              <a:bodyPr wrap="square" rtlCol="0">
                <a:spAutoFit/>
              </a:bodyPr>
              <a:lstStyle/>
              <a:p>
                <a:pPr>
                  <a:lnSpc>
                    <a:spcPct val="150000"/>
                  </a:lnSpc>
                </a:pPr>
                <a:r>
                  <a:rPr kumimoji="1" lang="en-US" dirty="0">
                    <a:latin typeface="Times New Roman"/>
                    <a:cs typeface="Times New Roman"/>
                  </a:rPr>
                  <a:t>It should work for any </a:t>
                </a:r>
                <a14:m>
                  <m:oMath xmlns:m="http://schemas.openxmlformats.org/officeDocument/2006/math">
                    <m:r>
                      <m:rPr>
                        <m:sty m:val="p"/>
                      </m:rPr>
                      <a:rPr lang="el-GR" i="1">
                        <a:latin typeface="Cambria Math" panose="02040503050406030204" pitchFamily="18" charset="0"/>
                        <a:ea typeface="Cambria Math" panose="02040503050406030204" pitchFamily="18" charset="0"/>
                        <a:cs typeface="Times New Roman"/>
                      </a:rPr>
                      <m:t>Ψ</m:t>
                    </m:r>
                  </m:oMath>
                </a14:m>
                <a:r>
                  <a:rPr kumimoji="1" lang="en-US" dirty="0">
                    <a:latin typeface="Times New Roman"/>
                    <a:cs typeface="Times New Roman"/>
                  </a:rPr>
                  <a:t>, we can take </a:t>
                </a:r>
                <a14:m>
                  <m:oMath xmlns:m="http://schemas.openxmlformats.org/officeDocument/2006/math">
                    <m:r>
                      <m:rPr>
                        <m:sty m:val="p"/>
                      </m:rPr>
                      <a:rPr lang="el-GR" i="1">
                        <a:latin typeface="Cambria Math" panose="02040503050406030204" pitchFamily="18" charset="0"/>
                        <a:ea typeface="Cambria Math" panose="02040503050406030204" pitchFamily="18" charset="0"/>
                        <a:cs typeface="Times New Roman"/>
                      </a:rPr>
                      <m:t>Ψ</m:t>
                    </m:r>
                  </m:oMath>
                </a14:m>
                <a:r>
                  <a:rPr kumimoji="1" lang="en-US" dirty="0">
                    <a:latin typeface="Times New Roman"/>
                    <a:cs typeface="Times New Roman"/>
                  </a:rPr>
                  <a:t> away </a:t>
                </a:r>
                <a:r>
                  <a:rPr lang="en-US" dirty="0">
                    <a:latin typeface="Times New Roman"/>
                    <a:cs typeface="Times New Roman"/>
                  </a:rPr>
                  <a:t>and multiply both sides by </a:t>
                </a:r>
                <a14:m>
                  <m:oMath xmlns:m="http://schemas.openxmlformats.org/officeDocument/2006/math">
                    <m:sSup>
                      <m:sSupPr>
                        <m:ctrlPr>
                          <a:rPr lang="zh-TW" altLang="en-US" i="1">
                            <a:latin typeface="Cambria Math" panose="02040503050406030204" pitchFamily="18" charset="0"/>
                            <a:cs typeface="Times New Roman"/>
                          </a:rPr>
                        </m:ctrlPr>
                      </m:sSupPr>
                      <m:e>
                        <m:r>
                          <a:rPr lang="en-US" altLang="zh-TW" i="1">
                            <a:latin typeface="Cambria Math" panose="02040503050406030204" pitchFamily="18" charset="0"/>
                            <a:cs typeface="Times New Roman"/>
                          </a:rPr>
                          <m:t>𝑈</m:t>
                        </m:r>
                      </m:e>
                      <m:sup>
                        <m:r>
                          <a:rPr lang="en-US" altLang="zh-TW" i="1">
                            <a:latin typeface="Cambria Math" panose="02040503050406030204" pitchFamily="18" charset="0"/>
                            <a:cs typeface="Times New Roman"/>
                          </a:rPr>
                          <m:t>−1</m:t>
                        </m:r>
                      </m:sup>
                    </m:sSup>
                    <m:r>
                      <a:rPr lang="en-US" altLang="zh-TW" i="1">
                        <a:latin typeface="Cambria Math" panose="02040503050406030204" pitchFamily="18" charset="0"/>
                        <a:cs typeface="Times New Roman"/>
                      </a:rPr>
                      <m:t> </m:t>
                    </m:r>
                  </m:oMath>
                </a14:m>
                <a:r>
                  <a:rPr kumimoji="1" lang="en-US" dirty="0">
                    <a:latin typeface="Times New Roman"/>
                    <a:cs typeface="Times New Roman"/>
                  </a:rPr>
                  <a:t>:</a:t>
                </a:r>
              </a:p>
            </p:txBody>
          </p:sp>
        </mc:Choice>
        <mc:Fallback xmlns="">
          <p:sp>
            <p:nvSpPr>
              <p:cNvPr id="9" name="TextBox 8">
                <a:extLst>
                  <a:ext uri="{FF2B5EF4-FFF2-40B4-BE49-F238E27FC236}">
                    <a16:creationId xmlns:a16="http://schemas.microsoft.com/office/drawing/2014/main" id="{5A1EC6BD-5B1F-5C9C-0507-FC2129EAC5AA}"/>
                  </a:ext>
                </a:extLst>
              </p:cNvPr>
              <p:cNvSpPr txBox="1">
                <a:spLocks noRot="1" noChangeAspect="1" noMove="1" noResize="1" noEditPoints="1" noAdjustHandles="1" noChangeArrowheads="1" noChangeShapeType="1" noTextEdit="1"/>
              </p:cNvSpPr>
              <p:nvPr/>
            </p:nvSpPr>
            <p:spPr>
              <a:xfrm>
                <a:off x="1138422" y="5127384"/>
                <a:ext cx="7693689" cy="457754"/>
              </a:xfrm>
              <a:prstGeom prst="rect">
                <a:avLst/>
              </a:prstGeom>
              <a:blipFill>
                <a:blip r:embed="rId9"/>
                <a:stretch>
                  <a:fillRect l="-659" b="-18919"/>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BD085920-4E01-7EE1-F421-59438500E88A}"/>
              </a:ext>
            </a:extLst>
          </p:cNvPr>
          <p:cNvSpPr txBox="1"/>
          <p:nvPr/>
        </p:nvSpPr>
        <p:spPr>
          <a:xfrm>
            <a:off x="1130049" y="6232817"/>
            <a:ext cx="5179089"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This is how the gauge field should transform.</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7EBBFD8D-3FFA-2C3C-3F53-F367A5E4DF59}"/>
                  </a:ext>
                </a:extLst>
              </p:cNvPr>
              <p:cNvSpPr txBox="1"/>
              <p:nvPr/>
            </p:nvSpPr>
            <p:spPr>
              <a:xfrm>
                <a:off x="1286289" y="4516235"/>
                <a:ext cx="3787246" cy="607218"/>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d>
                        <m:dPr>
                          <m:ctrlPr>
                            <a:rPr lang="en-US" i="1">
                              <a:latin typeface="Cambria Math" panose="02040503050406030204" pitchFamily="18" charset="0"/>
                              <a:ea typeface="Cambria Math" panose="02040503050406030204" pitchFamily="18" charset="0"/>
                              <a:cs typeface="Times New Roman"/>
                            </a:rPr>
                          </m:ctrlPr>
                        </m:dPr>
                        <m:e>
                          <m:r>
                            <a:rPr lang="en-US" altLang="zh-TW" i="1">
                              <a:latin typeface="Cambria Math"/>
                              <a:cs typeface="Times New Roman" pitchFamily="18" charset="0"/>
                            </a:rPr>
                            <m:t>𝑈</m:t>
                          </m:r>
                        </m:e>
                      </m:d>
                      <m:r>
                        <a:rPr lang="en-US" i="1">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Sup>
                        <m:sSubSupPr>
                          <m:ctrlPr>
                            <a:rPr lang="zh-TW" altLang="en-US" i="1">
                              <a:latin typeface="Cambria Math" panose="02040503050406030204" pitchFamily="18" charset="0"/>
                              <a:cs typeface="Times New Roman"/>
                            </a:rPr>
                          </m:ctrlPr>
                        </m:sSubSup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up>
                          <m:r>
                            <a:rPr lang="en-US" altLang="zh-TW" i="1">
                              <a:latin typeface="Cambria Math" panose="02040503050406030204" pitchFamily="18" charset="0"/>
                              <a:cs typeface="Times New Roman"/>
                            </a:rPr>
                            <m:t>′</m:t>
                          </m:r>
                        </m:sup>
                      </m:sSubSup>
                      <m:r>
                        <a:rPr lang="en-US" altLang="zh-TW" i="1">
                          <a:latin typeface="Cambria Math" panose="02040503050406030204" pitchFamily="18" charset="0"/>
                          <a:cs typeface="Times New Roman"/>
                        </a:rPr>
                        <m:t>𝑈</m:t>
                      </m:r>
                      <m:r>
                        <a:rPr lang="en-US" altLang="zh-TW" b="0" i="1" smtClean="0">
                          <a:latin typeface="Cambria Math" panose="02040503050406030204" pitchFamily="18" charset="0"/>
                          <a:cs typeface="Times New Roman"/>
                        </a:rPr>
                        <m:t>=</m:t>
                      </m:r>
                      <m:r>
                        <a:rPr lang="en-US" altLang="zh-TW" i="1">
                          <a:latin typeface="Cambria Math" panose="02040503050406030204" pitchFamily="18" charset="0"/>
                          <a:ea typeface="Cambria Math" panose="02040503050406030204" pitchFamily="18" charset="0"/>
                          <a:cs typeface="Times New Roman" pitchFamily="18" charset="0"/>
                        </a:rPr>
                        <m:t>𝑈</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oMath>
                  </m:oMathPara>
                </a14:m>
                <a:endParaRPr lang="zh-TW" altLang="en-US" dirty="0">
                  <a:latin typeface="Times New Roman" pitchFamily="18" charset="0"/>
                  <a:cs typeface="Times New Roman" pitchFamily="18" charset="0"/>
                </a:endParaRPr>
              </a:p>
            </p:txBody>
          </p:sp>
        </mc:Choice>
        <mc:Fallback xmlns="">
          <p:sp>
            <p:nvSpPr>
              <p:cNvPr id="10" name="文字方塊 9">
                <a:extLst>
                  <a:ext uri="{FF2B5EF4-FFF2-40B4-BE49-F238E27FC236}">
                    <a16:creationId xmlns:a16="http://schemas.microsoft.com/office/drawing/2014/main" id="{7EBBFD8D-3FFA-2C3C-3F53-F367A5E4DF59}"/>
                  </a:ext>
                </a:extLst>
              </p:cNvPr>
              <p:cNvSpPr txBox="1">
                <a:spLocks noRot="1" noChangeAspect="1" noMove="1" noResize="1" noEditPoints="1" noAdjustHandles="1" noChangeArrowheads="1" noChangeShapeType="1" noTextEdit="1"/>
              </p:cNvSpPr>
              <p:nvPr/>
            </p:nvSpPr>
            <p:spPr>
              <a:xfrm>
                <a:off x="1286289" y="4516235"/>
                <a:ext cx="3787246" cy="607218"/>
              </a:xfrm>
              <a:prstGeom prst="rect">
                <a:avLst/>
              </a:prstGeom>
              <a:blipFill>
                <a:blip r:embed="rId10"/>
                <a:stretch>
                  <a:fillRect b="-4082"/>
                </a:stretch>
              </a:blipFill>
            </p:spPr>
            <p:txBody>
              <a:bodyPr/>
              <a:lstStyle/>
              <a:p>
                <a:r>
                  <a:rPr lang="en-US">
                    <a:noFill/>
                  </a:rPr>
                  <a:t> </a:t>
                </a:r>
              </a:p>
            </p:txBody>
          </p:sp>
        </mc:Fallback>
      </mc:AlternateContent>
    </p:spTree>
    <p:extLst>
      <p:ext uri="{BB962C8B-B14F-4D97-AF65-F5344CB8AC3E}">
        <p14:creationId xmlns:p14="http://schemas.microsoft.com/office/powerpoint/2010/main" val="159962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1" nodeType="clickEffect">
                                  <p:stCondLst>
                                    <p:cond delay="0"/>
                                  </p:stCondLst>
                                  <p:childTnLst>
                                    <p:anim calcmode="lin" valueType="num">
                                      <p:cBhvr additive="base">
                                        <p:cTn id="32" dur="500"/>
                                        <p:tgtEl>
                                          <p:spTgt spid="14"/>
                                        </p:tgtEl>
                                        <p:attrNameLst>
                                          <p:attrName>ppt_x</p:attrName>
                                        </p:attrNameLst>
                                      </p:cBhvr>
                                      <p:tavLst>
                                        <p:tav tm="0">
                                          <p:val>
                                            <p:strVal val="ppt_x"/>
                                          </p:val>
                                        </p:tav>
                                        <p:tav tm="100000">
                                          <p:val>
                                            <p:strVal val="ppt_x"/>
                                          </p:val>
                                        </p:tav>
                                      </p:tavLst>
                                    </p:anim>
                                    <p:anim calcmode="lin" valueType="num">
                                      <p:cBhvr additive="base">
                                        <p:cTn id="33" dur="500"/>
                                        <p:tgtEl>
                                          <p:spTgt spid="14"/>
                                        </p:tgtEl>
                                        <p:attrNameLst>
                                          <p:attrName>ppt_y</p:attrName>
                                        </p:attrNameLst>
                                      </p:cBhvr>
                                      <p:tavLst>
                                        <p:tav tm="0">
                                          <p:val>
                                            <p:strVal val="ppt_y"/>
                                          </p:val>
                                        </p:tav>
                                        <p:tav tm="100000">
                                          <p:val>
                                            <p:strVal val="1+ppt_h/2"/>
                                          </p:val>
                                        </p:tav>
                                      </p:tavLst>
                                    </p:anim>
                                    <p:set>
                                      <p:cBhvr>
                                        <p:cTn id="34" dur="1" fill="hold">
                                          <p:stCondLst>
                                            <p:cond delay="499"/>
                                          </p:stCondLst>
                                        </p:cTn>
                                        <p:tgtEl>
                                          <p:spTgt spid="14"/>
                                        </p:tgtEl>
                                        <p:attrNameLst>
                                          <p:attrName>style.visibility</p:attrName>
                                        </p:attrNameLst>
                                      </p:cBhvr>
                                      <p:to>
                                        <p:strVal val="hidden"/>
                                      </p:to>
                                    </p:set>
                                  </p:childTnLst>
                                </p:cTn>
                              </p:par>
                              <p:par>
                                <p:cTn id="35" presetID="2" presetClass="entr" presetSubtype="4" fill="hold" grpId="1"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13" grpId="0" animBg="1"/>
      <p:bldP spid="14" grpId="0" animBg="1"/>
      <p:bldP spid="14" grpId="1" animBg="1"/>
      <p:bldP spid="15" grpId="0" animBg="1"/>
      <p:bldP spid="9" grpId="0"/>
      <p:bldP spid="18" grpId="0"/>
      <p:bldP spid="10" grpId="1"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95DC084-DEEA-A2CB-55A9-5CFC87D1AA2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9">
                <a:extLst>
                  <a:ext uri="{FF2B5EF4-FFF2-40B4-BE49-F238E27FC236}">
                    <a16:creationId xmlns:a16="http://schemas.microsoft.com/office/drawing/2014/main" id="{45843D9D-A321-A6A7-84C2-55A3D6ED5A3F}"/>
                  </a:ext>
                </a:extLst>
              </p:cNvPr>
              <p:cNvSpPr txBox="1"/>
              <p:nvPr/>
            </p:nvSpPr>
            <p:spPr>
              <a:xfrm>
                <a:off x="1391386" y="1941334"/>
                <a:ext cx="1778870" cy="391646"/>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smtClean="0">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r>
                        <a:rPr lang="en-US" altLang="zh-TW" b="0" i="1" smtClean="0">
                          <a:latin typeface="Cambria Math"/>
                          <a:cs typeface="Times New Roman" pitchFamily="18" charset="0"/>
                        </a:rPr>
                        <m:t>𝑈</m:t>
                      </m:r>
                      <m:r>
                        <a:rPr lang="en-US" altLang="zh-TW" b="0" i="1" smtClean="0">
                          <a:latin typeface="Cambria Math" panose="02040503050406030204" pitchFamily="18" charset="0"/>
                          <a:ea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oMath>
                  </m:oMathPara>
                </a14:m>
                <a:endParaRPr lang="zh-TW" altLang="en-US" dirty="0">
                  <a:latin typeface="Times New Roman" pitchFamily="18" charset="0"/>
                  <a:cs typeface="Times New Roman" pitchFamily="18" charset="0"/>
                </a:endParaRPr>
              </a:p>
            </p:txBody>
          </p:sp>
        </mc:Choice>
        <mc:Fallback xmlns="">
          <p:sp>
            <p:nvSpPr>
              <p:cNvPr id="2" name="文字方塊 9">
                <a:extLst>
                  <a:ext uri="{FF2B5EF4-FFF2-40B4-BE49-F238E27FC236}">
                    <a16:creationId xmlns:a16="http://schemas.microsoft.com/office/drawing/2014/main" id="{45843D9D-A321-A6A7-84C2-55A3D6ED5A3F}"/>
                  </a:ext>
                </a:extLst>
              </p:cNvPr>
              <p:cNvSpPr txBox="1">
                <a:spLocks noRot="1" noChangeAspect="1" noMove="1" noResize="1" noEditPoints="1" noAdjustHandles="1" noChangeArrowheads="1" noChangeShapeType="1" noTextEdit="1"/>
              </p:cNvSpPr>
              <p:nvPr/>
            </p:nvSpPr>
            <p:spPr>
              <a:xfrm>
                <a:off x="1391386" y="1941334"/>
                <a:ext cx="1778870" cy="391646"/>
              </a:xfrm>
              <a:prstGeom prst="rect">
                <a:avLst/>
              </a:prstGeom>
              <a:blipFill>
                <a:blip r:embed="rId2"/>
                <a:stretch>
                  <a:fillRect b="-3125"/>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1B595675-2CEA-E3AC-920E-CA66F121B463}"/>
              </a:ext>
            </a:extLst>
          </p:cNvPr>
          <p:cNvSpPr txBox="1"/>
          <p:nvPr/>
        </p:nvSpPr>
        <p:spPr>
          <a:xfrm>
            <a:off x="1391386" y="1396721"/>
            <a:ext cx="1527350"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Our wish:</a:t>
            </a:r>
          </a:p>
        </p:txBody>
      </p:sp>
      <mc:AlternateContent xmlns:mc="http://schemas.openxmlformats.org/markup-compatibility/2006" xmlns:a14="http://schemas.microsoft.com/office/drawing/2010/main">
        <mc:Choice Requires="a14">
          <p:sp>
            <p:nvSpPr>
              <p:cNvPr id="4" name="文字方塊 9">
                <a:extLst>
                  <a:ext uri="{FF2B5EF4-FFF2-40B4-BE49-F238E27FC236}">
                    <a16:creationId xmlns:a16="http://schemas.microsoft.com/office/drawing/2014/main" id="{A9525C1C-ED8F-3F52-7C6B-50D9CD3B9C7C}"/>
                  </a:ext>
                </a:extLst>
              </p:cNvPr>
              <p:cNvSpPr txBox="1"/>
              <p:nvPr/>
            </p:nvSpPr>
            <p:spPr>
              <a:xfrm>
                <a:off x="1391384" y="3006969"/>
                <a:ext cx="6034347" cy="607218"/>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sSup>
                        <m:sSupPr>
                          <m:ctrlPr>
                            <a:rPr lang="en-US" b="0" i="1" smtClean="0">
                              <a:latin typeface="Cambria Math" panose="02040503050406030204" pitchFamily="18" charset="0"/>
                              <a:ea typeface="Cambria Math" panose="02040503050406030204" pitchFamily="18" charset="0"/>
                              <a:cs typeface="Times New Roman"/>
                            </a:rPr>
                          </m:ctrlPr>
                        </m:sSupPr>
                        <m:e>
                          <m:r>
                            <m:rPr>
                              <m:sty m:val="p"/>
                            </m:rPr>
                            <a:rPr lang="el-GR" i="1">
                              <a:latin typeface="Cambria Math" panose="02040503050406030204" pitchFamily="18" charset="0"/>
                              <a:ea typeface="Cambria Math" panose="02040503050406030204" pitchFamily="18" charset="0"/>
                              <a:cs typeface="Times New Roman"/>
                            </a:rPr>
                            <m:t>Ψ</m:t>
                          </m:r>
                        </m:e>
                        <m:sup>
                          <m:r>
                            <a:rPr lang="en-US" b="0" i="1" smtClean="0">
                              <a:latin typeface="Cambria Math" panose="02040503050406030204" pitchFamily="18" charset="0"/>
                              <a:ea typeface="Cambria Math" panose="02040503050406030204" pitchFamily="18" charset="0"/>
                              <a:cs typeface="Times New Roman"/>
                            </a:rPr>
                            <m:t>′</m:t>
                          </m:r>
                        </m:sup>
                      </m:sSup>
                      <m:r>
                        <a:rPr lang="en-US"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a:rPr lang="en-US" altLang="zh-TW" i="1">
                          <a:latin typeface="Cambria Math"/>
                          <a:cs typeface="Times New Roman" pitchFamily="18" charset="0"/>
                        </a:rPr>
                        <m:t>𝑈</m:t>
                      </m:r>
                      <m:r>
                        <m:rPr>
                          <m:sty m:val="p"/>
                        </m:rPr>
                        <a:rPr lang="el-GR" i="1">
                          <a:latin typeface="Cambria Math" panose="02040503050406030204" pitchFamily="18" charset="0"/>
                          <a:ea typeface="Cambria Math" panose="02040503050406030204" pitchFamily="18" charset="0"/>
                          <a:cs typeface="Times New Roman"/>
                        </a:rPr>
                        <m:t>Ψ</m:t>
                      </m:r>
                      <m:r>
                        <a:rPr lang="en-US" i="1">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a:rPr lang="en-US" altLang="zh-TW" i="1">
                          <a:latin typeface="Cambria Math"/>
                          <a:cs typeface="Times New Roman" pitchFamily="18" charset="0"/>
                        </a:rPr>
                        <m:t>𝑈</m:t>
                      </m:r>
                      <m:r>
                        <a:rPr lang="en-US" altLang="zh-TW" i="1">
                          <a:latin typeface="Cambria Math" panose="02040503050406030204" pitchFamily="18" charset="0"/>
                          <a:ea typeface="Cambria Math" panose="02040503050406030204" pitchFamily="18" charset="0"/>
                          <a:cs typeface="Times New Roman" pitchFamily="18" charset="0"/>
                        </a:rPr>
                        <m:t>∙</m:t>
                      </m:r>
                      <m:r>
                        <m:rPr>
                          <m:sty m:val="p"/>
                        </m:rPr>
                        <a:rPr lang="el-GR" i="1">
                          <a:latin typeface="Cambria Math" panose="02040503050406030204" pitchFamily="18" charset="0"/>
                          <a:ea typeface="Cambria Math" panose="02040503050406030204" pitchFamily="18" charset="0"/>
                          <a:cs typeface="Times New Roman"/>
                        </a:rPr>
                        <m:t>Ψ</m:t>
                      </m:r>
                      <m:r>
                        <a:rPr lang="en-US" i="1">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r>
                        <a:rPr lang="zh-TW" altLang="en-US" i="1" smtClean="0">
                          <a:latin typeface="Cambria Math" panose="02040503050406030204" pitchFamily="18" charset="0"/>
                          <a:cs typeface="Times New Roman"/>
                        </a:rPr>
                        <m:t>𝛿</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a:rPr lang="en-US" altLang="zh-TW" b="0" i="1" smtClean="0">
                          <a:latin typeface="Cambria Math" panose="02040503050406030204" pitchFamily="18" charset="0"/>
                          <a:cs typeface="Times New Roman"/>
                        </a:rPr>
                        <m:t>𝑈</m:t>
                      </m:r>
                      <m:r>
                        <m:rPr>
                          <m:sty m:val="p"/>
                        </m:rPr>
                        <a:rPr lang="el-GR" i="1">
                          <a:latin typeface="Cambria Math" panose="02040503050406030204" pitchFamily="18" charset="0"/>
                          <a:ea typeface="Cambria Math" panose="02040503050406030204" pitchFamily="18" charset="0"/>
                          <a:cs typeface="Times New Roman"/>
                        </a:rPr>
                        <m:t>Ψ</m:t>
                      </m:r>
                    </m:oMath>
                  </m:oMathPara>
                </a14:m>
                <a:endParaRPr lang="zh-TW" altLang="en-US" dirty="0">
                  <a:latin typeface="Times New Roman" pitchFamily="18" charset="0"/>
                  <a:cs typeface="Times New Roman" pitchFamily="18" charset="0"/>
                </a:endParaRPr>
              </a:p>
            </p:txBody>
          </p:sp>
        </mc:Choice>
        <mc:Fallback xmlns="">
          <p:sp>
            <p:nvSpPr>
              <p:cNvPr id="4" name="文字方塊 9">
                <a:extLst>
                  <a:ext uri="{FF2B5EF4-FFF2-40B4-BE49-F238E27FC236}">
                    <a16:creationId xmlns:a16="http://schemas.microsoft.com/office/drawing/2014/main" id="{A9525C1C-ED8F-3F52-7C6B-50D9CD3B9C7C}"/>
                  </a:ext>
                </a:extLst>
              </p:cNvPr>
              <p:cNvSpPr txBox="1">
                <a:spLocks noRot="1" noChangeAspect="1" noMove="1" noResize="1" noEditPoints="1" noAdjustHandles="1" noChangeArrowheads="1" noChangeShapeType="1" noTextEdit="1"/>
              </p:cNvSpPr>
              <p:nvPr/>
            </p:nvSpPr>
            <p:spPr>
              <a:xfrm>
                <a:off x="1391384" y="3006969"/>
                <a:ext cx="6034347" cy="607218"/>
              </a:xfrm>
              <a:prstGeom prst="rect">
                <a:avLst/>
              </a:prstGeom>
              <a:blipFill>
                <a:blip r:embed="rId3"/>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C969B59-2F74-7D70-56D3-DCAA6E71A1E9}"/>
                  </a:ext>
                </a:extLst>
              </p:cNvPr>
              <p:cNvSpPr txBox="1"/>
              <p:nvPr/>
            </p:nvSpPr>
            <p:spPr>
              <a:xfrm>
                <a:off x="1391386" y="2418014"/>
                <a:ext cx="6375990" cy="503921"/>
              </a:xfrm>
              <a:prstGeom prst="rect">
                <a:avLst/>
              </a:prstGeom>
              <a:noFill/>
            </p:spPr>
            <p:txBody>
              <a:bodyPr wrap="square" rtlCol="0">
                <a:spAutoFit/>
              </a:bodyPr>
              <a:lstStyle/>
              <a:p>
                <a:pPr>
                  <a:lnSpc>
                    <a:spcPct val="150000"/>
                  </a:lnSpc>
                </a:pPr>
                <a:r>
                  <a:rPr kumimoji="1" lang="en-US" dirty="0">
                    <a:latin typeface="Times New Roman"/>
                    <a:cs typeface="Times New Roman"/>
                  </a:rPr>
                  <a:t>In reality, (note that </a:t>
                </a:r>
                <a14:m>
                  <m:oMath xmlns:m="http://schemas.openxmlformats.org/officeDocument/2006/math">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oMath>
                </a14:m>
                <a:r>
                  <a:rPr kumimoji="1" lang="en-US" dirty="0">
                    <a:latin typeface="Times New Roman"/>
                    <a:cs typeface="Times New Roman"/>
                  </a:rPr>
                  <a:t> in </a:t>
                </a:r>
                <a14:m>
                  <m:oMath xmlns:m="http://schemas.openxmlformats.org/officeDocument/2006/math">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oMath>
                </a14:m>
                <a:r>
                  <a:rPr kumimoji="1" lang="en-US" dirty="0">
                    <a:latin typeface="Times New Roman"/>
                    <a:cs typeface="Times New Roman"/>
                  </a:rPr>
                  <a:t> could change by </a:t>
                </a:r>
                <a14:m>
                  <m:oMath xmlns:m="http://schemas.openxmlformats.org/officeDocument/2006/math">
                    <m:r>
                      <a:rPr lang="zh-TW" altLang="en-US" i="1">
                        <a:latin typeface="Cambria Math" panose="02040503050406030204" pitchFamily="18" charset="0"/>
                        <a:cs typeface="Times New Roman"/>
                      </a:rPr>
                      <m:t>𝛿</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oMath>
                </a14:m>
                <a:r>
                  <a:rPr kumimoji="1" lang="en-US" dirty="0">
                    <a:latin typeface="Times New Roman"/>
                    <a:cs typeface="Times New Roman"/>
                  </a:rPr>
                  <a:t> too):</a:t>
                </a:r>
              </a:p>
            </p:txBody>
          </p:sp>
        </mc:Choice>
        <mc:Fallback xmlns="">
          <p:sp>
            <p:nvSpPr>
              <p:cNvPr id="5" name="TextBox 4">
                <a:extLst>
                  <a:ext uri="{FF2B5EF4-FFF2-40B4-BE49-F238E27FC236}">
                    <a16:creationId xmlns:a16="http://schemas.microsoft.com/office/drawing/2014/main" id="{5C969B59-2F74-7D70-56D3-DCAA6E71A1E9}"/>
                  </a:ext>
                </a:extLst>
              </p:cNvPr>
              <p:cNvSpPr txBox="1">
                <a:spLocks noRot="1" noChangeAspect="1" noMove="1" noResize="1" noEditPoints="1" noAdjustHandles="1" noChangeArrowheads="1" noChangeShapeType="1" noTextEdit="1"/>
              </p:cNvSpPr>
              <p:nvPr/>
            </p:nvSpPr>
            <p:spPr>
              <a:xfrm>
                <a:off x="1391386" y="2418014"/>
                <a:ext cx="6375990" cy="503921"/>
              </a:xfrm>
              <a:prstGeom prst="rect">
                <a:avLst/>
              </a:prstGeom>
              <a:blipFill>
                <a:blip r:embed="rId4"/>
                <a:stretch>
                  <a:fillRect l="-795" b="-1500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62BCB6E7-B3DC-4FBC-5538-BDE8DA5886FA}"/>
              </a:ext>
            </a:extLst>
          </p:cNvPr>
          <p:cNvSpPr txBox="1"/>
          <p:nvPr/>
        </p:nvSpPr>
        <p:spPr>
          <a:xfrm>
            <a:off x="1299586" y="213385"/>
            <a:ext cx="4099727"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The recipe:</a:t>
            </a:r>
          </a:p>
        </p:txBody>
      </p:sp>
      <mc:AlternateContent xmlns:mc="http://schemas.openxmlformats.org/markup-compatibility/2006" xmlns:a14="http://schemas.microsoft.com/office/drawing/2010/main">
        <mc:Choice Requires="a14">
          <p:sp>
            <p:nvSpPr>
              <p:cNvPr id="7" name="文字方塊 9">
                <a:extLst>
                  <a:ext uri="{FF2B5EF4-FFF2-40B4-BE49-F238E27FC236}">
                    <a16:creationId xmlns:a16="http://schemas.microsoft.com/office/drawing/2014/main" id="{88FD56C6-5B56-B843-5F39-74BB600BAD35}"/>
                  </a:ext>
                </a:extLst>
              </p:cNvPr>
              <p:cNvSpPr txBox="1"/>
              <p:nvPr/>
            </p:nvSpPr>
            <p:spPr>
              <a:xfrm>
                <a:off x="1391385" y="757998"/>
                <a:ext cx="2872154" cy="607218"/>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f>
                        <m:fPr>
                          <m:ctrlPr>
                            <a:rPr lang="zh-TW" altLang="en-US" b="0" i="1" smtClean="0">
                              <a:latin typeface="Cambria Math" panose="02040503050406030204" pitchFamily="18" charset="0"/>
                              <a:ea typeface="Cambria Math" panose="02040503050406030204" pitchFamily="18" charset="0"/>
                              <a:cs typeface="Times New Roman"/>
                            </a:rPr>
                          </m:ctrlPr>
                        </m:fPr>
                        <m:num>
                          <m:r>
                            <a:rPr lang="en-US" altLang="zh-TW" b="0" i="1" smtClean="0">
                              <a:latin typeface="Cambria Math" panose="02040503050406030204" pitchFamily="18" charset="0"/>
                              <a:ea typeface="Cambria Math" panose="02040503050406030204" pitchFamily="18" charset="0"/>
                              <a:cs typeface="Times New Roman"/>
                            </a:rPr>
                            <m:t>𝑖</m:t>
                          </m:r>
                        </m:num>
                        <m:den>
                          <m:r>
                            <a:rPr lang="en-US" altLang="zh-TW" b="0" i="1" smtClean="0">
                              <a:latin typeface="Cambria Math" panose="02040503050406030204" pitchFamily="18" charset="0"/>
                              <a:ea typeface="Cambria Math" panose="02040503050406030204" pitchFamily="18" charset="0"/>
                              <a:cs typeface="Times New Roman"/>
                            </a:rPr>
                            <m:t>2</m:t>
                          </m:r>
                        </m:den>
                      </m:f>
                      <m:r>
                        <a:rPr lang="en-US" altLang="zh-TW" b="0" i="1" smtClean="0">
                          <a:latin typeface="Cambria Math" panose="02040503050406030204" pitchFamily="18" charset="0"/>
                          <a:ea typeface="Cambria Math" panose="02040503050406030204" pitchFamily="18" charset="0"/>
                          <a:cs typeface="Times New Roman"/>
                        </a:rPr>
                        <m:t>𝑔</m:t>
                      </m:r>
                      <m:r>
                        <a:rPr lang="en-US" altLang="zh-TW" b="1" i="1" smtClean="0">
                          <a:latin typeface="Cambria Math" panose="02040503050406030204" pitchFamily="18" charset="0"/>
                          <a:ea typeface="Cambria Math" panose="02040503050406030204" pitchFamily="18" charset="0"/>
                          <a:cs typeface="Times New Roman"/>
                        </a:rPr>
                        <m:t>𝝉</m:t>
                      </m:r>
                      <m:r>
                        <a:rPr lang="zh-TW" altLang="en-US" i="1" smtClean="0">
                          <a:latin typeface="Cambria Math" panose="02040503050406030204" pitchFamily="18" charset="0"/>
                          <a:cs typeface="Times New Roman"/>
                        </a:rPr>
                        <m:t>∙</m:t>
                      </m:r>
                      <m:sSub>
                        <m:sSubPr>
                          <m:ctrlPr>
                            <a:rPr lang="zh-TW" altLang="en-US" i="1" smtClean="0">
                              <a:latin typeface="Cambria Math" panose="02040503050406030204" pitchFamily="18" charset="0"/>
                              <a:cs typeface="Times New Roman"/>
                            </a:rPr>
                          </m:ctrlPr>
                        </m:sSubPr>
                        <m:e>
                          <m:r>
                            <a:rPr lang="en-US" altLang="zh-TW" b="1" i="1" smtClean="0">
                              <a:latin typeface="Cambria Math" panose="02040503050406030204" pitchFamily="18" charset="0"/>
                              <a:cs typeface="Times New Roman"/>
                            </a:rPr>
                            <m:t>𝑾</m:t>
                          </m:r>
                        </m:e>
                        <m:sub>
                          <m:r>
                            <a:rPr lang="zh-TW" altLang="en-US" b="0" i="1" smtClean="0">
                              <a:latin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oMath>
                  </m:oMathPara>
                </a14:m>
                <a:endParaRPr lang="zh-TW" altLang="en-US" dirty="0">
                  <a:latin typeface="Times New Roman" pitchFamily="18" charset="0"/>
                  <a:cs typeface="Times New Roman" pitchFamily="18" charset="0"/>
                </a:endParaRPr>
              </a:p>
            </p:txBody>
          </p:sp>
        </mc:Choice>
        <mc:Fallback xmlns="">
          <p:sp>
            <p:nvSpPr>
              <p:cNvPr id="7" name="文字方塊 9">
                <a:extLst>
                  <a:ext uri="{FF2B5EF4-FFF2-40B4-BE49-F238E27FC236}">
                    <a16:creationId xmlns:a16="http://schemas.microsoft.com/office/drawing/2014/main" id="{88FD56C6-5B56-B843-5F39-74BB600BAD35}"/>
                  </a:ext>
                </a:extLst>
              </p:cNvPr>
              <p:cNvSpPr txBox="1">
                <a:spLocks noRot="1" noChangeAspect="1" noMove="1" noResize="1" noEditPoints="1" noAdjustHandles="1" noChangeArrowheads="1" noChangeShapeType="1" noTextEdit="1"/>
              </p:cNvSpPr>
              <p:nvPr/>
            </p:nvSpPr>
            <p:spPr>
              <a:xfrm>
                <a:off x="1391385" y="757998"/>
                <a:ext cx="2872154" cy="607218"/>
              </a:xfrm>
              <a:prstGeom prst="rect">
                <a:avLst/>
              </a:prstGeom>
              <a:blipFill>
                <a:blip r:embed="rId5"/>
                <a:stretch>
                  <a:fillRect b="-4082"/>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43272933-ACE6-28E3-6DBD-F31D161138D8}"/>
              </a:ext>
            </a:extLst>
          </p:cNvPr>
          <p:cNvSpPr txBox="1"/>
          <p:nvPr/>
        </p:nvSpPr>
        <p:spPr>
          <a:xfrm>
            <a:off x="1391385" y="3699221"/>
            <a:ext cx="5552025"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For wish to become reality, we just need to ask:</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97EDA263-A1E5-8386-4917-24DCB89DCE8E}"/>
                  </a:ext>
                </a:extLst>
              </p:cNvPr>
              <p:cNvSpPr txBox="1"/>
              <p:nvPr/>
            </p:nvSpPr>
            <p:spPr>
              <a:xfrm>
                <a:off x="1391385" y="4288176"/>
                <a:ext cx="3754209" cy="607218"/>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en-US" altLang="zh-TW" i="1" smtClean="0">
                          <a:latin typeface="Cambria Math"/>
                          <a:cs typeface="Times New Roman" pitchFamily="18" charset="0"/>
                        </a:rPr>
                        <m:t>𝑈</m:t>
                      </m:r>
                      <m:r>
                        <a:rPr lang="en-US" altLang="zh-TW" i="1">
                          <a:latin typeface="Cambria Math" panose="02040503050406030204" pitchFamily="18" charset="0"/>
                          <a:ea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a:rPr lang="en-US" altLang="zh-TW" i="1">
                          <a:latin typeface="Cambria Math"/>
                          <a:cs typeface="Times New Roman" pitchFamily="18" charset="0"/>
                        </a:rPr>
                        <m:t>𝑈</m:t>
                      </m:r>
                      <m:r>
                        <a:rPr lang="en-US" altLang="zh-TW" i="1">
                          <a:latin typeface="Cambria Math" panose="02040503050406030204" pitchFamily="18" charset="0"/>
                          <a:ea typeface="Cambria Math" panose="02040503050406030204" pitchFamily="18" charset="0"/>
                          <a:cs typeface="Times New Roman" pitchFamily="18" charset="0"/>
                        </a:rPr>
                        <m:t>∙</m:t>
                      </m:r>
                      <m:r>
                        <m:rPr>
                          <m:sty m:val="p"/>
                        </m:rPr>
                        <a:rPr lang="el-GR" i="1">
                          <a:latin typeface="Cambria Math" panose="02040503050406030204" pitchFamily="18" charset="0"/>
                          <a:ea typeface="Cambria Math" panose="02040503050406030204" pitchFamily="18" charset="0"/>
                          <a:cs typeface="Times New Roman"/>
                        </a:rPr>
                        <m:t>Ψ</m:t>
                      </m:r>
                      <m:r>
                        <a:rPr lang="en-US" i="1">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r>
                        <a:rPr lang="zh-TW" altLang="en-US" i="1" smtClean="0">
                          <a:latin typeface="Cambria Math" panose="02040503050406030204" pitchFamily="18" charset="0"/>
                          <a:cs typeface="Times New Roman"/>
                        </a:rPr>
                        <m:t>𝛿</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a:rPr lang="en-US" altLang="zh-TW" b="0" i="1" smtClean="0">
                          <a:latin typeface="Cambria Math" panose="02040503050406030204" pitchFamily="18" charset="0"/>
                          <a:cs typeface="Times New Roman"/>
                        </a:rPr>
                        <m:t>𝑈</m:t>
                      </m:r>
                      <m:r>
                        <m:rPr>
                          <m:sty m:val="p"/>
                        </m:rPr>
                        <a:rPr lang="el-GR" i="1">
                          <a:latin typeface="Cambria Math" panose="02040503050406030204" pitchFamily="18" charset="0"/>
                          <a:ea typeface="Cambria Math" panose="02040503050406030204" pitchFamily="18" charset="0"/>
                          <a:cs typeface="Times New Roman"/>
                        </a:rPr>
                        <m:t>Ψ</m:t>
                      </m:r>
                    </m:oMath>
                  </m:oMathPara>
                </a14:m>
                <a:endParaRPr lang="zh-TW" altLang="en-US" dirty="0">
                  <a:latin typeface="Times New Roman" pitchFamily="18" charset="0"/>
                  <a:cs typeface="Times New Roman" pitchFamily="18" charset="0"/>
                </a:endParaRPr>
              </a:p>
            </p:txBody>
          </p:sp>
        </mc:Choice>
        <mc:Fallback xmlns="">
          <p:sp>
            <p:nvSpPr>
              <p:cNvPr id="10" name="文字方塊 9">
                <a:extLst>
                  <a:ext uri="{FF2B5EF4-FFF2-40B4-BE49-F238E27FC236}">
                    <a16:creationId xmlns:a16="http://schemas.microsoft.com/office/drawing/2014/main" id="{97EDA263-A1E5-8386-4917-24DCB89DCE8E}"/>
                  </a:ext>
                </a:extLst>
              </p:cNvPr>
              <p:cNvSpPr txBox="1">
                <a:spLocks noRot="1" noChangeAspect="1" noMove="1" noResize="1" noEditPoints="1" noAdjustHandles="1" noChangeArrowheads="1" noChangeShapeType="1" noTextEdit="1"/>
              </p:cNvSpPr>
              <p:nvPr/>
            </p:nvSpPr>
            <p:spPr>
              <a:xfrm>
                <a:off x="1391385" y="4288176"/>
                <a:ext cx="3754209" cy="607218"/>
              </a:xfrm>
              <a:prstGeom prst="rect">
                <a:avLst/>
              </a:prstGeom>
              <a:blipFill>
                <a:blip r:embed="rId6"/>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871F481-937F-E816-A685-194D9747EE7B}"/>
                  </a:ext>
                </a:extLst>
              </p:cNvPr>
              <p:cNvSpPr txBox="1"/>
              <p:nvPr/>
            </p:nvSpPr>
            <p:spPr>
              <a:xfrm>
                <a:off x="1391385" y="4978957"/>
                <a:ext cx="5938576" cy="458011"/>
              </a:xfrm>
              <a:prstGeom prst="rect">
                <a:avLst/>
              </a:prstGeom>
              <a:noFill/>
            </p:spPr>
            <p:txBody>
              <a:bodyPr wrap="square" rtlCol="0">
                <a:spAutoFit/>
              </a:bodyPr>
              <a:lstStyle/>
              <a:p>
                <a:pPr>
                  <a:lnSpc>
                    <a:spcPct val="150000"/>
                  </a:lnSpc>
                </a:pPr>
                <a:r>
                  <a:rPr kumimoji="1" lang="en-US" dirty="0">
                    <a:latin typeface="Times New Roman"/>
                    <a:cs typeface="Times New Roman"/>
                  </a:rPr>
                  <a:t>It works for any </a:t>
                </a:r>
                <a14:m>
                  <m:oMath xmlns:m="http://schemas.openxmlformats.org/officeDocument/2006/math">
                    <m:r>
                      <m:rPr>
                        <m:sty m:val="p"/>
                      </m:rPr>
                      <a:rPr lang="el-GR" i="1">
                        <a:latin typeface="Cambria Math" panose="02040503050406030204" pitchFamily="18" charset="0"/>
                        <a:ea typeface="Cambria Math" panose="02040503050406030204" pitchFamily="18" charset="0"/>
                        <a:cs typeface="Times New Roman"/>
                      </a:rPr>
                      <m:t>Ψ</m:t>
                    </m:r>
                  </m:oMath>
                </a14:m>
                <a:r>
                  <a:rPr lang="en-US" dirty="0">
                    <a:latin typeface="Times New Roman"/>
                    <a:cs typeface="Times New Roman"/>
                  </a:rPr>
                  <a:t>, hence</a:t>
                </a:r>
                <a:r>
                  <a:rPr kumimoji="1" lang="en-US" dirty="0">
                    <a:latin typeface="Times New Roman"/>
                    <a:cs typeface="Times New Roman"/>
                  </a:rPr>
                  <a:t> a relation of operators:</a:t>
                </a:r>
              </a:p>
            </p:txBody>
          </p:sp>
        </mc:Choice>
        <mc:Fallback xmlns="">
          <p:sp>
            <p:nvSpPr>
              <p:cNvPr id="11" name="TextBox 10">
                <a:extLst>
                  <a:ext uri="{FF2B5EF4-FFF2-40B4-BE49-F238E27FC236}">
                    <a16:creationId xmlns:a16="http://schemas.microsoft.com/office/drawing/2014/main" id="{D871F481-937F-E816-A685-194D9747EE7B}"/>
                  </a:ext>
                </a:extLst>
              </p:cNvPr>
              <p:cNvSpPr txBox="1">
                <a:spLocks noRot="1" noChangeAspect="1" noMove="1" noResize="1" noEditPoints="1" noAdjustHandles="1" noChangeArrowheads="1" noChangeShapeType="1" noTextEdit="1"/>
              </p:cNvSpPr>
              <p:nvPr/>
            </p:nvSpPr>
            <p:spPr>
              <a:xfrm>
                <a:off x="1391385" y="4978957"/>
                <a:ext cx="5938576" cy="458011"/>
              </a:xfrm>
              <a:prstGeom prst="rect">
                <a:avLst/>
              </a:prstGeom>
              <a:blipFill>
                <a:blip r:embed="rId7"/>
                <a:stretch>
                  <a:fillRect l="-855"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字方塊 9">
                <a:extLst>
                  <a:ext uri="{FF2B5EF4-FFF2-40B4-BE49-F238E27FC236}">
                    <a16:creationId xmlns:a16="http://schemas.microsoft.com/office/drawing/2014/main" id="{DC8F92D1-2F34-59A1-38D4-853ACA148C83}"/>
                  </a:ext>
                </a:extLst>
              </p:cNvPr>
              <p:cNvSpPr txBox="1"/>
              <p:nvPr/>
            </p:nvSpPr>
            <p:spPr>
              <a:xfrm>
                <a:off x="1391385" y="5551769"/>
                <a:ext cx="4007928" cy="607218"/>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r>
                        <a:rPr lang="zh-TW" altLang="en-US" i="1">
                          <a:latin typeface="Cambria Math" panose="02040503050406030204" pitchFamily="18" charset="0"/>
                          <a:cs typeface="Times New Roman"/>
                        </a:rPr>
                        <m:t>𝛿</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a:rPr lang="en-US" altLang="zh-TW" b="0" i="1" smtClean="0">
                          <a:latin typeface="Cambria Math" panose="02040503050406030204" pitchFamily="18" charset="0"/>
                          <a:cs typeface="Times New Roman"/>
                        </a:rPr>
                        <m:t>𝑈</m:t>
                      </m:r>
                      <m:r>
                        <a:rPr lang="en-US" altLang="zh-TW" b="0" i="1" smtClean="0">
                          <a:latin typeface="Cambria Math" panose="02040503050406030204" pitchFamily="18" charset="0"/>
                          <a:cs typeface="Times New Roman"/>
                        </a:rPr>
                        <m:t>=</m:t>
                      </m:r>
                      <m:r>
                        <a:rPr lang="en-US" altLang="zh-TW" i="1">
                          <a:latin typeface="Cambria Math"/>
                          <a:cs typeface="Times New Roman" pitchFamily="18" charset="0"/>
                        </a:rPr>
                        <m:t>𝑈</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a:rPr lang="en-US"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a:rPr lang="en-US" altLang="zh-TW" i="1">
                          <a:latin typeface="Cambria Math"/>
                          <a:cs typeface="Times New Roman" pitchFamily="18" charset="0"/>
                        </a:rPr>
                        <m:t>𝑈</m:t>
                      </m:r>
                      <m:r>
                        <a:rPr lang="en-US" altLang="zh-TW" b="0" i="1" smtClean="0">
                          <a:latin typeface="Cambria Math" panose="02040503050406030204" pitchFamily="18" charset="0"/>
                          <a:cs typeface="Times New Roman" pitchFamily="18" charset="0"/>
                        </a:rPr>
                        <m:t>=</m:t>
                      </m:r>
                      <m:d>
                        <m:dPr>
                          <m:begChr m:val="["/>
                          <m:endChr m:val="]"/>
                          <m:ctrlPr>
                            <a:rPr lang="zh-TW" altLang="en-US"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𝑈</m:t>
                          </m:r>
                          <m:r>
                            <a:rPr lang="en-US" altLang="zh-TW" b="0" i="1" smtClean="0">
                              <a:latin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e>
                      </m:d>
                    </m:oMath>
                  </m:oMathPara>
                </a14:m>
                <a:endParaRPr lang="zh-TW" altLang="en-US" dirty="0">
                  <a:latin typeface="Times New Roman" pitchFamily="18" charset="0"/>
                  <a:cs typeface="Times New Roman" pitchFamily="18" charset="0"/>
                </a:endParaRPr>
              </a:p>
            </p:txBody>
          </p:sp>
        </mc:Choice>
        <mc:Fallback xmlns="">
          <p:sp>
            <p:nvSpPr>
              <p:cNvPr id="12" name="文字方塊 9">
                <a:extLst>
                  <a:ext uri="{FF2B5EF4-FFF2-40B4-BE49-F238E27FC236}">
                    <a16:creationId xmlns:a16="http://schemas.microsoft.com/office/drawing/2014/main" id="{DC8F92D1-2F34-59A1-38D4-853ACA148C83}"/>
                  </a:ext>
                </a:extLst>
              </p:cNvPr>
              <p:cNvSpPr txBox="1">
                <a:spLocks noRot="1" noChangeAspect="1" noMove="1" noResize="1" noEditPoints="1" noAdjustHandles="1" noChangeArrowheads="1" noChangeShapeType="1" noTextEdit="1"/>
              </p:cNvSpPr>
              <p:nvPr/>
            </p:nvSpPr>
            <p:spPr>
              <a:xfrm>
                <a:off x="1391385" y="5551769"/>
                <a:ext cx="4007928" cy="607218"/>
              </a:xfrm>
              <a:prstGeom prst="rect">
                <a:avLst/>
              </a:prstGeom>
              <a:blipFill>
                <a:blip r:embed="rId8"/>
                <a:stretch>
                  <a:fillRect b="-6250"/>
                </a:stretch>
              </a:blipFill>
            </p:spPr>
            <p:txBody>
              <a:bodyPr/>
              <a:lstStyle/>
              <a:p>
                <a:r>
                  <a:rPr lang="en-US">
                    <a:noFill/>
                  </a:rPr>
                  <a:t> </a:t>
                </a:r>
              </a:p>
            </p:txBody>
          </p:sp>
        </mc:Fallback>
      </mc:AlternateContent>
    </p:spTree>
    <p:extLst>
      <p:ext uri="{BB962C8B-B14F-4D97-AF65-F5344CB8AC3E}">
        <p14:creationId xmlns:p14="http://schemas.microsoft.com/office/powerpoint/2010/main" val="13474663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C3889FE-323B-640F-410B-7A399CAA1E6A}"/>
                  </a:ext>
                </a:extLst>
              </p:cNvPr>
              <p:cNvSpPr txBox="1"/>
              <p:nvPr/>
            </p:nvSpPr>
            <p:spPr>
              <a:xfrm>
                <a:off x="528332" y="64907"/>
                <a:ext cx="8149214" cy="503921"/>
              </a:xfrm>
              <a:prstGeom prst="rect">
                <a:avLst/>
              </a:prstGeom>
              <a:noFill/>
            </p:spPr>
            <p:txBody>
              <a:bodyPr wrap="square" rtlCol="0">
                <a:spAutoFit/>
              </a:bodyPr>
              <a:lstStyle/>
              <a:p>
                <a:pPr>
                  <a:lnSpc>
                    <a:spcPct val="150000"/>
                  </a:lnSpc>
                </a:pPr>
                <a:r>
                  <a:rPr kumimoji="1" lang="en-US" dirty="0">
                    <a:latin typeface="Times New Roman"/>
                    <a:cs typeface="Times New Roman"/>
                  </a:rPr>
                  <a:t>We can easily find the gauge transformation of </a:t>
                </a:r>
                <a14:m>
                  <m:oMath xmlns:m="http://schemas.openxmlformats.org/officeDocument/2006/math">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oMath>
                </a14:m>
                <a:r>
                  <a:rPr kumimoji="1" lang="en-US" dirty="0">
                    <a:latin typeface="Times New Roman"/>
                    <a:cs typeface="Times New Roman"/>
                  </a:rPr>
                  <a:t> for infinitesimal transformation: </a:t>
                </a:r>
              </a:p>
            </p:txBody>
          </p:sp>
        </mc:Choice>
        <mc:Fallback xmlns="">
          <p:sp>
            <p:nvSpPr>
              <p:cNvPr id="2" name="TextBox 1">
                <a:extLst>
                  <a:ext uri="{FF2B5EF4-FFF2-40B4-BE49-F238E27FC236}">
                    <a16:creationId xmlns:a16="http://schemas.microsoft.com/office/drawing/2014/main" id="{9C3889FE-323B-640F-410B-7A399CAA1E6A}"/>
                  </a:ext>
                </a:extLst>
              </p:cNvPr>
              <p:cNvSpPr txBox="1">
                <a:spLocks noRot="1" noChangeAspect="1" noMove="1" noResize="1" noEditPoints="1" noAdjustHandles="1" noChangeArrowheads="1" noChangeShapeType="1" noTextEdit="1"/>
              </p:cNvSpPr>
              <p:nvPr/>
            </p:nvSpPr>
            <p:spPr>
              <a:xfrm>
                <a:off x="528332" y="64907"/>
                <a:ext cx="8149214" cy="503921"/>
              </a:xfrm>
              <a:prstGeom prst="rect">
                <a:avLst/>
              </a:prstGeom>
              <a:blipFill>
                <a:blip r:embed="rId2"/>
                <a:stretch>
                  <a:fillRect l="-622"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9">
                <a:extLst>
                  <a:ext uri="{FF2B5EF4-FFF2-40B4-BE49-F238E27FC236}">
                    <a16:creationId xmlns:a16="http://schemas.microsoft.com/office/drawing/2014/main" id="{DBB7C13A-4B31-A42E-7A81-78C86455A57E}"/>
                  </a:ext>
                </a:extLst>
              </p:cNvPr>
              <p:cNvSpPr txBox="1"/>
              <p:nvPr/>
            </p:nvSpPr>
            <p:spPr>
              <a:xfrm>
                <a:off x="616830" y="628827"/>
                <a:ext cx="3918658" cy="614912"/>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𝑈</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a:cs typeface="Times New Roman" pitchFamily="18" charset="0"/>
                            </a:rPr>
                            <m:t>𝑥</m:t>
                          </m:r>
                        </m:e>
                      </m:d>
                      <m:r>
                        <a:rPr lang="en-US" altLang="zh-TW" b="0" i="1" smtClean="0">
                          <a:latin typeface="Cambria Math"/>
                          <a:cs typeface="Times New Roman" pitchFamily="18" charset="0"/>
                        </a:rPr>
                        <m:t>=</m:t>
                      </m:r>
                      <m:r>
                        <m:rPr>
                          <m:sty m:val="p"/>
                        </m:rPr>
                        <a:rPr lang="en-US" altLang="zh-TW">
                          <a:latin typeface="Cambria Math"/>
                          <a:cs typeface="Times New Roman" pitchFamily="18" charset="0"/>
                        </a:rPr>
                        <m:t>exp</m:t>
                      </m:r>
                      <m:d>
                        <m:dPr>
                          <m:ctrlPr>
                            <a:rPr lang="en-US" altLang="zh-TW" i="1">
                              <a:latin typeface="Cambria Math" panose="02040503050406030204" pitchFamily="18" charset="0"/>
                              <a:cs typeface="Times New Roman" pitchFamily="18" charset="0"/>
                            </a:rPr>
                          </m:ctrlPr>
                        </m:dPr>
                        <m:e>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panose="02040503050406030204" pitchFamily="18" charset="0"/>
                                  <a:cs typeface="Times New Roman" pitchFamily="18" charset="0"/>
                                </a:rPr>
                                <m:t>𝑖</m:t>
                              </m:r>
                            </m:num>
                            <m:den>
                              <m:r>
                                <a:rPr lang="en-US" altLang="zh-TW" i="1">
                                  <a:latin typeface="Cambria Math"/>
                                  <a:cs typeface="Times New Roman" pitchFamily="18" charset="0"/>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b="0" i="1" smtClean="0">
                              <a:latin typeface="Cambria Math" panose="02040503050406030204" pitchFamily="18" charset="0"/>
                              <a:ea typeface="Cambria Math" panose="02040503050406030204" pitchFamily="18" charset="0"/>
                              <a:cs typeface="Times New Roman" pitchFamily="18" charset="0"/>
                            </a:rPr>
                            <m:t>∙</m:t>
                          </m:r>
                          <m:r>
                            <a:rPr lang="en-US" altLang="zh-TW" b="1" i="1" smtClean="0">
                              <a:latin typeface="Cambria Math" panose="02040503050406030204" pitchFamily="18" charset="0"/>
                              <a:ea typeface="Cambria Math" panose="02040503050406030204" pitchFamily="18" charset="0"/>
                              <a:cs typeface="Times New Roman"/>
                            </a:rPr>
                            <m:t>𝜶</m:t>
                          </m:r>
                        </m:e>
                      </m:d>
                      <m:groupChr>
                        <m:groupChrPr>
                          <m:chr m:val="→"/>
                          <m:pos m:val="top"/>
                          <m:ctrlPr>
                            <a:rPr lang="zh-TW" altLang="en-US" i="1" smtClean="0">
                              <a:latin typeface="Cambria Math" panose="02040503050406030204" pitchFamily="18" charset="0"/>
                              <a:ea typeface="Cambria Math"/>
                              <a:cs typeface="Times New Roman" pitchFamily="18" charset="0"/>
                            </a:rPr>
                          </m:ctrlPr>
                        </m:groupChrPr>
                        <m:e>
                          <m:r>
                            <m:rPr>
                              <m:brk m:alnAt="1"/>
                            </m:rPr>
                            <a:rPr lang="zh-TW" altLang="en-US" i="1" smtClean="0">
                              <a:latin typeface="Cambria Math" panose="02040503050406030204" pitchFamily="18" charset="0"/>
                              <a:ea typeface="Cambria Math"/>
                              <a:cs typeface="Times New Roman" pitchFamily="18" charset="0"/>
                            </a:rPr>
                            <m:t>𝛼</m:t>
                          </m:r>
                          <m:r>
                            <a:rPr lang="zh-TW" altLang="en-US" i="1" smtClean="0">
                              <a:latin typeface="Cambria Math" panose="02040503050406030204" pitchFamily="18" charset="0"/>
                              <a:ea typeface="Cambria Math"/>
                              <a:cs typeface="Times New Roman" pitchFamily="18" charset="0"/>
                            </a:rPr>
                            <m:t>→</m:t>
                          </m:r>
                          <m:r>
                            <m:rPr>
                              <m:brk m:alnAt="1"/>
                            </m:rPr>
                            <a:rPr lang="en-US" altLang="zh-TW" b="0" i="1" smtClean="0">
                              <a:latin typeface="Cambria Math" panose="02040503050406030204" pitchFamily="18" charset="0"/>
                              <a:ea typeface="Cambria Math"/>
                              <a:cs typeface="Times New Roman" pitchFamily="18" charset="0"/>
                            </a:rPr>
                            <m:t>0</m:t>
                          </m:r>
                        </m:e>
                      </m:groupChr>
                      <m:r>
                        <a:rPr lang="en-US" altLang="zh-TW" b="0" i="1" smtClean="0">
                          <a:latin typeface="Cambria Math" panose="02040503050406030204" pitchFamily="18" charset="0"/>
                          <a:ea typeface="Cambria Math"/>
                          <a:cs typeface="Times New Roman" pitchFamily="18" charset="0"/>
                        </a:rPr>
                        <m:t>1</m:t>
                      </m:r>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𝑖</m:t>
                          </m:r>
                        </m:num>
                        <m:den>
                          <m:r>
                            <a:rPr lang="en-US" altLang="zh-TW" i="1">
                              <a:latin typeface="Cambria Math"/>
                              <a:cs typeface="Times New Roman" pitchFamily="18" charset="0"/>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b="1" i="1">
                          <a:latin typeface="Cambria Math" panose="02040503050406030204" pitchFamily="18" charset="0"/>
                          <a:ea typeface="Cambria Math" panose="02040503050406030204" pitchFamily="18" charset="0"/>
                          <a:cs typeface="Times New Roman"/>
                        </a:rPr>
                        <m:t>𝜶</m:t>
                      </m:r>
                    </m:oMath>
                  </m:oMathPara>
                </a14:m>
                <a:endParaRPr lang="zh-TW" altLang="en-US" dirty="0">
                  <a:latin typeface="Times New Roman" pitchFamily="18" charset="0"/>
                  <a:cs typeface="Times New Roman" pitchFamily="18" charset="0"/>
                </a:endParaRPr>
              </a:p>
            </p:txBody>
          </p:sp>
        </mc:Choice>
        <mc:Fallback xmlns="">
          <p:sp>
            <p:nvSpPr>
              <p:cNvPr id="3" name="文字方塊 9">
                <a:extLst>
                  <a:ext uri="{FF2B5EF4-FFF2-40B4-BE49-F238E27FC236}">
                    <a16:creationId xmlns:a16="http://schemas.microsoft.com/office/drawing/2014/main" id="{DBB7C13A-4B31-A42E-7A81-78C86455A57E}"/>
                  </a:ext>
                </a:extLst>
              </p:cNvPr>
              <p:cNvSpPr txBox="1">
                <a:spLocks noRot="1" noChangeAspect="1" noMove="1" noResize="1" noEditPoints="1" noAdjustHandles="1" noChangeArrowheads="1" noChangeShapeType="1" noTextEdit="1"/>
              </p:cNvSpPr>
              <p:nvPr/>
            </p:nvSpPr>
            <p:spPr>
              <a:xfrm>
                <a:off x="616830" y="628827"/>
                <a:ext cx="3918658" cy="614912"/>
              </a:xfrm>
              <a:prstGeom prst="rect">
                <a:avLst/>
              </a:prstGeom>
              <a:blipFill>
                <a:blip r:embed="rId3"/>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9">
                <a:extLst>
                  <a:ext uri="{FF2B5EF4-FFF2-40B4-BE49-F238E27FC236}">
                    <a16:creationId xmlns:a16="http://schemas.microsoft.com/office/drawing/2014/main" id="{92B2B967-8CD9-F3D7-670D-A417CB3E0260}"/>
                  </a:ext>
                </a:extLst>
              </p:cNvPr>
              <p:cNvSpPr txBox="1"/>
              <p:nvPr/>
            </p:nvSpPr>
            <p:spPr>
              <a:xfrm>
                <a:off x="543977" y="4839283"/>
                <a:ext cx="6035180" cy="714683"/>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d>
                        <m:dPr>
                          <m:begChr m:val="["/>
                          <m:endChr m:val="]"/>
                          <m:ctrlPr>
                            <a:rPr lang="zh-TW" altLang="en-US" i="1">
                              <a:latin typeface="Cambria Math" panose="02040503050406030204" pitchFamily="18" charset="0"/>
                              <a:cs typeface="Times New Roman" pitchFamily="18" charset="0"/>
                            </a:rPr>
                          </m:ctrlPr>
                        </m:dPr>
                        <m:e>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𝑖</m:t>
                              </m:r>
                            </m:num>
                            <m:den>
                              <m:r>
                                <a:rPr lang="en-US" altLang="zh-TW" i="1">
                                  <a:latin typeface="Cambria Math"/>
                                  <a:cs typeface="Times New Roman" pitchFamily="18" charset="0"/>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b="1" i="1">
                              <a:latin typeface="Cambria Math" panose="02040503050406030204" pitchFamily="18" charset="0"/>
                              <a:ea typeface="Cambria Math" panose="02040503050406030204" pitchFamily="18" charset="0"/>
                              <a:cs typeface="Times New Roman"/>
                            </a:rPr>
                            <m:t>𝜶</m:t>
                          </m:r>
                          <m:d>
                            <m:dPr>
                              <m:ctrlPr>
                                <a:rPr lang="en-US" altLang="zh-TW" i="1">
                                  <a:latin typeface="Cambria Math" panose="02040503050406030204" pitchFamily="18" charset="0"/>
                                  <a:ea typeface="Cambria Math"/>
                                  <a:cs typeface="Times New Roman" pitchFamily="18" charset="0"/>
                                </a:rPr>
                              </m:ctrlPr>
                            </m:dPr>
                            <m:e>
                              <m:r>
                                <a:rPr lang="en-US" altLang="zh-TW" i="1">
                                  <a:latin typeface="Cambria Math"/>
                                  <a:ea typeface="Cambria Math"/>
                                  <a:cs typeface="Times New Roman" pitchFamily="18" charset="0"/>
                                </a:rPr>
                                <m:t>𝑥</m:t>
                              </m:r>
                            </m:e>
                          </m:d>
                          <m:r>
                            <a:rPr lang="en-US" altLang="zh-TW" i="1">
                              <a:latin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e>
                      </m:d>
                      <m:r>
                        <a:rPr lang="en-US"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d>
                        <m:dPr>
                          <m:begChr m:val="["/>
                          <m:endChr m:val="]"/>
                          <m:ctrlPr>
                            <a:rPr lang="zh-TW" altLang="en-US" i="1" smtClean="0">
                              <a:latin typeface="Cambria Math" panose="02040503050406030204" pitchFamily="18" charset="0"/>
                              <a:ea typeface="Cambria Math" panose="02040503050406030204" pitchFamily="18" charset="0"/>
                              <a:cs typeface="Times New Roman"/>
                            </a:rPr>
                          </m:ctrlPr>
                        </m:dPr>
                        <m:e>
                          <m:d>
                            <m:dPr>
                              <m:ctrlPr>
                                <a:rPr lang="zh-TW" altLang="en-US" i="1" smtClean="0">
                                  <a:latin typeface="Cambria Math" panose="02040503050406030204" pitchFamily="18" charset="0"/>
                                  <a:ea typeface="Cambria Math" panose="02040503050406030204" pitchFamily="18" charset="0"/>
                                  <a:cs typeface="Times New Roman"/>
                                </a:rPr>
                              </m:ctrlPr>
                            </m:dPr>
                            <m:e>
                              <m:r>
                                <a:rPr lang="en-US" altLang="zh-TW" i="1">
                                  <a:latin typeface="Cambria Math" panose="02040503050406030204" pitchFamily="18" charset="0"/>
                                  <a:ea typeface="Cambria Math"/>
                                  <a:cs typeface="Times New Roman" pitchFamily="18" charset="0"/>
                                </a:rPr>
                                <m:t>1</m:t>
                              </m:r>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𝑖</m:t>
                                  </m:r>
                                </m:num>
                                <m:den>
                                  <m:r>
                                    <a:rPr lang="en-US" altLang="zh-TW" i="1">
                                      <a:latin typeface="Cambria Math"/>
                                      <a:cs typeface="Times New Roman" pitchFamily="18" charset="0"/>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b="1" i="1">
                                  <a:latin typeface="Cambria Math" panose="02040503050406030204" pitchFamily="18" charset="0"/>
                                  <a:ea typeface="Cambria Math" panose="02040503050406030204" pitchFamily="18" charset="0"/>
                                  <a:cs typeface="Times New Roman"/>
                                </a:rPr>
                                <m:t>𝜶</m:t>
                              </m:r>
                              <m:d>
                                <m:dPr>
                                  <m:ctrlPr>
                                    <a:rPr lang="en-US" altLang="zh-TW" i="1">
                                      <a:latin typeface="Cambria Math" panose="02040503050406030204" pitchFamily="18" charset="0"/>
                                      <a:ea typeface="Cambria Math"/>
                                      <a:cs typeface="Times New Roman" pitchFamily="18" charset="0"/>
                                    </a:rPr>
                                  </m:ctrlPr>
                                </m:dPr>
                                <m:e>
                                  <m:r>
                                    <a:rPr lang="en-US" altLang="zh-TW" i="1">
                                      <a:latin typeface="Cambria Math"/>
                                      <a:ea typeface="Cambria Math"/>
                                      <a:cs typeface="Times New Roman" pitchFamily="18" charset="0"/>
                                    </a:rPr>
                                    <m:t>𝑥</m:t>
                                  </m:r>
                                </m:e>
                              </m:d>
                            </m:e>
                          </m:d>
                        </m:e>
                      </m:d>
                      <m:r>
                        <a:rPr lang="en-US" altLang="zh-TW" b="0" i="1" smtClean="0">
                          <a:latin typeface="Cambria Math" panose="02040503050406030204" pitchFamily="18" charset="0"/>
                          <a:ea typeface="Cambria Math" panose="02040503050406030204" pitchFamily="18" charset="0"/>
                          <a:cs typeface="Times New Roman"/>
                        </a:rPr>
                        <m:t>=</m:t>
                      </m:r>
                      <m:r>
                        <a:rPr lang="en-US" b="0" i="1" smtClean="0">
                          <a:latin typeface="Cambria Math" panose="02040503050406030204" pitchFamily="18" charset="0"/>
                          <a:ea typeface="Cambria Math" panose="02040503050406030204" pitchFamily="18" charset="0"/>
                          <a:cs typeface="Times New Roman"/>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𝑖</m:t>
                          </m:r>
                        </m:num>
                        <m:den>
                          <m:r>
                            <a:rPr lang="en-US" altLang="zh-TW" i="1">
                              <a:latin typeface="Cambria Math"/>
                              <a:cs typeface="Times New Roman" pitchFamily="18" charset="0"/>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a:rPr lang="en-US" altLang="zh-TW" b="1" i="1">
                          <a:latin typeface="Cambria Math" panose="02040503050406030204" pitchFamily="18" charset="0"/>
                          <a:ea typeface="Cambria Math" panose="02040503050406030204" pitchFamily="18" charset="0"/>
                          <a:cs typeface="Times New Roman"/>
                        </a:rPr>
                        <m:t>𝜶</m:t>
                      </m:r>
                      <m:d>
                        <m:dPr>
                          <m:ctrlPr>
                            <a:rPr lang="en-US" altLang="zh-TW" i="1">
                              <a:latin typeface="Cambria Math" panose="02040503050406030204" pitchFamily="18" charset="0"/>
                              <a:ea typeface="Cambria Math"/>
                              <a:cs typeface="Times New Roman" pitchFamily="18" charset="0"/>
                            </a:rPr>
                          </m:ctrlPr>
                        </m:dPr>
                        <m:e>
                          <m:r>
                            <a:rPr lang="en-US" altLang="zh-TW" i="1">
                              <a:latin typeface="Cambria Math"/>
                              <a:ea typeface="Cambria Math"/>
                              <a:cs typeface="Times New Roman" pitchFamily="18" charset="0"/>
                            </a:rPr>
                            <m:t>𝑥</m:t>
                          </m:r>
                        </m:e>
                      </m:d>
                    </m:oMath>
                  </m:oMathPara>
                </a14:m>
                <a:endParaRPr lang="zh-TW" altLang="en-US" dirty="0">
                  <a:latin typeface="Times New Roman" pitchFamily="18" charset="0"/>
                  <a:cs typeface="Times New Roman" pitchFamily="18" charset="0"/>
                </a:endParaRPr>
              </a:p>
            </p:txBody>
          </p:sp>
        </mc:Choice>
        <mc:Fallback xmlns="">
          <p:sp>
            <p:nvSpPr>
              <p:cNvPr id="4" name="文字方塊 9">
                <a:extLst>
                  <a:ext uri="{FF2B5EF4-FFF2-40B4-BE49-F238E27FC236}">
                    <a16:creationId xmlns:a16="http://schemas.microsoft.com/office/drawing/2014/main" id="{92B2B967-8CD9-F3D7-670D-A417CB3E0260}"/>
                  </a:ext>
                </a:extLst>
              </p:cNvPr>
              <p:cNvSpPr txBox="1">
                <a:spLocks noRot="1" noChangeAspect="1" noMove="1" noResize="1" noEditPoints="1" noAdjustHandles="1" noChangeArrowheads="1" noChangeShapeType="1" noTextEdit="1"/>
              </p:cNvSpPr>
              <p:nvPr/>
            </p:nvSpPr>
            <p:spPr>
              <a:xfrm>
                <a:off x="543977" y="4839283"/>
                <a:ext cx="6035180" cy="71468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30A1A29-EA8A-C9D3-1683-50A781632227}"/>
                  </a:ext>
                </a:extLst>
              </p:cNvPr>
              <p:cNvSpPr txBox="1"/>
              <p:nvPr/>
            </p:nvSpPr>
            <p:spPr>
              <a:xfrm>
                <a:off x="522514" y="1228547"/>
                <a:ext cx="8004656" cy="503921"/>
              </a:xfrm>
              <a:prstGeom prst="rect">
                <a:avLst/>
              </a:prstGeom>
              <a:noFill/>
            </p:spPr>
            <p:txBody>
              <a:bodyPr wrap="square" rtlCol="0">
                <a:spAutoFit/>
              </a:bodyPr>
              <a:lstStyle/>
              <a:p>
                <a:pPr>
                  <a:lnSpc>
                    <a:spcPct val="150000"/>
                  </a:lnSpc>
                </a:pPr>
                <a:r>
                  <a:rPr kumimoji="1" lang="en-US" dirty="0">
                    <a:latin typeface="Times New Roman"/>
                    <a:cs typeface="Times New Roman"/>
                  </a:rPr>
                  <a:t>The recipe is that </a:t>
                </a:r>
                <a14:m>
                  <m:oMath xmlns:m="http://schemas.openxmlformats.org/officeDocument/2006/math">
                    <m:r>
                      <a:rPr lang="zh-TW" altLang="en-US" i="1">
                        <a:latin typeface="Cambria Math" panose="02040503050406030204" pitchFamily="18" charset="0"/>
                        <a:cs typeface="Times New Roman"/>
                      </a:rPr>
                      <m:t>𝛿</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oMath>
                </a14:m>
                <a:r>
                  <a:rPr kumimoji="1" lang="en-US" dirty="0">
                    <a:latin typeface="Times New Roman"/>
                    <a:cs typeface="Times New Roman"/>
                  </a:rPr>
                  <a:t> must be:  </a:t>
                </a:r>
              </a:p>
            </p:txBody>
          </p:sp>
        </mc:Choice>
        <mc:Fallback xmlns="">
          <p:sp>
            <p:nvSpPr>
              <p:cNvPr id="6" name="TextBox 5">
                <a:extLst>
                  <a:ext uri="{FF2B5EF4-FFF2-40B4-BE49-F238E27FC236}">
                    <a16:creationId xmlns:a16="http://schemas.microsoft.com/office/drawing/2014/main" id="{330A1A29-EA8A-C9D3-1683-50A781632227}"/>
                  </a:ext>
                </a:extLst>
              </p:cNvPr>
              <p:cNvSpPr txBox="1">
                <a:spLocks noRot="1" noChangeAspect="1" noMove="1" noResize="1" noEditPoints="1" noAdjustHandles="1" noChangeArrowheads="1" noChangeShapeType="1" noTextEdit="1"/>
              </p:cNvSpPr>
              <p:nvPr/>
            </p:nvSpPr>
            <p:spPr>
              <a:xfrm>
                <a:off x="522514" y="1228547"/>
                <a:ext cx="8004656" cy="503921"/>
              </a:xfrm>
              <a:prstGeom prst="rect">
                <a:avLst/>
              </a:prstGeom>
              <a:blipFill>
                <a:blip r:embed="rId5"/>
                <a:stretch>
                  <a:fillRect l="-792" b="-1219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3409B3CC-8A2B-60AB-2467-19871E11AFB9}"/>
              </a:ext>
            </a:extLst>
          </p:cNvPr>
          <p:cNvSpPr txBox="1"/>
          <p:nvPr/>
        </p:nvSpPr>
        <p:spPr>
          <a:xfrm>
            <a:off x="576634" y="2918376"/>
            <a:ext cx="7512286"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Or I can write it as four commutators with the first two apparently vanishing:</a:t>
            </a:r>
          </a:p>
        </p:txBody>
      </p:sp>
      <mc:AlternateContent xmlns:mc="http://schemas.openxmlformats.org/markup-compatibility/2006" xmlns:a14="http://schemas.microsoft.com/office/drawing/2010/main">
        <mc:Choice Requires="a14">
          <p:sp>
            <p:nvSpPr>
              <p:cNvPr id="11" name="文字方塊 9">
                <a:extLst>
                  <a:ext uri="{FF2B5EF4-FFF2-40B4-BE49-F238E27FC236}">
                    <a16:creationId xmlns:a16="http://schemas.microsoft.com/office/drawing/2014/main" id="{5BE8C583-048E-96D3-5A69-D1FD48450950}"/>
                  </a:ext>
                </a:extLst>
              </p:cNvPr>
              <p:cNvSpPr txBox="1"/>
              <p:nvPr/>
            </p:nvSpPr>
            <p:spPr>
              <a:xfrm>
                <a:off x="598673" y="5950364"/>
                <a:ext cx="3973328" cy="661335"/>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en-US" altLang="zh-TW" b="1" i="1" smtClean="0">
                          <a:latin typeface="Cambria Math" panose="02040503050406030204" pitchFamily="18" charset="0"/>
                          <a:ea typeface="Cambria Math" panose="02040503050406030204" pitchFamily="18" charset="0"/>
                          <a:cs typeface="Times New Roman"/>
                        </a:rPr>
                        <m:t>𝝉</m:t>
                      </m:r>
                      <m:r>
                        <a:rPr lang="zh-TW" altLang="en-US" i="1" smtClean="0">
                          <a:latin typeface="Cambria Math" panose="02040503050406030204" pitchFamily="18" charset="0"/>
                          <a:cs typeface="Times New Roman"/>
                        </a:rPr>
                        <m:t>∙</m:t>
                      </m:r>
                      <m:r>
                        <a:rPr lang="zh-TW" altLang="en-US" i="1" smtClean="0">
                          <a:latin typeface="Cambria Math" panose="02040503050406030204" pitchFamily="18" charset="0"/>
                          <a:cs typeface="Times New Roman"/>
                        </a:rPr>
                        <m:t>𝛿</m:t>
                      </m:r>
                      <m:sSub>
                        <m:sSubPr>
                          <m:ctrlPr>
                            <a:rPr lang="zh-TW" altLang="en-US" i="1" smtClean="0">
                              <a:latin typeface="Cambria Math" panose="02040503050406030204" pitchFamily="18" charset="0"/>
                              <a:cs typeface="Times New Roman"/>
                            </a:rPr>
                          </m:ctrlPr>
                        </m:sSubPr>
                        <m:e>
                          <m:r>
                            <a:rPr lang="en-US" altLang="zh-TW" b="1" i="1" smtClean="0">
                              <a:latin typeface="Cambria Math" panose="02040503050406030204" pitchFamily="18" charset="0"/>
                              <a:cs typeface="Times New Roman"/>
                            </a:rPr>
                            <m:t>𝑾</m:t>
                          </m:r>
                        </m:e>
                        <m:sub>
                          <m:r>
                            <a:rPr lang="zh-TW" altLang="en-US" b="0" i="1" smtClean="0">
                              <a:latin typeface="Cambria Math" panose="02040503050406030204" pitchFamily="18" charset="0"/>
                              <a:cs typeface="Times New Roman"/>
                            </a:rPr>
                            <m:t>𝜇</m:t>
                          </m:r>
                        </m:sub>
                      </m:sSub>
                      <m:r>
                        <a:rPr lang="en-US" altLang="zh-TW" b="0" i="1" smtClean="0">
                          <a:latin typeface="Cambria Math" panose="02040503050406030204" pitchFamily="18" charset="0"/>
                          <a:cs typeface="Times New Roman"/>
                        </a:rPr>
                        <m:t>=</m:t>
                      </m:r>
                      <m:f>
                        <m:fPr>
                          <m:ctrlPr>
                            <a:rPr lang="en-US" altLang="zh-TW" b="0" i="1" smtClean="0">
                              <a:latin typeface="Cambria Math" panose="02040503050406030204" pitchFamily="18" charset="0"/>
                              <a:cs typeface="Times New Roman"/>
                            </a:rPr>
                          </m:ctrlPr>
                        </m:fPr>
                        <m:num>
                          <m:r>
                            <a:rPr lang="en-US" altLang="zh-TW" b="0" i="1" smtClean="0">
                              <a:latin typeface="Cambria Math" panose="02040503050406030204" pitchFamily="18" charset="0"/>
                              <a:cs typeface="Times New Roman"/>
                            </a:rPr>
                            <m:t>1</m:t>
                          </m:r>
                        </m:num>
                        <m:den>
                          <m:r>
                            <a:rPr lang="en-US" altLang="zh-TW" b="0" i="1" smtClean="0">
                              <a:latin typeface="Cambria Math" panose="02040503050406030204" pitchFamily="18" charset="0"/>
                              <a:cs typeface="Times New Roman"/>
                            </a:rPr>
                            <m:t>𝑔</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a:rPr lang="en-US" altLang="zh-TW" b="1" i="1">
                          <a:latin typeface="Cambria Math" panose="02040503050406030204" pitchFamily="18" charset="0"/>
                          <a:ea typeface="Cambria Math" panose="02040503050406030204" pitchFamily="18" charset="0"/>
                          <a:cs typeface="Times New Roman"/>
                        </a:rPr>
                        <m:t>𝜶</m:t>
                      </m:r>
                      <m:r>
                        <a:rPr lang="en-US" altLang="zh-TW" b="0" i="1" smtClean="0">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smtClean="0">
                              <a:latin typeface="Cambria Math" panose="02040503050406030204" pitchFamily="18" charset="0"/>
                              <a:ea typeface="Cambria Math" panose="02040503050406030204" pitchFamily="18" charset="0"/>
                              <a:cs typeface="Times New Roman"/>
                            </a:rPr>
                            <m:t>1</m:t>
                          </m:r>
                        </m:num>
                        <m:den>
                          <m:r>
                            <a:rPr lang="en-US" altLang="zh-TW" i="1">
                              <a:latin typeface="Cambria Math" panose="02040503050406030204" pitchFamily="18" charset="0"/>
                              <a:ea typeface="Cambria Math" panose="02040503050406030204" pitchFamily="18" charset="0"/>
                              <a:cs typeface="Times New Roman"/>
                            </a:rPr>
                            <m:t>2</m:t>
                          </m:r>
                        </m:den>
                      </m:f>
                      <m:d>
                        <m:dPr>
                          <m:begChr m:val="["/>
                          <m:endChr m:val="]"/>
                          <m:ctrlPr>
                            <a:rPr lang="zh-TW" altLang="en-US" i="1">
                              <a:latin typeface="Cambria Math" panose="02040503050406030204" pitchFamily="18" charset="0"/>
                              <a:cs typeface="Times New Roman" pitchFamily="18" charset="0"/>
                            </a:rPr>
                          </m:ctrlPr>
                        </m:dPr>
                        <m:e>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b="1" i="1">
                              <a:latin typeface="Cambria Math" panose="02040503050406030204" pitchFamily="18" charset="0"/>
                              <a:ea typeface="Cambria Math" panose="02040503050406030204" pitchFamily="18" charset="0"/>
                              <a:cs typeface="Times New Roman"/>
                            </a:rPr>
                            <m:t>𝜶</m:t>
                          </m:r>
                          <m:r>
                            <a:rPr lang="en-US" altLang="zh-TW" b="0" i="1" smtClean="0">
                              <a:latin typeface="Cambria Math" panose="02040503050406030204" pitchFamily="18" charset="0"/>
                              <a:ea typeface="Cambria Math" panose="02040503050406030204" pitchFamily="18" charset="0"/>
                              <a:cs typeface="Times New Roman"/>
                            </a:rPr>
                            <m:t>,</m:t>
                          </m:r>
                          <m:r>
                            <a:rPr lang="en-US" i="1" smtClean="0">
                              <a:latin typeface="Cambria Math" panose="02040503050406030204" pitchFamily="18" charset="0"/>
                              <a:ea typeface="Cambria Math" panose="02040503050406030204" pitchFamily="18" charset="0"/>
                              <a:cs typeface="Times New Roman"/>
                            </a:rPr>
                            <m:t> </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e>
                      </m:d>
                    </m:oMath>
                  </m:oMathPara>
                </a14:m>
                <a:endParaRPr lang="zh-TW" altLang="en-US" dirty="0">
                  <a:latin typeface="Times New Roman" pitchFamily="18" charset="0"/>
                  <a:cs typeface="Times New Roman" pitchFamily="18" charset="0"/>
                </a:endParaRPr>
              </a:p>
            </p:txBody>
          </p:sp>
        </mc:Choice>
        <mc:Fallback xmlns="">
          <p:sp>
            <p:nvSpPr>
              <p:cNvPr id="11" name="文字方塊 9">
                <a:extLst>
                  <a:ext uri="{FF2B5EF4-FFF2-40B4-BE49-F238E27FC236}">
                    <a16:creationId xmlns:a16="http://schemas.microsoft.com/office/drawing/2014/main" id="{5BE8C583-048E-96D3-5A69-D1FD48450950}"/>
                  </a:ext>
                </a:extLst>
              </p:cNvPr>
              <p:cNvSpPr txBox="1">
                <a:spLocks noRot="1" noChangeAspect="1" noMove="1" noResize="1" noEditPoints="1" noAdjustHandles="1" noChangeArrowheads="1" noChangeShapeType="1" noTextEdit="1"/>
              </p:cNvSpPr>
              <p:nvPr/>
            </p:nvSpPr>
            <p:spPr>
              <a:xfrm>
                <a:off x="598673" y="5950364"/>
                <a:ext cx="3973328" cy="661335"/>
              </a:xfrm>
              <a:prstGeom prst="rect">
                <a:avLst/>
              </a:prstGeom>
              <a:blipFill>
                <a:blip r:embed="rId6"/>
                <a:stretch>
                  <a:fillRect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9">
                <a:extLst>
                  <a:ext uri="{FF2B5EF4-FFF2-40B4-BE49-F238E27FC236}">
                    <a16:creationId xmlns:a16="http://schemas.microsoft.com/office/drawing/2014/main" id="{F7FA18BA-8C5D-D6C4-6629-98EC520EA956}"/>
                  </a:ext>
                </a:extLst>
              </p:cNvPr>
              <p:cNvSpPr txBox="1"/>
              <p:nvPr/>
            </p:nvSpPr>
            <p:spPr>
              <a:xfrm>
                <a:off x="576635" y="1745165"/>
                <a:ext cx="6798856" cy="1129796"/>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r>
                        <a:rPr lang="zh-TW" altLang="en-US" i="1">
                          <a:latin typeface="Cambria Math" panose="02040503050406030204" pitchFamily="18" charset="0"/>
                          <a:cs typeface="Times New Roman"/>
                        </a:rPr>
                        <m:t>𝛿</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a:rPr lang="en-US" altLang="zh-TW" b="0" i="1" smtClean="0">
                          <a:latin typeface="Cambria Math" panose="02040503050406030204" pitchFamily="18" charset="0"/>
                          <a:cs typeface="Times New Roman"/>
                        </a:rPr>
                        <m:t>=</m:t>
                      </m:r>
                      <m:d>
                        <m:dPr>
                          <m:begChr m:val="["/>
                          <m:endChr m:val="]"/>
                          <m:ctrlPr>
                            <a:rPr lang="zh-TW" altLang="en-US" i="1" smtClean="0">
                              <a:latin typeface="Cambria Math" panose="02040503050406030204" pitchFamily="18" charset="0"/>
                              <a:cs typeface="Times New Roman" pitchFamily="18" charset="0"/>
                            </a:rPr>
                          </m:ctrlPr>
                        </m:dPr>
                        <m:e>
                          <m:r>
                            <a:rPr lang="en-US" altLang="zh-TW" i="1">
                              <a:latin typeface="Cambria Math" panose="02040503050406030204" pitchFamily="18" charset="0"/>
                              <a:cs typeface="Times New Roman" pitchFamily="18" charset="0"/>
                            </a:rPr>
                            <m:t>𝑈</m:t>
                          </m:r>
                          <m:r>
                            <a:rPr lang="en-US" altLang="zh-TW" i="1">
                              <a:latin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e>
                      </m:d>
                      <m:r>
                        <a:rPr lang="en-US" b="0" i="1" smtClean="0">
                          <a:latin typeface="Cambria Math" panose="02040503050406030204" pitchFamily="18" charset="0"/>
                          <a:ea typeface="Cambria Math" panose="02040503050406030204" pitchFamily="18" charset="0"/>
                          <a:cs typeface="Times New Roman"/>
                        </a:rPr>
                        <m:t>=</m:t>
                      </m:r>
                      <m:r>
                        <a:rPr lang="en-US" altLang="zh-TW" i="1">
                          <a:latin typeface="Cambria Math"/>
                          <a:cs typeface="Times New Roman" pitchFamily="18" charset="0"/>
                        </a:rPr>
                        <m:t>𝑈</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a:rPr lang="en-US"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a:rPr lang="en-US" altLang="zh-TW" i="1">
                          <a:latin typeface="Cambria Math"/>
                          <a:cs typeface="Times New Roman" pitchFamily="18" charset="0"/>
                        </a:rPr>
                        <m:t>𝑈</m:t>
                      </m:r>
                      <m:r>
                        <a:rPr lang="en-US" altLang="zh-TW" b="0" i="1" smtClean="0">
                          <a:latin typeface="Cambria Math" panose="02040503050406030204" pitchFamily="18" charset="0"/>
                          <a:cs typeface="Times New Roman" pitchFamily="18" charset="0"/>
                        </a:rPr>
                        <m:t>=</m:t>
                      </m:r>
                      <m:d>
                        <m:dPr>
                          <m:ctrlPr>
                            <a:rPr lang="zh-TW" altLang="en-US" b="0" i="1" smtClean="0">
                              <a:latin typeface="Cambria Math" panose="02040503050406030204" pitchFamily="18" charset="0"/>
                              <a:cs typeface="Times New Roman" pitchFamily="18" charset="0"/>
                            </a:rPr>
                          </m:ctrlPr>
                        </m:dPr>
                        <m:e>
                          <m:r>
                            <a:rPr lang="en-US" altLang="zh-TW" i="1">
                              <a:latin typeface="Cambria Math" panose="02040503050406030204" pitchFamily="18" charset="0"/>
                              <a:ea typeface="Cambria Math"/>
                              <a:cs typeface="Times New Roman" pitchFamily="18" charset="0"/>
                            </a:rPr>
                            <m:t>1</m:t>
                          </m:r>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𝑖</m:t>
                              </m:r>
                            </m:num>
                            <m:den>
                              <m:r>
                                <a:rPr lang="en-US" altLang="zh-TW" i="1">
                                  <a:latin typeface="Cambria Math"/>
                                  <a:cs typeface="Times New Roman" pitchFamily="18" charset="0"/>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b="1" i="1">
                              <a:latin typeface="Cambria Math" panose="02040503050406030204" pitchFamily="18" charset="0"/>
                              <a:ea typeface="Cambria Math" panose="02040503050406030204" pitchFamily="18" charset="0"/>
                              <a:cs typeface="Times New Roman"/>
                            </a:rPr>
                            <m:t>𝜶</m:t>
                          </m:r>
                        </m:e>
                      </m:d>
                      <m:d>
                        <m:dPr>
                          <m:ctrlPr>
                            <a:rPr lang="zh-TW" altLang="en-US" b="0" i="1" smtClean="0">
                              <a:latin typeface="Cambria Math" panose="02040503050406030204" pitchFamily="18" charset="0"/>
                              <a:cs typeface="Times New Roman" pitchFamily="18" charset="0"/>
                            </a:rPr>
                          </m:ctrlPr>
                        </m:dPr>
                        <m:e>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a:rPr lang="en-US" i="1">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e>
                      </m:d>
                      <m:r>
                        <a:rPr lang="en-US" altLang="zh-TW" b="0" i="1" smtClean="0">
                          <a:latin typeface="Cambria Math" panose="02040503050406030204" pitchFamily="18" charset="0"/>
                          <a:cs typeface="Times New Roman" pitchFamily="18" charset="0"/>
                        </a:rPr>
                        <m:t>−</m:t>
                      </m:r>
                      <m:d>
                        <m:dPr>
                          <m:ctrlPr>
                            <a:rPr lang="zh-TW" altLang="en-US" i="1">
                              <a:latin typeface="Cambria Math" panose="02040503050406030204" pitchFamily="18" charset="0"/>
                              <a:cs typeface="Times New Roman" pitchFamily="18" charset="0"/>
                            </a:rPr>
                          </m:ctrlPr>
                        </m:dPr>
                        <m:e>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a:rPr lang="en-US" i="1">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e>
                      </m:d>
                      <m:d>
                        <m:dPr>
                          <m:ctrlPr>
                            <a:rPr lang="zh-TW" altLang="en-US" i="1">
                              <a:latin typeface="Cambria Math" panose="02040503050406030204" pitchFamily="18" charset="0"/>
                              <a:cs typeface="Times New Roman" pitchFamily="18" charset="0"/>
                            </a:rPr>
                          </m:ctrlPr>
                        </m:dPr>
                        <m:e>
                          <m:r>
                            <a:rPr lang="en-US" altLang="zh-TW" i="1">
                              <a:latin typeface="Cambria Math" panose="02040503050406030204" pitchFamily="18" charset="0"/>
                              <a:ea typeface="Cambria Math"/>
                              <a:cs typeface="Times New Roman" pitchFamily="18" charset="0"/>
                            </a:rPr>
                            <m:t>1</m:t>
                          </m:r>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𝑖</m:t>
                              </m:r>
                            </m:num>
                            <m:den>
                              <m:r>
                                <a:rPr lang="en-US" altLang="zh-TW" i="1">
                                  <a:latin typeface="Cambria Math"/>
                                  <a:cs typeface="Times New Roman" pitchFamily="18" charset="0"/>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b="1" i="1">
                              <a:latin typeface="Cambria Math" panose="02040503050406030204" pitchFamily="18" charset="0"/>
                              <a:ea typeface="Cambria Math" panose="02040503050406030204" pitchFamily="18" charset="0"/>
                              <a:cs typeface="Times New Roman"/>
                            </a:rPr>
                            <m:t>𝜶</m:t>
                          </m:r>
                        </m:e>
                      </m:d>
                    </m:oMath>
                  </m:oMathPara>
                </a14:m>
                <a:endParaRPr lang="zh-TW" altLang="en-US" dirty="0">
                  <a:latin typeface="Times New Roman" pitchFamily="18" charset="0"/>
                  <a:cs typeface="Times New Roman" pitchFamily="18" charset="0"/>
                </a:endParaRPr>
              </a:p>
            </p:txBody>
          </p:sp>
        </mc:Choice>
        <mc:Fallback xmlns="">
          <p:sp>
            <p:nvSpPr>
              <p:cNvPr id="13" name="文字方塊 9">
                <a:extLst>
                  <a:ext uri="{FF2B5EF4-FFF2-40B4-BE49-F238E27FC236}">
                    <a16:creationId xmlns:a16="http://schemas.microsoft.com/office/drawing/2014/main" id="{F7FA18BA-8C5D-D6C4-6629-98EC520EA956}"/>
                  </a:ext>
                </a:extLst>
              </p:cNvPr>
              <p:cNvSpPr txBox="1">
                <a:spLocks noRot="1" noChangeAspect="1" noMove="1" noResize="1" noEditPoints="1" noAdjustHandles="1" noChangeArrowheads="1" noChangeShapeType="1" noTextEdit="1"/>
              </p:cNvSpPr>
              <p:nvPr/>
            </p:nvSpPr>
            <p:spPr>
              <a:xfrm>
                <a:off x="576635" y="1745165"/>
                <a:ext cx="6798856" cy="1129796"/>
              </a:xfrm>
              <a:prstGeom prst="rect">
                <a:avLst/>
              </a:prstGeom>
              <a:blipFill>
                <a:blip r:embed="rId7"/>
                <a:stretch>
                  <a:fillRect b="-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9">
                <a:extLst>
                  <a:ext uri="{FF2B5EF4-FFF2-40B4-BE49-F238E27FC236}">
                    <a16:creationId xmlns:a16="http://schemas.microsoft.com/office/drawing/2014/main" id="{98669324-0AF5-8AEC-2DB9-2235D13AF1F3}"/>
                  </a:ext>
                </a:extLst>
              </p:cNvPr>
              <p:cNvSpPr txBox="1"/>
              <p:nvPr/>
            </p:nvSpPr>
            <p:spPr>
              <a:xfrm>
                <a:off x="551516" y="3404189"/>
                <a:ext cx="6663200" cy="616515"/>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d>
                        <m:dPr>
                          <m:begChr m:val="["/>
                          <m:endChr m:val="]"/>
                          <m:ctrlPr>
                            <a:rPr lang="zh-TW" altLang="en-US" i="1" smtClean="0">
                              <a:latin typeface="Cambria Math" panose="02040503050406030204" pitchFamily="18" charset="0"/>
                              <a:cs typeface="Times New Roman" pitchFamily="18" charset="0"/>
                            </a:rPr>
                          </m:ctrlPr>
                        </m:dPr>
                        <m:e>
                          <m:r>
                            <a:rPr lang="en-US" altLang="zh-TW" i="1">
                              <a:latin typeface="Cambria Math" panose="02040503050406030204" pitchFamily="18" charset="0"/>
                              <a:ea typeface="Cambria Math"/>
                              <a:cs typeface="Times New Roman" pitchFamily="18" charset="0"/>
                            </a:rPr>
                            <m:t>1</m:t>
                          </m:r>
                          <m:r>
                            <a:rPr lang="en-US" altLang="zh-TW" i="1">
                              <a:latin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e>
                      </m:d>
                      <m:r>
                        <a:rPr lang="en-US" b="0" i="1" smtClean="0">
                          <a:latin typeface="Cambria Math" panose="02040503050406030204" pitchFamily="18" charset="0"/>
                          <a:ea typeface="Cambria Math" panose="02040503050406030204" pitchFamily="18" charset="0"/>
                          <a:cs typeface="Times New Roman"/>
                        </a:rPr>
                        <m:t>+</m:t>
                      </m:r>
                      <m:d>
                        <m:dPr>
                          <m:begChr m:val="["/>
                          <m:endChr m:val="]"/>
                          <m:ctrlPr>
                            <a:rPr lang="zh-TW" altLang="en-US" i="1">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1</m:t>
                          </m:r>
                          <m:r>
                            <a:rPr lang="en-US" altLang="zh-TW" i="1">
                              <a:latin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e>
                      </m:d>
                      <m:r>
                        <a:rPr lang="en-US" b="0" i="1" smtClean="0">
                          <a:latin typeface="Cambria Math" panose="02040503050406030204" pitchFamily="18" charset="0"/>
                          <a:ea typeface="Cambria Math" panose="02040503050406030204" pitchFamily="18" charset="0"/>
                          <a:cs typeface="Times New Roman"/>
                        </a:rPr>
                        <m:t>+</m:t>
                      </m:r>
                      <m:d>
                        <m:dPr>
                          <m:begChr m:val="["/>
                          <m:endChr m:val="]"/>
                          <m:ctrlPr>
                            <a:rPr lang="zh-TW" altLang="en-US" i="1">
                              <a:latin typeface="Cambria Math" panose="02040503050406030204" pitchFamily="18" charset="0"/>
                              <a:cs typeface="Times New Roman" pitchFamily="18" charset="0"/>
                            </a:rPr>
                          </m:ctrlPr>
                        </m:dPr>
                        <m:e>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𝑖</m:t>
                              </m:r>
                            </m:num>
                            <m:den>
                              <m:r>
                                <a:rPr lang="en-US" altLang="zh-TW" i="1">
                                  <a:latin typeface="Cambria Math"/>
                                  <a:cs typeface="Times New Roman" pitchFamily="18" charset="0"/>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b="1" i="1">
                              <a:latin typeface="Cambria Math" panose="02040503050406030204" pitchFamily="18" charset="0"/>
                              <a:ea typeface="Cambria Math" panose="02040503050406030204" pitchFamily="18" charset="0"/>
                              <a:cs typeface="Times New Roman"/>
                            </a:rPr>
                            <m:t>𝜶</m:t>
                          </m:r>
                          <m:r>
                            <a:rPr lang="en-US" altLang="zh-TW" i="1">
                              <a:latin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e>
                      </m:d>
                      <m:r>
                        <a:rPr lang="en-US" b="0" i="1" smtClean="0">
                          <a:latin typeface="Cambria Math" panose="02040503050406030204" pitchFamily="18" charset="0"/>
                          <a:ea typeface="Cambria Math" panose="02040503050406030204" pitchFamily="18" charset="0"/>
                          <a:cs typeface="Times New Roman"/>
                        </a:rPr>
                        <m:t>+</m:t>
                      </m:r>
                      <m:d>
                        <m:dPr>
                          <m:begChr m:val="["/>
                          <m:endChr m:val="]"/>
                          <m:ctrlPr>
                            <a:rPr lang="zh-TW" altLang="en-US" i="1">
                              <a:latin typeface="Cambria Math" panose="02040503050406030204" pitchFamily="18" charset="0"/>
                              <a:cs typeface="Times New Roman" pitchFamily="18" charset="0"/>
                            </a:rPr>
                          </m:ctrlPr>
                        </m:dPr>
                        <m:e>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𝑖</m:t>
                              </m:r>
                            </m:num>
                            <m:den>
                              <m:r>
                                <a:rPr lang="en-US" altLang="zh-TW" i="1">
                                  <a:latin typeface="Cambria Math"/>
                                  <a:cs typeface="Times New Roman" pitchFamily="18" charset="0"/>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b="1" i="1">
                              <a:latin typeface="Cambria Math" panose="02040503050406030204" pitchFamily="18" charset="0"/>
                              <a:ea typeface="Cambria Math" panose="02040503050406030204" pitchFamily="18" charset="0"/>
                              <a:cs typeface="Times New Roman"/>
                            </a:rPr>
                            <m:t>𝜶</m:t>
                          </m:r>
                          <m:r>
                            <a:rPr lang="en-US" altLang="zh-TW" i="1">
                              <a:latin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e>
                      </m:d>
                    </m:oMath>
                  </m:oMathPara>
                </a14:m>
                <a:endParaRPr lang="zh-TW" altLang="en-US" dirty="0">
                  <a:latin typeface="Times New Roman" pitchFamily="18" charset="0"/>
                  <a:cs typeface="Times New Roman" pitchFamily="18" charset="0"/>
                </a:endParaRPr>
              </a:p>
            </p:txBody>
          </p:sp>
        </mc:Choice>
        <mc:Fallback xmlns="">
          <p:sp>
            <p:nvSpPr>
              <p:cNvPr id="14" name="文字方塊 9">
                <a:extLst>
                  <a:ext uri="{FF2B5EF4-FFF2-40B4-BE49-F238E27FC236}">
                    <a16:creationId xmlns:a16="http://schemas.microsoft.com/office/drawing/2014/main" id="{98669324-0AF5-8AEC-2DB9-2235D13AF1F3}"/>
                  </a:ext>
                </a:extLst>
              </p:cNvPr>
              <p:cNvSpPr txBox="1">
                <a:spLocks noRot="1" noChangeAspect="1" noMove="1" noResize="1" noEditPoints="1" noAdjustHandles="1" noChangeArrowheads="1" noChangeShapeType="1" noTextEdit="1"/>
              </p:cNvSpPr>
              <p:nvPr/>
            </p:nvSpPr>
            <p:spPr>
              <a:xfrm>
                <a:off x="551516" y="3404189"/>
                <a:ext cx="6663200" cy="616515"/>
              </a:xfrm>
              <a:prstGeom prst="rect">
                <a:avLst/>
              </a:prstGeom>
              <a:blipFill>
                <a:blip r:embed="rId8"/>
                <a:stretch>
                  <a:fillRect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080ACE5-C8B4-B9B7-7B62-C9732058BB33}"/>
                  </a:ext>
                </a:extLst>
              </p:cNvPr>
              <p:cNvSpPr txBox="1"/>
              <p:nvPr/>
            </p:nvSpPr>
            <p:spPr>
              <a:xfrm>
                <a:off x="551516" y="3992150"/>
                <a:ext cx="8361372" cy="458011"/>
              </a:xfrm>
              <a:prstGeom prst="rect">
                <a:avLst/>
              </a:prstGeom>
              <a:noFill/>
            </p:spPr>
            <p:txBody>
              <a:bodyPr wrap="square" rtlCol="0">
                <a:spAutoFit/>
              </a:bodyPr>
              <a:lstStyle/>
              <a:p>
                <a:pPr>
                  <a:lnSpc>
                    <a:spcPct val="150000"/>
                  </a:lnSpc>
                </a:pPr>
                <a:r>
                  <a:rPr kumimoji="1" lang="en-US" dirty="0">
                    <a:latin typeface="Times New Roman"/>
                    <a:cs typeface="Times New Roman"/>
                  </a:rPr>
                  <a:t>The third equals the derivative acting on </a:t>
                </a:r>
                <a14:m>
                  <m:oMath xmlns:m="http://schemas.openxmlformats.org/officeDocument/2006/math">
                    <m:r>
                      <a:rPr lang="en-US" altLang="zh-TW" b="1" i="1">
                        <a:latin typeface="Cambria Math" panose="02040503050406030204" pitchFamily="18" charset="0"/>
                        <a:ea typeface="Cambria Math" panose="02040503050406030204" pitchFamily="18" charset="0"/>
                        <a:cs typeface="Times New Roman"/>
                      </a:rPr>
                      <m:t>𝜶</m:t>
                    </m:r>
                    <m:d>
                      <m:dPr>
                        <m:ctrlPr>
                          <a:rPr lang="en-US" altLang="zh-TW" i="1">
                            <a:latin typeface="Cambria Math" panose="02040503050406030204" pitchFamily="18" charset="0"/>
                            <a:ea typeface="Cambria Math"/>
                            <a:cs typeface="Times New Roman" pitchFamily="18" charset="0"/>
                          </a:rPr>
                        </m:ctrlPr>
                      </m:dPr>
                      <m:e>
                        <m:r>
                          <a:rPr lang="en-US" altLang="zh-TW" i="1">
                            <a:latin typeface="Cambria Math"/>
                            <a:ea typeface="Cambria Math"/>
                            <a:cs typeface="Times New Roman" pitchFamily="18" charset="0"/>
                          </a:rPr>
                          <m:t>𝑥</m:t>
                        </m:r>
                      </m:e>
                    </m:d>
                  </m:oMath>
                </a14:m>
                <a:r>
                  <a:rPr kumimoji="1" lang="en-US" dirty="0">
                    <a:latin typeface="Times New Roman"/>
                    <a:cs typeface="Times New Roman"/>
                  </a:rPr>
                  <a:t>, exactly the same as in Abelian QED. </a:t>
                </a:r>
              </a:p>
            </p:txBody>
          </p:sp>
        </mc:Choice>
        <mc:Fallback xmlns="">
          <p:sp>
            <p:nvSpPr>
              <p:cNvPr id="15" name="TextBox 14">
                <a:extLst>
                  <a:ext uri="{FF2B5EF4-FFF2-40B4-BE49-F238E27FC236}">
                    <a16:creationId xmlns:a16="http://schemas.microsoft.com/office/drawing/2014/main" id="{7080ACE5-C8B4-B9B7-7B62-C9732058BB33}"/>
                  </a:ext>
                </a:extLst>
              </p:cNvPr>
              <p:cNvSpPr txBox="1">
                <a:spLocks noRot="1" noChangeAspect="1" noMove="1" noResize="1" noEditPoints="1" noAdjustHandles="1" noChangeArrowheads="1" noChangeShapeType="1" noTextEdit="1"/>
              </p:cNvSpPr>
              <p:nvPr/>
            </p:nvSpPr>
            <p:spPr>
              <a:xfrm>
                <a:off x="551516" y="3992150"/>
                <a:ext cx="8361372" cy="458011"/>
              </a:xfrm>
              <a:prstGeom prst="rect">
                <a:avLst/>
              </a:prstGeom>
              <a:blipFill>
                <a:blip r:embed="rId9"/>
                <a:stretch>
                  <a:fillRect l="-607"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DDDF12D-F465-AB11-84EF-44028331BB82}"/>
                  </a:ext>
                </a:extLst>
              </p:cNvPr>
              <p:cNvSpPr txBox="1"/>
              <p:nvPr/>
            </p:nvSpPr>
            <p:spPr>
              <a:xfrm>
                <a:off x="576634" y="4379659"/>
                <a:ext cx="5969867" cy="458011"/>
              </a:xfrm>
              <a:prstGeom prst="rect">
                <a:avLst/>
              </a:prstGeom>
              <a:noFill/>
            </p:spPr>
            <p:txBody>
              <a:bodyPr wrap="square" rtlCol="0">
                <a:spAutoFit/>
              </a:bodyPr>
              <a:lstStyle/>
              <a:p>
                <a:pPr>
                  <a:lnSpc>
                    <a:spcPct val="150000"/>
                  </a:lnSpc>
                </a:pPr>
                <a:r>
                  <a:rPr kumimoji="1" lang="en-US" dirty="0">
                    <a:latin typeface="Times New Roman"/>
                    <a:cs typeface="Times New Roman"/>
                  </a:rPr>
                  <a:t>You can easily find this by acting the commutator on </a:t>
                </a:r>
                <a14:m>
                  <m:oMath xmlns:m="http://schemas.openxmlformats.org/officeDocument/2006/math">
                    <m:r>
                      <m:rPr>
                        <m:sty m:val="p"/>
                      </m:rPr>
                      <a:rPr lang="el-GR" i="1">
                        <a:latin typeface="Cambria Math" panose="02040503050406030204" pitchFamily="18" charset="0"/>
                        <a:ea typeface="Cambria Math" panose="02040503050406030204" pitchFamily="18" charset="0"/>
                        <a:cs typeface="Times New Roman"/>
                      </a:rPr>
                      <m:t>Ψ</m:t>
                    </m:r>
                  </m:oMath>
                </a14:m>
                <a:r>
                  <a:rPr kumimoji="1" lang="en-US" dirty="0">
                    <a:latin typeface="Times New Roman"/>
                    <a:cs typeface="Times New Roman"/>
                  </a:rPr>
                  <a:t>: </a:t>
                </a:r>
              </a:p>
            </p:txBody>
          </p:sp>
        </mc:Choice>
        <mc:Fallback xmlns="">
          <p:sp>
            <p:nvSpPr>
              <p:cNvPr id="16" name="TextBox 15">
                <a:extLst>
                  <a:ext uri="{FF2B5EF4-FFF2-40B4-BE49-F238E27FC236}">
                    <a16:creationId xmlns:a16="http://schemas.microsoft.com/office/drawing/2014/main" id="{8DDDF12D-F465-AB11-84EF-44028331BB82}"/>
                  </a:ext>
                </a:extLst>
              </p:cNvPr>
              <p:cNvSpPr txBox="1">
                <a:spLocks noRot="1" noChangeAspect="1" noMove="1" noResize="1" noEditPoints="1" noAdjustHandles="1" noChangeArrowheads="1" noChangeShapeType="1" noTextEdit="1"/>
              </p:cNvSpPr>
              <p:nvPr/>
            </p:nvSpPr>
            <p:spPr>
              <a:xfrm>
                <a:off x="576634" y="4379659"/>
                <a:ext cx="5969867" cy="458011"/>
              </a:xfrm>
              <a:prstGeom prst="rect">
                <a:avLst/>
              </a:prstGeom>
              <a:blipFill>
                <a:blip r:embed="rId10"/>
                <a:stretch>
                  <a:fillRect l="-849"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D19658B-BDFC-153E-D4BC-E7FE02235184}"/>
                  </a:ext>
                </a:extLst>
              </p:cNvPr>
              <p:cNvSpPr txBox="1"/>
              <p:nvPr/>
            </p:nvSpPr>
            <p:spPr>
              <a:xfrm>
                <a:off x="616830" y="5446443"/>
                <a:ext cx="7703205" cy="503921"/>
              </a:xfrm>
              <a:prstGeom prst="rect">
                <a:avLst/>
              </a:prstGeom>
              <a:noFill/>
            </p:spPr>
            <p:txBody>
              <a:bodyPr wrap="square" rtlCol="0">
                <a:spAutoFit/>
              </a:bodyPr>
              <a:lstStyle/>
              <a:p>
                <a:pPr>
                  <a:lnSpc>
                    <a:spcPct val="150000"/>
                  </a:lnSpc>
                </a:pPr>
                <a:r>
                  <a:rPr kumimoji="1" lang="en-US" dirty="0">
                    <a:latin typeface="Times New Roman"/>
                    <a:cs typeface="Times New Roman"/>
                  </a:rPr>
                  <a:t>We derived a formula for </a:t>
                </a:r>
                <a:r>
                  <a:rPr lang="en-US" dirty="0">
                    <a:latin typeface="Times New Roman"/>
                    <a:cs typeface="Times New Roman"/>
                  </a:rPr>
                  <a:t>the infinitesimal gauge transformation of </a:t>
                </a:r>
                <a14:m>
                  <m:oMath xmlns:m="http://schemas.openxmlformats.org/officeDocument/2006/math">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oMath>
                </a14:m>
                <a:r>
                  <a:rPr kumimoji="1" lang="en-US" dirty="0">
                    <a:latin typeface="Times New Roman"/>
                    <a:cs typeface="Times New Roman"/>
                  </a:rPr>
                  <a:t> </a:t>
                </a:r>
              </a:p>
            </p:txBody>
          </p:sp>
        </mc:Choice>
        <mc:Fallback xmlns="">
          <p:sp>
            <p:nvSpPr>
              <p:cNvPr id="17" name="TextBox 16">
                <a:extLst>
                  <a:ext uri="{FF2B5EF4-FFF2-40B4-BE49-F238E27FC236}">
                    <a16:creationId xmlns:a16="http://schemas.microsoft.com/office/drawing/2014/main" id="{BD19658B-BDFC-153E-D4BC-E7FE02235184}"/>
                  </a:ext>
                </a:extLst>
              </p:cNvPr>
              <p:cNvSpPr txBox="1">
                <a:spLocks noRot="1" noChangeAspect="1" noMove="1" noResize="1" noEditPoints="1" noAdjustHandles="1" noChangeArrowheads="1" noChangeShapeType="1" noTextEdit="1"/>
              </p:cNvSpPr>
              <p:nvPr/>
            </p:nvSpPr>
            <p:spPr>
              <a:xfrm>
                <a:off x="616830" y="5446443"/>
                <a:ext cx="7703205" cy="503921"/>
              </a:xfrm>
              <a:prstGeom prst="rect">
                <a:avLst/>
              </a:prstGeom>
              <a:blipFill>
                <a:blip r:embed="rId11"/>
                <a:stretch>
                  <a:fillRect l="-658" b="-12195"/>
                </a:stretch>
              </a:blipFill>
            </p:spPr>
            <p:txBody>
              <a:bodyPr/>
              <a:lstStyle/>
              <a:p>
                <a:r>
                  <a:rPr lang="en-US">
                    <a:noFill/>
                  </a:rPr>
                  <a:t> </a:t>
                </a:r>
              </a:p>
            </p:txBody>
          </p:sp>
        </mc:Fallback>
      </mc:AlternateContent>
    </p:spTree>
    <p:extLst>
      <p:ext uri="{BB962C8B-B14F-4D97-AF65-F5344CB8AC3E}">
        <p14:creationId xmlns:p14="http://schemas.microsoft.com/office/powerpoint/2010/main" val="12336046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AFA1F-B5F5-BEA1-9EA5-BB21FAC16BE8}"/>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3B5811D-7C7E-440B-B00C-D6259AECEC70}"/>
                  </a:ext>
                </a:extLst>
              </p:cNvPr>
              <p:cNvSpPr txBox="1"/>
              <p:nvPr/>
            </p:nvSpPr>
            <p:spPr>
              <a:xfrm>
                <a:off x="460881" y="846772"/>
                <a:ext cx="8149214" cy="503921"/>
              </a:xfrm>
              <a:prstGeom prst="rect">
                <a:avLst/>
              </a:prstGeom>
              <a:noFill/>
            </p:spPr>
            <p:txBody>
              <a:bodyPr wrap="square" rtlCol="0">
                <a:spAutoFit/>
              </a:bodyPr>
              <a:lstStyle/>
              <a:p>
                <a:pPr>
                  <a:lnSpc>
                    <a:spcPct val="150000"/>
                  </a:lnSpc>
                </a:pPr>
                <a:r>
                  <a:rPr kumimoji="1" lang="en-US" dirty="0">
                    <a:latin typeface="Times New Roman"/>
                    <a:cs typeface="Times New Roman"/>
                  </a:rPr>
                  <a:t>We can easily find the gauge transformation of </a:t>
                </a:r>
                <a14:m>
                  <m:oMath xmlns:m="http://schemas.openxmlformats.org/officeDocument/2006/math">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oMath>
                </a14:m>
                <a:r>
                  <a:rPr kumimoji="1" lang="en-US" dirty="0">
                    <a:latin typeface="Times New Roman"/>
                    <a:cs typeface="Times New Roman"/>
                  </a:rPr>
                  <a:t> for infinitesimal transformation: </a:t>
                </a:r>
              </a:p>
            </p:txBody>
          </p:sp>
        </mc:Choice>
        <mc:Fallback xmlns="">
          <p:sp>
            <p:nvSpPr>
              <p:cNvPr id="2" name="TextBox 1">
                <a:extLst>
                  <a:ext uri="{FF2B5EF4-FFF2-40B4-BE49-F238E27FC236}">
                    <a16:creationId xmlns:a16="http://schemas.microsoft.com/office/drawing/2014/main" id="{03B5811D-7C7E-440B-B00C-D6259AECEC70}"/>
                  </a:ext>
                </a:extLst>
              </p:cNvPr>
              <p:cNvSpPr txBox="1">
                <a:spLocks noRot="1" noChangeAspect="1" noMove="1" noResize="1" noEditPoints="1" noAdjustHandles="1" noChangeArrowheads="1" noChangeShapeType="1" noTextEdit="1"/>
              </p:cNvSpPr>
              <p:nvPr/>
            </p:nvSpPr>
            <p:spPr>
              <a:xfrm>
                <a:off x="460881" y="846772"/>
                <a:ext cx="8149214" cy="503921"/>
              </a:xfrm>
              <a:prstGeom prst="rect">
                <a:avLst/>
              </a:prstGeom>
              <a:blipFill>
                <a:blip r:embed="rId2"/>
                <a:stretch>
                  <a:fillRect l="-623"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9">
                <a:extLst>
                  <a:ext uri="{FF2B5EF4-FFF2-40B4-BE49-F238E27FC236}">
                    <a16:creationId xmlns:a16="http://schemas.microsoft.com/office/drawing/2014/main" id="{9270DCAB-546D-8B47-40A5-51CFE5916E3E}"/>
                  </a:ext>
                </a:extLst>
              </p:cNvPr>
              <p:cNvSpPr txBox="1"/>
              <p:nvPr/>
            </p:nvSpPr>
            <p:spPr>
              <a:xfrm>
                <a:off x="528331" y="1373374"/>
                <a:ext cx="3918658" cy="614912"/>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𝑈</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a:cs typeface="Times New Roman" pitchFamily="18" charset="0"/>
                            </a:rPr>
                            <m:t>𝑥</m:t>
                          </m:r>
                        </m:e>
                      </m:d>
                      <m:r>
                        <a:rPr lang="en-US" altLang="zh-TW" b="0" i="1" smtClean="0">
                          <a:latin typeface="Cambria Math"/>
                          <a:cs typeface="Times New Roman" pitchFamily="18" charset="0"/>
                        </a:rPr>
                        <m:t>=</m:t>
                      </m:r>
                      <m:r>
                        <m:rPr>
                          <m:sty m:val="p"/>
                        </m:rPr>
                        <a:rPr lang="en-US" altLang="zh-TW">
                          <a:latin typeface="Cambria Math"/>
                          <a:cs typeface="Times New Roman" pitchFamily="18" charset="0"/>
                        </a:rPr>
                        <m:t>exp</m:t>
                      </m:r>
                      <m:d>
                        <m:dPr>
                          <m:ctrlPr>
                            <a:rPr lang="en-US" altLang="zh-TW" i="1">
                              <a:latin typeface="Cambria Math" panose="02040503050406030204" pitchFamily="18" charset="0"/>
                              <a:cs typeface="Times New Roman" pitchFamily="18" charset="0"/>
                            </a:rPr>
                          </m:ctrlPr>
                        </m:dPr>
                        <m:e>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panose="02040503050406030204" pitchFamily="18" charset="0"/>
                                  <a:cs typeface="Times New Roman" pitchFamily="18" charset="0"/>
                                </a:rPr>
                                <m:t>𝑖</m:t>
                              </m:r>
                            </m:num>
                            <m:den>
                              <m:r>
                                <a:rPr lang="en-US" altLang="zh-TW" i="1">
                                  <a:latin typeface="Cambria Math"/>
                                  <a:cs typeface="Times New Roman" pitchFamily="18" charset="0"/>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b="0" i="1" smtClean="0">
                              <a:latin typeface="Cambria Math" panose="02040503050406030204" pitchFamily="18" charset="0"/>
                              <a:ea typeface="Cambria Math" panose="02040503050406030204" pitchFamily="18" charset="0"/>
                              <a:cs typeface="Times New Roman" pitchFamily="18" charset="0"/>
                            </a:rPr>
                            <m:t>∙</m:t>
                          </m:r>
                          <m:r>
                            <a:rPr lang="en-US" altLang="zh-TW" b="1" i="1" smtClean="0">
                              <a:latin typeface="Cambria Math" panose="02040503050406030204" pitchFamily="18" charset="0"/>
                              <a:ea typeface="Cambria Math" panose="02040503050406030204" pitchFamily="18" charset="0"/>
                              <a:cs typeface="Times New Roman"/>
                            </a:rPr>
                            <m:t>𝜶</m:t>
                          </m:r>
                        </m:e>
                      </m:d>
                      <m:groupChr>
                        <m:groupChrPr>
                          <m:chr m:val="→"/>
                          <m:pos m:val="top"/>
                          <m:ctrlPr>
                            <a:rPr lang="zh-TW" altLang="en-US" i="1" smtClean="0">
                              <a:latin typeface="Cambria Math" panose="02040503050406030204" pitchFamily="18" charset="0"/>
                              <a:ea typeface="Cambria Math"/>
                              <a:cs typeface="Times New Roman" pitchFamily="18" charset="0"/>
                            </a:rPr>
                          </m:ctrlPr>
                        </m:groupChrPr>
                        <m:e>
                          <m:r>
                            <m:rPr>
                              <m:brk m:alnAt="1"/>
                            </m:rPr>
                            <a:rPr lang="zh-TW" altLang="en-US" i="1" smtClean="0">
                              <a:latin typeface="Cambria Math" panose="02040503050406030204" pitchFamily="18" charset="0"/>
                              <a:ea typeface="Cambria Math"/>
                              <a:cs typeface="Times New Roman" pitchFamily="18" charset="0"/>
                            </a:rPr>
                            <m:t>𝛼</m:t>
                          </m:r>
                          <m:r>
                            <a:rPr lang="zh-TW" altLang="en-US" i="1" smtClean="0">
                              <a:latin typeface="Cambria Math" panose="02040503050406030204" pitchFamily="18" charset="0"/>
                              <a:ea typeface="Cambria Math"/>
                              <a:cs typeface="Times New Roman" pitchFamily="18" charset="0"/>
                            </a:rPr>
                            <m:t>→</m:t>
                          </m:r>
                          <m:r>
                            <m:rPr>
                              <m:brk m:alnAt="1"/>
                            </m:rPr>
                            <a:rPr lang="en-US" altLang="zh-TW" b="0" i="1" smtClean="0">
                              <a:latin typeface="Cambria Math" panose="02040503050406030204" pitchFamily="18" charset="0"/>
                              <a:ea typeface="Cambria Math"/>
                              <a:cs typeface="Times New Roman" pitchFamily="18" charset="0"/>
                            </a:rPr>
                            <m:t>0</m:t>
                          </m:r>
                        </m:e>
                      </m:groupChr>
                      <m:r>
                        <a:rPr lang="en-US" altLang="zh-TW" b="0" i="1" smtClean="0">
                          <a:latin typeface="Cambria Math" panose="02040503050406030204" pitchFamily="18" charset="0"/>
                          <a:ea typeface="Cambria Math"/>
                          <a:cs typeface="Times New Roman" pitchFamily="18" charset="0"/>
                        </a:rPr>
                        <m:t>1</m:t>
                      </m:r>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𝑖</m:t>
                          </m:r>
                        </m:num>
                        <m:den>
                          <m:r>
                            <a:rPr lang="en-US" altLang="zh-TW" i="1">
                              <a:latin typeface="Cambria Math"/>
                              <a:cs typeface="Times New Roman" pitchFamily="18" charset="0"/>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b="1" i="1">
                          <a:latin typeface="Cambria Math" panose="02040503050406030204" pitchFamily="18" charset="0"/>
                          <a:ea typeface="Cambria Math" panose="02040503050406030204" pitchFamily="18" charset="0"/>
                          <a:cs typeface="Times New Roman"/>
                        </a:rPr>
                        <m:t>𝜶</m:t>
                      </m:r>
                    </m:oMath>
                  </m:oMathPara>
                </a14:m>
                <a:endParaRPr lang="zh-TW" altLang="en-US" dirty="0">
                  <a:latin typeface="Times New Roman" pitchFamily="18" charset="0"/>
                  <a:cs typeface="Times New Roman" pitchFamily="18" charset="0"/>
                </a:endParaRPr>
              </a:p>
            </p:txBody>
          </p:sp>
        </mc:Choice>
        <mc:Fallback xmlns="">
          <p:sp>
            <p:nvSpPr>
              <p:cNvPr id="3" name="文字方塊 9">
                <a:extLst>
                  <a:ext uri="{FF2B5EF4-FFF2-40B4-BE49-F238E27FC236}">
                    <a16:creationId xmlns:a16="http://schemas.microsoft.com/office/drawing/2014/main" id="{9270DCAB-546D-8B47-40A5-51CFE5916E3E}"/>
                  </a:ext>
                </a:extLst>
              </p:cNvPr>
              <p:cNvSpPr txBox="1">
                <a:spLocks noRot="1" noChangeAspect="1" noMove="1" noResize="1" noEditPoints="1" noAdjustHandles="1" noChangeArrowheads="1" noChangeShapeType="1" noTextEdit="1"/>
              </p:cNvSpPr>
              <p:nvPr/>
            </p:nvSpPr>
            <p:spPr>
              <a:xfrm>
                <a:off x="528331" y="1373374"/>
                <a:ext cx="3918658" cy="614912"/>
              </a:xfrm>
              <a:prstGeom prst="rect">
                <a:avLst/>
              </a:prstGeom>
              <a:blipFill>
                <a:blip r:embed="rId3"/>
                <a:stretch>
                  <a:fillRect b="-20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9">
                <a:extLst>
                  <a:ext uri="{FF2B5EF4-FFF2-40B4-BE49-F238E27FC236}">
                    <a16:creationId xmlns:a16="http://schemas.microsoft.com/office/drawing/2014/main" id="{DE79CD2F-B951-3CCB-1A7D-AA8DB99C2AA6}"/>
                  </a:ext>
                </a:extLst>
              </p:cNvPr>
              <p:cNvSpPr txBox="1"/>
              <p:nvPr/>
            </p:nvSpPr>
            <p:spPr>
              <a:xfrm>
                <a:off x="555613" y="5492270"/>
                <a:ext cx="5593978" cy="661335"/>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en-US" altLang="zh-TW" b="1" i="1" smtClean="0">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d>
                        <m:dPr>
                          <m:ctrlPr>
                            <a:rPr lang="zh-TW" altLang="en-US" i="1" smtClean="0">
                              <a:latin typeface="Cambria Math" panose="02040503050406030204" pitchFamily="18" charset="0"/>
                              <a:cs typeface="Times New Roman"/>
                            </a:rPr>
                          </m:ctrlPr>
                        </m:dPr>
                        <m:e>
                          <m:sSubSup>
                            <m:sSubSupPr>
                              <m:ctrlPr>
                                <a:rPr lang="zh-TW" altLang="en-US" i="1">
                                  <a:latin typeface="Cambria Math" panose="02040503050406030204" pitchFamily="18" charset="0"/>
                                  <a:cs typeface="Times New Roman"/>
                                </a:rPr>
                              </m:ctrlPr>
                            </m:sSubSup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up>
                              <m:r>
                                <a:rPr lang="en-US" altLang="zh-TW" i="1">
                                  <a:latin typeface="Cambria Math" panose="02040503050406030204" pitchFamily="18" charset="0"/>
                                  <a:cs typeface="Times New Roman"/>
                                </a:rPr>
                                <m:t>′</m:t>
                              </m:r>
                            </m:sup>
                          </m:sSubSup>
                          <m:r>
                            <a:rPr lang="en-US" altLang="zh-TW" b="0" i="1" smtClean="0">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e>
                      </m:d>
                      <m:r>
                        <a:rPr lang="en-US" altLang="zh-TW" i="1">
                          <a:latin typeface="Cambria Math" panose="02040503050406030204" pitchFamily="18" charset="0"/>
                          <a:ea typeface="Cambria Math" panose="02040503050406030204" pitchFamily="18" charset="0"/>
                          <a:cs typeface="Times New Roman"/>
                        </a:rPr>
                        <m:t>≡</m:t>
                      </m:r>
                      <m:r>
                        <a:rPr lang="en-US" altLang="zh-TW" b="1" i="1" smtClean="0">
                          <a:latin typeface="Cambria Math" panose="02040503050406030204" pitchFamily="18" charset="0"/>
                          <a:ea typeface="Cambria Math" panose="02040503050406030204" pitchFamily="18" charset="0"/>
                          <a:cs typeface="Times New Roman"/>
                        </a:rPr>
                        <m:t>𝝉</m:t>
                      </m:r>
                      <m:r>
                        <a:rPr lang="zh-TW" altLang="en-US" i="1" smtClean="0">
                          <a:latin typeface="Cambria Math" panose="02040503050406030204" pitchFamily="18" charset="0"/>
                          <a:cs typeface="Times New Roman"/>
                        </a:rPr>
                        <m:t>∙</m:t>
                      </m:r>
                      <m:r>
                        <a:rPr lang="zh-TW" altLang="en-US" i="1" smtClean="0">
                          <a:latin typeface="Cambria Math" panose="02040503050406030204" pitchFamily="18" charset="0"/>
                          <a:cs typeface="Times New Roman"/>
                        </a:rPr>
                        <m:t>𝛿</m:t>
                      </m:r>
                      <m:sSub>
                        <m:sSubPr>
                          <m:ctrlPr>
                            <a:rPr lang="zh-TW" altLang="en-US" i="1" smtClean="0">
                              <a:latin typeface="Cambria Math" panose="02040503050406030204" pitchFamily="18" charset="0"/>
                              <a:cs typeface="Times New Roman"/>
                            </a:rPr>
                          </m:ctrlPr>
                        </m:sSubPr>
                        <m:e>
                          <m:r>
                            <a:rPr lang="en-US" altLang="zh-TW" b="1" i="1" smtClean="0">
                              <a:latin typeface="Cambria Math" panose="02040503050406030204" pitchFamily="18" charset="0"/>
                              <a:cs typeface="Times New Roman"/>
                            </a:rPr>
                            <m:t>𝑾</m:t>
                          </m:r>
                        </m:e>
                        <m:sub>
                          <m:r>
                            <a:rPr lang="zh-TW" altLang="en-US" b="0" i="1" smtClean="0">
                              <a:latin typeface="Cambria Math" panose="02040503050406030204" pitchFamily="18" charset="0"/>
                              <a:cs typeface="Times New Roman"/>
                            </a:rPr>
                            <m:t>𝜇</m:t>
                          </m:r>
                        </m:sub>
                      </m:sSub>
                      <m:r>
                        <a:rPr lang="en-US" altLang="zh-TW" b="0" i="1" smtClean="0">
                          <a:latin typeface="Cambria Math" panose="02040503050406030204" pitchFamily="18" charset="0"/>
                          <a:cs typeface="Times New Roman"/>
                        </a:rPr>
                        <m:t>=</m:t>
                      </m:r>
                      <m:f>
                        <m:fPr>
                          <m:ctrlPr>
                            <a:rPr lang="en-US" altLang="zh-TW" b="0" i="1" smtClean="0">
                              <a:latin typeface="Cambria Math" panose="02040503050406030204" pitchFamily="18" charset="0"/>
                              <a:cs typeface="Times New Roman"/>
                            </a:rPr>
                          </m:ctrlPr>
                        </m:fPr>
                        <m:num>
                          <m:r>
                            <a:rPr lang="en-US" altLang="zh-TW" b="0" i="1" smtClean="0">
                              <a:latin typeface="Cambria Math" panose="02040503050406030204" pitchFamily="18" charset="0"/>
                              <a:cs typeface="Times New Roman"/>
                            </a:rPr>
                            <m:t>1</m:t>
                          </m:r>
                        </m:num>
                        <m:den>
                          <m:r>
                            <a:rPr lang="en-US" altLang="zh-TW" b="0" i="1" smtClean="0">
                              <a:latin typeface="Cambria Math" panose="02040503050406030204" pitchFamily="18" charset="0"/>
                              <a:cs typeface="Times New Roman"/>
                            </a:rPr>
                            <m:t>𝑔</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a:rPr lang="en-US" altLang="zh-TW" b="1" i="1">
                          <a:latin typeface="Cambria Math" panose="02040503050406030204" pitchFamily="18" charset="0"/>
                          <a:ea typeface="Cambria Math" panose="02040503050406030204" pitchFamily="18" charset="0"/>
                          <a:cs typeface="Times New Roman"/>
                        </a:rPr>
                        <m:t>𝜶</m:t>
                      </m:r>
                      <m:r>
                        <a:rPr lang="en-US" altLang="zh-TW" b="0" i="1" smtClean="0">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smtClean="0">
                              <a:latin typeface="Cambria Math" panose="02040503050406030204" pitchFamily="18" charset="0"/>
                              <a:ea typeface="Cambria Math" panose="02040503050406030204" pitchFamily="18" charset="0"/>
                              <a:cs typeface="Times New Roman"/>
                            </a:rPr>
                            <m:t>1</m:t>
                          </m:r>
                        </m:num>
                        <m:den>
                          <m:r>
                            <a:rPr lang="en-US" altLang="zh-TW" i="1">
                              <a:latin typeface="Cambria Math" panose="02040503050406030204" pitchFamily="18" charset="0"/>
                              <a:ea typeface="Cambria Math" panose="02040503050406030204" pitchFamily="18" charset="0"/>
                              <a:cs typeface="Times New Roman"/>
                            </a:rPr>
                            <m:t>2</m:t>
                          </m:r>
                        </m:den>
                      </m:f>
                      <m:d>
                        <m:dPr>
                          <m:begChr m:val="["/>
                          <m:endChr m:val="]"/>
                          <m:ctrlPr>
                            <a:rPr lang="zh-TW" altLang="en-US" i="1">
                              <a:latin typeface="Cambria Math" panose="02040503050406030204" pitchFamily="18" charset="0"/>
                              <a:cs typeface="Times New Roman" pitchFamily="18" charset="0"/>
                            </a:rPr>
                          </m:ctrlPr>
                        </m:dPr>
                        <m:e>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b="1" i="1">
                              <a:latin typeface="Cambria Math" panose="02040503050406030204" pitchFamily="18" charset="0"/>
                              <a:ea typeface="Cambria Math" panose="02040503050406030204" pitchFamily="18" charset="0"/>
                              <a:cs typeface="Times New Roman"/>
                            </a:rPr>
                            <m:t>𝜶</m:t>
                          </m:r>
                          <m:r>
                            <a:rPr lang="en-US" altLang="zh-TW" b="0" i="1" smtClean="0">
                              <a:latin typeface="Cambria Math" panose="02040503050406030204" pitchFamily="18" charset="0"/>
                              <a:ea typeface="Cambria Math" panose="02040503050406030204" pitchFamily="18" charset="0"/>
                              <a:cs typeface="Times New Roman"/>
                            </a:rPr>
                            <m:t>,</m:t>
                          </m:r>
                          <m:r>
                            <a:rPr lang="en-US" i="1" smtClean="0">
                              <a:latin typeface="Cambria Math" panose="02040503050406030204" pitchFamily="18" charset="0"/>
                              <a:ea typeface="Cambria Math" panose="02040503050406030204" pitchFamily="18" charset="0"/>
                              <a:cs typeface="Times New Roman"/>
                            </a:rPr>
                            <m:t> </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e>
                      </m:d>
                    </m:oMath>
                  </m:oMathPara>
                </a14:m>
                <a:endParaRPr lang="zh-TW" altLang="en-US" dirty="0">
                  <a:latin typeface="Times New Roman" pitchFamily="18" charset="0"/>
                  <a:cs typeface="Times New Roman" pitchFamily="18" charset="0"/>
                </a:endParaRPr>
              </a:p>
            </p:txBody>
          </p:sp>
        </mc:Choice>
        <mc:Fallback xmlns="">
          <p:sp>
            <p:nvSpPr>
              <p:cNvPr id="11" name="文字方塊 9">
                <a:extLst>
                  <a:ext uri="{FF2B5EF4-FFF2-40B4-BE49-F238E27FC236}">
                    <a16:creationId xmlns:a16="http://schemas.microsoft.com/office/drawing/2014/main" id="{DE79CD2F-B951-3CCB-1A7D-AA8DB99C2AA6}"/>
                  </a:ext>
                </a:extLst>
              </p:cNvPr>
              <p:cNvSpPr txBox="1">
                <a:spLocks noRot="1" noChangeAspect="1" noMove="1" noResize="1" noEditPoints="1" noAdjustHandles="1" noChangeArrowheads="1" noChangeShapeType="1" noTextEdit="1"/>
              </p:cNvSpPr>
              <p:nvPr/>
            </p:nvSpPr>
            <p:spPr>
              <a:xfrm>
                <a:off x="555613" y="5492270"/>
                <a:ext cx="5593978" cy="661335"/>
              </a:xfrm>
              <a:prstGeom prst="rect">
                <a:avLst/>
              </a:prstGeom>
              <a:blipFill>
                <a:blip r:embed="rId4"/>
                <a:stretch>
                  <a:fillRect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9">
                <a:extLst>
                  <a:ext uri="{FF2B5EF4-FFF2-40B4-BE49-F238E27FC236}">
                    <a16:creationId xmlns:a16="http://schemas.microsoft.com/office/drawing/2014/main" id="{FCE730E2-15D5-BF4A-4B7C-8F229A9E9723}"/>
                  </a:ext>
                </a:extLst>
              </p:cNvPr>
              <p:cNvSpPr txBox="1"/>
              <p:nvPr/>
            </p:nvSpPr>
            <p:spPr>
              <a:xfrm>
                <a:off x="528331" y="3974770"/>
                <a:ext cx="4608313" cy="620234"/>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cs typeface="Times New Roman"/>
                        </a:rPr>
                        <m:t>~</m:t>
                      </m:r>
                      <m:f>
                        <m:fPr>
                          <m:ctrlPr>
                            <a:rPr lang="zh-TW" altLang="en-US" i="1" smtClean="0">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1</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a:rPr lang="en-US" i="1">
                          <a:latin typeface="Cambria Math" panose="02040503050406030204" pitchFamily="18" charset="0"/>
                          <a:ea typeface="Cambria Math" panose="02040503050406030204" pitchFamily="18" charset="0"/>
                          <a:cs typeface="Times New Roman"/>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𝑖</m:t>
                          </m:r>
                        </m:num>
                        <m:den>
                          <m:r>
                            <a:rPr lang="en-US" altLang="zh-TW" i="1">
                              <a:latin typeface="Cambria Math"/>
                              <a:cs typeface="Times New Roman" pitchFamily="18" charset="0"/>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a:rPr lang="en-US" altLang="zh-TW" b="1" i="1">
                          <a:latin typeface="Cambria Math" panose="02040503050406030204" pitchFamily="18" charset="0"/>
                          <a:ea typeface="Cambria Math" panose="02040503050406030204" pitchFamily="18" charset="0"/>
                          <a:cs typeface="Times New Roman"/>
                        </a:rPr>
                        <m:t>𝜶</m:t>
                      </m:r>
                      <m:d>
                        <m:dPr>
                          <m:ctrlPr>
                            <a:rPr lang="en-US" altLang="zh-TW" i="1">
                              <a:latin typeface="Cambria Math" panose="02040503050406030204" pitchFamily="18" charset="0"/>
                              <a:ea typeface="Cambria Math"/>
                              <a:cs typeface="Times New Roman" pitchFamily="18" charset="0"/>
                            </a:rPr>
                          </m:ctrlPr>
                        </m:dPr>
                        <m:e>
                          <m:r>
                            <a:rPr lang="en-US" altLang="zh-TW" i="1">
                              <a:latin typeface="Cambria Math"/>
                              <a:ea typeface="Cambria Math"/>
                              <a:cs typeface="Times New Roman" pitchFamily="18" charset="0"/>
                            </a:rPr>
                            <m:t>𝑥</m:t>
                          </m:r>
                        </m:e>
                      </m:d>
                      <m:r>
                        <a:rPr lang="en-US" altLang="zh-TW" b="0" i="1" smtClean="0">
                          <a:latin typeface="Cambria Math" panose="02040503050406030204" pitchFamily="18" charset="0"/>
                          <a:ea typeface="Cambria Math"/>
                          <a:cs typeface="Times New Roman" pitchFamily="18" charset="0"/>
                        </a:rPr>
                        <m:t>−</m:t>
                      </m:r>
                      <m:d>
                        <m:dPr>
                          <m:begChr m:val="["/>
                          <m:endChr m:val="]"/>
                          <m:ctrlPr>
                            <a:rPr lang="zh-TW" altLang="en-US" i="1">
                              <a:latin typeface="Cambria Math" panose="02040503050406030204" pitchFamily="18" charset="0"/>
                              <a:cs typeface="Times New Roman" pitchFamily="18" charset="0"/>
                            </a:rPr>
                          </m:ctrlPr>
                        </m:dPr>
                        <m:e>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𝑖</m:t>
                              </m:r>
                            </m:num>
                            <m:den>
                              <m:r>
                                <a:rPr lang="en-US" altLang="zh-TW" i="1">
                                  <a:latin typeface="Cambria Math"/>
                                  <a:cs typeface="Times New Roman" pitchFamily="18" charset="0"/>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b="1" i="1">
                              <a:latin typeface="Cambria Math" panose="02040503050406030204" pitchFamily="18" charset="0"/>
                              <a:ea typeface="Cambria Math" panose="02040503050406030204" pitchFamily="18" charset="0"/>
                              <a:cs typeface="Times New Roman"/>
                            </a:rPr>
                            <m:t>𝜶</m:t>
                          </m:r>
                          <m:r>
                            <a:rPr lang="en-US" altLang="zh-TW" i="1">
                              <a:latin typeface="Cambria Math" panose="02040503050406030204" pitchFamily="18" charset="0"/>
                              <a:cs typeface="Times New Roman" pitchFamily="18" charset="0"/>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e>
                      </m:d>
                    </m:oMath>
                  </m:oMathPara>
                </a14:m>
                <a:endParaRPr lang="zh-TW" altLang="en-US" dirty="0">
                  <a:latin typeface="Times New Roman" pitchFamily="18" charset="0"/>
                  <a:cs typeface="Times New Roman" pitchFamily="18" charset="0"/>
                </a:endParaRPr>
              </a:p>
            </p:txBody>
          </p:sp>
        </mc:Choice>
        <mc:Fallback xmlns="">
          <p:sp>
            <p:nvSpPr>
              <p:cNvPr id="14" name="文字方塊 9">
                <a:extLst>
                  <a:ext uri="{FF2B5EF4-FFF2-40B4-BE49-F238E27FC236}">
                    <a16:creationId xmlns:a16="http://schemas.microsoft.com/office/drawing/2014/main" id="{FCE730E2-15D5-BF4A-4B7C-8F229A9E9723}"/>
                  </a:ext>
                </a:extLst>
              </p:cNvPr>
              <p:cNvSpPr txBox="1">
                <a:spLocks noRot="1" noChangeAspect="1" noMove="1" noResize="1" noEditPoints="1" noAdjustHandles="1" noChangeArrowheads="1" noChangeShapeType="1" noTextEdit="1"/>
              </p:cNvSpPr>
              <p:nvPr/>
            </p:nvSpPr>
            <p:spPr>
              <a:xfrm>
                <a:off x="528331" y="3974770"/>
                <a:ext cx="4608313" cy="620234"/>
              </a:xfrm>
              <a:prstGeom prst="rect">
                <a:avLst/>
              </a:prstGeom>
              <a:blipFill>
                <a:blip r:embed="rId5"/>
                <a:stretch>
                  <a:fillRect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E6C5B0E-5ED7-A71C-B5E6-34029B1DB6B1}"/>
                  </a:ext>
                </a:extLst>
              </p:cNvPr>
              <p:cNvSpPr txBox="1"/>
              <p:nvPr/>
            </p:nvSpPr>
            <p:spPr>
              <a:xfrm>
                <a:off x="510176" y="4590597"/>
                <a:ext cx="8361372" cy="458011"/>
              </a:xfrm>
              <a:prstGeom prst="rect">
                <a:avLst/>
              </a:prstGeom>
              <a:noFill/>
            </p:spPr>
            <p:txBody>
              <a:bodyPr wrap="square" rtlCol="0">
                <a:spAutoFit/>
              </a:bodyPr>
              <a:lstStyle/>
              <a:p>
                <a:pPr>
                  <a:lnSpc>
                    <a:spcPct val="150000"/>
                  </a:lnSpc>
                </a:pPr>
                <a:r>
                  <a:rPr kumimoji="1" lang="en-US" dirty="0">
                    <a:latin typeface="Times New Roman"/>
                    <a:cs typeface="Times New Roman"/>
                  </a:rPr>
                  <a:t>The </a:t>
                </a:r>
                <a:r>
                  <a:rPr lang="en-US" dirty="0">
                    <a:latin typeface="Times New Roman"/>
                    <a:cs typeface="Times New Roman"/>
                  </a:rPr>
                  <a:t>second</a:t>
                </a:r>
                <a:r>
                  <a:rPr kumimoji="1" lang="en-US" dirty="0">
                    <a:latin typeface="Times New Roman"/>
                    <a:cs typeface="Times New Roman"/>
                  </a:rPr>
                  <a:t> equals the derivative acting on </a:t>
                </a:r>
                <a14:m>
                  <m:oMath xmlns:m="http://schemas.openxmlformats.org/officeDocument/2006/math">
                    <m:r>
                      <a:rPr lang="en-US" altLang="zh-TW" b="1" i="1">
                        <a:latin typeface="Cambria Math" panose="02040503050406030204" pitchFamily="18" charset="0"/>
                        <a:ea typeface="Cambria Math" panose="02040503050406030204" pitchFamily="18" charset="0"/>
                        <a:cs typeface="Times New Roman"/>
                      </a:rPr>
                      <m:t>𝜶</m:t>
                    </m:r>
                    <m:d>
                      <m:dPr>
                        <m:ctrlPr>
                          <a:rPr lang="en-US" altLang="zh-TW" i="1">
                            <a:latin typeface="Cambria Math" panose="02040503050406030204" pitchFamily="18" charset="0"/>
                            <a:ea typeface="Cambria Math"/>
                            <a:cs typeface="Times New Roman" pitchFamily="18" charset="0"/>
                          </a:rPr>
                        </m:ctrlPr>
                      </m:dPr>
                      <m:e>
                        <m:r>
                          <a:rPr lang="en-US" altLang="zh-TW" i="1">
                            <a:latin typeface="Cambria Math"/>
                            <a:ea typeface="Cambria Math"/>
                            <a:cs typeface="Times New Roman" pitchFamily="18" charset="0"/>
                          </a:rPr>
                          <m:t>𝑥</m:t>
                        </m:r>
                      </m:e>
                    </m:d>
                  </m:oMath>
                </a14:m>
                <a:r>
                  <a:rPr kumimoji="1" lang="en-US" dirty="0">
                    <a:latin typeface="Times New Roman"/>
                    <a:cs typeface="Times New Roman"/>
                  </a:rPr>
                  <a:t>, as in Abelian QED. </a:t>
                </a:r>
              </a:p>
            </p:txBody>
          </p:sp>
        </mc:Choice>
        <mc:Fallback xmlns="">
          <p:sp>
            <p:nvSpPr>
              <p:cNvPr id="15" name="TextBox 14">
                <a:extLst>
                  <a:ext uri="{FF2B5EF4-FFF2-40B4-BE49-F238E27FC236}">
                    <a16:creationId xmlns:a16="http://schemas.microsoft.com/office/drawing/2014/main" id="{AE6C5B0E-5ED7-A71C-B5E6-34029B1DB6B1}"/>
                  </a:ext>
                </a:extLst>
              </p:cNvPr>
              <p:cNvSpPr txBox="1">
                <a:spLocks noRot="1" noChangeAspect="1" noMove="1" noResize="1" noEditPoints="1" noAdjustHandles="1" noChangeArrowheads="1" noChangeShapeType="1" noTextEdit="1"/>
              </p:cNvSpPr>
              <p:nvPr/>
            </p:nvSpPr>
            <p:spPr>
              <a:xfrm>
                <a:off x="510176" y="4590597"/>
                <a:ext cx="8361372" cy="458011"/>
              </a:xfrm>
              <a:prstGeom prst="rect">
                <a:avLst/>
              </a:prstGeom>
              <a:blipFill>
                <a:blip r:embed="rId6"/>
                <a:stretch>
                  <a:fillRect l="-607"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F1BEC53-7DF3-A9FA-5538-A7746147CF8C}"/>
                  </a:ext>
                </a:extLst>
              </p:cNvPr>
              <p:cNvSpPr txBox="1"/>
              <p:nvPr/>
            </p:nvSpPr>
            <p:spPr>
              <a:xfrm>
                <a:off x="528332" y="4955151"/>
                <a:ext cx="7703205" cy="503921"/>
              </a:xfrm>
              <a:prstGeom prst="rect">
                <a:avLst/>
              </a:prstGeom>
              <a:noFill/>
            </p:spPr>
            <p:txBody>
              <a:bodyPr wrap="square" rtlCol="0">
                <a:spAutoFit/>
              </a:bodyPr>
              <a:lstStyle/>
              <a:p>
                <a:pPr>
                  <a:lnSpc>
                    <a:spcPct val="150000"/>
                  </a:lnSpc>
                </a:pPr>
                <a:r>
                  <a:rPr kumimoji="1" lang="en-US" dirty="0">
                    <a:latin typeface="Times New Roman"/>
                    <a:cs typeface="Times New Roman"/>
                  </a:rPr>
                  <a:t>The change </a:t>
                </a:r>
                <a:r>
                  <a:rPr lang="en-US" dirty="0">
                    <a:latin typeface="Times New Roman"/>
                    <a:cs typeface="Times New Roman"/>
                  </a:rPr>
                  <a:t>of </a:t>
                </a:r>
                <a14:m>
                  <m:oMath xmlns:m="http://schemas.openxmlformats.org/officeDocument/2006/math">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oMath>
                </a14:m>
                <a:r>
                  <a:rPr kumimoji="1" lang="en-US" dirty="0">
                    <a:latin typeface="Times New Roman"/>
                    <a:cs typeface="Times New Roman"/>
                  </a:rPr>
                  <a:t> for </a:t>
                </a:r>
                <a:r>
                  <a:rPr lang="en-US" dirty="0">
                    <a:latin typeface="Times New Roman"/>
                    <a:cs typeface="Times New Roman"/>
                  </a:rPr>
                  <a:t>infinitesimal gauge transformation:</a:t>
                </a:r>
                <a:endParaRPr kumimoji="1" lang="en-US" dirty="0">
                  <a:latin typeface="Times New Roman"/>
                  <a:cs typeface="Times New Roman"/>
                </a:endParaRPr>
              </a:p>
            </p:txBody>
          </p:sp>
        </mc:Choice>
        <mc:Fallback xmlns="">
          <p:sp>
            <p:nvSpPr>
              <p:cNvPr id="17" name="TextBox 16">
                <a:extLst>
                  <a:ext uri="{FF2B5EF4-FFF2-40B4-BE49-F238E27FC236}">
                    <a16:creationId xmlns:a16="http://schemas.microsoft.com/office/drawing/2014/main" id="{3F1BEC53-7DF3-A9FA-5538-A7746147CF8C}"/>
                  </a:ext>
                </a:extLst>
              </p:cNvPr>
              <p:cNvSpPr txBox="1">
                <a:spLocks noRot="1" noChangeAspect="1" noMove="1" noResize="1" noEditPoints="1" noAdjustHandles="1" noChangeArrowheads="1" noChangeShapeType="1" noTextEdit="1"/>
              </p:cNvSpPr>
              <p:nvPr/>
            </p:nvSpPr>
            <p:spPr>
              <a:xfrm>
                <a:off x="528332" y="4955151"/>
                <a:ext cx="7703205" cy="503921"/>
              </a:xfrm>
              <a:prstGeom prst="rect">
                <a:avLst/>
              </a:prstGeom>
              <a:blipFill>
                <a:blip r:embed="rId7"/>
                <a:stretch>
                  <a:fillRect l="-659" b="-97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9">
                <a:extLst>
                  <a:ext uri="{FF2B5EF4-FFF2-40B4-BE49-F238E27FC236}">
                    <a16:creationId xmlns:a16="http://schemas.microsoft.com/office/drawing/2014/main" id="{B85349E6-C3FD-AA62-AB13-F9941392131A}"/>
                  </a:ext>
                </a:extLst>
              </p:cNvPr>
              <p:cNvSpPr txBox="1"/>
              <p:nvPr/>
            </p:nvSpPr>
            <p:spPr>
              <a:xfrm>
                <a:off x="528333" y="2427357"/>
                <a:ext cx="4608313" cy="685188"/>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f>
                        <m:fPr>
                          <m:ctrlPr>
                            <a:rPr lang="zh-TW" altLang="en-US" i="1" smtClean="0">
                              <a:latin typeface="Cambria Math" panose="02040503050406030204" pitchFamily="18" charset="0"/>
                              <a:ea typeface="Cambria Math" panose="02040503050406030204" pitchFamily="18" charset="0"/>
                              <a:cs typeface="Times New Roman"/>
                            </a:rPr>
                          </m:ctrlPr>
                        </m:fPr>
                        <m:num>
                          <m:r>
                            <a:rPr lang="en-US" altLang="zh-TW" b="0" i="1" smtClean="0">
                              <a:latin typeface="Cambria Math" panose="02040503050406030204" pitchFamily="18" charset="0"/>
                              <a:ea typeface="Cambria Math" panose="02040503050406030204" pitchFamily="18" charset="0"/>
                              <a:cs typeface="Times New Roman"/>
                            </a:rPr>
                            <m:t>1</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Sup>
                        <m:sSubSupPr>
                          <m:ctrlPr>
                            <a:rPr lang="zh-TW" altLang="en-US" i="1">
                              <a:latin typeface="Cambria Math" panose="02040503050406030204" pitchFamily="18" charset="0"/>
                              <a:cs typeface="Times New Roman"/>
                            </a:rPr>
                          </m:ctrlPr>
                        </m:sSubSup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up>
                          <m:r>
                            <a:rPr lang="en-US" altLang="zh-TW" i="1">
                              <a:latin typeface="Cambria Math" panose="02040503050406030204" pitchFamily="18" charset="0"/>
                              <a:cs typeface="Times New Roman"/>
                            </a:rPr>
                            <m:t>′</m:t>
                          </m:r>
                        </m:sup>
                      </m:sSubSup>
                      <m:r>
                        <a:rPr lang="en-US" b="0" i="1" smtClean="0">
                          <a:latin typeface="Cambria Math" panose="02040503050406030204" pitchFamily="18" charset="0"/>
                          <a:ea typeface="Cambria Math" panose="02040503050406030204" pitchFamily="18" charset="0"/>
                          <a:cs typeface="Times New Roman"/>
                        </a:rPr>
                        <m:t>=−</m:t>
                      </m:r>
                      <m:f>
                        <m:fPr>
                          <m:ctrlPr>
                            <a:rPr lang="en-US" b="0" i="1" smtClean="0">
                              <a:latin typeface="Cambria Math" panose="02040503050406030204" pitchFamily="18" charset="0"/>
                              <a:ea typeface="Cambria Math" panose="02040503050406030204" pitchFamily="18" charset="0"/>
                              <a:cs typeface="Times New Roman"/>
                            </a:rPr>
                          </m:ctrlPr>
                        </m:fPr>
                        <m:num>
                          <m:r>
                            <a:rPr lang="en-US" b="0" i="1" smtClean="0">
                              <a:latin typeface="Cambria Math" panose="02040503050406030204" pitchFamily="18" charset="0"/>
                              <a:ea typeface="Cambria Math" panose="02040503050406030204" pitchFamily="18" charset="0"/>
                              <a:cs typeface="Times New Roman"/>
                            </a:rPr>
                            <m:t>𝑖</m:t>
                          </m:r>
                        </m:num>
                        <m:den>
                          <m:r>
                            <a:rPr lang="en-US" b="0" i="1" smtClean="0">
                              <a:latin typeface="Cambria Math" panose="02040503050406030204" pitchFamily="18" charset="0"/>
                              <a:ea typeface="Cambria Math" panose="02040503050406030204" pitchFamily="18" charset="0"/>
                              <a:cs typeface="Times New Roman"/>
                            </a:rPr>
                            <m:t>𝑔</m:t>
                          </m:r>
                        </m:den>
                      </m:f>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d>
                        <m:dPr>
                          <m:ctrlPr>
                            <a:rPr lang="en-US" i="1" smtClean="0">
                              <a:latin typeface="Cambria Math" panose="02040503050406030204" pitchFamily="18" charset="0"/>
                              <a:ea typeface="Cambria Math" panose="02040503050406030204" pitchFamily="18" charset="0"/>
                              <a:cs typeface="Times New Roman"/>
                            </a:rPr>
                          </m:ctrlPr>
                        </m:dPr>
                        <m:e>
                          <m:r>
                            <a:rPr lang="en-US" altLang="zh-TW" i="1">
                              <a:latin typeface="Cambria Math"/>
                              <a:cs typeface="Times New Roman" pitchFamily="18" charset="0"/>
                            </a:rPr>
                            <m:t>𝑈</m:t>
                          </m:r>
                        </m:e>
                      </m:d>
                      <m:sSup>
                        <m:sSupPr>
                          <m:ctrlPr>
                            <a:rPr lang="zh-TW" altLang="en-US" i="1">
                              <a:latin typeface="Cambria Math" panose="02040503050406030204" pitchFamily="18" charset="0"/>
                              <a:cs typeface="Times New Roman"/>
                            </a:rPr>
                          </m:ctrlPr>
                        </m:sSupPr>
                        <m:e>
                          <m:r>
                            <a:rPr lang="en-US" altLang="zh-TW" i="1">
                              <a:latin typeface="Cambria Math" panose="02040503050406030204" pitchFamily="18" charset="0"/>
                              <a:cs typeface="Times New Roman"/>
                            </a:rPr>
                            <m:t>𝑈</m:t>
                          </m:r>
                        </m:e>
                        <m:sup>
                          <m:r>
                            <a:rPr lang="en-US" altLang="zh-TW" i="1">
                              <a:latin typeface="Cambria Math" panose="02040503050406030204" pitchFamily="18" charset="0"/>
                              <a:cs typeface="Times New Roman"/>
                            </a:rPr>
                            <m:t>−1</m:t>
                          </m:r>
                        </m:sup>
                      </m:sSup>
                      <m:r>
                        <a:rPr lang="en-US" b="0" i="1" smtClean="0">
                          <a:latin typeface="Cambria Math" panose="02040503050406030204" pitchFamily="18" charset="0"/>
                          <a:ea typeface="Cambria Math" panose="02040503050406030204" pitchFamily="18" charset="0"/>
                          <a:cs typeface="Times New Roman"/>
                        </a:rPr>
                        <m:t>+</m:t>
                      </m:r>
                      <m:r>
                        <a:rPr lang="en-US" altLang="zh-TW" i="1">
                          <a:latin typeface="Cambria Math" panose="02040503050406030204" pitchFamily="18" charset="0"/>
                          <a:ea typeface="Cambria Math" panose="02040503050406030204" pitchFamily="18" charset="0"/>
                          <a:cs typeface="Times New Roman" pitchFamily="18" charset="0"/>
                        </a:rPr>
                        <m:t>𝑈</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b="0" i="1" smtClean="0">
                              <a:latin typeface="Cambria Math" panose="02040503050406030204" pitchFamily="18" charset="0"/>
                              <a:ea typeface="Cambria Math" panose="02040503050406030204" pitchFamily="18" charset="0"/>
                              <a:cs typeface="Times New Roman"/>
                            </a:rPr>
                            <m:t>1</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sSup>
                        <m:sSupPr>
                          <m:ctrlPr>
                            <a:rPr lang="zh-TW" altLang="en-US" i="1" smtClean="0">
                              <a:latin typeface="Cambria Math" panose="02040503050406030204" pitchFamily="18" charset="0"/>
                              <a:cs typeface="Times New Roman"/>
                            </a:rPr>
                          </m:ctrlPr>
                        </m:sSupPr>
                        <m:e>
                          <m:r>
                            <a:rPr lang="en-US" altLang="zh-TW" b="0" i="1" smtClean="0">
                              <a:latin typeface="Cambria Math" panose="02040503050406030204" pitchFamily="18" charset="0"/>
                              <a:cs typeface="Times New Roman"/>
                            </a:rPr>
                            <m:t>𝑈</m:t>
                          </m:r>
                        </m:e>
                        <m:sup>
                          <m:r>
                            <a:rPr lang="en-US" altLang="zh-TW" b="0" i="1" smtClean="0">
                              <a:latin typeface="Cambria Math" panose="02040503050406030204" pitchFamily="18" charset="0"/>
                              <a:cs typeface="Times New Roman"/>
                            </a:rPr>
                            <m:t>−1</m:t>
                          </m:r>
                        </m:sup>
                      </m:sSup>
                    </m:oMath>
                  </m:oMathPara>
                </a14:m>
                <a:endParaRPr lang="zh-TW" altLang="en-US" dirty="0">
                  <a:latin typeface="Times New Roman" pitchFamily="18" charset="0"/>
                  <a:cs typeface="Times New Roman" pitchFamily="18" charset="0"/>
                </a:endParaRPr>
              </a:p>
            </p:txBody>
          </p:sp>
        </mc:Choice>
        <mc:Fallback xmlns="">
          <p:sp>
            <p:nvSpPr>
              <p:cNvPr id="5" name="文字方塊 9">
                <a:extLst>
                  <a:ext uri="{FF2B5EF4-FFF2-40B4-BE49-F238E27FC236}">
                    <a16:creationId xmlns:a16="http://schemas.microsoft.com/office/drawing/2014/main" id="{B85349E6-C3FD-AA62-AB13-F9941392131A}"/>
                  </a:ext>
                </a:extLst>
              </p:cNvPr>
              <p:cNvSpPr txBox="1">
                <a:spLocks noRot="1" noChangeAspect="1" noMove="1" noResize="1" noEditPoints="1" noAdjustHandles="1" noChangeArrowheads="1" noChangeShapeType="1" noTextEdit="1"/>
              </p:cNvSpPr>
              <p:nvPr/>
            </p:nvSpPr>
            <p:spPr>
              <a:xfrm>
                <a:off x="528333" y="2427357"/>
                <a:ext cx="4608313" cy="68518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9">
                <a:extLst>
                  <a:ext uri="{FF2B5EF4-FFF2-40B4-BE49-F238E27FC236}">
                    <a16:creationId xmlns:a16="http://schemas.microsoft.com/office/drawing/2014/main" id="{75AB19AA-8A69-F755-D8C4-0EB15DB369E0}"/>
                  </a:ext>
                </a:extLst>
              </p:cNvPr>
              <p:cNvSpPr txBox="1"/>
              <p:nvPr/>
            </p:nvSpPr>
            <p:spPr>
              <a:xfrm>
                <a:off x="528332" y="3196388"/>
                <a:ext cx="7510349" cy="711733"/>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a:rPr>
                        <m:t>~−</m:t>
                      </m:r>
                      <m:f>
                        <m:fPr>
                          <m:ctrlPr>
                            <a:rPr lang="en-US" b="0" i="1" smtClean="0">
                              <a:latin typeface="Cambria Math" panose="02040503050406030204" pitchFamily="18" charset="0"/>
                              <a:ea typeface="Cambria Math" panose="02040503050406030204" pitchFamily="18" charset="0"/>
                              <a:cs typeface="Times New Roman"/>
                            </a:rPr>
                          </m:ctrlPr>
                        </m:fPr>
                        <m:num>
                          <m:r>
                            <a:rPr lang="en-US" b="0" i="1" smtClean="0">
                              <a:latin typeface="Cambria Math" panose="02040503050406030204" pitchFamily="18" charset="0"/>
                              <a:ea typeface="Cambria Math" panose="02040503050406030204" pitchFamily="18" charset="0"/>
                              <a:cs typeface="Times New Roman"/>
                            </a:rPr>
                            <m:t>𝑖</m:t>
                          </m:r>
                        </m:num>
                        <m:den>
                          <m:r>
                            <a:rPr lang="en-US" b="0" i="1" smtClean="0">
                              <a:latin typeface="Cambria Math" panose="02040503050406030204" pitchFamily="18" charset="0"/>
                              <a:ea typeface="Cambria Math" panose="02040503050406030204" pitchFamily="18" charset="0"/>
                              <a:cs typeface="Times New Roman"/>
                            </a:rPr>
                            <m:t>𝑔</m:t>
                          </m:r>
                        </m:den>
                      </m:f>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d>
                        <m:dPr>
                          <m:ctrlPr>
                            <a:rPr lang="en-US" i="1" smtClean="0">
                              <a:latin typeface="Cambria Math" panose="02040503050406030204" pitchFamily="18" charset="0"/>
                              <a:ea typeface="Cambria Math" panose="02040503050406030204" pitchFamily="18" charset="0"/>
                              <a:cs typeface="Times New Roman"/>
                            </a:rPr>
                          </m:ctrlPr>
                        </m:dPr>
                        <m:e>
                          <m:r>
                            <a:rPr lang="en-US" altLang="zh-TW" i="1">
                              <a:latin typeface="Cambria Math" panose="02040503050406030204" pitchFamily="18" charset="0"/>
                              <a:ea typeface="Cambria Math"/>
                              <a:cs typeface="Times New Roman" pitchFamily="18" charset="0"/>
                            </a:rPr>
                            <m:t>1</m:t>
                          </m:r>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𝑖</m:t>
                              </m:r>
                            </m:num>
                            <m:den>
                              <m:r>
                                <a:rPr lang="en-US" altLang="zh-TW" i="1">
                                  <a:latin typeface="Cambria Math"/>
                                  <a:cs typeface="Times New Roman" pitchFamily="18" charset="0"/>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b="1" i="1">
                              <a:latin typeface="Cambria Math" panose="02040503050406030204" pitchFamily="18" charset="0"/>
                              <a:ea typeface="Cambria Math" panose="02040503050406030204" pitchFamily="18" charset="0"/>
                              <a:cs typeface="Times New Roman"/>
                            </a:rPr>
                            <m:t>𝜶</m:t>
                          </m:r>
                        </m:e>
                      </m:d>
                      <m:r>
                        <a:rPr lang="en-US" altLang="zh-TW" i="1" smtClean="0">
                          <a:latin typeface="Cambria Math" panose="02040503050406030204" pitchFamily="18" charset="0"/>
                          <a:ea typeface="Cambria Math" panose="02040503050406030204" pitchFamily="18" charset="0"/>
                          <a:cs typeface="Times New Roman" pitchFamily="18" charset="0"/>
                        </a:rPr>
                        <m:t>∙</m:t>
                      </m:r>
                      <m:sSup>
                        <m:sSupPr>
                          <m:ctrlPr>
                            <a:rPr lang="zh-TW" altLang="en-US" i="1">
                              <a:latin typeface="Cambria Math" panose="02040503050406030204" pitchFamily="18" charset="0"/>
                              <a:cs typeface="Times New Roman"/>
                            </a:rPr>
                          </m:ctrlPr>
                        </m:sSupPr>
                        <m:e>
                          <m:d>
                            <m:dPr>
                              <m:ctrlPr>
                                <a:rPr lang="en-US" altLang="zh-TW" i="1" smtClean="0">
                                  <a:latin typeface="Cambria Math" panose="02040503050406030204" pitchFamily="18" charset="0"/>
                                  <a:cs typeface="Times New Roman"/>
                                </a:rPr>
                              </m:ctrlPr>
                            </m:dPr>
                            <m:e>
                              <m:r>
                                <a:rPr lang="en-US" altLang="zh-TW" i="1">
                                  <a:latin typeface="Cambria Math" panose="02040503050406030204" pitchFamily="18" charset="0"/>
                                  <a:ea typeface="Cambria Math"/>
                                  <a:cs typeface="Times New Roman" pitchFamily="18" charset="0"/>
                                </a:rPr>
                                <m:t>1</m:t>
                              </m:r>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𝑖</m:t>
                                  </m:r>
                                </m:num>
                                <m:den>
                                  <m:r>
                                    <a:rPr lang="en-US" altLang="zh-TW" i="1">
                                      <a:latin typeface="Cambria Math"/>
                                      <a:cs typeface="Times New Roman" pitchFamily="18" charset="0"/>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b="1" i="1">
                                  <a:latin typeface="Cambria Math" panose="02040503050406030204" pitchFamily="18" charset="0"/>
                                  <a:ea typeface="Cambria Math" panose="02040503050406030204" pitchFamily="18" charset="0"/>
                                  <a:cs typeface="Times New Roman"/>
                                </a:rPr>
                                <m:t>𝜶</m:t>
                              </m:r>
                            </m:e>
                          </m:d>
                        </m:e>
                        <m:sup>
                          <m:r>
                            <a:rPr lang="en-US" altLang="zh-TW" i="1">
                              <a:latin typeface="Cambria Math" panose="02040503050406030204" pitchFamily="18" charset="0"/>
                              <a:cs typeface="Times New Roman"/>
                            </a:rPr>
                            <m:t>−1</m:t>
                          </m:r>
                        </m:sup>
                      </m:sSup>
                      <m:r>
                        <a:rPr lang="en-US" b="0" i="1" smtClean="0">
                          <a:latin typeface="Cambria Math" panose="02040503050406030204" pitchFamily="18" charset="0"/>
                          <a:ea typeface="Cambria Math" panose="02040503050406030204" pitchFamily="18" charset="0"/>
                          <a:cs typeface="Times New Roman"/>
                        </a:rPr>
                        <m:t>+</m:t>
                      </m:r>
                      <m:d>
                        <m:dPr>
                          <m:ctrlPr>
                            <a:rPr lang="zh-TW" altLang="en-US" b="0" i="1" smtClean="0">
                              <a:latin typeface="Cambria Math" panose="02040503050406030204" pitchFamily="18" charset="0"/>
                              <a:ea typeface="Cambria Math" panose="02040503050406030204" pitchFamily="18" charset="0"/>
                              <a:cs typeface="Times New Roman"/>
                            </a:rPr>
                          </m:ctrlPr>
                        </m:dPr>
                        <m:e>
                          <m:r>
                            <a:rPr lang="en-US" altLang="zh-TW" i="1">
                              <a:latin typeface="Cambria Math" panose="02040503050406030204" pitchFamily="18" charset="0"/>
                              <a:ea typeface="Cambria Math"/>
                              <a:cs typeface="Times New Roman" pitchFamily="18" charset="0"/>
                            </a:rPr>
                            <m:t>1</m:t>
                          </m:r>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𝑖</m:t>
                              </m:r>
                            </m:num>
                            <m:den>
                              <m:r>
                                <a:rPr lang="en-US" altLang="zh-TW" i="1">
                                  <a:latin typeface="Cambria Math"/>
                                  <a:cs typeface="Times New Roman" pitchFamily="18" charset="0"/>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b="1" i="1">
                              <a:latin typeface="Cambria Math" panose="02040503050406030204" pitchFamily="18" charset="0"/>
                              <a:ea typeface="Cambria Math" panose="02040503050406030204" pitchFamily="18" charset="0"/>
                              <a:cs typeface="Times New Roman"/>
                            </a:rPr>
                            <m:t>𝜶</m:t>
                          </m:r>
                        </m:e>
                      </m:d>
                      <m:f>
                        <m:fPr>
                          <m:ctrlPr>
                            <a:rPr lang="zh-TW" altLang="en-US" i="1">
                              <a:latin typeface="Cambria Math" panose="02040503050406030204" pitchFamily="18" charset="0"/>
                              <a:ea typeface="Cambria Math" panose="02040503050406030204" pitchFamily="18" charset="0"/>
                              <a:cs typeface="Times New Roman"/>
                            </a:rPr>
                          </m:ctrlPr>
                        </m:fPr>
                        <m:num>
                          <m:r>
                            <a:rPr lang="en-US" altLang="zh-TW" b="0" i="1" smtClean="0">
                              <a:latin typeface="Cambria Math" panose="02040503050406030204" pitchFamily="18" charset="0"/>
                              <a:ea typeface="Cambria Math" panose="02040503050406030204" pitchFamily="18" charset="0"/>
                              <a:cs typeface="Times New Roman"/>
                            </a:rPr>
                            <m:t>1</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d>
                        <m:dPr>
                          <m:ctrlPr>
                            <a:rPr lang="zh-TW" altLang="en-US" i="1">
                              <a:latin typeface="Cambria Math" panose="02040503050406030204" pitchFamily="18" charset="0"/>
                              <a:ea typeface="Cambria Math" panose="02040503050406030204" pitchFamily="18" charset="0"/>
                              <a:cs typeface="Times New Roman"/>
                            </a:rPr>
                          </m:ctrlPr>
                        </m:dPr>
                        <m:e>
                          <m:r>
                            <a:rPr lang="en-US" altLang="zh-TW" i="1">
                              <a:latin typeface="Cambria Math" panose="02040503050406030204" pitchFamily="18" charset="0"/>
                              <a:ea typeface="Cambria Math"/>
                              <a:cs typeface="Times New Roman" pitchFamily="18" charset="0"/>
                            </a:rPr>
                            <m:t>1</m:t>
                          </m:r>
                          <m:r>
                            <a:rPr lang="en-US" altLang="zh-TW" b="0" i="1" smtClean="0">
                              <a:latin typeface="Cambria Math" panose="02040503050406030204" pitchFamily="18" charset="0"/>
                              <a:ea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𝑖</m:t>
                              </m:r>
                            </m:num>
                            <m:den>
                              <m:r>
                                <a:rPr lang="en-US" altLang="zh-TW" i="1">
                                  <a:latin typeface="Cambria Math"/>
                                  <a:cs typeface="Times New Roman" pitchFamily="18" charset="0"/>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b="1" i="1">
                              <a:latin typeface="Cambria Math" panose="02040503050406030204" pitchFamily="18" charset="0"/>
                              <a:ea typeface="Cambria Math" panose="02040503050406030204" pitchFamily="18" charset="0"/>
                              <a:cs typeface="Times New Roman"/>
                            </a:rPr>
                            <m:t>𝜶</m:t>
                          </m:r>
                        </m:e>
                      </m:d>
                    </m:oMath>
                  </m:oMathPara>
                </a14:m>
                <a:endParaRPr lang="zh-TW" altLang="en-US" dirty="0">
                  <a:latin typeface="Times New Roman" pitchFamily="18" charset="0"/>
                  <a:cs typeface="Times New Roman" pitchFamily="18" charset="0"/>
                </a:endParaRPr>
              </a:p>
            </p:txBody>
          </p:sp>
        </mc:Choice>
        <mc:Fallback xmlns="">
          <p:sp>
            <p:nvSpPr>
              <p:cNvPr id="7" name="文字方塊 9">
                <a:extLst>
                  <a:ext uri="{FF2B5EF4-FFF2-40B4-BE49-F238E27FC236}">
                    <a16:creationId xmlns:a16="http://schemas.microsoft.com/office/drawing/2014/main" id="{75AB19AA-8A69-F755-D8C4-0EB15DB369E0}"/>
                  </a:ext>
                </a:extLst>
              </p:cNvPr>
              <p:cNvSpPr txBox="1">
                <a:spLocks noRot="1" noChangeAspect="1" noMove="1" noResize="1" noEditPoints="1" noAdjustHandles="1" noChangeArrowheads="1" noChangeShapeType="1" noTextEdit="1"/>
              </p:cNvSpPr>
              <p:nvPr/>
            </p:nvSpPr>
            <p:spPr>
              <a:xfrm>
                <a:off x="528332" y="3196388"/>
                <a:ext cx="7510349" cy="711733"/>
              </a:xfrm>
              <a:prstGeom prst="rect">
                <a:avLst/>
              </a:prstGeom>
              <a:blipFill>
                <a:blip r:embed="rId9"/>
                <a:stretch>
                  <a:fillRect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6B60FCB-111C-4E7E-F0C4-E1DC91192B0E}"/>
                  </a:ext>
                </a:extLst>
              </p:cNvPr>
              <p:cNvSpPr txBox="1"/>
              <p:nvPr/>
            </p:nvSpPr>
            <p:spPr>
              <a:xfrm>
                <a:off x="5154799" y="4020353"/>
                <a:ext cx="2100106" cy="458011"/>
              </a:xfrm>
              <a:prstGeom prst="rect">
                <a:avLst/>
              </a:prstGeom>
              <a:noFill/>
            </p:spPr>
            <p:txBody>
              <a:bodyPr wrap="square" rtlCol="0">
                <a:spAutoFit/>
              </a:bodyPr>
              <a:lstStyle/>
              <a:p>
                <a:pPr>
                  <a:lnSpc>
                    <a:spcPct val="150000"/>
                  </a:lnSpc>
                </a:pPr>
                <a:r>
                  <a:rPr kumimoji="1" lang="en-US" dirty="0">
                    <a:latin typeface="Times New Roman"/>
                    <a:cs typeface="Times New Roman"/>
                  </a:rPr>
                  <a:t>up to order </a:t>
                </a:r>
                <a14:m>
                  <m:oMath xmlns:m="http://schemas.openxmlformats.org/officeDocument/2006/math">
                    <m:r>
                      <a:rPr lang="en-US" altLang="zh-TW" b="1" i="1">
                        <a:latin typeface="Cambria Math" panose="02040503050406030204" pitchFamily="18" charset="0"/>
                        <a:ea typeface="Cambria Math" panose="02040503050406030204" pitchFamily="18" charset="0"/>
                        <a:cs typeface="Times New Roman"/>
                      </a:rPr>
                      <m:t>𝜶</m:t>
                    </m:r>
                  </m:oMath>
                </a14:m>
                <a:r>
                  <a:rPr kumimoji="1" lang="en-US" dirty="0">
                    <a:latin typeface="Times New Roman"/>
                    <a:cs typeface="Times New Roman"/>
                  </a:rPr>
                  <a:t>.  </a:t>
                </a:r>
              </a:p>
            </p:txBody>
          </p:sp>
        </mc:Choice>
        <mc:Fallback xmlns="">
          <p:sp>
            <p:nvSpPr>
              <p:cNvPr id="4" name="TextBox 3">
                <a:extLst>
                  <a:ext uri="{FF2B5EF4-FFF2-40B4-BE49-F238E27FC236}">
                    <a16:creationId xmlns:a16="http://schemas.microsoft.com/office/drawing/2014/main" id="{96B60FCB-111C-4E7E-F0C4-E1DC91192B0E}"/>
                  </a:ext>
                </a:extLst>
              </p:cNvPr>
              <p:cNvSpPr txBox="1">
                <a:spLocks noRot="1" noChangeAspect="1" noMove="1" noResize="1" noEditPoints="1" noAdjustHandles="1" noChangeArrowheads="1" noChangeShapeType="1" noTextEdit="1"/>
              </p:cNvSpPr>
              <p:nvPr/>
            </p:nvSpPr>
            <p:spPr>
              <a:xfrm>
                <a:off x="5154799" y="4020353"/>
                <a:ext cx="2100106" cy="458011"/>
              </a:xfrm>
              <a:prstGeom prst="rect">
                <a:avLst/>
              </a:prstGeom>
              <a:blipFill>
                <a:blip r:embed="rId10"/>
                <a:stretch>
                  <a:fillRect l="-3012" b="-18919"/>
                </a:stretch>
              </a:blipFill>
            </p:spPr>
            <p:txBody>
              <a:bodyPr/>
              <a:lstStyle/>
              <a:p>
                <a:r>
                  <a:rPr lang="en-US">
                    <a:noFill/>
                  </a:rPr>
                  <a:t> </a:t>
                </a:r>
              </a:p>
            </p:txBody>
          </p:sp>
        </mc:Fallback>
      </mc:AlternateContent>
    </p:spTree>
    <p:extLst>
      <p:ext uri="{BB962C8B-B14F-4D97-AF65-F5344CB8AC3E}">
        <p14:creationId xmlns:p14="http://schemas.microsoft.com/office/powerpoint/2010/main" val="328408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p:bldP spid="17" grpId="0"/>
      <p:bldP spid="5"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字方塊 9">
                <a:extLst>
                  <a:ext uri="{FF2B5EF4-FFF2-40B4-BE49-F238E27FC236}">
                    <a16:creationId xmlns:a16="http://schemas.microsoft.com/office/drawing/2014/main" id="{FF913BBD-5135-F732-2C8C-FF2600ADB8B5}"/>
                  </a:ext>
                </a:extLst>
              </p:cNvPr>
              <p:cNvSpPr txBox="1"/>
              <p:nvPr/>
            </p:nvSpPr>
            <p:spPr>
              <a:xfrm>
                <a:off x="1057842" y="1490318"/>
                <a:ext cx="7171900" cy="902427"/>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d>
                        <m:dPr>
                          <m:begChr m:val="["/>
                          <m:endChr m:val="]"/>
                          <m:ctrlPr>
                            <a:rPr lang="zh-TW" altLang="en-US" i="1" smtClean="0">
                              <a:latin typeface="Cambria Math" panose="02040503050406030204" pitchFamily="18" charset="0"/>
                              <a:cs typeface="Times New Roman" pitchFamily="18" charset="0"/>
                            </a:rPr>
                          </m:ctrlPr>
                        </m:dPr>
                        <m:e>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b="1" i="1">
                              <a:latin typeface="Cambria Math" panose="02040503050406030204" pitchFamily="18" charset="0"/>
                              <a:ea typeface="Cambria Math" panose="02040503050406030204" pitchFamily="18" charset="0"/>
                              <a:cs typeface="Times New Roman"/>
                            </a:rPr>
                            <m:t>𝜶</m:t>
                          </m:r>
                          <m:r>
                            <a:rPr lang="en-US" altLang="zh-TW" b="0" i="1" smtClean="0">
                              <a:latin typeface="Cambria Math" panose="02040503050406030204" pitchFamily="18" charset="0"/>
                              <a:ea typeface="Cambria Math" panose="02040503050406030204" pitchFamily="18" charset="0"/>
                              <a:cs typeface="Times New Roman"/>
                            </a:rPr>
                            <m:t>,</m:t>
                          </m:r>
                          <m:r>
                            <a:rPr lang="en-US" i="1" smtClean="0">
                              <a:latin typeface="Cambria Math" panose="02040503050406030204" pitchFamily="18" charset="0"/>
                              <a:ea typeface="Cambria Math" panose="02040503050406030204" pitchFamily="18" charset="0"/>
                              <a:cs typeface="Times New Roman"/>
                            </a:rPr>
                            <m:t> </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e>
                      </m:d>
                      <m:r>
                        <a:rPr lang="en-US" altLang="zh-TW" b="0" i="1" smtClean="0">
                          <a:latin typeface="Cambria Math" panose="02040503050406030204" pitchFamily="18" charset="0"/>
                          <a:cs typeface="Times New Roman"/>
                        </a:rPr>
                        <m:t>=</m:t>
                      </m:r>
                      <m:nary>
                        <m:naryPr>
                          <m:chr m:val="∑"/>
                          <m:ctrlPr>
                            <a:rPr lang="zh-TW" altLang="en-US" b="0" i="1" smtClean="0">
                              <a:latin typeface="Cambria Math" panose="02040503050406030204" pitchFamily="18" charset="0"/>
                              <a:cs typeface="Times New Roman"/>
                            </a:rPr>
                          </m:ctrlPr>
                        </m:naryPr>
                        <m:sub>
                          <m:r>
                            <m:rPr>
                              <m:brk m:alnAt="23"/>
                            </m:rPr>
                            <a:rPr lang="en-US" altLang="zh-TW" b="0" i="1" smtClean="0">
                              <a:latin typeface="Cambria Math" panose="02040503050406030204" pitchFamily="18" charset="0"/>
                              <a:cs typeface="Times New Roman"/>
                            </a:rPr>
                            <m:t>𝑖</m:t>
                          </m:r>
                          <m:r>
                            <a:rPr lang="en-US" altLang="zh-TW" b="0" i="1" smtClean="0">
                              <a:latin typeface="Cambria Math" panose="02040503050406030204" pitchFamily="18" charset="0"/>
                              <a:cs typeface="Times New Roman"/>
                            </a:rPr>
                            <m:t>𝑗</m:t>
                          </m:r>
                          <m:r>
                            <a:rPr lang="en-US" altLang="zh-TW" b="0" i="1" smtClean="0">
                              <a:latin typeface="Cambria Math" panose="02040503050406030204" pitchFamily="18" charset="0"/>
                              <a:cs typeface="Times New Roman"/>
                            </a:rPr>
                            <m:t>=1</m:t>
                          </m:r>
                        </m:sub>
                        <m:sup>
                          <m:r>
                            <a:rPr lang="en-US" altLang="zh-TW" b="0" i="1" smtClean="0">
                              <a:latin typeface="Cambria Math" panose="02040503050406030204" pitchFamily="18" charset="0"/>
                              <a:cs typeface="Times New Roman"/>
                            </a:rPr>
                            <m:t>3</m:t>
                          </m:r>
                        </m:sup>
                        <m:e>
                          <m:d>
                            <m:dPr>
                              <m:begChr m:val="["/>
                              <m:endChr m:val="]"/>
                              <m:ctrlPr>
                                <a:rPr lang="zh-TW" altLang="en-US" i="1">
                                  <a:latin typeface="Cambria Math" panose="02040503050406030204" pitchFamily="18" charset="0"/>
                                  <a:cs typeface="Times New Roman"/>
                                </a:rPr>
                              </m:ctrlPr>
                            </m:dPr>
                            <m:e>
                              <m:sSup>
                                <m:sSupPr>
                                  <m:ctrlPr>
                                    <a:rPr lang="zh-TW" altLang="en-US" i="1">
                                      <a:latin typeface="Cambria Math" panose="02040503050406030204" pitchFamily="18" charset="0"/>
                                      <a:cs typeface="Times New Roman"/>
                                    </a:rPr>
                                  </m:ctrlPr>
                                </m:sSupPr>
                                <m:e>
                                  <m:r>
                                    <a:rPr lang="zh-TW" altLang="en-US" i="1" smtClean="0">
                                      <a:latin typeface="Cambria Math" panose="02040503050406030204" pitchFamily="18" charset="0"/>
                                      <a:cs typeface="Times New Roman"/>
                                    </a:rPr>
                                    <m:t>𝜏</m:t>
                                  </m:r>
                                </m:e>
                                <m:sup>
                                  <m:r>
                                    <a:rPr lang="en-US" altLang="zh-TW" i="1">
                                      <a:latin typeface="Cambria Math" panose="02040503050406030204" pitchFamily="18" charset="0"/>
                                      <a:cs typeface="Times New Roman"/>
                                    </a:rPr>
                                    <m:t>𝑖</m:t>
                                  </m:r>
                                </m:sup>
                              </m:sSup>
                              <m:r>
                                <a:rPr lang="en-US" altLang="zh-TW" i="1">
                                  <a:latin typeface="Cambria Math" panose="02040503050406030204" pitchFamily="18" charset="0"/>
                                  <a:cs typeface="Times New Roman"/>
                                </a:rPr>
                                <m:t>,</m:t>
                              </m:r>
                              <m:sSup>
                                <m:sSupPr>
                                  <m:ctrlPr>
                                    <a:rPr lang="zh-TW" altLang="en-US" i="1">
                                      <a:latin typeface="Cambria Math" panose="02040503050406030204" pitchFamily="18" charset="0"/>
                                      <a:cs typeface="Times New Roman"/>
                                    </a:rPr>
                                  </m:ctrlPr>
                                </m:sSupPr>
                                <m:e>
                                  <m:r>
                                    <a:rPr lang="zh-TW" altLang="en-US" i="1" smtClean="0">
                                      <a:latin typeface="Cambria Math" panose="02040503050406030204" pitchFamily="18" charset="0"/>
                                      <a:cs typeface="Times New Roman"/>
                                    </a:rPr>
                                    <m:t>𝜏</m:t>
                                  </m:r>
                                </m:e>
                                <m:sup>
                                  <m:r>
                                    <a:rPr lang="en-US" altLang="zh-TW" i="1">
                                      <a:latin typeface="Cambria Math" panose="02040503050406030204" pitchFamily="18" charset="0"/>
                                      <a:cs typeface="Times New Roman"/>
                                    </a:rPr>
                                    <m:t>𝑗</m:t>
                                  </m:r>
                                </m:sup>
                              </m:sSup>
                            </m:e>
                          </m:d>
                          <m:sSup>
                            <m:sSupPr>
                              <m:ctrlPr>
                                <a:rPr lang="zh-TW" altLang="en-US" i="1" smtClean="0">
                                  <a:latin typeface="Cambria Math" panose="02040503050406030204" pitchFamily="18" charset="0"/>
                                  <a:cs typeface="Times New Roman"/>
                                </a:rPr>
                              </m:ctrlPr>
                            </m:sSupPr>
                            <m:e>
                              <m:r>
                                <a:rPr lang="zh-TW" altLang="en-US" i="1" smtClean="0">
                                  <a:latin typeface="Cambria Math" panose="02040503050406030204" pitchFamily="18" charset="0"/>
                                  <a:cs typeface="Times New Roman"/>
                                </a:rPr>
                                <m:t>𝛼</m:t>
                              </m:r>
                            </m:e>
                            <m:sup>
                              <m:r>
                                <a:rPr lang="en-US" altLang="zh-TW" b="0" i="1" smtClean="0">
                                  <a:latin typeface="Cambria Math" panose="02040503050406030204" pitchFamily="18" charset="0"/>
                                  <a:cs typeface="Times New Roman"/>
                                </a:rPr>
                                <m:t>𝑖</m:t>
                              </m:r>
                            </m:sup>
                          </m:sSup>
                          <m:sSubSup>
                            <m:sSubSupPr>
                              <m:ctrlPr>
                                <a:rPr lang="zh-TW" altLang="en-US" i="1" smtClean="0">
                                  <a:latin typeface="Cambria Math" panose="02040503050406030204" pitchFamily="18" charset="0"/>
                                  <a:cs typeface="Times New Roman"/>
                                </a:rPr>
                              </m:ctrlPr>
                            </m:sSubSupPr>
                            <m:e>
                              <m:r>
                                <a:rPr lang="en-US" altLang="zh-TW" b="0" i="1" smtClean="0">
                                  <a:latin typeface="Cambria Math" panose="02040503050406030204" pitchFamily="18" charset="0"/>
                                  <a:cs typeface="Times New Roman"/>
                                </a:rPr>
                                <m:t>𝑊</m:t>
                              </m:r>
                            </m:e>
                            <m:sub>
                              <m:r>
                                <a:rPr lang="zh-TW" altLang="en-US" i="1" smtClean="0">
                                  <a:latin typeface="Cambria Math" panose="02040503050406030204" pitchFamily="18" charset="0"/>
                                  <a:cs typeface="Times New Roman"/>
                                </a:rPr>
                                <m:t>𝜇</m:t>
                              </m:r>
                            </m:sub>
                            <m:sup>
                              <m:r>
                                <a:rPr lang="en-US" altLang="zh-TW" b="0" i="1" smtClean="0">
                                  <a:latin typeface="Cambria Math" panose="02040503050406030204" pitchFamily="18" charset="0"/>
                                  <a:cs typeface="Times New Roman"/>
                                </a:rPr>
                                <m:t>𝑗</m:t>
                              </m:r>
                            </m:sup>
                          </m:sSubSup>
                        </m:e>
                      </m:nary>
                      <m:r>
                        <a:rPr lang="en-US" altLang="zh-TW" b="0" i="1" smtClean="0">
                          <a:latin typeface="Cambria Math" panose="02040503050406030204" pitchFamily="18" charset="0"/>
                          <a:cs typeface="Times New Roman"/>
                        </a:rPr>
                        <m:t>=</m:t>
                      </m:r>
                      <m:nary>
                        <m:naryPr>
                          <m:chr m:val="∑"/>
                          <m:ctrlPr>
                            <a:rPr lang="zh-TW" altLang="en-US" i="1">
                              <a:latin typeface="Cambria Math" panose="02040503050406030204" pitchFamily="18" charset="0"/>
                              <a:cs typeface="Times New Roman"/>
                            </a:rPr>
                          </m:ctrlPr>
                        </m:naryPr>
                        <m:sub>
                          <m:r>
                            <m:rPr>
                              <m:brk m:alnAt="23"/>
                            </m:rPr>
                            <a:rPr lang="en-US" altLang="zh-TW" i="1">
                              <a:latin typeface="Cambria Math" panose="02040503050406030204" pitchFamily="18" charset="0"/>
                              <a:cs typeface="Times New Roman"/>
                            </a:rPr>
                            <m:t>𝑖</m:t>
                          </m:r>
                          <m:r>
                            <a:rPr lang="en-US" altLang="zh-TW" i="1">
                              <a:latin typeface="Cambria Math" panose="02040503050406030204" pitchFamily="18" charset="0"/>
                              <a:cs typeface="Times New Roman"/>
                            </a:rPr>
                            <m:t>𝑗</m:t>
                          </m:r>
                          <m:r>
                            <a:rPr lang="en-US" altLang="zh-TW" i="1">
                              <a:latin typeface="Cambria Math" panose="02040503050406030204" pitchFamily="18" charset="0"/>
                              <a:cs typeface="Times New Roman"/>
                            </a:rPr>
                            <m:t>=1</m:t>
                          </m:r>
                        </m:sub>
                        <m:sup>
                          <m:r>
                            <a:rPr lang="en-US" altLang="zh-TW" i="1">
                              <a:latin typeface="Cambria Math" panose="02040503050406030204" pitchFamily="18" charset="0"/>
                              <a:cs typeface="Times New Roman"/>
                            </a:rPr>
                            <m:t>3</m:t>
                          </m:r>
                        </m:sup>
                        <m:e>
                          <m:r>
                            <a:rPr lang="en-US" altLang="zh-TW" b="0" i="1" smtClean="0">
                              <a:latin typeface="Cambria Math" panose="02040503050406030204" pitchFamily="18" charset="0"/>
                              <a:cs typeface="Times New Roman"/>
                            </a:rPr>
                            <m:t>2</m:t>
                          </m:r>
                          <m:sSub>
                            <m:sSubPr>
                              <m:ctrlPr>
                                <a:rPr lang="zh-TW" altLang="en-US" i="1" smtClean="0">
                                  <a:latin typeface="Cambria Math" panose="02040503050406030204" pitchFamily="18" charset="0"/>
                                  <a:cs typeface="Times New Roman"/>
                                </a:rPr>
                              </m:ctrlPr>
                            </m:sSubPr>
                            <m:e>
                              <m:r>
                                <a:rPr lang="zh-TW" altLang="en-US" i="1" smtClean="0">
                                  <a:latin typeface="Cambria Math" panose="02040503050406030204" pitchFamily="18" charset="0"/>
                                  <a:cs typeface="Times New Roman"/>
                                </a:rPr>
                                <m:t>𝜖</m:t>
                              </m:r>
                            </m:e>
                            <m:sub>
                              <m:r>
                                <a:rPr lang="en-US" altLang="zh-TW" b="0" i="1" smtClean="0">
                                  <a:latin typeface="Cambria Math" panose="02040503050406030204" pitchFamily="18" charset="0"/>
                                  <a:cs typeface="Times New Roman"/>
                                </a:rPr>
                                <m:t>𝑖𝑗𝑘</m:t>
                              </m:r>
                            </m:sub>
                          </m:sSub>
                          <m:sSup>
                            <m:sSupPr>
                              <m:ctrlPr>
                                <a:rPr lang="zh-TW" altLang="en-US" i="1">
                                  <a:latin typeface="Cambria Math" panose="02040503050406030204" pitchFamily="18" charset="0"/>
                                  <a:cs typeface="Times New Roman"/>
                                </a:rPr>
                              </m:ctrlPr>
                            </m:sSupPr>
                            <m:e>
                              <m:r>
                                <a:rPr lang="zh-TW" altLang="en-US" i="1" smtClean="0">
                                  <a:latin typeface="Cambria Math" panose="02040503050406030204" pitchFamily="18" charset="0"/>
                                  <a:cs typeface="Times New Roman"/>
                                </a:rPr>
                                <m:t>𝜏</m:t>
                              </m:r>
                            </m:e>
                            <m:sup>
                              <m:r>
                                <a:rPr lang="en-US" altLang="zh-TW" b="0" i="1" smtClean="0">
                                  <a:latin typeface="Cambria Math" panose="02040503050406030204" pitchFamily="18" charset="0"/>
                                  <a:cs typeface="Times New Roman"/>
                                </a:rPr>
                                <m:t>𝑘</m:t>
                              </m:r>
                            </m:sup>
                          </m:sSup>
                          <m:sSup>
                            <m:sSupPr>
                              <m:ctrlPr>
                                <a:rPr lang="zh-TW" altLang="en-US" i="1">
                                  <a:latin typeface="Cambria Math" panose="02040503050406030204" pitchFamily="18" charset="0"/>
                                  <a:cs typeface="Times New Roman"/>
                                </a:rPr>
                              </m:ctrlPr>
                            </m:sSupPr>
                            <m:e>
                              <m:r>
                                <a:rPr lang="zh-TW" altLang="en-US" i="1">
                                  <a:latin typeface="Cambria Math" panose="02040503050406030204" pitchFamily="18" charset="0"/>
                                  <a:cs typeface="Times New Roman"/>
                                </a:rPr>
                                <m:t>𝛼</m:t>
                              </m:r>
                            </m:e>
                            <m:sup>
                              <m:r>
                                <a:rPr lang="en-US" altLang="zh-TW" i="1">
                                  <a:latin typeface="Cambria Math" panose="02040503050406030204" pitchFamily="18" charset="0"/>
                                  <a:cs typeface="Times New Roman"/>
                                </a:rPr>
                                <m:t>𝑖</m:t>
                              </m:r>
                            </m:sup>
                          </m:sSup>
                          <m:sSubSup>
                            <m:sSubSupPr>
                              <m:ctrlPr>
                                <a:rPr lang="zh-TW" altLang="en-US" i="1">
                                  <a:latin typeface="Cambria Math" panose="02040503050406030204" pitchFamily="18" charset="0"/>
                                  <a:cs typeface="Times New Roman"/>
                                </a:rPr>
                              </m:ctrlPr>
                            </m:sSubSupPr>
                            <m:e>
                              <m:r>
                                <a:rPr lang="en-US" altLang="zh-TW" i="1">
                                  <a:latin typeface="Cambria Math" panose="02040503050406030204" pitchFamily="18" charset="0"/>
                                  <a:cs typeface="Times New Roman"/>
                                </a:rPr>
                                <m:t>𝑊</m:t>
                              </m:r>
                            </m:e>
                            <m:sub>
                              <m:r>
                                <a:rPr lang="zh-TW" altLang="en-US" i="1">
                                  <a:latin typeface="Cambria Math" panose="02040503050406030204" pitchFamily="18" charset="0"/>
                                  <a:cs typeface="Times New Roman"/>
                                </a:rPr>
                                <m:t>𝜇</m:t>
                              </m:r>
                            </m:sub>
                            <m:sup>
                              <m:r>
                                <a:rPr lang="en-US" altLang="zh-TW" i="1">
                                  <a:latin typeface="Cambria Math" panose="02040503050406030204" pitchFamily="18" charset="0"/>
                                  <a:cs typeface="Times New Roman"/>
                                </a:rPr>
                                <m:t>𝑗</m:t>
                              </m:r>
                            </m:sup>
                          </m:sSubSup>
                        </m:e>
                      </m:nary>
                      <m:r>
                        <a:rPr lang="en-US" altLang="zh-TW" b="0" i="1" smtClean="0">
                          <a:latin typeface="Cambria Math" panose="02040503050406030204" pitchFamily="18" charset="0"/>
                          <a:cs typeface="Times New Roman"/>
                        </a:rPr>
                        <m:t>=2</m:t>
                      </m:r>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d>
                        <m:dPr>
                          <m:ctrlPr>
                            <a:rPr lang="en-US" altLang="zh-TW" i="1" smtClean="0">
                              <a:latin typeface="Cambria Math" panose="02040503050406030204" pitchFamily="18" charset="0"/>
                              <a:ea typeface="Cambria Math" panose="02040503050406030204" pitchFamily="18" charset="0"/>
                              <a:cs typeface="Times New Roman" pitchFamily="18" charset="0"/>
                            </a:rPr>
                          </m:ctrlPr>
                        </m:dPr>
                        <m:e>
                          <m:r>
                            <a:rPr lang="en-US" altLang="zh-TW" b="1" i="1">
                              <a:latin typeface="Cambria Math" panose="02040503050406030204" pitchFamily="18" charset="0"/>
                              <a:ea typeface="Cambria Math" panose="02040503050406030204" pitchFamily="18" charset="0"/>
                              <a:cs typeface="Times New Roman"/>
                            </a:rPr>
                            <m:t>𝜶</m:t>
                          </m:r>
                          <m:r>
                            <a:rPr lang="en-US" altLang="zh-TW" i="1">
                              <a:latin typeface="Cambria Math" panose="02040503050406030204" pitchFamily="18" charset="0"/>
                              <a:ea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e>
                      </m:d>
                    </m:oMath>
                  </m:oMathPara>
                </a14:m>
                <a:endParaRPr lang="zh-TW" altLang="en-US" dirty="0">
                  <a:latin typeface="Times New Roman" pitchFamily="18" charset="0"/>
                  <a:cs typeface="Times New Roman" pitchFamily="18" charset="0"/>
                </a:endParaRPr>
              </a:p>
            </p:txBody>
          </p:sp>
        </mc:Choice>
        <mc:Fallback xmlns="">
          <p:sp>
            <p:nvSpPr>
              <p:cNvPr id="3" name="文字方塊 9">
                <a:extLst>
                  <a:ext uri="{FF2B5EF4-FFF2-40B4-BE49-F238E27FC236}">
                    <a16:creationId xmlns:a16="http://schemas.microsoft.com/office/drawing/2014/main" id="{FF913BBD-5135-F732-2C8C-FF2600ADB8B5}"/>
                  </a:ext>
                </a:extLst>
              </p:cNvPr>
              <p:cNvSpPr txBox="1">
                <a:spLocks noRot="1" noChangeAspect="1" noMove="1" noResize="1" noEditPoints="1" noAdjustHandles="1" noChangeArrowheads="1" noChangeShapeType="1" noTextEdit="1"/>
              </p:cNvSpPr>
              <p:nvPr/>
            </p:nvSpPr>
            <p:spPr>
              <a:xfrm>
                <a:off x="1057842" y="1490318"/>
                <a:ext cx="7171900" cy="902427"/>
              </a:xfrm>
              <a:prstGeom prst="rect">
                <a:avLst/>
              </a:prstGeom>
              <a:blipFill>
                <a:blip r:embed="rId2"/>
                <a:stretch>
                  <a:fillRect t="-91667" b="-14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3EFAE83-14B1-2488-B96C-FE0980AF77AC}"/>
                  </a:ext>
                </a:extLst>
              </p:cNvPr>
              <p:cNvSpPr txBox="1"/>
              <p:nvPr/>
            </p:nvSpPr>
            <p:spPr>
              <a:xfrm>
                <a:off x="1013156" y="2326345"/>
                <a:ext cx="6290268" cy="503921"/>
              </a:xfrm>
              <a:prstGeom prst="rect">
                <a:avLst/>
              </a:prstGeom>
              <a:noFill/>
            </p:spPr>
            <p:txBody>
              <a:bodyPr wrap="square" rtlCol="0">
                <a:spAutoFit/>
              </a:bodyPr>
              <a:lstStyle/>
              <a:p>
                <a:pPr>
                  <a:lnSpc>
                    <a:spcPct val="150000"/>
                  </a:lnSpc>
                </a:pPr>
                <a:r>
                  <a:rPr kumimoji="1" lang="en-US" dirty="0">
                    <a:latin typeface="Times New Roman"/>
                    <a:cs typeface="Times New Roman"/>
                  </a:rPr>
                  <a:t>The commutator turns out to be the cross product of </a:t>
                </a:r>
                <a14:m>
                  <m:oMath xmlns:m="http://schemas.openxmlformats.org/officeDocument/2006/math">
                    <m:r>
                      <a:rPr lang="en-US" altLang="zh-TW" b="1" i="1">
                        <a:latin typeface="Cambria Math" panose="02040503050406030204" pitchFamily="18" charset="0"/>
                        <a:ea typeface="Cambria Math" panose="02040503050406030204" pitchFamily="18" charset="0"/>
                        <a:cs typeface="Times New Roman"/>
                      </a:rPr>
                      <m:t>𝜶</m:t>
                    </m:r>
                  </m:oMath>
                </a14:m>
                <a:r>
                  <a:rPr kumimoji="1" lang="en-US" dirty="0">
                    <a:latin typeface="Times New Roman"/>
                    <a:cs typeface="Times New Roman"/>
                  </a:rPr>
                  <a:t> and </a:t>
                </a:r>
                <a14:m>
                  <m:oMath xmlns:m="http://schemas.openxmlformats.org/officeDocument/2006/math">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oMath>
                </a14:m>
                <a:r>
                  <a:rPr kumimoji="1" lang="en-US" dirty="0">
                    <a:latin typeface="Times New Roman"/>
                    <a:cs typeface="Times New Roman"/>
                  </a:rPr>
                  <a:t>.</a:t>
                </a:r>
              </a:p>
            </p:txBody>
          </p:sp>
        </mc:Choice>
        <mc:Fallback xmlns="">
          <p:sp>
            <p:nvSpPr>
              <p:cNvPr id="4" name="TextBox 3">
                <a:extLst>
                  <a:ext uri="{FF2B5EF4-FFF2-40B4-BE49-F238E27FC236}">
                    <a16:creationId xmlns:a16="http://schemas.microsoft.com/office/drawing/2014/main" id="{83EFAE83-14B1-2488-B96C-FE0980AF77AC}"/>
                  </a:ext>
                </a:extLst>
              </p:cNvPr>
              <p:cNvSpPr txBox="1">
                <a:spLocks noRot="1" noChangeAspect="1" noMove="1" noResize="1" noEditPoints="1" noAdjustHandles="1" noChangeArrowheads="1" noChangeShapeType="1" noTextEdit="1"/>
              </p:cNvSpPr>
              <p:nvPr/>
            </p:nvSpPr>
            <p:spPr>
              <a:xfrm>
                <a:off x="1013156" y="2326345"/>
                <a:ext cx="6290268" cy="503921"/>
              </a:xfrm>
              <a:prstGeom prst="rect">
                <a:avLst/>
              </a:prstGeom>
              <a:blipFill>
                <a:blip r:embed="rId3"/>
                <a:stretch>
                  <a:fillRect l="-805"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9">
                <a:extLst>
                  <a:ext uri="{FF2B5EF4-FFF2-40B4-BE49-F238E27FC236}">
                    <a16:creationId xmlns:a16="http://schemas.microsoft.com/office/drawing/2014/main" id="{C40C0A61-F740-15E5-D3E8-E9FD6F9A7641}"/>
                  </a:ext>
                </a:extLst>
              </p:cNvPr>
              <p:cNvSpPr txBox="1"/>
              <p:nvPr/>
            </p:nvSpPr>
            <p:spPr>
              <a:xfrm>
                <a:off x="1057842" y="3744206"/>
                <a:ext cx="2576607" cy="661335"/>
              </a:xfrm>
              <a:prstGeom prst="rect">
                <a:avLst/>
              </a:prstGeom>
              <a:solidFill>
                <a:srgbClr val="FFFF00"/>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zh-TW" altLang="en-US" i="1" smtClean="0">
                          <a:latin typeface="Cambria Math" panose="02040503050406030204" pitchFamily="18" charset="0"/>
                          <a:cs typeface="Times New Roman"/>
                        </a:rPr>
                        <m:t>𝛿</m:t>
                      </m:r>
                      <m:sSub>
                        <m:sSubPr>
                          <m:ctrlPr>
                            <a:rPr lang="zh-TW" altLang="en-US" i="1" smtClean="0">
                              <a:latin typeface="Cambria Math" panose="02040503050406030204" pitchFamily="18" charset="0"/>
                              <a:cs typeface="Times New Roman"/>
                            </a:rPr>
                          </m:ctrlPr>
                        </m:sSubPr>
                        <m:e>
                          <m:r>
                            <a:rPr lang="en-US" altLang="zh-TW" b="1" i="1" smtClean="0">
                              <a:latin typeface="Cambria Math" panose="02040503050406030204" pitchFamily="18" charset="0"/>
                              <a:cs typeface="Times New Roman"/>
                            </a:rPr>
                            <m:t>𝑾</m:t>
                          </m:r>
                        </m:e>
                        <m:sub>
                          <m:r>
                            <a:rPr lang="zh-TW" altLang="en-US" b="0" i="1" smtClean="0">
                              <a:latin typeface="Cambria Math" panose="02040503050406030204" pitchFamily="18" charset="0"/>
                              <a:cs typeface="Times New Roman"/>
                            </a:rPr>
                            <m:t>𝜇</m:t>
                          </m:r>
                        </m:sub>
                      </m:sSub>
                      <m:r>
                        <a:rPr lang="en-US" altLang="zh-TW" b="0" i="1" smtClean="0">
                          <a:latin typeface="Cambria Math" panose="02040503050406030204" pitchFamily="18" charset="0"/>
                          <a:cs typeface="Times New Roman"/>
                        </a:rPr>
                        <m:t>=</m:t>
                      </m:r>
                      <m:f>
                        <m:fPr>
                          <m:ctrlPr>
                            <a:rPr lang="en-US" altLang="zh-TW" b="0" i="1" smtClean="0">
                              <a:latin typeface="Cambria Math" panose="02040503050406030204" pitchFamily="18" charset="0"/>
                              <a:cs typeface="Times New Roman"/>
                            </a:rPr>
                          </m:ctrlPr>
                        </m:fPr>
                        <m:num>
                          <m:r>
                            <a:rPr lang="en-US" altLang="zh-TW" b="0" i="1" smtClean="0">
                              <a:latin typeface="Cambria Math" panose="02040503050406030204" pitchFamily="18" charset="0"/>
                              <a:cs typeface="Times New Roman"/>
                            </a:rPr>
                            <m:t>1</m:t>
                          </m:r>
                        </m:num>
                        <m:den>
                          <m:r>
                            <a:rPr lang="en-US" altLang="zh-TW" b="0" i="1" smtClean="0">
                              <a:latin typeface="Cambria Math" panose="02040503050406030204" pitchFamily="18" charset="0"/>
                              <a:cs typeface="Times New Roman"/>
                            </a:rPr>
                            <m:t>𝑔</m:t>
                          </m:r>
                        </m:den>
                      </m:f>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a:rPr lang="en-US" altLang="zh-TW" b="1" i="1">
                          <a:latin typeface="Cambria Math" panose="02040503050406030204" pitchFamily="18" charset="0"/>
                          <a:ea typeface="Cambria Math" panose="02040503050406030204" pitchFamily="18" charset="0"/>
                          <a:cs typeface="Times New Roman"/>
                        </a:rPr>
                        <m:t>𝜶</m:t>
                      </m:r>
                      <m:r>
                        <a:rPr lang="en-US" altLang="zh-TW" b="0" i="1" smtClean="0">
                          <a:latin typeface="Cambria Math" panose="02040503050406030204" pitchFamily="18" charset="0"/>
                          <a:ea typeface="Cambria Math" panose="02040503050406030204" pitchFamily="18" charset="0"/>
                          <a:cs typeface="Times New Roman"/>
                        </a:rPr>
                        <m:t>+</m:t>
                      </m:r>
                      <m:r>
                        <a:rPr lang="en-US" altLang="zh-TW" b="1" i="1">
                          <a:latin typeface="Cambria Math" panose="02040503050406030204" pitchFamily="18" charset="0"/>
                          <a:ea typeface="Cambria Math" panose="02040503050406030204" pitchFamily="18" charset="0"/>
                          <a:cs typeface="Times New Roman"/>
                        </a:rPr>
                        <m:t>𝜶</m:t>
                      </m:r>
                      <m:r>
                        <a:rPr lang="en-US" altLang="zh-TW" i="1">
                          <a:latin typeface="Cambria Math" panose="02040503050406030204" pitchFamily="18" charset="0"/>
                          <a:ea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oMath>
                  </m:oMathPara>
                </a14:m>
                <a:endParaRPr lang="zh-TW" altLang="en-US" dirty="0">
                  <a:latin typeface="Times New Roman" pitchFamily="18" charset="0"/>
                  <a:cs typeface="Times New Roman" pitchFamily="18" charset="0"/>
                </a:endParaRPr>
              </a:p>
            </p:txBody>
          </p:sp>
        </mc:Choice>
        <mc:Fallback xmlns="">
          <p:sp>
            <p:nvSpPr>
              <p:cNvPr id="5" name="文字方塊 9">
                <a:extLst>
                  <a:ext uri="{FF2B5EF4-FFF2-40B4-BE49-F238E27FC236}">
                    <a16:creationId xmlns:a16="http://schemas.microsoft.com/office/drawing/2014/main" id="{C40C0A61-F740-15E5-D3E8-E9FD6F9A7641}"/>
                  </a:ext>
                </a:extLst>
              </p:cNvPr>
              <p:cNvSpPr txBox="1">
                <a:spLocks noRot="1" noChangeAspect="1" noMove="1" noResize="1" noEditPoints="1" noAdjustHandles="1" noChangeArrowheads="1" noChangeShapeType="1" noTextEdit="1"/>
              </p:cNvSpPr>
              <p:nvPr/>
            </p:nvSpPr>
            <p:spPr>
              <a:xfrm>
                <a:off x="1057842" y="3744206"/>
                <a:ext cx="2576607" cy="661335"/>
              </a:xfrm>
              <a:prstGeom prst="rect">
                <a:avLst/>
              </a:prstGeom>
              <a:blipFill>
                <a:blip r:embed="rId4"/>
                <a:stretch>
                  <a:fillRect b="-185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C584C3F6-70E9-40E2-36AA-DB0F4EBCA99A}"/>
              </a:ext>
            </a:extLst>
          </p:cNvPr>
          <p:cNvSpPr txBox="1"/>
          <p:nvPr/>
        </p:nvSpPr>
        <p:spPr>
          <a:xfrm>
            <a:off x="1057842" y="4474727"/>
            <a:ext cx="2255060"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In components:</a:t>
            </a:r>
          </a:p>
        </p:txBody>
      </p:sp>
      <p:sp>
        <p:nvSpPr>
          <p:cNvPr id="2" name="TextBox 1">
            <a:extLst>
              <a:ext uri="{FF2B5EF4-FFF2-40B4-BE49-F238E27FC236}">
                <a16:creationId xmlns:a16="http://schemas.microsoft.com/office/drawing/2014/main" id="{1AD7AECC-8461-3C01-9C66-D8826B5E4CCA}"/>
              </a:ext>
            </a:extLst>
          </p:cNvPr>
          <p:cNvSpPr txBox="1"/>
          <p:nvPr/>
        </p:nvSpPr>
        <p:spPr>
          <a:xfrm>
            <a:off x="1057842" y="5665041"/>
            <a:ext cx="6636141"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Done. </a:t>
            </a:r>
          </a:p>
        </p:txBody>
      </p:sp>
      <mc:AlternateContent xmlns:mc="http://schemas.openxmlformats.org/markup-compatibility/2006" xmlns:a14="http://schemas.microsoft.com/office/drawing/2010/main">
        <mc:Choice Requires="a14">
          <p:sp>
            <p:nvSpPr>
              <p:cNvPr id="9" name="文字方塊 9">
                <a:extLst>
                  <a:ext uri="{FF2B5EF4-FFF2-40B4-BE49-F238E27FC236}">
                    <a16:creationId xmlns:a16="http://schemas.microsoft.com/office/drawing/2014/main" id="{E17546FA-B369-89C2-4630-89DFCE9E32C6}"/>
                  </a:ext>
                </a:extLst>
              </p:cNvPr>
              <p:cNvSpPr txBox="1"/>
              <p:nvPr/>
            </p:nvSpPr>
            <p:spPr>
              <a:xfrm>
                <a:off x="1057842" y="4968222"/>
                <a:ext cx="2963050" cy="661335"/>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zh-TW" altLang="en-US" i="1" smtClean="0">
                          <a:latin typeface="Cambria Math" panose="02040503050406030204" pitchFamily="18" charset="0"/>
                          <a:cs typeface="Times New Roman"/>
                        </a:rPr>
                        <m:t>𝛿</m:t>
                      </m:r>
                      <m:sSubSup>
                        <m:sSubSupPr>
                          <m:ctrlPr>
                            <a:rPr lang="zh-TW" altLang="en-US" i="1" smtClean="0">
                              <a:latin typeface="Cambria Math" panose="02040503050406030204" pitchFamily="18" charset="0"/>
                              <a:cs typeface="Times New Roman"/>
                            </a:rPr>
                          </m:ctrlPr>
                        </m:sSubSupPr>
                        <m:e>
                          <m:r>
                            <a:rPr lang="en-US" altLang="zh-TW" i="1">
                              <a:latin typeface="Cambria Math" panose="02040503050406030204" pitchFamily="18" charset="0"/>
                              <a:cs typeface="Times New Roman"/>
                            </a:rPr>
                            <m:t>𝑊</m:t>
                          </m:r>
                        </m:e>
                        <m:sub>
                          <m:r>
                            <a:rPr lang="zh-TW" altLang="en-US" i="1">
                              <a:latin typeface="Cambria Math" panose="02040503050406030204" pitchFamily="18" charset="0"/>
                              <a:cs typeface="Times New Roman"/>
                            </a:rPr>
                            <m:t>𝜇</m:t>
                          </m:r>
                        </m:sub>
                        <m:sup>
                          <m:r>
                            <a:rPr lang="en-US" altLang="zh-TW" b="0" i="1" smtClean="0">
                              <a:latin typeface="Cambria Math" panose="02040503050406030204" pitchFamily="18" charset="0"/>
                              <a:cs typeface="Times New Roman"/>
                            </a:rPr>
                            <m:t>𝑘</m:t>
                          </m:r>
                        </m:sup>
                      </m:sSubSup>
                      <m:r>
                        <a:rPr lang="en-US" altLang="zh-TW" b="0" i="1" smtClean="0">
                          <a:latin typeface="Cambria Math" panose="02040503050406030204" pitchFamily="18" charset="0"/>
                          <a:cs typeface="Times New Roman"/>
                        </a:rPr>
                        <m:t>=</m:t>
                      </m:r>
                      <m:f>
                        <m:fPr>
                          <m:ctrlPr>
                            <a:rPr lang="en-US" altLang="zh-TW" i="1">
                              <a:latin typeface="Cambria Math" panose="02040503050406030204" pitchFamily="18" charset="0"/>
                              <a:cs typeface="Times New Roman"/>
                            </a:rPr>
                          </m:ctrlPr>
                        </m:fPr>
                        <m:num>
                          <m:r>
                            <a:rPr lang="en-US" altLang="zh-TW" i="1">
                              <a:latin typeface="Cambria Math" panose="02040503050406030204" pitchFamily="18" charset="0"/>
                              <a:cs typeface="Times New Roman"/>
                            </a:rPr>
                            <m:t>1</m:t>
                          </m:r>
                        </m:num>
                        <m:den>
                          <m:r>
                            <a:rPr lang="en-US" altLang="zh-TW" i="1">
                              <a:latin typeface="Cambria Math" panose="02040503050406030204" pitchFamily="18" charset="0"/>
                              <a:cs typeface="Times New Roman"/>
                            </a:rPr>
                            <m:t>𝑔</m:t>
                          </m:r>
                        </m:den>
                      </m:f>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sSup>
                        <m:sSupPr>
                          <m:ctrlPr>
                            <a:rPr lang="zh-TW" altLang="en-US" i="1">
                              <a:latin typeface="Cambria Math" panose="02040503050406030204" pitchFamily="18" charset="0"/>
                              <a:cs typeface="Times New Roman"/>
                            </a:rPr>
                          </m:ctrlPr>
                        </m:sSupPr>
                        <m:e>
                          <m:r>
                            <a:rPr lang="zh-TW" altLang="en-US" i="1">
                              <a:latin typeface="Cambria Math" panose="02040503050406030204" pitchFamily="18" charset="0"/>
                              <a:cs typeface="Times New Roman"/>
                            </a:rPr>
                            <m:t>𝛼</m:t>
                          </m:r>
                        </m:e>
                        <m:sup>
                          <m:r>
                            <a:rPr lang="en-US" altLang="zh-TW" b="0" i="1" smtClean="0">
                              <a:latin typeface="Cambria Math" panose="02040503050406030204" pitchFamily="18" charset="0"/>
                              <a:cs typeface="Times New Roman"/>
                            </a:rPr>
                            <m:t>𝑘</m:t>
                          </m:r>
                        </m:sup>
                      </m:sSup>
                      <m:r>
                        <a:rPr lang="en-US" altLang="zh-TW" b="0" i="1" smtClean="0">
                          <a:latin typeface="Cambria Math" panose="02040503050406030204" pitchFamily="18" charset="0"/>
                          <a:ea typeface="Cambria Math" panose="02040503050406030204" pitchFamily="18" charset="0"/>
                          <a:cs typeface="Times New Roman"/>
                        </a:rPr>
                        <m:t>+</m:t>
                      </m:r>
                      <m:sSup>
                        <m:sSupPr>
                          <m:ctrlPr>
                            <a:rPr lang="en-US" i="1">
                              <a:latin typeface="Cambria Math" panose="02040503050406030204" pitchFamily="18" charset="0"/>
                              <a:ea typeface="Cambria Math" panose="02040503050406030204" pitchFamily="18" charset="0"/>
                              <a:cs typeface="Times New Roman"/>
                            </a:rPr>
                          </m:ctrlPr>
                        </m:sSupPr>
                        <m:e>
                          <m:r>
                            <a:rPr lang="en-US" i="1">
                              <a:latin typeface="Cambria Math" panose="02040503050406030204" pitchFamily="18" charset="0"/>
                              <a:ea typeface="Cambria Math" panose="02040503050406030204" pitchFamily="18" charset="0"/>
                              <a:cs typeface="Times New Roman"/>
                            </a:rPr>
                            <m:t>𝜀</m:t>
                          </m:r>
                        </m:e>
                        <m:sup>
                          <m:r>
                            <a:rPr lang="en-US" i="1">
                              <a:latin typeface="Cambria Math" panose="02040503050406030204" pitchFamily="18" charset="0"/>
                              <a:ea typeface="Cambria Math" panose="02040503050406030204" pitchFamily="18" charset="0"/>
                              <a:cs typeface="Times New Roman"/>
                            </a:rPr>
                            <m:t>𝑖𝑗𝑘</m:t>
                          </m:r>
                        </m:sup>
                      </m:sSup>
                      <m:sSup>
                        <m:sSupPr>
                          <m:ctrlPr>
                            <a:rPr lang="zh-TW" altLang="en-US" i="1">
                              <a:latin typeface="Cambria Math" panose="02040503050406030204" pitchFamily="18" charset="0"/>
                              <a:cs typeface="Times New Roman"/>
                            </a:rPr>
                          </m:ctrlPr>
                        </m:sSupPr>
                        <m:e>
                          <m:r>
                            <a:rPr lang="zh-TW" altLang="en-US" i="1">
                              <a:latin typeface="Cambria Math" panose="02040503050406030204" pitchFamily="18" charset="0"/>
                              <a:cs typeface="Times New Roman"/>
                            </a:rPr>
                            <m:t>𝛼</m:t>
                          </m:r>
                        </m:e>
                        <m:sup>
                          <m:r>
                            <a:rPr lang="en-US" altLang="zh-TW" i="1">
                              <a:latin typeface="Cambria Math" panose="02040503050406030204" pitchFamily="18" charset="0"/>
                              <a:cs typeface="Times New Roman"/>
                            </a:rPr>
                            <m:t>𝑖</m:t>
                          </m:r>
                        </m:sup>
                      </m:sSup>
                      <m:sSubSup>
                        <m:sSubSupPr>
                          <m:ctrlPr>
                            <a:rPr lang="en-US" altLang="zh-TW" i="1">
                              <a:latin typeface="Cambria Math" panose="02040503050406030204" pitchFamily="18" charset="0"/>
                              <a:cs typeface="Times New Roman"/>
                            </a:rPr>
                          </m:ctrlPr>
                        </m:sSubSupPr>
                        <m:e>
                          <m:r>
                            <a:rPr lang="en-US" altLang="zh-TW" i="1">
                              <a:latin typeface="Cambria Math" panose="02040503050406030204" pitchFamily="18" charset="0"/>
                              <a:cs typeface="Times New Roman"/>
                            </a:rPr>
                            <m:t>𝑊</m:t>
                          </m:r>
                        </m:e>
                        <m:sub>
                          <m:r>
                            <a:rPr lang="en-US" altLang="zh-TW" i="1">
                              <a:latin typeface="Cambria Math" panose="02040503050406030204" pitchFamily="18" charset="0"/>
                              <a:ea typeface="Cambria Math" panose="02040503050406030204" pitchFamily="18" charset="0"/>
                              <a:cs typeface="Times New Roman"/>
                            </a:rPr>
                            <m:t>𝜇</m:t>
                          </m:r>
                        </m:sub>
                        <m:sup>
                          <m:r>
                            <a:rPr lang="en-US" altLang="zh-TW" i="1">
                              <a:latin typeface="Cambria Math" panose="02040503050406030204" pitchFamily="18" charset="0"/>
                              <a:cs typeface="Times New Roman"/>
                            </a:rPr>
                            <m:t>𝑗</m:t>
                          </m:r>
                        </m:sup>
                      </m:sSubSup>
                    </m:oMath>
                  </m:oMathPara>
                </a14:m>
                <a:endParaRPr lang="zh-TW" altLang="en-US" dirty="0">
                  <a:latin typeface="Times New Roman" pitchFamily="18" charset="0"/>
                  <a:cs typeface="Times New Roman" pitchFamily="18" charset="0"/>
                </a:endParaRPr>
              </a:p>
            </p:txBody>
          </p:sp>
        </mc:Choice>
        <mc:Fallback xmlns="">
          <p:sp>
            <p:nvSpPr>
              <p:cNvPr id="9" name="文字方塊 9">
                <a:extLst>
                  <a:ext uri="{FF2B5EF4-FFF2-40B4-BE49-F238E27FC236}">
                    <a16:creationId xmlns:a16="http://schemas.microsoft.com/office/drawing/2014/main" id="{E17546FA-B369-89C2-4630-89DFCE9E32C6}"/>
                  </a:ext>
                </a:extLst>
              </p:cNvPr>
              <p:cNvSpPr txBox="1">
                <a:spLocks noRot="1" noChangeAspect="1" noMove="1" noResize="1" noEditPoints="1" noAdjustHandles="1" noChangeArrowheads="1" noChangeShapeType="1" noTextEdit="1"/>
              </p:cNvSpPr>
              <p:nvPr/>
            </p:nvSpPr>
            <p:spPr>
              <a:xfrm>
                <a:off x="1057842" y="4968222"/>
                <a:ext cx="2963050" cy="661335"/>
              </a:xfrm>
              <a:prstGeom prst="rect">
                <a:avLst/>
              </a:prstGeom>
              <a:blipFill>
                <a:blip r:embed="rId5"/>
                <a:stretch>
                  <a:fillRect b="-377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文字方塊 9">
                <a:extLst>
                  <a:ext uri="{FF2B5EF4-FFF2-40B4-BE49-F238E27FC236}">
                    <a16:creationId xmlns:a16="http://schemas.microsoft.com/office/drawing/2014/main" id="{D9AB9F39-9BDC-0EBD-82AE-BA78891B6825}"/>
                  </a:ext>
                </a:extLst>
              </p:cNvPr>
              <p:cNvSpPr txBox="1"/>
              <p:nvPr/>
            </p:nvSpPr>
            <p:spPr>
              <a:xfrm>
                <a:off x="5076805" y="4971941"/>
                <a:ext cx="1442770" cy="661335"/>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zh-TW" altLang="en-US" i="1" smtClean="0">
                          <a:latin typeface="Cambria Math" panose="02040503050406030204" pitchFamily="18" charset="0"/>
                          <a:cs typeface="Times New Roman"/>
                        </a:rPr>
                        <m:t>𝛿</m:t>
                      </m:r>
                      <m:sSup>
                        <m:sSupPr>
                          <m:ctrlPr>
                            <a:rPr lang="en-US" altLang="zh-TW" i="1">
                              <a:latin typeface="Cambria Math" panose="02040503050406030204" pitchFamily="18" charset="0"/>
                            </a:rPr>
                          </m:ctrlPr>
                        </m:sSupPr>
                        <m:e>
                          <m:r>
                            <a:rPr lang="en-US" altLang="zh-TW" i="1">
                              <a:latin typeface="Cambria Math"/>
                            </a:rPr>
                            <m:t>𝐴</m:t>
                          </m:r>
                        </m:e>
                        <m:sup>
                          <m:r>
                            <a:rPr lang="zh-TW" altLang="en-US" i="1">
                              <a:latin typeface="Cambria Math"/>
                            </a:rPr>
                            <m:t>𝜇</m:t>
                          </m:r>
                        </m:sup>
                      </m:sSup>
                      <m:r>
                        <a:rPr lang="en-US" altLang="zh-TW" b="0" i="1" smtClean="0">
                          <a:latin typeface="Cambria Math" panose="02040503050406030204" pitchFamily="18" charset="0"/>
                        </a:rPr>
                        <m:t>=</m:t>
                      </m:r>
                      <m:f>
                        <m:fPr>
                          <m:ctrlPr>
                            <a:rPr lang="el-GR" altLang="zh-TW" b="0" i="1" smtClean="0">
                              <a:latin typeface="Cambria Math" panose="02040503050406030204" pitchFamily="18" charset="0"/>
                            </a:rPr>
                          </m:ctrlPr>
                        </m:fPr>
                        <m:num>
                          <m:r>
                            <a:rPr lang="en-US" altLang="zh-TW" b="0" i="1" smtClean="0">
                              <a:latin typeface="Cambria Math" panose="02040503050406030204" pitchFamily="18" charset="0"/>
                            </a:rPr>
                            <m:t>1</m:t>
                          </m:r>
                        </m:num>
                        <m:den>
                          <m:r>
                            <a:rPr lang="en-US" altLang="zh-TW" b="0" i="1" smtClean="0">
                              <a:latin typeface="Cambria Math" panose="02040503050406030204" pitchFamily="18" charset="0"/>
                            </a:rPr>
                            <m:t>𝑔</m:t>
                          </m:r>
                        </m:den>
                      </m:f>
                      <m:sSub>
                        <m:sSubPr>
                          <m:ctrlPr>
                            <a:rPr lang="el-GR" i="1">
                              <a:latin typeface="Cambria Math" panose="02040503050406030204" pitchFamily="18" charset="0"/>
                              <a:ea typeface="Cambria Math" panose="02040503050406030204" pitchFamily="18" charset="0"/>
                              <a:cs typeface="Times New Roman"/>
                            </a:rPr>
                          </m:ctrlPr>
                        </m:sSubPr>
                        <m:e>
                          <m:r>
                            <a:rPr lang="el-GR" i="1">
                              <a:latin typeface="Cambria Math" panose="02040503050406030204" pitchFamily="18" charset="0"/>
                              <a:ea typeface="Cambria Math" panose="02040503050406030204" pitchFamily="18" charset="0"/>
                              <a:cs typeface="Times New Roman"/>
                            </a:rPr>
                            <m:t>𝜕</m:t>
                          </m:r>
                        </m:e>
                        <m:sub>
                          <m:r>
                            <a:rPr lang="el-GR" i="1">
                              <a:latin typeface="Cambria Math" panose="02040503050406030204" pitchFamily="18" charset="0"/>
                              <a:ea typeface="Cambria Math" panose="02040503050406030204" pitchFamily="18" charset="0"/>
                              <a:cs typeface="Times New Roman"/>
                            </a:rPr>
                            <m:t>𝜇</m:t>
                          </m:r>
                        </m:sub>
                      </m:sSub>
                      <m:r>
                        <a:rPr lang="el-GR" i="1">
                          <a:latin typeface="Cambria Math" panose="02040503050406030204" pitchFamily="18" charset="0"/>
                          <a:ea typeface="Cambria Math" panose="02040503050406030204" pitchFamily="18" charset="0"/>
                          <a:cs typeface="Times New Roman"/>
                        </a:rPr>
                        <m:t>𝜃</m:t>
                      </m:r>
                    </m:oMath>
                  </m:oMathPara>
                </a14:m>
                <a:endParaRPr lang="zh-TW" altLang="en-US" dirty="0">
                  <a:latin typeface="Times New Roman" pitchFamily="18" charset="0"/>
                  <a:cs typeface="Times New Roman" pitchFamily="18" charset="0"/>
                </a:endParaRPr>
              </a:p>
            </p:txBody>
          </p:sp>
        </mc:Choice>
        <mc:Fallback>
          <p:sp>
            <p:nvSpPr>
              <p:cNvPr id="6" name="文字方塊 9">
                <a:extLst>
                  <a:ext uri="{FF2B5EF4-FFF2-40B4-BE49-F238E27FC236}">
                    <a16:creationId xmlns:a16="http://schemas.microsoft.com/office/drawing/2014/main" id="{D9AB9F39-9BDC-0EBD-82AE-BA78891B6825}"/>
                  </a:ext>
                </a:extLst>
              </p:cNvPr>
              <p:cNvSpPr txBox="1">
                <a:spLocks noRot="1" noChangeAspect="1" noMove="1" noResize="1" noEditPoints="1" noAdjustHandles="1" noChangeArrowheads="1" noChangeShapeType="1" noTextEdit="1"/>
              </p:cNvSpPr>
              <p:nvPr/>
            </p:nvSpPr>
            <p:spPr>
              <a:xfrm>
                <a:off x="5076805" y="4971941"/>
                <a:ext cx="1442770" cy="661335"/>
              </a:xfrm>
              <a:prstGeom prst="rect">
                <a:avLst/>
              </a:prstGeom>
              <a:blipFill>
                <a:blip r:embed="rId6"/>
                <a:stretch>
                  <a:fillRect b="-3774"/>
                </a:stretch>
              </a:blipFill>
            </p:spPr>
            <p:txBody>
              <a:bodyPr/>
              <a:lstStyle/>
              <a:p>
                <a:r>
                  <a:rPr lang="en-US">
                    <a:noFill/>
                  </a:rPr>
                  <a:t> </a:t>
                </a:r>
              </a:p>
            </p:txBody>
          </p:sp>
        </mc:Fallback>
      </mc:AlternateContent>
      <p:sp>
        <p:nvSpPr>
          <p:cNvPr id="10" name="Left-right Arrow 9">
            <a:extLst>
              <a:ext uri="{FF2B5EF4-FFF2-40B4-BE49-F238E27FC236}">
                <a16:creationId xmlns:a16="http://schemas.microsoft.com/office/drawing/2014/main" id="{3F90A70B-E7CF-0D73-70AD-85EE5A3A5027}"/>
              </a:ext>
            </a:extLst>
          </p:cNvPr>
          <p:cNvSpPr/>
          <p:nvPr/>
        </p:nvSpPr>
        <p:spPr>
          <a:xfrm>
            <a:off x="4251419" y="5194953"/>
            <a:ext cx="594859" cy="292619"/>
          </a:xfrm>
          <a:prstGeom prst="lef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文字方塊 9">
                <a:extLst>
                  <a:ext uri="{FF2B5EF4-FFF2-40B4-BE49-F238E27FC236}">
                    <a16:creationId xmlns:a16="http://schemas.microsoft.com/office/drawing/2014/main" id="{44F0680B-E0D5-43E6-0052-37537E2F19CD}"/>
                  </a:ext>
                </a:extLst>
              </p:cNvPr>
              <p:cNvSpPr txBox="1"/>
              <p:nvPr/>
            </p:nvSpPr>
            <p:spPr>
              <a:xfrm>
                <a:off x="1057842" y="2899452"/>
                <a:ext cx="3676064" cy="661335"/>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en-US" altLang="zh-TW" b="1" i="1" smtClean="0">
                          <a:latin typeface="Cambria Math" panose="02040503050406030204" pitchFamily="18" charset="0"/>
                          <a:ea typeface="Cambria Math" panose="02040503050406030204" pitchFamily="18" charset="0"/>
                          <a:cs typeface="Times New Roman"/>
                        </a:rPr>
                        <m:t>𝝉</m:t>
                      </m:r>
                      <m:r>
                        <a:rPr lang="zh-TW" altLang="en-US" i="1" smtClean="0">
                          <a:latin typeface="Cambria Math" panose="02040503050406030204" pitchFamily="18" charset="0"/>
                          <a:cs typeface="Times New Roman"/>
                        </a:rPr>
                        <m:t>∙</m:t>
                      </m:r>
                      <m:r>
                        <a:rPr lang="zh-TW" altLang="en-US" i="1" smtClean="0">
                          <a:latin typeface="Cambria Math" panose="02040503050406030204" pitchFamily="18" charset="0"/>
                          <a:cs typeface="Times New Roman"/>
                        </a:rPr>
                        <m:t>𝛿</m:t>
                      </m:r>
                      <m:sSub>
                        <m:sSubPr>
                          <m:ctrlPr>
                            <a:rPr lang="zh-TW" altLang="en-US" i="1" smtClean="0">
                              <a:latin typeface="Cambria Math" panose="02040503050406030204" pitchFamily="18" charset="0"/>
                              <a:cs typeface="Times New Roman"/>
                            </a:rPr>
                          </m:ctrlPr>
                        </m:sSubPr>
                        <m:e>
                          <m:r>
                            <a:rPr lang="en-US" altLang="zh-TW" b="1" i="1" smtClean="0">
                              <a:latin typeface="Cambria Math" panose="02040503050406030204" pitchFamily="18" charset="0"/>
                              <a:cs typeface="Times New Roman"/>
                            </a:rPr>
                            <m:t>𝑾</m:t>
                          </m:r>
                        </m:e>
                        <m:sub>
                          <m:r>
                            <a:rPr lang="zh-TW" altLang="en-US" b="0" i="1" smtClean="0">
                              <a:latin typeface="Cambria Math" panose="02040503050406030204" pitchFamily="18" charset="0"/>
                              <a:cs typeface="Times New Roman"/>
                            </a:rPr>
                            <m:t>𝜇</m:t>
                          </m:r>
                        </m:sub>
                      </m:sSub>
                      <m:r>
                        <a:rPr lang="en-US" altLang="zh-TW" b="0" i="1" smtClean="0">
                          <a:latin typeface="Cambria Math" panose="02040503050406030204" pitchFamily="18" charset="0"/>
                          <a:cs typeface="Times New Roman"/>
                        </a:rPr>
                        <m:t>=</m:t>
                      </m:r>
                      <m:f>
                        <m:fPr>
                          <m:ctrlPr>
                            <a:rPr lang="en-US" altLang="zh-TW" b="0" i="1" smtClean="0">
                              <a:latin typeface="Cambria Math" panose="02040503050406030204" pitchFamily="18" charset="0"/>
                              <a:cs typeface="Times New Roman"/>
                            </a:rPr>
                          </m:ctrlPr>
                        </m:fPr>
                        <m:num>
                          <m:r>
                            <a:rPr lang="en-US" altLang="zh-TW" b="0" i="1" smtClean="0">
                              <a:latin typeface="Cambria Math" panose="02040503050406030204" pitchFamily="18" charset="0"/>
                              <a:cs typeface="Times New Roman"/>
                            </a:rPr>
                            <m:t>1</m:t>
                          </m:r>
                        </m:num>
                        <m:den>
                          <m:r>
                            <a:rPr lang="en-US" altLang="zh-TW" b="0" i="1" smtClean="0">
                              <a:latin typeface="Cambria Math" panose="02040503050406030204" pitchFamily="18" charset="0"/>
                              <a:cs typeface="Times New Roman"/>
                            </a:rPr>
                            <m:t>𝑔</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a:rPr lang="en-US" altLang="zh-TW" b="1" i="1">
                          <a:latin typeface="Cambria Math" panose="02040503050406030204" pitchFamily="18" charset="0"/>
                          <a:ea typeface="Cambria Math" panose="02040503050406030204" pitchFamily="18" charset="0"/>
                          <a:cs typeface="Times New Roman"/>
                        </a:rPr>
                        <m:t>𝜶</m:t>
                      </m:r>
                      <m:r>
                        <a:rPr lang="en-US" altLang="zh-TW" b="0" i="1" smtClean="0">
                          <a:latin typeface="Cambria Math" panose="02040503050406030204" pitchFamily="18" charset="0"/>
                          <a:ea typeface="Cambria Math" panose="02040503050406030204" pitchFamily="18" charset="0"/>
                          <a:cs typeface="Times New Roman"/>
                        </a:rPr>
                        <m:t>+</m:t>
                      </m:r>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d>
                        <m:dPr>
                          <m:ctrlPr>
                            <a:rPr lang="en-US" altLang="zh-TW" i="1">
                              <a:latin typeface="Cambria Math" panose="02040503050406030204" pitchFamily="18" charset="0"/>
                              <a:ea typeface="Cambria Math" panose="02040503050406030204" pitchFamily="18" charset="0"/>
                              <a:cs typeface="Times New Roman" pitchFamily="18" charset="0"/>
                            </a:rPr>
                          </m:ctrlPr>
                        </m:dPr>
                        <m:e>
                          <m:r>
                            <a:rPr lang="en-US" altLang="zh-TW" b="1" i="1">
                              <a:latin typeface="Cambria Math" panose="02040503050406030204" pitchFamily="18" charset="0"/>
                              <a:ea typeface="Cambria Math" panose="02040503050406030204" pitchFamily="18" charset="0"/>
                              <a:cs typeface="Times New Roman"/>
                            </a:rPr>
                            <m:t>𝜶</m:t>
                          </m:r>
                          <m:r>
                            <a:rPr lang="en-US" altLang="zh-TW" i="1">
                              <a:latin typeface="Cambria Math" panose="02040503050406030204" pitchFamily="18" charset="0"/>
                              <a:ea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e>
                      </m:d>
                    </m:oMath>
                  </m:oMathPara>
                </a14:m>
                <a:endParaRPr lang="zh-TW" altLang="en-US" dirty="0">
                  <a:latin typeface="Times New Roman" pitchFamily="18" charset="0"/>
                  <a:cs typeface="Times New Roman" pitchFamily="18" charset="0"/>
                </a:endParaRPr>
              </a:p>
            </p:txBody>
          </p:sp>
        </mc:Choice>
        <mc:Fallback xmlns="">
          <p:sp>
            <p:nvSpPr>
              <p:cNvPr id="12" name="文字方塊 9">
                <a:extLst>
                  <a:ext uri="{FF2B5EF4-FFF2-40B4-BE49-F238E27FC236}">
                    <a16:creationId xmlns:a16="http://schemas.microsoft.com/office/drawing/2014/main" id="{44F0680B-E0D5-43E6-0052-37537E2F19CD}"/>
                  </a:ext>
                </a:extLst>
              </p:cNvPr>
              <p:cNvSpPr txBox="1">
                <a:spLocks noRot="1" noChangeAspect="1" noMove="1" noResize="1" noEditPoints="1" noAdjustHandles="1" noChangeArrowheads="1" noChangeShapeType="1" noTextEdit="1"/>
              </p:cNvSpPr>
              <p:nvPr/>
            </p:nvSpPr>
            <p:spPr>
              <a:xfrm>
                <a:off x="1057842" y="2899452"/>
                <a:ext cx="3676064" cy="661335"/>
              </a:xfrm>
              <a:prstGeom prst="rect">
                <a:avLst/>
              </a:prstGeom>
              <a:blipFill>
                <a:blip r:embed="rId7"/>
                <a:stretch>
                  <a:fillRect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9">
                <a:extLst>
                  <a:ext uri="{FF2B5EF4-FFF2-40B4-BE49-F238E27FC236}">
                    <a16:creationId xmlns:a16="http://schemas.microsoft.com/office/drawing/2014/main" id="{6C93E021-39B4-9217-3105-74849B865666}"/>
                  </a:ext>
                </a:extLst>
              </p:cNvPr>
              <p:cNvSpPr txBox="1"/>
              <p:nvPr/>
            </p:nvSpPr>
            <p:spPr>
              <a:xfrm>
                <a:off x="6377107" y="2899452"/>
                <a:ext cx="1852635" cy="411395"/>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d>
                        <m:dPr>
                          <m:begChr m:val="["/>
                          <m:endChr m:val="]"/>
                          <m:ctrlPr>
                            <a:rPr lang="zh-TW" altLang="en-US" i="1">
                              <a:latin typeface="Cambria Math" panose="02040503050406030204" pitchFamily="18" charset="0"/>
                              <a:cs typeface="Times New Roman"/>
                            </a:rPr>
                          </m:ctrlPr>
                        </m:dPr>
                        <m:e>
                          <m:sSup>
                            <m:sSupPr>
                              <m:ctrlPr>
                                <a:rPr lang="zh-TW" altLang="en-US" i="1">
                                  <a:latin typeface="Cambria Math" panose="02040503050406030204" pitchFamily="18" charset="0"/>
                                  <a:cs typeface="Times New Roman"/>
                                </a:rPr>
                              </m:ctrlPr>
                            </m:sSupPr>
                            <m:e>
                              <m:r>
                                <a:rPr lang="zh-TW" altLang="en-US" i="1">
                                  <a:latin typeface="Cambria Math" panose="02040503050406030204" pitchFamily="18" charset="0"/>
                                  <a:cs typeface="Times New Roman"/>
                                </a:rPr>
                                <m:t>𝜏</m:t>
                              </m:r>
                            </m:e>
                            <m:sup>
                              <m:r>
                                <a:rPr lang="en-US" altLang="zh-TW" i="1">
                                  <a:latin typeface="Cambria Math" panose="02040503050406030204" pitchFamily="18" charset="0"/>
                                  <a:cs typeface="Times New Roman"/>
                                </a:rPr>
                                <m:t>𝑖</m:t>
                              </m:r>
                            </m:sup>
                          </m:sSup>
                          <m:r>
                            <a:rPr lang="en-US" altLang="zh-TW" i="1">
                              <a:latin typeface="Cambria Math" panose="02040503050406030204" pitchFamily="18" charset="0"/>
                              <a:cs typeface="Times New Roman"/>
                            </a:rPr>
                            <m:t>,</m:t>
                          </m:r>
                          <m:sSup>
                            <m:sSupPr>
                              <m:ctrlPr>
                                <a:rPr lang="zh-TW" altLang="en-US" i="1">
                                  <a:latin typeface="Cambria Math" panose="02040503050406030204" pitchFamily="18" charset="0"/>
                                  <a:cs typeface="Times New Roman"/>
                                </a:rPr>
                              </m:ctrlPr>
                            </m:sSupPr>
                            <m:e>
                              <m:r>
                                <a:rPr lang="zh-TW" altLang="en-US" i="1">
                                  <a:latin typeface="Cambria Math" panose="02040503050406030204" pitchFamily="18" charset="0"/>
                                  <a:cs typeface="Times New Roman"/>
                                </a:rPr>
                                <m:t>𝜏</m:t>
                              </m:r>
                            </m:e>
                            <m:sup>
                              <m:r>
                                <a:rPr lang="en-US" altLang="zh-TW" i="1">
                                  <a:latin typeface="Cambria Math" panose="02040503050406030204" pitchFamily="18" charset="0"/>
                                  <a:cs typeface="Times New Roman"/>
                                </a:rPr>
                                <m:t>𝑗</m:t>
                              </m:r>
                            </m:sup>
                          </m:sSup>
                        </m:e>
                      </m:d>
                      <m:r>
                        <a:rPr lang="en-US" altLang="zh-TW" b="0" i="1" smtClean="0">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zh-TW" altLang="en-US" i="1">
                              <a:latin typeface="Cambria Math" panose="02040503050406030204" pitchFamily="18" charset="0"/>
                              <a:cs typeface="Times New Roman"/>
                            </a:rPr>
                            <m:t>𝜖</m:t>
                          </m:r>
                        </m:e>
                        <m:sub>
                          <m:r>
                            <a:rPr lang="en-US" altLang="zh-TW" i="1">
                              <a:latin typeface="Cambria Math" panose="02040503050406030204" pitchFamily="18" charset="0"/>
                              <a:cs typeface="Times New Roman"/>
                            </a:rPr>
                            <m:t>𝑖𝑗𝑘</m:t>
                          </m:r>
                        </m:sub>
                      </m:sSub>
                      <m:sSup>
                        <m:sSupPr>
                          <m:ctrlPr>
                            <a:rPr lang="zh-TW" altLang="en-US" i="1">
                              <a:latin typeface="Cambria Math" panose="02040503050406030204" pitchFamily="18" charset="0"/>
                              <a:cs typeface="Times New Roman"/>
                            </a:rPr>
                          </m:ctrlPr>
                        </m:sSupPr>
                        <m:e>
                          <m:r>
                            <a:rPr lang="zh-TW" altLang="en-US" i="1">
                              <a:latin typeface="Cambria Math" panose="02040503050406030204" pitchFamily="18" charset="0"/>
                              <a:cs typeface="Times New Roman"/>
                            </a:rPr>
                            <m:t>𝜏</m:t>
                          </m:r>
                        </m:e>
                        <m:sup>
                          <m:r>
                            <a:rPr lang="en-US" altLang="zh-TW" i="1">
                              <a:latin typeface="Cambria Math" panose="02040503050406030204" pitchFamily="18" charset="0"/>
                              <a:cs typeface="Times New Roman"/>
                            </a:rPr>
                            <m:t>𝑘</m:t>
                          </m:r>
                        </m:sup>
                      </m:sSup>
                    </m:oMath>
                  </m:oMathPara>
                </a14:m>
                <a:endParaRPr lang="zh-TW" altLang="en-US" dirty="0">
                  <a:latin typeface="Times New Roman" pitchFamily="18" charset="0"/>
                  <a:cs typeface="Times New Roman" pitchFamily="18" charset="0"/>
                </a:endParaRPr>
              </a:p>
            </p:txBody>
          </p:sp>
        </mc:Choice>
        <mc:Fallback xmlns="">
          <p:sp>
            <p:nvSpPr>
              <p:cNvPr id="11" name="文字方塊 9">
                <a:extLst>
                  <a:ext uri="{FF2B5EF4-FFF2-40B4-BE49-F238E27FC236}">
                    <a16:creationId xmlns:a16="http://schemas.microsoft.com/office/drawing/2014/main" id="{6C93E021-39B4-9217-3105-74849B865666}"/>
                  </a:ext>
                </a:extLst>
              </p:cNvPr>
              <p:cNvSpPr txBox="1">
                <a:spLocks noRot="1" noChangeAspect="1" noMove="1" noResize="1" noEditPoints="1" noAdjustHandles="1" noChangeArrowheads="1" noChangeShapeType="1" noTextEdit="1"/>
              </p:cNvSpPr>
              <p:nvPr/>
            </p:nvSpPr>
            <p:spPr>
              <a:xfrm>
                <a:off x="6377107" y="2899452"/>
                <a:ext cx="1852635" cy="411395"/>
              </a:xfrm>
              <a:prstGeom prst="rect">
                <a:avLst/>
              </a:prstGeom>
              <a:blipFill>
                <a:blip r:embed="rId8"/>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27869EF-2AF0-91F0-5725-8682D1526744}"/>
                  </a:ext>
                </a:extLst>
              </p:cNvPr>
              <p:cNvSpPr txBox="1"/>
              <p:nvPr/>
            </p:nvSpPr>
            <p:spPr>
              <a:xfrm>
                <a:off x="1013155" y="1020363"/>
                <a:ext cx="6290267" cy="450123"/>
              </a:xfrm>
              <a:prstGeom prst="rect">
                <a:avLst/>
              </a:prstGeom>
              <a:noFill/>
            </p:spPr>
            <p:txBody>
              <a:bodyPr wrap="square">
                <a:spAutoFit/>
              </a:bodyPr>
              <a:lstStyle/>
              <a:p>
                <a14:m>
                  <m:oMath xmlns:m="http://schemas.openxmlformats.org/officeDocument/2006/math">
                    <m:sSup>
                      <m:sSupPr>
                        <m:ctrlPr>
                          <a:rPr lang="zh-TW" altLang="en-US" i="1" smtClean="0">
                            <a:latin typeface="Cambria Math" panose="02040503050406030204" pitchFamily="18" charset="0"/>
                            <a:cs typeface="Times New Roman"/>
                          </a:rPr>
                        </m:ctrlPr>
                      </m:sSupPr>
                      <m:e>
                        <m:r>
                          <a:rPr lang="zh-TW" altLang="en-US" i="1" smtClean="0">
                            <a:latin typeface="Cambria Math" panose="02040503050406030204" pitchFamily="18" charset="0"/>
                            <a:cs typeface="Times New Roman"/>
                          </a:rPr>
                          <m:t>𝛼</m:t>
                        </m:r>
                      </m:e>
                      <m:sup>
                        <m:r>
                          <a:rPr lang="en-US" altLang="zh-TW" b="0" i="1" smtClean="0">
                            <a:latin typeface="Cambria Math" panose="02040503050406030204" pitchFamily="18" charset="0"/>
                            <a:cs typeface="Times New Roman"/>
                          </a:rPr>
                          <m:t>𝑖</m:t>
                        </m:r>
                      </m:sup>
                    </m:sSup>
                  </m:oMath>
                </a14:m>
                <a:r>
                  <a:rPr lang="en-US" dirty="0" err="1"/>
                  <a:t>是純數，而同一時空點的</a:t>
                </a:r>
                <a14:m>
                  <m:oMath xmlns:m="http://schemas.openxmlformats.org/officeDocument/2006/math">
                    <m:sSubSup>
                      <m:sSubSupPr>
                        <m:ctrlPr>
                          <a:rPr lang="zh-TW" altLang="en-US" i="1">
                            <a:latin typeface="Cambria Math" panose="02040503050406030204" pitchFamily="18" charset="0"/>
                            <a:cs typeface="Times New Roman"/>
                          </a:rPr>
                        </m:ctrlPr>
                      </m:sSubSupPr>
                      <m:e>
                        <m:r>
                          <a:rPr lang="en-US" altLang="zh-TW" i="1">
                            <a:latin typeface="Cambria Math" panose="02040503050406030204" pitchFamily="18" charset="0"/>
                            <a:cs typeface="Times New Roman"/>
                          </a:rPr>
                          <m:t>𝑊</m:t>
                        </m:r>
                      </m:e>
                      <m:sub>
                        <m:r>
                          <a:rPr lang="zh-TW" altLang="en-US" i="1">
                            <a:latin typeface="Cambria Math" panose="02040503050406030204" pitchFamily="18" charset="0"/>
                            <a:cs typeface="Times New Roman"/>
                          </a:rPr>
                          <m:t>𝜇</m:t>
                        </m:r>
                      </m:sub>
                      <m:sup>
                        <m:r>
                          <a:rPr lang="en-US" altLang="zh-TW" i="1">
                            <a:latin typeface="Cambria Math" panose="02040503050406030204" pitchFamily="18" charset="0"/>
                            <a:cs typeface="Times New Roman"/>
                          </a:rPr>
                          <m:t>𝑗</m:t>
                        </m:r>
                      </m:sup>
                    </m:sSubSup>
                  </m:oMath>
                </a14:m>
                <a:r>
                  <a:rPr lang="en-US" dirty="0" err="1"/>
                  <a:t>彼此對易，可以看成純數</a:t>
                </a:r>
                <a:r>
                  <a:rPr lang="en-US" dirty="0"/>
                  <a:t>。</a:t>
                </a:r>
              </a:p>
            </p:txBody>
          </p:sp>
        </mc:Choice>
        <mc:Fallback xmlns="">
          <p:sp>
            <p:nvSpPr>
              <p:cNvPr id="13" name="TextBox 12">
                <a:extLst>
                  <a:ext uri="{FF2B5EF4-FFF2-40B4-BE49-F238E27FC236}">
                    <a16:creationId xmlns:a16="http://schemas.microsoft.com/office/drawing/2014/main" id="{827869EF-2AF0-91F0-5725-8682D1526744}"/>
                  </a:ext>
                </a:extLst>
              </p:cNvPr>
              <p:cNvSpPr txBox="1">
                <a:spLocks noRot="1" noChangeAspect="1" noMove="1" noResize="1" noEditPoints="1" noAdjustHandles="1" noChangeArrowheads="1" noChangeShapeType="1" noTextEdit="1"/>
              </p:cNvSpPr>
              <p:nvPr/>
            </p:nvSpPr>
            <p:spPr>
              <a:xfrm>
                <a:off x="1013155" y="1020363"/>
                <a:ext cx="6290267" cy="450123"/>
              </a:xfrm>
              <a:prstGeom prst="rect">
                <a:avLst/>
              </a:prstGeom>
              <a:blipFill>
                <a:blip r:embed="rId9"/>
                <a:stretch>
                  <a:fillRect b="-13889"/>
                </a:stretch>
              </a:blipFill>
            </p:spPr>
            <p:txBody>
              <a:bodyPr/>
              <a:lstStyle/>
              <a:p>
                <a:r>
                  <a:rPr lang="en-US">
                    <a:noFill/>
                  </a:rPr>
                  <a:t> </a:t>
                </a:r>
              </a:p>
            </p:txBody>
          </p:sp>
        </mc:Fallback>
      </mc:AlternateContent>
    </p:spTree>
    <p:extLst>
      <p:ext uri="{BB962C8B-B14F-4D97-AF65-F5344CB8AC3E}">
        <p14:creationId xmlns:p14="http://schemas.microsoft.com/office/powerpoint/2010/main" val="364494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2" grpId="0"/>
      <p:bldP spid="9" grpId="0" animBg="1"/>
      <p:bldP spid="6"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F5D248E-3117-3367-36C3-0B83C498ACFC}"/>
              </a:ext>
            </a:extLst>
          </p:cNvPr>
          <p:cNvSpPr/>
          <p:nvPr/>
        </p:nvSpPr>
        <p:spPr>
          <a:xfrm>
            <a:off x="4139994" y="4530302"/>
            <a:ext cx="2460956"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F4B4C38-E239-EB8C-3FAF-538B388D7DAB}"/>
              </a:ext>
            </a:extLst>
          </p:cNvPr>
          <p:cNvSpPr txBox="1"/>
          <p:nvPr/>
        </p:nvSpPr>
        <p:spPr>
          <a:xfrm>
            <a:off x="884255" y="743545"/>
            <a:ext cx="7375491"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The recipe is enough for us to write down gauge invariant QFT right away.</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BFE0B1A-1B14-D72D-C0A8-127807320E56}"/>
                  </a:ext>
                </a:extLst>
              </p:cNvPr>
              <p:cNvSpPr txBox="1"/>
              <p:nvPr/>
            </p:nvSpPr>
            <p:spPr>
              <a:xfrm>
                <a:off x="1574270" y="2232512"/>
                <a:ext cx="2394829" cy="308546"/>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r>
                        <a:rPr lang="en-US" i="1">
                          <a:latin typeface="Cambria Math" panose="02040503050406030204" pitchFamily="18" charset="0"/>
                        </a:rPr>
                        <m:t>𝑖</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r>
                        <m:rPr>
                          <m:sty m:val="p"/>
                        </m:rPr>
                        <a:rPr lang="el-GR" i="1">
                          <a:latin typeface="Cambria Math" panose="02040503050406030204" pitchFamily="18" charset="0"/>
                          <a:ea typeface="Cambria Math" panose="02040503050406030204" pitchFamily="18" charset="0"/>
                          <a:cs typeface="Times New Roman"/>
                        </a:rPr>
                        <m:t>Ψ</m:t>
                      </m:r>
                    </m:oMath>
                  </m:oMathPara>
                </a14:m>
                <a:endParaRPr lang="en-TW" dirty="0"/>
              </a:p>
            </p:txBody>
          </p:sp>
        </mc:Choice>
        <mc:Fallback xmlns="">
          <p:sp>
            <p:nvSpPr>
              <p:cNvPr id="3" name="TextBox 2">
                <a:extLst>
                  <a:ext uri="{FF2B5EF4-FFF2-40B4-BE49-F238E27FC236}">
                    <a16:creationId xmlns:a16="http://schemas.microsoft.com/office/drawing/2014/main" id="{9BFE0B1A-1B14-D72D-C0A8-127807320E56}"/>
                  </a:ext>
                </a:extLst>
              </p:cNvPr>
              <p:cNvSpPr txBox="1">
                <a:spLocks noRot="1" noChangeAspect="1" noMove="1" noResize="1" noEditPoints="1" noAdjustHandles="1" noChangeArrowheads="1" noChangeShapeType="1" noTextEdit="1"/>
              </p:cNvSpPr>
              <p:nvPr/>
            </p:nvSpPr>
            <p:spPr>
              <a:xfrm>
                <a:off x="1574270" y="2232512"/>
                <a:ext cx="2394829" cy="308546"/>
              </a:xfrm>
              <a:prstGeom prst="rect">
                <a:avLst/>
              </a:prstGeom>
              <a:blipFill>
                <a:blip r:embed="rId2"/>
                <a:stretch>
                  <a:fillRect b="-1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37F00D5-BB86-3B6F-1C51-A98D38A1EE38}"/>
                  </a:ext>
                </a:extLst>
              </p:cNvPr>
              <p:cNvSpPr txBox="1"/>
              <p:nvPr/>
            </p:nvSpPr>
            <p:spPr>
              <a:xfrm>
                <a:off x="4979747" y="2232512"/>
                <a:ext cx="2589983" cy="304379"/>
              </a:xfrm>
              <a:prstGeom prst="rect">
                <a:avLst/>
              </a:prstGeom>
              <a:solidFill>
                <a:srgbClr val="FFFF0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r>
                        <a:rPr lang="en-US" i="1">
                          <a:latin typeface="Cambria Math" panose="02040503050406030204" pitchFamily="18" charset="0"/>
                        </a:rPr>
                        <m:t>𝑖</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b>
                        <m:sSubPr>
                          <m:ctrlPr>
                            <a:rPr lang="en-US" i="1">
                              <a:latin typeface="Cambria Math" panose="02040503050406030204" pitchFamily="18" charset="0"/>
                            </a:rPr>
                          </m:ctrlPr>
                        </m:sSubPr>
                        <m:e>
                          <m:r>
                            <a:rPr lang="en-US" b="0" i="1" smtClean="0">
                              <a:latin typeface="Cambria Math" panose="02040503050406030204" pitchFamily="18" charset="0"/>
                            </a:rPr>
                            <m:t>𝐷</m:t>
                          </m:r>
                        </m:e>
                        <m:sub>
                          <m:r>
                            <a:rPr lang="en-US" i="1">
                              <a:latin typeface="Cambria Math" panose="02040503050406030204" pitchFamily="18" charset="0"/>
                              <a:ea typeface="Cambria Math" panose="02040503050406030204" pitchFamily="18" charset="0"/>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r>
                        <m:rPr>
                          <m:sty m:val="p"/>
                        </m:rPr>
                        <a:rPr lang="el-GR" i="1">
                          <a:latin typeface="Cambria Math" panose="02040503050406030204" pitchFamily="18" charset="0"/>
                          <a:ea typeface="Cambria Math" panose="02040503050406030204" pitchFamily="18" charset="0"/>
                          <a:cs typeface="Times New Roman"/>
                        </a:rPr>
                        <m:t>Ψ</m:t>
                      </m:r>
                    </m:oMath>
                  </m:oMathPara>
                </a14:m>
                <a:endParaRPr lang="en-TW" dirty="0"/>
              </a:p>
            </p:txBody>
          </p:sp>
        </mc:Choice>
        <mc:Fallback xmlns="">
          <p:sp>
            <p:nvSpPr>
              <p:cNvPr id="4" name="TextBox 3">
                <a:extLst>
                  <a:ext uri="{FF2B5EF4-FFF2-40B4-BE49-F238E27FC236}">
                    <a16:creationId xmlns:a16="http://schemas.microsoft.com/office/drawing/2014/main" id="{837F00D5-BB86-3B6F-1C51-A98D38A1EE38}"/>
                  </a:ext>
                </a:extLst>
              </p:cNvPr>
              <p:cNvSpPr txBox="1">
                <a:spLocks noRot="1" noChangeAspect="1" noMove="1" noResize="1" noEditPoints="1" noAdjustHandles="1" noChangeArrowheads="1" noChangeShapeType="1" noTextEdit="1"/>
              </p:cNvSpPr>
              <p:nvPr/>
            </p:nvSpPr>
            <p:spPr>
              <a:xfrm>
                <a:off x="4979747" y="2232512"/>
                <a:ext cx="2589983" cy="304379"/>
              </a:xfrm>
              <a:prstGeom prst="rect">
                <a:avLst/>
              </a:prstGeom>
              <a:blipFill>
                <a:blip r:embed="rId3"/>
                <a:stretch>
                  <a:fillRect b="-24000"/>
                </a:stretch>
              </a:blipFill>
            </p:spPr>
            <p:txBody>
              <a:bodyPr/>
              <a:lstStyle/>
              <a:p>
                <a:r>
                  <a:rPr lang="en-US">
                    <a:noFill/>
                  </a:rPr>
                  <a:t> </a:t>
                </a:r>
              </a:p>
            </p:txBody>
          </p:sp>
        </mc:Fallback>
      </mc:AlternateContent>
      <p:sp>
        <p:nvSpPr>
          <p:cNvPr id="5" name="Right Arrow 4">
            <a:extLst>
              <a:ext uri="{FF2B5EF4-FFF2-40B4-BE49-F238E27FC236}">
                <a16:creationId xmlns:a16="http://schemas.microsoft.com/office/drawing/2014/main" id="{666FA5DF-EEEE-820E-47A3-E17BB136C727}"/>
              </a:ext>
            </a:extLst>
          </p:cNvPr>
          <p:cNvSpPr/>
          <p:nvPr/>
        </p:nvSpPr>
        <p:spPr>
          <a:xfrm>
            <a:off x="4191053" y="2232512"/>
            <a:ext cx="360362" cy="308546"/>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A524556-4634-7CD8-9C72-AADD2E137168}"/>
                  </a:ext>
                </a:extLst>
              </p:cNvPr>
              <p:cNvSpPr txBox="1"/>
              <p:nvPr/>
            </p:nvSpPr>
            <p:spPr>
              <a:xfrm>
                <a:off x="884254" y="1201556"/>
                <a:ext cx="6931689" cy="503921"/>
              </a:xfrm>
              <a:prstGeom prst="rect">
                <a:avLst/>
              </a:prstGeom>
              <a:noFill/>
            </p:spPr>
            <p:txBody>
              <a:bodyPr wrap="square" rtlCol="0">
                <a:spAutoFit/>
              </a:bodyPr>
              <a:lstStyle/>
              <a:p>
                <a:pPr>
                  <a:lnSpc>
                    <a:spcPct val="150000"/>
                  </a:lnSpc>
                </a:pPr>
                <a:r>
                  <a:rPr kumimoji="1" lang="en-US" dirty="0">
                    <a:latin typeface="Times New Roman"/>
                    <a:cs typeface="Times New Roman"/>
                  </a:rPr>
                  <a:t>Simply replace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𝜇</m:t>
                        </m:r>
                      </m:sub>
                    </m:sSub>
                  </m:oMath>
                </a14:m>
                <a:r>
                  <a:rPr kumimoji="1" lang="en-US" dirty="0">
                    <a:latin typeface="Times New Roman"/>
                    <a:cs typeface="Times New Roman"/>
                  </a:rPr>
                  <a:t> in the free Lagrangian by covariant derivative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ea typeface="Cambria Math" panose="02040503050406030204" pitchFamily="18" charset="0"/>
                          </a:rPr>
                          <m:t>𝜇</m:t>
                        </m:r>
                      </m:sub>
                    </m:sSub>
                  </m:oMath>
                </a14:m>
                <a:r>
                  <a:rPr kumimoji="1" lang="en-US" dirty="0">
                    <a:latin typeface="Times New Roman"/>
                    <a:cs typeface="Times New Roman"/>
                  </a:rPr>
                  <a:t>:</a:t>
                </a:r>
              </a:p>
            </p:txBody>
          </p:sp>
        </mc:Choice>
        <mc:Fallback xmlns="">
          <p:sp>
            <p:nvSpPr>
              <p:cNvPr id="6" name="TextBox 5">
                <a:extLst>
                  <a:ext uri="{FF2B5EF4-FFF2-40B4-BE49-F238E27FC236}">
                    <a16:creationId xmlns:a16="http://schemas.microsoft.com/office/drawing/2014/main" id="{9A524556-4634-7CD8-9C72-AADD2E137168}"/>
                  </a:ext>
                </a:extLst>
              </p:cNvPr>
              <p:cNvSpPr txBox="1">
                <a:spLocks noRot="1" noChangeAspect="1" noMove="1" noResize="1" noEditPoints="1" noAdjustHandles="1" noChangeArrowheads="1" noChangeShapeType="1" noTextEdit="1"/>
              </p:cNvSpPr>
              <p:nvPr/>
            </p:nvSpPr>
            <p:spPr>
              <a:xfrm>
                <a:off x="884254" y="1201556"/>
                <a:ext cx="6931689" cy="503921"/>
              </a:xfrm>
              <a:prstGeom prst="rect">
                <a:avLst/>
              </a:prstGeom>
              <a:blipFill>
                <a:blip r:embed="rId4"/>
                <a:stretch>
                  <a:fillRect l="-731"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6196F4D-DEC7-ABC2-8B26-DA7372B68F05}"/>
                  </a:ext>
                </a:extLst>
              </p:cNvPr>
              <p:cNvSpPr txBox="1"/>
              <p:nvPr/>
            </p:nvSpPr>
            <p:spPr>
              <a:xfrm>
                <a:off x="884254" y="2612572"/>
                <a:ext cx="6461090" cy="503921"/>
              </a:xfrm>
              <a:prstGeom prst="rect">
                <a:avLst/>
              </a:prstGeom>
              <a:noFill/>
            </p:spPr>
            <p:txBody>
              <a:bodyPr wrap="square" rtlCol="0">
                <a:spAutoFit/>
              </a:bodyPr>
              <a:lstStyle/>
              <a:p>
                <a:pPr>
                  <a:lnSpc>
                    <a:spcPct val="150000"/>
                  </a:lnSpc>
                </a:pPr>
                <a:r>
                  <a:rPr kumimoji="1" lang="en-US" dirty="0">
                    <a:latin typeface="Times New Roman"/>
                    <a:cs typeface="Times New Roman"/>
                  </a:rPr>
                  <a:t>We are sure it’s invariant since </a:t>
                </a:r>
                <a14:m>
                  <m:oMath xmlns:m="http://schemas.openxmlformats.org/officeDocument/2006/math">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oMath>
                </a14:m>
                <a:r>
                  <a:rPr lang="en-US" dirty="0">
                    <a:latin typeface="Times New Roman"/>
                    <a:cs typeface="Times New Roman"/>
                  </a:rPr>
                  <a:t> transform exactly like </a:t>
                </a:r>
                <a14:m>
                  <m:oMath xmlns:m="http://schemas.openxmlformats.org/officeDocument/2006/math">
                    <m:r>
                      <m:rPr>
                        <m:sty m:val="p"/>
                      </m:rPr>
                      <a:rPr lang="el-GR" i="1">
                        <a:latin typeface="Cambria Math" panose="02040503050406030204" pitchFamily="18" charset="0"/>
                        <a:ea typeface="Cambria Math" panose="02040503050406030204" pitchFamily="18" charset="0"/>
                        <a:cs typeface="Times New Roman"/>
                      </a:rPr>
                      <m:t>Ψ</m:t>
                    </m:r>
                  </m:oMath>
                </a14:m>
                <a:r>
                  <a:rPr kumimoji="1" lang="en-US" dirty="0">
                    <a:latin typeface="Times New Roman"/>
                    <a:cs typeface="Times New Roman"/>
                  </a:rPr>
                  <a:t>. </a:t>
                </a:r>
              </a:p>
            </p:txBody>
          </p:sp>
        </mc:Choice>
        <mc:Fallback xmlns="">
          <p:sp>
            <p:nvSpPr>
              <p:cNvPr id="7" name="TextBox 6">
                <a:extLst>
                  <a:ext uri="{FF2B5EF4-FFF2-40B4-BE49-F238E27FC236}">
                    <a16:creationId xmlns:a16="http://schemas.microsoft.com/office/drawing/2014/main" id="{36196F4D-DEC7-ABC2-8B26-DA7372B68F05}"/>
                  </a:ext>
                </a:extLst>
              </p:cNvPr>
              <p:cNvSpPr txBox="1">
                <a:spLocks noRot="1" noChangeAspect="1" noMove="1" noResize="1" noEditPoints="1" noAdjustHandles="1" noChangeArrowheads="1" noChangeShapeType="1" noTextEdit="1"/>
              </p:cNvSpPr>
              <p:nvPr/>
            </p:nvSpPr>
            <p:spPr>
              <a:xfrm>
                <a:off x="884254" y="2612572"/>
                <a:ext cx="6461090" cy="503921"/>
              </a:xfrm>
              <a:prstGeom prst="rect">
                <a:avLst/>
              </a:prstGeom>
              <a:blipFill>
                <a:blip r:embed="rId5"/>
                <a:stretch>
                  <a:fillRect l="-784"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CA9269E-9F3B-9B50-FFC0-00B0E715FD93}"/>
                  </a:ext>
                </a:extLst>
              </p:cNvPr>
              <p:cNvSpPr txBox="1"/>
              <p:nvPr/>
            </p:nvSpPr>
            <p:spPr>
              <a:xfrm>
                <a:off x="1628943" y="3100373"/>
                <a:ext cx="3161474" cy="30437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𝑈</m:t>
                          </m:r>
                        </m:e>
                        <m:sup>
                          <m:r>
                            <a:rPr lang="en-US" b="0" i="1" smtClean="0">
                              <a:latin typeface="Cambria Math" panose="02040503050406030204" pitchFamily="18" charset="0"/>
                              <a:ea typeface="Cambria Math" panose="02040503050406030204" pitchFamily="18" charset="0"/>
                            </a:rPr>
                            <m:t>−1</m:t>
                          </m:r>
                        </m:sup>
                      </m:sSup>
                      <m:r>
                        <a:rPr lang="en-US" b="0" i="1" smtClean="0">
                          <a:latin typeface="Cambria Math" panose="02040503050406030204" pitchFamily="18" charset="0"/>
                          <a:ea typeface="Cambria Math" panose="02040503050406030204" pitchFamily="18" charset="0"/>
                        </a:rPr>
                        <m:t>𝑈</m:t>
                      </m:r>
                      <m:r>
                        <a:rPr lang="en-US" i="1">
                          <a:latin typeface="Cambria Math" panose="02040503050406030204" pitchFamily="18" charset="0"/>
                        </a:rPr>
                        <m:t>𝑖</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b>
                        <m:sSubPr>
                          <m:ctrlPr>
                            <a:rPr lang="en-US" i="1">
                              <a:latin typeface="Cambria Math" panose="02040503050406030204" pitchFamily="18" charset="0"/>
                            </a:rPr>
                          </m:ctrlPr>
                        </m:sSubPr>
                        <m:e>
                          <m:r>
                            <a:rPr lang="en-US" b="0" i="1" smtClean="0">
                              <a:latin typeface="Cambria Math" panose="02040503050406030204" pitchFamily="18" charset="0"/>
                            </a:rPr>
                            <m:t>𝐷</m:t>
                          </m:r>
                        </m:e>
                        <m:sub>
                          <m:r>
                            <a:rPr lang="en-US" i="1">
                              <a:latin typeface="Cambria Math" panose="02040503050406030204" pitchFamily="18" charset="0"/>
                              <a:ea typeface="Cambria Math" panose="02040503050406030204" pitchFamily="18" charset="0"/>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r>
                        <a:rPr lang="en-US" i="1">
                          <a:latin typeface="Cambria Math" panose="02040503050406030204" pitchFamily="18" charset="0"/>
                        </a:rPr>
                        <m:t>𝑖</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ea typeface="Cambria Math" panose="02040503050406030204" pitchFamily="18" charset="0"/>
                            </a:rPr>
                            <m:t>𝜇</m:t>
                          </m:r>
                        </m:sub>
                      </m:sSub>
                      <m:r>
                        <m:rPr>
                          <m:sty m:val="p"/>
                        </m:rPr>
                        <a:rPr lang="el-GR" i="1">
                          <a:latin typeface="Cambria Math" panose="02040503050406030204" pitchFamily="18" charset="0"/>
                          <a:ea typeface="Cambria Math" panose="02040503050406030204" pitchFamily="18" charset="0"/>
                          <a:cs typeface="Times New Roman"/>
                        </a:rPr>
                        <m:t>Ψ</m:t>
                      </m:r>
                    </m:oMath>
                  </m:oMathPara>
                </a14:m>
                <a:endParaRPr lang="en-TW" dirty="0"/>
              </a:p>
            </p:txBody>
          </p:sp>
        </mc:Choice>
        <mc:Fallback xmlns="">
          <p:sp>
            <p:nvSpPr>
              <p:cNvPr id="8" name="TextBox 7">
                <a:extLst>
                  <a:ext uri="{FF2B5EF4-FFF2-40B4-BE49-F238E27FC236}">
                    <a16:creationId xmlns:a16="http://schemas.microsoft.com/office/drawing/2014/main" id="{4CA9269E-9F3B-9B50-FFC0-00B0E715FD93}"/>
                  </a:ext>
                </a:extLst>
              </p:cNvPr>
              <p:cNvSpPr txBox="1">
                <a:spLocks noRot="1" noChangeAspect="1" noMove="1" noResize="1" noEditPoints="1" noAdjustHandles="1" noChangeArrowheads="1" noChangeShapeType="1" noTextEdit="1"/>
              </p:cNvSpPr>
              <p:nvPr/>
            </p:nvSpPr>
            <p:spPr>
              <a:xfrm>
                <a:off x="1628943" y="3100373"/>
                <a:ext cx="3161474" cy="304379"/>
              </a:xfrm>
              <a:prstGeom prst="rect">
                <a:avLst/>
              </a:prstGeom>
              <a:blipFill>
                <a:blip r:embed="rId6"/>
                <a:stretch>
                  <a:fillRect t="-4000" b="-20000"/>
                </a:stretch>
              </a:blipFill>
            </p:spPr>
            <p:txBody>
              <a:bodyPr/>
              <a:lstStyle/>
              <a:p>
                <a:r>
                  <a:rPr lang="en-US">
                    <a:noFill/>
                  </a:rPr>
                  <a:t> </a:t>
                </a:r>
              </a:p>
            </p:txBody>
          </p:sp>
        </mc:Fallback>
      </mc:AlternateContent>
      <p:cxnSp>
        <p:nvCxnSpPr>
          <p:cNvPr id="9" name="直線接點 3">
            <a:extLst>
              <a:ext uri="{FF2B5EF4-FFF2-40B4-BE49-F238E27FC236}">
                <a16:creationId xmlns:a16="http://schemas.microsoft.com/office/drawing/2014/main" id="{C737D311-2162-6BD3-59D5-E35F3A48FCA0}"/>
              </a:ext>
            </a:extLst>
          </p:cNvPr>
          <p:cNvCxnSpPr/>
          <p:nvPr/>
        </p:nvCxnSpPr>
        <p:spPr>
          <a:xfrm>
            <a:off x="5182314" y="5769158"/>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直線接點 4">
            <a:extLst>
              <a:ext uri="{FF2B5EF4-FFF2-40B4-BE49-F238E27FC236}">
                <a16:creationId xmlns:a16="http://schemas.microsoft.com/office/drawing/2014/main" id="{D0F534E9-DC77-C6CD-AE5A-1D0F902D7A4F}"/>
              </a:ext>
            </a:extLst>
          </p:cNvPr>
          <p:cNvCxnSpPr/>
          <p:nvPr/>
        </p:nvCxnSpPr>
        <p:spPr>
          <a:xfrm rot="10800000" flipV="1">
            <a:off x="4436190" y="5769158"/>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 name="向右箭號 5">
            <a:extLst>
              <a:ext uri="{FF2B5EF4-FFF2-40B4-BE49-F238E27FC236}">
                <a16:creationId xmlns:a16="http://schemas.microsoft.com/office/drawing/2014/main" id="{BFE51401-5FCE-3450-B65F-E82500EEC959}"/>
              </a:ext>
            </a:extLst>
          </p:cNvPr>
          <p:cNvSpPr/>
          <p:nvPr/>
        </p:nvSpPr>
        <p:spPr>
          <a:xfrm>
            <a:off x="3235569" y="5279616"/>
            <a:ext cx="617551" cy="29051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2" name="直線接點 7">
            <a:extLst>
              <a:ext uri="{FF2B5EF4-FFF2-40B4-BE49-F238E27FC236}">
                <a16:creationId xmlns:a16="http://schemas.microsoft.com/office/drawing/2014/main" id="{3F9FA3DF-AF87-F410-0D3C-ED98B349C2AF}"/>
              </a:ext>
            </a:extLst>
          </p:cNvPr>
          <p:cNvCxnSpPr/>
          <p:nvPr/>
        </p:nvCxnSpPr>
        <p:spPr>
          <a:xfrm rot="16200000" flipH="1">
            <a:off x="4738608" y="5341327"/>
            <a:ext cx="873125" cy="14287"/>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3" name="直線單箭頭接點 8">
            <a:extLst>
              <a:ext uri="{FF2B5EF4-FFF2-40B4-BE49-F238E27FC236}">
                <a16:creationId xmlns:a16="http://schemas.microsoft.com/office/drawing/2014/main" id="{3B8A96D3-1C53-B0A1-7C18-2482389196BF}"/>
              </a:ext>
            </a:extLst>
          </p:cNvPr>
          <p:cNvCxnSpPr/>
          <p:nvPr/>
        </p:nvCxnSpPr>
        <p:spPr>
          <a:xfrm rot="10800000">
            <a:off x="5458539" y="6015221"/>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9">
            <a:extLst>
              <a:ext uri="{FF2B5EF4-FFF2-40B4-BE49-F238E27FC236}">
                <a16:creationId xmlns:a16="http://schemas.microsoft.com/office/drawing/2014/main" id="{7B9C408F-0A56-1CF3-C725-E86B0F79D870}"/>
              </a:ext>
            </a:extLst>
          </p:cNvPr>
          <p:cNvCxnSpPr/>
          <p:nvPr/>
        </p:nvCxnSpPr>
        <p:spPr>
          <a:xfrm rot="10800000" flipV="1">
            <a:off x="4684735" y="5990614"/>
            <a:ext cx="219075" cy="2032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B2B820F-C117-D50A-F3E4-005634F32B47}"/>
                  </a:ext>
                </a:extLst>
              </p:cNvPr>
              <p:cNvSpPr txBox="1"/>
              <p:nvPr/>
            </p:nvSpPr>
            <p:spPr>
              <a:xfrm>
                <a:off x="998539" y="5181767"/>
                <a:ext cx="2122743" cy="472565"/>
              </a:xfrm>
              <a:prstGeom prst="rect">
                <a:avLst/>
              </a:prstGeom>
              <a:solidFill>
                <a:srgbClr val="FFFF0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a:rPr lang="en-US" b="0" i="1" smtClean="0">
                              <a:latin typeface="Cambria Math" panose="02040503050406030204" pitchFamily="18" charset="0"/>
                              <a:ea typeface="Cambria Math" panose="02040503050406030204" pitchFamily="18" charset="0"/>
                            </a:rPr>
                            <m:t>𝐼</m:t>
                          </m:r>
                        </m:sub>
                      </m:sSub>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cs typeface="Times New Roman"/>
                            </a:rPr>
                          </m:ctrlPr>
                        </m:fPr>
                        <m:num>
                          <m:r>
                            <a:rPr lang="en-US" i="1">
                              <a:latin typeface="Cambria Math" panose="02040503050406030204" pitchFamily="18" charset="0"/>
                              <a:ea typeface="Cambria Math" panose="02040503050406030204" pitchFamily="18" charset="0"/>
                              <a:cs typeface="Times New Roman"/>
                            </a:rPr>
                            <m:t>𝑔</m:t>
                          </m:r>
                        </m:num>
                        <m:den>
                          <m:r>
                            <a:rPr lang="en-US" i="1">
                              <a:latin typeface="Cambria Math" panose="02040503050406030204" pitchFamily="18" charset="0"/>
                              <a:ea typeface="Cambria Math" panose="02040503050406030204" pitchFamily="18" charset="0"/>
                              <a:cs typeface="Times New Roman"/>
                            </a:rPr>
                            <m:t>2</m:t>
                          </m:r>
                        </m:den>
                      </m:f>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oMath>
                  </m:oMathPara>
                </a14:m>
                <a:endParaRPr lang="en-TW" dirty="0"/>
              </a:p>
            </p:txBody>
          </p:sp>
        </mc:Choice>
        <mc:Fallback xmlns="">
          <p:sp>
            <p:nvSpPr>
              <p:cNvPr id="15" name="TextBox 14">
                <a:extLst>
                  <a:ext uri="{FF2B5EF4-FFF2-40B4-BE49-F238E27FC236}">
                    <a16:creationId xmlns:a16="http://schemas.microsoft.com/office/drawing/2014/main" id="{FB2B820F-C117-D50A-F3E4-005634F32B47}"/>
                  </a:ext>
                </a:extLst>
              </p:cNvPr>
              <p:cNvSpPr txBox="1">
                <a:spLocks noRot="1" noChangeAspect="1" noMove="1" noResize="1" noEditPoints="1" noAdjustHandles="1" noChangeArrowheads="1" noChangeShapeType="1" noTextEdit="1"/>
              </p:cNvSpPr>
              <p:nvPr/>
            </p:nvSpPr>
            <p:spPr>
              <a:xfrm>
                <a:off x="998539" y="5181767"/>
                <a:ext cx="2122743" cy="472565"/>
              </a:xfrm>
              <a:prstGeom prst="rect">
                <a:avLst/>
              </a:prstGeom>
              <a:blipFill>
                <a:blip r:embed="rId7"/>
                <a:stretch>
                  <a:fillRect t="-2632"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17D6DAF-E021-D08A-795E-58BC4FEB8696}"/>
                  </a:ext>
                </a:extLst>
              </p:cNvPr>
              <p:cNvSpPr txBox="1"/>
              <p:nvPr/>
            </p:nvSpPr>
            <p:spPr>
              <a:xfrm>
                <a:off x="5370472" y="5427172"/>
                <a:ext cx="1091697"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𝑖𝑔</m:t>
                      </m:r>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p>
                        <m:sSupPr>
                          <m:ctrlPr>
                            <a:rPr lang="en-US" i="1" smtClean="0">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𝜏</m:t>
                          </m:r>
                        </m:e>
                        <m:sup>
                          <m:r>
                            <a:rPr lang="en-US" b="0" i="1" smtClean="0">
                              <a:latin typeface="Cambria Math" panose="02040503050406030204" pitchFamily="18" charset="0"/>
                              <a:ea typeface="Cambria Math" panose="02040503050406030204" pitchFamily="18" charset="0"/>
                            </a:rPr>
                            <m:t>𝑖</m:t>
                          </m:r>
                        </m:sup>
                      </m:sSup>
                    </m:oMath>
                  </m:oMathPara>
                </a14:m>
                <a:endParaRPr lang="en-TW" dirty="0"/>
              </a:p>
            </p:txBody>
          </p:sp>
        </mc:Choice>
        <mc:Fallback xmlns="">
          <p:sp>
            <p:nvSpPr>
              <p:cNvPr id="16" name="TextBox 15">
                <a:extLst>
                  <a:ext uri="{FF2B5EF4-FFF2-40B4-BE49-F238E27FC236}">
                    <a16:creationId xmlns:a16="http://schemas.microsoft.com/office/drawing/2014/main" id="{117D6DAF-E021-D08A-795E-58BC4FEB8696}"/>
                  </a:ext>
                </a:extLst>
              </p:cNvPr>
              <p:cNvSpPr txBox="1">
                <a:spLocks noRot="1" noChangeAspect="1" noMove="1" noResize="1" noEditPoints="1" noAdjustHandles="1" noChangeArrowheads="1" noChangeShapeType="1" noTextEdit="1"/>
              </p:cNvSpPr>
              <p:nvPr/>
            </p:nvSpPr>
            <p:spPr>
              <a:xfrm>
                <a:off x="5370472" y="5427172"/>
                <a:ext cx="1091697" cy="285912"/>
              </a:xfrm>
              <a:prstGeom prst="rect">
                <a:avLst/>
              </a:prstGeom>
              <a:blipFill>
                <a:blip r:embed="rId8"/>
                <a:stretch>
                  <a:fillRect b="-34783"/>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D246592E-A738-2FEE-CAAB-3BFBCCAB26F4}"/>
              </a:ext>
            </a:extLst>
          </p:cNvPr>
          <p:cNvSpPr txBox="1"/>
          <p:nvPr/>
        </p:nvSpPr>
        <p:spPr>
          <a:xfrm>
            <a:off x="884254" y="4160970"/>
            <a:ext cx="8098972" cy="369332"/>
          </a:xfrm>
          <a:prstGeom prst="rect">
            <a:avLst/>
          </a:prstGeom>
          <a:noFill/>
        </p:spPr>
        <p:txBody>
          <a:bodyPr wrap="square" rtlCol="0">
            <a:spAutoFit/>
          </a:bodyPr>
          <a:lstStyle/>
          <a:p>
            <a:r>
              <a:rPr lang="en-TW" dirty="0">
                <a:latin typeface="Times New Roman" panose="02020603050405020304" pitchFamily="18" charset="0"/>
                <a:cs typeface="Times New Roman" panose="02020603050405020304" pitchFamily="18" charset="0"/>
              </a:rPr>
              <a:t>The vertex is determined by </a:t>
            </a:r>
            <a:r>
              <a:rPr lang="en-TW">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matching Pauli matrix (</a:t>
            </a:r>
            <a:r>
              <a:rPr lang="en-TW">
                <a:latin typeface="Times New Roman" panose="02020603050405020304" pitchFamily="18" charset="0"/>
                <a:cs typeface="Times New Roman" panose="02020603050405020304" pitchFamily="18" charset="0"/>
              </a:rPr>
              <a:t>generators</a:t>
            </a:r>
            <a:r>
              <a:rPr lang="en-US" dirty="0">
                <a:latin typeface="Times New Roman" panose="02020603050405020304" pitchFamily="18" charset="0"/>
                <a:cs typeface="Times New Roman" panose="02020603050405020304" pitchFamily="18" charset="0"/>
              </a:rPr>
              <a:t>)</a:t>
            </a:r>
            <a:r>
              <a:rPr lang="en-TW">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of gauge boson</a:t>
            </a:r>
            <a:r>
              <a:rPr lang="en-TW">
                <a:latin typeface="Times New Roman" panose="02020603050405020304" pitchFamily="18" charset="0"/>
                <a:cs typeface="Times New Roman" panose="02020603050405020304" pitchFamily="18" charset="0"/>
              </a:rPr>
              <a:t>.</a:t>
            </a:r>
            <a:endParaRPr lang="en-TW"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9E4E686-3A75-C35C-4DA8-FD61CE6A3260}"/>
              </a:ext>
            </a:extLst>
          </p:cNvPr>
          <p:cNvSpPr txBox="1"/>
          <p:nvPr/>
        </p:nvSpPr>
        <p:spPr>
          <a:xfrm>
            <a:off x="884254" y="3566889"/>
            <a:ext cx="2351315"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Plug in the recipe:</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E1B5F7D-8655-EBE4-A68F-9329E40FDF41}"/>
                  </a:ext>
                </a:extLst>
              </p:cNvPr>
              <p:cNvSpPr txBox="1"/>
              <p:nvPr/>
            </p:nvSpPr>
            <p:spPr>
              <a:xfrm>
                <a:off x="2771684" y="3624331"/>
                <a:ext cx="4117688" cy="472565"/>
              </a:xfrm>
              <a:prstGeom prst="rect">
                <a:avLst/>
              </a:prstGeom>
              <a:solidFill>
                <a:srgbClr val="FFFF0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r>
                        <a:rPr lang="en-US" i="1">
                          <a:latin typeface="Cambria Math" panose="02040503050406030204" pitchFamily="18" charset="0"/>
                        </a:rPr>
                        <m:t>𝑖</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b>
                        <m:sSubPr>
                          <m:ctrlPr>
                            <a:rPr lang="en-US" i="1">
                              <a:latin typeface="Cambria Math" panose="02040503050406030204" pitchFamily="18" charset="0"/>
                            </a:rPr>
                          </m:ctrlPr>
                        </m:sSubPr>
                        <m:e>
                          <m:r>
                            <a:rPr lang="en-US" b="0" i="1" smtClean="0">
                              <a:latin typeface="Cambria Math" panose="02040503050406030204" pitchFamily="18" charset="0"/>
                            </a:rPr>
                            <m:t>𝐷</m:t>
                          </m:r>
                        </m:e>
                        <m:sub>
                          <m:r>
                            <a:rPr lang="en-US" i="1">
                              <a:latin typeface="Cambria Math" panose="02040503050406030204" pitchFamily="18" charset="0"/>
                              <a:ea typeface="Cambria Math" panose="02040503050406030204" pitchFamily="18" charset="0"/>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f>
                        <m:fPr>
                          <m:ctrlPr>
                            <a:rPr lang="en-US" b="0" i="1" smtClean="0">
                              <a:latin typeface="Cambria Math" panose="02040503050406030204" pitchFamily="18" charset="0"/>
                              <a:ea typeface="Cambria Math" panose="02040503050406030204" pitchFamily="18" charset="0"/>
                              <a:cs typeface="Times New Roman"/>
                            </a:rPr>
                          </m:ctrlPr>
                        </m:fPr>
                        <m:num>
                          <m:r>
                            <a:rPr lang="en-US" b="0" i="1" smtClean="0">
                              <a:latin typeface="Cambria Math" panose="02040503050406030204" pitchFamily="18" charset="0"/>
                              <a:ea typeface="Cambria Math" panose="02040503050406030204" pitchFamily="18" charset="0"/>
                              <a:cs typeface="Times New Roman"/>
                            </a:rPr>
                            <m:t>𝑔</m:t>
                          </m:r>
                        </m:num>
                        <m:den>
                          <m:r>
                            <a:rPr lang="en-US" b="0" i="1" smtClean="0">
                              <a:latin typeface="Cambria Math" panose="02040503050406030204" pitchFamily="18" charset="0"/>
                              <a:ea typeface="Cambria Math" panose="02040503050406030204" pitchFamily="18" charset="0"/>
                              <a:cs typeface="Times New Roman"/>
                            </a:rPr>
                            <m:t>2</m:t>
                          </m:r>
                        </m:den>
                      </m:f>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oMath>
                  </m:oMathPara>
                </a14:m>
                <a:endParaRPr lang="en-TW" dirty="0"/>
              </a:p>
            </p:txBody>
          </p:sp>
        </mc:Choice>
        <mc:Fallback xmlns="">
          <p:sp>
            <p:nvSpPr>
              <p:cNvPr id="19" name="TextBox 18">
                <a:extLst>
                  <a:ext uri="{FF2B5EF4-FFF2-40B4-BE49-F238E27FC236}">
                    <a16:creationId xmlns:a16="http://schemas.microsoft.com/office/drawing/2014/main" id="{EE1B5F7D-8655-EBE4-A68F-9329E40FDF41}"/>
                  </a:ext>
                </a:extLst>
              </p:cNvPr>
              <p:cNvSpPr txBox="1">
                <a:spLocks noRot="1" noChangeAspect="1" noMove="1" noResize="1" noEditPoints="1" noAdjustHandles="1" noChangeArrowheads="1" noChangeShapeType="1" noTextEdit="1"/>
              </p:cNvSpPr>
              <p:nvPr/>
            </p:nvSpPr>
            <p:spPr>
              <a:xfrm>
                <a:off x="2771684" y="3624331"/>
                <a:ext cx="4117688" cy="472565"/>
              </a:xfrm>
              <a:prstGeom prst="rect">
                <a:avLst/>
              </a:prstGeom>
              <a:blipFill>
                <a:blip r:embed="rId9"/>
                <a:stretch>
                  <a:fillRect t="-2632" b="-15789"/>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876D5FB1-3AC3-9D41-3906-75AF005CD6D4}"/>
              </a:ext>
            </a:extLst>
          </p:cNvPr>
          <p:cNvSpPr txBox="1"/>
          <p:nvPr/>
        </p:nvSpPr>
        <p:spPr>
          <a:xfrm>
            <a:off x="884255" y="272891"/>
            <a:ext cx="7606603"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The derivation and proof is quite striking, but the real jewel is the recipe.</a:t>
            </a:r>
          </a:p>
        </p:txBody>
      </p:sp>
      <mc:AlternateContent xmlns:mc="http://schemas.openxmlformats.org/markup-compatibility/2006" xmlns:a14="http://schemas.microsoft.com/office/drawing/2010/main">
        <mc:Choice Requires="a14">
          <p:sp>
            <p:nvSpPr>
              <p:cNvPr id="21" name="矩形 6">
                <a:extLst>
                  <a:ext uri="{FF2B5EF4-FFF2-40B4-BE49-F238E27FC236}">
                    <a16:creationId xmlns:a16="http://schemas.microsoft.com/office/drawing/2014/main" id="{A257DFA1-3FF9-5C7C-8B9F-0B5367D1CBEF}"/>
                  </a:ext>
                </a:extLst>
              </p:cNvPr>
              <p:cNvSpPr/>
              <p:nvPr/>
            </p:nvSpPr>
            <p:spPr>
              <a:xfrm>
                <a:off x="5263952" y="4611544"/>
                <a:ext cx="565475" cy="40690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en-US" i="1" smtClean="0">
                              <a:latin typeface="Cambria Math" panose="02040503050406030204" pitchFamily="18" charset="0"/>
                            </a:rPr>
                          </m:ctrlPr>
                        </m:sSubSupPr>
                        <m:e>
                          <m:r>
                            <a:rPr lang="en-US" altLang="zh-TW" i="1">
                              <a:latin typeface="Cambria Math" panose="02040503050406030204" pitchFamily="18" charset="0"/>
                            </a:rPr>
                            <m:t>𝑊</m:t>
                          </m:r>
                        </m:e>
                        <m:sub>
                          <m:r>
                            <a:rPr lang="en-US" altLang="zh-TW" i="1">
                              <a:latin typeface="Cambria Math"/>
                              <a:ea typeface="Cambria Math" panose="02040503050406030204" pitchFamily="18" charset="0"/>
                            </a:rPr>
                            <m:t>𝜇</m:t>
                          </m:r>
                        </m:sub>
                        <m:sup>
                          <m:r>
                            <a:rPr lang="en-US" altLang="zh-TW" b="0" i="1" smtClean="0">
                              <a:latin typeface="Cambria Math" panose="02040503050406030204" pitchFamily="18" charset="0"/>
                              <a:ea typeface="Cambria Math" panose="02040503050406030204" pitchFamily="18" charset="0"/>
                            </a:rPr>
                            <m:t>𝑖</m:t>
                          </m:r>
                        </m:sup>
                      </m:sSubSup>
                    </m:oMath>
                  </m:oMathPara>
                </a14:m>
                <a:endParaRPr lang="zh-TW" altLang="en-US" dirty="0"/>
              </a:p>
            </p:txBody>
          </p:sp>
        </mc:Choice>
        <mc:Fallback xmlns="">
          <p:sp>
            <p:nvSpPr>
              <p:cNvPr id="21" name="矩形 6">
                <a:extLst>
                  <a:ext uri="{FF2B5EF4-FFF2-40B4-BE49-F238E27FC236}">
                    <a16:creationId xmlns:a16="http://schemas.microsoft.com/office/drawing/2014/main" id="{A257DFA1-3FF9-5C7C-8B9F-0B5367D1CBEF}"/>
                  </a:ext>
                </a:extLst>
              </p:cNvPr>
              <p:cNvSpPr>
                <a:spLocks noRot="1" noChangeAspect="1" noMove="1" noResize="1" noEditPoints="1" noAdjustHandles="1" noChangeArrowheads="1" noChangeShapeType="1" noTextEdit="1"/>
              </p:cNvSpPr>
              <p:nvPr/>
            </p:nvSpPr>
            <p:spPr>
              <a:xfrm>
                <a:off x="5263952" y="4611544"/>
                <a:ext cx="565475" cy="406906"/>
              </a:xfrm>
              <a:prstGeom prst="rect">
                <a:avLst/>
              </a:prstGeom>
              <a:blipFill>
                <a:blip r:embed="rId10"/>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2F857F52-2233-9681-2CF7-2284A126FFA5}"/>
              </a:ext>
            </a:extLst>
          </p:cNvPr>
          <p:cNvSpPr txBox="1"/>
          <p:nvPr/>
        </p:nvSpPr>
        <p:spPr>
          <a:xfrm>
            <a:off x="884253" y="1651952"/>
            <a:ext cx="2854581"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This even works for scalar.</a:t>
            </a:r>
          </a:p>
        </p:txBody>
      </p:sp>
    </p:spTree>
    <p:extLst>
      <p:ext uri="{BB962C8B-B14F-4D97-AF65-F5344CB8AC3E}">
        <p14:creationId xmlns:p14="http://schemas.microsoft.com/office/powerpoint/2010/main" val="255703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p:bldP spid="8" grpId="0" animBg="1"/>
      <p:bldP spid="11" grpId="0" animBg="1"/>
      <p:bldP spid="15" grpId="0" animBg="1"/>
      <p:bldP spid="16" grpId="0" animBg="1"/>
      <p:bldP spid="17" grpId="0"/>
      <p:bldP spid="18" grpId="0"/>
      <p:bldP spid="19"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德法文化】一座城鎮，兩個國家（上）：德法邊境| Glossika 部落格">
            <a:extLst>
              <a:ext uri="{FF2B5EF4-FFF2-40B4-BE49-F238E27FC236}">
                <a16:creationId xmlns:a16="http://schemas.microsoft.com/office/drawing/2014/main" id="{FC64C699-F9AD-A348-6C0B-59A590A3A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24744"/>
            <a:ext cx="7452320" cy="49682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FD08AE-F5F0-5881-957B-068B6E4F481E}"/>
              </a:ext>
            </a:extLst>
          </p:cNvPr>
          <p:cNvSpPr txBox="1"/>
          <p:nvPr/>
        </p:nvSpPr>
        <p:spPr>
          <a:xfrm>
            <a:off x="2523992" y="580377"/>
            <a:ext cx="4248472" cy="369332"/>
          </a:xfrm>
          <a:prstGeom prst="rect">
            <a:avLst/>
          </a:prstGeom>
          <a:noFill/>
        </p:spPr>
        <p:txBody>
          <a:bodyPr wrap="square" rtlCol="0">
            <a:spAutoFit/>
          </a:bodyPr>
          <a:lstStyle/>
          <a:p>
            <a:pPr algn="l"/>
            <a:r>
              <a:rPr lang="en-US" sz="1800" dirty="0" err="1">
                <a:latin typeface="Cambria Math" panose="02040503050406030204" pitchFamily="18" charset="0"/>
              </a:rPr>
              <a:t>這裡就是古典物理與近代物理的邊界</a:t>
            </a:r>
            <a:r>
              <a:rPr lang="en-US" sz="1800" dirty="0">
                <a:latin typeface="Cambria Math" panose="02040503050406030204" pitchFamily="18" charset="0"/>
              </a:rPr>
              <a:t>！</a:t>
            </a:r>
          </a:p>
        </p:txBody>
      </p:sp>
    </p:spTree>
    <p:extLst>
      <p:ext uri="{BB962C8B-B14F-4D97-AF65-F5344CB8AC3E}">
        <p14:creationId xmlns:p14="http://schemas.microsoft.com/office/powerpoint/2010/main" val="33057456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BCB133-95C3-0B27-1452-44D02E379712}"/>
              </a:ext>
            </a:extLst>
          </p:cNvPr>
          <p:cNvSpPr/>
          <p:nvPr/>
        </p:nvSpPr>
        <p:spPr>
          <a:xfrm>
            <a:off x="4195443" y="395952"/>
            <a:ext cx="2460956"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直線接點 3">
            <a:extLst>
              <a:ext uri="{FF2B5EF4-FFF2-40B4-BE49-F238E27FC236}">
                <a16:creationId xmlns:a16="http://schemas.microsoft.com/office/drawing/2014/main" id="{156C9F18-7249-DB9C-05BE-872978F19321}"/>
              </a:ext>
            </a:extLst>
          </p:cNvPr>
          <p:cNvCxnSpPr/>
          <p:nvPr/>
        </p:nvCxnSpPr>
        <p:spPr>
          <a:xfrm>
            <a:off x="5237763" y="1634808"/>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 name="直線接點 4">
            <a:extLst>
              <a:ext uri="{FF2B5EF4-FFF2-40B4-BE49-F238E27FC236}">
                <a16:creationId xmlns:a16="http://schemas.microsoft.com/office/drawing/2014/main" id="{0875C258-5649-CD09-5052-668C5B68CE77}"/>
              </a:ext>
            </a:extLst>
          </p:cNvPr>
          <p:cNvCxnSpPr/>
          <p:nvPr/>
        </p:nvCxnSpPr>
        <p:spPr>
          <a:xfrm rot="10800000" flipV="1">
            <a:off x="4491639" y="1634808"/>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向右箭號 5">
            <a:extLst>
              <a:ext uri="{FF2B5EF4-FFF2-40B4-BE49-F238E27FC236}">
                <a16:creationId xmlns:a16="http://schemas.microsoft.com/office/drawing/2014/main" id="{99EB6D5E-53C2-29F4-D8B8-E6A4595218B2}"/>
              </a:ext>
            </a:extLst>
          </p:cNvPr>
          <p:cNvSpPr/>
          <p:nvPr/>
        </p:nvSpPr>
        <p:spPr>
          <a:xfrm rot="5400000">
            <a:off x="5038799" y="2435540"/>
            <a:ext cx="617551" cy="29051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6" name="直線接點 7">
            <a:extLst>
              <a:ext uri="{FF2B5EF4-FFF2-40B4-BE49-F238E27FC236}">
                <a16:creationId xmlns:a16="http://schemas.microsoft.com/office/drawing/2014/main" id="{498F9D98-5F85-052B-44BE-50C017C7A132}"/>
              </a:ext>
            </a:extLst>
          </p:cNvPr>
          <p:cNvCxnSpPr/>
          <p:nvPr/>
        </p:nvCxnSpPr>
        <p:spPr>
          <a:xfrm rot="16200000" flipH="1">
            <a:off x="4794057" y="1206977"/>
            <a:ext cx="873125" cy="14287"/>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7" name="直線單箭頭接點 8">
            <a:extLst>
              <a:ext uri="{FF2B5EF4-FFF2-40B4-BE49-F238E27FC236}">
                <a16:creationId xmlns:a16="http://schemas.microsoft.com/office/drawing/2014/main" id="{10DBF257-E4F8-7A90-FE84-AF3EE45C7622}"/>
              </a:ext>
            </a:extLst>
          </p:cNvPr>
          <p:cNvCxnSpPr/>
          <p:nvPr/>
        </p:nvCxnSpPr>
        <p:spPr>
          <a:xfrm rot="10800000">
            <a:off x="5513988" y="1880871"/>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9">
            <a:extLst>
              <a:ext uri="{FF2B5EF4-FFF2-40B4-BE49-F238E27FC236}">
                <a16:creationId xmlns:a16="http://schemas.microsoft.com/office/drawing/2014/main" id="{6D33E506-DC62-42ED-CE5F-7F2C38795DB1}"/>
              </a:ext>
            </a:extLst>
          </p:cNvPr>
          <p:cNvCxnSpPr/>
          <p:nvPr/>
        </p:nvCxnSpPr>
        <p:spPr>
          <a:xfrm rot="10800000" flipV="1">
            <a:off x="4740184" y="1856264"/>
            <a:ext cx="219075" cy="2032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7AA3596-02C8-6BAB-9AB1-30466126DA63}"/>
                  </a:ext>
                </a:extLst>
              </p:cNvPr>
              <p:cNvSpPr txBox="1"/>
              <p:nvPr/>
            </p:nvSpPr>
            <p:spPr>
              <a:xfrm>
                <a:off x="760966" y="963213"/>
                <a:ext cx="2122743" cy="472565"/>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a:rPr lang="en-US" b="0" i="1" smtClean="0">
                              <a:latin typeface="Cambria Math" panose="02040503050406030204" pitchFamily="18" charset="0"/>
                              <a:ea typeface="Cambria Math" panose="02040503050406030204" pitchFamily="18" charset="0"/>
                            </a:rPr>
                            <m:t>𝐼</m:t>
                          </m:r>
                        </m:sub>
                      </m:sSub>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cs typeface="Times New Roman"/>
                            </a:rPr>
                          </m:ctrlPr>
                        </m:fPr>
                        <m:num>
                          <m:r>
                            <a:rPr lang="en-US" i="1">
                              <a:latin typeface="Cambria Math" panose="02040503050406030204" pitchFamily="18" charset="0"/>
                              <a:ea typeface="Cambria Math" panose="02040503050406030204" pitchFamily="18" charset="0"/>
                              <a:cs typeface="Times New Roman"/>
                            </a:rPr>
                            <m:t>𝑔</m:t>
                          </m:r>
                        </m:num>
                        <m:den>
                          <m:r>
                            <a:rPr lang="en-US" i="1">
                              <a:latin typeface="Cambria Math" panose="02040503050406030204" pitchFamily="18" charset="0"/>
                              <a:ea typeface="Cambria Math" panose="02040503050406030204" pitchFamily="18" charset="0"/>
                              <a:cs typeface="Times New Roman"/>
                            </a:rPr>
                            <m:t>2</m:t>
                          </m:r>
                        </m:den>
                      </m:f>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p>
                        <m:sSupPr>
                          <m:ctrlPr>
                            <a:rPr lang="zh-TW" altLang="en-US" i="1" smtClean="0">
                              <a:latin typeface="Cambria Math" panose="02040503050406030204" pitchFamily="18" charset="0"/>
                              <a:ea typeface="Cambria Math" panose="02040503050406030204" pitchFamily="18" charset="0"/>
                            </a:rPr>
                          </m:ctrlPr>
                        </m:sSupPr>
                        <m:e>
                          <m:r>
                            <a:rPr lang="zh-TW" altLang="en-US" i="1" smtClean="0">
                              <a:latin typeface="Cambria Math" panose="02040503050406030204" pitchFamily="18" charset="0"/>
                              <a:ea typeface="Cambria Math" panose="02040503050406030204" pitchFamily="18" charset="0"/>
                            </a:rPr>
                            <m:t>𝜏</m:t>
                          </m:r>
                        </m:e>
                        <m:sup>
                          <m:r>
                            <a:rPr lang="en-US" altLang="zh-TW" b="0" i="1" smtClean="0">
                              <a:latin typeface="Cambria Math" panose="02040503050406030204" pitchFamily="18" charset="0"/>
                              <a:ea typeface="Cambria Math" panose="02040503050406030204" pitchFamily="18" charset="0"/>
                            </a:rPr>
                            <m:t>1</m:t>
                          </m:r>
                        </m:sup>
                      </m:sSup>
                      <m:sSubSup>
                        <m:sSubSupPr>
                          <m:ctrlPr>
                            <a:rPr lang="zh-TW" altLang="en-US" i="1">
                              <a:latin typeface="Cambria Math" panose="02040503050406030204" pitchFamily="18" charset="0"/>
                            </a:rPr>
                          </m:ctrlPr>
                        </m:sSubSupPr>
                        <m:e>
                          <m:r>
                            <a:rPr lang="en-US" altLang="zh-TW" i="1">
                              <a:latin typeface="Cambria Math" panose="02040503050406030204" pitchFamily="18" charset="0"/>
                            </a:rPr>
                            <m:t>𝑊</m:t>
                          </m:r>
                        </m:e>
                        <m:sub>
                          <m:r>
                            <a:rPr lang="en-US" altLang="zh-TW" i="1">
                              <a:latin typeface="Cambria Math"/>
                              <a:ea typeface="Cambria Math" panose="02040503050406030204" pitchFamily="18" charset="0"/>
                            </a:rPr>
                            <m:t>𝜇</m:t>
                          </m:r>
                        </m:sub>
                        <m:sup>
                          <m:r>
                            <a:rPr lang="en-US" altLang="zh-TW" i="1">
                              <a:latin typeface="Cambria Math" panose="02040503050406030204" pitchFamily="18" charset="0"/>
                              <a:ea typeface="Cambria Math" panose="02040503050406030204" pitchFamily="18" charset="0"/>
                            </a:rPr>
                            <m:t>1</m:t>
                          </m:r>
                        </m:sup>
                      </m:sSubSup>
                      <m:r>
                        <m:rPr>
                          <m:sty m:val="p"/>
                        </m:rPr>
                        <a:rPr lang="el-GR" i="1">
                          <a:latin typeface="Cambria Math" panose="02040503050406030204" pitchFamily="18" charset="0"/>
                          <a:ea typeface="Cambria Math" panose="02040503050406030204" pitchFamily="18" charset="0"/>
                          <a:cs typeface="Times New Roman"/>
                        </a:rPr>
                        <m:t>Ψ</m:t>
                      </m:r>
                    </m:oMath>
                  </m:oMathPara>
                </a14:m>
                <a:endParaRPr lang="en-TW" dirty="0"/>
              </a:p>
            </p:txBody>
          </p:sp>
        </mc:Choice>
        <mc:Fallback xmlns="">
          <p:sp>
            <p:nvSpPr>
              <p:cNvPr id="9" name="TextBox 8">
                <a:extLst>
                  <a:ext uri="{FF2B5EF4-FFF2-40B4-BE49-F238E27FC236}">
                    <a16:creationId xmlns:a16="http://schemas.microsoft.com/office/drawing/2014/main" id="{D7AA3596-02C8-6BAB-9AB1-30466126DA63}"/>
                  </a:ext>
                </a:extLst>
              </p:cNvPr>
              <p:cNvSpPr txBox="1">
                <a:spLocks noRot="1" noChangeAspect="1" noMove="1" noResize="1" noEditPoints="1" noAdjustHandles="1" noChangeArrowheads="1" noChangeShapeType="1" noTextEdit="1"/>
              </p:cNvSpPr>
              <p:nvPr/>
            </p:nvSpPr>
            <p:spPr>
              <a:xfrm>
                <a:off x="760966" y="963213"/>
                <a:ext cx="2122743" cy="472565"/>
              </a:xfrm>
              <a:prstGeom prst="rect">
                <a:avLst/>
              </a:prstGeom>
              <a:blipFill>
                <a:blip r:embed="rId2"/>
                <a:stretch>
                  <a:fillRect t="-2564"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5387FC5-B2FC-F71E-7481-95117636F93C}"/>
                  </a:ext>
                </a:extLst>
              </p:cNvPr>
              <p:cNvSpPr txBox="1"/>
              <p:nvPr/>
            </p:nvSpPr>
            <p:spPr>
              <a:xfrm>
                <a:off x="5319401" y="1282330"/>
                <a:ext cx="1091697"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𝑖𝑔</m:t>
                      </m:r>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p>
                        <m:sSupPr>
                          <m:ctrlPr>
                            <a:rPr lang="en-US" i="1" smtClean="0">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𝜏</m:t>
                          </m:r>
                        </m:e>
                        <m:sup>
                          <m:r>
                            <a:rPr lang="en-US" b="0" i="1" smtClean="0">
                              <a:latin typeface="Cambria Math" panose="02040503050406030204" pitchFamily="18" charset="0"/>
                              <a:ea typeface="Cambria Math" panose="02040503050406030204" pitchFamily="18" charset="0"/>
                            </a:rPr>
                            <m:t>𝑖</m:t>
                          </m:r>
                        </m:sup>
                      </m:sSup>
                    </m:oMath>
                  </m:oMathPara>
                </a14:m>
                <a:endParaRPr lang="en-TW" dirty="0"/>
              </a:p>
            </p:txBody>
          </p:sp>
        </mc:Choice>
        <mc:Fallback xmlns="">
          <p:sp>
            <p:nvSpPr>
              <p:cNvPr id="10" name="TextBox 9">
                <a:extLst>
                  <a:ext uri="{FF2B5EF4-FFF2-40B4-BE49-F238E27FC236}">
                    <a16:creationId xmlns:a16="http://schemas.microsoft.com/office/drawing/2014/main" id="{D5387FC5-B2FC-F71E-7481-95117636F93C}"/>
                  </a:ext>
                </a:extLst>
              </p:cNvPr>
              <p:cNvSpPr txBox="1">
                <a:spLocks noRot="1" noChangeAspect="1" noMove="1" noResize="1" noEditPoints="1" noAdjustHandles="1" noChangeArrowheads="1" noChangeShapeType="1" noTextEdit="1"/>
              </p:cNvSpPr>
              <p:nvPr/>
            </p:nvSpPr>
            <p:spPr>
              <a:xfrm>
                <a:off x="5319401" y="1282330"/>
                <a:ext cx="1091697" cy="285912"/>
              </a:xfrm>
              <a:prstGeom prst="rect">
                <a:avLst/>
              </a:prstGeom>
              <a:blipFill>
                <a:blip r:embed="rId3"/>
                <a:stretch>
                  <a:fillRect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矩形 6">
                <a:extLst>
                  <a:ext uri="{FF2B5EF4-FFF2-40B4-BE49-F238E27FC236}">
                    <a16:creationId xmlns:a16="http://schemas.microsoft.com/office/drawing/2014/main" id="{F7FBC53A-AF67-79C9-6EC3-09955A7151A2}"/>
                  </a:ext>
                </a:extLst>
              </p:cNvPr>
              <p:cNvSpPr/>
              <p:nvPr/>
            </p:nvSpPr>
            <p:spPr>
              <a:xfrm>
                <a:off x="5319401" y="477194"/>
                <a:ext cx="565475" cy="40690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en-US" i="1" smtClean="0">
                              <a:latin typeface="Cambria Math" panose="02040503050406030204" pitchFamily="18" charset="0"/>
                            </a:rPr>
                          </m:ctrlPr>
                        </m:sSubSupPr>
                        <m:e>
                          <m:r>
                            <a:rPr lang="en-US" altLang="zh-TW" i="1">
                              <a:latin typeface="Cambria Math" panose="02040503050406030204" pitchFamily="18" charset="0"/>
                            </a:rPr>
                            <m:t>𝑊</m:t>
                          </m:r>
                        </m:e>
                        <m:sub>
                          <m:r>
                            <a:rPr lang="en-US" altLang="zh-TW" i="1">
                              <a:latin typeface="Cambria Math"/>
                              <a:ea typeface="Cambria Math" panose="02040503050406030204" pitchFamily="18" charset="0"/>
                            </a:rPr>
                            <m:t>𝜇</m:t>
                          </m:r>
                        </m:sub>
                        <m:sup>
                          <m:r>
                            <a:rPr lang="en-US" altLang="zh-TW" b="0" i="1" smtClean="0">
                              <a:latin typeface="Cambria Math" panose="02040503050406030204" pitchFamily="18" charset="0"/>
                              <a:ea typeface="Cambria Math" panose="02040503050406030204" pitchFamily="18" charset="0"/>
                            </a:rPr>
                            <m:t>𝑖</m:t>
                          </m:r>
                        </m:sup>
                      </m:sSubSup>
                    </m:oMath>
                  </m:oMathPara>
                </a14:m>
                <a:endParaRPr lang="zh-TW" altLang="en-US" dirty="0"/>
              </a:p>
            </p:txBody>
          </p:sp>
        </mc:Choice>
        <mc:Fallback xmlns="">
          <p:sp>
            <p:nvSpPr>
              <p:cNvPr id="11" name="矩形 6">
                <a:extLst>
                  <a:ext uri="{FF2B5EF4-FFF2-40B4-BE49-F238E27FC236}">
                    <a16:creationId xmlns:a16="http://schemas.microsoft.com/office/drawing/2014/main" id="{F7FBC53A-AF67-79C9-6EC3-09955A7151A2}"/>
                  </a:ext>
                </a:extLst>
              </p:cNvPr>
              <p:cNvSpPr>
                <a:spLocks noRot="1" noChangeAspect="1" noMove="1" noResize="1" noEditPoints="1" noAdjustHandles="1" noChangeArrowheads="1" noChangeShapeType="1" noTextEdit="1"/>
              </p:cNvSpPr>
              <p:nvPr/>
            </p:nvSpPr>
            <p:spPr>
              <a:xfrm>
                <a:off x="5319401" y="477194"/>
                <a:ext cx="565475" cy="406906"/>
              </a:xfrm>
              <a:prstGeom prst="rect">
                <a:avLst/>
              </a:prstGeom>
              <a:blipFill>
                <a:blip r:embed="rId4"/>
                <a:stretch>
                  <a:fillRect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AD7DA80-E9E3-3C56-15C1-22F4FD0DF5B4}"/>
                  </a:ext>
                </a:extLst>
              </p:cNvPr>
              <p:cNvSpPr txBox="1"/>
              <p:nvPr/>
            </p:nvSpPr>
            <p:spPr>
              <a:xfrm>
                <a:off x="691170" y="373383"/>
                <a:ext cx="3058275" cy="510717"/>
              </a:xfrm>
              <a:prstGeom prst="rect">
                <a:avLst/>
              </a:prstGeom>
              <a:noFill/>
            </p:spPr>
            <p:txBody>
              <a:bodyPr wrap="square" rtlCol="0">
                <a:spAutoFit/>
              </a:bodyPr>
              <a:lstStyle/>
              <a:p>
                <a:pPr>
                  <a:lnSpc>
                    <a:spcPct val="150000"/>
                  </a:lnSpc>
                </a:pPr>
                <a:r>
                  <a:rPr kumimoji="1" lang="en-US" dirty="0">
                    <a:latin typeface="Times New Roman"/>
                    <a:cs typeface="Times New Roman"/>
                  </a:rPr>
                  <a:t>Take </a:t>
                </a:r>
                <a14:m>
                  <m:oMath xmlns:m="http://schemas.openxmlformats.org/officeDocument/2006/math">
                    <m:sSubSup>
                      <m:sSubSupPr>
                        <m:ctrlPr>
                          <a:rPr lang="zh-TW" altLang="en-US" i="1">
                            <a:latin typeface="Cambria Math" panose="02040503050406030204" pitchFamily="18" charset="0"/>
                          </a:rPr>
                        </m:ctrlPr>
                      </m:sSubSupPr>
                      <m:e>
                        <m:r>
                          <a:rPr lang="en-US" altLang="zh-TW" i="1">
                            <a:latin typeface="Cambria Math" panose="02040503050406030204" pitchFamily="18" charset="0"/>
                          </a:rPr>
                          <m:t>𝑊</m:t>
                        </m:r>
                      </m:e>
                      <m:sub>
                        <m:r>
                          <a:rPr lang="en-US" altLang="zh-TW" i="1">
                            <a:latin typeface="Cambria Math"/>
                            <a:ea typeface="Cambria Math" panose="02040503050406030204" pitchFamily="18" charset="0"/>
                          </a:rPr>
                          <m:t>𝜇</m:t>
                        </m:r>
                      </m:sub>
                      <m:sup>
                        <m:r>
                          <a:rPr lang="en-US" altLang="zh-TW" b="0" i="1" smtClean="0">
                            <a:latin typeface="Cambria Math" panose="02040503050406030204" pitchFamily="18" charset="0"/>
                            <a:ea typeface="Cambria Math" panose="02040503050406030204" pitchFamily="18" charset="0"/>
                          </a:rPr>
                          <m:t>1</m:t>
                        </m:r>
                      </m:sup>
                    </m:sSubSup>
                  </m:oMath>
                </a14:m>
                <a:r>
                  <a:rPr kumimoji="1" lang="en-US" dirty="0">
                    <a:latin typeface="Times New Roman"/>
                    <a:cs typeface="Times New Roman"/>
                  </a:rPr>
                  <a:t> for an example: </a:t>
                </a:r>
              </a:p>
            </p:txBody>
          </p:sp>
        </mc:Choice>
        <mc:Fallback xmlns="">
          <p:sp>
            <p:nvSpPr>
              <p:cNvPr id="12" name="TextBox 11">
                <a:extLst>
                  <a:ext uri="{FF2B5EF4-FFF2-40B4-BE49-F238E27FC236}">
                    <a16:creationId xmlns:a16="http://schemas.microsoft.com/office/drawing/2014/main" id="{BAD7DA80-E9E3-3C56-15C1-22F4FD0DF5B4}"/>
                  </a:ext>
                </a:extLst>
              </p:cNvPr>
              <p:cNvSpPr txBox="1">
                <a:spLocks noRot="1" noChangeAspect="1" noMove="1" noResize="1" noEditPoints="1" noAdjustHandles="1" noChangeArrowheads="1" noChangeShapeType="1" noTextEdit="1"/>
              </p:cNvSpPr>
              <p:nvPr/>
            </p:nvSpPr>
            <p:spPr>
              <a:xfrm>
                <a:off x="691170" y="373383"/>
                <a:ext cx="3058275" cy="510717"/>
              </a:xfrm>
              <a:prstGeom prst="rect">
                <a:avLst/>
              </a:prstGeom>
              <a:blipFill>
                <a:blip r:embed="rId5"/>
                <a:stretch>
                  <a:fillRect l="-1653"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572BDF6-596C-5DD2-E47D-BE7929C09944}"/>
                  </a:ext>
                </a:extLst>
              </p:cNvPr>
              <p:cNvSpPr txBox="1"/>
              <p:nvPr/>
            </p:nvSpPr>
            <p:spPr>
              <a:xfrm>
                <a:off x="760966" y="1577099"/>
                <a:ext cx="3198516" cy="472565"/>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cs typeface="Times New Roman"/>
                            </a:rPr>
                          </m:ctrlPr>
                        </m:fPr>
                        <m:num>
                          <m:r>
                            <a:rPr lang="en-US" i="1">
                              <a:latin typeface="Cambria Math" panose="02040503050406030204" pitchFamily="18" charset="0"/>
                              <a:ea typeface="Cambria Math" panose="02040503050406030204" pitchFamily="18" charset="0"/>
                              <a:cs typeface="Times New Roman"/>
                            </a:rPr>
                            <m:t>𝑔</m:t>
                          </m:r>
                        </m:num>
                        <m:den>
                          <m:r>
                            <a:rPr lang="en-US" i="1">
                              <a:latin typeface="Cambria Math" panose="02040503050406030204" pitchFamily="18" charset="0"/>
                              <a:ea typeface="Cambria Math" panose="02040503050406030204" pitchFamily="18" charset="0"/>
                              <a:cs typeface="Times New Roman"/>
                            </a:rPr>
                            <m:t>2</m:t>
                          </m:r>
                        </m:den>
                      </m:f>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acc>
                                  <m:accPr>
                                    <m:chr m:val="̅"/>
                                    <m:ctrlPr>
                                      <a:rPr lang="en-US" altLang="zh-TW" i="1">
                                        <a:latin typeface="Cambria Math" panose="02040503050406030204" pitchFamily="18" charset="0"/>
                                        <a:cs typeface="Times New Roman" pitchFamily="18" charset="0"/>
                                      </a:rPr>
                                    </m:ctrlPr>
                                  </m:accPr>
                                  <m:e>
                                    <m:r>
                                      <a:rPr lang="en-US" altLang="zh-TW" i="1">
                                        <a:latin typeface="Cambria Math" panose="02040503050406030204" pitchFamily="18" charset="0"/>
                                        <a:cs typeface="Times New Roman" pitchFamily="18" charset="0"/>
                                      </a:rPr>
                                      <m:t>𝑢</m:t>
                                    </m:r>
                                  </m:e>
                                </m:acc>
                              </m:e>
                              <m:e>
                                <m:acc>
                                  <m:accPr>
                                    <m:chr m:val="̅"/>
                                    <m:ctrlPr>
                                      <a:rPr lang="en-US" altLang="zh-TW" i="1">
                                        <a:latin typeface="Cambria Math" panose="02040503050406030204" pitchFamily="18" charset="0"/>
                                        <a:cs typeface="Times New Roman" pitchFamily="18" charset="0"/>
                                      </a:rPr>
                                    </m:ctrlPr>
                                  </m:accPr>
                                  <m:e>
                                    <m:r>
                                      <a:rPr lang="en-US" altLang="zh-TW" i="1">
                                        <a:latin typeface="Cambria Math" panose="02040503050406030204" pitchFamily="18" charset="0"/>
                                        <a:cs typeface="Times New Roman" pitchFamily="18" charset="0"/>
                                      </a:rPr>
                                      <m:t>𝑑</m:t>
                                    </m:r>
                                  </m:e>
                                </m:acc>
                              </m:e>
                            </m:mr>
                          </m:m>
                        </m:e>
                      </m:d>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a:cs typeface="Times New Roman" pitchFamily="18" charset="0"/>
                                  </a:rPr>
                                  <m:t>0</m:t>
                                </m:r>
                              </m:e>
                              <m:e>
                                <m:r>
                                  <a:rPr lang="en-US" altLang="zh-TW" i="1">
                                    <a:latin typeface="Cambria Math"/>
                                    <a:cs typeface="Times New Roman" pitchFamily="18" charset="0"/>
                                  </a:rPr>
                                  <m:t>1</m:t>
                                </m:r>
                              </m:e>
                            </m:mr>
                            <m:mr>
                              <m:e>
                                <m:r>
                                  <a:rPr lang="en-US" altLang="zh-TW" i="1">
                                    <a:latin typeface="Cambria Math" panose="02040503050406030204" pitchFamily="18" charset="0"/>
                                    <a:cs typeface="Times New Roman" pitchFamily="18" charset="0"/>
                                  </a:rPr>
                                  <m:t>1</m:t>
                                </m:r>
                              </m:e>
                              <m:e>
                                <m:r>
                                  <a:rPr lang="en-US" altLang="zh-TW" i="1">
                                    <a:latin typeface="Cambria Math"/>
                                    <a:cs typeface="Times New Roman" pitchFamily="18" charset="0"/>
                                  </a:rPr>
                                  <m:t>0</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a:rPr lang="en-US" altLang="zh-TW" i="1">
                                    <a:latin typeface="Cambria Math" panose="02040503050406030204" pitchFamily="18" charset="0"/>
                                    <a:cs typeface="Times New Roman" pitchFamily="18" charset="0"/>
                                  </a:rPr>
                                  <m:t>𝑢</m:t>
                                </m:r>
                              </m:e>
                            </m:mr>
                            <m:mr>
                              <m:e>
                                <m:r>
                                  <a:rPr lang="en-US" altLang="zh-TW" i="1">
                                    <a:latin typeface="Cambria Math" panose="02040503050406030204" pitchFamily="18" charset="0"/>
                                    <a:cs typeface="Times New Roman" pitchFamily="18" charset="0"/>
                                  </a:rPr>
                                  <m:t>𝑑</m:t>
                                </m:r>
                              </m:e>
                            </m:mr>
                          </m:m>
                        </m:e>
                      </m:d>
                      <m:r>
                        <a:rPr lang="en-US" altLang="zh-TW" i="1">
                          <a:latin typeface="Cambria Math"/>
                          <a:ea typeface="Cambria Math"/>
                          <a:cs typeface="Times New Roman" pitchFamily="18" charset="0"/>
                        </a:rPr>
                        <m:t>∙</m:t>
                      </m:r>
                      <m:sSubSup>
                        <m:sSubSupPr>
                          <m:ctrlPr>
                            <a:rPr lang="zh-TW" altLang="en-US" i="1">
                              <a:latin typeface="Cambria Math" panose="02040503050406030204" pitchFamily="18" charset="0"/>
                            </a:rPr>
                          </m:ctrlPr>
                        </m:sSubSupPr>
                        <m:e>
                          <m:r>
                            <a:rPr lang="en-US" altLang="zh-TW" i="1">
                              <a:latin typeface="Cambria Math" panose="02040503050406030204" pitchFamily="18" charset="0"/>
                            </a:rPr>
                            <m:t>𝑊</m:t>
                          </m:r>
                        </m:e>
                        <m:sub>
                          <m:r>
                            <a:rPr lang="en-US" altLang="zh-TW" i="1">
                              <a:latin typeface="Cambria Math"/>
                              <a:ea typeface="Cambria Math" panose="02040503050406030204" pitchFamily="18" charset="0"/>
                            </a:rPr>
                            <m:t>𝜇</m:t>
                          </m:r>
                        </m:sub>
                        <m:sup>
                          <m:r>
                            <a:rPr lang="en-US" altLang="zh-TW" i="1">
                              <a:latin typeface="Cambria Math" panose="02040503050406030204" pitchFamily="18" charset="0"/>
                              <a:ea typeface="Cambria Math" panose="02040503050406030204" pitchFamily="18" charset="0"/>
                            </a:rPr>
                            <m:t>1</m:t>
                          </m:r>
                        </m:sup>
                      </m:sSubSup>
                    </m:oMath>
                  </m:oMathPara>
                </a14:m>
                <a:endParaRPr lang="en-TW" dirty="0"/>
              </a:p>
            </p:txBody>
          </p:sp>
        </mc:Choice>
        <mc:Fallback xmlns="">
          <p:sp>
            <p:nvSpPr>
              <p:cNvPr id="13" name="TextBox 12">
                <a:extLst>
                  <a:ext uri="{FF2B5EF4-FFF2-40B4-BE49-F238E27FC236}">
                    <a16:creationId xmlns:a16="http://schemas.microsoft.com/office/drawing/2014/main" id="{2572BDF6-596C-5DD2-E47D-BE7929C09944}"/>
                  </a:ext>
                </a:extLst>
              </p:cNvPr>
              <p:cNvSpPr txBox="1">
                <a:spLocks noRot="1" noChangeAspect="1" noMove="1" noResize="1" noEditPoints="1" noAdjustHandles="1" noChangeArrowheads="1" noChangeShapeType="1" noTextEdit="1"/>
              </p:cNvSpPr>
              <p:nvPr/>
            </p:nvSpPr>
            <p:spPr>
              <a:xfrm>
                <a:off x="760966" y="1577099"/>
                <a:ext cx="3198516" cy="472565"/>
              </a:xfrm>
              <a:prstGeom prst="rect">
                <a:avLst/>
              </a:prstGeom>
              <a:blipFill>
                <a:blip r:embed="rId6"/>
                <a:stretch>
                  <a:fillRect t="-5263"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9FB8E92-43E0-A290-BAF6-BA527756C161}"/>
                  </a:ext>
                </a:extLst>
              </p:cNvPr>
              <p:cNvSpPr txBox="1"/>
              <p:nvPr/>
            </p:nvSpPr>
            <p:spPr>
              <a:xfrm>
                <a:off x="760966" y="2176954"/>
                <a:ext cx="3147602" cy="472565"/>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cs typeface="Times New Roman"/>
                            </a:rPr>
                          </m:ctrlPr>
                        </m:fPr>
                        <m:num>
                          <m:r>
                            <a:rPr lang="en-US" i="1">
                              <a:latin typeface="Cambria Math" panose="02040503050406030204" pitchFamily="18" charset="0"/>
                              <a:ea typeface="Cambria Math" panose="02040503050406030204" pitchFamily="18" charset="0"/>
                              <a:cs typeface="Times New Roman"/>
                            </a:rPr>
                            <m:t>𝑔</m:t>
                          </m:r>
                        </m:num>
                        <m:den>
                          <m:r>
                            <a:rPr lang="en-US" i="1">
                              <a:latin typeface="Cambria Math" panose="02040503050406030204" pitchFamily="18" charset="0"/>
                              <a:ea typeface="Cambria Math" panose="02040503050406030204" pitchFamily="18" charset="0"/>
                              <a:cs typeface="Times New Roman"/>
                            </a:rPr>
                            <m:t>2</m:t>
                          </m:r>
                        </m:den>
                      </m:f>
                      <m:d>
                        <m:dPr>
                          <m:ctrlPr>
                            <a:rPr lang="en-US" i="1" smtClean="0">
                              <a:latin typeface="Cambria Math" panose="02040503050406030204" pitchFamily="18" charset="0"/>
                              <a:ea typeface="Cambria Math" panose="02040503050406030204" pitchFamily="18" charset="0"/>
                              <a:cs typeface="Times New Roman"/>
                            </a:rPr>
                          </m:ctrlPr>
                        </m:d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𝑢</m:t>
                              </m:r>
                            </m:e>
                          </m:acc>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r>
                            <a:rPr lang="en-US" i="1">
                              <a:latin typeface="Cambria Math" panose="02040503050406030204" pitchFamily="18" charset="0"/>
                              <a:ea typeface="Cambria Math" panose="02040503050406030204" pitchFamily="18" charset="0"/>
                              <a:cs typeface="Times New Roman"/>
                            </a:rPr>
                            <m:t>𝑑</m:t>
                          </m:r>
                          <m:r>
                            <a:rPr lang="en-US" i="1">
                              <a:latin typeface="Cambria Math" panose="02040503050406030204" pitchFamily="18" charset="0"/>
                              <a:ea typeface="Cambria Math" panose="02040503050406030204" pitchFamily="18" charset="0"/>
                              <a:cs typeface="Times New Roman"/>
                            </a:rPr>
                            <m:t>∙</m:t>
                          </m:r>
                          <m:sSubSup>
                            <m:sSubSupPr>
                              <m:ctrlPr>
                                <a:rPr lang="zh-TW" altLang="en-US" i="1">
                                  <a:latin typeface="Cambria Math" panose="02040503050406030204" pitchFamily="18" charset="0"/>
                                </a:rPr>
                              </m:ctrlPr>
                            </m:sSubSupPr>
                            <m:e>
                              <m:r>
                                <a:rPr lang="en-US" altLang="zh-TW" i="1">
                                  <a:latin typeface="Cambria Math" panose="02040503050406030204" pitchFamily="18" charset="0"/>
                                </a:rPr>
                                <m:t>𝑊</m:t>
                              </m:r>
                            </m:e>
                            <m:sub>
                              <m:r>
                                <a:rPr lang="en-US" altLang="zh-TW" i="1">
                                  <a:latin typeface="Cambria Math"/>
                                  <a:ea typeface="Cambria Math" panose="02040503050406030204" pitchFamily="18" charset="0"/>
                                </a:rPr>
                                <m:t>𝜇</m:t>
                              </m:r>
                            </m:sub>
                            <m:sup>
                              <m:r>
                                <a:rPr lang="en-US" altLang="zh-TW" i="1">
                                  <a:latin typeface="Cambria Math" panose="02040503050406030204" pitchFamily="18" charset="0"/>
                                  <a:ea typeface="Cambria Math" panose="02040503050406030204" pitchFamily="18" charset="0"/>
                                </a:rPr>
                                <m:t>1</m:t>
                              </m:r>
                            </m:sup>
                          </m:sSubSup>
                          <m:r>
                            <a:rPr lang="en-US" altLang="zh-TW" b="0" i="1" smtClean="0">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𝑑</m:t>
                              </m:r>
                            </m:e>
                          </m:acc>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r>
                            <a:rPr lang="en-US" b="0" i="1" smtClean="0">
                              <a:latin typeface="Cambria Math" panose="02040503050406030204" pitchFamily="18" charset="0"/>
                              <a:ea typeface="Cambria Math" panose="02040503050406030204" pitchFamily="18" charset="0"/>
                            </a:rPr>
                            <m:t>𝑢</m:t>
                          </m:r>
                          <m:r>
                            <a:rPr lang="en-US" i="1">
                              <a:latin typeface="Cambria Math" panose="02040503050406030204" pitchFamily="18" charset="0"/>
                              <a:ea typeface="Cambria Math" panose="02040503050406030204" pitchFamily="18" charset="0"/>
                              <a:cs typeface="Times New Roman"/>
                            </a:rPr>
                            <m:t>∙</m:t>
                          </m:r>
                          <m:sSubSup>
                            <m:sSubSupPr>
                              <m:ctrlPr>
                                <a:rPr lang="zh-TW" altLang="en-US" i="1">
                                  <a:latin typeface="Cambria Math" panose="02040503050406030204" pitchFamily="18" charset="0"/>
                                </a:rPr>
                              </m:ctrlPr>
                            </m:sSubSupPr>
                            <m:e>
                              <m:r>
                                <a:rPr lang="en-US" altLang="zh-TW" i="1">
                                  <a:latin typeface="Cambria Math" panose="02040503050406030204" pitchFamily="18" charset="0"/>
                                </a:rPr>
                                <m:t>𝑊</m:t>
                              </m:r>
                            </m:e>
                            <m:sub>
                              <m:r>
                                <a:rPr lang="en-US" altLang="zh-TW" i="1">
                                  <a:latin typeface="Cambria Math"/>
                                  <a:ea typeface="Cambria Math" panose="02040503050406030204" pitchFamily="18" charset="0"/>
                                </a:rPr>
                                <m:t>𝜇</m:t>
                              </m:r>
                            </m:sub>
                            <m:sup>
                              <m:r>
                                <a:rPr lang="en-US" altLang="zh-TW" i="1">
                                  <a:latin typeface="Cambria Math" panose="02040503050406030204" pitchFamily="18" charset="0"/>
                                  <a:ea typeface="Cambria Math" panose="02040503050406030204" pitchFamily="18" charset="0"/>
                                </a:rPr>
                                <m:t>1</m:t>
                              </m:r>
                            </m:sup>
                          </m:sSubSup>
                        </m:e>
                      </m:d>
                    </m:oMath>
                  </m:oMathPara>
                </a14:m>
                <a:endParaRPr lang="en-TW" dirty="0"/>
              </a:p>
            </p:txBody>
          </p:sp>
        </mc:Choice>
        <mc:Fallback xmlns="">
          <p:sp>
            <p:nvSpPr>
              <p:cNvPr id="16" name="TextBox 15">
                <a:extLst>
                  <a:ext uri="{FF2B5EF4-FFF2-40B4-BE49-F238E27FC236}">
                    <a16:creationId xmlns:a16="http://schemas.microsoft.com/office/drawing/2014/main" id="{39FB8E92-43E0-A290-BAF6-BA527756C161}"/>
                  </a:ext>
                </a:extLst>
              </p:cNvPr>
              <p:cNvSpPr txBox="1">
                <a:spLocks noRot="1" noChangeAspect="1" noMove="1" noResize="1" noEditPoints="1" noAdjustHandles="1" noChangeArrowheads="1" noChangeShapeType="1" noTextEdit="1"/>
              </p:cNvSpPr>
              <p:nvPr/>
            </p:nvSpPr>
            <p:spPr>
              <a:xfrm>
                <a:off x="760966" y="2176954"/>
                <a:ext cx="3147602" cy="472565"/>
              </a:xfrm>
              <a:prstGeom prst="rect">
                <a:avLst/>
              </a:prstGeom>
              <a:blipFill>
                <a:blip r:embed="rId7"/>
                <a:stretch>
                  <a:fillRect t="-2632" b="-15789"/>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7E48CFB4-BF37-776E-AE61-5AD3077A7E4B}"/>
              </a:ext>
            </a:extLst>
          </p:cNvPr>
          <p:cNvSpPr/>
          <p:nvPr/>
        </p:nvSpPr>
        <p:spPr>
          <a:xfrm>
            <a:off x="2011082" y="2947323"/>
            <a:ext cx="2460956"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直線接點 3">
            <a:extLst>
              <a:ext uri="{FF2B5EF4-FFF2-40B4-BE49-F238E27FC236}">
                <a16:creationId xmlns:a16="http://schemas.microsoft.com/office/drawing/2014/main" id="{F7C95793-2A9F-5FB0-4757-290D1C9FB1DC}"/>
              </a:ext>
            </a:extLst>
          </p:cNvPr>
          <p:cNvCxnSpPr/>
          <p:nvPr/>
        </p:nvCxnSpPr>
        <p:spPr>
          <a:xfrm>
            <a:off x="3053402" y="4186179"/>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 name="直線接點 4">
            <a:extLst>
              <a:ext uri="{FF2B5EF4-FFF2-40B4-BE49-F238E27FC236}">
                <a16:creationId xmlns:a16="http://schemas.microsoft.com/office/drawing/2014/main" id="{C81F75BD-6965-25B8-A2C7-9C3B3AC3879F}"/>
              </a:ext>
            </a:extLst>
          </p:cNvPr>
          <p:cNvCxnSpPr/>
          <p:nvPr/>
        </p:nvCxnSpPr>
        <p:spPr>
          <a:xfrm rot="10800000" flipV="1">
            <a:off x="2307278" y="4186179"/>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 name="直線接點 7">
            <a:extLst>
              <a:ext uri="{FF2B5EF4-FFF2-40B4-BE49-F238E27FC236}">
                <a16:creationId xmlns:a16="http://schemas.microsoft.com/office/drawing/2014/main" id="{C8600C27-672D-8E07-4931-CE92E8551B54}"/>
              </a:ext>
            </a:extLst>
          </p:cNvPr>
          <p:cNvCxnSpPr/>
          <p:nvPr/>
        </p:nvCxnSpPr>
        <p:spPr>
          <a:xfrm rot="16200000" flipH="1">
            <a:off x="2609696" y="3758348"/>
            <a:ext cx="873125" cy="14287"/>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21" name="直線單箭頭接點 8">
            <a:extLst>
              <a:ext uri="{FF2B5EF4-FFF2-40B4-BE49-F238E27FC236}">
                <a16:creationId xmlns:a16="http://schemas.microsoft.com/office/drawing/2014/main" id="{10EDB7FF-42C4-8EFA-1647-4B98C09DBA7D}"/>
              </a:ext>
            </a:extLst>
          </p:cNvPr>
          <p:cNvCxnSpPr/>
          <p:nvPr/>
        </p:nvCxnSpPr>
        <p:spPr>
          <a:xfrm rot="10800000">
            <a:off x="3329627" y="4432242"/>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9">
            <a:extLst>
              <a:ext uri="{FF2B5EF4-FFF2-40B4-BE49-F238E27FC236}">
                <a16:creationId xmlns:a16="http://schemas.microsoft.com/office/drawing/2014/main" id="{441AB82B-71EE-3112-A7E0-3A3B4F2EF310}"/>
              </a:ext>
            </a:extLst>
          </p:cNvPr>
          <p:cNvCxnSpPr/>
          <p:nvPr/>
        </p:nvCxnSpPr>
        <p:spPr>
          <a:xfrm rot="10800000" flipV="1">
            <a:off x="2555823" y="4407635"/>
            <a:ext cx="219075" cy="2032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88F9B86-E7F0-598A-17CC-7A5E77C4FFA4}"/>
                  </a:ext>
                </a:extLst>
              </p:cNvPr>
              <p:cNvSpPr txBox="1"/>
              <p:nvPr/>
            </p:nvSpPr>
            <p:spPr>
              <a:xfrm>
                <a:off x="3080956" y="3834652"/>
                <a:ext cx="811302"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𝑖𝑔</m:t>
                      </m:r>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oMath>
                  </m:oMathPara>
                </a14:m>
                <a:endParaRPr lang="en-TW" dirty="0"/>
              </a:p>
            </p:txBody>
          </p:sp>
        </mc:Choice>
        <mc:Fallback xmlns="">
          <p:sp>
            <p:nvSpPr>
              <p:cNvPr id="23" name="TextBox 22">
                <a:extLst>
                  <a:ext uri="{FF2B5EF4-FFF2-40B4-BE49-F238E27FC236}">
                    <a16:creationId xmlns:a16="http://schemas.microsoft.com/office/drawing/2014/main" id="{B88F9B86-E7F0-598A-17CC-7A5E77C4FFA4}"/>
                  </a:ext>
                </a:extLst>
              </p:cNvPr>
              <p:cNvSpPr txBox="1">
                <a:spLocks noRot="1" noChangeAspect="1" noMove="1" noResize="1" noEditPoints="1" noAdjustHandles="1" noChangeArrowheads="1" noChangeShapeType="1" noTextEdit="1"/>
              </p:cNvSpPr>
              <p:nvPr/>
            </p:nvSpPr>
            <p:spPr>
              <a:xfrm>
                <a:off x="3080956" y="3834652"/>
                <a:ext cx="811302" cy="285912"/>
              </a:xfrm>
              <a:prstGeom prst="rect">
                <a:avLst/>
              </a:prstGeom>
              <a:blipFill>
                <a:blip r:embed="rId8"/>
                <a:stretch>
                  <a:fillRect l="-3077"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矩形 6">
                <a:extLst>
                  <a:ext uri="{FF2B5EF4-FFF2-40B4-BE49-F238E27FC236}">
                    <a16:creationId xmlns:a16="http://schemas.microsoft.com/office/drawing/2014/main" id="{E24D6425-2A18-3B89-610E-52F9CB8845D7}"/>
                  </a:ext>
                </a:extLst>
              </p:cNvPr>
              <p:cNvSpPr/>
              <p:nvPr/>
            </p:nvSpPr>
            <p:spPr>
              <a:xfrm>
                <a:off x="3135040" y="3028565"/>
                <a:ext cx="593239" cy="396583"/>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en-US" i="1" smtClean="0">
                              <a:latin typeface="Cambria Math" panose="02040503050406030204" pitchFamily="18" charset="0"/>
                            </a:rPr>
                          </m:ctrlPr>
                        </m:sSubSupPr>
                        <m:e>
                          <m:r>
                            <a:rPr lang="en-US" altLang="zh-TW" i="1">
                              <a:latin typeface="Cambria Math" panose="02040503050406030204" pitchFamily="18" charset="0"/>
                            </a:rPr>
                            <m:t>𝑊</m:t>
                          </m:r>
                        </m:e>
                        <m:sub>
                          <m:r>
                            <a:rPr lang="en-US" altLang="zh-TW" i="1">
                              <a:latin typeface="Cambria Math"/>
                              <a:ea typeface="Cambria Math" panose="02040503050406030204" pitchFamily="18" charset="0"/>
                            </a:rPr>
                            <m:t>𝜇</m:t>
                          </m:r>
                        </m:sub>
                        <m:sup>
                          <m:r>
                            <a:rPr lang="en-US" altLang="zh-TW" b="0" i="1" smtClean="0">
                              <a:latin typeface="Cambria Math" panose="02040503050406030204" pitchFamily="18" charset="0"/>
                              <a:ea typeface="Cambria Math" panose="02040503050406030204" pitchFamily="18" charset="0"/>
                            </a:rPr>
                            <m:t>1</m:t>
                          </m:r>
                        </m:sup>
                      </m:sSubSup>
                    </m:oMath>
                  </m:oMathPara>
                </a14:m>
                <a:endParaRPr lang="zh-TW" altLang="en-US" dirty="0"/>
              </a:p>
            </p:txBody>
          </p:sp>
        </mc:Choice>
        <mc:Fallback xmlns="">
          <p:sp>
            <p:nvSpPr>
              <p:cNvPr id="24" name="矩形 6">
                <a:extLst>
                  <a:ext uri="{FF2B5EF4-FFF2-40B4-BE49-F238E27FC236}">
                    <a16:creationId xmlns:a16="http://schemas.microsoft.com/office/drawing/2014/main" id="{E24D6425-2A18-3B89-610E-52F9CB8845D7}"/>
                  </a:ext>
                </a:extLst>
              </p:cNvPr>
              <p:cNvSpPr>
                <a:spLocks noRot="1" noChangeAspect="1" noMove="1" noResize="1" noEditPoints="1" noAdjustHandles="1" noChangeArrowheads="1" noChangeShapeType="1" noTextEdit="1"/>
              </p:cNvSpPr>
              <p:nvPr/>
            </p:nvSpPr>
            <p:spPr>
              <a:xfrm>
                <a:off x="3135040" y="3028565"/>
                <a:ext cx="593239" cy="396583"/>
              </a:xfrm>
              <a:prstGeom prst="rect">
                <a:avLst/>
              </a:prstGeom>
              <a:blipFill>
                <a:blip r:embed="rId9"/>
                <a:stretch>
                  <a:fillRect b="-6250"/>
                </a:stretch>
              </a:blipFill>
            </p:spPr>
            <p:txBody>
              <a:bodyPr/>
              <a:lstStyle/>
              <a:p>
                <a:r>
                  <a:rPr lang="en-US">
                    <a:noFill/>
                  </a:rPr>
                  <a:t> </a:t>
                </a:r>
              </a:p>
            </p:txBody>
          </p:sp>
        </mc:Fallback>
      </mc:AlternateContent>
      <p:sp>
        <p:nvSpPr>
          <p:cNvPr id="25" name="Rectangle 24">
            <a:extLst>
              <a:ext uri="{FF2B5EF4-FFF2-40B4-BE49-F238E27FC236}">
                <a16:creationId xmlns:a16="http://schemas.microsoft.com/office/drawing/2014/main" id="{1D6FB5E7-F5FF-ACE0-8EE9-B42A9BC69599}"/>
              </a:ext>
            </a:extLst>
          </p:cNvPr>
          <p:cNvSpPr/>
          <p:nvPr/>
        </p:nvSpPr>
        <p:spPr>
          <a:xfrm>
            <a:off x="4959259" y="2947323"/>
            <a:ext cx="2460956"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直線接點 3">
            <a:extLst>
              <a:ext uri="{FF2B5EF4-FFF2-40B4-BE49-F238E27FC236}">
                <a16:creationId xmlns:a16="http://schemas.microsoft.com/office/drawing/2014/main" id="{C716301B-E7CE-BB47-F3DC-D34A44796D57}"/>
              </a:ext>
            </a:extLst>
          </p:cNvPr>
          <p:cNvCxnSpPr/>
          <p:nvPr/>
        </p:nvCxnSpPr>
        <p:spPr>
          <a:xfrm>
            <a:off x="6001579" y="4186179"/>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直線接點 4">
            <a:extLst>
              <a:ext uri="{FF2B5EF4-FFF2-40B4-BE49-F238E27FC236}">
                <a16:creationId xmlns:a16="http://schemas.microsoft.com/office/drawing/2014/main" id="{5463974C-A3CF-2F89-5F1B-443268E6A73E}"/>
              </a:ext>
            </a:extLst>
          </p:cNvPr>
          <p:cNvCxnSpPr/>
          <p:nvPr/>
        </p:nvCxnSpPr>
        <p:spPr>
          <a:xfrm rot="10800000" flipV="1">
            <a:off x="5255455" y="4186179"/>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直線接點 7">
            <a:extLst>
              <a:ext uri="{FF2B5EF4-FFF2-40B4-BE49-F238E27FC236}">
                <a16:creationId xmlns:a16="http://schemas.microsoft.com/office/drawing/2014/main" id="{B4A0D440-0F81-A599-132D-A088F4700DA4}"/>
              </a:ext>
            </a:extLst>
          </p:cNvPr>
          <p:cNvCxnSpPr/>
          <p:nvPr/>
        </p:nvCxnSpPr>
        <p:spPr>
          <a:xfrm rot="16200000" flipH="1">
            <a:off x="5557873" y="3758348"/>
            <a:ext cx="873125" cy="14287"/>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29" name="直線單箭頭接點 8">
            <a:extLst>
              <a:ext uri="{FF2B5EF4-FFF2-40B4-BE49-F238E27FC236}">
                <a16:creationId xmlns:a16="http://schemas.microsoft.com/office/drawing/2014/main" id="{875BC7A7-87BE-7797-8689-0F7FD681230D}"/>
              </a:ext>
            </a:extLst>
          </p:cNvPr>
          <p:cNvCxnSpPr/>
          <p:nvPr/>
        </p:nvCxnSpPr>
        <p:spPr>
          <a:xfrm rot="10800000">
            <a:off x="6277804" y="4432242"/>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9">
            <a:extLst>
              <a:ext uri="{FF2B5EF4-FFF2-40B4-BE49-F238E27FC236}">
                <a16:creationId xmlns:a16="http://schemas.microsoft.com/office/drawing/2014/main" id="{E37C48CC-0D6B-8D64-A720-197F326421E2}"/>
              </a:ext>
            </a:extLst>
          </p:cNvPr>
          <p:cNvCxnSpPr/>
          <p:nvPr/>
        </p:nvCxnSpPr>
        <p:spPr>
          <a:xfrm rot="10800000" flipV="1">
            <a:off x="5504000" y="4407635"/>
            <a:ext cx="219075" cy="2032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CE9DEE5-F1B6-29FC-0D16-78B304E9AC3F}"/>
                  </a:ext>
                </a:extLst>
              </p:cNvPr>
              <p:cNvSpPr txBox="1"/>
              <p:nvPr/>
            </p:nvSpPr>
            <p:spPr>
              <a:xfrm>
                <a:off x="6078463" y="3846289"/>
                <a:ext cx="885530"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𝑖𝑔</m:t>
                      </m:r>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oMath>
                  </m:oMathPara>
                </a14:m>
                <a:endParaRPr lang="en-TW" dirty="0"/>
              </a:p>
            </p:txBody>
          </p:sp>
        </mc:Choice>
        <mc:Fallback xmlns="">
          <p:sp>
            <p:nvSpPr>
              <p:cNvPr id="31" name="TextBox 30">
                <a:extLst>
                  <a:ext uri="{FF2B5EF4-FFF2-40B4-BE49-F238E27FC236}">
                    <a16:creationId xmlns:a16="http://schemas.microsoft.com/office/drawing/2014/main" id="{9CE9DEE5-F1B6-29FC-0D16-78B304E9AC3F}"/>
                  </a:ext>
                </a:extLst>
              </p:cNvPr>
              <p:cNvSpPr txBox="1">
                <a:spLocks noRot="1" noChangeAspect="1" noMove="1" noResize="1" noEditPoints="1" noAdjustHandles="1" noChangeArrowheads="1" noChangeShapeType="1" noTextEdit="1"/>
              </p:cNvSpPr>
              <p:nvPr/>
            </p:nvSpPr>
            <p:spPr>
              <a:xfrm>
                <a:off x="6078463" y="3846289"/>
                <a:ext cx="885530" cy="285912"/>
              </a:xfrm>
              <a:prstGeom prst="rect">
                <a:avLst/>
              </a:prstGeom>
              <a:blipFill>
                <a:blip r:embed="rId10"/>
                <a:stretch>
                  <a:fillRect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矩形 6">
                <a:extLst>
                  <a:ext uri="{FF2B5EF4-FFF2-40B4-BE49-F238E27FC236}">
                    <a16:creationId xmlns:a16="http://schemas.microsoft.com/office/drawing/2014/main" id="{802E0617-9830-CC1B-C9BA-2B0F2DA4C956}"/>
                  </a:ext>
                </a:extLst>
              </p:cNvPr>
              <p:cNvSpPr/>
              <p:nvPr/>
            </p:nvSpPr>
            <p:spPr>
              <a:xfrm>
                <a:off x="6083217" y="3028565"/>
                <a:ext cx="593239" cy="396583"/>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en-US" i="1" smtClean="0">
                              <a:latin typeface="Cambria Math" panose="02040503050406030204" pitchFamily="18" charset="0"/>
                            </a:rPr>
                          </m:ctrlPr>
                        </m:sSubSupPr>
                        <m:e>
                          <m:r>
                            <a:rPr lang="en-US" altLang="zh-TW" i="1">
                              <a:latin typeface="Cambria Math" panose="02040503050406030204" pitchFamily="18" charset="0"/>
                            </a:rPr>
                            <m:t>𝑊</m:t>
                          </m:r>
                        </m:e>
                        <m:sub>
                          <m:r>
                            <a:rPr lang="en-US" altLang="zh-TW" i="1">
                              <a:latin typeface="Cambria Math"/>
                              <a:ea typeface="Cambria Math" panose="02040503050406030204" pitchFamily="18" charset="0"/>
                            </a:rPr>
                            <m:t>𝜇</m:t>
                          </m:r>
                        </m:sub>
                        <m:sup>
                          <m:r>
                            <a:rPr lang="en-US" altLang="zh-TW" b="0" i="1" smtClean="0">
                              <a:latin typeface="Cambria Math" panose="02040503050406030204" pitchFamily="18" charset="0"/>
                              <a:ea typeface="Cambria Math" panose="02040503050406030204" pitchFamily="18" charset="0"/>
                            </a:rPr>
                            <m:t>1</m:t>
                          </m:r>
                        </m:sup>
                      </m:sSubSup>
                    </m:oMath>
                  </m:oMathPara>
                </a14:m>
                <a:endParaRPr lang="zh-TW" altLang="en-US" dirty="0"/>
              </a:p>
            </p:txBody>
          </p:sp>
        </mc:Choice>
        <mc:Fallback xmlns="">
          <p:sp>
            <p:nvSpPr>
              <p:cNvPr id="32" name="矩形 6">
                <a:extLst>
                  <a:ext uri="{FF2B5EF4-FFF2-40B4-BE49-F238E27FC236}">
                    <a16:creationId xmlns:a16="http://schemas.microsoft.com/office/drawing/2014/main" id="{802E0617-9830-CC1B-C9BA-2B0F2DA4C956}"/>
                  </a:ext>
                </a:extLst>
              </p:cNvPr>
              <p:cNvSpPr>
                <a:spLocks noRot="1" noChangeAspect="1" noMove="1" noResize="1" noEditPoints="1" noAdjustHandles="1" noChangeArrowheads="1" noChangeShapeType="1" noTextEdit="1"/>
              </p:cNvSpPr>
              <p:nvPr/>
            </p:nvSpPr>
            <p:spPr>
              <a:xfrm>
                <a:off x="6083217" y="3028565"/>
                <a:ext cx="593239" cy="396583"/>
              </a:xfrm>
              <a:prstGeom prst="rect">
                <a:avLst/>
              </a:prstGeom>
              <a:blipFill>
                <a:blip r:embed="rId11"/>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55A9A53D-5D01-11EF-6AEB-5BEB87DD157D}"/>
                  </a:ext>
                </a:extLst>
              </p:cNvPr>
              <p:cNvSpPr txBox="1"/>
              <p:nvPr/>
            </p:nvSpPr>
            <p:spPr>
              <a:xfrm>
                <a:off x="5170622" y="4335243"/>
                <a:ext cx="217489"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𝑑</m:t>
                      </m:r>
                    </m:oMath>
                  </m:oMathPara>
                </a14:m>
                <a:endParaRPr lang="en-TW" dirty="0"/>
              </a:p>
            </p:txBody>
          </p:sp>
        </mc:Choice>
        <mc:Fallback xmlns="">
          <p:sp>
            <p:nvSpPr>
              <p:cNvPr id="33" name="TextBox 32">
                <a:extLst>
                  <a:ext uri="{FF2B5EF4-FFF2-40B4-BE49-F238E27FC236}">
                    <a16:creationId xmlns:a16="http://schemas.microsoft.com/office/drawing/2014/main" id="{55A9A53D-5D01-11EF-6AEB-5BEB87DD157D}"/>
                  </a:ext>
                </a:extLst>
              </p:cNvPr>
              <p:cNvSpPr txBox="1">
                <a:spLocks noRot="1" noChangeAspect="1" noMove="1" noResize="1" noEditPoints="1" noAdjustHandles="1" noChangeArrowheads="1" noChangeShapeType="1" noTextEdit="1"/>
              </p:cNvSpPr>
              <p:nvPr/>
            </p:nvSpPr>
            <p:spPr>
              <a:xfrm>
                <a:off x="5170622" y="4335243"/>
                <a:ext cx="217489" cy="285912"/>
              </a:xfrm>
              <a:prstGeom prst="rect">
                <a:avLst/>
              </a:prstGeom>
              <a:blipFill>
                <a:blip r:embed="rId12"/>
                <a:stretch>
                  <a:fillRect l="-22222" r="-16667"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FF674DE-39BD-7CBF-D3EA-0EBCE808B2E3}"/>
                  </a:ext>
                </a:extLst>
              </p:cNvPr>
              <p:cNvSpPr txBox="1"/>
              <p:nvPr/>
            </p:nvSpPr>
            <p:spPr>
              <a:xfrm>
                <a:off x="3728279" y="4406194"/>
                <a:ext cx="217489"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𝑑</m:t>
                      </m:r>
                    </m:oMath>
                  </m:oMathPara>
                </a14:m>
                <a:endParaRPr lang="en-TW" dirty="0"/>
              </a:p>
            </p:txBody>
          </p:sp>
        </mc:Choice>
        <mc:Fallback xmlns="">
          <p:sp>
            <p:nvSpPr>
              <p:cNvPr id="34" name="TextBox 33">
                <a:extLst>
                  <a:ext uri="{FF2B5EF4-FFF2-40B4-BE49-F238E27FC236}">
                    <a16:creationId xmlns:a16="http://schemas.microsoft.com/office/drawing/2014/main" id="{6FF674DE-39BD-7CBF-D3EA-0EBCE808B2E3}"/>
                  </a:ext>
                </a:extLst>
              </p:cNvPr>
              <p:cNvSpPr txBox="1">
                <a:spLocks noRot="1" noChangeAspect="1" noMove="1" noResize="1" noEditPoints="1" noAdjustHandles="1" noChangeArrowheads="1" noChangeShapeType="1" noTextEdit="1"/>
              </p:cNvSpPr>
              <p:nvPr/>
            </p:nvSpPr>
            <p:spPr>
              <a:xfrm>
                <a:off x="3728279" y="4406194"/>
                <a:ext cx="217489" cy="285912"/>
              </a:xfrm>
              <a:prstGeom prst="rect">
                <a:avLst/>
              </a:prstGeom>
              <a:blipFill>
                <a:blip r:embed="rId13"/>
                <a:stretch>
                  <a:fillRect l="-22222" r="-16667"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3D62E41-267B-3BF5-C596-C57BC00FD582}"/>
                  </a:ext>
                </a:extLst>
              </p:cNvPr>
              <p:cNvSpPr txBox="1"/>
              <p:nvPr/>
            </p:nvSpPr>
            <p:spPr>
              <a:xfrm>
                <a:off x="6719921" y="4344967"/>
                <a:ext cx="217489"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𝑢</m:t>
                      </m:r>
                    </m:oMath>
                  </m:oMathPara>
                </a14:m>
                <a:endParaRPr lang="en-TW" dirty="0"/>
              </a:p>
            </p:txBody>
          </p:sp>
        </mc:Choice>
        <mc:Fallback xmlns="">
          <p:sp>
            <p:nvSpPr>
              <p:cNvPr id="35" name="TextBox 34">
                <a:extLst>
                  <a:ext uri="{FF2B5EF4-FFF2-40B4-BE49-F238E27FC236}">
                    <a16:creationId xmlns:a16="http://schemas.microsoft.com/office/drawing/2014/main" id="{23D62E41-267B-3BF5-C596-C57BC00FD582}"/>
                  </a:ext>
                </a:extLst>
              </p:cNvPr>
              <p:cNvSpPr txBox="1">
                <a:spLocks noRot="1" noChangeAspect="1" noMove="1" noResize="1" noEditPoints="1" noAdjustHandles="1" noChangeArrowheads="1" noChangeShapeType="1" noTextEdit="1"/>
              </p:cNvSpPr>
              <p:nvPr/>
            </p:nvSpPr>
            <p:spPr>
              <a:xfrm>
                <a:off x="6719921" y="4344967"/>
                <a:ext cx="217489" cy="285912"/>
              </a:xfrm>
              <a:prstGeom prst="rect">
                <a:avLst/>
              </a:prstGeom>
              <a:blipFill>
                <a:blip r:embed="rId14"/>
                <a:stretch>
                  <a:fillRect l="-5263" r="-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D51EAE5-22FD-1632-3E7A-FEE0BBA99210}"/>
                  </a:ext>
                </a:extLst>
              </p:cNvPr>
              <p:cNvSpPr txBox="1"/>
              <p:nvPr/>
            </p:nvSpPr>
            <p:spPr>
              <a:xfrm>
                <a:off x="2215303" y="4366279"/>
                <a:ext cx="217489"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𝑢</m:t>
                      </m:r>
                    </m:oMath>
                  </m:oMathPara>
                </a14:m>
                <a:endParaRPr lang="en-TW" dirty="0"/>
              </a:p>
            </p:txBody>
          </p:sp>
        </mc:Choice>
        <mc:Fallback xmlns="">
          <p:sp>
            <p:nvSpPr>
              <p:cNvPr id="36" name="TextBox 35">
                <a:extLst>
                  <a:ext uri="{FF2B5EF4-FFF2-40B4-BE49-F238E27FC236}">
                    <a16:creationId xmlns:a16="http://schemas.microsoft.com/office/drawing/2014/main" id="{BD51EAE5-22FD-1632-3E7A-FEE0BBA99210}"/>
                  </a:ext>
                </a:extLst>
              </p:cNvPr>
              <p:cNvSpPr txBox="1">
                <a:spLocks noRot="1" noChangeAspect="1" noMove="1" noResize="1" noEditPoints="1" noAdjustHandles="1" noChangeArrowheads="1" noChangeShapeType="1" noTextEdit="1"/>
              </p:cNvSpPr>
              <p:nvPr/>
            </p:nvSpPr>
            <p:spPr>
              <a:xfrm>
                <a:off x="2215303" y="4366279"/>
                <a:ext cx="217489" cy="285912"/>
              </a:xfrm>
              <a:prstGeom prst="rect">
                <a:avLst/>
              </a:prstGeom>
              <a:blipFill>
                <a:blip r:embed="rId15"/>
                <a:stretch>
                  <a:fillRect l="-11111" r="-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3FC4339-5855-B836-62DF-8426AD2EF92F}"/>
                  </a:ext>
                </a:extLst>
              </p:cNvPr>
              <p:cNvSpPr txBox="1"/>
              <p:nvPr/>
            </p:nvSpPr>
            <p:spPr>
              <a:xfrm>
                <a:off x="691291" y="5169181"/>
                <a:ext cx="7561494" cy="457754"/>
              </a:xfrm>
              <a:prstGeom prst="rect">
                <a:avLst/>
              </a:prstGeom>
              <a:noFill/>
            </p:spPr>
            <p:txBody>
              <a:bodyPr wrap="square" rtlCol="0">
                <a:spAutoFit/>
              </a:bodyPr>
              <a:lstStyle/>
              <a:p>
                <a:pPr algn="l">
                  <a:lnSpc>
                    <a:spcPct val="150000"/>
                  </a:lnSpc>
                </a:pPr>
                <a:r>
                  <a:rPr kumimoji="1" lang="en-US" dirty="0">
                    <a:latin typeface="Times New Roman"/>
                    <a:cs typeface="Times New Roman"/>
                  </a:rPr>
                  <a:t>Absorbing a gauge boson </a:t>
                </a:r>
                <a14:m>
                  <m:oMath xmlns:m="http://schemas.openxmlformats.org/officeDocument/2006/math">
                    <m:sSup>
                      <m:sSupPr>
                        <m:ctrlPr>
                          <a:rPr kumimoji="1" lang="en-US" i="1" smtClean="0">
                            <a:latin typeface="Cambria Math" panose="02040503050406030204" pitchFamily="18" charset="0"/>
                            <a:cs typeface="Times New Roman"/>
                          </a:rPr>
                        </m:ctrlPr>
                      </m:sSupPr>
                      <m:e>
                        <m:r>
                          <a:rPr kumimoji="1" lang="en-US" b="0" i="1" smtClean="0">
                            <a:latin typeface="Cambria Math" panose="02040503050406030204" pitchFamily="18" charset="0"/>
                            <a:cs typeface="Times New Roman"/>
                          </a:rPr>
                          <m:t>𝑊</m:t>
                        </m:r>
                      </m:e>
                      <m:sup>
                        <m:r>
                          <a:rPr kumimoji="1" lang="en-US" b="0" i="1" smtClean="0">
                            <a:latin typeface="Cambria Math" panose="02040503050406030204" pitchFamily="18" charset="0"/>
                            <a:cs typeface="Times New Roman"/>
                          </a:rPr>
                          <m:t>1</m:t>
                        </m:r>
                      </m:sup>
                    </m:sSup>
                  </m:oMath>
                </a14:m>
                <a:r>
                  <a:rPr kumimoji="1" lang="en-US" dirty="0">
                    <a:latin typeface="Times New Roman"/>
                    <a:cs typeface="Times New Roman"/>
                  </a:rPr>
                  <a:t> change quark </a:t>
                </a:r>
                <a14:m>
                  <m:oMath xmlns:m="http://schemas.openxmlformats.org/officeDocument/2006/math">
                    <m:r>
                      <a:rPr kumimoji="1" lang="en-US" b="0" i="1" smtClean="0">
                        <a:latin typeface="Cambria Math" panose="02040503050406030204" pitchFamily="18" charset="0"/>
                        <a:cs typeface="Times New Roman"/>
                      </a:rPr>
                      <m:t>𝑢</m:t>
                    </m:r>
                  </m:oMath>
                </a14:m>
                <a:r>
                  <a:rPr kumimoji="1" lang="en-US" dirty="0">
                    <a:latin typeface="Times New Roman"/>
                    <a:cs typeface="Times New Roman"/>
                  </a:rPr>
                  <a:t> into quark </a:t>
                </a:r>
                <a14:m>
                  <m:oMath xmlns:m="http://schemas.openxmlformats.org/officeDocument/2006/math">
                    <m:r>
                      <a:rPr kumimoji="1" lang="en-US" b="0" i="1" smtClean="0">
                        <a:latin typeface="Cambria Math" panose="02040503050406030204" pitchFamily="18" charset="0"/>
                        <a:cs typeface="Times New Roman"/>
                      </a:rPr>
                      <m:t>𝑑</m:t>
                    </m:r>
                  </m:oMath>
                </a14:m>
                <a:r>
                  <a:rPr kumimoji="1" lang="en-US" dirty="0">
                    <a:latin typeface="Times New Roman"/>
                    <a:cs typeface="Times New Roman"/>
                  </a:rPr>
                  <a:t>, and </a:t>
                </a:r>
                <a14:m>
                  <m:oMath xmlns:m="http://schemas.openxmlformats.org/officeDocument/2006/math">
                    <m:r>
                      <a:rPr kumimoji="1" lang="en-US" i="1" dirty="0" smtClean="0">
                        <a:latin typeface="Cambria Math" panose="02040503050406030204" pitchFamily="18" charset="0"/>
                        <a:cs typeface="Times New Roman"/>
                      </a:rPr>
                      <m:t>𝑑</m:t>
                    </m:r>
                  </m:oMath>
                </a14:m>
                <a:r>
                  <a:rPr kumimoji="1" lang="en-US" dirty="0">
                    <a:latin typeface="Times New Roman"/>
                    <a:cs typeface="Times New Roman"/>
                  </a:rPr>
                  <a:t> into </a:t>
                </a:r>
                <a14:m>
                  <m:oMath xmlns:m="http://schemas.openxmlformats.org/officeDocument/2006/math">
                    <m:r>
                      <a:rPr kumimoji="1" lang="en-US" i="1" dirty="0" smtClean="0">
                        <a:latin typeface="Cambria Math" panose="02040503050406030204" pitchFamily="18" charset="0"/>
                        <a:cs typeface="Times New Roman"/>
                      </a:rPr>
                      <m:t>𝑢</m:t>
                    </m:r>
                  </m:oMath>
                </a14:m>
                <a:r>
                  <a:rPr kumimoji="1" lang="en-US" dirty="0">
                    <a:latin typeface="Times New Roman"/>
                    <a:cs typeface="Times New Roman"/>
                  </a:rPr>
                  <a:t>! </a:t>
                </a:r>
              </a:p>
            </p:txBody>
          </p:sp>
        </mc:Choice>
        <mc:Fallback xmlns="">
          <p:sp>
            <p:nvSpPr>
              <p:cNvPr id="37" name="TextBox 36">
                <a:extLst>
                  <a:ext uri="{FF2B5EF4-FFF2-40B4-BE49-F238E27FC236}">
                    <a16:creationId xmlns:a16="http://schemas.microsoft.com/office/drawing/2014/main" id="{53FC4339-5855-B836-62DF-8426AD2EF92F}"/>
                  </a:ext>
                </a:extLst>
              </p:cNvPr>
              <p:cNvSpPr txBox="1">
                <a:spLocks noRot="1" noChangeAspect="1" noMove="1" noResize="1" noEditPoints="1" noAdjustHandles="1" noChangeArrowheads="1" noChangeShapeType="1" noTextEdit="1"/>
              </p:cNvSpPr>
              <p:nvPr/>
            </p:nvSpPr>
            <p:spPr>
              <a:xfrm>
                <a:off x="691291" y="5169181"/>
                <a:ext cx="7561494" cy="457754"/>
              </a:xfrm>
              <a:prstGeom prst="rect">
                <a:avLst/>
              </a:prstGeom>
              <a:blipFill>
                <a:blip r:embed="rId16"/>
                <a:stretch>
                  <a:fillRect l="-671" b="-16216"/>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228CE30C-1EEA-3CD8-309C-5B02B4133CB4}"/>
              </a:ext>
            </a:extLst>
          </p:cNvPr>
          <p:cNvSpPr txBox="1"/>
          <p:nvPr/>
        </p:nvSpPr>
        <p:spPr>
          <a:xfrm>
            <a:off x="712796" y="6039854"/>
            <a:ext cx="8089036" cy="458011"/>
          </a:xfrm>
          <a:prstGeom prst="rect">
            <a:avLst/>
          </a:prstGeom>
          <a:noFill/>
        </p:spPr>
        <p:txBody>
          <a:bodyPr wrap="square" rtlCol="0">
            <a:spAutoFit/>
          </a:bodyPr>
          <a:lstStyle/>
          <a:p>
            <a:pPr algn="l">
              <a:lnSpc>
                <a:spcPct val="150000"/>
              </a:lnSpc>
            </a:pPr>
            <a:r>
              <a:rPr kumimoji="1" lang="en-US" dirty="0">
                <a:solidFill>
                  <a:srgbClr val="FF0000"/>
                </a:solidFill>
                <a:latin typeface="Times New Roman"/>
                <a:cs typeface="Times New Roman"/>
              </a:rPr>
              <a:t>The form and coupling constant of the interaction is totally fixed by gauge symmetry.</a:t>
            </a:r>
          </a:p>
        </p:txBody>
      </p:sp>
      <p:sp>
        <p:nvSpPr>
          <p:cNvPr id="14" name="TextBox 13">
            <a:extLst>
              <a:ext uri="{FF2B5EF4-FFF2-40B4-BE49-F238E27FC236}">
                <a16:creationId xmlns:a16="http://schemas.microsoft.com/office/drawing/2014/main" id="{DC157528-D3E1-1C1F-DE1F-8EBFA93BE76B}"/>
              </a:ext>
            </a:extLst>
          </p:cNvPr>
          <p:cNvSpPr txBox="1"/>
          <p:nvPr/>
        </p:nvSpPr>
        <p:spPr>
          <a:xfrm>
            <a:off x="712796" y="5582100"/>
            <a:ext cx="7248298"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Gauge interaction </a:t>
            </a:r>
            <a:r>
              <a:rPr lang="en-US" dirty="0">
                <a:latin typeface="Times New Roman"/>
                <a:cs typeface="Times New Roman"/>
              </a:rPr>
              <a:t>changes a particle’s </a:t>
            </a:r>
            <a:r>
              <a:rPr kumimoji="1" lang="en-US" dirty="0">
                <a:latin typeface="Times New Roman"/>
                <a:cs typeface="Times New Roman"/>
              </a:rPr>
              <a:t>identity.</a:t>
            </a:r>
          </a:p>
        </p:txBody>
      </p:sp>
    </p:spTree>
    <p:extLst>
      <p:ext uri="{BB962C8B-B14F-4D97-AF65-F5344CB8AC3E}">
        <p14:creationId xmlns:p14="http://schemas.microsoft.com/office/powerpoint/2010/main" val="398306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1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from Pexels.com">
            <a:extLst>
              <a:ext uri="{FF2B5EF4-FFF2-40B4-BE49-F238E27FC236}">
                <a16:creationId xmlns:a16="http://schemas.microsoft.com/office/drawing/2014/main" id="{3F757563-B6D9-7C10-2F34-0EC0F08E66B1}"/>
              </a:ext>
            </a:extLst>
          </p:cNvPr>
          <p:cNvPicPr>
            <a:picLocks noChangeAspect="1"/>
          </p:cNvPicPr>
          <p:nvPr/>
        </p:nvPicPr>
        <p:blipFill>
          <a:blip r:embed="rId2"/>
          <a:stretch>
            <a:fillRect/>
          </a:stretch>
        </p:blipFill>
        <p:spPr>
          <a:xfrm>
            <a:off x="1027376" y="693483"/>
            <a:ext cx="3467472" cy="2311647"/>
          </a:xfrm>
          <a:prstGeom prst="rect">
            <a:avLst/>
          </a:prstGeom>
        </p:spPr>
      </p:pic>
      <p:pic>
        <p:nvPicPr>
          <p:cNvPr id="3" name="Picture 4" descr="npe1">
            <a:extLst>
              <a:ext uri="{FF2B5EF4-FFF2-40B4-BE49-F238E27FC236}">
                <a16:creationId xmlns:a16="http://schemas.microsoft.com/office/drawing/2014/main" id="{055011BC-CDD4-320F-6A86-EE11F5F48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477" y="4742153"/>
            <a:ext cx="4533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9AF2E16F-10BD-4B6A-5823-B469A0904312}"/>
              </a:ext>
            </a:extLst>
          </p:cNvPr>
          <p:cNvCxnSpPr/>
          <p:nvPr/>
        </p:nvCxnSpPr>
        <p:spPr>
          <a:xfrm>
            <a:off x="1947808" y="4742153"/>
            <a:ext cx="0" cy="6206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82AA20F-474A-FF38-BF2B-4E39339272DB}"/>
              </a:ext>
            </a:extLst>
          </p:cNvPr>
          <p:cNvCxnSpPr/>
          <p:nvPr/>
        </p:nvCxnSpPr>
        <p:spPr>
          <a:xfrm>
            <a:off x="4788324" y="4538264"/>
            <a:ext cx="0" cy="6206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B65B63E-86F3-08E7-3195-AFC0196F1829}"/>
              </a:ext>
            </a:extLst>
          </p:cNvPr>
          <p:cNvSpPr txBox="1"/>
          <p:nvPr/>
        </p:nvSpPr>
        <p:spPr>
          <a:xfrm>
            <a:off x="947851" y="263723"/>
            <a:ext cx="7248298" cy="458011"/>
          </a:xfrm>
          <a:prstGeom prst="rect">
            <a:avLst/>
          </a:prstGeom>
          <a:noFill/>
        </p:spPr>
        <p:txBody>
          <a:bodyPr wrap="square" rtlCol="0">
            <a:spAutoFit/>
          </a:bodyPr>
          <a:lstStyle/>
          <a:p>
            <a:pPr algn="l">
              <a:lnSpc>
                <a:spcPct val="150000"/>
              </a:lnSpc>
            </a:pPr>
            <a:r>
              <a:rPr lang="en-US" dirty="0">
                <a:latin typeface="Times New Roman"/>
                <a:cs typeface="Times New Roman"/>
              </a:rPr>
              <a:t>Emitting a g</a:t>
            </a:r>
            <a:r>
              <a:rPr kumimoji="1" lang="en-US" dirty="0">
                <a:latin typeface="Times New Roman"/>
                <a:cs typeface="Times New Roman"/>
              </a:rPr>
              <a:t>auge boson is an identity changing interaction.</a:t>
            </a:r>
          </a:p>
        </p:txBody>
      </p:sp>
      <p:sp>
        <p:nvSpPr>
          <p:cNvPr id="4" name="TextBox 3">
            <a:extLst>
              <a:ext uri="{FF2B5EF4-FFF2-40B4-BE49-F238E27FC236}">
                <a16:creationId xmlns:a16="http://schemas.microsoft.com/office/drawing/2014/main" id="{1BF81DF0-994F-EBA0-384B-EAA251E2DF92}"/>
              </a:ext>
            </a:extLst>
          </p:cNvPr>
          <p:cNvSpPr txBox="1"/>
          <p:nvPr/>
        </p:nvSpPr>
        <p:spPr>
          <a:xfrm>
            <a:off x="1077477" y="4188559"/>
            <a:ext cx="4354413"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But it first works for weak interaction.</a:t>
            </a:r>
          </a:p>
        </p:txBody>
      </p:sp>
      <p:sp>
        <p:nvSpPr>
          <p:cNvPr id="8" name="弧形向右箭號 3">
            <a:extLst>
              <a:ext uri="{FF2B5EF4-FFF2-40B4-BE49-F238E27FC236}">
                <a16:creationId xmlns:a16="http://schemas.microsoft.com/office/drawing/2014/main" id="{73490B76-D4CE-3502-9A74-509D993ACC77}"/>
              </a:ext>
            </a:extLst>
          </p:cNvPr>
          <p:cNvSpPr/>
          <p:nvPr/>
        </p:nvSpPr>
        <p:spPr>
          <a:xfrm>
            <a:off x="6088074" y="4960001"/>
            <a:ext cx="522287" cy="120491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pic>
        <p:nvPicPr>
          <p:cNvPr id="9" name="Picture 7" descr="particle4">
            <a:extLst>
              <a:ext uri="{FF2B5EF4-FFF2-40B4-BE49-F238E27FC236}">
                <a16:creationId xmlns:a16="http://schemas.microsoft.com/office/drawing/2014/main" id="{22A30985-B84B-70D7-5DAC-332C0C32B0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598" r="62718" b="42520"/>
          <a:stretch>
            <a:fillRect/>
          </a:stretch>
        </p:blipFill>
        <p:spPr bwMode="auto">
          <a:xfrm>
            <a:off x="6727904" y="4742153"/>
            <a:ext cx="165919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FCC15CC-78BB-CE3D-AC58-4C233B4ABE2E}"/>
                  </a:ext>
                </a:extLst>
              </p:cNvPr>
              <p:cNvSpPr txBox="1"/>
              <p:nvPr/>
            </p:nvSpPr>
            <p:spPr>
              <a:xfrm>
                <a:off x="1077477" y="2949193"/>
                <a:ext cx="7236215"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If photon, the </a:t>
                </a:r>
                <a14:m>
                  <m:oMath xmlns:m="http://schemas.openxmlformats.org/officeDocument/2006/math">
                    <m:r>
                      <a:rPr kumimoji="1" lang="en-US" b="0" i="1" smtClean="0">
                        <a:latin typeface="Cambria Math" panose="02040503050406030204" pitchFamily="18" charset="0"/>
                        <a:cs typeface="Times New Roman"/>
                      </a:rPr>
                      <m:t>𝑈</m:t>
                    </m:r>
                    <m:r>
                      <a:rPr kumimoji="1" lang="en-US" b="0" i="1" smtClean="0">
                        <a:latin typeface="Cambria Math" panose="02040503050406030204" pitchFamily="18" charset="0"/>
                        <a:cs typeface="Times New Roman"/>
                      </a:rPr>
                      <m:t>(1)</m:t>
                    </m:r>
                  </m:oMath>
                </a14:m>
                <a:r>
                  <a:rPr kumimoji="1" lang="en-US" dirty="0">
                    <a:latin typeface="Times New Roman"/>
                    <a:cs typeface="Times New Roman"/>
                  </a:rPr>
                  <a:t> gauge boson, mediate EM, </a:t>
                </a:r>
              </a:p>
            </p:txBody>
          </p:sp>
        </mc:Choice>
        <mc:Fallback xmlns="">
          <p:sp>
            <p:nvSpPr>
              <p:cNvPr id="10" name="TextBox 9">
                <a:extLst>
                  <a:ext uri="{FF2B5EF4-FFF2-40B4-BE49-F238E27FC236}">
                    <a16:creationId xmlns:a16="http://schemas.microsoft.com/office/drawing/2014/main" id="{5FCC15CC-78BB-CE3D-AC58-4C233B4ABE2E}"/>
                  </a:ext>
                </a:extLst>
              </p:cNvPr>
              <p:cNvSpPr txBox="1">
                <a:spLocks noRot="1" noChangeAspect="1" noMove="1" noResize="1" noEditPoints="1" noAdjustHandles="1" noChangeArrowheads="1" noChangeShapeType="1" noTextEdit="1"/>
              </p:cNvSpPr>
              <p:nvPr/>
            </p:nvSpPr>
            <p:spPr>
              <a:xfrm>
                <a:off x="1077477" y="2949193"/>
                <a:ext cx="7236215" cy="458011"/>
              </a:xfrm>
              <a:prstGeom prst="rect">
                <a:avLst/>
              </a:prstGeom>
              <a:blipFill>
                <a:blip r:embed="rId5"/>
                <a:stretch>
                  <a:fillRect l="-701"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5A8777E-FBA7-A600-11FC-463841872789}"/>
                  </a:ext>
                </a:extLst>
              </p:cNvPr>
              <p:cNvSpPr txBox="1"/>
              <p:nvPr/>
            </p:nvSpPr>
            <p:spPr>
              <a:xfrm>
                <a:off x="1077477" y="3367839"/>
                <a:ext cx="7236215"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maybe iso-</a:t>
                </a:r>
                <a14:m>
                  <m:oMath xmlns:m="http://schemas.openxmlformats.org/officeDocument/2006/math">
                    <m:r>
                      <a:rPr kumimoji="1" lang="en-US" b="0" i="1" smtClean="0">
                        <a:latin typeface="Cambria Math" panose="02040503050406030204" pitchFamily="18" charset="0"/>
                        <a:cs typeface="Times New Roman"/>
                      </a:rPr>
                      <m:t>𝑆𝑈</m:t>
                    </m:r>
                    <m:r>
                      <a:rPr kumimoji="1" lang="en-US" b="0" i="1" smtClean="0">
                        <a:latin typeface="Cambria Math" panose="02040503050406030204" pitchFamily="18" charset="0"/>
                        <a:cs typeface="Times New Roman"/>
                      </a:rPr>
                      <m:t>(2)</m:t>
                    </m:r>
                  </m:oMath>
                </a14:m>
                <a:r>
                  <a:rPr kumimoji="1" lang="en-US" dirty="0">
                    <a:latin typeface="Times New Roman"/>
                    <a:cs typeface="Times New Roman"/>
                  </a:rPr>
                  <a:t> non-abelian gauge boson can mediate strong interaction.</a:t>
                </a:r>
              </a:p>
            </p:txBody>
          </p:sp>
        </mc:Choice>
        <mc:Fallback xmlns="">
          <p:sp>
            <p:nvSpPr>
              <p:cNvPr id="11" name="TextBox 10">
                <a:extLst>
                  <a:ext uri="{FF2B5EF4-FFF2-40B4-BE49-F238E27FC236}">
                    <a16:creationId xmlns:a16="http://schemas.microsoft.com/office/drawing/2014/main" id="{15A8777E-FBA7-A600-11FC-463841872789}"/>
                  </a:ext>
                </a:extLst>
              </p:cNvPr>
              <p:cNvSpPr txBox="1">
                <a:spLocks noRot="1" noChangeAspect="1" noMove="1" noResize="1" noEditPoints="1" noAdjustHandles="1" noChangeArrowheads="1" noChangeShapeType="1" noTextEdit="1"/>
              </p:cNvSpPr>
              <p:nvPr/>
            </p:nvSpPr>
            <p:spPr>
              <a:xfrm>
                <a:off x="1077477" y="3367839"/>
                <a:ext cx="7236215" cy="458011"/>
              </a:xfrm>
              <a:prstGeom prst="rect">
                <a:avLst/>
              </a:prstGeom>
              <a:blipFill>
                <a:blip r:embed="rId6"/>
                <a:stretch>
                  <a:fillRect l="-701" b="-18421"/>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6651E34B-756C-F284-F47B-64078B29F369}"/>
              </a:ext>
            </a:extLst>
          </p:cNvPr>
          <p:cNvSpPr txBox="1"/>
          <p:nvPr/>
        </p:nvSpPr>
        <p:spPr>
          <a:xfrm>
            <a:off x="1077477" y="3786485"/>
            <a:ext cx="5295475"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That is the original purpose of Yang’s paper.</a:t>
            </a:r>
          </a:p>
        </p:txBody>
      </p:sp>
      <p:sp>
        <p:nvSpPr>
          <p:cNvPr id="13" name="Rectangle 12">
            <a:extLst>
              <a:ext uri="{FF2B5EF4-FFF2-40B4-BE49-F238E27FC236}">
                <a16:creationId xmlns:a16="http://schemas.microsoft.com/office/drawing/2014/main" id="{1A938C3E-E25E-BBF8-728C-1F2D7BCBEC94}"/>
              </a:ext>
            </a:extLst>
          </p:cNvPr>
          <p:cNvSpPr/>
          <p:nvPr/>
        </p:nvSpPr>
        <p:spPr>
          <a:xfrm>
            <a:off x="5545435" y="802343"/>
            <a:ext cx="2460956"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直線接點 3">
            <a:extLst>
              <a:ext uri="{FF2B5EF4-FFF2-40B4-BE49-F238E27FC236}">
                <a16:creationId xmlns:a16="http://schemas.microsoft.com/office/drawing/2014/main" id="{B40BB0FA-290E-78BE-ED2B-1EE087875862}"/>
              </a:ext>
            </a:extLst>
          </p:cNvPr>
          <p:cNvCxnSpPr/>
          <p:nvPr/>
        </p:nvCxnSpPr>
        <p:spPr>
          <a:xfrm>
            <a:off x="6587755" y="2041199"/>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直線接點 4">
            <a:extLst>
              <a:ext uri="{FF2B5EF4-FFF2-40B4-BE49-F238E27FC236}">
                <a16:creationId xmlns:a16="http://schemas.microsoft.com/office/drawing/2014/main" id="{228303BC-DFCC-D632-0ABF-9510A44C1F23}"/>
              </a:ext>
            </a:extLst>
          </p:cNvPr>
          <p:cNvCxnSpPr/>
          <p:nvPr/>
        </p:nvCxnSpPr>
        <p:spPr>
          <a:xfrm rot="10800000" flipV="1">
            <a:off x="5841631" y="2041199"/>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直線接點 7">
            <a:extLst>
              <a:ext uri="{FF2B5EF4-FFF2-40B4-BE49-F238E27FC236}">
                <a16:creationId xmlns:a16="http://schemas.microsoft.com/office/drawing/2014/main" id="{E4416CA2-56B3-8736-D0A7-9EC1472C679E}"/>
              </a:ext>
            </a:extLst>
          </p:cNvPr>
          <p:cNvCxnSpPr/>
          <p:nvPr/>
        </p:nvCxnSpPr>
        <p:spPr>
          <a:xfrm rot="16200000" flipH="1">
            <a:off x="6144049" y="1613368"/>
            <a:ext cx="873125" cy="14287"/>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7" name="直線單箭頭接點 8">
            <a:extLst>
              <a:ext uri="{FF2B5EF4-FFF2-40B4-BE49-F238E27FC236}">
                <a16:creationId xmlns:a16="http://schemas.microsoft.com/office/drawing/2014/main" id="{FFE5323F-60EC-0DB2-DFDA-ACEA7A35F397}"/>
              </a:ext>
            </a:extLst>
          </p:cNvPr>
          <p:cNvCxnSpPr/>
          <p:nvPr/>
        </p:nvCxnSpPr>
        <p:spPr>
          <a:xfrm rot="10800000">
            <a:off x="6863980" y="2287262"/>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9">
            <a:extLst>
              <a:ext uri="{FF2B5EF4-FFF2-40B4-BE49-F238E27FC236}">
                <a16:creationId xmlns:a16="http://schemas.microsoft.com/office/drawing/2014/main" id="{1F65226A-4ED8-F177-28E1-AC74EEA8927F}"/>
              </a:ext>
            </a:extLst>
          </p:cNvPr>
          <p:cNvCxnSpPr/>
          <p:nvPr/>
        </p:nvCxnSpPr>
        <p:spPr>
          <a:xfrm rot="10800000" flipV="1">
            <a:off x="6090176" y="2262655"/>
            <a:ext cx="219075" cy="2032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矩形 6">
                <a:extLst>
                  <a:ext uri="{FF2B5EF4-FFF2-40B4-BE49-F238E27FC236}">
                    <a16:creationId xmlns:a16="http://schemas.microsoft.com/office/drawing/2014/main" id="{F17BCCC9-1920-338D-71E8-8CA758F8CA5A}"/>
                  </a:ext>
                </a:extLst>
              </p:cNvPr>
              <p:cNvSpPr/>
              <p:nvPr/>
            </p:nvSpPr>
            <p:spPr>
              <a:xfrm>
                <a:off x="6669393" y="883585"/>
                <a:ext cx="593239" cy="396583"/>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en-US" i="1" smtClean="0">
                              <a:latin typeface="Cambria Math" panose="02040503050406030204" pitchFamily="18" charset="0"/>
                            </a:rPr>
                          </m:ctrlPr>
                        </m:sSubSupPr>
                        <m:e>
                          <m:r>
                            <a:rPr lang="en-US" altLang="zh-TW" i="1">
                              <a:latin typeface="Cambria Math" panose="02040503050406030204" pitchFamily="18" charset="0"/>
                            </a:rPr>
                            <m:t>𝑊</m:t>
                          </m:r>
                        </m:e>
                        <m:sub>
                          <m:r>
                            <a:rPr lang="en-US" altLang="zh-TW" i="1">
                              <a:latin typeface="Cambria Math"/>
                              <a:ea typeface="Cambria Math" panose="02040503050406030204" pitchFamily="18" charset="0"/>
                            </a:rPr>
                            <m:t>𝜇</m:t>
                          </m:r>
                        </m:sub>
                        <m:sup>
                          <m:r>
                            <a:rPr lang="en-US" altLang="zh-TW" b="0" i="1" smtClean="0">
                              <a:latin typeface="Cambria Math" panose="02040503050406030204" pitchFamily="18" charset="0"/>
                              <a:ea typeface="Cambria Math" panose="02040503050406030204" pitchFamily="18" charset="0"/>
                            </a:rPr>
                            <m:t>1</m:t>
                          </m:r>
                        </m:sup>
                      </m:sSubSup>
                    </m:oMath>
                  </m:oMathPara>
                </a14:m>
                <a:endParaRPr lang="zh-TW" altLang="en-US" dirty="0"/>
              </a:p>
            </p:txBody>
          </p:sp>
        </mc:Choice>
        <mc:Fallback xmlns="">
          <p:sp>
            <p:nvSpPr>
              <p:cNvPr id="20" name="矩形 6">
                <a:extLst>
                  <a:ext uri="{FF2B5EF4-FFF2-40B4-BE49-F238E27FC236}">
                    <a16:creationId xmlns:a16="http://schemas.microsoft.com/office/drawing/2014/main" id="{F17BCCC9-1920-338D-71E8-8CA758F8CA5A}"/>
                  </a:ext>
                </a:extLst>
              </p:cNvPr>
              <p:cNvSpPr>
                <a:spLocks noRot="1" noChangeAspect="1" noMove="1" noResize="1" noEditPoints="1" noAdjustHandles="1" noChangeArrowheads="1" noChangeShapeType="1" noTextEdit="1"/>
              </p:cNvSpPr>
              <p:nvPr/>
            </p:nvSpPr>
            <p:spPr>
              <a:xfrm>
                <a:off x="6669393" y="883585"/>
                <a:ext cx="593239" cy="396583"/>
              </a:xfrm>
              <a:prstGeom prst="rect">
                <a:avLst/>
              </a:prstGeom>
              <a:blipFill>
                <a:blip r:embed="rId7"/>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99D623D-A7E2-9E02-4C5A-C0C256A4A7B2}"/>
                  </a:ext>
                </a:extLst>
              </p:cNvPr>
              <p:cNvSpPr txBox="1"/>
              <p:nvPr/>
            </p:nvSpPr>
            <p:spPr>
              <a:xfrm>
                <a:off x="5756798" y="2190263"/>
                <a:ext cx="217489"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𝑑</m:t>
                      </m:r>
                    </m:oMath>
                  </m:oMathPara>
                </a14:m>
                <a:endParaRPr lang="en-TW" dirty="0"/>
              </a:p>
            </p:txBody>
          </p:sp>
        </mc:Choice>
        <mc:Fallback xmlns="">
          <p:sp>
            <p:nvSpPr>
              <p:cNvPr id="21" name="TextBox 20">
                <a:extLst>
                  <a:ext uri="{FF2B5EF4-FFF2-40B4-BE49-F238E27FC236}">
                    <a16:creationId xmlns:a16="http://schemas.microsoft.com/office/drawing/2014/main" id="{199D623D-A7E2-9E02-4C5A-C0C256A4A7B2}"/>
                  </a:ext>
                </a:extLst>
              </p:cNvPr>
              <p:cNvSpPr txBox="1">
                <a:spLocks noRot="1" noChangeAspect="1" noMove="1" noResize="1" noEditPoints="1" noAdjustHandles="1" noChangeArrowheads="1" noChangeShapeType="1" noTextEdit="1"/>
              </p:cNvSpPr>
              <p:nvPr/>
            </p:nvSpPr>
            <p:spPr>
              <a:xfrm>
                <a:off x="5756798" y="2190263"/>
                <a:ext cx="217489" cy="285912"/>
              </a:xfrm>
              <a:prstGeom prst="rect">
                <a:avLst/>
              </a:prstGeom>
              <a:blipFill>
                <a:blip r:embed="rId8"/>
                <a:stretch>
                  <a:fillRect l="-22222" r="-16667"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B9E479A-8416-D13D-EDBF-242E981EA7C0}"/>
                  </a:ext>
                </a:extLst>
              </p:cNvPr>
              <p:cNvSpPr txBox="1"/>
              <p:nvPr/>
            </p:nvSpPr>
            <p:spPr>
              <a:xfrm>
                <a:off x="7306097" y="2199987"/>
                <a:ext cx="217489"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𝑢</m:t>
                      </m:r>
                    </m:oMath>
                  </m:oMathPara>
                </a14:m>
                <a:endParaRPr lang="en-TW" dirty="0"/>
              </a:p>
            </p:txBody>
          </p:sp>
        </mc:Choice>
        <mc:Fallback xmlns="">
          <p:sp>
            <p:nvSpPr>
              <p:cNvPr id="22" name="TextBox 21">
                <a:extLst>
                  <a:ext uri="{FF2B5EF4-FFF2-40B4-BE49-F238E27FC236}">
                    <a16:creationId xmlns:a16="http://schemas.microsoft.com/office/drawing/2014/main" id="{EB9E479A-8416-D13D-EDBF-242E981EA7C0}"/>
                  </a:ext>
                </a:extLst>
              </p:cNvPr>
              <p:cNvSpPr txBox="1">
                <a:spLocks noRot="1" noChangeAspect="1" noMove="1" noResize="1" noEditPoints="1" noAdjustHandles="1" noChangeArrowheads="1" noChangeShapeType="1" noTextEdit="1"/>
              </p:cNvSpPr>
              <p:nvPr/>
            </p:nvSpPr>
            <p:spPr>
              <a:xfrm>
                <a:off x="7306097" y="2199987"/>
                <a:ext cx="217489" cy="285912"/>
              </a:xfrm>
              <a:prstGeom prst="rect">
                <a:avLst/>
              </a:prstGeom>
              <a:blipFill>
                <a:blip r:embed="rId9"/>
                <a:stretch>
                  <a:fillRect l="-11111" r="-5556"/>
                </a:stretch>
              </a:blipFill>
            </p:spPr>
            <p:txBody>
              <a:bodyPr/>
              <a:lstStyle/>
              <a:p>
                <a:r>
                  <a:rPr lang="en-US">
                    <a:noFill/>
                  </a:rPr>
                  <a:t> </a:t>
                </a:r>
              </a:p>
            </p:txBody>
          </p:sp>
        </mc:Fallback>
      </mc:AlternateContent>
    </p:spTree>
    <p:extLst>
      <p:ext uri="{BB962C8B-B14F-4D97-AF65-F5344CB8AC3E}">
        <p14:creationId xmlns:p14="http://schemas.microsoft.com/office/powerpoint/2010/main" val="102763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弧形向右箭號 3"/>
          <p:cNvSpPr/>
          <p:nvPr/>
        </p:nvSpPr>
        <p:spPr>
          <a:xfrm>
            <a:off x="683812" y="3276374"/>
            <a:ext cx="522287" cy="120491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20482" name="文字方塊 4"/>
          <p:cNvSpPr txBox="1">
            <a:spLocks noChangeArrowheads="1"/>
          </p:cNvSpPr>
          <p:nvPr/>
        </p:nvSpPr>
        <p:spPr bwMode="auto">
          <a:xfrm>
            <a:off x="1015722" y="1934357"/>
            <a:ext cx="74912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t>但推廣這個不變性，</a:t>
            </a:r>
            <a:r>
              <a:rPr lang="en-US" altLang="zh-TW" sz="1800" dirty="0"/>
              <a:t> </a:t>
            </a:r>
            <a:r>
              <a:rPr lang="zh-TW" altLang="en-US" sz="1800" dirty="0"/>
              <a:t>假設</a:t>
            </a:r>
            <a:r>
              <a:rPr lang="en-US" altLang="zh-TW" sz="1800" dirty="0"/>
              <a:t> </a:t>
            </a:r>
            <a:r>
              <a:rPr lang="en-US" altLang="zh-TW" sz="1800" dirty="0">
                <a:latin typeface="Times New Roman" panose="02020603050405020304" pitchFamily="18" charset="0"/>
                <a:cs typeface="Times New Roman" panose="02020603050405020304" pitchFamily="18" charset="0"/>
              </a:rPr>
              <a:t>u-d</a:t>
            </a:r>
            <a:r>
              <a:rPr lang="en-US" altLang="zh-TW" sz="1800" dirty="0"/>
              <a:t> </a:t>
            </a:r>
            <a:r>
              <a:rPr lang="zh-TW" altLang="en-US" sz="1800" dirty="0"/>
              <a:t>互換時，所有的雙重態也會一起上下互換！</a:t>
            </a:r>
          </a:p>
        </p:txBody>
      </p:sp>
      <p:pic>
        <p:nvPicPr>
          <p:cNvPr id="20483" name="Picture 7" descr="particle4"/>
          <p:cNvPicPr>
            <a:picLocks noChangeAspect="1" noChangeArrowheads="1"/>
          </p:cNvPicPr>
          <p:nvPr/>
        </p:nvPicPr>
        <p:blipFill>
          <a:blip r:embed="rId2">
            <a:extLst>
              <a:ext uri="{28A0092B-C50C-407E-A947-70E740481C1C}">
                <a14:useLocalDpi xmlns:a14="http://schemas.microsoft.com/office/drawing/2010/main" val="0"/>
              </a:ext>
            </a:extLst>
          </a:blip>
          <a:srcRect t="30598" r="30690" b="42520"/>
          <a:stretch>
            <a:fillRect/>
          </a:stretch>
        </p:blipFill>
        <p:spPr bwMode="auto">
          <a:xfrm>
            <a:off x="1482324" y="3131912"/>
            <a:ext cx="3084513"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7" descr="particle4"/>
          <p:cNvPicPr>
            <a:picLocks noChangeAspect="1" noChangeArrowheads="1"/>
          </p:cNvPicPr>
          <p:nvPr/>
        </p:nvPicPr>
        <p:blipFill>
          <a:blip r:embed="rId2">
            <a:extLst>
              <a:ext uri="{28A0092B-C50C-407E-A947-70E740481C1C}">
                <a14:useLocalDpi xmlns:a14="http://schemas.microsoft.com/office/drawing/2010/main" val="0"/>
              </a:ext>
            </a:extLst>
          </a:blip>
          <a:srcRect l="-1550" t="56854" r="31073" b="15326"/>
          <a:stretch>
            <a:fillRect/>
          </a:stretch>
        </p:blipFill>
        <p:spPr bwMode="auto">
          <a:xfrm>
            <a:off x="4719237" y="3128737"/>
            <a:ext cx="29464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弧形箭號 (左彎) 7"/>
          <p:cNvSpPr/>
          <p:nvPr/>
        </p:nvSpPr>
        <p:spPr>
          <a:xfrm flipV="1">
            <a:off x="8030762" y="3233512"/>
            <a:ext cx="476250" cy="1263650"/>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mc:AlternateContent xmlns:mc="http://schemas.openxmlformats.org/markup-compatibility/2006" xmlns:a14="http://schemas.microsoft.com/office/drawing/2010/main">
        <mc:Choice Requires="a14">
          <p:sp>
            <p:nvSpPr>
              <p:cNvPr id="20487" name="文字方塊 26"/>
              <p:cNvSpPr txBox="1">
                <a:spLocks noChangeArrowheads="1"/>
              </p:cNvSpPr>
              <p:nvPr/>
            </p:nvSpPr>
            <p:spPr bwMode="auto">
              <a:xfrm>
                <a:off x="4956907" y="4982710"/>
                <a:ext cx="346361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solidFill>
                      <a:srgbClr val="FF0000"/>
                    </a:solidFill>
                  </a:rPr>
                  <a:t>所有雙重態互換</a:t>
                </a:r>
                <a14:m>
                  <m:oMath xmlns:m="http://schemas.openxmlformats.org/officeDocument/2006/math">
                    <m:r>
                      <a:rPr lang="en-US" sz="1800" i="1" smtClean="0">
                        <a:solidFill>
                          <a:srgbClr val="FF0000"/>
                        </a:solidFill>
                        <a:latin typeface="Cambria Math" panose="02040503050406030204" pitchFamily="18" charset="0"/>
                        <a:cs typeface="Times New Roman"/>
                      </a:rPr>
                      <m:t>𝑆𝑈</m:t>
                    </m:r>
                    <m:r>
                      <a:rPr lang="en-US" sz="1800" i="1" smtClean="0">
                        <a:solidFill>
                          <a:srgbClr val="FF0000"/>
                        </a:solidFill>
                        <a:latin typeface="Cambria Math" panose="02040503050406030204" pitchFamily="18" charset="0"/>
                        <a:cs typeface="Times New Roman"/>
                      </a:rPr>
                      <m:t>(2)</m:t>
                    </m:r>
                  </m:oMath>
                </a14:m>
                <a:r>
                  <a:rPr lang="zh-TW" altLang="en-US" sz="1800" dirty="0">
                    <a:solidFill>
                      <a:srgbClr val="FF0000"/>
                    </a:solidFill>
                  </a:rPr>
                  <a:t>規範對稱</a:t>
                </a:r>
              </a:p>
            </p:txBody>
          </p:sp>
        </mc:Choice>
        <mc:Fallback xmlns="">
          <p:sp>
            <p:nvSpPr>
              <p:cNvPr id="20487" name="文字方塊 26"/>
              <p:cNvSpPr txBox="1">
                <a:spLocks noRot="1" noChangeAspect="1" noMove="1" noResize="1" noEditPoints="1" noAdjustHandles="1" noChangeArrowheads="1" noChangeShapeType="1" noTextEdit="1"/>
              </p:cNvSpPr>
              <p:nvPr/>
            </p:nvSpPr>
            <p:spPr bwMode="auto">
              <a:xfrm>
                <a:off x="4956907" y="4982710"/>
                <a:ext cx="3463611" cy="369332"/>
              </a:xfrm>
              <a:prstGeom prst="rect">
                <a:avLst/>
              </a:prstGeom>
              <a:blipFill>
                <a:blip r:embed="rId3"/>
                <a:stretch>
                  <a:fillRect l="-1465"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488" name="文字方塊 26"/>
              <p:cNvSpPr txBox="1">
                <a:spLocks noChangeArrowheads="1"/>
              </p:cNvSpPr>
              <p:nvPr/>
            </p:nvSpPr>
            <p:spPr bwMode="auto">
              <a:xfrm>
                <a:off x="1419958" y="5004935"/>
                <a:ext cx="22145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1800" dirty="0">
                    <a:solidFill>
                      <a:srgbClr val="FF0000"/>
                    </a:solidFill>
                    <a:latin typeface="Times New Roman" panose="02020603050405020304" pitchFamily="18" charset="0"/>
                    <a:cs typeface="Times New Roman" panose="02020603050405020304" pitchFamily="18" charset="0"/>
                  </a:rPr>
                  <a:t>u-d</a:t>
                </a:r>
                <a:r>
                  <a:rPr lang="en-US" altLang="zh-TW" sz="1800" dirty="0">
                    <a:solidFill>
                      <a:srgbClr val="FF0000"/>
                    </a:solidFill>
                  </a:rPr>
                  <a:t> </a:t>
                </a:r>
                <a:r>
                  <a:rPr lang="zh-TW" altLang="en-US" sz="1800" dirty="0">
                    <a:solidFill>
                      <a:srgbClr val="FF0000"/>
                    </a:solidFill>
                  </a:rPr>
                  <a:t>互換</a:t>
                </a:r>
                <a14:m>
                  <m:oMath xmlns:m="http://schemas.openxmlformats.org/officeDocument/2006/math">
                    <m:r>
                      <a:rPr lang="en-US" sz="1800" i="1" smtClean="0">
                        <a:solidFill>
                          <a:srgbClr val="FF0000"/>
                        </a:solidFill>
                        <a:latin typeface="Cambria Math" panose="02040503050406030204" pitchFamily="18" charset="0"/>
                        <a:cs typeface="Times New Roman"/>
                      </a:rPr>
                      <m:t>𝑆𝑈</m:t>
                    </m:r>
                    <m:r>
                      <a:rPr lang="en-US" sz="1800" i="1" smtClean="0">
                        <a:solidFill>
                          <a:srgbClr val="FF0000"/>
                        </a:solidFill>
                        <a:latin typeface="Cambria Math" panose="02040503050406030204" pitchFamily="18" charset="0"/>
                        <a:cs typeface="Times New Roman"/>
                      </a:rPr>
                      <m:t>(2)</m:t>
                    </m:r>
                  </m:oMath>
                </a14:m>
                <a:endParaRPr lang="zh-TW" altLang="en-US" sz="1800" dirty="0">
                  <a:solidFill>
                    <a:srgbClr val="FF0000"/>
                  </a:solidFill>
                </a:endParaRPr>
              </a:p>
            </p:txBody>
          </p:sp>
        </mc:Choice>
        <mc:Fallback xmlns="">
          <p:sp>
            <p:nvSpPr>
              <p:cNvPr id="20488" name="文字方塊 26"/>
              <p:cNvSpPr txBox="1">
                <a:spLocks noRot="1" noChangeAspect="1" noMove="1" noResize="1" noEditPoints="1" noAdjustHandles="1" noChangeArrowheads="1" noChangeShapeType="1" noTextEdit="1"/>
              </p:cNvSpPr>
              <p:nvPr/>
            </p:nvSpPr>
            <p:spPr bwMode="auto">
              <a:xfrm>
                <a:off x="1419958" y="5004935"/>
                <a:ext cx="2214562" cy="369332"/>
              </a:xfrm>
              <a:prstGeom prst="rect">
                <a:avLst/>
              </a:prstGeom>
              <a:blipFill>
                <a:blip r:embed="rId4"/>
                <a:stretch>
                  <a:fillRect l="-1705"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向右箭號 1"/>
          <p:cNvSpPr>
            <a:spLocks noChangeArrowheads="1"/>
          </p:cNvSpPr>
          <p:nvPr/>
        </p:nvSpPr>
        <p:spPr bwMode="auto">
          <a:xfrm>
            <a:off x="3710720" y="5090660"/>
            <a:ext cx="661988" cy="161925"/>
          </a:xfrm>
          <a:prstGeom prst="rightArrow">
            <a:avLst>
              <a:gd name="adj1" fmla="val 50000"/>
              <a:gd name="adj2" fmla="val 50005"/>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zh-TW" altLang="en-US">
              <a:solidFill>
                <a:schemeClr val="lt1"/>
              </a:solidFill>
              <a:latin typeface="+mn-lt"/>
              <a:ea typeface="+mn-ea"/>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D3FCF84-32B7-AF2E-1AE3-0D1470F1455E}"/>
                  </a:ext>
                </a:extLst>
              </p:cNvPr>
              <p:cNvSpPr txBox="1"/>
              <p:nvPr/>
            </p:nvSpPr>
            <p:spPr>
              <a:xfrm>
                <a:off x="1021986" y="798156"/>
                <a:ext cx="5364981" cy="458908"/>
              </a:xfrm>
              <a:prstGeom prst="rect">
                <a:avLst/>
              </a:prstGeom>
              <a:noFill/>
            </p:spPr>
            <p:txBody>
              <a:bodyPr wrap="square" rtlCol="0">
                <a:spAutoFit/>
              </a:bodyPr>
              <a:lstStyle/>
              <a:p>
                <a:pPr>
                  <a:lnSpc>
                    <a:spcPct val="150000"/>
                  </a:lnSpc>
                </a:pPr>
                <a:r>
                  <a:rPr kumimoji="1" lang="en-US" dirty="0">
                    <a:latin typeface="Times New Roman"/>
                    <a:cs typeface="Times New Roman"/>
                  </a:rPr>
                  <a:t>Isotopic </a:t>
                </a:r>
                <a14:m>
                  <m:oMath xmlns:m="http://schemas.openxmlformats.org/officeDocument/2006/math">
                    <m:r>
                      <a:rPr lang="en-US" i="1">
                        <a:latin typeface="Cambria Math" panose="02040503050406030204" pitchFamily="18" charset="0"/>
                        <a:cs typeface="Times New Roman"/>
                      </a:rPr>
                      <m:t>𝑆𝑈</m:t>
                    </m:r>
                    <m:r>
                      <a:rPr lang="en-US" i="1">
                        <a:latin typeface="Cambria Math" panose="02040503050406030204" pitchFamily="18" charset="0"/>
                        <a:cs typeface="Times New Roman"/>
                      </a:rPr>
                      <m:t>(2)</m:t>
                    </m:r>
                  </m:oMath>
                </a14:m>
                <a:r>
                  <a:rPr kumimoji="1" lang="en-US" dirty="0">
                    <a:latin typeface="Times New Roman"/>
                    <a:cs typeface="Times New Roman"/>
                  </a:rPr>
                  <a:t> </a:t>
                </a:r>
                <a:r>
                  <a:rPr kumimoji="1" lang="en-US" dirty="0" err="1">
                    <a:latin typeface="Times New Roman"/>
                    <a:cs typeface="Times New Roman"/>
                  </a:rPr>
                  <a:t>並不真的是一個Localized規範對稱</a:t>
                </a:r>
                <a:r>
                  <a:rPr kumimoji="1" lang="en-US" dirty="0">
                    <a:latin typeface="Times New Roman"/>
                    <a:cs typeface="Times New Roman"/>
                  </a:rPr>
                  <a:t>。 </a:t>
                </a:r>
              </a:p>
            </p:txBody>
          </p:sp>
        </mc:Choice>
        <mc:Fallback xmlns="">
          <p:sp>
            <p:nvSpPr>
              <p:cNvPr id="3" name="TextBox 2">
                <a:extLst>
                  <a:ext uri="{FF2B5EF4-FFF2-40B4-BE49-F238E27FC236}">
                    <a16:creationId xmlns:a16="http://schemas.microsoft.com/office/drawing/2014/main" id="{4D3FCF84-32B7-AF2E-1AE3-0D1470F1455E}"/>
                  </a:ext>
                </a:extLst>
              </p:cNvPr>
              <p:cNvSpPr txBox="1">
                <a:spLocks noRot="1" noChangeAspect="1" noMove="1" noResize="1" noEditPoints="1" noAdjustHandles="1" noChangeArrowheads="1" noChangeShapeType="1" noTextEdit="1"/>
              </p:cNvSpPr>
              <p:nvPr/>
            </p:nvSpPr>
            <p:spPr>
              <a:xfrm>
                <a:off x="1021986" y="798156"/>
                <a:ext cx="5364981" cy="458908"/>
              </a:xfrm>
              <a:prstGeom prst="rect">
                <a:avLst/>
              </a:prstGeom>
              <a:blipFill>
                <a:blip r:embed="rId5"/>
                <a:stretch>
                  <a:fillRect l="-943"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573D11E-621D-DB97-6C9B-96441EEC9E25}"/>
                  </a:ext>
                </a:extLst>
              </p:cNvPr>
              <p:cNvSpPr txBox="1"/>
              <p:nvPr/>
            </p:nvSpPr>
            <p:spPr>
              <a:xfrm>
                <a:off x="1021986" y="1231491"/>
                <a:ext cx="6765487" cy="458908"/>
              </a:xfrm>
              <a:prstGeom prst="rect">
                <a:avLst/>
              </a:prstGeom>
              <a:noFill/>
            </p:spPr>
            <p:txBody>
              <a:bodyPr wrap="square" rtlCol="0">
                <a:spAutoFit/>
              </a:bodyPr>
              <a:lstStyle/>
              <a:p>
                <a:pPr>
                  <a:lnSpc>
                    <a:spcPct val="150000"/>
                  </a:lnSpc>
                </a:pPr>
                <a:r>
                  <a:rPr kumimoji="1" lang="en-US" dirty="0">
                    <a:latin typeface="Times New Roman"/>
                    <a:cs typeface="Times New Roman"/>
                  </a:rPr>
                  <a:t>Global Isotopic </a:t>
                </a:r>
                <a14:m>
                  <m:oMath xmlns:m="http://schemas.openxmlformats.org/officeDocument/2006/math">
                    <m:r>
                      <a:rPr lang="en-US" i="1">
                        <a:latin typeface="Cambria Math" panose="02040503050406030204" pitchFamily="18" charset="0"/>
                        <a:cs typeface="Times New Roman"/>
                      </a:rPr>
                      <m:t>𝑆𝑈</m:t>
                    </m:r>
                    <m:r>
                      <a:rPr lang="en-US" i="1">
                        <a:latin typeface="Cambria Math" panose="02040503050406030204" pitchFamily="18" charset="0"/>
                        <a:cs typeface="Times New Roman"/>
                      </a:rPr>
                      <m:t>(2)</m:t>
                    </m:r>
                  </m:oMath>
                </a14:m>
                <a:r>
                  <a:rPr kumimoji="1" lang="en-US" dirty="0">
                    <a:latin typeface="Times New Roman"/>
                    <a:cs typeface="Times New Roman"/>
                  </a:rPr>
                  <a:t> </a:t>
                </a:r>
                <a:r>
                  <a:rPr lang="en-US" dirty="0">
                    <a:latin typeface="Times New Roman"/>
                    <a:cs typeface="Times New Roman"/>
                  </a:rPr>
                  <a:t>依舊是一個部分的對稱。</a:t>
                </a:r>
                <a:endParaRPr kumimoji="1" lang="en-US" dirty="0">
                  <a:latin typeface="Times New Roman"/>
                  <a:cs typeface="Times New Roman"/>
                </a:endParaRPr>
              </a:p>
            </p:txBody>
          </p:sp>
        </mc:Choice>
        <mc:Fallback xmlns="">
          <p:sp>
            <p:nvSpPr>
              <p:cNvPr id="5" name="TextBox 4">
                <a:extLst>
                  <a:ext uri="{FF2B5EF4-FFF2-40B4-BE49-F238E27FC236}">
                    <a16:creationId xmlns:a16="http://schemas.microsoft.com/office/drawing/2014/main" id="{9573D11E-621D-DB97-6C9B-96441EEC9E25}"/>
                  </a:ext>
                </a:extLst>
              </p:cNvPr>
              <p:cNvSpPr txBox="1">
                <a:spLocks noRot="1" noChangeAspect="1" noMove="1" noResize="1" noEditPoints="1" noAdjustHandles="1" noChangeArrowheads="1" noChangeShapeType="1" noTextEdit="1"/>
              </p:cNvSpPr>
              <p:nvPr/>
            </p:nvSpPr>
            <p:spPr>
              <a:xfrm>
                <a:off x="1021986" y="1231491"/>
                <a:ext cx="6765487" cy="458908"/>
              </a:xfrm>
              <a:prstGeom prst="rect">
                <a:avLst/>
              </a:prstGeom>
              <a:blipFill>
                <a:blip r:embed="rId6"/>
                <a:stretch>
                  <a:fillRect l="-750"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13B0179-A28A-8EEC-03F9-83E10B2456EB}"/>
                  </a:ext>
                </a:extLst>
              </p:cNvPr>
              <p:cNvSpPr txBox="1"/>
              <p:nvPr/>
            </p:nvSpPr>
            <p:spPr>
              <a:xfrm>
                <a:off x="1015722" y="2303689"/>
                <a:ext cx="7625860" cy="458908"/>
              </a:xfrm>
              <a:prstGeom prst="rect">
                <a:avLst/>
              </a:prstGeom>
              <a:noFill/>
            </p:spPr>
            <p:txBody>
              <a:bodyPr wrap="square" rtlCol="0">
                <a:spAutoFit/>
              </a:bodyPr>
              <a:lstStyle/>
              <a:p>
                <a:pPr>
                  <a:lnSpc>
                    <a:spcPct val="150000"/>
                  </a:lnSpc>
                </a:pPr>
                <a:r>
                  <a:rPr kumimoji="1" lang="en-US" dirty="0" err="1">
                    <a:latin typeface="Times New Roman"/>
                    <a:cs typeface="Times New Roman"/>
                  </a:rPr>
                  <a:t>同時假設所有費米子都沒有質量，這個</a:t>
                </a:r>
                <a14:m>
                  <m:oMath xmlns:m="http://schemas.openxmlformats.org/officeDocument/2006/math">
                    <m:r>
                      <a:rPr lang="en-US" i="1">
                        <a:latin typeface="Cambria Math" panose="02040503050406030204" pitchFamily="18" charset="0"/>
                        <a:cs typeface="Times New Roman"/>
                      </a:rPr>
                      <m:t>𝑆𝑈</m:t>
                    </m:r>
                    <m:r>
                      <a:rPr lang="en-US" i="1">
                        <a:latin typeface="Cambria Math" panose="02040503050406030204" pitchFamily="18" charset="0"/>
                        <a:cs typeface="Times New Roman"/>
                      </a:rPr>
                      <m:t>(2)</m:t>
                    </m:r>
                  </m:oMath>
                </a14:m>
                <a:r>
                  <a:rPr kumimoji="1" lang="en-US" dirty="0">
                    <a:latin typeface="Times New Roman"/>
                    <a:cs typeface="Times New Roman"/>
                  </a:rPr>
                  <a:t>就真的是規範對稱，</a:t>
                </a:r>
              </a:p>
            </p:txBody>
          </p:sp>
        </mc:Choice>
        <mc:Fallback xmlns="">
          <p:sp>
            <p:nvSpPr>
              <p:cNvPr id="6" name="TextBox 5">
                <a:extLst>
                  <a:ext uri="{FF2B5EF4-FFF2-40B4-BE49-F238E27FC236}">
                    <a16:creationId xmlns:a16="http://schemas.microsoft.com/office/drawing/2014/main" id="{D13B0179-A28A-8EEC-03F9-83E10B2456EB}"/>
                  </a:ext>
                </a:extLst>
              </p:cNvPr>
              <p:cNvSpPr txBox="1">
                <a:spLocks noRot="1" noChangeAspect="1" noMove="1" noResize="1" noEditPoints="1" noAdjustHandles="1" noChangeArrowheads="1" noChangeShapeType="1" noTextEdit="1"/>
              </p:cNvSpPr>
              <p:nvPr/>
            </p:nvSpPr>
            <p:spPr>
              <a:xfrm>
                <a:off x="1015722" y="2303689"/>
                <a:ext cx="7625860" cy="458908"/>
              </a:xfrm>
              <a:prstGeom prst="rect">
                <a:avLst/>
              </a:prstGeom>
              <a:blipFill>
                <a:blip r:embed="rId7"/>
                <a:stretch>
                  <a:fillRect l="-832"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631614C-1C39-2077-F605-3D2D614978AB}"/>
                  </a:ext>
                </a:extLst>
              </p:cNvPr>
              <p:cNvSpPr txBox="1"/>
              <p:nvPr/>
            </p:nvSpPr>
            <p:spPr>
              <a:xfrm>
                <a:off x="1015722" y="5626509"/>
                <a:ext cx="7856974" cy="369332"/>
              </a:xfrm>
              <a:prstGeom prst="rect">
                <a:avLst/>
              </a:prstGeom>
              <a:noFill/>
            </p:spPr>
            <p:txBody>
              <a:bodyPr wrap="square">
                <a:spAutoFit/>
              </a:bodyPr>
              <a:lstStyle/>
              <a:p>
                <a:r>
                  <a:rPr kumimoji="1" lang="en-US" dirty="0">
                    <a:latin typeface="Times New Roman"/>
                    <a:cs typeface="Times New Roman"/>
                  </a:rPr>
                  <a:t>這個</a:t>
                </a:r>
                <a14:m>
                  <m:oMath xmlns:m="http://schemas.openxmlformats.org/officeDocument/2006/math">
                    <m:r>
                      <a:rPr lang="en-US" i="1">
                        <a:latin typeface="Cambria Math" panose="02040503050406030204" pitchFamily="18" charset="0"/>
                        <a:cs typeface="Times New Roman"/>
                      </a:rPr>
                      <m:t>𝑆𝑈</m:t>
                    </m:r>
                    <m:r>
                      <a:rPr lang="en-US" i="1">
                        <a:latin typeface="Cambria Math" panose="02040503050406030204" pitchFamily="18" charset="0"/>
                        <a:cs typeface="Times New Roman"/>
                      </a:rPr>
                      <m:t>(2)</m:t>
                    </m:r>
                  </m:oMath>
                </a14:m>
                <a:r>
                  <a:rPr lang="en-US" dirty="0" err="1"/>
                  <a:t>稱為</a:t>
                </a:r>
                <a:r>
                  <a:rPr lang="en-US" dirty="0" err="1">
                    <a:latin typeface="Times New Roman" panose="02020603050405020304" pitchFamily="18" charset="0"/>
                    <a:cs typeface="Times New Roman" panose="02020603050405020304" pitchFamily="18" charset="0"/>
                  </a:rPr>
                  <a:t>weak</a:t>
                </a:r>
                <a:r>
                  <a:rPr lang="en-US" dirty="0">
                    <a:latin typeface="Times New Roman"/>
                    <a:cs typeface="Times New Roman"/>
                  </a:rPr>
                  <a:t> </a:t>
                </a:r>
                <a14:m>
                  <m:oMath xmlns:m="http://schemas.openxmlformats.org/officeDocument/2006/math">
                    <m:r>
                      <a:rPr lang="en-US" i="1">
                        <a:latin typeface="Cambria Math" panose="02040503050406030204" pitchFamily="18" charset="0"/>
                        <a:cs typeface="Times New Roman"/>
                      </a:rPr>
                      <m:t>𝑆𝑈</m:t>
                    </m:r>
                    <m:r>
                      <a:rPr lang="en-US" i="1">
                        <a:latin typeface="Cambria Math" panose="02040503050406030204" pitchFamily="18" charset="0"/>
                        <a:cs typeface="Times New Roman"/>
                      </a:rPr>
                      <m:t>(2)</m:t>
                    </m:r>
                  </m:oMath>
                </a14:m>
                <a:r>
                  <a:rPr lang="en-US" dirty="0"/>
                  <a:t>，規範波色子</a:t>
                </a:r>
                <a:r>
                  <a:rPr lang="en-US" altLang="zh-TW" dirty="0">
                    <a:cs typeface="Times New Roman" pitchFamily="18" charset="0"/>
                  </a:rPr>
                  <a:t> </a:t>
                </a:r>
                <a14:m>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1</m:t>
                        </m:r>
                      </m:sup>
                    </m:sSup>
                    <m:r>
                      <a:rPr lang="en-US" altLang="zh-TW" b="0" i="1" smtClean="0">
                        <a:latin typeface="Cambria Math" panose="02040503050406030204" pitchFamily="18" charset="0"/>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panose="02040503050406030204" pitchFamily="18" charset="0"/>
                            <a:cs typeface="Times New Roman" pitchFamily="18" charset="0"/>
                          </a:rPr>
                          <m:t>2</m:t>
                        </m:r>
                      </m:sup>
                    </m:sSup>
                    <m:r>
                      <a:rPr lang="en-US" altLang="zh-TW" b="0" i="1" smtClean="0">
                        <a:latin typeface="Cambria Math" panose="02040503050406030204" pitchFamily="18" charset="0"/>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2</m:t>
                        </m:r>
                      </m:sup>
                    </m:sSup>
                  </m:oMath>
                </a14:m>
                <a:r>
                  <a:rPr lang="en-US" dirty="0"/>
                  <a:t>就是弱作用的媒介子。 </a:t>
                </a:r>
              </a:p>
            </p:txBody>
          </p:sp>
        </mc:Choice>
        <mc:Fallback xmlns="">
          <p:sp>
            <p:nvSpPr>
              <p:cNvPr id="9" name="TextBox 8">
                <a:extLst>
                  <a:ext uri="{FF2B5EF4-FFF2-40B4-BE49-F238E27FC236}">
                    <a16:creationId xmlns:a16="http://schemas.microsoft.com/office/drawing/2014/main" id="{C631614C-1C39-2077-F605-3D2D614978AB}"/>
                  </a:ext>
                </a:extLst>
              </p:cNvPr>
              <p:cNvSpPr txBox="1">
                <a:spLocks noRot="1" noChangeAspect="1" noMove="1" noResize="1" noEditPoints="1" noAdjustHandles="1" noChangeArrowheads="1" noChangeShapeType="1" noTextEdit="1"/>
              </p:cNvSpPr>
              <p:nvPr/>
            </p:nvSpPr>
            <p:spPr>
              <a:xfrm>
                <a:off x="1015722" y="5626509"/>
                <a:ext cx="7856974" cy="369332"/>
              </a:xfrm>
              <a:prstGeom prst="rect">
                <a:avLst/>
              </a:prstGeom>
              <a:blipFill>
                <a:blip r:embed="rId8"/>
                <a:stretch>
                  <a:fillRect l="-808"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19206864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4" name="Picture 11" descr="Illustration of the weak force: a group of quarks being eroded by ra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876" y="1575594"/>
            <a:ext cx="1300162"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21" name="Picture 7" descr="particle4"/>
          <p:cNvPicPr>
            <a:picLocks noChangeAspect="1" noChangeArrowheads="1"/>
          </p:cNvPicPr>
          <p:nvPr/>
        </p:nvPicPr>
        <p:blipFill>
          <a:blip r:embed="rId3">
            <a:extLst>
              <a:ext uri="{28A0092B-C50C-407E-A947-70E740481C1C}">
                <a14:useLocalDpi xmlns:a14="http://schemas.microsoft.com/office/drawing/2010/main" val="0"/>
              </a:ext>
            </a:extLst>
          </a:blip>
          <a:srcRect l="20676" t="30598" r="30690" b="42520"/>
          <a:stretch>
            <a:fillRect/>
          </a:stretch>
        </p:blipFill>
        <p:spPr bwMode="auto">
          <a:xfrm>
            <a:off x="4611756" y="2341563"/>
            <a:ext cx="1604963"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22" name="Picture 7" descr="particle4"/>
          <p:cNvPicPr>
            <a:picLocks noChangeAspect="1" noChangeArrowheads="1"/>
          </p:cNvPicPr>
          <p:nvPr/>
        </p:nvPicPr>
        <p:blipFill>
          <a:blip r:embed="rId3">
            <a:extLst>
              <a:ext uri="{28A0092B-C50C-407E-A947-70E740481C1C}">
                <a14:useLocalDpi xmlns:a14="http://schemas.microsoft.com/office/drawing/2010/main" val="0"/>
              </a:ext>
            </a:extLst>
          </a:blip>
          <a:srcRect l="21344" t="56854" r="31073" b="15326"/>
          <a:stretch>
            <a:fillRect/>
          </a:stretch>
        </p:blipFill>
        <p:spPr bwMode="auto">
          <a:xfrm>
            <a:off x="6556444" y="2325688"/>
            <a:ext cx="1538287"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弧形向右箭號 27"/>
          <p:cNvSpPr/>
          <p:nvPr/>
        </p:nvSpPr>
        <p:spPr>
          <a:xfrm>
            <a:off x="3914844" y="2455863"/>
            <a:ext cx="682625" cy="85725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mc:AlternateContent xmlns:mc="http://schemas.openxmlformats.org/markup-compatibility/2006" xmlns:a14="http://schemas.microsoft.com/office/drawing/2010/main">
        <mc:Choice Requires="a14">
          <p:sp>
            <p:nvSpPr>
              <p:cNvPr id="230424" name="Oval 7"/>
              <p:cNvSpPr>
                <a:spLocks noChangeArrowheads="1"/>
              </p:cNvSpPr>
              <p:nvPr/>
            </p:nvSpPr>
            <p:spPr bwMode="auto">
              <a:xfrm>
                <a:off x="3087756" y="2586038"/>
                <a:ext cx="668338" cy="639762"/>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14:m>
                  <m:oMathPara xmlns:m="http://schemas.openxmlformats.org/officeDocument/2006/math">
                    <m:oMathParaPr>
                      <m:jc m:val="centerGroup"/>
                    </m:oMathParaPr>
                    <m:oMath xmlns:m="http://schemas.openxmlformats.org/officeDocument/2006/math">
                      <m:sSup>
                        <m:sSupPr>
                          <m:ctrlPr>
                            <a:rPr lang="en-US" altLang="zh-TW" sz="2000" i="1" dirty="0">
                              <a:latin typeface="Cambria Math" panose="02040503050406030204" pitchFamily="18" charset="0"/>
                              <a:ea typeface="新細明體" charset="0"/>
                            </a:rPr>
                          </m:ctrlPr>
                        </m:sSupPr>
                        <m:e>
                          <m:r>
                            <a:rPr lang="en-US" altLang="zh-TW" sz="2000" i="1" dirty="0">
                              <a:latin typeface="Cambria Math"/>
                              <a:ea typeface="新細明體" charset="0"/>
                            </a:rPr>
                            <m:t>𝑊</m:t>
                          </m:r>
                        </m:e>
                        <m:sup>
                          <m:r>
                            <a:rPr lang="en-US" altLang="zh-TW" sz="2000" i="1" dirty="0">
                              <a:latin typeface="Cambria Math" panose="02040503050406030204" pitchFamily="18" charset="0"/>
                              <a:ea typeface="新細明體" charset="0"/>
                            </a:rPr>
                            <m:t>1</m:t>
                          </m:r>
                        </m:sup>
                      </m:sSup>
                    </m:oMath>
                  </m:oMathPara>
                </a14:m>
                <a:endParaRPr lang="zh-TW" altLang="en-US" sz="2800" baseline="30000" dirty="0">
                  <a:latin typeface="Tahoma" pitchFamily="34" charset="0"/>
                </a:endParaRPr>
              </a:p>
            </p:txBody>
          </p:sp>
        </mc:Choice>
        <mc:Fallback xmlns="">
          <p:sp>
            <p:nvSpPr>
              <p:cNvPr id="230424" name="Oval 7"/>
              <p:cNvSpPr>
                <a:spLocks noRot="1" noChangeAspect="1" noMove="1" noResize="1" noEditPoints="1" noAdjustHandles="1" noChangeArrowheads="1" noChangeShapeType="1" noTextEdit="1"/>
              </p:cNvSpPr>
              <p:nvPr/>
            </p:nvSpPr>
            <p:spPr bwMode="auto">
              <a:xfrm>
                <a:off x="3087756" y="2586038"/>
                <a:ext cx="668338" cy="639762"/>
              </a:xfrm>
              <a:prstGeom prst="ellipse">
                <a:avLst/>
              </a:prstGeom>
              <a:blipFill>
                <a:blip r:embed="rId4"/>
                <a:stretch>
                  <a:fillRect/>
                </a:stretch>
              </a:blipFill>
              <a:ln w="9525">
                <a:solidFill>
                  <a:schemeClr val="tx1"/>
                </a:solidFill>
                <a:round/>
                <a:headEnd/>
                <a:tailEnd/>
              </a:ln>
            </p:spPr>
            <p:txBody>
              <a:bodyPr/>
              <a:lstStyle/>
              <a:p>
                <a:r>
                  <a:rPr lang="en-US">
                    <a:noFill/>
                  </a:rPr>
                  <a:t> </a:t>
                </a:r>
              </a:p>
            </p:txBody>
          </p:sp>
        </mc:Fallback>
      </mc:AlternateContent>
      <p:cxnSp>
        <p:nvCxnSpPr>
          <p:cNvPr id="31" name="直線單箭頭接點 30"/>
          <p:cNvCxnSpPr>
            <a:cxnSpLocks/>
          </p:cNvCxnSpPr>
          <p:nvPr/>
        </p:nvCxnSpPr>
        <p:spPr>
          <a:xfrm>
            <a:off x="2144781" y="2905918"/>
            <a:ext cx="812800" cy="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文字方塊 33"/>
              <p:cNvSpPr txBox="1"/>
              <p:nvPr/>
            </p:nvSpPr>
            <p:spPr>
              <a:xfrm>
                <a:off x="2059413" y="1579584"/>
                <a:ext cx="5043136" cy="369332"/>
              </a:xfrm>
              <a:prstGeom prst="rect">
                <a:avLst/>
              </a:prstGeom>
              <a:noFill/>
            </p:spPr>
            <p:txBody>
              <a:bodyPr wrap="square">
                <a:spAutoFit/>
              </a:bodyPr>
              <a:lstStyle/>
              <a:p>
                <a:pPr>
                  <a:defRPr/>
                </a:pPr>
                <a:r>
                  <a:rPr lang="zh-TW" altLang="en-US" dirty="0">
                    <a:latin typeface="Tahoma" charset="0"/>
                    <a:ea typeface="新細明體" charset="0"/>
                  </a:rPr>
                  <a:t>吸收</a:t>
                </a:r>
                <a14:m>
                  <m:oMath xmlns:m="http://schemas.openxmlformats.org/officeDocument/2006/math">
                    <m:sSup>
                      <m:sSupPr>
                        <m:ctrlPr>
                          <a:rPr lang="en-US" altLang="zh-TW" i="1" dirty="0" smtClean="0">
                            <a:latin typeface="Cambria Math" panose="02040503050406030204" pitchFamily="18" charset="0"/>
                            <a:ea typeface="新細明體" charset="0"/>
                          </a:rPr>
                        </m:ctrlPr>
                      </m:sSupPr>
                      <m:e>
                        <m:r>
                          <a:rPr lang="en-US" altLang="zh-TW" b="0" i="1" dirty="0" smtClean="0">
                            <a:latin typeface="Cambria Math"/>
                            <a:ea typeface="新細明體" charset="0"/>
                          </a:rPr>
                          <m:t>𝑊</m:t>
                        </m:r>
                      </m:e>
                      <m:sup>
                        <m:r>
                          <a:rPr lang="en-US" altLang="zh-TW" b="0" i="1" dirty="0" smtClean="0">
                            <a:latin typeface="Cambria Math" panose="02040503050406030204" pitchFamily="18" charset="0"/>
                            <a:ea typeface="新細明體" charset="0"/>
                          </a:rPr>
                          <m:t>1</m:t>
                        </m:r>
                      </m:sup>
                    </m:sSup>
                  </m:oMath>
                </a14:m>
                <a:r>
                  <a:rPr lang="zh-TW" altLang="en-US" dirty="0">
                    <a:latin typeface="Tahoma" charset="0"/>
                    <a:ea typeface="新細明體" charset="0"/>
                    <a:cs typeface="新細明體" charset="0"/>
                  </a:rPr>
                  <a:t>後，成對的粒子可以由上方降到下方！</a:t>
                </a:r>
              </a:p>
            </p:txBody>
          </p:sp>
        </mc:Choice>
        <mc:Fallback xmlns="">
          <p:sp>
            <p:nvSpPr>
              <p:cNvPr id="34" name="文字方塊 33"/>
              <p:cNvSpPr txBox="1">
                <a:spLocks noRot="1" noChangeAspect="1" noMove="1" noResize="1" noEditPoints="1" noAdjustHandles="1" noChangeArrowheads="1" noChangeShapeType="1" noTextEdit="1"/>
              </p:cNvSpPr>
              <p:nvPr/>
            </p:nvSpPr>
            <p:spPr>
              <a:xfrm>
                <a:off x="2059413" y="1579584"/>
                <a:ext cx="5043136" cy="369332"/>
              </a:xfrm>
              <a:prstGeom prst="rect">
                <a:avLst/>
              </a:prstGeom>
              <a:blipFill>
                <a:blip r:embed="rId5"/>
                <a:stretch>
                  <a:fillRect l="-1256" t="-6667" b="-23333"/>
                </a:stretch>
              </a:blipFill>
            </p:spPr>
            <p:txBody>
              <a:bodyPr/>
              <a:lstStyle/>
              <a:p>
                <a:r>
                  <a:rPr lang="en-US">
                    <a:noFill/>
                  </a:rPr>
                  <a:t> </a:t>
                </a:r>
              </a:p>
            </p:txBody>
          </p:sp>
        </mc:Fallback>
      </mc:AlternateContent>
      <p:sp>
        <p:nvSpPr>
          <p:cNvPr id="230435"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6C871CE9-44D1-41D9-A19E-B7FF6A4CEADA}" type="slidenum">
              <a:rPr kumimoji="0" lang="zh-TW" altLang="en-US" sz="1400">
                <a:latin typeface="Tahoma" pitchFamily="34" charset="0"/>
              </a:rPr>
              <a:pPr eaLnBrk="1" hangingPunct="1">
                <a:spcBef>
                  <a:spcPct val="0"/>
                </a:spcBef>
                <a:buClrTx/>
                <a:buSzTx/>
                <a:buFontTx/>
                <a:buNone/>
              </a:pPr>
              <a:t>73</a:t>
            </a:fld>
            <a:endParaRPr kumimoji="0" lang="en-US" altLang="zh-TW" sz="1400">
              <a:latin typeface="Tahoma" pitchFamily="34" charset="0"/>
            </a:endParaRPr>
          </a:p>
        </p:txBody>
      </p:sp>
      <p:pic>
        <p:nvPicPr>
          <p:cNvPr id="2" name="Picture 7" descr="particle4">
            <a:extLst>
              <a:ext uri="{FF2B5EF4-FFF2-40B4-BE49-F238E27FC236}">
                <a16:creationId xmlns:a16="http://schemas.microsoft.com/office/drawing/2014/main" id="{8031BEEF-B286-3A49-8507-6BBADB1FC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676" t="30598" r="30690" b="42520"/>
          <a:stretch>
            <a:fillRect/>
          </a:stretch>
        </p:blipFill>
        <p:spPr bwMode="auto">
          <a:xfrm>
            <a:off x="4611756" y="3985140"/>
            <a:ext cx="1604963"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弧形向右箭號 27">
            <a:extLst>
              <a:ext uri="{FF2B5EF4-FFF2-40B4-BE49-F238E27FC236}">
                <a16:creationId xmlns:a16="http://schemas.microsoft.com/office/drawing/2014/main" id="{B22AD5F1-0606-C312-6858-5DA6BCAE4F62}"/>
              </a:ext>
            </a:extLst>
          </p:cNvPr>
          <p:cNvSpPr/>
          <p:nvPr/>
        </p:nvSpPr>
        <p:spPr>
          <a:xfrm flipV="1">
            <a:off x="3959294" y="4042290"/>
            <a:ext cx="681037" cy="89852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mc:AlternateContent xmlns:mc="http://schemas.openxmlformats.org/markup-compatibility/2006" xmlns:a14="http://schemas.microsoft.com/office/drawing/2010/main">
        <mc:Choice Requires="a14">
          <p:sp>
            <p:nvSpPr>
              <p:cNvPr id="7" name="Oval 7">
                <a:extLst>
                  <a:ext uri="{FF2B5EF4-FFF2-40B4-BE49-F238E27FC236}">
                    <a16:creationId xmlns:a16="http://schemas.microsoft.com/office/drawing/2014/main" id="{B4480723-5BA7-694E-F78D-F5004C4D9512}"/>
                  </a:ext>
                </a:extLst>
              </p:cNvPr>
              <p:cNvSpPr>
                <a:spLocks noChangeArrowheads="1"/>
              </p:cNvSpPr>
              <p:nvPr/>
            </p:nvSpPr>
            <p:spPr bwMode="auto">
              <a:xfrm>
                <a:off x="3087756" y="4229615"/>
                <a:ext cx="668338" cy="639762"/>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14:m>
                  <m:oMathPara xmlns:m="http://schemas.openxmlformats.org/officeDocument/2006/math">
                    <m:oMathParaPr>
                      <m:jc m:val="centerGroup"/>
                    </m:oMathParaPr>
                    <m:oMath xmlns:m="http://schemas.openxmlformats.org/officeDocument/2006/math">
                      <m:sSup>
                        <m:sSupPr>
                          <m:ctrlPr>
                            <a:rPr lang="en-US" altLang="zh-TW" sz="2000" i="1" dirty="0">
                              <a:latin typeface="Cambria Math" panose="02040503050406030204" pitchFamily="18" charset="0"/>
                              <a:ea typeface="新細明體" charset="0"/>
                            </a:rPr>
                          </m:ctrlPr>
                        </m:sSupPr>
                        <m:e>
                          <m:r>
                            <a:rPr lang="en-US" altLang="zh-TW" sz="2000" i="1" dirty="0">
                              <a:latin typeface="Cambria Math"/>
                              <a:ea typeface="新細明體" charset="0"/>
                            </a:rPr>
                            <m:t>𝑊</m:t>
                          </m:r>
                        </m:e>
                        <m:sup>
                          <m:r>
                            <a:rPr lang="en-US" altLang="zh-TW" sz="2000" i="1" dirty="0">
                              <a:latin typeface="Cambria Math" panose="02040503050406030204" pitchFamily="18" charset="0"/>
                              <a:ea typeface="新細明體" charset="0"/>
                            </a:rPr>
                            <m:t>1</m:t>
                          </m:r>
                        </m:sup>
                      </m:sSup>
                    </m:oMath>
                  </m:oMathPara>
                </a14:m>
                <a:endParaRPr lang="zh-TW" altLang="en-US" sz="3600" baseline="30000" dirty="0">
                  <a:latin typeface="Tahoma" pitchFamily="34" charset="0"/>
                </a:endParaRPr>
              </a:p>
            </p:txBody>
          </p:sp>
        </mc:Choice>
        <mc:Fallback xmlns="">
          <p:sp>
            <p:nvSpPr>
              <p:cNvPr id="7" name="Oval 7">
                <a:extLst>
                  <a:ext uri="{FF2B5EF4-FFF2-40B4-BE49-F238E27FC236}">
                    <a16:creationId xmlns:a16="http://schemas.microsoft.com/office/drawing/2014/main" id="{B4480723-5BA7-694E-F78D-F5004C4D9512}"/>
                  </a:ext>
                </a:extLst>
              </p:cNvPr>
              <p:cNvSpPr>
                <a:spLocks noRot="1" noChangeAspect="1" noMove="1" noResize="1" noEditPoints="1" noAdjustHandles="1" noChangeArrowheads="1" noChangeShapeType="1" noTextEdit="1"/>
              </p:cNvSpPr>
              <p:nvPr/>
            </p:nvSpPr>
            <p:spPr bwMode="auto">
              <a:xfrm>
                <a:off x="3087756" y="4229615"/>
                <a:ext cx="668338" cy="639762"/>
              </a:xfrm>
              <a:prstGeom prst="ellipse">
                <a:avLst/>
              </a:prstGeom>
              <a:blipFill>
                <a:blip r:embed="rId6"/>
                <a:stretch>
                  <a:fillRect/>
                </a:stretch>
              </a:blipFill>
              <a:ln w="9525">
                <a:solidFill>
                  <a:schemeClr val="tx1"/>
                </a:solidFill>
                <a:round/>
                <a:headEnd/>
                <a:tailEnd/>
              </a:ln>
            </p:spPr>
            <p:txBody>
              <a:bodyPr/>
              <a:lstStyle/>
              <a:p>
                <a:r>
                  <a:rPr lang="en-US">
                    <a:noFill/>
                  </a:rPr>
                  <a:t> </a:t>
                </a:r>
              </a:p>
            </p:txBody>
          </p:sp>
        </mc:Fallback>
      </mc:AlternateContent>
      <p:cxnSp>
        <p:nvCxnSpPr>
          <p:cNvPr id="12" name="直線單箭頭接點 30">
            <a:extLst>
              <a:ext uri="{FF2B5EF4-FFF2-40B4-BE49-F238E27FC236}">
                <a16:creationId xmlns:a16="http://schemas.microsoft.com/office/drawing/2014/main" id="{DB7B02D3-C043-C599-7BAC-AE2304EFFCC8}"/>
              </a:ext>
            </a:extLst>
          </p:cNvPr>
          <p:cNvCxnSpPr>
            <a:cxnSpLocks/>
          </p:cNvCxnSpPr>
          <p:nvPr/>
        </p:nvCxnSpPr>
        <p:spPr>
          <a:xfrm>
            <a:off x="2071756" y="4635909"/>
            <a:ext cx="812800" cy="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7" descr="particle4">
            <a:extLst>
              <a:ext uri="{FF2B5EF4-FFF2-40B4-BE49-F238E27FC236}">
                <a16:creationId xmlns:a16="http://schemas.microsoft.com/office/drawing/2014/main" id="{154CFD48-B17A-66C6-F422-8D76BF0E9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344" t="56854" r="31073" b="15326"/>
          <a:stretch>
            <a:fillRect/>
          </a:stretch>
        </p:blipFill>
        <p:spPr bwMode="auto">
          <a:xfrm>
            <a:off x="6553200" y="3985140"/>
            <a:ext cx="1538287"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68CDF2C-7612-9DF1-3ACB-C25E193D80EE}"/>
                  </a:ext>
                </a:extLst>
              </p:cNvPr>
              <p:cNvSpPr txBox="1"/>
              <p:nvPr/>
            </p:nvSpPr>
            <p:spPr>
              <a:xfrm>
                <a:off x="2059413" y="5369439"/>
                <a:ext cx="2464371" cy="369332"/>
              </a:xfrm>
              <a:prstGeom prst="rect">
                <a:avLst/>
              </a:prstGeom>
              <a:noFill/>
            </p:spPr>
            <p:txBody>
              <a:bodyPr wrap="square">
                <a:spAutoFit/>
              </a:bodyPr>
              <a:lstStyle/>
              <a:p>
                <a:r>
                  <a:rPr lang="zh-TW" altLang="en-US" dirty="0">
                    <a:ea typeface="新細明體" charset="0"/>
                  </a:rPr>
                  <a:t>那</a:t>
                </a:r>
                <a14:m>
                  <m:oMath xmlns:m="http://schemas.openxmlformats.org/officeDocument/2006/math">
                    <m:sSup>
                      <m:sSupPr>
                        <m:ctrlPr>
                          <a:rPr lang="en-US" altLang="zh-TW" i="1" dirty="0" smtClean="0">
                            <a:latin typeface="Cambria Math" panose="02040503050406030204" pitchFamily="18" charset="0"/>
                            <a:ea typeface="新細明體" charset="0"/>
                          </a:rPr>
                        </m:ctrlPr>
                      </m:sSupPr>
                      <m:e>
                        <m:r>
                          <a:rPr lang="en-US" altLang="zh-TW" b="0" i="1" dirty="0" smtClean="0">
                            <a:latin typeface="Cambria Math"/>
                            <a:ea typeface="新細明體" charset="0"/>
                          </a:rPr>
                          <m:t>𝑊</m:t>
                        </m:r>
                      </m:e>
                      <m:sup>
                        <m:r>
                          <a:rPr lang="en-US" altLang="zh-TW" b="0" i="1" dirty="0" smtClean="0">
                            <a:latin typeface="Cambria Math" panose="02040503050406030204" pitchFamily="18" charset="0"/>
                            <a:ea typeface="新細明體" charset="0"/>
                          </a:rPr>
                          <m:t>1</m:t>
                        </m:r>
                      </m:sup>
                    </m:sSup>
                  </m:oMath>
                </a14:m>
                <a:r>
                  <a:rPr lang="en-US" dirty="0"/>
                  <a:t>是帶什麼電荷？</a:t>
                </a:r>
              </a:p>
            </p:txBody>
          </p:sp>
        </mc:Choice>
        <mc:Fallback xmlns="">
          <p:sp>
            <p:nvSpPr>
              <p:cNvPr id="5" name="TextBox 4">
                <a:extLst>
                  <a:ext uri="{FF2B5EF4-FFF2-40B4-BE49-F238E27FC236}">
                    <a16:creationId xmlns:a16="http://schemas.microsoft.com/office/drawing/2014/main" id="{768CDF2C-7612-9DF1-3ACB-C25E193D80EE}"/>
                  </a:ext>
                </a:extLst>
              </p:cNvPr>
              <p:cNvSpPr txBox="1">
                <a:spLocks noRot="1" noChangeAspect="1" noMove="1" noResize="1" noEditPoints="1" noAdjustHandles="1" noChangeArrowheads="1" noChangeShapeType="1" noTextEdit="1"/>
              </p:cNvSpPr>
              <p:nvPr/>
            </p:nvSpPr>
            <p:spPr>
              <a:xfrm>
                <a:off x="2059413" y="5369439"/>
                <a:ext cx="2464371" cy="369332"/>
              </a:xfrm>
              <a:prstGeom prst="rect">
                <a:avLst/>
              </a:prstGeom>
              <a:blipFill>
                <a:blip r:embed="rId7"/>
                <a:stretch>
                  <a:fillRect l="-2564"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16074721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1" name="Picture 4" descr="http://webphysics.davidson.edu/mjb/images/color_ch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492" y="2224348"/>
            <a:ext cx="498792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3" name="文字方塊 7"/>
          <p:cNvSpPr txBox="1">
            <a:spLocks noChangeArrowheads="1"/>
          </p:cNvSpPr>
          <p:nvPr/>
        </p:nvSpPr>
        <p:spPr bwMode="auto">
          <a:xfrm>
            <a:off x="668063" y="4441281"/>
            <a:ext cx="8259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solidFill>
                  <a:srgbClr val="FF0000"/>
                </a:solidFill>
                <a:latin typeface="Tahoma" pitchFamily="34" charset="0"/>
              </a:rPr>
              <a:t>膠子</a:t>
            </a:r>
            <a:r>
              <a:rPr lang="zh-TW" altLang="en-US" sz="1800" dirty="0">
                <a:latin typeface="Tahoma" pitchFamily="34" charset="0"/>
              </a:rPr>
              <a:t>就是把夸克黏在一起的</a:t>
            </a:r>
            <a:r>
              <a:rPr lang="zh-TW" altLang="en-US" sz="1800" dirty="0">
                <a:solidFill>
                  <a:srgbClr val="FF0000"/>
                </a:solidFill>
                <a:latin typeface="Tahoma" pitchFamily="34" charset="0"/>
              </a:rPr>
              <a:t>色力</a:t>
            </a:r>
            <a:r>
              <a:rPr lang="zh-TW" altLang="en-US" sz="1800" dirty="0">
                <a:latin typeface="Tahoma" pitchFamily="34" charset="0"/>
              </a:rPr>
              <a:t>的媒介子！膠子同時帶一個顏色與一個反顏色。</a:t>
            </a:r>
          </a:p>
        </p:txBody>
      </p:sp>
      <p:sp>
        <p:nvSpPr>
          <p:cNvPr id="6" name="文字方塊 5"/>
          <p:cNvSpPr txBox="1">
            <a:spLocks noChangeArrowheads="1"/>
          </p:cNvSpPr>
          <p:nvPr/>
        </p:nvSpPr>
        <p:spPr bwMode="auto">
          <a:xfrm>
            <a:off x="668063" y="4038716"/>
            <a:ext cx="8084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在色力作用中（強交互作用）中，夸克改變自己的顏色，放出一個</a:t>
            </a:r>
            <a:r>
              <a:rPr lang="zh-TW" altLang="en-US" sz="1800" dirty="0">
                <a:solidFill>
                  <a:srgbClr val="FF0000"/>
                </a:solidFill>
                <a:latin typeface="Tahoma" pitchFamily="34" charset="0"/>
              </a:rPr>
              <a:t>規範子膠子</a:t>
            </a:r>
            <a:r>
              <a:rPr lang="zh-TW" altLang="en-US" sz="1800" dirty="0">
                <a:latin typeface="Tahoma" pitchFamily="34" charset="0"/>
              </a:rPr>
              <a:t>。</a:t>
            </a:r>
          </a:p>
        </p:txBody>
      </p:sp>
      <p:sp>
        <p:nvSpPr>
          <p:cNvPr id="2" name="TextBox 1">
            <a:extLst>
              <a:ext uri="{FF2B5EF4-FFF2-40B4-BE49-F238E27FC236}">
                <a16:creationId xmlns:a16="http://schemas.microsoft.com/office/drawing/2014/main" id="{6E6DEFEC-2406-44A0-E757-1A210C036769}"/>
              </a:ext>
            </a:extLst>
          </p:cNvPr>
          <p:cNvSpPr txBox="1"/>
          <p:nvPr/>
        </p:nvSpPr>
        <p:spPr>
          <a:xfrm>
            <a:off x="668063" y="1548994"/>
            <a:ext cx="8084296"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Later </a:t>
            </a:r>
            <a:r>
              <a:rPr lang="en-US" dirty="0">
                <a:latin typeface="Times New Roman"/>
                <a:cs typeface="Times New Roman"/>
              </a:rPr>
              <a:t>i</a:t>
            </a:r>
            <a:r>
              <a:rPr kumimoji="1" lang="en-US" dirty="0">
                <a:latin typeface="Times New Roman"/>
                <a:cs typeface="Times New Roman"/>
              </a:rPr>
              <a:t>t also works for strong interaction, as Yang expected, but not in the same way.</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3779" name="圖片 2" descr="particl3.JPG"/>
          <p:cNvPicPr>
            <a:picLocks noChangeAspect="1"/>
          </p:cNvPicPr>
          <p:nvPr/>
        </p:nvPicPr>
        <p:blipFill rotWithShape="1">
          <a:blip r:embed="rId2">
            <a:extLst>
              <a:ext uri="{28A0092B-C50C-407E-A947-70E740481C1C}">
                <a14:useLocalDpi xmlns:a14="http://schemas.microsoft.com/office/drawing/2010/main" val="0"/>
              </a:ext>
            </a:extLst>
          </a:blip>
          <a:srcRect l="11406" r="16875" b="76497"/>
          <a:stretch/>
        </p:blipFill>
        <p:spPr bwMode="auto">
          <a:xfrm>
            <a:off x="2466081" y="3236343"/>
            <a:ext cx="2407023" cy="269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文字方塊 1"/>
          <p:cNvSpPr txBox="1">
            <a:spLocks noChangeArrowheads="1"/>
          </p:cNvSpPr>
          <p:nvPr/>
        </p:nvSpPr>
        <p:spPr bwMode="auto">
          <a:xfrm>
            <a:off x="2374974" y="6359121"/>
            <a:ext cx="43656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夸克透過交換膠子進行色力交互作用</a:t>
            </a:r>
          </a:p>
        </p:txBody>
      </p:sp>
      <p:sp>
        <p:nvSpPr>
          <p:cNvPr id="2" name="文字方塊 1"/>
          <p:cNvSpPr txBox="1"/>
          <p:nvPr/>
        </p:nvSpPr>
        <p:spPr>
          <a:xfrm>
            <a:off x="2374974" y="5932627"/>
            <a:ext cx="4947449" cy="369332"/>
          </a:xfrm>
          <a:prstGeom prst="rect">
            <a:avLst/>
          </a:prstGeom>
          <a:noFill/>
        </p:spPr>
        <p:txBody>
          <a:bodyPr wrap="square" rtlCol="0">
            <a:spAutoFit/>
          </a:bodyPr>
          <a:lstStyle/>
          <a:p>
            <a:r>
              <a:rPr lang="zh-TW" altLang="en-US" dirty="0"/>
              <a:t>如同電子交換光子以進行電磁交互作用，</a:t>
            </a:r>
          </a:p>
        </p:txBody>
      </p:sp>
      <p:sp>
        <p:nvSpPr>
          <p:cNvPr id="3" name="文字方塊 2"/>
          <p:cNvSpPr txBox="1"/>
          <p:nvPr/>
        </p:nvSpPr>
        <p:spPr>
          <a:xfrm>
            <a:off x="1696131" y="2727107"/>
            <a:ext cx="5474307" cy="369332"/>
          </a:xfrm>
          <a:prstGeom prst="rect">
            <a:avLst/>
          </a:prstGeom>
          <a:noFill/>
        </p:spPr>
        <p:txBody>
          <a:bodyPr wrap="square" rtlCol="0">
            <a:spAutoFit/>
          </a:bodyPr>
          <a:lstStyle/>
          <a:p>
            <a:r>
              <a:rPr lang="zh-TW" altLang="en-US" dirty="0"/>
              <a:t>夸克發射膠子可以很容易轉化成 </a:t>
            </a:r>
            <a:r>
              <a:rPr lang="en-US" altLang="zh-TW" dirty="0">
                <a:latin typeface="+mn-lt"/>
              </a:rPr>
              <a:t>Feynman</a:t>
            </a:r>
            <a:r>
              <a:rPr lang="en-US" altLang="zh-TW" dirty="0"/>
              <a:t> </a:t>
            </a:r>
            <a:r>
              <a:rPr lang="zh-TW" altLang="en-US" dirty="0"/>
              <a:t>圖。</a:t>
            </a:r>
          </a:p>
        </p:txBody>
      </p:sp>
      <p:pic>
        <p:nvPicPr>
          <p:cNvPr id="8" name="Picture 4" descr="Image:Quark colourchange0.pn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37003"/>
          <a:stretch/>
        </p:blipFill>
        <p:spPr bwMode="auto">
          <a:xfrm>
            <a:off x="1664568" y="488047"/>
            <a:ext cx="1350095"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Image:Quark colourchange1.pn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5351"/>
          <a:stretch/>
        </p:blipFill>
        <p:spPr bwMode="auto">
          <a:xfrm>
            <a:off x="3669698" y="473760"/>
            <a:ext cx="1373187"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Image:Quark colourchange2.png">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 r="36399"/>
          <a:stretch/>
        </p:blipFill>
        <p:spPr bwMode="auto">
          <a:xfrm>
            <a:off x="5521327" y="488047"/>
            <a:ext cx="1350961"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橢圓 3"/>
          <p:cNvSpPr/>
          <p:nvPr/>
        </p:nvSpPr>
        <p:spPr>
          <a:xfrm>
            <a:off x="1664568" y="1775400"/>
            <a:ext cx="710406" cy="762110"/>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p:nvPr/>
        </p:nvSpPr>
        <p:spPr>
          <a:xfrm>
            <a:off x="4271963" y="473760"/>
            <a:ext cx="794734" cy="762110"/>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橢圓 12"/>
          <p:cNvSpPr/>
          <p:nvPr/>
        </p:nvSpPr>
        <p:spPr>
          <a:xfrm>
            <a:off x="3669698" y="1761112"/>
            <a:ext cx="763587" cy="762110"/>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p:cNvSpPr/>
          <p:nvPr/>
        </p:nvSpPr>
        <p:spPr>
          <a:xfrm>
            <a:off x="5521327" y="1772116"/>
            <a:ext cx="763587" cy="762110"/>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橢圓 14"/>
          <p:cNvSpPr/>
          <p:nvPr/>
        </p:nvSpPr>
        <p:spPr>
          <a:xfrm>
            <a:off x="6165852" y="488047"/>
            <a:ext cx="763587" cy="7621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p:nvPr/>
        </p:nvSpPr>
        <p:spPr>
          <a:xfrm>
            <a:off x="4203892" y="1410864"/>
            <a:ext cx="152399" cy="175254"/>
          </a:xfrm>
          <a:prstGeom prst="ellipse">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橢圓 16"/>
          <p:cNvSpPr/>
          <p:nvPr/>
        </p:nvSpPr>
        <p:spPr>
          <a:xfrm>
            <a:off x="2321793" y="497572"/>
            <a:ext cx="763587" cy="7621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428946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4A6E1-F043-4EE6-5AFE-033C8E54DF6C}"/>
              </a:ext>
            </a:extLst>
          </p:cNvPr>
          <p:cNvSpPr txBox="1"/>
          <p:nvPr/>
        </p:nvSpPr>
        <p:spPr>
          <a:xfrm>
            <a:off x="495024" y="526079"/>
            <a:ext cx="6802733"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We can write down the invariant kinetic energy of the vector field.</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6015CE4-8469-26F0-B608-061C42268A51}"/>
                  </a:ext>
                </a:extLst>
              </p:cNvPr>
              <p:cNvSpPr txBox="1"/>
              <p:nvPr/>
            </p:nvSpPr>
            <p:spPr>
              <a:xfrm>
                <a:off x="495024" y="984090"/>
                <a:ext cx="5830529" cy="503921"/>
              </a:xfrm>
              <a:prstGeom prst="rect">
                <a:avLst/>
              </a:prstGeom>
              <a:noFill/>
            </p:spPr>
            <p:txBody>
              <a:bodyPr wrap="square" rtlCol="0">
                <a:spAutoFit/>
              </a:bodyPr>
              <a:lstStyle/>
              <a:p>
                <a:pPr algn="l">
                  <a:lnSpc>
                    <a:spcPct val="150000"/>
                  </a:lnSpc>
                </a:pPr>
                <a:r>
                  <a:rPr kumimoji="1" lang="en-US" dirty="0">
                    <a:latin typeface="Times New Roman"/>
                    <a:cs typeface="Times New Roman"/>
                  </a:rPr>
                  <a:t>We need the field strength </a:t>
                </a:r>
                <a14:m>
                  <m:oMath xmlns:m="http://schemas.openxmlformats.org/officeDocument/2006/math">
                    <m:sSub>
                      <m:sSubPr>
                        <m:ctrlPr>
                          <a:rPr kumimoji="1" lang="en-US" i="1" smtClean="0">
                            <a:latin typeface="Cambria Math" panose="02040503050406030204" pitchFamily="18" charset="0"/>
                            <a:cs typeface="Times New Roman"/>
                          </a:rPr>
                        </m:ctrlPr>
                      </m:sSubPr>
                      <m:e>
                        <m:r>
                          <a:rPr kumimoji="1" lang="en-US" b="0" i="1" smtClean="0">
                            <a:latin typeface="Cambria Math" panose="02040503050406030204" pitchFamily="18" charset="0"/>
                            <a:cs typeface="Times New Roman"/>
                          </a:rPr>
                          <m:t>𝐹</m:t>
                        </m:r>
                      </m:e>
                      <m:sub>
                        <m:r>
                          <a:rPr kumimoji="1" lang="en-US" i="1" smtClean="0">
                            <a:latin typeface="Cambria Math" panose="02040503050406030204" pitchFamily="18" charset="0"/>
                            <a:ea typeface="Cambria Math" panose="02040503050406030204" pitchFamily="18" charset="0"/>
                            <a:cs typeface="Times New Roman"/>
                          </a:rPr>
                          <m:t>𝜇𝜈</m:t>
                        </m:r>
                      </m:sub>
                    </m:sSub>
                  </m:oMath>
                </a14:m>
                <a:r>
                  <a:rPr kumimoji="1" lang="en-US" dirty="0">
                    <a:latin typeface="Times New Roman"/>
                    <a:cs typeface="Times New Roman"/>
                  </a:rPr>
                  <a:t> here!</a:t>
                </a:r>
              </a:p>
            </p:txBody>
          </p:sp>
        </mc:Choice>
        <mc:Fallback xmlns="">
          <p:sp>
            <p:nvSpPr>
              <p:cNvPr id="3" name="TextBox 2">
                <a:extLst>
                  <a:ext uri="{FF2B5EF4-FFF2-40B4-BE49-F238E27FC236}">
                    <a16:creationId xmlns:a16="http://schemas.microsoft.com/office/drawing/2014/main" id="{A6015CE4-8469-26F0-B608-061C42268A51}"/>
                  </a:ext>
                </a:extLst>
              </p:cNvPr>
              <p:cNvSpPr txBox="1">
                <a:spLocks noRot="1" noChangeAspect="1" noMove="1" noResize="1" noEditPoints="1" noAdjustHandles="1" noChangeArrowheads="1" noChangeShapeType="1" noTextEdit="1"/>
              </p:cNvSpPr>
              <p:nvPr/>
            </p:nvSpPr>
            <p:spPr>
              <a:xfrm>
                <a:off x="495024" y="984090"/>
                <a:ext cx="5830529" cy="503921"/>
              </a:xfrm>
              <a:prstGeom prst="rect">
                <a:avLst/>
              </a:prstGeom>
              <a:blipFill>
                <a:blip r:embed="rId2"/>
                <a:stretch>
                  <a:fillRect l="-651"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2320C50-AACE-3717-0692-E91285740971}"/>
                  </a:ext>
                </a:extLst>
              </p:cNvPr>
              <p:cNvSpPr txBox="1"/>
              <p:nvPr/>
            </p:nvSpPr>
            <p:spPr>
              <a:xfrm>
                <a:off x="563849" y="1584064"/>
                <a:ext cx="4355391" cy="902427"/>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zh-TW" altLang="en-US" i="1" smtClean="0">
                              <a:latin typeface="Cambria Math" panose="02040503050406030204" pitchFamily="18" charset="0"/>
                              <a:cs typeface="Times New Roman"/>
                            </a:rPr>
                          </m:ctrlPr>
                        </m:sSubSupPr>
                        <m:e>
                          <m:r>
                            <a:rPr lang="en-US" altLang="zh-TW" b="0" i="1" smtClean="0">
                              <a:latin typeface="Cambria Math" panose="02040503050406030204" pitchFamily="18" charset="0"/>
                              <a:cs typeface="Times New Roman"/>
                            </a:rPr>
                            <m:t>𝐺</m:t>
                          </m:r>
                        </m:e>
                        <m:sub>
                          <m:r>
                            <a:rPr lang="en-US" i="1">
                              <a:latin typeface="Cambria Math" panose="02040503050406030204" pitchFamily="18" charset="0"/>
                              <a:ea typeface="Cambria Math" panose="02040503050406030204" pitchFamily="18" charset="0"/>
                              <a:cs typeface="Times New Roman"/>
                            </a:rPr>
                            <m:t>𝜇𝜈</m:t>
                          </m:r>
                        </m:sub>
                        <m:sup>
                          <m:r>
                            <a:rPr lang="en-US" altLang="zh-TW" b="0" i="1" smtClean="0">
                              <a:latin typeface="Cambria Math" panose="02040503050406030204" pitchFamily="18" charset="0"/>
                              <a:ea typeface="Cambria Math" panose="02040503050406030204" pitchFamily="18" charset="0"/>
                              <a:cs typeface="Times New Roman"/>
                            </a:rPr>
                            <m:t>𝑘</m:t>
                          </m:r>
                        </m:sup>
                      </m:sSubSup>
                      <m:r>
                        <a:rPr lang="en-US" altLang="zh-TW" b="0" i="1" smtClean="0">
                          <a:latin typeface="Cambria Math" panose="02040503050406030204" pitchFamily="18" charset="0"/>
                          <a:cs typeface="Times New Roman"/>
                        </a:rPr>
                        <m:t>=</m:t>
                      </m:r>
                      <m:sSub>
                        <m:sSubPr>
                          <m:ctrlPr>
                            <a:rPr lang="en-US" i="1" smtClean="0">
                              <a:latin typeface="Cambria Math" panose="02040503050406030204" pitchFamily="18" charset="0"/>
                              <a:ea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sSubSup>
                        <m:sSubSupPr>
                          <m:ctrlPr>
                            <a:rPr lang="zh-TW" altLang="en-US" i="1">
                              <a:latin typeface="Cambria Math" panose="02040503050406030204" pitchFamily="18" charset="0"/>
                              <a:cs typeface="Times New Roman"/>
                            </a:rPr>
                          </m:ctrlPr>
                        </m:sSubSupPr>
                        <m:e>
                          <m:r>
                            <a:rPr lang="en-US" altLang="zh-TW" i="1">
                              <a:latin typeface="Cambria Math" panose="02040503050406030204" pitchFamily="18" charset="0"/>
                              <a:cs typeface="Times New Roman"/>
                            </a:rPr>
                            <m:t>𝑊</m:t>
                          </m:r>
                        </m:e>
                        <m:sub>
                          <m:r>
                            <a:rPr lang="en-US" altLang="zh-TW" i="1">
                              <a:latin typeface="Cambria Math" panose="02040503050406030204" pitchFamily="18" charset="0"/>
                              <a:ea typeface="Cambria Math" panose="02040503050406030204" pitchFamily="18" charset="0"/>
                              <a:cs typeface="Times New Roman"/>
                            </a:rPr>
                            <m:t>𝜈</m:t>
                          </m:r>
                        </m:sub>
                        <m:sup>
                          <m:r>
                            <a:rPr lang="en-US" altLang="zh-TW" b="0" i="1" smtClean="0">
                              <a:latin typeface="Cambria Math" panose="02040503050406030204" pitchFamily="18" charset="0"/>
                              <a:ea typeface="Cambria Math" panose="02040503050406030204" pitchFamily="18" charset="0"/>
                              <a:cs typeface="Times New Roman"/>
                            </a:rPr>
                            <m:t>𝑘</m:t>
                          </m:r>
                        </m:sup>
                      </m:sSubSup>
                      <m:r>
                        <a:rPr lang="en-US" i="1">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ea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𝜈</m:t>
                          </m:r>
                        </m:sub>
                      </m:sSub>
                      <m:sSubSup>
                        <m:sSubSupPr>
                          <m:ctrlPr>
                            <a:rPr lang="zh-TW" altLang="en-US" i="1">
                              <a:latin typeface="Cambria Math" panose="02040503050406030204" pitchFamily="18" charset="0"/>
                              <a:cs typeface="Times New Roman"/>
                            </a:rPr>
                          </m:ctrlPr>
                        </m:sSubSupPr>
                        <m:e>
                          <m:r>
                            <a:rPr lang="en-US" altLang="zh-TW" i="1">
                              <a:latin typeface="Cambria Math" panose="02040503050406030204" pitchFamily="18" charset="0"/>
                              <a:cs typeface="Times New Roman"/>
                            </a:rPr>
                            <m:t>𝑊</m:t>
                          </m:r>
                        </m:e>
                        <m:sub>
                          <m:r>
                            <a:rPr lang="zh-TW" altLang="en-US" i="1">
                              <a:latin typeface="Cambria Math" panose="02040503050406030204" pitchFamily="18" charset="0"/>
                              <a:cs typeface="Times New Roman"/>
                            </a:rPr>
                            <m:t>𝜇</m:t>
                          </m:r>
                        </m:sub>
                        <m:sup>
                          <m:r>
                            <a:rPr lang="en-US" altLang="zh-TW" b="0" i="1" smtClean="0">
                              <a:latin typeface="Cambria Math" panose="02040503050406030204" pitchFamily="18" charset="0"/>
                              <a:cs typeface="Times New Roman"/>
                            </a:rPr>
                            <m:t>𝑘</m:t>
                          </m:r>
                        </m:sup>
                      </m:sSubSup>
                      <m:r>
                        <a:rPr lang="en-US" altLang="zh-TW" b="0" i="1" smtClean="0">
                          <a:latin typeface="Cambria Math" panose="02040503050406030204" pitchFamily="18" charset="0"/>
                          <a:cs typeface="Times New Roman"/>
                        </a:rPr>
                        <m:t>+</m:t>
                      </m:r>
                      <m:r>
                        <a:rPr lang="en-US" altLang="zh-TW" b="0" i="1" smtClean="0">
                          <a:latin typeface="Cambria Math" panose="02040503050406030204" pitchFamily="18" charset="0"/>
                          <a:cs typeface="Times New Roman"/>
                        </a:rPr>
                        <m:t>𝑔</m:t>
                      </m:r>
                      <m:nary>
                        <m:naryPr>
                          <m:chr m:val="∑"/>
                          <m:ctrlPr>
                            <a:rPr lang="zh-TW" altLang="en-US" i="1" smtClean="0">
                              <a:latin typeface="Cambria Math" panose="02040503050406030204" pitchFamily="18" charset="0"/>
                              <a:cs typeface="Times New Roman"/>
                            </a:rPr>
                          </m:ctrlPr>
                        </m:naryPr>
                        <m:sub>
                          <m:r>
                            <m:rPr>
                              <m:brk m:alnAt="23"/>
                            </m:rPr>
                            <a:rPr lang="en-US" altLang="zh-TW" i="1">
                              <a:latin typeface="Cambria Math" panose="02040503050406030204" pitchFamily="18" charset="0"/>
                              <a:cs typeface="Times New Roman"/>
                            </a:rPr>
                            <m:t>𝑖</m:t>
                          </m:r>
                          <m:r>
                            <a:rPr lang="en-US" altLang="zh-TW" i="1">
                              <a:latin typeface="Cambria Math" panose="02040503050406030204" pitchFamily="18" charset="0"/>
                              <a:cs typeface="Times New Roman"/>
                            </a:rPr>
                            <m:t>𝑗</m:t>
                          </m:r>
                          <m:r>
                            <a:rPr lang="en-US" altLang="zh-TW" i="1">
                              <a:latin typeface="Cambria Math" panose="02040503050406030204" pitchFamily="18" charset="0"/>
                              <a:cs typeface="Times New Roman"/>
                            </a:rPr>
                            <m:t>=1</m:t>
                          </m:r>
                        </m:sub>
                        <m:sup>
                          <m:r>
                            <a:rPr lang="en-US" altLang="zh-TW" i="1">
                              <a:latin typeface="Cambria Math" panose="02040503050406030204" pitchFamily="18" charset="0"/>
                              <a:cs typeface="Times New Roman"/>
                            </a:rPr>
                            <m:t>3</m:t>
                          </m:r>
                        </m:sup>
                        <m:e>
                          <m:sSub>
                            <m:sSubPr>
                              <m:ctrlPr>
                                <a:rPr lang="zh-TW" altLang="en-US" i="1" smtClean="0">
                                  <a:latin typeface="Cambria Math" panose="02040503050406030204" pitchFamily="18" charset="0"/>
                                  <a:cs typeface="Times New Roman"/>
                                </a:rPr>
                              </m:ctrlPr>
                            </m:sSubPr>
                            <m:e>
                              <m:r>
                                <a:rPr lang="zh-TW" altLang="en-US" i="1" smtClean="0">
                                  <a:latin typeface="Cambria Math" panose="02040503050406030204" pitchFamily="18" charset="0"/>
                                  <a:cs typeface="Times New Roman"/>
                                </a:rPr>
                                <m:t>𝜖</m:t>
                              </m:r>
                            </m:e>
                            <m:sub>
                              <m:r>
                                <a:rPr lang="en-US" altLang="zh-TW" b="0" i="1" smtClean="0">
                                  <a:latin typeface="Cambria Math" panose="02040503050406030204" pitchFamily="18" charset="0"/>
                                  <a:cs typeface="Times New Roman"/>
                                </a:rPr>
                                <m:t>𝑖𝑗𝑘</m:t>
                              </m:r>
                            </m:sub>
                          </m:sSub>
                          <m:sSubSup>
                            <m:sSubSupPr>
                              <m:ctrlPr>
                                <a:rPr lang="zh-TW" altLang="en-US" i="1">
                                  <a:latin typeface="Cambria Math" panose="02040503050406030204" pitchFamily="18" charset="0"/>
                                  <a:cs typeface="Times New Roman"/>
                                </a:rPr>
                              </m:ctrlPr>
                            </m:sSubSupPr>
                            <m:e>
                              <m:r>
                                <a:rPr lang="en-US" altLang="zh-TW" i="1">
                                  <a:latin typeface="Cambria Math" panose="02040503050406030204" pitchFamily="18" charset="0"/>
                                  <a:cs typeface="Times New Roman"/>
                                </a:rPr>
                                <m:t>𝑊</m:t>
                              </m:r>
                            </m:e>
                            <m:sub>
                              <m:r>
                                <a:rPr lang="zh-TW" altLang="en-US" i="1">
                                  <a:latin typeface="Cambria Math" panose="02040503050406030204" pitchFamily="18" charset="0"/>
                                  <a:cs typeface="Times New Roman"/>
                                </a:rPr>
                                <m:t>𝜇</m:t>
                              </m:r>
                            </m:sub>
                            <m:sup>
                              <m:r>
                                <a:rPr lang="en-US" altLang="zh-TW" b="0" i="1" smtClean="0">
                                  <a:latin typeface="Cambria Math" panose="02040503050406030204" pitchFamily="18" charset="0"/>
                                  <a:cs typeface="Times New Roman"/>
                                </a:rPr>
                                <m:t>𝑖</m:t>
                              </m:r>
                            </m:sup>
                          </m:sSubSup>
                          <m:sSubSup>
                            <m:sSubSupPr>
                              <m:ctrlPr>
                                <a:rPr lang="zh-TW" altLang="en-US" i="1">
                                  <a:latin typeface="Cambria Math" panose="02040503050406030204" pitchFamily="18" charset="0"/>
                                  <a:cs typeface="Times New Roman"/>
                                </a:rPr>
                              </m:ctrlPr>
                            </m:sSubSupPr>
                            <m:e>
                              <m:r>
                                <a:rPr lang="en-US" altLang="zh-TW" i="1">
                                  <a:latin typeface="Cambria Math" panose="02040503050406030204" pitchFamily="18" charset="0"/>
                                  <a:cs typeface="Times New Roman"/>
                                </a:rPr>
                                <m:t>𝑊</m:t>
                              </m:r>
                            </m:e>
                            <m:sub>
                              <m:r>
                                <a:rPr lang="en-US" altLang="zh-TW" i="1" smtClean="0">
                                  <a:latin typeface="Cambria Math" panose="02040503050406030204" pitchFamily="18" charset="0"/>
                                  <a:ea typeface="Cambria Math" panose="02040503050406030204" pitchFamily="18" charset="0"/>
                                  <a:cs typeface="Times New Roman"/>
                                </a:rPr>
                                <m:t>𝜈</m:t>
                              </m:r>
                            </m:sub>
                            <m:sup>
                              <m:r>
                                <a:rPr lang="en-US" altLang="zh-TW" i="1">
                                  <a:latin typeface="Cambria Math" panose="02040503050406030204" pitchFamily="18" charset="0"/>
                                  <a:cs typeface="Times New Roman"/>
                                </a:rPr>
                                <m:t>𝑗</m:t>
                              </m:r>
                            </m:sup>
                          </m:sSubSup>
                        </m:e>
                      </m:nary>
                    </m:oMath>
                  </m:oMathPara>
                </a14:m>
                <a:endParaRPr lang="en-US" dirty="0"/>
              </a:p>
            </p:txBody>
          </p:sp>
        </mc:Choice>
        <mc:Fallback xmlns="">
          <p:sp>
            <p:nvSpPr>
              <p:cNvPr id="7" name="TextBox 6">
                <a:extLst>
                  <a:ext uri="{FF2B5EF4-FFF2-40B4-BE49-F238E27FC236}">
                    <a16:creationId xmlns:a16="http://schemas.microsoft.com/office/drawing/2014/main" id="{C2320C50-AACE-3717-0692-E91285740971}"/>
                  </a:ext>
                </a:extLst>
              </p:cNvPr>
              <p:cNvSpPr txBox="1">
                <a:spLocks noRot="1" noChangeAspect="1" noMove="1" noResize="1" noEditPoints="1" noAdjustHandles="1" noChangeArrowheads="1" noChangeShapeType="1" noTextEdit="1"/>
              </p:cNvSpPr>
              <p:nvPr/>
            </p:nvSpPr>
            <p:spPr>
              <a:xfrm>
                <a:off x="563849" y="1584064"/>
                <a:ext cx="4355391" cy="902427"/>
              </a:xfrm>
              <a:prstGeom prst="rect">
                <a:avLst/>
              </a:prstGeom>
              <a:blipFill>
                <a:blip r:embed="rId3"/>
                <a:stretch>
                  <a:fillRect t="-90278" b="-14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E7090EB-1637-E868-1ED2-E265509C2589}"/>
                  </a:ext>
                </a:extLst>
              </p:cNvPr>
              <p:cNvSpPr txBox="1"/>
              <p:nvPr/>
            </p:nvSpPr>
            <p:spPr>
              <a:xfrm>
                <a:off x="563850" y="2790683"/>
                <a:ext cx="3971638" cy="411395"/>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cs typeface="Times New Roman"/>
                            </a:rPr>
                          </m:ctrlPr>
                        </m:sSubPr>
                        <m:e>
                          <m:r>
                            <a:rPr lang="en-US" altLang="zh-TW" b="1" i="1" smtClean="0">
                              <a:latin typeface="Cambria Math" panose="02040503050406030204" pitchFamily="18" charset="0"/>
                              <a:cs typeface="Times New Roman"/>
                            </a:rPr>
                            <m:t>𝑮</m:t>
                          </m:r>
                        </m:e>
                        <m:sub>
                          <m:r>
                            <a:rPr lang="en-US" i="1">
                              <a:latin typeface="Cambria Math" panose="02040503050406030204" pitchFamily="18" charset="0"/>
                              <a:ea typeface="Cambria Math" panose="02040503050406030204" pitchFamily="18" charset="0"/>
                              <a:cs typeface="Times New Roman"/>
                            </a:rPr>
                            <m:t>𝜇𝜈</m:t>
                          </m:r>
                        </m:sub>
                      </m:sSub>
                      <m:r>
                        <a:rPr lang="en-US" altLang="zh-TW" b="0" i="1" smtClean="0">
                          <a:latin typeface="Cambria Math" panose="02040503050406030204" pitchFamily="18" charset="0"/>
                          <a:cs typeface="Times New Roman"/>
                        </a:rPr>
                        <m:t>=</m:t>
                      </m:r>
                      <m:sSub>
                        <m:sSubPr>
                          <m:ctrlPr>
                            <a:rPr lang="en-US" i="1" smtClean="0">
                              <a:latin typeface="Cambria Math" panose="02040503050406030204" pitchFamily="18" charset="0"/>
                              <a:ea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en-US" altLang="zh-TW" b="1" i="1" smtClean="0">
                              <a:latin typeface="Cambria Math" panose="02040503050406030204" pitchFamily="18" charset="0"/>
                              <a:ea typeface="Cambria Math" panose="02040503050406030204" pitchFamily="18" charset="0"/>
                              <a:cs typeface="Times New Roman"/>
                            </a:rPr>
                            <m:t>𝜈</m:t>
                          </m:r>
                        </m:sub>
                      </m:sSub>
                      <m:r>
                        <a:rPr lang="en-US" i="1">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ea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𝜈</m:t>
                          </m:r>
                        </m:sub>
                      </m:sSub>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a:rPr lang="en-US" altLang="zh-TW" b="0" i="1" smtClean="0">
                          <a:latin typeface="Cambria Math" panose="02040503050406030204" pitchFamily="18" charset="0"/>
                          <a:cs typeface="Times New Roman"/>
                        </a:rPr>
                        <m:t>+</m:t>
                      </m:r>
                      <m:r>
                        <a:rPr lang="en-US" altLang="zh-TW" b="0" i="1" smtClean="0">
                          <a:latin typeface="Cambria Math" panose="02040503050406030204" pitchFamily="18" charset="0"/>
                          <a:cs typeface="Times New Roman"/>
                        </a:rPr>
                        <m:t>𝑔</m:t>
                      </m:r>
                      <m:d>
                        <m:dPr>
                          <m:ctrlPr>
                            <a:rPr lang="en-US" altLang="zh-TW" b="0" i="1" smtClean="0">
                              <a:latin typeface="Cambria Math" panose="02040503050406030204" pitchFamily="18" charset="0"/>
                              <a:cs typeface="Times New Roman"/>
                            </a:rPr>
                          </m:ctrlPr>
                        </m:dPr>
                        <m:e>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a:rPr lang="en-US" altLang="zh-TW" i="1" smtClean="0">
                              <a:latin typeface="Cambria Math" panose="02040503050406030204" pitchFamily="18" charset="0"/>
                              <a:ea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en-US" altLang="zh-TW" b="1" i="1" smtClean="0">
                                  <a:latin typeface="Cambria Math" panose="02040503050406030204" pitchFamily="18" charset="0"/>
                                  <a:ea typeface="Cambria Math" panose="02040503050406030204" pitchFamily="18" charset="0"/>
                                  <a:cs typeface="Times New Roman"/>
                                </a:rPr>
                                <m:t>𝜈</m:t>
                              </m:r>
                            </m:sub>
                          </m:sSub>
                        </m:e>
                      </m:d>
                    </m:oMath>
                  </m:oMathPara>
                </a14:m>
                <a:endParaRPr lang="en-US" dirty="0"/>
              </a:p>
            </p:txBody>
          </p:sp>
        </mc:Choice>
        <mc:Fallback xmlns="">
          <p:sp>
            <p:nvSpPr>
              <p:cNvPr id="8" name="TextBox 7">
                <a:extLst>
                  <a:ext uri="{FF2B5EF4-FFF2-40B4-BE49-F238E27FC236}">
                    <a16:creationId xmlns:a16="http://schemas.microsoft.com/office/drawing/2014/main" id="{7E7090EB-1637-E868-1ED2-E265509C2589}"/>
                  </a:ext>
                </a:extLst>
              </p:cNvPr>
              <p:cNvSpPr txBox="1">
                <a:spLocks noRot="1" noChangeAspect="1" noMove="1" noResize="1" noEditPoints="1" noAdjustHandles="1" noChangeArrowheads="1" noChangeShapeType="1" noTextEdit="1"/>
              </p:cNvSpPr>
              <p:nvPr/>
            </p:nvSpPr>
            <p:spPr>
              <a:xfrm>
                <a:off x="563850" y="2790683"/>
                <a:ext cx="3971638" cy="411395"/>
              </a:xfrm>
              <a:prstGeom prst="rect">
                <a:avLst/>
              </a:prstGeom>
              <a:blipFill>
                <a:blip r:embed="rId4"/>
                <a:stretch>
                  <a:fillRect b="-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736A559-263F-FDD7-59D7-53B4E1EC6D42}"/>
                  </a:ext>
                </a:extLst>
              </p:cNvPr>
              <p:cNvSpPr txBox="1"/>
              <p:nvPr/>
            </p:nvSpPr>
            <p:spPr>
              <a:xfrm>
                <a:off x="563850" y="3326701"/>
                <a:ext cx="3283673" cy="902427"/>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cs typeface="Times New Roman"/>
                            </a:rPr>
                          </m:ctrlPr>
                        </m:fPr>
                        <m:num>
                          <m:r>
                            <a:rPr lang="en-US" altLang="zh-TW" b="0" i="1" smtClean="0">
                              <a:latin typeface="Cambria Math" panose="02040503050406030204" pitchFamily="18" charset="0"/>
                              <a:cs typeface="Times New Roman"/>
                            </a:rPr>
                            <m:t>1</m:t>
                          </m:r>
                        </m:num>
                        <m:den>
                          <m:r>
                            <a:rPr lang="en-US" altLang="zh-TW" b="0" i="1" smtClean="0">
                              <a:latin typeface="Cambria Math" panose="02040503050406030204" pitchFamily="18" charset="0"/>
                              <a:cs typeface="Times New Roman"/>
                            </a:rPr>
                            <m:t>4</m:t>
                          </m:r>
                        </m:den>
                      </m:f>
                      <m:sSub>
                        <m:sSubPr>
                          <m:ctrlPr>
                            <a:rPr lang="en-US" altLang="zh-TW" i="1" smtClean="0">
                              <a:latin typeface="Cambria Math" panose="02040503050406030204" pitchFamily="18" charset="0"/>
                              <a:cs typeface="Times New Roman"/>
                            </a:rPr>
                          </m:ctrlPr>
                        </m:sSubPr>
                        <m:e>
                          <m:r>
                            <a:rPr lang="en-US" altLang="zh-TW" b="1" i="1" smtClean="0">
                              <a:latin typeface="Cambria Math" panose="02040503050406030204" pitchFamily="18" charset="0"/>
                              <a:cs typeface="Times New Roman"/>
                            </a:rPr>
                            <m:t>𝑮</m:t>
                          </m:r>
                        </m:e>
                        <m:sub>
                          <m:r>
                            <a:rPr lang="en-US" i="1">
                              <a:latin typeface="Cambria Math" panose="02040503050406030204" pitchFamily="18" charset="0"/>
                              <a:ea typeface="Cambria Math" panose="02040503050406030204" pitchFamily="18" charset="0"/>
                              <a:cs typeface="Times New Roman"/>
                            </a:rPr>
                            <m:t>𝜇𝜈</m:t>
                          </m:r>
                        </m:sub>
                      </m:sSub>
                      <m:r>
                        <a:rPr lang="en-US" altLang="zh-TW" i="1" smtClean="0">
                          <a:latin typeface="Cambria Math" panose="02040503050406030204" pitchFamily="18" charset="0"/>
                          <a:ea typeface="Cambria Math" panose="02040503050406030204" pitchFamily="18" charset="0"/>
                          <a:cs typeface="Times New Roman"/>
                        </a:rPr>
                        <m:t>∙</m:t>
                      </m:r>
                      <m:sSup>
                        <m:sSupPr>
                          <m:ctrlPr>
                            <a:rPr lang="en-US" altLang="zh-TW" i="1" smtClean="0">
                              <a:latin typeface="Cambria Math" panose="02040503050406030204" pitchFamily="18" charset="0"/>
                              <a:ea typeface="Cambria Math" panose="02040503050406030204" pitchFamily="18" charset="0"/>
                              <a:cs typeface="Times New Roman"/>
                            </a:rPr>
                          </m:ctrlPr>
                        </m:sSupPr>
                        <m:e>
                          <m:r>
                            <a:rPr lang="en-US" altLang="zh-TW" b="1" i="1" smtClean="0">
                              <a:latin typeface="Cambria Math" panose="02040503050406030204" pitchFamily="18" charset="0"/>
                              <a:ea typeface="Cambria Math" panose="02040503050406030204" pitchFamily="18" charset="0"/>
                              <a:cs typeface="Times New Roman"/>
                            </a:rPr>
                            <m:t>𝑮</m:t>
                          </m:r>
                        </m:e>
                        <m:sup>
                          <m:r>
                            <a:rPr lang="en-US" i="1">
                              <a:latin typeface="Cambria Math" panose="02040503050406030204" pitchFamily="18" charset="0"/>
                              <a:ea typeface="Cambria Math" panose="02040503050406030204" pitchFamily="18" charset="0"/>
                              <a:cs typeface="Times New Roman"/>
                            </a:rPr>
                            <m:t>𝜇𝜈</m:t>
                          </m:r>
                        </m:sup>
                      </m:sSup>
                      <m:r>
                        <a:rPr lang="en-US" altLang="zh-TW" b="0" i="1" smtClean="0">
                          <a:latin typeface="Cambria Math" panose="02040503050406030204" pitchFamily="18" charset="0"/>
                          <a:ea typeface="Cambria Math" panose="02040503050406030204" pitchFamily="18" charset="0"/>
                          <a:cs typeface="Times New Roman"/>
                        </a:rPr>
                        <m:t>=</m:t>
                      </m:r>
                      <m:f>
                        <m:fPr>
                          <m:ctrlPr>
                            <a:rPr lang="en-US" altLang="zh-TW" i="1">
                              <a:latin typeface="Cambria Math" panose="02040503050406030204" pitchFamily="18" charset="0"/>
                              <a:cs typeface="Times New Roman"/>
                            </a:rPr>
                          </m:ctrlPr>
                        </m:fPr>
                        <m:num>
                          <m:r>
                            <a:rPr lang="en-US" altLang="zh-TW" i="1">
                              <a:latin typeface="Cambria Math" panose="02040503050406030204" pitchFamily="18" charset="0"/>
                              <a:cs typeface="Times New Roman"/>
                            </a:rPr>
                            <m:t>1</m:t>
                          </m:r>
                        </m:num>
                        <m:den>
                          <m:r>
                            <a:rPr lang="en-US" altLang="zh-TW" i="1">
                              <a:latin typeface="Cambria Math" panose="02040503050406030204" pitchFamily="18" charset="0"/>
                              <a:cs typeface="Times New Roman"/>
                            </a:rPr>
                            <m:t>4</m:t>
                          </m:r>
                        </m:den>
                      </m:f>
                      <m:nary>
                        <m:naryPr>
                          <m:chr m:val="∑"/>
                          <m:ctrlPr>
                            <a:rPr lang="zh-TW" altLang="en-US" i="1">
                              <a:latin typeface="Cambria Math" panose="02040503050406030204" pitchFamily="18" charset="0"/>
                              <a:cs typeface="Times New Roman"/>
                            </a:rPr>
                          </m:ctrlPr>
                        </m:naryPr>
                        <m:sub>
                          <m:r>
                            <m:rPr>
                              <m:brk m:alnAt="23"/>
                            </m:rPr>
                            <a:rPr lang="en-US" altLang="zh-TW" i="1">
                              <a:latin typeface="Cambria Math" panose="02040503050406030204" pitchFamily="18" charset="0"/>
                              <a:cs typeface="Times New Roman"/>
                            </a:rPr>
                            <m:t>𝑖</m:t>
                          </m:r>
                          <m:r>
                            <a:rPr lang="en-US" altLang="zh-TW" i="1">
                              <a:latin typeface="Cambria Math" panose="02040503050406030204" pitchFamily="18" charset="0"/>
                              <a:cs typeface="Times New Roman"/>
                            </a:rPr>
                            <m:t>=1</m:t>
                          </m:r>
                        </m:sub>
                        <m:sup>
                          <m:r>
                            <a:rPr lang="en-US" altLang="zh-TW" i="1">
                              <a:latin typeface="Cambria Math" panose="02040503050406030204" pitchFamily="18" charset="0"/>
                              <a:cs typeface="Times New Roman"/>
                            </a:rPr>
                            <m:t>3</m:t>
                          </m:r>
                        </m:sup>
                        <m:e>
                          <m:sSubSup>
                            <m:sSubSupPr>
                              <m:ctrlPr>
                                <a:rPr lang="zh-TW" altLang="en-US" i="1">
                                  <a:latin typeface="Cambria Math" panose="02040503050406030204" pitchFamily="18" charset="0"/>
                                  <a:cs typeface="Times New Roman"/>
                                </a:rPr>
                              </m:ctrlPr>
                            </m:sSubSupPr>
                            <m:e>
                              <m:r>
                                <a:rPr lang="en-US" altLang="zh-TW" i="1">
                                  <a:latin typeface="Cambria Math" panose="02040503050406030204" pitchFamily="18" charset="0"/>
                                  <a:cs typeface="Times New Roman"/>
                                </a:rPr>
                                <m:t>𝐺</m:t>
                              </m:r>
                            </m:e>
                            <m:sub>
                              <m:r>
                                <a:rPr lang="en-US" i="1">
                                  <a:latin typeface="Cambria Math" panose="02040503050406030204" pitchFamily="18" charset="0"/>
                                  <a:ea typeface="Cambria Math" panose="02040503050406030204" pitchFamily="18" charset="0"/>
                                  <a:cs typeface="Times New Roman"/>
                                </a:rPr>
                                <m:t>𝜇𝜈</m:t>
                              </m:r>
                            </m:sub>
                            <m:sup>
                              <m:r>
                                <a:rPr lang="en-US" b="0" i="1" smtClean="0">
                                  <a:latin typeface="Cambria Math" panose="02040503050406030204" pitchFamily="18" charset="0"/>
                                  <a:ea typeface="Cambria Math" panose="02040503050406030204" pitchFamily="18" charset="0"/>
                                  <a:cs typeface="Times New Roman"/>
                                </a:rPr>
                                <m:t>𝑖</m:t>
                              </m:r>
                            </m:sup>
                          </m:sSubSup>
                          <m:sSup>
                            <m:sSupPr>
                              <m:ctrlPr>
                                <a:rPr lang="en-US" altLang="zh-TW" i="1" smtClean="0">
                                  <a:latin typeface="Cambria Math" panose="02040503050406030204" pitchFamily="18" charset="0"/>
                                  <a:ea typeface="Cambria Math" panose="02040503050406030204" pitchFamily="18" charset="0"/>
                                  <a:cs typeface="Times New Roman"/>
                                </a:rPr>
                              </m:ctrlPr>
                            </m:sSupPr>
                            <m:e>
                              <m:r>
                                <a:rPr lang="en-US" altLang="zh-TW" b="0" i="1" smtClean="0">
                                  <a:latin typeface="Cambria Math" panose="02040503050406030204" pitchFamily="18" charset="0"/>
                                  <a:ea typeface="Cambria Math" panose="02040503050406030204" pitchFamily="18" charset="0"/>
                                  <a:cs typeface="Times New Roman"/>
                                </a:rPr>
                                <m:t>𝐺</m:t>
                              </m:r>
                            </m:e>
                            <m:sup>
                              <m:r>
                                <a:rPr lang="en-US" altLang="zh-TW" b="0" i="1" smtClean="0">
                                  <a:latin typeface="Cambria Math" panose="02040503050406030204" pitchFamily="18" charset="0"/>
                                  <a:ea typeface="Cambria Math" panose="02040503050406030204" pitchFamily="18" charset="0"/>
                                  <a:cs typeface="Times New Roman"/>
                                </a:rPr>
                                <m:t>𝑖</m:t>
                              </m:r>
                              <m:r>
                                <a:rPr lang="en-US" altLang="zh-TW" b="0" i="1" smtClean="0">
                                  <a:latin typeface="Cambria Math" panose="02040503050406030204" pitchFamily="18" charset="0"/>
                                  <a:ea typeface="Cambria Math" panose="02040503050406030204" pitchFamily="18" charset="0"/>
                                  <a:cs typeface="Times New Roman"/>
                                </a:rPr>
                                <m:t>𝜇𝜈</m:t>
                              </m:r>
                            </m:sup>
                          </m:sSup>
                        </m:e>
                      </m:nary>
                    </m:oMath>
                  </m:oMathPara>
                </a14:m>
                <a:endParaRPr lang="en-US" dirty="0"/>
              </a:p>
            </p:txBody>
          </p:sp>
        </mc:Choice>
        <mc:Fallback xmlns="">
          <p:sp>
            <p:nvSpPr>
              <p:cNvPr id="9" name="TextBox 8">
                <a:extLst>
                  <a:ext uri="{FF2B5EF4-FFF2-40B4-BE49-F238E27FC236}">
                    <a16:creationId xmlns:a16="http://schemas.microsoft.com/office/drawing/2014/main" id="{7736A559-263F-FDD7-59D7-53B4E1EC6D42}"/>
                  </a:ext>
                </a:extLst>
              </p:cNvPr>
              <p:cNvSpPr txBox="1">
                <a:spLocks noRot="1" noChangeAspect="1" noMove="1" noResize="1" noEditPoints="1" noAdjustHandles="1" noChangeArrowheads="1" noChangeShapeType="1" noTextEdit="1"/>
              </p:cNvSpPr>
              <p:nvPr/>
            </p:nvSpPr>
            <p:spPr>
              <a:xfrm>
                <a:off x="563850" y="3326701"/>
                <a:ext cx="3283673" cy="902427"/>
              </a:xfrm>
              <a:prstGeom prst="rect">
                <a:avLst/>
              </a:prstGeom>
              <a:blipFill>
                <a:blip r:embed="rId5"/>
                <a:stretch>
                  <a:fillRect t="-91667" b="-140278"/>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1055DE61-30AA-4827-60A5-CD458E6ECDFC}"/>
              </a:ext>
            </a:extLst>
          </p:cNvPr>
          <p:cNvSpPr txBox="1"/>
          <p:nvPr/>
        </p:nvSpPr>
        <p:spPr>
          <a:xfrm>
            <a:off x="3847523" y="3506270"/>
            <a:ext cx="2143433"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is gauge invariant!</a:t>
            </a:r>
          </a:p>
        </p:txBody>
      </p:sp>
      <p:sp>
        <p:nvSpPr>
          <p:cNvPr id="11" name="TextBox 10">
            <a:extLst>
              <a:ext uri="{FF2B5EF4-FFF2-40B4-BE49-F238E27FC236}">
                <a16:creationId xmlns:a16="http://schemas.microsoft.com/office/drawing/2014/main" id="{7C0B9FB6-57FB-D171-3208-932D3F7D26E3}"/>
              </a:ext>
            </a:extLst>
          </p:cNvPr>
          <p:cNvSpPr txBox="1"/>
          <p:nvPr/>
        </p:nvSpPr>
        <p:spPr>
          <a:xfrm>
            <a:off x="563850" y="4374489"/>
            <a:ext cx="6200743"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The proof is tedious. You can plug in:</a:t>
            </a:r>
          </a:p>
        </p:txBody>
      </p:sp>
      <mc:AlternateContent xmlns:mc="http://schemas.openxmlformats.org/markup-compatibility/2006" xmlns:a14="http://schemas.microsoft.com/office/drawing/2010/main">
        <mc:Choice Requires="a14">
          <p:sp>
            <p:nvSpPr>
              <p:cNvPr id="12" name="文字方塊 9">
                <a:extLst>
                  <a:ext uri="{FF2B5EF4-FFF2-40B4-BE49-F238E27FC236}">
                    <a16:creationId xmlns:a16="http://schemas.microsoft.com/office/drawing/2014/main" id="{83AE586F-ECB9-BA65-7ECF-A62476B1DED4}"/>
                  </a:ext>
                </a:extLst>
              </p:cNvPr>
              <p:cNvSpPr txBox="1"/>
              <p:nvPr/>
            </p:nvSpPr>
            <p:spPr>
              <a:xfrm>
                <a:off x="563850" y="4859032"/>
                <a:ext cx="2576607" cy="661335"/>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zh-TW" altLang="en-US" i="1" smtClean="0">
                          <a:latin typeface="Cambria Math" panose="02040503050406030204" pitchFamily="18" charset="0"/>
                          <a:cs typeface="Times New Roman"/>
                        </a:rPr>
                        <m:t>𝛿</m:t>
                      </m:r>
                      <m:sSub>
                        <m:sSubPr>
                          <m:ctrlPr>
                            <a:rPr lang="zh-TW" altLang="en-US" i="1" smtClean="0">
                              <a:latin typeface="Cambria Math" panose="02040503050406030204" pitchFamily="18" charset="0"/>
                              <a:cs typeface="Times New Roman"/>
                            </a:rPr>
                          </m:ctrlPr>
                        </m:sSubPr>
                        <m:e>
                          <m:r>
                            <a:rPr lang="en-US" altLang="zh-TW" b="1" i="1" smtClean="0">
                              <a:latin typeface="Cambria Math" panose="02040503050406030204" pitchFamily="18" charset="0"/>
                              <a:cs typeface="Times New Roman"/>
                            </a:rPr>
                            <m:t>𝑾</m:t>
                          </m:r>
                        </m:e>
                        <m:sub>
                          <m:r>
                            <a:rPr lang="zh-TW" altLang="en-US" b="0" i="1" smtClean="0">
                              <a:latin typeface="Cambria Math" panose="02040503050406030204" pitchFamily="18" charset="0"/>
                              <a:cs typeface="Times New Roman"/>
                            </a:rPr>
                            <m:t>𝜇</m:t>
                          </m:r>
                        </m:sub>
                      </m:sSub>
                      <m:r>
                        <a:rPr lang="en-US" altLang="zh-TW" b="0" i="1" smtClean="0">
                          <a:latin typeface="Cambria Math" panose="02040503050406030204" pitchFamily="18" charset="0"/>
                          <a:cs typeface="Times New Roman"/>
                        </a:rPr>
                        <m:t>=</m:t>
                      </m:r>
                      <m:f>
                        <m:fPr>
                          <m:ctrlPr>
                            <a:rPr lang="en-US" altLang="zh-TW" b="0" i="1" smtClean="0">
                              <a:latin typeface="Cambria Math" panose="02040503050406030204" pitchFamily="18" charset="0"/>
                              <a:cs typeface="Times New Roman"/>
                            </a:rPr>
                          </m:ctrlPr>
                        </m:fPr>
                        <m:num>
                          <m:r>
                            <a:rPr lang="en-US" altLang="zh-TW" b="0" i="1" smtClean="0">
                              <a:latin typeface="Cambria Math" panose="02040503050406030204" pitchFamily="18" charset="0"/>
                              <a:cs typeface="Times New Roman"/>
                            </a:rPr>
                            <m:t>1</m:t>
                          </m:r>
                        </m:num>
                        <m:den>
                          <m:r>
                            <a:rPr lang="en-US" altLang="zh-TW" b="0" i="1" smtClean="0">
                              <a:latin typeface="Cambria Math" panose="02040503050406030204" pitchFamily="18" charset="0"/>
                              <a:cs typeface="Times New Roman"/>
                            </a:rPr>
                            <m:t>𝑔</m:t>
                          </m:r>
                        </m:den>
                      </m:f>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a:rPr lang="en-US" altLang="zh-TW" b="1" i="1">
                          <a:latin typeface="Cambria Math" panose="02040503050406030204" pitchFamily="18" charset="0"/>
                          <a:ea typeface="Cambria Math" panose="02040503050406030204" pitchFamily="18" charset="0"/>
                          <a:cs typeface="Times New Roman"/>
                        </a:rPr>
                        <m:t>𝜶</m:t>
                      </m:r>
                      <m:r>
                        <a:rPr lang="en-US" altLang="zh-TW" b="0" i="1" smtClean="0">
                          <a:latin typeface="Cambria Math" panose="02040503050406030204" pitchFamily="18" charset="0"/>
                          <a:ea typeface="Cambria Math" panose="02040503050406030204" pitchFamily="18" charset="0"/>
                          <a:cs typeface="Times New Roman"/>
                        </a:rPr>
                        <m:t>+</m:t>
                      </m:r>
                      <m:r>
                        <a:rPr lang="en-US" altLang="zh-TW" b="1" i="1">
                          <a:latin typeface="Cambria Math" panose="02040503050406030204" pitchFamily="18" charset="0"/>
                          <a:ea typeface="Cambria Math" panose="02040503050406030204" pitchFamily="18" charset="0"/>
                          <a:cs typeface="Times New Roman"/>
                        </a:rPr>
                        <m:t>𝜶</m:t>
                      </m:r>
                      <m:r>
                        <a:rPr lang="en-US" altLang="zh-TW" i="1">
                          <a:latin typeface="Cambria Math" panose="02040503050406030204" pitchFamily="18" charset="0"/>
                          <a:ea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oMath>
                  </m:oMathPara>
                </a14:m>
                <a:endParaRPr lang="zh-TW" altLang="en-US" dirty="0">
                  <a:latin typeface="Times New Roman" pitchFamily="18" charset="0"/>
                  <a:cs typeface="Times New Roman" pitchFamily="18" charset="0"/>
                </a:endParaRPr>
              </a:p>
            </p:txBody>
          </p:sp>
        </mc:Choice>
        <mc:Fallback xmlns="">
          <p:sp>
            <p:nvSpPr>
              <p:cNvPr id="12" name="文字方塊 9">
                <a:extLst>
                  <a:ext uri="{FF2B5EF4-FFF2-40B4-BE49-F238E27FC236}">
                    <a16:creationId xmlns:a16="http://schemas.microsoft.com/office/drawing/2014/main" id="{83AE586F-ECB9-BA65-7ECF-A62476B1DED4}"/>
                  </a:ext>
                </a:extLst>
              </p:cNvPr>
              <p:cNvSpPr txBox="1">
                <a:spLocks noRot="1" noChangeAspect="1" noMove="1" noResize="1" noEditPoints="1" noAdjustHandles="1" noChangeArrowheads="1" noChangeShapeType="1" noTextEdit="1"/>
              </p:cNvSpPr>
              <p:nvPr/>
            </p:nvSpPr>
            <p:spPr>
              <a:xfrm>
                <a:off x="563850" y="4859032"/>
                <a:ext cx="2576607" cy="661335"/>
              </a:xfrm>
              <a:prstGeom prst="rect">
                <a:avLst/>
              </a:prstGeom>
              <a:blipFill>
                <a:blip r:embed="rId6"/>
                <a:stretch>
                  <a:fillRect b="-3774"/>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7201C911-07E8-334A-378B-E37E16A758B9}"/>
              </a:ext>
            </a:extLst>
          </p:cNvPr>
          <p:cNvPicPr>
            <a:picLocks noChangeAspect="1"/>
          </p:cNvPicPr>
          <p:nvPr/>
        </p:nvPicPr>
        <p:blipFill>
          <a:blip r:embed="rId7"/>
          <a:stretch>
            <a:fillRect/>
          </a:stretch>
        </p:blipFill>
        <p:spPr>
          <a:xfrm>
            <a:off x="5001412" y="1175612"/>
            <a:ext cx="3821335" cy="2026466"/>
          </a:xfrm>
          <a:prstGeom prst="rect">
            <a:avLst/>
          </a:prstGeom>
        </p:spPr>
      </p:pic>
      <p:pic>
        <p:nvPicPr>
          <p:cNvPr id="14" name="Picture 13">
            <a:extLst>
              <a:ext uri="{FF2B5EF4-FFF2-40B4-BE49-F238E27FC236}">
                <a16:creationId xmlns:a16="http://schemas.microsoft.com/office/drawing/2014/main" id="{8A6A1BF8-AD28-D25A-1329-B35B75564C33}"/>
              </a:ext>
            </a:extLst>
          </p:cNvPr>
          <p:cNvPicPr>
            <a:picLocks noChangeAspect="1"/>
          </p:cNvPicPr>
          <p:nvPr/>
        </p:nvPicPr>
        <p:blipFill>
          <a:blip r:embed="rId8"/>
          <a:srcRect b="5603"/>
          <a:stretch>
            <a:fillRect/>
          </a:stretch>
        </p:blipFill>
        <p:spPr>
          <a:xfrm>
            <a:off x="5001413" y="3938225"/>
            <a:ext cx="4044580" cy="1935686"/>
          </a:xfrm>
          <a:prstGeom prst="rect">
            <a:avLst/>
          </a:prstGeom>
        </p:spPr>
      </p:pic>
    </p:spTree>
    <p:extLst>
      <p:ext uri="{BB962C8B-B14F-4D97-AF65-F5344CB8AC3E}">
        <p14:creationId xmlns:p14="http://schemas.microsoft.com/office/powerpoint/2010/main" val="296159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3254" name="文字方塊 11"/>
              <p:cNvSpPr txBox="1">
                <a:spLocks noChangeArrowheads="1"/>
              </p:cNvSpPr>
              <p:nvPr/>
            </p:nvSpPr>
            <p:spPr bwMode="auto">
              <a:xfrm>
                <a:off x="3313640" y="1147273"/>
                <a:ext cx="2424113"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solidFill>
                      <a:srgbClr val="FF0000"/>
                    </a:solidFill>
                    <a:cs typeface="Times New Roman" pitchFamily="18" charset="0"/>
                  </a:rPr>
                  <a:t>Gauged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itchFamily="18" charset="0"/>
                      </a:rPr>
                      <m:t>𝑆𝑈</m:t>
                    </m:r>
                    <m:r>
                      <a:rPr lang="en-US" altLang="zh-TW" sz="1800" i="1" dirty="0" smtClean="0">
                        <a:solidFill>
                          <a:srgbClr val="FF0000"/>
                        </a:solidFill>
                        <a:latin typeface="Cambria Math" panose="02040503050406030204" pitchFamily="18" charset="0"/>
                        <a:cs typeface="Times New Roman" pitchFamily="18" charset="0"/>
                      </a:rPr>
                      <m:t>(2)</m:t>
                    </m:r>
                  </m:oMath>
                </a14:m>
                <a:endParaRPr lang="zh-TW" altLang="en-US" sz="1800" dirty="0">
                  <a:solidFill>
                    <a:srgbClr val="FF0000"/>
                  </a:solidFill>
                  <a:cs typeface="Times New Roman" pitchFamily="18" charset="0"/>
                </a:endParaRPr>
              </a:p>
            </p:txBody>
          </p:sp>
        </mc:Choice>
        <mc:Fallback xmlns="">
          <p:sp>
            <p:nvSpPr>
              <p:cNvPr id="53254" name="文字方塊 11"/>
              <p:cNvSpPr txBox="1">
                <a:spLocks noRot="1" noChangeAspect="1" noMove="1" noResize="1" noEditPoints="1" noAdjustHandles="1" noChangeArrowheads="1" noChangeShapeType="1" noTextEdit="1"/>
              </p:cNvSpPr>
              <p:nvPr/>
            </p:nvSpPr>
            <p:spPr bwMode="auto">
              <a:xfrm>
                <a:off x="3313640" y="1147273"/>
                <a:ext cx="2424113" cy="369888"/>
              </a:xfrm>
              <a:prstGeom prst="rect">
                <a:avLst/>
              </a:prstGeom>
              <a:blipFill>
                <a:blip r:embed="rId2"/>
                <a:stretch>
                  <a:fillRect l="-261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 name="向下箭號 12"/>
          <p:cNvSpPr/>
          <p:nvPr/>
        </p:nvSpPr>
        <p:spPr>
          <a:xfrm>
            <a:off x="4376472" y="2524276"/>
            <a:ext cx="466834" cy="74332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53259" name="Picture 17" descr="http://cph-theory.persiangig.com/90.11.26-t5.JPG"/>
          <p:cNvPicPr>
            <a:picLocks noChangeAspect="1" noChangeArrowheads="1"/>
          </p:cNvPicPr>
          <p:nvPr/>
        </p:nvPicPr>
        <p:blipFill>
          <a:blip r:embed="rId3">
            <a:extLst>
              <a:ext uri="{28A0092B-C50C-407E-A947-70E740481C1C}">
                <a14:useLocalDpi xmlns:a14="http://schemas.microsoft.com/office/drawing/2010/main" val="0"/>
              </a:ext>
            </a:extLst>
          </a:blip>
          <a:srcRect r="34280"/>
          <a:stretch>
            <a:fillRect/>
          </a:stretch>
        </p:blipFill>
        <p:spPr bwMode="auto">
          <a:xfrm>
            <a:off x="3265595" y="4140752"/>
            <a:ext cx="2639161" cy="93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BC63C0CD-31A3-4247-9882-DDA927DB1A8C}"/>
                  </a:ext>
                </a:extLst>
              </p:cNvPr>
              <p:cNvSpPr/>
              <p:nvPr/>
            </p:nvSpPr>
            <p:spPr>
              <a:xfrm>
                <a:off x="3492121" y="3408904"/>
                <a:ext cx="1929246"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3"/>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1</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2</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3</m:t>
                                    </m:r>
                                  </m:sup>
                                </m:sSup>
                              </m:e>
                            </m:mr>
                          </m:m>
                        </m:e>
                      </m:d>
                    </m:oMath>
                  </m:oMathPara>
                </a14:m>
                <a:endParaRPr lang="zh-TW" altLang="en-US" dirty="0"/>
              </a:p>
            </p:txBody>
          </p:sp>
        </mc:Choice>
        <mc:Fallback xmlns="">
          <p:sp>
            <p:nvSpPr>
              <p:cNvPr id="2" name="矩形 1">
                <a:extLst>
                  <a:ext uri="{FF2B5EF4-FFF2-40B4-BE49-F238E27FC236}">
                    <a16:creationId xmlns:a16="http://schemas.microsoft.com/office/drawing/2014/main" id="{BC63C0CD-31A3-4247-9882-DDA927DB1A8C}"/>
                  </a:ext>
                </a:extLst>
              </p:cNvPr>
              <p:cNvSpPr>
                <a:spLocks noRot="1" noChangeAspect="1" noMove="1" noResize="1" noEditPoints="1" noAdjustHandles="1" noChangeArrowheads="1" noChangeShapeType="1" noTextEdit="1"/>
              </p:cNvSpPr>
              <p:nvPr/>
            </p:nvSpPr>
            <p:spPr>
              <a:xfrm>
                <a:off x="3492121" y="3408904"/>
                <a:ext cx="1929246" cy="369332"/>
              </a:xfrm>
              <a:prstGeom prst="rect">
                <a:avLst/>
              </a:prstGeom>
              <a:blipFill>
                <a:blip r:embed="rId4"/>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3">
                <a:extLst>
                  <a:ext uri="{FF2B5EF4-FFF2-40B4-BE49-F238E27FC236}">
                    <a16:creationId xmlns:a16="http://schemas.microsoft.com/office/drawing/2014/main" id="{47C2CA18-A9A6-F27C-5EC0-2855B8424D7A}"/>
                  </a:ext>
                </a:extLst>
              </p:cNvPr>
              <p:cNvSpPr/>
              <p:nvPr/>
            </p:nvSpPr>
            <p:spPr>
              <a:xfrm>
                <a:off x="4822879" y="1754662"/>
                <a:ext cx="1196975" cy="562975"/>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cs typeface="Times New Roman" pitchFamily="18" charset="0"/>
                                </a:rPr>
                              </m:ctrlPr>
                            </m:sSubPr>
                            <m:e>
                              <m:r>
                                <a:rPr lang="zh-TW" altLang="en-US" i="1" smtClean="0">
                                  <a:latin typeface="Cambria Math" panose="02040503050406030204" pitchFamily="18" charset="0"/>
                                  <a:cs typeface="Times New Roman" pitchFamily="18" charset="0"/>
                                </a:rPr>
                                <m:t>𝜏</m:t>
                              </m:r>
                            </m:e>
                            <m:sub>
                              <m:r>
                                <a:rPr lang="en-US" altLang="zh-TW" b="0" i="1" smtClean="0">
                                  <a:latin typeface="Cambria Math"/>
                                  <a:cs typeface="Times New Roman" pitchFamily="18" charset="0"/>
                                </a:rPr>
                                <m:t>1</m:t>
                              </m:r>
                            </m:sub>
                          </m:sSub>
                        </m:num>
                        <m:den>
                          <m:r>
                            <a:rPr lang="en-US" altLang="zh-TW" i="1">
                              <a:latin typeface="Cambria Math"/>
                              <a:cs typeface="Times New Roman" pitchFamily="18" charset="0"/>
                            </a:rPr>
                            <m:t>2</m:t>
                          </m:r>
                        </m:den>
                      </m:f>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cs typeface="Times New Roman" pitchFamily="18" charset="0"/>
                                </a:rPr>
                              </m:ctrlPr>
                            </m:sSubPr>
                            <m:e>
                              <m:r>
                                <a:rPr lang="zh-TW" altLang="en-US" i="1" smtClean="0">
                                  <a:latin typeface="Cambria Math" panose="02040503050406030204" pitchFamily="18" charset="0"/>
                                  <a:cs typeface="Times New Roman" pitchFamily="18" charset="0"/>
                                </a:rPr>
                                <m:t>𝜏</m:t>
                              </m:r>
                            </m:e>
                            <m:sub>
                              <m:r>
                                <a:rPr lang="en-US" altLang="zh-TW" b="0" i="1" smtClean="0">
                                  <a:latin typeface="Cambria Math"/>
                                  <a:cs typeface="Times New Roman" pitchFamily="18" charset="0"/>
                                </a:rPr>
                                <m:t>2</m:t>
                              </m:r>
                            </m:sub>
                          </m:sSub>
                        </m:num>
                        <m:den>
                          <m:r>
                            <a:rPr lang="en-US" altLang="zh-TW" i="1">
                              <a:latin typeface="Cambria Math"/>
                              <a:cs typeface="Times New Roman" pitchFamily="18" charset="0"/>
                            </a:rPr>
                            <m:t>2</m:t>
                          </m:r>
                        </m:den>
                      </m:f>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cs typeface="Times New Roman" pitchFamily="18" charset="0"/>
                                </a:rPr>
                              </m:ctrlPr>
                            </m:sSubPr>
                            <m:e>
                              <m:r>
                                <a:rPr lang="zh-TW" altLang="en-US" i="1" smtClean="0">
                                  <a:latin typeface="Cambria Math" panose="02040503050406030204" pitchFamily="18" charset="0"/>
                                  <a:cs typeface="Times New Roman" pitchFamily="18" charset="0"/>
                                </a:rPr>
                                <m:t>𝜏</m:t>
                              </m:r>
                            </m:e>
                            <m:sub>
                              <m:r>
                                <a:rPr lang="en-US" altLang="zh-TW" b="0" i="1" smtClean="0">
                                  <a:latin typeface="Cambria Math"/>
                                  <a:cs typeface="Times New Roman" pitchFamily="18" charset="0"/>
                                </a:rPr>
                                <m:t>3</m:t>
                              </m:r>
                            </m:sub>
                          </m:sSub>
                        </m:num>
                        <m:den>
                          <m:r>
                            <a:rPr lang="en-US" altLang="zh-TW" i="1">
                              <a:latin typeface="Cambria Math"/>
                              <a:cs typeface="Times New Roman" pitchFamily="18" charset="0"/>
                            </a:rPr>
                            <m:t>2</m:t>
                          </m:r>
                        </m:den>
                      </m:f>
                    </m:oMath>
                  </m:oMathPara>
                </a14:m>
                <a:endParaRPr lang="zh-TW" altLang="en-US" dirty="0"/>
              </a:p>
            </p:txBody>
          </p:sp>
        </mc:Choice>
        <mc:Fallback xmlns="">
          <p:sp>
            <p:nvSpPr>
              <p:cNvPr id="3" name="矩形 3">
                <a:extLst>
                  <a:ext uri="{FF2B5EF4-FFF2-40B4-BE49-F238E27FC236}">
                    <a16:creationId xmlns:a16="http://schemas.microsoft.com/office/drawing/2014/main" id="{47C2CA18-A9A6-F27C-5EC0-2855B8424D7A}"/>
                  </a:ext>
                </a:extLst>
              </p:cNvPr>
              <p:cNvSpPr>
                <a:spLocks noRot="1" noChangeAspect="1" noMove="1" noResize="1" noEditPoints="1" noAdjustHandles="1" noChangeArrowheads="1" noChangeShapeType="1" noTextEdit="1"/>
              </p:cNvSpPr>
              <p:nvPr/>
            </p:nvSpPr>
            <p:spPr>
              <a:xfrm>
                <a:off x="4822879" y="1754662"/>
                <a:ext cx="1196975" cy="562975"/>
              </a:xfrm>
              <a:prstGeom prst="rect">
                <a:avLst/>
              </a:prstGeom>
              <a:blipFill>
                <a:blip r:embed="rId5"/>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13">
                <a:extLst>
                  <a:ext uri="{FF2B5EF4-FFF2-40B4-BE49-F238E27FC236}">
                    <a16:creationId xmlns:a16="http://schemas.microsoft.com/office/drawing/2014/main" id="{58822C9E-8A20-762C-A631-7100C6161A4E}"/>
                  </a:ext>
                </a:extLst>
              </p:cNvPr>
              <p:cNvSpPr/>
              <p:nvPr/>
            </p:nvSpPr>
            <p:spPr>
              <a:xfrm>
                <a:off x="3258145" y="1875294"/>
                <a:ext cx="1196975"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i="1">
                              <a:latin typeface="Cambria Math"/>
                              <a:cs typeface="Times New Roman" pitchFamily="18" charset="0"/>
                            </a:rPr>
                            <m:t>1</m:t>
                          </m:r>
                        </m:sub>
                      </m:sSub>
                      <m:r>
                        <a:rPr lang="en-US" altLang="zh-TW" b="0" i="1" smtClean="0">
                          <a:latin typeface="Cambria Math"/>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zh-TW" altLang="en-US" i="1" smtClean="0">
                              <a:latin typeface="Cambria Math" panose="02040503050406030204" pitchFamily="18" charset="0"/>
                              <a:cs typeface="Times New Roman" pitchFamily="18" charset="0"/>
                            </a:rPr>
                            <m:t>𝛼</m:t>
                          </m:r>
                        </m:e>
                        <m:sub>
                          <m:r>
                            <a:rPr lang="en-US" altLang="zh-TW" b="0" i="1" smtClean="0">
                              <a:latin typeface="Cambria Math"/>
                              <a:cs typeface="Times New Roman" pitchFamily="18" charset="0"/>
                            </a:rPr>
                            <m:t>2</m:t>
                          </m:r>
                        </m:sub>
                      </m:sSub>
                      <m:r>
                        <a:rPr lang="en-US" altLang="zh-TW" b="0" i="1" smtClean="0">
                          <a:latin typeface="Cambria Math"/>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zh-TW" altLang="en-US" i="1">
                              <a:latin typeface="Cambria Math" panose="02040503050406030204" pitchFamily="18" charset="0"/>
                              <a:cs typeface="Times New Roman" pitchFamily="18" charset="0"/>
                            </a:rPr>
                            <m:t>𝛼</m:t>
                          </m:r>
                        </m:e>
                        <m:sub>
                          <m:r>
                            <a:rPr lang="en-US" altLang="zh-TW" b="0" i="1" smtClean="0">
                              <a:latin typeface="Cambria Math" panose="02040503050406030204" pitchFamily="18" charset="0"/>
                              <a:cs typeface="Times New Roman" pitchFamily="18" charset="0"/>
                            </a:rPr>
                            <m:t>3</m:t>
                          </m:r>
                        </m:sub>
                      </m:sSub>
                    </m:oMath>
                  </m:oMathPara>
                </a14:m>
                <a:endParaRPr lang="zh-TW" altLang="en-US" dirty="0"/>
              </a:p>
            </p:txBody>
          </p:sp>
        </mc:Choice>
        <mc:Fallback xmlns="">
          <p:sp>
            <p:nvSpPr>
              <p:cNvPr id="4" name="矩形 13">
                <a:extLst>
                  <a:ext uri="{FF2B5EF4-FFF2-40B4-BE49-F238E27FC236}">
                    <a16:creationId xmlns:a16="http://schemas.microsoft.com/office/drawing/2014/main" id="{58822C9E-8A20-762C-A631-7100C6161A4E}"/>
                  </a:ext>
                </a:extLst>
              </p:cNvPr>
              <p:cNvSpPr>
                <a:spLocks noRot="1" noChangeAspect="1" noMove="1" noResize="1" noEditPoints="1" noAdjustHandles="1" noChangeArrowheads="1" noChangeShapeType="1" noTextEdit="1"/>
              </p:cNvSpPr>
              <p:nvPr/>
            </p:nvSpPr>
            <p:spPr>
              <a:xfrm>
                <a:off x="3258145" y="1875294"/>
                <a:ext cx="1196975" cy="369332"/>
              </a:xfrm>
              <a:prstGeom prst="rect">
                <a:avLst/>
              </a:prstGeom>
              <a:blipFill>
                <a:blip r:embed="rId6"/>
                <a:stretch>
                  <a:fillRect b="-333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8E27E541-2BE8-8E4C-8782-3CAFF5DE8691}"/>
              </a:ext>
            </a:extLst>
          </p:cNvPr>
          <p:cNvPicPr>
            <a:picLocks noChangeAspect="1"/>
          </p:cNvPicPr>
          <p:nvPr/>
        </p:nvPicPr>
        <p:blipFill>
          <a:blip r:embed="rId7"/>
          <a:stretch>
            <a:fillRect/>
          </a:stretch>
        </p:blipFill>
        <p:spPr>
          <a:xfrm>
            <a:off x="6204080" y="2867603"/>
            <a:ext cx="2383169" cy="2206814"/>
          </a:xfrm>
          <a:prstGeom prst="rect">
            <a:avLst/>
          </a:prstGeom>
        </p:spPr>
      </p:pic>
      <p:pic>
        <p:nvPicPr>
          <p:cNvPr id="6" name="Picture 5">
            <a:extLst>
              <a:ext uri="{FF2B5EF4-FFF2-40B4-BE49-F238E27FC236}">
                <a16:creationId xmlns:a16="http://schemas.microsoft.com/office/drawing/2014/main" id="{6AD2135C-4AFD-9FDC-6F9A-F03A42D2B3EF}"/>
              </a:ext>
            </a:extLst>
          </p:cNvPr>
          <p:cNvPicPr>
            <a:picLocks noChangeAspect="1"/>
          </p:cNvPicPr>
          <p:nvPr/>
        </p:nvPicPr>
        <p:blipFill>
          <a:blip r:embed="rId8"/>
          <a:stretch>
            <a:fillRect/>
          </a:stretch>
        </p:blipFill>
        <p:spPr>
          <a:xfrm>
            <a:off x="678502" y="2867603"/>
            <a:ext cx="2250951" cy="2206814"/>
          </a:xfrm>
          <a:prstGeom prst="rect">
            <a:avLst/>
          </a:prstGeom>
        </p:spPr>
      </p:pic>
      <p:sp>
        <p:nvSpPr>
          <p:cNvPr id="7" name="TextBox 6">
            <a:extLst>
              <a:ext uri="{FF2B5EF4-FFF2-40B4-BE49-F238E27FC236}">
                <a16:creationId xmlns:a16="http://schemas.microsoft.com/office/drawing/2014/main" id="{9CD750B5-2C0B-8813-4E09-1573B901E7D7}"/>
              </a:ext>
            </a:extLst>
          </p:cNvPr>
          <p:cNvSpPr txBox="1"/>
          <p:nvPr/>
        </p:nvSpPr>
        <p:spPr>
          <a:xfrm>
            <a:off x="678502" y="618610"/>
            <a:ext cx="8258897"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After quantization, one field corresponds to one massless boson, called gauge boson.</a:t>
            </a:r>
          </a:p>
        </p:txBody>
      </p:sp>
    </p:spTree>
    <p:extLst>
      <p:ext uri="{BB962C8B-B14F-4D97-AF65-F5344CB8AC3E}">
        <p14:creationId xmlns:p14="http://schemas.microsoft.com/office/powerpoint/2010/main" val="323282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文字方塊 9">
                <a:extLst>
                  <a:ext uri="{FF2B5EF4-FFF2-40B4-BE49-F238E27FC236}">
                    <a16:creationId xmlns:a16="http://schemas.microsoft.com/office/drawing/2014/main" id="{E919D4FF-BEFE-5324-E603-7150FADC35DA}"/>
                  </a:ext>
                </a:extLst>
              </p:cNvPr>
              <p:cNvSpPr txBox="1"/>
              <p:nvPr/>
            </p:nvSpPr>
            <p:spPr>
              <a:xfrm>
                <a:off x="948221" y="1175018"/>
                <a:ext cx="1778870" cy="391646"/>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ea typeface="Cambria Math" panose="02040503050406030204" pitchFamily="18" charset="0"/>
                              <a:cs typeface="Times New Roman"/>
                            </a:rPr>
                          </m:ctrlPr>
                        </m:sSubSupPr>
                        <m:e>
                          <m:r>
                            <a:rPr lang="en-US" i="1">
                              <a:latin typeface="Cambria Math" panose="02040503050406030204" pitchFamily="18" charset="0"/>
                              <a:ea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up>
                          <m:r>
                            <a:rPr lang="en-US" i="1">
                              <a:latin typeface="Cambria Math" panose="02040503050406030204" pitchFamily="18" charset="0"/>
                              <a:ea typeface="Cambria Math" panose="02040503050406030204" pitchFamily="18" charset="0"/>
                              <a:cs typeface="Times New Roman"/>
                            </a:rPr>
                            <m:t>′</m:t>
                          </m:r>
                        </m:sup>
                      </m:sSubSup>
                      <m:r>
                        <m:rPr>
                          <m:sty m:val="p"/>
                        </m:rPr>
                        <a:rPr lang="el-GR" i="1" smtClean="0">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r>
                        <a:rPr lang="en-US" altLang="zh-TW" b="0" i="1" smtClean="0">
                          <a:latin typeface="Cambria Math"/>
                          <a:cs typeface="Times New Roman" pitchFamily="18" charset="0"/>
                        </a:rPr>
                        <m:t>𝑈</m:t>
                      </m:r>
                      <m:r>
                        <a:rPr lang="en-US" altLang="zh-TW" b="0" i="1" smtClean="0">
                          <a:latin typeface="Cambria Math" panose="02040503050406030204" pitchFamily="18" charset="0"/>
                          <a:ea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oMath>
                  </m:oMathPara>
                </a14:m>
                <a:endParaRPr lang="zh-TW" altLang="en-US" dirty="0">
                  <a:latin typeface="Times New Roman" pitchFamily="18" charset="0"/>
                  <a:cs typeface="Times New Roman" pitchFamily="18" charset="0"/>
                </a:endParaRPr>
              </a:p>
            </p:txBody>
          </p:sp>
        </mc:Choice>
        <mc:Fallback xmlns="">
          <p:sp>
            <p:nvSpPr>
              <p:cNvPr id="4" name="文字方塊 9">
                <a:extLst>
                  <a:ext uri="{FF2B5EF4-FFF2-40B4-BE49-F238E27FC236}">
                    <a16:creationId xmlns:a16="http://schemas.microsoft.com/office/drawing/2014/main" id="{E919D4FF-BEFE-5324-E603-7150FADC35DA}"/>
                  </a:ext>
                </a:extLst>
              </p:cNvPr>
              <p:cNvSpPr txBox="1">
                <a:spLocks noRot="1" noChangeAspect="1" noMove="1" noResize="1" noEditPoints="1" noAdjustHandles="1" noChangeArrowheads="1" noChangeShapeType="1" noTextEdit="1"/>
              </p:cNvSpPr>
              <p:nvPr/>
            </p:nvSpPr>
            <p:spPr>
              <a:xfrm>
                <a:off x="948221" y="1175018"/>
                <a:ext cx="1778870" cy="391646"/>
              </a:xfrm>
              <a:prstGeom prst="rect">
                <a:avLst/>
              </a:prstGeom>
              <a:blipFill>
                <a:blip r:embed="rId2"/>
                <a:stretch>
                  <a:fillRect b="-312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9F847218-9A11-F66F-8A8B-BD36B14ABF1D}"/>
              </a:ext>
            </a:extLst>
          </p:cNvPr>
          <p:cNvSpPr txBox="1"/>
          <p:nvPr/>
        </p:nvSpPr>
        <p:spPr>
          <a:xfrm>
            <a:off x="859729" y="646822"/>
            <a:ext cx="4619647"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There is a simpler but more formal proof:</a:t>
            </a:r>
          </a:p>
        </p:txBody>
      </p:sp>
      <mc:AlternateContent xmlns:mc="http://schemas.openxmlformats.org/markup-compatibility/2006" xmlns:a14="http://schemas.microsoft.com/office/drawing/2010/main">
        <mc:Choice Requires="a14">
          <p:sp>
            <p:nvSpPr>
              <p:cNvPr id="6" name="文字方塊 9">
                <a:extLst>
                  <a:ext uri="{FF2B5EF4-FFF2-40B4-BE49-F238E27FC236}">
                    <a16:creationId xmlns:a16="http://schemas.microsoft.com/office/drawing/2014/main" id="{ECF90FE0-B499-1F09-2DD6-EA2071716E27}"/>
                  </a:ext>
                </a:extLst>
              </p:cNvPr>
              <p:cNvSpPr txBox="1"/>
              <p:nvPr/>
            </p:nvSpPr>
            <p:spPr>
              <a:xfrm>
                <a:off x="948221" y="2084501"/>
                <a:ext cx="2358228" cy="391646"/>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ea typeface="Cambria Math" panose="02040503050406030204" pitchFamily="18" charset="0"/>
                              <a:cs typeface="Times New Roman"/>
                            </a:rPr>
                          </m:ctrlPr>
                        </m:sSubSupPr>
                        <m:e>
                          <m:r>
                            <a:rPr lang="en-US" i="1">
                              <a:latin typeface="Cambria Math" panose="02040503050406030204" pitchFamily="18" charset="0"/>
                              <a:ea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𝜈</m:t>
                          </m:r>
                        </m:sub>
                        <m:sup>
                          <m:r>
                            <a:rPr lang="en-US" i="1">
                              <a:latin typeface="Cambria Math" panose="02040503050406030204" pitchFamily="18" charset="0"/>
                              <a:ea typeface="Cambria Math" panose="02040503050406030204" pitchFamily="18" charset="0"/>
                              <a:cs typeface="Times New Roman"/>
                            </a:rPr>
                            <m:t>′</m:t>
                          </m:r>
                        </m:sup>
                      </m:sSubSup>
                      <m:sSubSup>
                        <m:sSubSupPr>
                          <m:ctrlPr>
                            <a:rPr lang="en-US" i="1">
                              <a:latin typeface="Cambria Math" panose="02040503050406030204" pitchFamily="18" charset="0"/>
                              <a:ea typeface="Cambria Math" panose="02040503050406030204" pitchFamily="18" charset="0"/>
                              <a:cs typeface="Times New Roman"/>
                            </a:rPr>
                          </m:ctrlPr>
                        </m:sSubSupPr>
                        <m:e>
                          <m:r>
                            <a:rPr lang="en-US" i="1">
                              <a:latin typeface="Cambria Math" panose="02040503050406030204" pitchFamily="18" charset="0"/>
                              <a:ea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up>
                          <m:r>
                            <a:rPr lang="en-US" i="1">
                              <a:latin typeface="Cambria Math" panose="02040503050406030204" pitchFamily="18" charset="0"/>
                              <a:ea typeface="Cambria Math" panose="02040503050406030204" pitchFamily="18" charset="0"/>
                              <a:cs typeface="Times New Roman"/>
                            </a:rPr>
                            <m:t>′</m:t>
                          </m:r>
                        </m:sup>
                      </m:sSubSup>
                      <m:r>
                        <m:rPr>
                          <m:sty m:val="p"/>
                        </m:rPr>
                        <a:rPr lang="el-GR" i="1" smtClean="0">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r>
                        <a:rPr lang="en-US" altLang="zh-TW" b="0" i="1" smtClean="0">
                          <a:latin typeface="Cambria Math"/>
                          <a:cs typeface="Times New Roman" pitchFamily="18" charset="0"/>
                        </a:rPr>
                        <m:t>𝑈</m:t>
                      </m:r>
                      <m:r>
                        <a:rPr lang="en-US" altLang="zh-TW" b="0" i="1" smtClean="0">
                          <a:latin typeface="Cambria Math" panose="02040503050406030204" pitchFamily="18" charset="0"/>
                          <a:ea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𝜈</m:t>
                          </m:r>
                        </m:sub>
                      </m:sSub>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oMath>
                  </m:oMathPara>
                </a14:m>
                <a:endParaRPr lang="zh-TW" altLang="en-US" dirty="0">
                  <a:latin typeface="Times New Roman" pitchFamily="18" charset="0"/>
                  <a:cs typeface="Times New Roman" pitchFamily="18" charset="0"/>
                </a:endParaRPr>
              </a:p>
            </p:txBody>
          </p:sp>
        </mc:Choice>
        <mc:Fallback xmlns="">
          <p:sp>
            <p:nvSpPr>
              <p:cNvPr id="6" name="文字方塊 9">
                <a:extLst>
                  <a:ext uri="{FF2B5EF4-FFF2-40B4-BE49-F238E27FC236}">
                    <a16:creationId xmlns:a16="http://schemas.microsoft.com/office/drawing/2014/main" id="{ECF90FE0-B499-1F09-2DD6-EA2071716E27}"/>
                  </a:ext>
                </a:extLst>
              </p:cNvPr>
              <p:cNvSpPr txBox="1">
                <a:spLocks noRot="1" noChangeAspect="1" noMove="1" noResize="1" noEditPoints="1" noAdjustHandles="1" noChangeArrowheads="1" noChangeShapeType="1" noTextEdit="1"/>
              </p:cNvSpPr>
              <p:nvPr/>
            </p:nvSpPr>
            <p:spPr>
              <a:xfrm>
                <a:off x="948221" y="2084501"/>
                <a:ext cx="2358228" cy="391646"/>
              </a:xfrm>
              <a:prstGeom prst="rect">
                <a:avLst/>
              </a:prstGeom>
              <a:blipFill>
                <a:blip r:embed="rId3"/>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5B55C06-F9FC-00BE-9532-256BF5EB3111}"/>
                  </a:ext>
                </a:extLst>
              </p:cNvPr>
              <p:cNvSpPr txBox="1"/>
              <p:nvPr/>
            </p:nvSpPr>
            <p:spPr>
              <a:xfrm>
                <a:off x="948221" y="1566664"/>
                <a:ext cx="3084737" cy="503921"/>
              </a:xfrm>
              <a:prstGeom prst="rect">
                <a:avLst/>
              </a:prstGeom>
              <a:noFill/>
            </p:spPr>
            <p:txBody>
              <a:bodyPr wrap="square" rtlCol="0">
                <a:spAutoFit/>
              </a:bodyPr>
              <a:lstStyle/>
              <a:p>
                <a:pPr>
                  <a:lnSpc>
                    <a:spcPct val="150000"/>
                  </a:lnSpc>
                </a:pPr>
                <a14:m>
                  <m:oMath xmlns:m="http://schemas.openxmlformats.org/officeDocument/2006/math">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smtClean="0">
                        <a:latin typeface="Cambria Math" panose="02040503050406030204" pitchFamily="18" charset="0"/>
                        <a:ea typeface="Cambria Math" panose="02040503050406030204" pitchFamily="18" charset="0"/>
                        <a:cs typeface="Times New Roman"/>
                      </a:rPr>
                      <m:t>Ψ</m:t>
                    </m:r>
                  </m:oMath>
                </a14:m>
                <a:r>
                  <a:rPr kumimoji="1" lang="en-US" dirty="0">
                    <a:latin typeface="Times New Roman"/>
                    <a:cs typeface="Times New Roman"/>
                  </a:rPr>
                  <a:t> transform exactly like </a:t>
                </a:r>
                <a14:m>
                  <m:oMath xmlns:m="http://schemas.openxmlformats.org/officeDocument/2006/math">
                    <m:r>
                      <m:rPr>
                        <m:sty m:val="p"/>
                      </m:rPr>
                      <a:rPr lang="el-GR" i="1">
                        <a:latin typeface="Cambria Math" panose="02040503050406030204" pitchFamily="18" charset="0"/>
                        <a:ea typeface="Cambria Math" panose="02040503050406030204" pitchFamily="18" charset="0"/>
                        <a:cs typeface="Times New Roman"/>
                      </a:rPr>
                      <m:t>Ψ</m:t>
                    </m:r>
                  </m:oMath>
                </a14:m>
                <a:r>
                  <a:rPr kumimoji="1" lang="en-US" dirty="0">
                    <a:latin typeface="Times New Roman"/>
                    <a:cs typeface="Times New Roman"/>
                  </a:rPr>
                  <a:t>.  </a:t>
                </a:r>
              </a:p>
            </p:txBody>
          </p:sp>
        </mc:Choice>
        <mc:Fallback xmlns="">
          <p:sp>
            <p:nvSpPr>
              <p:cNvPr id="7" name="TextBox 6">
                <a:extLst>
                  <a:ext uri="{FF2B5EF4-FFF2-40B4-BE49-F238E27FC236}">
                    <a16:creationId xmlns:a16="http://schemas.microsoft.com/office/drawing/2014/main" id="{F5B55C06-F9FC-00BE-9532-256BF5EB3111}"/>
                  </a:ext>
                </a:extLst>
              </p:cNvPr>
              <p:cNvSpPr txBox="1">
                <a:spLocks noRot="1" noChangeAspect="1" noMove="1" noResize="1" noEditPoints="1" noAdjustHandles="1" noChangeArrowheads="1" noChangeShapeType="1" noTextEdit="1"/>
              </p:cNvSpPr>
              <p:nvPr/>
            </p:nvSpPr>
            <p:spPr>
              <a:xfrm>
                <a:off x="948221" y="1566664"/>
                <a:ext cx="3084737" cy="503921"/>
              </a:xfrm>
              <a:prstGeom prst="rect">
                <a:avLst/>
              </a:prstGeom>
              <a:blipFill>
                <a:blip r:embed="rId4"/>
                <a:stretch>
                  <a:fillRect r="-2049" b="-97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73AC1FC-038D-912F-2C80-D7A0B374817F}"/>
                  </a:ext>
                </a:extLst>
              </p:cNvPr>
              <p:cNvSpPr txBox="1"/>
              <p:nvPr/>
            </p:nvSpPr>
            <p:spPr>
              <a:xfrm>
                <a:off x="978254" y="2476147"/>
                <a:ext cx="4382595" cy="503921"/>
              </a:xfrm>
              <a:prstGeom prst="rect">
                <a:avLst/>
              </a:prstGeom>
              <a:noFill/>
            </p:spPr>
            <p:txBody>
              <a:bodyPr wrap="square" rtlCol="0">
                <a:spAutoFit/>
              </a:bodyPr>
              <a:lstStyle/>
              <a:p>
                <a:pPr>
                  <a:lnSpc>
                    <a:spcPct val="150000"/>
                  </a:lnSpc>
                </a:pPr>
                <a14:m>
                  <m:oMath xmlns:m="http://schemas.openxmlformats.org/officeDocument/2006/math">
                    <m:sSub>
                      <m:sSubPr>
                        <m:ctrlPr>
                          <a:rPr lang="en-US" i="1" smtClean="0">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𝜈</m:t>
                        </m:r>
                      </m:sub>
                    </m:sSub>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smtClean="0">
                        <a:latin typeface="Cambria Math" panose="02040503050406030204" pitchFamily="18" charset="0"/>
                        <a:ea typeface="Cambria Math" panose="02040503050406030204" pitchFamily="18" charset="0"/>
                        <a:cs typeface="Times New Roman"/>
                      </a:rPr>
                      <m:t>Ψ</m:t>
                    </m:r>
                  </m:oMath>
                </a14:m>
                <a:r>
                  <a:rPr kumimoji="1" lang="en-US" dirty="0">
                    <a:latin typeface="Times New Roman"/>
                    <a:cs typeface="Times New Roman"/>
                  </a:rPr>
                  <a:t> also transform exactly like </a:t>
                </a:r>
                <a14:m>
                  <m:oMath xmlns:m="http://schemas.openxmlformats.org/officeDocument/2006/math">
                    <m:r>
                      <m:rPr>
                        <m:sty m:val="p"/>
                      </m:rPr>
                      <a:rPr lang="el-GR" i="1">
                        <a:latin typeface="Cambria Math" panose="02040503050406030204" pitchFamily="18" charset="0"/>
                        <a:ea typeface="Cambria Math" panose="02040503050406030204" pitchFamily="18" charset="0"/>
                        <a:cs typeface="Times New Roman"/>
                      </a:rPr>
                      <m:t>Ψ</m:t>
                    </m:r>
                    <m:r>
                      <a:rPr lang="en-US" b="0" i="0" smtClean="0">
                        <a:latin typeface="Cambria Math" panose="02040503050406030204" pitchFamily="18" charset="0"/>
                        <a:ea typeface="Cambria Math" panose="02040503050406030204" pitchFamily="18" charset="0"/>
                        <a:cs typeface="Times New Roman"/>
                      </a:rPr>
                      <m:t>.</m:t>
                    </m:r>
                  </m:oMath>
                </a14:m>
                <a:r>
                  <a:rPr kumimoji="1" lang="en-US" dirty="0">
                    <a:latin typeface="Times New Roman"/>
                    <a:cs typeface="Times New Roman"/>
                  </a:rPr>
                  <a:t>  </a:t>
                </a:r>
              </a:p>
            </p:txBody>
          </p:sp>
        </mc:Choice>
        <mc:Fallback xmlns="">
          <p:sp>
            <p:nvSpPr>
              <p:cNvPr id="8" name="TextBox 7">
                <a:extLst>
                  <a:ext uri="{FF2B5EF4-FFF2-40B4-BE49-F238E27FC236}">
                    <a16:creationId xmlns:a16="http://schemas.microsoft.com/office/drawing/2014/main" id="{A73AC1FC-038D-912F-2C80-D7A0B374817F}"/>
                  </a:ext>
                </a:extLst>
              </p:cNvPr>
              <p:cNvSpPr txBox="1">
                <a:spLocks noRot="1" noChangeAspect="1" noMove="1" noResize="1" noEditPoints="1" noAdjustHandles="1" noChangeArrowheads="1" noChangeShapeType="1" noTextEdit="1"/>
              </p:cNvSpPr>
              <p:nvPr/>
            </p:nvSpPr>
            <p:spPr>
              <a:xfrm>
                <a:off x="978254" y="2476147"/>
                <a:ext cx="4382595" cy="503921"/>
              </a:xfrm>
              <a:prstGeom prst="rect">
                <a:avLst/>
              </a:prstGeom>
              <a:blipFill>
                <a:blip r:embed="rId5"/>
                <a:stretch>
                  <a:fillRect b="-146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9">
                <a:extLst>
                  <a:ext uri="{FF2B5EF4-FFF2-40B4-BE49-F238E27FC236}">
                    <a16:creationId xmlns:a16="http://schemas.microsoft.com/office/drawing/2014/main" id="{A2B8ACCE-77AA-0C52-CCE1-D1CD45BAC2AD}"/>
                  </a:ext>
                </a:extLst>
              </p:cNvPr>
              <p:cNvSpPr txBox="1"/>
              <p:nvPr/>
            </p:nvSpPr>
            <p:spPr>
              <a:xfrm>
                <a:off x="978253" y="3030504"/>
                <a:ext cx="4864918" cy="411395"/>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ea typeface="Cambria Math" panose="02040503050406030204" pitchFamily="18" charset="0"/>
                              <a:cs typeface="Times New Roman"/>
                            </a:rPr>
                          </m:ctrlPr>
                        </m:dPr>
                        <m:e>
                          <m:sSubSup>
                            <m:sSubSupPr>
                              <m:ctrlPr>
                                <a:rPr lang="en-US" i="1">
                                  <a:latin typeface="Cambria Math" panose="02040503050406030204" pitchFamily="18" charset="0"/>
                                  <a:ea typeface="Cambria Math" panose="02040503050406030204" pitchFamily="18" charset="0"/>
                                  <a:cs typeface="Times New Roman"/>
                                </a:rPr>
                              </m:ctrlPr>
                            </m:sSubSupPr>
                            <m:e>
                              <m:r>
                                <a:rPr lang="en-US" i="1">
                                  <a:latin typeface="Cambria Math" panose="02040503050406030204" pitchFamily="18" charset="0"/>
                                  <a:ea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up>
                              <m:r>
                                <a:rPr lang="en-US" i="1">
                                  <a:latin typeface="Cambria Math" panose="02040503050406030204" pitchFamily="18" charset="0"/>
                                  <a:ea typeface="Cambria Math" panose="02040503050406030204" pitchFamily="18" charset="0"/>
                                  <a:cs typeface="Times New Roman"/>
                                </a:rPr>
                                <m:t>′</m:t>
                              </m:r>
                            </m:sup>
                          </m:sSubSup>
                          <m:r>
                            <a:rPr lang="en-US" i="1">
                              <a:latin typeface="Cambria Math" panose="02040503050406030204" pitchFamily="18" charset="0"/>
                              <a:ea typeface="Cambria Math" panose="02040503050406030204" pitchFamily="18" charset="0"/>
                              <a:cs typeface="Times New Roman"/>
                            </a:rPr>
                            <m:t>,</m:t>
                          </m:r>
                          <m:sSubSup>
                            <m:sSubSupPr>
                              <m:ctrlPr>
                                <a:rPr lang="en-US" i="1">
                                  <a:latin typeface="Cambria Math" panose="02040503050406030204" pitchFamily="18" charset="0"/>
                                  <a:ea typeface="Cambria Math" panose="02040503050406030204" pitchFamily="18" charset="0"/>
                                  <a:cs typeface="Times New Roman"/>
                                </a:rPr>
                              </m:ctrlPr>
                            </m:sSubSupPr>
                            <m:e>
                              <m:r>
                                <a:rPr lang="en-US" i="1">
                                  <a:latin typeface="Cambria Math" panose="02040503050406030204" pitchFamily="18" charset="0"/>
                                  <a:ea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𝜈</m:t>
                              </m:r>
                            </m:sub>
                            <m:sup>
                              <m:r>
                                <a:rPr lang="en-US" i="1">
                                  <a:latin typeface="Cambria Math" panose="02040503050406030204" pitchFamily="18" charset="0"/>
                                  <a:ea typeface="Cambria Math" panose="02040503050406030204" pitchFamily="18" charset="0"/>
                                  <a:cs typeface="Times New Roman"/>
                                </a:rPr>
                                <m:t>′</m:t>
                              </m:r>
                            </m:sup>
                          </m:sSubSup>
                        </m:e>
                      </m:d>
                      <m:sSup>
                        <m:sSupPr>
                          <m:ctrlPr>
                            <a:rPr lang="en-US" b="0" i="1" smtClean="0">
                              <a:latin typeface="Cambria Math" panose="02040503050406030204" pitchFamily="18" charset="0"/>
                              <a:ea typeface="Cambria Math" panose="02040503050406030204" pitchFamily="18" charset="0"/>
                              <a:cs typeface="Times New Roman"/>
                            </a:rPr>
                          </m:ctrlPr>
                        </m:sSupPr>
                        <m:e>
                          <m:r>
                            <m:rPr>
                              <m:sty m:val="p"/>
                            </m:rPr>
                            <a:rPr lang="el-GR" i="1" smtClean="0">
                              <a:latin typeface="Cambria Math" panose="02040503050406030204" pitchFamily="18" charset="0"/>
                              <a:ea typeface="Cambria Math" panose="02040503050406030204" pitchFamily="18" charset="0"/>
                              <a:cs typeface="Times New Roman"/>
                            </a:rPr>
                            <m:t>Ψ</m:t>
                          </m:r>
                        </m:e>
                        <m:sup>
                          <m:r>
                            <a:rPr lang="en-US" b="0" i="1" smtClean="0">
                              <a:latin typeface="Cambria Math" panose="02040503050406030204" pitchFamily="18" charset="0"/>
                              <a:ea typeface="Cambria Math" panose="02040503050406030204" pitchFamily="18" charset="0"/>
                              <a:cs typeface="Times New Roman"/>
                            </a:rPr>
                            <m:t>′</m:t>
                          </m:r>
                        </m:sup>
                      </m:sSup>
                      <m:r>
                        <a:rPr lang="en-US" b="0" i="1" smtClean="0">
                          <a:latin typeface="Cambria Math" panose="02040503050406030204" pitchFamily="18" charset="0"/>
                          <a:ea typeface="Cambria Math" panose="02040503050406030204" pitchFamily="18" charset="0"/>
                          <a:cs typeface="Times New Roman"/>
                        </a:rPr>
                        <m:t>=</m:t>
                      </m:r>
                      <m:r>
                        <a:rPr lang="en-US" altLang="zh-TW" b="0" i="1" smtClean="0">
                          <a:latin typeface="Cambria Math"/>
                          <a:cs typeface="Times New Roman" pitchFamily="18" charset="0"/>
                        </a:rPr>
                        <m:t>𝑈</m:t>
                      </m:r>
                      <m:r>
                        <a:rPr lang="en-US" altLang="zh-TW" b="0" i="1" smtClean="0">
                          <a:latin typeface="Cambria Math" panose="02040503050406030204" pitchFamily="18" charset="0"/>
                          <a:ea typeface="Cambria Math" panose="02040503050406030204" pitchFamily="18" charset="0"/>
                          <a:cs typeface="Times New Roman" pitchFamily="18" charset="0"/>
                        </a:rPr>
                        <m:t>∙</m:t>
                      </m:r>
                      <m:d>
                        <m:dPr>
                          <m:begChr m:val="["/>
                          <m:endChr m:val="]"/>
                          <m:ctrlPr>
                            <a:rPr lang="en-US" i="1">
                              <a:latin typeface="Cambria Math" panose="02040503050406030204" pitchFamily="18" charset="0"/>
                              <a:ea typeface="Cambria Math" panose="02040503050406030204" pitchFamily="18" charset="0"/>
                              <a:cs typeface="Times New Roman"/>
                            </a:rPr>
                          </m:ctrlPr>
                        </m:dPr>
                        <m:e>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a:rPr lang="en-US" i="1">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𝜈</m:t>
                              </m:r>
                            </m:sub>
                          </m:sSub>
                        </m:e>
                      </m:d>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r>
                        <a:rPr lang="en-US" altLang="zh-TW" i="1">
                          <a:latin typeface="Cambria Math"/>
                          <a:cs typeface="Times New Roman" pitchFamily="18" charset="0"/>
                        </a:rPr>
                        <m:t>𝑈</m:t>
                      </m:r>
                      <m:d>
                        <m:dPr>
                          <m:begChr m:val="["/>
                          <m:endChr m:val="]"/>
                          <m:ctrlPr>
                            <a:rPr lang="en-US" i="1">
                              <a:latin typeface="Cambria Math" panose="02040503050406030204" pitchFamily="18" charset="0"/>
                              <a:ea typeface="Cambria Math" panose="02040503050406030204" pitchFamily="18" charset="0"/>
                              <a:cs typeface="Times New Roman"/>
                            </a:rPr>
                          </m:ctrlPr>
                        </m:dPr>
                        <m:e>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a:rPr lang="en-US" i="1">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𝜈</m:t>
                              </m:r>
                            </m:sub>
                          </m:sSub>
                        </m:e>
                      </m:d>
                      <m:sSup>
                        <m:sSupPr>
                          <m:ctrlPr>
                            <a:rPr lang="en-US" i="1" smtClean="0">
                              <a:latin typeface="Cambria Math" panose="02040503050406030204" pitchFamily="18" charset="0"/>
                              <a:ea typeface="Cambria Math" panose="02040503050406030204" pitchFamily="18" charset="0"/>
                              <a:cs typeface="Times New Roman"/>
                            </a:rPr>
                          </m:ctrlPr>
                        </m:sSupPr>
                        <m:e>
                          <m:r>
                            <a:rPr lang="en-US" b="0" i="1" smtClean="0">
                              <a:latin typeface="Cambria Math" panose="02040503050406030204" pitchFamily="18" charset="0"/>
                              <a:ea typeface="Cambria Math" panose="02040503050406030204" pitchFamily="18" charset="0"/>
                              <a:cs typeface="Times New Roman"/>
                            </a:rPr>
                            <m:t>𝑈</m:t>
                          </m:r>
                        </m:e>
                        <m:sup>
                          <m:r>
                            <a:rPr lang="en-US" b="0" i="1" smtClean="0">
                              <a:latin typeface="Cambria Math" panose="02040503050406030204" pitchFamily="18" charset="0"/>
                              <a:ea typeface="Cambria Math" panose="02040503050406030204" pitchFamily="18" charset="0"/>
                              <a:cs typeface="Times New Roman"/>
                            </a:rPr>
                            <m:t>−1</m:t>
                          </m:r>
                        </m:sup>
                      </m:sSup>
                      <m:sSup>
                        <m:sSupPr>
                          <m:ctrlPr>
                            <a:rPr lang="en-US" i="1">
                              <a:latin typeface="Cambria Math" panose="02040503050406030204" pitchFamily="18" charset="0"/>
                              <a:ea typeface="Cambria Math" panose="02040503050406030204" pitchFamily="18" charset="0"/>
                              <a:cs typeface="Times New Roman"/>
                            </a:rPr>
                          </m:ctrlPr>
                        </m:sSupPr>
                        <m:e>
                          <m:r>
                            <m:rPr>
                              <m:sty m:val="p"/>
                            </m:rPr>
                            <a:rPr lang="el-GR" i="1">
                              <a:latin typeface="Cambria Math" panose="02040503050406030204" pitchFamily="18" charset="0"/>
                              <a:ea typeface="Cambria Math" panose="02040503050406030204" pitchFamily="18" charset="0"/>
                              <a:cs typeface="Times New Roman"/>
                            </a:rPr>
                            <m:t>Ψ</m:t>
                          </m:r>
                        </m:e>
                        <m:sup>
                          <m:r>
                            <a:rPr lang="en-US" i="1">
                              <a:latin typeface="Cambria Math" panose="02040503050406030204" pitchFamily="18" charset="0"/>
                              <a:ea typeface="Cambria Math" panose="02040503050406030204" pitchFamily="18" charset="0"/>
                              <a:cs typeface="Times New Roman"/>
                            </a:rPr>
                            <m:t>′</m:t>
                          </m:r>
                        </m:sup>
                      </m:sSup>
                    </m:oMath>
                  </m:oMathPara>
                </a14:m>
                <a:endParaRPr lang="zh-TW" altLang="en-US" dirty="0">
                  <a:latin typeface="Times New Roman" pitchFamily="18" charset="0"/>
                  <a:cs typeface="Times New Roman" pitchFamily="18" charset="0"/>
                </a:endParaRPr>
              </a:p>
            </p:txBody>
          </p:sp>
        </mc:Choice>
        <mc:Fallback xmlns="">
          <p:sp>
            <p:nvSpPr>
              <p:cNvPr id="9" name="文字方塊 9">
                <a:extLst>
                  <a:ext uri="{FF2B5EF4-FFF2-40B4-BE49-F238E27FC236}">
                    <a16:creationId xmlns:a16="http://schemas.microsoft.com/office/drawing/2014/main" id="{A2B8ACCE-77AA-0C52-CCE1-D1CD45BAC2AD}"/>
                  </a:ext>
                </a:extLst>
              </p:cNvPr>
              <p:cNvSpPr txBox="1">
                <a:spLocks noRot="1" noChangeAspect="1" noMove="1" noResize="1" noEditPoints="1" noAdjustHandles="1" noChangeArrowheads="1" noChangeShapeType="1" noTextEdit="1"/>
              </p:cNvSpPr>
              <p:nvPr/>
            </p:nvSpPr>
            <p:spPr>
              <a:xfrm>
                <a:off x="978253" y="3030504"/>
                <a:ext cx="4864918" cy="411395"/>
              </a:xfrm>
              <a:prstGeom prst="rect">
                <a:avLst/>
              </a:prstGeom>
              <a:blipFill>
                <a:blip r:embed="rId6"/>
                <a:stretch>
                  <a:fillRect b="-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860B4226-1144-3022-1358-727EB7AF45A4}"/>
                  </a:ext>
                </a:extLst>
              </p:cNvPr>
              <p:cNvSpPr txBox="1"/>
              <p:nvPr/>
            </p:nvSpPr>
            <p:spPr>
              <a:xfrm>
                <a:off x="978252" y="3969052"/>
                <a:ext cx="3753874" cy="411395"/>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ea typeface="Cambria Math" panose="02040503050406030204" pitchFamily="18" charset="0"/>
                              <a:cs typeface="Times New Roman"/>
                            </a:rPr>
                          </m:ctrlPr>
                        </m:dPr>
                        <m:e>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a:rPr lang="en-US"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𝜈</m:t>
                              </m:r>
                            </m:sub>
                          </m:sSub>
                        </m:e>
                      </m:d>
                      <m:r>
                        <a:rPr lang="en-US" i="1">
                          <a:latin typeface="Cambria Math" panose="02040503050406030204" pitchFamily="18" charset="0"/>
                          <a:ea typeface="Cambria Math" panose="02040503050406030204" pitchFamily="18" charset="0"/>
                          <a:cs typeface="Times New Roman"/>
                        </a:rPr>
                        <m:t>→</m:t>
                      </m:r>
                      <m:d>
                        <m:dPr>
                          <m:begChr m:val="["/>
                          <m:endChr m:val="]"/>
                          <m:ctrlPr>
                            <a:rPr lang="en-US" i="1">
                              <a:latin typeface="Cambria Math" panose="02040503050406030204" pitchFamily="18" charset="0"/>
                              <a:ea typeface="Cambria Math" panose="02040503050406030204" pitchFamily="18" charset="0"/>
                              <a:cs typeface="Times New Roman"/>
                            </a:rPr>
                          </m:ctrlPr>
                        </m:dPr>
                        <m:e>
                          <m:sSubSup>
                            <m:sSubSupPr>
                              <m:ctrlPr>
                                <a:rPr lang="en-US" i="1" smtClean="0">
                                  <a:latin typeface="Cambria Math" panose="02040503050406030204" pitchFamily="18" charset="0"/>
                                  <a:ea typeface="Cambria Math" panose="02040503050406030204" pitchFamily="18" charset="0"/>
                                  <a:cs typeface="Times New Roman"/>
                                </a:rPr>
                              </m:ctrlPr>
                            </m:sSubSupPr>
                            <m:e>
                              <m:r>
                                <a:rPr lang="en-US" b="0" i="1" smtClean="0">
                                  <a:latin typeface="Cambria Math" panose="02040503050406030204" pitchFamily="18" charset="0"/>
                                  <a:ea typeface="Cambria Math" panose="02040503050406030204" pitchFamily="18" charset="0"/>
                                  <a:cs typeface="Times New Roman"/>
                                </a:rPr>
                                <m:t>𝐷</m:t>
                              </m:r>
                            </m:e>
                            <m:sub>
                              <m:r>
                                <a:rPr lang="en-US" i="1" smtClean="0">
                                  <a:latin typeface="Cambria Math" panose="02040503050406030204" pitchFamily="18" charset="0"/>
                                  <a:ea typeface="Cambria Math" panose="02040503050406030204" pitchFamily="18" charset="0"/>
                                  <a:cs typeface="Times New Roman"/>
                                </a:rPr>
                                <m:t>𝜇</m:t>
                              </m:r>
                            </m:sub>
                            <m:sup>
                              <m:r>
                                <a:rPr lang="en-US" b="0" i="1" smtClean="0">
                                  <a:latin typeface="Cambria Math" panose="02040503050406030204" pitchFamily="18" charset="0"/>
                                  <a:ea typeface="Cambria Math" panose="02040503050406030204" pitchFamily="18" charset="0"/>
                                  <a:cs typeface="Times New Roman"/>
                                </a:rPr>
                                <m:t>′</m:t>
                              </m:r>
                            </m:sup>
                          </m:sSubSup>
                          <m:r>
                            <a:rPr lang="en-US" i="1">
                              <a:latin typeface="Cambria Math" panose="02040503050406030204" pitchFamily="18" charset="0"/>
                              <a:ea typeface="Cambria Math" panose="02040503050406030204" pitchFamily="18" charset="0"/>
                              <a:cs typeface="Times New Roman"/>
                            </a:rPr>
                            <m:t>,</m:t>
                          </m:r>
                          <m:sSubSup>
                            <m:sSubSupPr>
                              <m:ctrlPr>
                                <a:rPr lang="en-US" i="1">
                                  <a:latin typeface="Cambria Math" panose="02040503050406030204" pitchFamily="18" charset="0"/>
                                  <a:ea typeface="Cambria Math" panose="02040503050406030204" pitchFamily="18" charset="0"/>
                                  <a:cs typeface="Times New Roman"/>
                                </a:rPr>
                              </m:ctrlPr>
                            </m:sSubSupPr>
                            <m:e>
                              <m:r>
                                <a:rPr lang="en-US" i="1">
                                  <a:latin typeface="Cambria Math" panose="02040503050406030204" pitchFamily="18" charset="0"/>
                                  <a:ea typeface="Cambria Math" panose="02040503050406030204" pitchFamily="18" charset="0"/>
                                  <a:cs typeface="Times New Roman"/>
                                </a:rPr>
                                <m:t>𝐷</m:t>
                              </m:r>
                            </m:e>
                            <m:sub>
                              <m:r>
                                <a:rPr lang="en-US" i="1" smtClean="0">
                                  <a:latin typeface="Cambria Math" panose="02040503050406030204" pitchFamily="18" charset="0"/>
                                  <a:ea typeface="Cambria Math" panose="02040503050406030204" pitchFamily="18" charset="0"/>
                                  <a:cs typeface="Times New Roman"/>
                                </a:rPr>
                                <m:t>𝜈</m:t>
                              </m:r>
                            </m:sub>
                            <m:sup>
                              <m:r>
                                <a:rPr lang="en-US" i="1">
                                  <a:latin typeface="Cambria Math" panose="02040503050406030204" pitchFamily="18" charset="0"/>
                                  <a:ea typeface="Cambria Math" panose="02040503050406030204" pitchFamily="18" charset="0"/>
                                  <a:cs typeface="Times New Roman"/>
                                </a:rPr>
                                <m:t>′</m:t>
                              </m:r>
                            </m:sup>
                          </m:sSubSup>
                        </m:e>
                      </m:d>
                      <m:r>
                        <a:rPr lang="en-US" b="0" i="1" smtClean="0">
                          <a:latin typeface="Cambria Math" panose="02040503050406030204" pitchFamily="18" charset="0"/>
                          <a:ea typeface="Cambria Math" panose="02040503050406030204" pitchFamily="18" charset="0"/>
                          <a:cs typeface="Times New Roman"/>
                        </a:rPr>
                        <m:t>=</m:t>
                      </m:r>
                      <m:r>
                        <a:rPr lang="en-US" altLang="zh-TW" i="1">
                          <a:latin typeface="Cambria Math"/>
                          <a:cs typeface="Times New Roman" pitchFamily="18" charset="0"/>
                        </a:rPr>
                        <m:t>𝑈</m:t>
                      </m:r>
                      <m:d>
                        <m:dPr>
                          <m:begChr m:val="["/>
                          <m:endChr m:val="]"/>
                          <m:ctrlPr>
                            <a:rPr lang="en-US" i="1">
                              <a:latin typeface="Cambria Math" panose="02040503050406030204" pitchFamily="18" charset="0"/>
                              <a:ea typeface="Cambria Math" panose="02040503050406030204" pitchFamily="18" charset="0"/>
                              <a:cs typeface="Times New Roman"/>
                            </a:rPr>
                          </m:ctrlPr>
                        </m:dPr>
                        <m:e>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a:rPr lang="en-US" i="1">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𝜈</m:t>
                              </m:r>
                            </m:sub>
                          </m:sSub>
                        </m:e>
                      </m:d>
                      <m:sSup>
                        <m:sSupPr>
                          <m:ctrlPr>
                            <a:rPr lang="en-US" i="1" smtClean="0">
                              <a:latin typeface="Cambria Math" panose="02040503050406030204" pitchFamily="18" charset="0"/>
                              <a:ea typeface="Cambria Math" panose="02040503050406030204" pitchFamily="18" charset="0"/>
                              <a:cs typeface="Times New Roman"/>
                            </a:rPr>
                          </m:ctrlPr>
                        </m:sSupPr>
                        <m:e>
                          <m:r>
                            <a:rPr lang="en-US" b="0" i="1" smtClean="0">
                              <a:latin typeface="Cambria Math" panose="02040503050406030204" pitchFamily="18" charset="0"/>
                              <a:ea typeface="Cambria Math" panose="02040503050406030204" pitchFamily="18" charset="0"/>
                              <a:cs typeface="Times New Roman"/>
                            </a:rPr>
                            <m:t>𝑈</m:t>
                          </m:r>
                        </m:e>
                        <m:sup>
                          <m:r>
                            <a:rPr lang="en-US" b="0" i="1" smtClean="0">
                              <a:latin typeface="Cambria Math" panose="02040503050406030204" pitchFamily="18" charset="0"/>
                              <a:ea typeface="Cambria Math" panose="02040503050406030204" pitchFamily="18" charset="0"/>
                              <a:cs typeface="Times New Roman"/>
                            </a:rPr>
                            <m:t>−1</m:t>
                          </m:r>
                        </m:sup>
                      </m:sSup>
                    </m:oMath>
                  </m:oMathPara>
                </a14:m>
                <a:endParaRPr lang="zh-TW" altLang="en-US" dirty="0">
                  <a:latin typeface="Times New Roman" pitchFamily="18" charset="0"/>
                  <a:cs typeface="Times New Roman" pitchFamily="18" charset="0"/>
                </a:endParaRPr>
              </a:p>
            </p:txBody>
          </p:sp>
        </mc:Choice>
        <mc:Fallback xmlns="">
          <p:sp>
            <p:nvSpPr>
              <p:cNvPr id="10" name="文字方塊 9">
                <a:extLst>
                  <a:ext uri="{FF2B5EF4-FFF2-40B4-BE49-F238E27FC236}">
                    <a16:creationId xmlns:a16="http://schemas.microsoft.com/office/drawing/2014/main" id="{860B4226-1144-3022-1358-727EB7AF45A4}"/>
                  </a:ext>
                </a:extLst>
              </p:cNvPr>
              <p:cNvSpPr txBox="1">
                <a:spLocks noRot="1" noChangeAspect="1" noMove="1" noResize="1" noEditPoints="1" noAdjustHandles="1" noChangeArrowheads="1" noChangeShapeType="1" noTextEdit="1"/>
              </p:cNvSpPr>
              <p:nvPr/>
            </p:nvSpPr>
            <p:spPr>
              <a:xfrm>
                <a:off x="978252" y="3969052"/>
                <a:ext cx="3753874" cy="411395"/>
              </a:xfrm>
              <a:prstGeom prst="rect">
                <a:avLst/>
              </a:prstGeom>
              <a:blipFill>
                <a:blip r:embed="rId7"/>
                <a:stretch>
                  <a:fillRect b="-2941"/>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FBB7EE1B-7294-06E0-5685-09287E8F0FBF}"/>
              </a:ext>
            </a:extLst>
          </p:cNvPr>
          <p:cNvSpPr txBox="1"/>
          <p:nvPr/>
        </p:nvSpPr>
        <p:spPr>
          <a:xfrm>
            <a:off x="978252" y="3441899"/>
            <a:ext cx="6506905" cy="458011"/>
          </a:xfrm>
          <a:prstGeom prst="rect">
            <a:avLst/>
          </a:prstGeom>
          <a:noFill/>
        </p:spPr>
        <p:txBody>
          <a:bodyPr wrap="square" rtlCol="0">
            <a:spAutoFit/>
          </a:bodyPr>
          <a:lstStyle/>
          <a:p>
            <a:pPr algn="l">
              <a:lnSpc>
                <a:spcPct val="150000"/>
              </a:lnSpc>
            </a:pPr>
            <a:r>
              <a:rPr lang="en-US" dirty="0">
                <a:latin typeface="Times New Roman"/>
                <a:cs typeface="Times New Roman"/>
              </a:rPr>
              <a:t>Considered individually the commutator transform like:</a:t>
            </a:r>
            <a:endParaRPr kumimoji="1" lang="en-US" dirty="0">
              <a:latin typeface="Times New Roman"/>
              <a:cs typeface="Times New Roman"/>
            </a:endParaRPr>
          </a:p>
        </p:txBody>
      </p:sp>
      <p:sp>
        <p:nvSpPr>
          <p:cNvPr id="2" name="TextBox 1">
            <a:extLst>
              <a:ext uri="{FF2B5EF4-FFF2-40B4-BE49-F238E27FC236}">
                <a16:creationId xmlns:a16="http://schemas.microsoft.com/office/drawing/2014/main" id="{D2C8D3EE-4978-7B65-274B-F02CFC46B9FC}"/>
              </a:ext>
            </a:extLst>
          </p:cNvPr>
          <p:cNvSpPr txBox="1"/>
          <p:nvPr/>
        </p:nvSpPr>
        <p:spPr>
          <a:xfrm>
            <a:off x="978252" y="4380447"/>
            <a:ext cx="5164641"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Take the trace and the unitary matrix will cancel!</a:t>
            </a:r>
          </a:p>
        </p:txBody>
      </p:sp>
      <mc:AlternateContent xmlns:mc="http://schemas.openxmlformats.org/markup-compatibility/2006" xmlns:a14="http://schemas.microsoft.com/office/drawing/2010/main">
        <mc:Choice Requires="a14">
          <p:sp>
            <p:nvSpPr>
              <p:cNvPr id="3" name="文字方塊 9">
                <a:extLst>
                  <a:ext uri="{FF2B5EF4-FFF2-40B4-BE49-F238E27FC236}">
                    <a16:creationId xmlns:a16="http://schemas.microsoft.com/office/drawing/2014/main" id="{6B59B52F-FC93-A3A1-3A3E-E3C90A12E729}"/>
                  </a:ext>
                </a:extLst>
              </p:cNvPr>
              <p:cNvSpPr txBox="1"/>
              <p:nvPr/>
            </p:nvSpPr>
            <p:spPr>
              <a:xfrm>
                <a:off x="978251" y="5619883"/>
                <a:ext cx="1193867" cy="411395"/>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en-US" b="1" i="0" smtClean="0">
                          <a:latin typeface="Cambria Math" panose="02040503050406030204" pitchFamily="18" charset="0"/>
                          <a:ea typeface="Cambria Math" panose="02040503050406030204" pitchFamily="18" charset="0"/>
                          <a:cs typeface="Times New Roman"/>
                        </a:rPr>
                        <m:t>𝐭𝐫</m:t>
                      </m:r>
                      <m:r>
                        <a:rPr lang="en-US" b="0" i="1" smtClean="0">
                          <a:latin typeface="Cambria Math" panose="02040503050406030204" pitchFamily="18" charset="0"/>
                          <a:ea typeface="Cambria Math" panose="02040503050406030204" pitchFamily="18" charset="0"/>
                          <a:cs typeface="Times New Roman"/>
                        </a:rPr>
                        <m:t> </m:t>
                      </m:r>
                      <m:d>
                        <m:dPr>
                          <m:begChr m:val="["/>
                          <m:endChr m:val="]"/>
                          <m:ctrlPr>
                            <a:rPr lang="en-US" i="1" smtClean="0">
                              <a:latin typeface="Cambria Math" panose="02040503050406030204" pitchFamily="18" charset="0"/>
                              <a:ea typeface="Cambria Math" panose="02040503050406030204" pitchFamily="18" charset="0"/>
                              <a:cs typeface="Times New Roman"/>
                            </a:rPr>
                          </m:ctrlPr>
                        </m:dPr>
                        <m:e>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a:rPr lang="en-US"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𝜈</m:t>
                              </m:r>
                            </m:sub>
                          </m:sSub>
                        </m:e>
                      </m:d>
                    </m:oMath>
                  </m:oMathPara>
                </a14:m>
                <a:endParaRPr lang="zh-TW" altLang="en-US" dirty="0">
                  <a:latin typeface="Times New Roman" pitchFamily="18" charset="0"/>
                  <a:cs typeface="Times New Roman" pitchFamily="18" charset="0"/>
                </a:endParaRPr>
              </a:p>
            </p:txBody>
          </p:sp>
        </mc:Choice>
        <mc:Fallback xmlns="">
          <p:sp>
            <p:nvSpPr>
              <p:cNvPr id="3" name="文字方塊 9">
                <a:extLst>
                  <a:ext uri="{FF2B5EF4-FFF2-40B4-BE49-F238E27FC236}">
                    <a16:creationId xmlns:a16="http://schemas.microsoft.com/office/drawing/2014/main" id="{6B59B52F-FC93-A3A1-3A3E-E3C90A12E729}"/>
                  </a:ext>
                </a:extLst>
              </p:cNvPr>
              <p:cNvSpPr txBox="1">
                <a:spLocks noRot="1" noChangeAspect="1" noMove="1" noResize="1" noEditPoints="1" noAdjustHandles="1" noChangeArrowheads="1" noChangeShapeType="1" noTextEdit="1"/>
              </p:cNvSpPr>
              <p:nvPr/>
            </p:nvSpPr>
            <p:spPr>
              <a:xfrm>
                <a:off x="978251" y="5619883"/>
                <a:ext cx="1193867" cy="411395"/>
              </a:xfrm>
              <a:prstGeom prst="rect">
                <a:avLst/>
              </a:prstGeom>
              <a:blipFill>
                <a:blip r:embed="rId8"/>
                <a:stretch>
                  <a:fillRect b="-12121"/>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60942CF5-F836-B1B1-45E4-61C10DC0C753}"/>
              </a:ext>
            </a:extLst>
          </p:cNvPr>
          <p:cNvSpPr txBox="1"/>
          <p:nvPr/>
        </p:nvSpPr>
        <p:spPr>
          <a:xfrm>
            <a:off x="2199885" y="5537612"/>
            <a:ext cx="1939332"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is invariant.</a:t>
            </a:r>
          </a:p>
        </p:txBody>
      </p:sp>
      <mc:AlternateContent xmlns:mc="http://schemas.openxmlformats.org/markup-compatibility/2006" xmlns:a14="http://schemas.microsoft.com/office/drawing/2010/main">
        <mc:Choice Requires="a14">
          <p:sp>
            <p:nvSpPr>
              <p:cNvPr id="13" name="文字方塊 9">
                <a:extLst>
                  <a:ext uri="{FF2B5EF4-FFF2-40B4-BE49-F238E27FC236}">
                    <a16:creationId xmlns:a16="http://schemas.microsoft.com/office/drawing/2014/main" id="{21784AA7-B55A-601E-9575-6A9CCD87CBF3}"/>
                  </a:ext>
                </a:extLst>
              </p:cNvPr>
              <p:cNvSpPr txBox="1"/>
              <p:nvPr/>
            </p:nvSpPr>
            <p:spPr>
              <a:xfrm>
                <a:off x="978251" y="4905739"/>
                <a:ext cx="6243568" cy="411395"/>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en-US" b="1" i="0" smtClean="0">
                          <a:latin typeface="Cambria Math" panose="02040503050406030204" pitchFamily="18" charset="0"/>
                          <a:ea typeface="Cambria Math" panose="02040503050406030204" pitchFamily="18" charset="0"/>
                          <a:cs typeface="Times New Roman"/>
                        </a:rPr>
                        <m:t>𝐭𝐫</m:t>
                      </m:r>
                      <m:r>
                        <a:rPr lang="en-US" b="0" i="1" smtClean="0">
                          <a:latin typeface="Cambria Math" panose="02040503050406030204" pitchFamily="18" charset="0"/>
                          <a:ea typeface="Cambria Math" panose="02040503050406030204" pitchFamily="18" charset="0"/>
                          <a:cs typeface="Times New Roman"/>
                        </a:rPr>
                        <m:t> </m:t>
                      </m:r>
                      <m:d>
                        <m:dPr>
                          <m:begChr m:val="["/>
                          <m:endChr m:val="]"/>
                          <m:ctrlPr>
                            <a:rPr lang="en-US" i="1" smtClean="0">
                              <a:latin typeface="Cambria Math" panose="02040503050406030204" pitchFamily="18" charset="0"/>
                              <a:ea typeface="Cambria Math" panose="02040503050406030204" pitchFamily="18" charset="0"/>
                              <a:cs typeface="Times New Roman"/>
                            </a:rPr>
                          </m:ctrlPr>
                        </m:dPr>
                        <m:e>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a:rPr lang="en-US"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𝜈</m:t>
                              </m:r>
                            </m:sub>
                          </m:sSub>
                        </m:e>
                      </m:d>
                      <m:r>
                        <a:rPr lang="en-US" i="1" smtClean="0">
                          <a:latin typeface="Cambria Math" panose="02040503050406030204" pitchFamily="18" charset="0"/>
                          <a:ea typeface="Cambria Math" panose="02040503050406030204" pitchFamily="18" charset="0"/>
                          <a:cs typeface="Times New Roman"/>
                        </a:rPr>
                        <m:t>→</m:t>
                      </m:r>
                      <m:r>
                        <a:rPr lang="en-US" b="1">
                          <a:latin typeface="Cambria Math" panose="02040503050406030204" pitchFamily="18" charset="0"/>
                          <a:ea typeface="Cambria Math" panose="02040503050406030204" pitchFamily="18" charset="0"/>
                          <a:cs typeface="Times New Roman"/>
                        </a:rPr>
                        <m:t>𝐭𝐫</m:t>
                      </m:r>
                      <m:r>
                        <a:rPr lang="en-US" altLang="zh-TW" i="1">
                          <a:latin typeface="Cambria Math"/>
                          <a:cs typeface="Times New Roman" pitchFamily="18" charset="0"/>
                        </a:rPr>
                        <m:t>𝑈</m:t>
                      </m:r>
                      <m:d>
                        <m:dPr>
                          <m:begChr m:val="["/>
                          <m:endChr m:val="]"/>
                          <m:ctrlPr>
                            <a:rPr lang="en-US" i="1">
                              <a:latin typeface="Cambria Math" panose="02040503050406030204" pitchFamily="18" charset="0"/>
                              <a:ea typeface="Cambria Math" panose="02040503050406030204" pitchFamily="18" charset="0"/>
                              <a:cs typeface="Times New Roman"/>
                            </a:rPr>
                          </m:ctrlPr>
                        </m:dPr>
                        <m:e>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a:rPr lang="en-US" i="1">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𝜈</m:t>
                              </m:r>
                            </m:sub>
                          </m:sSub>
                        </m:e>
                      </m:d>
                      <m:sSup>
                        <m:sSupPr>
                          <m:ctrlPr>
                            <a:rPr lang="en-US" i="1">
                              <a:latin typeface="Cambria Math" panose="02040503050406030204" pitchFamily="18" charset="0"/>
                              <a:ea typeface="Cambria Math" panose="02040503050406030204" pitchFamily="18" charset="0"/>
                              <a:cs typeface="Times New Roman"/>
                            </a:rPr>
                          </m:ctrlPr>
                        </m:sSupPr>
                        <m:e>
                          <m:r>
                            <a:rPr lang="en-US" i="1">
                              <a:latin typeface="Cambria Math" panose="02040503050406030204" pitchFamily="18" charset="0"/>
                              <a:ea typeface="Cambria Math" panose="02040503050406030204" pitchFamily="18" charset="0"/>
                              <a:cs typeface="Times New Roman"/>
                            </a:rPr>
                            <m:t>𝑈</m:t>
                          </m:r>
                        </m:e>
                        <m:sup>
                          <m:r>
                            <a:rPr lang="en-US" i="1">
                              <a:latin typeface="Cambria Math" panose="02040503050406030204" pitchFamily="18" charset="0"/>
                              <a:ea typeface="Cambria Math" panose="02040503050406030204" pitchFamily="18" charset="0"/>
                              <a:cs typeface="Times New Roman"/>
                            </a:rPr>
                            <m:t>−1</m:t>
                          </m:r>
                        </m:sup>
                      </m:sSup>
                      <m:r>
                        <a:rPr lang="en-US" b="0" i="1" smtClean="0">
                          <a:latin typeface="Cambria Math" panose="02040503050406030204" pitchFamily="18" charset="0"/>
                          <a:ea typeface="Cambria Math" panose="02040503050406030204" pitchFamily="18" charset="0"/>
                          <a:cs typeface="Times New Roman"/>
                        </a:rPr>
                        <m:t>=</m:t>
                      </m:r>
                      <m:r>
                        <a:rPr lang="en-US" b="1">
                          <a:latin typeface="Cambria Math" panose="02040503050406030204" pitchFamily="18" charset="0"/>
                          <a:ea typeface="Cambria Math" panose="02040503050406030204" pitchFamily="18" charset="0"/>
                          <a:cs typeface="Times New Roman"/>
                        </a:rPr>
                        <m:t>𝐭𝐫</m:t>
                      </m:r>
                      <m:d>
                        <m:dPr>
                          <m:begChr m:val="["/>
                          <m:endChr m:val="]"/>
                          <m:ctrlPr>
                            <a:rPr lang="en-US" i="1">
                              <a:latin typeface="Cambria Math" panose="02040503050406030204" pitchFamily="18" charset="0"/>
                              <a:ea typeface="Cambria Math" panose="02040503050406030204" pitchFamily="18" charset="0"/>
                              <a:cs typeface="Times New Roman"/>
                            </a:rPr>
                          </m:ctrlPr>
                        </m:dPr>
                        <m:e>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a:rPr lang="en-US" i="1">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𝜈</m:t>
                              </m:r>
                            </m:sub>
                          </m:sSub>
                        </m:e>
                      </m:d>
                      <m:sSup>
                        <m:sSupPr>
                          <m:ctrlPr>
                            <a:rPr lang="en-US" i="1">
                              <a:latin typeface="Cambria Math" panose="02040503050406030204" pitchFamily="18" charset="0"/>
                              <a:ea typeface="Cambria Math" panose="02040503050406030204" pitchFamily="18" charset="0"/>
                              <a:cs typeface="Times New Roman"/>
                            </a:rPr>
                          </m:ctrlPr>
                        </m:sSupPr>
                        <m:e>
                          <m:r>
                            <a:rPr lang="en-US" i="1">
                              <a:latin typeface="Cambria Math" panose="02040503050406030204" pitchFamily="18" charset="0"/>
                              <a:ea typeface="Cambria Math" panose="02040503050406030204" pitchFamily="18" charset="0"/>
                              <a:cs typeface="Times New Roman"/>
                            </a:rPr>
                            <m:t>𝑈</m:t>
                          </m:r>
                        </m:e>
                        <m:sup>
                          <m:r>
                            <a:rPr lang="en-US" i="1">
                              <a:latin typeface="Cambria Math" panose="02040503050406030204" pitchFamily="18" charset="0"/>
                              <a:ea typeface="Cambria Math" panose="02040503050406030204" pitchFamily="18" charset="0"/>
                              <a:cs typeface="Times New Roman"/>
                            </a:rPr>
                            <m:t>−1</m:t>
                          </m:r>
                        </m:sup>
                      </m:sSup>
                      <m:r>
                        <a:rPr lang="en-US" b="0" i="1" smtClean="0">
                          <a:latin typeface="Cambria Math" panose="02040503050406030204" pitchFamily="18" charset="0"/>
                          <a:ea typeface="Cambria Math" panose="02040503050406030204" pitchFamily="18" charset="0"/>
                          <a:cs typeface="Times New Roman"/>
                        </a:rPr>
                        <m:t>𝑈</m:t>
                      </m:r>
                      <m:r>
                        <a:rPr lang="en-US" b="0" i="1" smtClean="0">
                          <a:latin typeface="Cambria Math" panose="02040503050406030204" pitchFamily="18" charset="0"/>
                          <a:ea typeface="Cambria Math" panose="02040503050406030204" pitchFamily="18" charset="0"/>
                          <a:cs typeface="Times New Roman"/>
                        </a:rPr>
                        <m:t>=</m:t>
                      </m:r>
                      <m:r>
                        <a:rPr lang="en-US" b="1">
                          <a:latin typeface="Cambria Math" panose="02040503050406030204" pitchFamily="18" charset="0"/>
                          <a:ea typeface="Cambria Math" panose="02040503050406030204" pitchFamily="18" charset="0"/>
                          <a:cs typeface="Times New Roman"/>
                        </a:rPr>
                        <m:t>𝐭𝐫</m:t>
                      </m:r>
                      <m:r>
                        <a:rPr lang="en-US" i="1">
                          <a:latin typeface="Cambria Math" panose="02040503050406030204" pitchFamily="18" charset="0"/>
                          <a:ea typeface="Cambria Math" panose="02040503050406030204" pitchFamily="18" charset="0"/>
                          <a:cs typeface="Times New Roman"/>
                        </a:rPr>
                        <m:t> </m:t>
                      </m:r>
                      <m:d>
                        <m:dPr>
                          <m:begChr m:val="["/>
                          <m:endChr m:val="]"/>
                          <m:ctrlPr>
                            <a:rPr lang="en-US" i="1">
                              <a:latin typeface="Cambria Math" panose="02040503050406030204" pitchFamily="18" charset="0"/>
                              <a:ea typeface="Cambria Math" panose="02040503050406030204" pitchFamily="18" charset="0"/>
                              <a:cs typeface="Times New Roman"/>
                            </a:rPr>
                          </m:ctrlPr>
                        </m:dPr>
                        <m:e>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a:rPr lang="en-US" i="1">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𝜈</m:t>
                              </m:r>
                            </m:sub>
                          </m:sSub>
                        </m:e>
                      </m:d>
                    </m:oMath>
                  </m:oMathPara>
                </a14:m>
                <a:endParaRPr lang="zh-TW" altLang="en-US" dirty="0">
                  <a:latin typeface="Times New Roman" pitchFamily="18" charset="0"/>
                  <a:cs typeface="Times New Roman" pitchFamily="18" charset="0"/>
                </a:endParaRPr>
              </a:p>
            </p:txBody>
          </p:sp>
        </mc:Choice>
        <mc:Fallback xmlns="">
          <p:sp>
            <p:nvSpPr>
              <p:cNvPr id="13" name="文字方塊 9">
                <a:extLst>
                  <a:ext uri="{FF2B5EF4-FFF2-40B4-BE49-F238E27FC236}">
                    <a16:creationId xmlns:a16="http://schemas.microsoft.com/office/drawing/2014/main" id="{21784AA7-B55A-601E-9575-6A9CCD87CBF3}"/>
                  </a:ext>
                </a:extLst>
              </p:cNvPr>
              <p:cNvSpPr txBox="1">
                <a:spLocks noRot="1" noChangeAspect="1" noMove="1" noResize="1" noEditPoints="1" noAdjustHandles="1" noChangeArrowheads="1" noChangeShapeType="1" noTextEdit="1"/>
              </p:cNvSpPr>
              <p:nvPr/>
            </p:nvSpPr>
            <p:spPr>
              <a:xfrm>
                <a:off x="978251" y="4905739"/>
                <a:ext cx="6243568" cy="411395"/>
              </a:xfrm>
              <a:prstGeom prst="rect">
                <a:avLst/>
              </a:prstGeom>
              <a:blipFill>
                <a:blip r:embed="rId9"/>
                <a:stretch>
                  <a:fillRect b="-9091"/>
                </a:stretch>
              </a:blipFill>
            </p:spPr>
            <p:txBody>
              <a:bodyPr/>
              <a:lstStyle/>
              <a:p>
                <a:r>
                  <a:rPr lang="en-US">
                    <a:noFill/>
                  </a:rPr>
                  <a:t> </a:t>
                </a:r>
              </a:p>
            </p:txBody>
          </p:sp>
        </mc:Fallback>
      </mc:AlternateContent>
    </p:spTree>
    <p:extLst>
      <p:ext uri="{BB962C8B-B14F-4D97-AF65-F5344CB8AC3E}">
        <p14:creationId xmlns:p14="http://schemas.microsoft.com/office/powerpoint/2010/main" val="19144716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38BAD-7727-6633-75EA-438BF6C74ED2}"/>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文字方塊 9">
                <a:extLst>
                  <a:ext uri="{FF2B5EF4-FFF2-40B4-BE49-F238E27FC236}">
                    <a16:creationId xmlns:a16="http://schemas.microsoft.com/office/drawing/2014/main" id="{F3917D20-1EE4-C2E1-217B-F70E90BF2DB8}"/>
                  </a:ext>
                </a:extLst>
              </p:cNvPr>
              <p:cNvSpPr txBox="1"/>
              <p:nvPr/>
            </p:nvSpPr>
            <p:spPr>
              <a:xfrm>
                <a:off x="3378798" y="3046149"/>
                <a:ext cx="2698336" cy="411395"/>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d>
                        <m:dPr>
                          <m:begChr m:val="["/>
                          <m:endChr m:val="]"/>
                          <m:ctrlPr>
                            <a:rPr lang="zh-TW" altLang="en-US" i="1" smtClean="0">
                              <a:latin typeface="Cambria Math" panose="02040503050406030204" pitchFamily="18" charset="0"/>
                              <a:cs typeface="Times New Roman" pitchFamily="18" charset="0"/>
                            </a:rPr>
                          </m:ctrlPr>
                        </m:dPr>
                        <m:e>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a:rPr lang="en-US" altLang="zh-TW" i="1">
                              <a:latin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smtClean="0">
                                  <a:latin typeface="Cambria Math" panose="02040503050406030204" pitchFamily="18" charset="0"/>
                                  <a:ea typeface="Cambria Math" panose="02040503050406030204" pitchFamily="18" charset="0"/>
                                  <a:cs typeface="Times New Roman"/>
                                </a:rPr>
                                <m:t>𝜈</m:t>
                              </m:r>
                            </m:sub>
                          </m:sSub>
                        </m:e>
                      </m:d>
                      <m:r>
                        <a:rPr lang="en-US" b="0" i="1" smtClean="0">
                          <a:latin typeface="Cambria Math" panose="02040503050406030204" pitchFamily="18" charset="0"/>
                          <a:ea typeface="Cambria Math" panose="02040503050406030204" pitchFamily="18" charset="0"/>
                          <a:cs typeface="Times New Roman"/>
                        </a:rPr>
                        <m:t>=</m:t>
                      </m:r>
                      <m:r>
                        <a:rPr lang="en-US" b="1" i="1" smtClean="0">
                          <a:latin typeface="Cambria Math" panose="02040503050406030204" pitchFamily="18" charset="0"/>
                          <a:ea typeface="Cambria Math" panose="02040503050406030204" pitchFamily="18" charset="0"/>
                          <a:cs typeface="Times New Roman"/>
                        </a:rPr>
                        <m:t>−</m:t>
                      </m:r>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sSub>
                        <m:sSubPr>
                          <m:ctrlPr>
                            <a:rPr lang="en-US" i="1">
                              <a:latin typeface="Cambria Math" panose="02040503050406030204" pitchFamily="18" charset="0"/>
                              <a:ea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𝜈</m:t>
                          </m:r>
                        </m:sub>
                      </m:sSub>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oMath>
                  </m:oMathPara>
                </a14:m>
                <a:endParaRPr lang="zh-TW" altLang="en-US" dirty="0">
                  <a:latin typeface="Times New Roman" pitchFamily="18" charset="0"/>
                  <a:cs typeface="Times New Roman" pitchFamily="18" charset="0"/>
                </a:endParaRPr>
              </a:p>
            </p:txBody>
          </p:sp>
        </mc:Choice>
        <mc:Fallback xmlns="">
          <p:sp>
            <p:nvSpPr>
              <p:cNvPr id="4" name="文字方塊 9">
                <a:extLst>
                  <a:ext uri="{FF2B5EF4-FFF2-40B4-BE49-F238E27FC236}">
                    <a16:creationId xmlns:a16="http://schemas.microsoft.com/office/drawing/2014/main" id="{F3917D20-1EE4-C2E1-217B-F70E90BF2DB8}"/>
                  </a:ext>
                </a:extLst>
              </p:cNvPr>
              <p:cNvSpPr txBox="1">
                <a:spLocks noRot="1" noChangeAspect="1" noMove="1" noResize="1" noEditPoints="1" noAdjustHandles="1" noChangeArrowheads="1" noChangeShapeType="1" noTextEdit="1"/>
              </p:cNvSpPr>
              <p:nvPr/>
            </p:nvSpPr>
            <p:spPr>
              <a:xfrm>
                <a:off x="3378798" y="3046149"/>
                <a:ext cx="2698336" cy="411395"/>
              </a:xfrm>
              <a:prstGeom prst="rect">
                <a:avLst/>
              </a:prstGeom>
              <a:blipFill>
                <a:blip r:embed="rId2"/>
                <a:stretch>
                  <a:fillRect b="-606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6877E88C-378D-EF6C-4F0A-869B8E00225B}"/>
              </a:ext>
            </a:extLst>
          </p:cNvPr>
          <p:cNvSpPr txBox="1"/>
          <p:nvPr/>
        </p:nvSpPr>
        <p:spPr>
          <a:xfrm>
            <a:off x="547280" y="1354347"/>
            <a:ext cx="7512286"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I can write it as four commutators with the first apparently vanishing:</a:t>
            </a:r>
          </a:p>
        </p:txBody>
      </p:sp>
      <mc:AlternateContent xmlns:mc="http://schemas.openxmlformats.org/markup-compatibility/2006" xmlns:a14="http://schemas.microsoft.com/office/drawing/2010/main">
        <mc:Choice Requires="a14">
          <p:sp>
            <p:nvSpPr>
              <p:cNvPr id="13" name="文字方塊 9">
                <a:extLst>
                  <a:ext uri="{FF2B5EF4-FFF2-40B4-BE49-F238E27FC236}">
                    <a16:creationId xmlns:a16="http://schemas.microsoft.com/office/drawing/2014/main" id="{F3725155-21FE-92F6-6D6F-747865F53BE8}"/>
                  </a:ext>
                </a:extLst>
              </p:cNvPr>
              <p:cNvSpPr txBox="1"/>
              <p:nvPr/>
            </p:nvSpPr>
            <p:spPr>
              <a:xfrm>
                <a:off x="548427" y="730280"/>
                <a:ext cx="4990152" cy="616515"/>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ea typeface="Cambria Math" panose="02040503050406030204" pitchFamily="18" charset="0"/>
                              <a:cs typeface="Times New Roman"/>
                            </a:rPr>
                          </m:ctrlPr>
                        </m:dPr>
                        <m:e>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a:rPr lang="en-US" i="1">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𝜈</m:t>
                              </m:r>
                            </m:sub>
                          </m:sSub>
                        </m:e>
                      </m:d>
                      <m:r>
                        <a:rPr lang="en-US" b="0" i="1" smtClean="0">
                          <a:latin typeface="Cambria Math" panose="02040503050406030204" pitchFamily="18" charset="0"/>
                          <a:ea typeface="Cambria Math" panose="02040503050406030204" pitchFamily="18" charset="0"/>
                          <a:cs typeface="Times New Roman"/>
                        </a:rPr>
                        <m:t>=</m:t>
                      </m:r>
                      <m:d>
                        <m:dPr>
                          <m:begChr m:val="["/>
                          <m:endChr m:val="]"/>
                          <m:ctrlPr>
                            <a:rPr lang="en-US" b="0" i="1" smtClean="0">
                              <a:latin typeface="Cambria Math" panose="02040503050406030204" pitchFamily="18" charset="0"/>
                              <a:ea typeface="Cambria Math" panose="02040503050406030204" pitchFamily="18" charset="0"/>
                              <a:cs typeface="Times New Roman"/>
                            </a:rPr>
                          </m:ctrlPr>
                        </m:dPr>
                        <m:e>
                          <m:d>
                            <m:dPr>
                              <m:ctrlPr>
                                <a:rPr lang="zh-TW" altLang="en-US" i="1">
                                  <a:latin typeface="Cambria Math" panose="02040503050406030204" pitchFamily="18" charset="0"/>
                                  <a:cs typeface="Times New Roman" pitchFamily="18" charset="0"/>
                                </a:rPr>
                              </m:ctrlPr>
                            </m:dPr>
                            <m:e>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a:rPr lang="en-US" i="1">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e>
                          </m:d>
                          <m:r>
                            <a:rPr lang="en-US" altLang="zh-TW" b="0" i="1" smtClean="0">
                              <a:latin typeface="Cambria Math" panose="02040503050406030204" pitchFamily="18" charset="0"/>
                              <a:cs typeface="Times New Roman"/>
                            </a:rPr>
                            <m:t>,</m:t>
                          </m:r>
                          <m:d>
                            <m:dPr>
                              <m:ctrlPr>
                                <a:rPr lang="zh-TW" altLang="en-US" i="1">
                                  <a:latin typeface="Cambria Math" panose="02040503050406030204" pitchFamily="18" charset="0"/>
                                  <a:cs typeface="Times New Roman" pitchFamily="18" charset="0"/>
                                </a:rPr>
                              </m:ctrlPr>
                            </m:dPr>
                            <m:e>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𝜈</m:t>
                                  </m:r>
                                </m:sub>
                              </m:sSub>
                              <m:r>
                                <a:rPr lang="en-US" i="1">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en-US" altLang="zh-TW" b="1" i="1">
                                      <a:latin typeface="Cambria Math" panose="02040503050406030204" pitchFamily="18" charset="0"/>
                                      <a:ea typeface="Cambria Math" panose="02040503050406030204" pitchFamily="18" charset="0"/>
                                      <a:cs typeface="Times New Roman"/>
                                    </a:rPr>
                                    <m:t>𝜈</m:t>
                                  </m:r>
                                </m:sub>
                              </m:sSub>
                            </m:e>
                          </m:d>
                        </m:e>
                      </m:d>
                    </m:oMath>
                  </m:oMathPara>
                </a14:m>
                <a:endParaRPr lang="zh-TW" altLang="en-US" dirty="0">
                  <a:latin typeface="Times New Roman" pitchFamily="18" charset="0"/>
                  <a:cs typeface="Times New Roman" pitchFamily="18" charset="0"/>
                </a:endParaRPr>
              </a:p>
            </p:txBody>
          </p:sp>
        </mc:Choice>
        <mc:Fallback xmlns="">
          <p:sp>
            <p:nvSpPr>
              <p:cNvPr id="13" name="文字方塊 9">
                <a:extLst>
                  <a:ext uri="{FF2B5EF4-FFF2-40B4-BE49-F238E27FC236}">
                    <a16:creationId xmlns:a16="http://schemas.microsoft.com/office/drawing/2014/main" id="{F3725155-21FE-92F6-6D6F-747865F53BE8}"/>
                  </a:ext>
                </a:extLst>
              </p:cNvPr>
              <p:cNvSpPr txBox="1">
                <a:spLocks noRot="1" noChangeAspect="1" noMove="1" noResize="1" noEditPoints="1" noAdjustHandles="1" noChangeArrowheads="1" noChangeShapeType="1" noTextEdit="1"/>
              </p:cNvSpPr>
              <p:nvPr/>
            </p:nvSpPr>
            <p:spPr>
              <a:xfrm>
                <a:off x="548427" y="730280"/>
                <a:ext cx="4990152" cy="616515"/>
              </a:xfrm>
              <a:prstGeom prst="rect">
                <a:avLst/>
              </a:prstGeom>
              <a:blipFill>
                <a:blip r:embed="rId3"/>
                <a:stretch>
                  <a:fillRect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9">
                <a:extLst>
                  <a:ext uri="{FF2B5EF4-FFF2-40B4-BE49-F238E27FC236}">
                    <a16:creationId xmlns:a16="http://schemas.microsoft.com/office/drawing/2014/main" id="{99562BA2-B795-F264-A1E6-831E68759725}"/>
                  </a:ext>
                </a:extLst>
              </p:cNvPr>
              <p:cNvSpPr txBox="1"/>
              <p:nvPr/>
            </p:nvSpPr>
            <p:spPr>
              <a:xfrm>
                <a:off x="547280" y="1894906"/>
                <a:ext cx="7476324" cy="616515"/>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d>
                        <m:dPr>
                          <m:begChr m:val="["/>
                          <m:endChr m:val="]"/>
                          <m:ctrlPr>
                            <a:rPr lang="zh-TW" altLang="en-US" i="1" smtClean="0">
                              <a:latin typeface="Cambria Math" panose="02040503050406030204" pitchFamily="18" charset="0"/>
                              <a:cs typeface="Times New Roman" pitchFamily="18" charset="0"/>
                            </a:rPr>
                          </m:ctrlPr>
                        </m:dPr>
                        <m:e>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a:rPr lang="en-US" altLang="zh-TW" i="1">
                              <a:latin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smtClean="0">
                                  <a:latin typeface="Cambria Math" panose="02040503050406030204" pitchFamily="18" charset="0"/>
                                  <a:ea typeface="Cambria Math" panose="02040503050406030204" pitchFamily="18" charset="0"/>
                                  <a:cs typeface="Times New Roman"/>
                                </a:rPr>
                                <m:t>𝜈</m:t>
                              </m:r>
                            </m:sub>
                          </m:sSub>
                        </m:e>
                      </m:d>
                      <m:r>
                        <a:rPr lang="en-US" b="0" i="1" smtClean="0">
                          <a:latin typeface="Cambria Math" panose="02040503050406030204" pitchFamily="18" charset="0"/>
                          <a:ea typeface="Cambria Math" panose="02040503050406030204" pitchFamily="18" charset="0"/>
                          <a:cs typeface="Times New Roman"/>
                        </a:rPr>
                        <m:t>+</m:t>
                      </m:r>
                      <m:d>
                        <m:dPr>
                          <m:begChr m:val="["/>
                          <m:endChr m:val="]"/>
                          <m:ctrlPr>
                            <a:rPr lang="zh-TW" altLang="en-US" i="1">
                              <a:latin typeface="Cambria Math" panose="02040503050406030204" pitchFamily="18" charset="0"/>
                              <a:cs typeface="Times New Roman" pitchFamily="18" charset="0"/>
                            </a:rPr>
                          </m:ctrlPr>
                        </m:dPr>
                        <m:e>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a:rPr lang="en-US" altLang="zh-TW" i="1">
                              <a:latin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en-US" altLang="zh-TW" b="1" i="1" smtClean="0">
                                  <a:latin typeface="Cambria Math" panose="02040503050406030204" pitchFamily="18" charset="0"/>
                                  <a:ea typeface="Cambria Math" panose="02040503050406030204" pitchFamily="18" charset="0"/>
                                  <a:cs typeface="Times New Roman"/>
                                </a:rPr>
                                <m:t>𝜈</m:t>
                              </m:r>
                            </m:sub>
                          </m:sSub>
                        </m:e>
                      </m:d>
                      <m:r>
                        <a:rPr lang="en-US" b="0" i="1" smtClean="0">
                          <a:latin typeface="Cambria Math" panose="02040503050406030204" pitchFamily="18" charset="0"/>
                          <a:ea typeface="Cambria Math" panose="02040503050406030204" pitchFamily="18" charset="0"/>
                          <a:cs typeface="Times New Roman"/>
                        </a:rPr>
                        <m:t>+</m:t>
                      </m:r>
                      <m:d>
                        <m:dPr>
                          <m:begChr m:val="["/>
                          <m:endChr m:val="]"/>
                          <m:ctrlPr>
                            <a:rPr lang="zh-TW" altLang="en-US" i="1">
                              <a:latin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a:rPr lang="en-US" altLang="zh-TW" i="1">
                              <a:latin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smtClean="0">
                                  <a:latin typeface="Cambria Math" panose="02040503050406030204" pitchFamily="18" charset="0"/>
                                  <a:ea typeface="Cambria Math" panose="02040503050406030204" pitchFamily="18" charset="0"/>
                                  <a:cs typeface="Times New Roman"/>
                                </a:rPr>
                                <m:t>𝜈</m:t>
                              </m:r>
                            </m:sub>
                          </m:sSub>
                        </m:e>
                      </m:d>
                      <m:r>
                        <a:rPr lang="en-US" b="0" i="1" smtClean="0">
                          <a:latin typeface="Cambria Math" panose="02040503050406030204" pitchFamily="18" charset="0"/>
                          <a:ea typeface="Cambria Math" panose="02040503050406030204" pitchFamily="18" charset="0"/>
                          <a:cs typeface="Times New Roman"/>
                        </a:rPr>
                        <m:t>+</m:t>
                      </m:r>
                      <m:d>
                        <m:dPr>
                          <m:begChr m:val="["/>
                          <m:endChr m:val="]"/>
                          <m:ctrlPr>
                            <a:rPr lang="zh-TW" altLang="en-US" i="1">
                              <a:latin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a:rPr lang="en-US" altLang="zh-TW" i="1">
                              <a:latin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𝑖</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en-US" altLang="zh-TW" b="1" i="1">
                                  <a:latin typeface="Cambria Math" panose="02040503050406030204" pitchFamily="18" charset="0"/>
                                  <a:ea typeface="Cambria Math" panose="02040503050406030204" pitchFamily="18" charset="0"/>
                                  <a:cs typeface="Times New Roman"/>
                                </a:rPr>
                                <m:t>𝜈</m:t>
                              </m:r>
                            </m:sub>
                          </m:sSub>
                        </m:e>
                      </m:d>
                    </m:oMath>
                  </m:oMathPara>
                </a14:m>
                <a:endParaRPr lang="zh-TW" altLang="en-US" dirty="0">
                  <a:latin typeface="Times New Roman" pitchFamily="18" charset="0"/>
                  <a:cs typeface="Times New Roman" pitchFamily="18" charset="0"/>
                </a:endParaRPr>
              </a:p>
            </p:txBody>
          </p:sp>
        </mc:Choice>
        <mc:Fallback xmlns="">
          <p:sp>
            <p:nvSpPr>
              <p:cNvPr id="14" name="文字方塊 9">
                <a:extLst>
                  <a:ext uri="{FF2B5EF4-FFF2-40B4-BE49-F238E27FC236}">
                    <a16:creationId xmlns:a16="http://schemas.microsoft.com/office/drawing/2014/main" id="{99562BA2-B795-F264-A1E6-831E68759725}"/>
                  </a:ext>
                </a:extLst>
              </p:cNvPr>
              <p:cNvSpPr txBox="1">
                <a:spLocks noRot="1" noChangeAspect="1" noMove="1" noResize="1" noEditPoints="1" noAdjustHandles="1" noChangeArrowheads="1" noChangeShapeType="1" noTextEdit="1"/>
              </p:cNvSpPr>
              <p:nvPr/>
            </p:nvSpPr>
            <p:spPr>
              <a:xfrm>
                <a:off x="547280" y="1894906"/>
                <a:ext cx="7476324" cy="616515"/>
              </a:xfrm>
              <a:prstGeom prst="rect">
                <a:avLst/>
              </a:prstGeom>
              <a:blipFill>
                <a:blip r:embed="rId4"/>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A28DA00-89C5-A193-8BBF-77ABB16D4782}"/>
                  </a:ext>
                </a:extLst>
              </p:cNvPr>
              <p:cNvSpPr txBox="1"/>
              <p:nvPr/>
            </p:nvSpPr>
            <p:spPr>
              <a:xfrm>
                <a:off x="547280" y="2542228"/>
                <a:ext cx="8361372" cy="503921"/>
              </a:xfrm>
              <a:prstGeom prst="rect">
                <a:avLst/>
              </a:prstGeom>
              <a:noFill/>
            </p:spPr>
            <p:txBody>
              <a:bodyPr wrap="square" rtlCol="0">
                <a:spAutoFit/>
              </a:bodyPr>
              <a:lstStyle/>
              <a:p>
                <a:pPr>
                  <a:lnSpc>
                    <a:spcPct val="150000"/>
                  </a:lnSpc>
                </a:pPr>
                <a:r>
                  <a:rPr kumimoji="1" lang="en-US" dirty="0">
                    <a:latin typeface="Times New Roman"/>
                    <a:cs typeface="Times New Roman"/>
                  </a:rPr>
                  <a:t>The </a:t>
                </a:r>
                <a:r>
                  <a:rPr lang="en-US" dirty="0">
                    <a:latin typeface="Times New Roman"/>
                    <a:cs typeface="Times New Roman"/>
                  </a:rPr>
                  <a:t>second and third</a:t>
                </a:r>
                <a:r>
                  <a:rPr kumimoji="1" lang="en-US" dirty="0">
                    <a:latin typeface="Times New Roman"/>
                    <a:cs typeface="Times New Roman"/>
                  </a:rPr>
                  <a:t> equals the derivative acting on </a:t>
                </a:r>
                <a14:m>
                  <m:oMath xmlns:m="http://schemas.openxmlformats.org/officeDocument/2006/math">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d>
                      <m:dPr>
                        <m:ctrlPr>
                          <a:rPr lang="en-US" altLang="zh-TW" i="1">
                            <a:latin typeface="Cambria Math" panose="02040503050406030204" pitchFamily="18" charset="0"/>
                            <a:ea typeface="Cambria Math"/>
                            <a:cs typeface="Times New Roman" pitchFamily="18" charset="0"/>
                          </a:rPr>
                        </m:ctrlPr>
                      </m:dPr>
                      <m:e>
                        <m:r>
                          <a:rPr lang="en-US" altLang="zh-TW" i="1">
                            <a:latin typeface="Cambria Math"/>
                            <a:ea typeface="Cambria Math"/>
                            <a:cs typeface="Times New Roman" pitchFamily="18" charset="0"/>
                          </a:rPr>
                          <m:t>𝑥</m:t>
                        </m:r>
                      </m:e>
                    </m:d>
                  </m:oMath>
                </a14:m>
                <a:r>
                  <a:rPr kumimoji="1" lang="en-US" dirty="0">
                    <a:latin typeface="Times New Roman"/>
                    <a:cs typeface="Times New Roman"/>
                  </a:rPr>
                  <a:t> just as in QED.</a:t>
                </a:r>
              </a:p>
            </p:txBody>
          </p:sp>
        </mc:Choice>
        <mc:Fallback xmlns="">
          <p:sp>
            <p:nvSpPr>
              <p:cNvPr id="15" name="TextBox 14">
                <a:extLst>
                  <a:ext uri="{FF2B5EF4-FFF2-40B4-BE49-F238E27FC236}">
                    <a16:creationId xmlns:a16="http://schemas.microsoft.com/office/drawing/2014/main" id="{EA28DA00-89C5-A193-8BBF-77ABB16D4782}"/>
                  </a:ext>
                </a:extLst>
              </p:cNvPr>
              <p:cNvSpPr txBox="1">
                <a:spLocks noRot="1" noChangeAspect="1" noMove="1" noResize="1" noEditPoints="1" noAdjustHandles="1" noChangeArrowheads="1" noChangeShapeType="1" noTextEdit="1"/>
              </p:cNvSpPr>
              <p:nvPr/>
            </p:nvSpPr>
            <p:spPr>
              <a:xfrm>
                <a:off x="547280" y="2542228"/>
                <a:ext cx="8361372" cy="503921"/>
              </a:xfrm>
              <a:prstGeom prst="rect">
                <a:avLst/>
              </a:prstGeom>
              <a:blipFill>
                <a:blip r:embed="rId5"/>
                <a:stretch>
                  <a:fillRect l="-759" b="-975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01BB83CD-6110-CD59-0B92-094986874793}"/>
              </a:ext>
            </a:extLst>
          </p:cNvPr>
          <p:cNvSpPr txBox="1"/>
          <p:nvPr/>
        </p:nvSpPr>
        <p:spPr>
          <a:xfrm>
            <a:off x="548427" y="174806"/>
            <a:ext cx="4990152"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Now write out the expression explicitly:</a:t>
            </a:r>
          </a:p>
        </p:txBody>
      </p:sp>
      <mc:AlternateContent xmlns:mc="http://schemas.openxmlformats.org/markup-compatibility/2006" xmlns:a14="http://schemas.microsoft.com/office/drawing/2010/main">
        <mc:Choice Requires="a14">
          <p:sp>
            <p:nvSpPr>
              <p:cNvPr id="7" name="文字方塊 9">
                <a:extLst>
                  <a:ext uri="{FF2B5EF4-FFF2-40B4-BE49-F238E27FC236}">
                    <a16:creationId xmlns:a16="http://schemas.microsoft.com/office/drawing/2014/main" id="{CE3DCCAC-8453-952C-613D-20F18CAA5601}"/>
                  </a:ext>
                </a:extLst>
              </p:cNvPr>
              <p:cNvSpPr txBox="1"/>
              <p:nvPr/>
            </p:nvSpPr>
            <p:spPr>
              <a:xfrm>
                <a:off x="547281" y="3046149"/>
                <a:ext cx="2587804" cy="411395"/>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d>
                        <m:dPr>
                          <m:begChr m:val="["/>
                          <m:endChr m:val="]"/>
                          <m:ctrlPr>
                            <a:rPr lang="zh-TW" altLang="en-US" i="1" smtClean="0">
                              <a:latin typeface="Cambria Math" panose="02040503050406030204" pitchFamily="18" charset="0"/>
                              <a:cs typeface="Times New Roman" pitchFamily="18" charset="0"/>
                            </a:rPr>
                          </m:ctrlPr>
                        </m:dPr>
                        <m:e>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a:rPr lang="en-US" altLang="zh-TW" i="1">
                              <a:latin typeface="Cambria Math" panose="02040503050406030204" pitchFamily="18" charset="0"/>
                              <a:cs typeface="Times New Roman" pitchFamily="18" charset="0"/>
                            </a:rPr>
                            <m:t>,</m:t>
                          </m:r>
                          <m:r>
                            <a:rPr lang="en-US" i="1" smtClean="0">
                              <a:latin typeface="Cambria Math" panose="02040503050406030204" pitchFamily="18" charset="0"/>
                              <a:ea typeface="Cambria Math" panose="02040503050406030204" pitchFamily="18" charset="0"/>
                              <a:cs typeface="Times New Roman"/>
                            </a:rPr>
                            <m:t> </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en-US" altLang="zh-TW" b="1" i="1">
                                  <a:latin typeface="Cambria Math" panose="02040503050406030204" pitchFamily="18" charset="0"/>
                                  <a:ea typeface="Cambria Math" panose="02040503050406030204" pitchFamily="18" charset="0"/>
                                  <a:cs typeface="Times New Roman"/>
                                </a:rPr>
                                <m:t>𝜈</m:t>
                              </m:r>
                            </m:sub>
                          </m:sSub>
                        </m:e>
                      </m:d>
                      <m:r>
                        <a:rPr lang="en-US" b="0" i="1" smtClean="0">
                          <a:latin typeface="Cambria Math" panose="02040503050406030204" pitchFamily="18" charset="0"/>
                          <a:ea typeface="Cambria Math" panose="02040503050406030204" pitchFamily="18" charset="0"/>
                          <a:cs typeface="Times New Roman"/>
                        </a:rPr>
                        <m:t>=</m:t>
                      </m:r>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en-US" altLang="zh-TW" b="1" i="1">
                              <a:latin typeface="Cambria Math" panose="02040503050406030204" pitchFamily="18" charset="0"/>
                              <a:ea typeface="Cambria Math" panose="02040503050406030204" pitchFamily="18" charset="0"/>
                              <a:cs typeface="Times New Roman"/>
                            </a:rPr>
                            <m:t>𝜈</m:t>
                          </m:r>
                        </m:sub>
                      </m:sSub>
                    </m:oMath>
                  </m:oMathPara>
                </a14:m>
                <a:endParaRPr lang="zh-TW" altLang="en-US" dirty="0">
                  <a:latin typeface="Times New Roman" pitchFamily="18" charset="0"/>
                  <a:cs typeface="Times New Roman" pitchFamily="18" charset="0"/>
                </a:endParaRPr>
              </a:p>
            </p:txBody>
          </p:sp>
        </mc:Choice>
        <mc:Fallback xmlns="">
          <p:sp>
            <p:nvSpPr>
              <p:cNvPr id="7" name="文字方塊 9">
                <a:extLst>
                  <a:ext uri="{FF2B5EF4-FFF2-40B4-BE49-F238E27FC236}">
                    <a16:creationId xmlns:a16="http://schemas.microsoft.com/office/drawing/2014/main" id="{CE3DCCAC-8453-952C-613D-20F18CAA5601}"/>
                  </a:ext>
                </a:extLst>
              </p:cNvPr>
              <p:cNvSpPr txBox="1">
                <a:spLocks noRot="1" noChangeAspect="1" noMove="1" noResize="1" noEditPoints="1" noAdjustHandles="1" noChangeArrowheads="1" noChangeShapeType="1" noTextEdit="1"/>
              </p:cNvSpPr>
              <p:nvPr/>
            </p:nvSpPr>
            <p:spPr>
              <a:xfrm>
                <a:off x="547281" y="3046149"/>
                <a:ext cx="2587804" cy="411395"/>
              </a:xfrm>
              <a:prstGeom prst="rect">
                <a:avLst/>
              </a:prstGeom>
              <a:blipFill>
                <a:blip r:embed="rId6"/>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9">
                <a:extLst>
                  <a:ext uri="{FF2B5EF4-FFF2-40B4-BE49-F238E27FC236}">
                    <a16:creationId xmlns:a16="http://schemas.microsoft.com/office/drawing/2014/main" id="{9F00D991-9B08-719C-20A7-000CC732B96A}"/>
                  </a:ext>
                </a:extLst>
              </p:cNvPr>
              <p:cNvSpPr txBox="1"/>
              <p:nvPr/>
            </p:nvSpPr>
            <p:spPr>
              <a:xfrm>
                <a:off x="547279" y="3961465"/>
                <a:ext cx="7601934" cy="902427"/>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d>
                        <m:dPr>
                          <m:begChr m:val="["/>
                          <m:endChr m:val="]"/>
                          <m:ctrlPr>
                            <a:rPr lang="zh-TW" altLang="en-US" i="1" smtClean="0">
                              <a:latin typeface="Cambria Math" panose="02040503050406030204" pitchFamily="18" charset="0"/>
                              <a:cs typeface="Times New Roman" pitchFamily="18" charset="0"/>
                            </a:rPr>
                          </m:ctrlPr>
                        </m:dPr>
                        <m:e>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a:rPr lang="en-US" altLang="zh-TW" b="0" i="1" smtClean="0">
                              <a:latin typeface="Cambria Math" panose="02040503050406030204" pitchFamily="18" charset="0"/>
                              <a:ea typeface="Cambria Math" panose="02040503050406030204" pitchFamily="18" charset="0"/>
                              <a:cs typeface="Times New Roman"/>
                            </a:rPr>
                            <m:t>,</m:t>
                          </m:r>
                          <m:r>
                            <a:rPr lang="en-US" i="1" smtClean="0">
                              <a:latin typeface="Cambria Math" panose="02040503050406030204" pitchFamily="18" charset="0"/>
                              <a:ea typeface="Cambria Math" panose="02040503050406030204" pitchFamily="18" charset="0"/>
                              <a:cs typeface="Times New Roman"/>
                            </a:rPr>
                            <m:t> </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en-US" altLang="zh-TW" b="1" i="1" smtClean="0">
                                  <a:latin typeface="Cambria Math" panose="02040503050406030204" pitchFamily="18" charset="0"/>
                                  <a:ea typeface="Cambria Math" panose="02040503050406030204" pitchFamily="18" charset="0"/>
                                  <a:cs typeface="Times New Roman"/>
                                </a:rPr>
                                <m:t>𝜈</m:t>
                              </m:r>
                            </m:sub>
                          </m:sSub>
                        </m:e>
                      </m:d>
                      <m:r>
                        <a:rPr lang="en-US" altLang="zh-TW" b="0" i="1" smtClean="0">
                          <a:latin typeface="Cambria Math" panose="02040503050406030204" pitchFamily="18" charset="0"/>
                          <a:cs typeface="Times New Roman"/>
                        </a:rPr>
                        <m:t>=</m:t>
                      </m:r>
                      <m:nary>
                        <m:naryPr>
                          <m:chr m:val="∑"/>
                          <m:ctrlPr>
                            <a:rPr lang="zh-TW" altLang="en-US" b="0" i="1" smtClean="0">
                              <a:latin typeface="Cambria Math" panose="02040503050406030204" pitchFamily="18" charset="0"/>
                              <a:cs typeface="Times New Roman"/>
                            </a:rPr>
                          </m:ctrlPr>
                        </m:naryPr>
                        <m:sub>
                          <m:r>
                            <m:rPr>
                              <m:brk m:alnAt="23"/>
                            </m:rPr>
                            <a:rPr lang="en-US" altLang="zh-TW" b="0" i="1" smtClean="0">
                              <a:latin typeface="Cambria Math" panose="02040503050406030204" pitchFamily="18" charset="0"/>
                              <a:cs typeface="Times New Roman"/>
                            </a:rPr>
                            <m:t>𝑖</m:t>
                          </m:r>
                          <m:r>
                            <a:rPr lang="en-US" altLang="zh-TW" b="0" i="1" smtClean="0">
                              <a:latin typeface="Cambria Math" panose="02040503050406030204" pitchFamily="18" charset="0"/>
                              <a:cs typeface="Times New Roman"/>
                            </a:rPr>
                            <m:t>𝑗</m:t>
                          </m:r>
                          <m:r>
                            <a:rPr lang="en-US" altLang="zh-TW" b="0" i="1" smtClean="0">
                              <a:latin typeface="Cambria Math" panose="02040503050406030204" pitchFamily="18" charset="0"/>
                              <a:cs typeface="Times New Roman"/>
                            </a:rPr>
                            <m:t>=1</m:t>
                          </m:r>
                        </m:sub>
                        <m:sup>
                          <m:r>
                            <a:rPr lang="en-US" altLang="zh-TW" b="0" i="1" smtClean="0">
                              <a:latin typeface="Cambria Math" panose="02040503050406030204" pitchFamily="18" charset="0"/>
                              <a:cs typeface="Times New Roman"/>
                            </a:rPr>
                            <m:t>3</m:t>
                          </m:r>
                        </m:sup>
                        <m:e>
                          <m:d>
                            <m:dPr>
                              <m:begChr m:val="["/>
                              <m:endChr m:val="]"/>
                              <m:ctrlPr>
                                <a:rPr lang="zh-TW" altLang="en-US" i="1">
                                  <a:latin typeface="Cambria Math" panose="02040503050406030204" pitchFamily="18" charset="0"/>
                                  <a:cs typeface="Times New Roman"/>
                                </a:rPr>
                              </m:ctrlPr>
                            </m:dPr>
                            <m:e>
                              <m:sSup>
                                <m:sSupPr>
                                  <m:ctrlPr>
                                    <a:rPr lang="zh-TW" altLang="en-US" i="1">
                                      <a:latin typeface="Cambria Math" panose="02040503050406030204" pitchFamily="18" charset="0"/>
                                      <a:cs typeface="Times New Roman"/>
                                    </a:rPr>
                                  </m:ctrlPr>
                                </m:sSupPr>
                                <m:e>
                                  <m:r>
                                    <a:rPr lang="zh-TW" altLang="en-US" i="1">
                                      <a:latin typeface="Cambria Math" panose="02040503050406030204" pitchFamily="18" charset="0"/>
                                      <a:cs typeface="Times New Roman"/>
                                    </a:rPr>
                                    <m:t>𝜎</m:t>
                                  </m:r>
                                </m:e>
                                <m:sup>
                                  <m:r>
                                    <a:rPr lang="en-US" altLang="zh-TW" i="1">
                                      <a:latin typeface="Cambria Math" panose="02040503050406030204" pitchFamily="18" charset="0"/>
                                      <a:cs typeface="Times New Roman"/>
                                    </a:rPr>
                                    <m:t>𝑖</m:t>
                                  </m:r>
                                </m:sup>
                              </m:sSup>
                              <m:r>
                                <a:rPr lang="en-US" altLang="zh-TW" i="1">
                                  <a:latin typeface="Cambria Math" panose="02040503050406030204" pitchFamily="18" charset="0"/>
                                  <a:cs typeface="Times New Roman"/>
                                </a:rPr>
                                <m:t>,</m:t>
                              </m:r>
                              <m:sSup>
                                <m:sSupPr>
                                  <m:ctrlPr>
                                    <a:rPr lang="zh-TW" altLang="en-US" i="1">
                                      <a:latin typeface="Cambria Math" panose="02040503050406030204" pitchFamily="18" charset="0"/>
                                      <a:cs typeface="Times New Roman"/>
                                    </a:rPr>
                                  </m:ctrlPr>
                                </m:sSupPr>
                                <m:e>
                                  <m:r>
                                    <a:rPr lang="zh-TW" altLang="en-US" i="1">
                                      <a:latin typeface="Cambria Math" panose="02040503050406030204" pitchFamily="18" charset="0"/>
                                      <a:cs typeface="Times New Roman"/>
                                    </a:rPr>
                                    <m:t>𝜎</m:t>
                                  </m:r>
                                </m:e>
                                <m:sup>
                                  <m:r>
                                    <a:rPr lang="en-US" altLang="zh-TW" i="1">
                                      <a:latin typeface="Cambria Math" panose="02040503050406030204" pitchFamily="18" charset="0"/>
                                      <a:cs typeface="Times New Roman"/>
                                    </a:rPr>
                                    <m:t>𝑗</m:t>
                                  </m:r>
                                </m:sup>
                              </m:sSup>
                            </m:e>
                          </m:d>
                          <m:sSubSup>
                            <m:sSubSupPr>
                              <m:ctrlPr>
                                <a:rPr lang="zh-TW" altLang="en-US" i="1">
                                  <a:latin typeface="Cambria Math" panose="02040503050406030204" pitchFamily="18" charset="0"/>
                                  <a:cs typeface="Times New Roman"/>
                                </a:rPr>
                              </m:ctrlPr>
                            </m:sSubSupPr>
                            <m:e>
                              <m:r>
                                <a:rPr lang="en-US" altLang="zh-TW" i="1">
                                  <a:latin typeface="Cambria Math" panose="02040503050406030204" pitchFamily="18" charset="0"/>
                                  <a:cs typeface="Times New Roman"/>
                                </a:rPr>
                                <m:t>𝑊</m:t>
                              </m:r>
                            </m:e>
                            <m:sub>
                              <m:r>
                                <a:rPr lang="zh-TW" altLang="en-US" i="1">
                                  <a:latin typeface="Cambria Math" panose="02040503050406030204" pitchFamily="18" charset="0"/>
                                  <a:cs typeface="Times New Roman"/>
                                </a:rPr>
                                <m:t>𝜇</m:t>
                              </m:r>
                            </m:sub>
                            <m:sup>
                              <m:r>
                                <a:rPr lang="en-US" altLang="zh-TW" b="0" i="1" smtClean="0">
                                  <a:latin typeface="Cambria Math" panose="02040503050406030204" pitchFamily="18" charset="0"/>
                                  <a:cs typeface="Times New Roman"/>
                                </a:rPr>
                                <m:t>𝑖</m:t>
                              </m:r>
                            </m:sup>
                          </m:sSubSup>
                          <m:sSubSup>
                            <m:sSubSupPr>
                              <m:ctrlPr>
                                <a:rPr lang="zh-TW" altLang="en-US" i="1" smtClean="0">
                                  <a:latin typeface="Cambria Math" panose="02040503050406030204" pitchFamily="18" charset="0"/>
                                  <a:cs typeface="Times New Roman"/>
                                </a:rPr>
                              </m:ctrlPr>
                            </m:sSubSupPr>
                            <m:e>
                              <m:r>
                                <a:rPr lang="en-US" altLang="zh-TW" b="0" i="1" smtClean="0">
                                  <a:latin typeface="Cambria Math" panose="02040503050406030204" pitchFamily="18" charset="0"/>
                                  <a:cs typeface="Times New Roman"/>
                                </a:rPr>
                                <m:t>𝑊</m:t>
                              </m:r>
                            </m:e>
                            <m:sub>
                              <m:r>
                                <a:rPr lang="en-US" altLang="zh-TW" b="0" i="1" smtClean="0">
                                  <a:latin typeface="Cambria Math" panose="02040503050406030204" pitchFamily="18" charset="0"/>
                                  <a:ea typeface="Cambria Math" panose="02040503050406030204" pitchFamily="18" charset="0"/>
                                  <a:cs typeface="Times New Roman"/>
                                </a:rPr>
                                <m:t>𝜈</m:t>
                              </m:r>
                            </m:sub>
                            <m:sup>
                              <m:r>
                                <a:rPr lang="en-US" altLang="zh-TW" b="0" i="1" smtClean="0">
                                  <a:latin typeface="Cambria Math" panose="02040503050406030204" pitchFamily="18" charset="0"/>
                                  <a:cs typeface="Times New Roman"/>
                                </a:rPr>
                                <m:t>𝑗</m:t>
                              </m:r>
                            </m:sup>
                          </m:sSubSup>
                        </m:e>
                      </m:nary>
                      <m:r>
                        <a:rPr lang="en-US" altLang="zh-TW" b="0" i="1" smtClean="0">
                          <a:latin typeface="Cambria Math" panose="02040503050406030204" pitchFamily="18" charset="0"/>
                          <a:cs typeface="Times New Roman"/>
                        </a:rPr>
                        <m:t>=</m:t>
                      </m:r>
                      <m:nary>
                        <m:naryPr>
                          <m:chr m:val="∑"/>
                          <m:ctrlPr>
                            <a:rPr lang="zh-TW" altLang="en-US" i="1">
                              <a:latin typeface="Cambria Math" panose="02040503050406030204" pitchFamily="18" charset="0"/>
                              <a:cs typeface="Times New Roman"/>
                            </a:rPr>
                          </m:ctrlPr>
                        </m:naryPr>
                        <m:sub>
                          <m:r>
                            <m:rPr>
                              <m:brk m:alnAt="23"/>
                            </m:rPr>
                            <a:rPr lang="en-US" altLang="zh-TW" i="1">
                              <a:latin typeface="Cambria Math" panose="02040503050406030204" pitchFamily="18" charset="0"/>
                              <a:cs typeface="Times New Roman"/>
                            </a:rPr>
                            <m:t>𝑖</m:t>
                          </m:r>
                          <m:r>
                            <a:rPr lang="en-US" altLang="zh-TW" i="1">
                              <a:latin typeface="Cambria Math" panose="02040503050406030204" pitchFamily="18" charset="0"/>
                              <a:cs typeface="Times New Roman"/>
                            </a:rPr>
                            <m:t>𝑗</m:t>
                          </m:r>
                          <m:r>
                            <a:rPr lang="en-US" altLang="zh-TW" i="1">
                              <a:latin typeface="Cambria Math" panose="02040503050406030204" pitchFamily="18" charset="0"/>
                              <a:cs typeface="Times New Roman"/>
                            </a:rPr>
                            <m:t>=1</m:t>
                          </m:r>
                        </m:sub>
                        <m:sup>
                          <m:r>
                            <a:rPr lang="en-US" altLang="zh-TW" i="1">
                              <a:latin typeface="Cambria Math" panose="02040503050406030204" pitchFamily="18" charset="0"/>
                              <a:cs typeface="Times New Roman"/>
                            </a:rPr>
                            <m:t>3</m:t>
                          </m:r>
                        </m:sup>
                        <m:e>
                          <m:r>
                            <a:rPr lang="en-US" altLang="zh-TW" b="0" i="1" smtClean="0">
                              <a:latin typeface="Cambria Math" panose="02040503050406030204" pitchFamily="18" charset="0"/>
                              <a:cs typeface="Times New Roman"/>
                            </a:rPr>
                            <m:t>2</m:t>
                          </m:r>
                          <m:sSub>
                            <m:sSubPr>
                              <m:ctrlPr>
                                <a:rPr lang="zh-TW" altLang="en-US" i="1" smtClean="0">
                                  <a:latin typeface="Cambria Math" panose="02040503050406030204" pitchFamily="18" charset="0"/>
                                  <a:cs typeface="Times New Roman"/>
                                </a:rPr>
                              </m:ctrlPr>
                            </m:sSubPr>
                            <m:e>
                              <m:r>
                                <a:rPr lang="zh-TW" altLang="en-US" i="1" smtClean="0">
                                  <a:latin typeface="Cambria Math" panose="02040503050406030204" pitchFamily="18" charset="0"/>
                                  <a:cs typeface="Times New Roman"/>
                                </a:rPr>
                                <m:t>𝜖</m:t>
                              </m:r>
                            </m:e>
                            <m:sub>
                              <m:r>
                                <a:rPr lang="en-US" altLang="zh-TW" b="0" i="1" smtClean="0">
                                  <a:latin typeface="Cambria Math" panose="02040503050406030204" pitchFamily="18" charset="0"/>
                                  <a:cs typeface="Times New Roman"/>
                                </a:rPr>
                                <m:t>𝑖𝑗𝑘</m:t>
                              </m:r>
                            </m:sub>
                          </m:sSub>
                          <m:sSup>
                            <m:sSupPr>
                              <m:ctrlPr>
                                <a:rPr lang="zh-TW" altLang="en-US" i="1">
                                  <a:latin typeface="Cambria Math" panose="02040503050406030204" pitchFamily="18" charset="0"/>
                                  <a:cs typeface="Times New Roman"/>
                                </a:rPr>
                              </m:ctrlPr>
                            </m:sSupPr>
                            <m:e>
                              <m:r>
                                <a:rPr lang="zh-TW" altLang="en-US" i="1">
                                  <a:latin typeface="Cambria Math" panose="02040503050406030204" pitchFamily="18" charset="0"/>
                                  <a:cs typeface="Times New Roman"/>
                                </a:rPr>
                                <m:t>𝜎</m:t>
                              </m:r>
                            </m:e>
                            <m:sup>
                              <m:r>
                                <a:rPr lang="en-US" altLang="zh-TW" b="0" i="1" smtClean="0">
                                  <a:latin typeface="Cambria Math" panose="02040503050406030204" pitchFamily="18" charset="0"/>
                                  <a:cs typeface="Times New Roman"/>
                                </a:rPr>
                                <m:t>𝑘</m:t>
                              </m:r>
                            </m:sup>
                          </m:sSup>
                          <m:sSubSup>
                            <m:sSubSupPr>
                              <m:ctrlPr>
                                <a:rPr lang="zh-TW" altLang="en-US" i="1">
                                  <a:latin typeface="Cambria Math" panose="02040503050406030204" pitchFamily="18" charset="0"/>
                                  <a:cs typeface="Times New Roman"/>
                                </a:rPr>
                              </m:ctrlPr>
                            </m:sSubSupPr>
                            <m:e>
                              <m:r>
                                <a:rPr lang="en-US" altLang="zh-TW" i="1">
                                  <a:latin typeface="Cambria Math" panose="02040503050406030204" pitchFamily="18" charset="0"/>
                                  <a:cs typeface="Times New Roman"/>
                                </a:rPr>
                                <m:t>𝑊</m:t>
                              </m:r>
                            </m:e>
                            <m:sub>
                              <m:r>
                                <a:rPr lang="zh-TW" altLang="en-US" i="1">
                                  <a:latin typeface="Cambria Math" panose="02040503050406030204" pitchFamily="18" charset="0"/>
                                  <a:cs typeface="Times New Roman"/>
                                </a:rPr>
                                <m:t>𝜇</m:t>
                              </m:r>
                            </m:sub>
                            <m:sup>
                              <m:r>
                                <a:rPr lang="en-US" altLang="zh-TW" i="1">
                                  <a:latin typeface="Cambria Math" panose="02040503050406030204" pitchFamily="18" charset="0"/>
                                  <a:cs typeface="Times New Roman"/>
                                </a:rPr>
                                <m:t>𝑖</m:t>
                              </m:r>
                            </m:sup>
                          </m:sSubSup>
                          <m:sSubSup>
                            <m:sSubSupPr>
                              <m:ctrlPr>
                                <a:rPr lang="zh-TW" altLang="en-US" i="1">
                                  <a:latin typeface="Cambria Math" panose="02040503050406030204" pitchFamily="18" charset="0"/>
                                  <a:cs typeface="Times New Roman"/>
                                </a:rPr>
                              </m:ctrlPr>
                            </m:sSubSupPr>
                            <m:e>
                              <m:r>
                                <a:rPr lang="en-US" altLang="zh-TW" i="1">
                                  <a:latin typeface="Cambria Math" panose="02040503050406030204" pitchFamily="18" charset="0"/>
                                  <a:cs typeface="Times New Roman"/>
                                </a:rPr>
                                <m:t>𝑊</m:t>
                              </m:r>
                            </m:e>
                            <m:sub>
                              <m:r>
                                <a:rPr lang="en-US" altLang="zh-TW" i="1">
                                  <a:latin typeface="Cambria Math" panose="02040503050406030204" pitchFamily="18" charset="0"/>
                                  <a:ea typeface="Cambria Math" panose="02040503050406030204" pitchFamily="18" charset="0"/>
                                  <a:cs typeface="Times New Roman"/>
                                </a:rPr>
                                <m:t>𝜈</m:t>
                              </m:r>
                            </m:sub>
                            <m:sup>
                              <m:r>
                                <a:rPr lang="en-US" altLang="zh-TW" i="1">
                                  <a:latin typeface="Cambria Math" panose="02040503050406030204" pitchFamily="18" charset="0"/>
                                  <a:cs typeface="Times New Roman"/>
                                </a:rPr>
                                <m:t>𝑗</m:t>
                              </m:r>
                            </m:sup>
                          </m:sSubSup>
                        </m:e>
                      </m:nary>
                      <m:r>
                        <a:rPr lang="en-US" altLang="zh-TW" b="0" i="1" smtClean="0">
                          <a:latin typeface="Cambria Math" panose="02040503050406030204" pitchFamily="18" charset="0"/>
                          <a:cs typeface="Times New Roman"/>
                        </a:rPr>
                        <m:t>=2</m:t>
                      </m:r>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d>
                        <m:dPr>
                          <m:ctrlPr>
                            <a:rPr lang="en-US" altLang="zh-TW" i="1" smtClean="0">
                              <a:latin typeface="Cambria Math" panose="02040503050406030204" pitchFamily="18" charset="0"/>
                              <a:ea typeface="Cambria Math" panose="02040503050406030204" pitchFamily="18" charset="0"/>
                              <a:cs typeface="Times New Roman" pitchFamily="18" charset="0"/>
                            </a:rPr>
                          </m:ctrlPr>
                        </m:dPr>
                        <m:e>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a:rPr lang="en-US" altLang="zh-TW" i="1">
                              <a:latin typeface="Cambria Math" panose="02040503050406030204" pitchFamily="18" charset="0"/>
                              <a:ea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en-US" altLang="zh-TW" b="1" i="1">
                                  <a:latin typeface="Cambria Math" panose="02040503050406030204" pitchFamily="18" charset="0"/>
                                  <a:ea typeface="Cambria Math" panose="02040503050406030204" pitchFamily="18" charset="0"/>
                                  <a:cs typeface="Times New Roman"/>
                                </a:rPr>
                                <m:t>𝜈</m:t>
                              </m:r>
                            </m:sub>
                          </m:sSub>
                        </m:e>
                      </m:d>
                    </m:oMath>
                  </m:oMathPara>
                </a14:m>
                <a:endParaRPr lang="zh-TW" altLang="en-US" dirty="0">
                  <a:latin typeface="Times New Roman" pitchFamily="18" charset="0"/>
                  <a:cs typeface="Times New Roman" pitchFamily="18" charset="0"/>
                </a:endParaRPr>
              </a:p>
            </p:txBody>
          </p:sp>
        </mc:Choice>
        <mc:Fallback xmlns="">
          <p:sp>
            <p:nvSpPr>
              <p:cNvPr id="9" name="文字方塊 9">
                <a:extLst>
                  <a:ext uri="{FF2B5EF4-FFF2-40B4-BE49-F238E27FC236}">
                    <a16:creationId xmlns:a16="http://schemas.microsoft.com/office/drawing/2014/main" id="{9F00D991-9B08-719C-20A7-000CC732B96A}"/>
                  </a:ext>
                </a:extLst>
              </p:cNvPr>
              <p:cNvSpPr txBox="1">
                <a:spLocks noRot="1" noChangeAspect="1" noMove="1" noResize="1" noEditPoints="1" noAdjustHandles="1" noChangeArrowheads="1" noChangeShapeType="1" noTextEdit="1"/>
              </p:cNvSpPr>
              <p:nvPr/>
            </p:nvSpPr>
            <p:spPr>
              <a:xfrm>
                <a:off x="547279" y="3961465"/>
                <a:ext cx="7601934" cy="902427"/>
              </a:xfrm>
              <a:prstGeom prst="rect">
                <a:avLst/>
              </a:prstGeom>
              <a:blipFill>
                <a:blip r:embed="rId7"/>
                <a:stretch>
                  <a:fillRect t="-91667" b="-140278"/>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5EAAC1DF-C1A5-F8D2-318E-EF1AC460940C}"/>
              </a:ext>
            </a:extLst>
          </p:cNvPr>
          <p:cNvSpPr txBox="1"/>
          <p:nvPr/>
        </p:nvSpPr>
        <p:spPr>
          <a:xfrm>
            <a:off x="547279" y="3480499"/>
            <a:ext cx="6667437" cy="458011"/>
          </a:xfrm>
          <a:prstGeom prst="rect">
            <a:avLst/>
          </a:prstGeom>
          <a:noFill/>
        </p:spPr>
        <p:txBody>
          <a:bodyPr wrap="square" rtlCol="0">
            <a:spAutoFit/>
          </a:bodyPr>
          <a:lstStyle/>
          <a:p>
            <a:pPr algn="l">
              <a:lnSpc>
                <a:spcPct val="150000"/>
              </a:lnSpc>
            </a:pPr>
            <a:r>
              <a:rPr kumimoji="1" lang="en-US" dirty="0">
                <a:solidFill>
                  <a:srgbClr val="FF0000"/>
                </a:solidFill>
                <a:latin typeface="Times New Roman"/>
                <a:cs typeface="Times New Roman"/>
              </a:rPr>
              <a:t>The fourth term is a surprise, unique to Non-Abelian Gauge theory.</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65C8929-7314-3F7B-EE0E-F8228E50103B}"/>
                  </a:ext>
                </a:extLst>
              </p:cNvPr>
              <p:cNvSpPr txBox="1"/>
              <p:nvPr/>
            </p:nvSpPr>
            <p:spPr>
              <a:xfrm>
                <a:off x="3378798" y="5195256"/>
                <a:ext cx="3752511" cy="411395"/>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cs typeface="Times New Roman"/>
                            </a:rPr>
                          </m:ctrlPr>
                        </m:sSubPr>
                        <m:e>
                          <m:r>
                            <a:rPr lang="en-US" altLang="zh-TW" b="1" i="1" smtClean="0">
                              <a:latin typeface="Cambria Math" panose="02040503050406030204" pitchFamily="18" charset="0"/>
                              <a:cs typeface="Times New Roman"/>
                            </a:rPr>
                            <m:t>𝑮</m:t>
                          </m:r>
                        </m:e>
                        <m:sub>
                          <m:r>
                            <a:rPr lang="en-US" i="1">
                              <a:latin typeface="Cambria Math" panose="02040503050406030204" pitchFamily="18" charset="0"/>
                              <a:ea typeface="Cambria Math" panose="02040503050406030204" pitchFamily="18" charset="0"/>
                              <a:cs typeface="Times New Roman"/>
                            </a:rPr>
                            <m:t>𝜇𝜈</m:t>
                          </m:r>
                        </m:sub>
                      </m:sSub>
                      <m:r>
                        <a:rPr lang="en-US" altLang="zh-TW" b="0" i="1" smtClean="0">
                          <a:latin typeface="Cambria Math" panose="02040503050406030204" pitchFamily="18" charset="0"/>
                          <a:cs typeface="Times New Roman"/>
                        </a:rPr>
                        <m:t>=</m:t>
                      </m:r>
                      <m:sSub>
                        <m:sSubPr>
                          <m:ctrlPr>
                            <a:rPr lang="en-US" i="1" smtClean="0">
                              <a:latin typeface="Cambria Math" panose="02040503050406030204" pitchFamily="18" charset="0"/>
                              <a:ea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en-US" altLang="zh-TW" b="1" i="1" smtClean="0">
                              <a:latin typeface="Cambria Math" panose="02040503050406030204" pitchFamily="18" charset="0"/>
                              <a:ea typeface="Cambria Math" panose="02040503050406030204" pitchFamily="18" charset="0"/>
                              <a:cs typeface="Times New Roman"/>
                            </a:rPr>
                            <m:t>𝜈</m:t>
                          </m:r>
                        </m:sub>
                      </m:sSub>
                      <m:r>
                        <a:rPr lang="en-US" i="1">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ea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𝜈</m:t>
                          </m:r>
                        </m:sub>
                      </m:sSub>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a:rPr lang="en-US" altLang="zh-TW" b="0" i="1" smtClean="0">
                          <a:latin typeface="Cambria Math" panose="02040503050406030204" pitchFamily="18" charset="0"/>
                          <a:cs typeface="Times New Roman"/>
                        </a:rPr>
                        <m:t>+</m:t>
                      </m:r>
                      <m:r>
                        <a:rPr lang="en-US" altLang="zh-TW" b="0" i="1" smtClean="0">
                          <a:latin typeface="Cambria Math" panose="02040503050406030204" pitchFamily="18" charset="0"/>
                          <a:cs typeface="Times New Roman"/>
                        </a:rPr>
                        <m:t>𝑔</m:t>
                      </m:r>
                      <m:d>
                        <m:dPr>
                          <m:ctrlPr>
                            <a:rPr lang="en-US" altLang="zh-TW" b="0" i="1" smtClean="0">
                              <a:latin typeface="Cambria Math" panose="02040503050406030204" pitchFamily="18" charset="0"/>
                              <a:cs typeface="Times New Roman"/>
                            </a:rPr>
                          </m:ctrlPr>
                        </m:dPr>
                        <m:e>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a:rPr lang="en-US" altLang="zh-TW" i="1" smtClean="0">
                              <a:latin typeface="Cambria Math" panose="02040503050406030204" pitchFamily="18" charset="0"/>
                              <a:ea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en-US" altLang="zh-TW" b="1" i="1" smtClean="0">
                                  <a:latin typeface="Cambria Math" panose="02040503050406030204" pitchFamily="18" charset="0"/>
                                  <a:ea typeface="Cambria Math" panose="02040503050406030204" pitchFamily="18" charset="0"/>
                                  <a:cs typeface="Times New Roman"/>
                                </a:rPr>
                                <m:t>𝜈</m:t>
                              </m:r>
                            </m:sub>
                          </m:sSub>
                        </m:e>
                      </m:d>
                    </m:oMath>
                  </m:oMathPara>
                </a14:m>
                <a:endParaRPr lang="en-US" dirty="0"/>
              </a:p>
            </p:txBody>
          </p:sp>
        </mc:Choice>
        <mc:Fallback xmlns="">
          <p:sp>
            <p:nvSpPr>
              <p:cNvPr id="12" name="TextBox 11">
                <a:extLst>
                  <a:ext uri="{FF2B5EF4-FFF2-40B4-BE49-F238E27FC236}">
                    <a16:creationId xmlns:a16="http://schemas.microsoft.com/office/drawing/2014/main" id="{665C8929-7314-3F7B-EE0E-F8228E50103B}"/>
                  </a:ext>
                </a:extLst>
              </p:cNvPr>
              <p:cNvSpPr txBox="1">
                <a:spLocks noRot="1" noChangeAspect="1" noMove="1" noResize="1" noEditPoints="1" noAdjustHandles="1" noChangeArrowheads="1" noChangeShapeType="1" noTextEdit="1"/>
              </p:cNvSpPr>
              <p:nvPr/>
            </p:nvSpPr>
            <p:spPr>
              <a:xfrm>
                <a:off x="3378798" y="5195256"/>
                <a:ext cx="3752511" cy="411395"/>
              </a:xfrm>
              <a:prstGeom prst="rect">
                <a:avLst/>
              </a:prstGeom>
              <a:blipFill>
                <a:blip r:embed="rId8"/>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3C47A75-1672-8BC6-0204-3AB0A5490327}"/>
                  </a:ext>
                </a:extLst>
              </p:cNvPr>
              <p:cNvSpPr txBox="1"/>
              <p:nvPr/>
            </p:nvSpPr>
            <p:spPr>
              <a:xfrm>
                <a:off x="550913" y="5074189"/>
                <a:ext cx="2313474" cy="685188"/>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ea typeface="Cambria Math" panose="02040503050406030204" pitchFamily="18" charset="0"/>
                              <a:cs typeface="Times New Roman"/>
                            </a:rPr>
                          </m:ctrlPr>
                        </m:fPr>
                        <m:num>
                          <m:r>
                            <a:rPr lang="en-US" b="0" i="1" smtClean="0">
                              <a:latin typeface="Cambria Math" panose="02040503050406030204" pitchFamily="18" charset="0"/>
                              <a:ea typeface="Cambria Math" panose="02040503050406030204" pitchFamily="18" charset="0"/>
                              <a:cs typeface="Times New Roman"/>
                            </a:rPr>
                            <m:t>𝑖</m:t>
                          </m:r>
                        </m:num>
                        <m:den>
                          <m:r>
                            <a:rPr lang="en-US" b="0" i="1" smtClean="0">
                              <a:latin typeface="Cambria Math" panose="02040503050406030204" pitchFamily="18" charset="0"/>
                              <a:ea typeface="Cambria Math" panose="02040503050406030204" pitchFamily="18" charset="0"/>
                              <a:cs typeface="Times New Roman"/>
                            </a:rPr>
                            <m:t>𝑔</m:t>
                          </m:r>
                        </m:den>
                      </m:f>
                      <m:d>
                        <m:dPr>
                          <m:begChr m:val="["/>
                          <m:endChr m:val="]"/>
                          <m:ctrlPr>
                            <a:rPr lang="en-US" i="1">
                              <a:latin typeface="Cambria Math" panose="02040503050406030204" pitchFamily="18" charset="0"/>
                              <a:ea typeface="Cambria Math" panose="02040503050406030204" pitchFamily="18" charset="0"/>
                              <a:cs typeface="Times New Roman"/>
                            </a:rPr>
                          </m:ctrlPr>
                        </m:dPr>
                        <m:e>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a:rPr lang="en-US" i="1">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𝜈</m:t>
                              </m:r>
                            </m:sub>
                          </m:sSub>
                        </m:e>
                      </m:d>
                      <m:r>
                        <a:rPr lang="en-US" altLang="zh-TW" i="1">
                          <a:latin typeface="Cambria Math" panose="02040503050406030204" pitchFamily="18" charset="0"/>
                          <a:ea typeface="Cambria Math" panose="02040503050406030204" pitchFamily="18" charset="0"/>
                          <a:cs typeface="Times New Roman"/>
                        </a:rPr>
                        <m:t>≡</m:t>
                      </m:r>
                      <m:f>
                        <m:fPr>
                          <m:ctrlPr>
                            <a:rPr lang="zh-TW" altLang="en-US" i="1">
                              <a:latin typeface="Cambria Math" panose="02040503050406030204" pitchFamily="18" charset="0"/>
                              <a:ea typeface="Cambria Math" panose="02040503050406030204" pitchFamily="18" charset="0"/>
                              <a:cs typeface="Times New Roman"/>
                            </a:rPr>
                          </m:ctrlPr>
                        </m:fPr>
                        <m:num>
                          <m:r>
                            <a:rPr lang="en-US" altLang="zh-TW" b="0" i="1" smtClean="0">
                              <a:latin typeface="Cambria Math" panose="02040503050406030204" pitchFamily="18" charset="0"/>
                              <a:ea typeface="Cambria Math" panose="02040503050406030204" pitchFamily="18" charset="0"/>
                              <a:cs typeface="Times New Roman"/>
                            </a:rPr>
                            <m:t>1</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𝑮</m:t>
                          </m:r>
                        </m:e>
                        <m:sub>
                          <m:r>
                            <a:rPr lang="en-US" i="1">
                              <a:latin typeface="Cambria Math" panose="02040503050406030204" pitchFamily="18" charset="0"/>
                              <a:ea typeface="Cambria Math" panose="02040503050406030204" pitchFamily="18" charset="0"/>
                              <a:cs typeface="Times New Roman"/>
                            </a:rPr>
                            <m:t>𝜇𝜈</m:t>
                          </m:r>
                        </m:sub>
                      </m:sSub>
                    </m:oMath>
                  </m:oMathPara>
                </a14:m>
                <a:endParaRPr lang="en-US" dirty="0"/>
              </a:p>
            </p:txBody>
          </p:sp>
        </mc:Choice>
        <mc:Fallback xmlns="">
          <p:sp>
            <p:nvSpPr>
              <p:cNvPr id="18" name="TextBox 17">
                <a:extLst>
                  <a:ext uri="{FF2B5EF4-FFF2-40B4-BE49-F238E27FC236}">
                    <a16:creationId xmlns:a16="http://schemas.microsoft.com/office/drawing/2014/main" id="{C3C47A75-1672-8BC6-0204-3AB0A5490327}"/>
                  </a:ext>
                </a:extLst>
              </p:cNvPr>
              <p:cNvSpPr txBox="1">
                <a:spLocks noRot="1" noChangeAspect="1" noMove="1" noResize="1" noEditPoints="1" noAdjustHandles="1" noChangeArrowheads="1" noChangeShapeType="1" noTextEdit="1"/>
              </p:cNvSpPr>
              <p:nvPr/>
            </p:nvSpPr>
            <p:spPr>
              <a:xfrm>
                <a:off x="550913" y="5074189"/>
                <a:ext cx="2313474" cy="685188"/>
              </a:xfrm>
              <a:prstGeom prst="rect">
                <a:avLst/>
              </a:prstGeom>
              <a:blipFill>
                <a:blip r:embed="rId9"/>
                <a:stretch>
                  <a:fillRect b="-1818"/>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67D527A5-2058-D3A8-BBD0-D161178C9D63}"/>
              </a:ext>
            </a:extLst>
          </p:cNvPr>
          <p:cNvSpPr txBox="1"/>
          <p:nvPr/>
        </p:nvSpPr>
        <p:spPr>
          <a:xfrm>
            <a:off x="639390" y="5731412"/>
            <a:ext cx="6394456" cy="458011"/>
          </a:xfrm>
          <a:prstGeom prst="rect">
            <a:avLst/>
          </a:prstGeom>
          <a:noFill/>
        </p:spPr>
        <p:txBody>
          <a:bodyPr wrap="square" rtlCol="0">
            <a:spAutoFit/>
          </a:bodyPr>
          <a:lstStyle/>
          <a:p>
            <a:pPr>
              <a:lnSpc>
                <a:spcPct val="150000"/>
              </a:lnSpc>
            </a:pPr>
            <a:r>
              <a:rPr kumimoji="1" lang="en-US" dirty="0">
                <a:latin typeface="Times New Roman"/>
                <a:cs typeface="Times New Roman"/>
              </a:rPr>
              <a:t>The first two </a:t>
            </a:r>
            <a:r>
              <a:rPr lang="en-US" dirty="0">
                <a:latin typeface="Times New Roman"/>
                <a:cs typeface="Times New Roman"/>
              </a:rPr>
              <a:t>terms are the normal field strength, </a:t>
            </a:r>
            <a:r>
              <a:rPr kumimoji="1" lang="en-US" dirty="0">
                <a:latin typeface="Times New Roman"/>
                <a:cs typeface="Times New Roman"/>
              </a:rPr>
              <a:t>just as in QED.</a:t>
            </a:r>
          </a:p>
        </p:txBody>
      </p:sp>
      <p:sp>
        <p:nvSpPr>
          <p:cNvPr id="20" name="TextBox 19">
            <a:extLst>
              <a:ext uri="{FF2B5EF4-FFF2-40B4-BE49-F238E27FC236}">
                <a16:creationId xmlns:a16="http://schemas.microsoft.com/office/drawing/2014/main" id="{6ADF79E8-5F5F-2C1B-27CD-4082A4294C2A}"/>
              </a:ext>
            </a:extLst>
          </p:cNvPr>
          <p:cNvSpPr txBox="1"/>
          <p:nvPr/>
        </p:nvSpPr>
        <p:spPr>
          <a:xfrm>
            <a:off x="639390" y="6109624"/>
            <a:ext cx="8361372" cy="458011"/>
          </a:xfrm>
          <a:prstGeom prst="rect">
            <a:avLst/>
          </a:prstGeom>
          <a:noFill/>
        </p:spPr>
        <p:txBody>
          <a:bodyPr wrap="square" rtlCol="0">
            <a:spAutoFit/>
          </a:bodyPr>
          <a:lstStyle/>
          <a:p>
            <a:pPr>
              <a:lnSpc>
                <a:spcPct val="150000"/>
              </a:lnSpc>
            </a:pPr>
            <a:r>
              <a:rPr kumimoji="1" lang="en-US" dirty="0">
                <a:latin typeface="Times New Roman"/>
                <a:cs typeface="Times New Roman"/>
              </a:rPr>
              <a:t>The </a:t>
            </a:r>
            <a:r>
              <a:rPr lang="en-US" dirty="0">
                <a:latin typeface="Times New Roman"/>
                <a:cs typeface="Times New Roman"/>
              </a:rPr>
              <a:t>third</a:t>
            </a:r>
            <a:r>
              <a:rPr kumimoji="1" lang="en-US" dirty="0">
                <a:latin typeface="Times New Roman"/>
                <a:cs typeface="Times New Roman"/>
              </a:rPr>
              <a:t> </a:t>
            </a:r>
            <a:r>
              <a:rPr lang="en-US" dirty="0">
                <a:latin typeface="Times New Roman"/>
                <a:cs typeface="Times New Roman"/>
              </a:rPr>
              <a:t>term indicate gauge bosons have self interaction</a:t>
            </a:r>
            <a:r>
              <a:rPr kumimoji="1" lang="en-US" dirty="0">
                <a:latin typeface="Times New Roman"/>
                <a:cs typeface="Times New Roman"/>
              </a:rPr>
              <a:t>. They couple to themselves.</a:t>
            </a:r>
          </a:p>
        </p:txBody>
      </p:sp>
    </p:spTree>
    <p:extLst>
      <p:ext uri="{BB962C8B-B14F-4D97-AF65-F5344CB8AC3E}">
        <p14:creationId xmlns:p14="http://schemas.microsoft.com/office/powerpoint/2010/main" val="197744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679024-7693-948F-61E2-CF691101300E}"/>
              </a:ext>
            </a:extLst>
          </p:cNvPr>
          <p:cNvSpPr txBox="1"/>
          <p:nvPr/>
        </p:nvSpPr>
        <p:spPr bwMode="auto">
          <a:xfrm>
            <a:off x="1198558" y="2554470"/>
            <a:ext cx="5571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eaLnBrk="1" hangingPunct="1"/>
            <a:r>
              <a:rPr lang="en-US" dirty="0">
                <a:latin typeface="Times New Roman" panose="02020603050405020304" pitchFamily="18" charset="0"/>
                <a:cs typeface="Times New Roman" panose="02020603050405020304" pitchFamily="18" charset="0"/>
              </a:rPr>
              <a:t>In Classical Physics, no two particles are the same.</a:t>
            </a:r>
          </a:p>
        </p:txBody>
      </p:sp>
      <p:sp>
        <p:nvSpPr>
          <p:cNvPr id="3" name="TextBox 2">
            <a:extLst>
              <a:ext uri="{FF2B5EF4-FFF2-40B4-BE49-F238E27FC236}">
                <a16:creationId xmlns:a16="http://schemas.microsoft.com/office/drawing/2014/main" id="{AE299C67-EB24-1E97-1D61-2B2748EEF0DF}"/>
              </a:ext>
            </a:extLst>
          </p:cNvPr>
          <p:cNvSpPr txBox="1"/>
          <p:nvPr/>
        </p:nvSpPr>
        <p:spPr bwMode="auto">
          <a:xfrm>
            <a:off x="1198559" y="3366457"/>
            <a:ext cx="7070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eaLnBrk="1" hangingPunct="1"/>
            <a:r>
              <a:rPr lang="en-US" dirty="0">
                <a:latin typeface="Times New Roman" panose="02020603050405020304" pitchFamily="18" charset="0"/>
                <a:cs typeface="Times New Roman" panose="02020603050405020304" pitchFamily="18" charset="0"/>
              </a:rPr>
              <a:t>You can not step into the same river twice. Heraclitus </a:t>
            </a:r>
            <a:r>
              <a:rPr lang="en-US" dirty="0" err="1">
                <a:latin typeface="Times New Roman" panose="02020603050405020304" pitchFamily="18" charset="0"/>
                <a:cs typeface="Times New Roman" panose="02020603050405020304" pitchFamily="18" charset="0"/>
              </a:rPr>
              <a:t>一期一會</a:t>
            </a:r>
            <a:endParaRPr 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024097E-9D41-6FDE-9EFE-4524F1CB4733}"/>
              </a:ext>
            </a:extLst>
          </p:cNvPr>
          <p:cNvSpPr txBox="1"/>
          <p:nvPr/>
        </p:nvSpPr>
        <p:spPr bwMode="auto">
          <a:xfrm>
            <a:off x="1198558" y="4922355"/>
            <a:ext cx="7846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eaLnBrk="1" hangingPunct="1"/>
            <a:r>
              <a:rPr lang="en-US" dirty="0">
                <a:latin typeface="Times New Roman" panose="02020603050405020304" pitchFamily="18" charset="0"/>
                <a:cs typeface="Times New Roman" panose="02020603050405020304" pitchFamily="18" charset="0"/>
              </a:rPr>
              <a:t>In Modern Physics, no two negatively charged particles are any different.</a:t>
            </a:r>
          </a:p>
        </p:txBody>
      </p:sp>
      <p:sp>
        <p:nvSpPr>
          <p:cNvPr id="5" name="TextBox 4">
            <a:extLst>
              <a:ext uri="{FF2B5EF4-FFF2-40B4-BE49-F238E27FC236}">
                <a16:creationId xmlns:a16="http://schemas.microsoft.com/office/drawing/2014/main" id="{1B2C4C00-1F40-5E6C-0E30-F9E4271255FC}"/>
              </a:ext>
            </a:extLst>
          </p:cNvPr>
          <p:cNvSpPr txBox="1"/>
          <p:nvPr/>
        </p:nvSpPr>
        <p:spPr bwMode="auto">
          <a:xfrm>
            <a:off x="4834894" y="5549676"/>
            <a:ext cx="15523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eaLnBrk="1" hangingPunct="1"/>
            <a:r>
              <a:rPr lang="en-US" dirty="0">
                <a:latin typeface="Times New Roman" panose="02020603050405020304" pitchFamily="18" charset="0"/>
                <a:cs typeface="Times New Roman" panose="02020603050405020304" pitchFamily="18" charset="0"/>
              </a:rPr>
              <a:t>fundamental</a:t>
            </a:r>
          </a:p>
        </p:txBody>
      </p:sp>
      <p:sp>
        <p:nvSpPr>
          <p:cNvPr id="6" name="TextBox 5">
            <a:extLst>
              <a:ext uri="{FF2B5EF4-FFF2-40B4-BE49-F238E27FC236}">
                <a16:creationId xmlns:a16="http://schemas.microsoft.com/office/drawing/2014/main" id="{0C9BFEEB-60DB-2C22-BE7B-21BAC509541D}"/>
              </a:ext>
            </a:extLst>
          </p:cNvPr>
          <p:cNvSpPr txBox="1"/>
          <p:nvPr/>
        </p:nvSpPr>
        <p:spPr bwMode="auto">
          <a:xfrm>
            <a:off x="6270288" y="5549676"/>
            <a:ext cx="12014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eaLnBrk="1" hangingPunct="1"/>
            <a:r>
              <a:rPr lang="en-US" dirty="0">
                <a:latin typeface="Times New Roman" panose="02020603050405020304" pitchFamily="18" charset="0"/>
                <a:cs typeface="Times New Roman" panose="02020603050405020304" pitchFamily="18" charset="0"/>
              </a:rPr>
              <a:t>in nature</a:t>
            </a:r>
          </a:p>
        </p:txBody>
      </p:sp>
      <p:cxnSp>
        <p:nvCxnSpPr>
          <p:cNvPr id="8" name="Straight Arrow Connector 7">
            <a:extLst>
              <a:ext uri="{FF2B5EF4-FFF2-40B4-BE49-F238E27FC236}">
                <a16:creationId xmlns:a16="http://schemas.microsoft.com/office/drawing/2014/main" id="{C957DA4C-29AE-9C36-9093-098102F1FB31}"/>
              </a:ext>
            </a:extLst>
          </p:cNvPr>
          <p:cNvCxnSpPr>
            <a:stCxn id="5" idx="0"/>
          </p:cNvCxnSpPr>
          <p:nvPr/>
        </p:nvCxnSpPr>
        <p:spPr>
          <a:xfrm flipH="1" flipV="1">
            <a:off x="5557907" y="5195257"/>
            <a:ext cx="53164" cy="3544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39F3E2D-EE97-5253-57C3-1E50F3DF3C6F}"/>
              </a:ext>
            </a:extLst>
          </p:cNvPr>
          <p:cNvCxnSpPr>
            <a:cxnSpLocks/>
          </p:cNvCxnSpPr>
          <p:nvPr/>
        </p:nvCxnSpPr>
        <p:spPr>
          <a:xfrm flipH="1" flipV="1">
            <a:off x="6387247" y="5195257"/>
            <a:ext cx="212651" cy="3544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n Integrated IoT Platform-as-a-Service | Particle">
            <a:extLst>
              <a:ext uri="{FF2B5EF4-FFF2-40B4-BE49-F238E27FC236}">
                <a16:creationId xmlns:a16="http://schemas.microsoft.com/office/drawing/2014/main" id="{D398B054-F2DC-85F5-D834-6B71A9AA44B9}"/>
              </a:ext>
            </a:extLst>
          </p:cNvPr>
          <p:cNvPicPr>
            <a:picLocks noChangeAspect="1"/>
          </p:cNvPicPr>
          <p:nvPr/>
        </p:nvPicPr>
        <p:blipFill>
          <a:blip r:embed="rId2"/>
          <a:stretch>
            <a:fillRect/>
          </a:stretch>
        </p:blipFill>
        <p:spPr>
          <a:xfrm>
            <a:off x="2883877" y="1088064"/>
            <a:ext cx="2441750" cy="1371449"/>
          </a:xfrm>
          <a:prstGeom prst="rect">
            <a:avLst/>
          </a:prstGeom>
        </p:spPr>
      </p:pic>
      <p:sp>
        <p:nvSpPr>
          <p:cNvPr id="9" name="TextBox 8">
            <a:extLst>
              <a:ext uri="{FF2B5EF4-FFF2-40B4-BE49-F238E27FC236}">
                <a16:creationId xmlns:a16="http://schemas.microsoft.com/office/drawing/2014/main" id="{473587F8-2698-8F24-2AFA-F52249F4898A}"/>
              </a:ext>
            </a:extLst>
          </p:cNvPr>
          <p:cNvSpPr txBox="1"/>
          <p:nvPr/>
        </p:nvSpPr>
        <p:spPr>
          <a:xfrm>
            <a:off x="1198557" y="372064"/>
            <a:ext cx="6820027"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Physics is all about particles (and fields). </a:t>
            </a:r>
          </a:p>
        </p:txBody>
      </p:sp>
      <p:sp>
        <p:nvSpPr>
          <p:cNvPr id="12" name="TextBox 11">
            <a:extLst>
              <a:ext uri="{FF2B5EF4-FFF2-40B4-BE49-F238E27FC236}">
                <a16:creationId xmlns:a16="http://schemas.microsoft.com/office/drawing/2014/main" id="{9A640939-BCB9-622E-49ED-A54A483F9EC4}"/>
              </a:ext>
            </a:extLst>
          </p:cNvPr>
          <p:cNvSpPr txBox="1"/>
          <p:nvPr/>
        </p:nvSpPr>
        <p:spPr>
          <a:xfrm>
            <a:off x="1198558" y="5919008"/>
            <a:ext cx="5571460" cy="458011"/>
          </a:xfrm>
          <a:prstGeom prst="rect">
            <a:avLst/>
          </a:prstGeom>
          <a:noFill/>
        </p:spPr>
        <p:txBody>
          <a:bodyPr wrap="square" rtlCol="0">
            <a:spAutoFit/>
          </a:bodyPr>
          <a:lstStyle/>
          <a:p>
            <a:pPr algn="l">
              <a:lnSpc>
                <a:spcPct val="150000"/>
              </a:lnSpc>
            </a:pPr>
            <a:r>
              <a:rPr lang="en-US" dirty="0">
                <a:latin typeface="Times New Roman"/>
                <a:cs typeface="Times New Roman"/>
              </a:rPr>
              <a:t>Quantum fields are p</a:t>
            </a:r>
            <a:r>
              <a:rPr kumimoji="1" lang="en-US" dirty="0">
                <a:latin typeface="Times New Roman"/>
                <a:cs typeface="Times New Roman"/>
              </a:rPr>
              <a:t>articles.</a:t>
            </a:r>
          </a:p>
        </p:txBody>
      </p:sp>
      <p:sp>
        <p:nvSpPr>
          <p:cNvPr id="13" name="TextBox 12">
            <a:extLst>
              <a:ext uri="{FF2B5EF4-FFF2-40B4-BE49-F238E27FC236}">
                <a16:creationId xmlns:a16="http://schemas.microsoft.com/office/drawing/2014/main" id="{852BDC2D-B74C-854C-EE0F-A7A61E83ABDA}"/>
              </a:ext>
            </a:extLst>
          </p:cNvPr>
          <p:cNvSpPr txBox="1"/>
          <p:nvPr/>
        </p:nvSpPr>
        <p:spPr>
          <a:xfrm>
            <a:off x="1198557" y="2857380"/>
            <a:ext cx="6059156" cy="458908"/>
          </a:xfrm>
          <a:prstGeom prst="rect">
            <a:avLst/>
          </a:prstGeom>
          <a:noFill/>
        </p:spPr>
        <p:txBody>
          <a:bodyPr wrap="square" rtlCol="0">
            <a:spAutoFit/>
          </a:bodyPr>
          <a:lstStyle/>
          <a:p>
            <a:pPr algn="l">
              <a:lnSpc>
                <a:spcPct val="150000"/>
              </a:lnSpc>
            </a:pPr>
            <a:r>
              <a:rPr kumimoji="1" lang="en-US" dirty="0" err="1">
                <a:latin typeface="Times New Roman"/>
                <a:cs typeface="Times New Roman"/>
              </a:rPr>
              <a:t>在古典物理中，沒有任何兩個粒子是一模一樣的</a:t>
            </a:r>
            <a:r>
              <a:rPr kumimoji="1" lang="en-US" dirty="0">
                <a:latin typeface="Times New Roman"/>
                <a:cs typeface="Times New Roman"/>
              </a:rPr>
              <a: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31115F5-D954-3600-E346-C45A247E0924}"/>
                  </a:ext>
                </a:extLst>
              </p:cNvPr>
              <p:cNvSpPr txBox="1"/>
              <p:nvPr/>
            </p:nvSpPr>
            <p:spPr>
              <a:xfrm>
                <a:off x="1198557" y="4388354"/>
                <a:ext cx="7623896" cy="458587"/>
              </a:xfrm>
              <a:prstGeom prst="rect">
                <a:avLst/>
              </a:prstGeom>
              <a:noFill/>
            </p:spPr>
            <p:txBody>
              <a:bodyPr wrap="square" rtlCol="0">
                <a:spAutoFit/>
              </a:bodyPr>
              <a:lstStyle/>
              <a:p>
                <a:pPr>
                  <a:lnSpc>
                    <a:spcPct val="150000"/>
                  </a:lnSpc>
                </a:pPr>
                <a:r>
                  <a:rPr kumimoji="1" lang="en-US" dirty="0" err="1">
                    <a:latin typeface="Times New Roman"/>
                    <a:cs typeface="Times New Roman"/>
                  </a:rPr>
                  <a:t>在量子物理中，</a:t>
                </a:r>
                <a:r>
                  <a:rPr lang="en-US" dirty="0" err="1">
                    <a:latin typeface="Times New Roman"/>
                    <a:cs typeface="Times New Roman"/>
                  </a:rPr>
                  <a:t>沒有任何兩個帶電</a:t>
                </a:r>
                <a14:m>
                  <m:oMath xmlns:m="http://schemas.openxmlformats.org/officeDocument/2006/math">
                    <m:r>
                      <a:rPr lang="en-US" b="0" i="1" smtClean="0">
                        <a:latin typeface="Cambria Math" panose="02040503050406030204" pitchFamily="18" charset="0"/>
                        <a:cs typeface="Times New Roman"/>
                      </a:rPr>
                      <m:t>−1.6</m:t>
                    </m:r>
                    <m:r>
                      <a:rPr lang="en-US" b="0" i="1" smtClean="0">
                        <a:latin typeface="Cambria Math" panose="02040503050406030204" pitchFamily="18" charset="0"/>
                        <a:ea typeface="Cambria Math" panose="02040503050406030204" pitchFamily="18" charset="0"/>
                        <a:cs typeface="Times New Roman"/>
                      </a:rPr>
                      <m:t>×</m:t>
                    </m:r>
                    <m:sSup>
                      <m:sSupPr>
                        <m:ctrlPr>
                          <a:rPr lang="en-US" b="0" i="1" smtClean="0">
                            <a:latin typeface="Cambria Math" panose="02040503050406030204" pitchFamily="18" charset="0"/>
                            <a:ea typeface="Cambria Math" panose="02040503050406030204" pitchFamily="18" charset="0"/>
                            <a:cs typeface="Times New Roman"/>
                          </a:rPr>
                        </m:ctrlPr>
                      </m:sSupPr>
                      <m:e>
                        <m:r>
                          <a:rPr lang="en-US" b="0" i="1" smtClean="0">
                            <a:latin typeface="Cambria Math" panose="02040503050406030204" pitchFamily="18" charset="0"/>
                            <a:ea typeface="Cambria Math" panose="02040503050406030204" pitchFamily="18" charset="0"/>
                            <a:cs typeface="Times New Roman"/>
                          </a:rPr>
                          <m:t>10</m:t>
                        </m:r>
                      </m:e>
                      <m:sup>
                        <m:r>
                          <a:rPr lang="en-US" b="0" i="1" smtClean="0">
                            <a:latin typeface="Cambria Math" panose="02040503050406030204" pitchFamily="18" charset="0"/>
                            <a:ea typeface="Cambria Math" panose="02040503050406030204" pitchFamily="18" charset="0"/>
                            <a:cs typeface="Times New Roman"/>
                          </a:rPr>
                          <m:t>−19</m:t>
                        </m:r>
                      </m:sup>
                    </m:sSup>
                    <m:r>
                      <m:rPr>
                        <m:nor/>
                      </m:rPr>
                      <a:rPr lang="en-US" b="0" i="0" smtClean="0">
                        <a:latin typeface="Cambria Math" panose="02040503050406030204" pitchFamily="18" charset="0"/>
                        <a:ea typeface="Cambria Math" panose="02040503050406030204" pitchFamily="18" charset="0"/>
                        <a:cs typeface="Times New Roman"/>
                      </a:rPr>
                      <m:t>C</m:t>
                    </m:r>
                  </m:oMath>
                </a14:m>
                <a:r>
                  <a:rPr lang="en-US" dirty="0" err="1">
                    <a:latin typeface="Times New Roman"/>
                    <a:cs typeface="Times New Roman"/>
                  </a:rPr>
                  <a:t>的基本粒子是不一樣的</a:t>
                </a:r>
                <a:r>
                  <a:rPr kumimoji="1" lang="en-US" dirty="0">
                    <a:latin typeface="Times New Roman"/>
                    <a:cs typeface="Times New Roman"/>
                  </a:rPr>
                  <a:t>。</a:t>
                </a:r>
              </a:p>
            </p:txBody>
          </p:sp>
        </mc:Choice>
        <mc:Fallback xmlns="">
          <p:sp>
            <p:nvSpPr>
              <p:cNvPr id="14" name="TextBox 13">
                <a:extLst>
                  <a:ext uri="{FF2B5EF4-FFF2-40B4-BE49-F238E27FC236}">
                    <a16:creationId xmlns:a16="http://schemas.microsoft.com/office/drawing/2014/main" id="{031115F5-D954-3600-E346-C45A247E0924}"/>
                  </a:ext>
                </a:extLst>
              </p:cNvPr>
              <p:cNvSpPr txBox="1">
                <a:spLocks noRot="1" noChangeAspect="1" noMove="1" noResize="1" noEditPoints="1" noAdjustHandles="1" noChangeArrowheads="1" noChangeShapeType="1" noTextEdit="1"/>
              </p:cNvSpPr>
              <p:nvPr/>
            </p:nvSpPr>
            <p:spPr>
              <a:xfrm>
                <a:off x="1198557" y="4388354"/>
                <a:ext cx="7623896" cy="458587"/>
              </a:xfrm>
              <a:prstGeom prst="rect">
                <a:avLst/>
              </a:prstGeom>
              <a:blipFill>
                <a:blip r:embed="rId3"/>
                <a:stretch>
                  <a:fillRect l="-666" b="-18919"/>
                </a:stretch>
              </a:blipFill>
            </p:spPr>
            <p:txBody>
              <a:bodyPr/>
              <a:lstStyle/>
              <a:p>
                <a:r>
                  <a:rPr lang="en-US">
                    <a:noFill/>
                  </a:rPr>
                  <a:t> </a:t>
                </a:r>
              </a:p>
            </p:txBody>
          </p:sp>
        </mc:Fallback>
      </mc:AlternateContent>
    </p:spTree>
    <p:extLst>
      <p:ext uri="{BB962C8B-B14F-4D97-AF65-F5344CB8AC3E}">
        <p14:creationId xmlns:p14="http://schemas.microsoft.com/office/powerpoint/2010/main" val="35867473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75695E-EEAB-D157-8F76-C253D64208FB}"/>
              </a:ext>
            </a:extLst>
          </p:cNvPr>
          <p:cNvSpPr txBox="1"/>
          <p:nvPr/>
        </p:nvSpPr>
        <p:spPr>
          <a:xfrm>
            <a:off x="2638001" y="1191953"/>
            <a:ext cx="3283974"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Gauge boson is self interacting!</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401B3DB-6D78-3D2A-2191-B554A71052AB}"/>
                  </a:ext>
                </a:extLst>
              </p:cNvPr>
              <p:cNvSpPr txBox="1"/>
              <p:nvPr/>
            </p:nvSpPr>
            <p:spPr>
              <a:xfrm>
                <a:off x="1189821" y="5060099"/>
                <a:ext cx="3752511" cy="411395"/>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cs typeface="Times New Roman"/>
                            </a:rPr>
                          </m:ctrlPr>
                        </m:sSubPr>
                        <m:e>
                          <m:r>
                            <a:rPr lang="en-US" altLang="zh-TW" b="1" i="1" smtClean="0">
                              <a:latin typeface="Cambria Math" panose="02040503050406030204" pitchFamily="18" charset="0"/>
                              <a:cs typeface="Times New Roman"/>
                            </a:rPr>
                            <m:t>𝑮</m:t>
                          </m:r>
                        </m:e>
                        <m:sub>
                          <m:r>
                            <a:rPr lang="en-US" i="1">
                              <a:latin typeface="Cambria Math" panose="02040503050406030204" pitchFamily="18" charset="0"/>
                              <a:ea typeface="Cambria Math" panose="02040503050406030204" pitchFamily="18" charset="0"/>
                              <a:cs typeface="Times New Roman"/>
                            </a:rPr>
                            <m:t>𝜇𝜈</m:t>
                          </m:r>
                        </m:sub>
                      </m:sSub>
                      <m:r>
                        <a:rPr lang="en-US" altLang="zh-TW" b="0" i="1" smtClean="0">
                          <a:latin typeface="Cambria Math" panose="02040503050406030204" pitchFamily="18" charset="0"/>
                          <a:cs typeface="Times New Roman"/>
                        </a:rPr>
                        <m:t>=</m:t>
                      </m:r>
                      <m:sSub>
                        <m:sSubPr>
                          <m:ctrlPr>
                            <a:rPr lang="en-US" i="1" smtClean="0">
                              <a:latin typeface="Cambria Math" panose="02040503050406030204" pitchFamily="18" charset="0"/>
                              <a:ea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en-US" altLang="zh-TW" b="1" i="1" smtClean="0">
                              <a:latin typeface="Cambria Math" panose="02040503050406030204" pitchFamily="18" charset="0"/>
                              <a:ea typeface="Cambria Math" panose="02040503050406030204" pitchFamily="18" charset="0"/>
                              <a:cs typeface="Times New Roman"/>
                            </a:rPr>
                            <m:t>𝜈</m:t>
                          </m:r>
                        </m:sub>
                      </m:sSub>
                      <m:r>
                        <a:rPr lang="en-US" i="1">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ea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𝜈</m:t>
                          </m:r>
                        </m:sub>
                      </m:sSub>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a:rPr lang="en-US" altLang="zh-TW" b="0" i="1" smtClean="0">
                          <a:latin typeface="Cambria Math" panose="02040503050406030204" pitchFamily="18" charset="0"/>
                          <a:cs typeface="Times New Roman"/>
                        </a:rPr>
                        <m:t>+</m:t>
                      </m:r>
                      <m:r>
                        <a:rPr lang="en-US" altLang="zh-TW" b="0" i="1" smtClean="0">
                          <a:latin typeface="Cambria Math" panose="02040503050406030204" pitchFamily="18" charset="0"/>
                          <a:cs typeface="Times New Roman"/>
                        </a:rPr>
                        <m:t>𝑔</m:t>
                      </m:r>
                      <m:d>
                        <m:dPr>
                          <m:ctrlPr>
                            <a:rPr lang="en-US" altLang="zh-TW" b="0" i="1" smtClean="0">
                              <a:latin typeface="Cambria Math" panose="02040503050406030204" pitchFamily="18" charset="0"/>
                              <a:cs typeface="Times New Roman"/>
                            </a:rPr>
                          </m:ctrlPr>
                        </m:dPr>
                        <m:e>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a:rPr lang="en-US" altLang="zh-TW" i="1" smtClean="0">
                              <a:latin typeface="Cambria Math" panose="02040503050406030204" pitchFamily="18" charset="0"/>
                              <a:ea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en-US" altLang="zh-TW" b="1" i="1" smtClean="0">
                                  <a:latin typeface="Cambria Math" panose="02040503050406030204" pitchFamily="18" charset="0"/>
                                  <a:ea typeface="Cambria Math" panose="02040503050406030204" pitchFamily="18" charset="0"/>
                                  <a:cs typeface="Times New Roman"/>
                                </a:rPr>
                                <m:t>𝜈</m:t>
                              </m:r>
                            </m:sub>
                          </m:sSub>
                        </m:e>
                      </m:d>
                    </m:oMath>
                  </m:oMathPara>
                </a14:m>
                <a:endParaRPr lang="en-US" dirty="0"/>
              </a:p>
            </p:txBody>
          </p:sp>
        </mc:Choice>
        <mc:Fallback xmlns="">
          <p:sp>
            <p:nvSpPr>
              <p:cNvPr id="3" name="TextBox 2">
                <a:extLst>
                  <a:ext uri="{FF2B5EF4-FFF2-40B4-BE49-F238E27FC236}">
                    <a16:creationId xmlns:a16="http://schemas.microsoft.com/office/drawing/2014/main" id="{6401B3DB-6D78-3D2A-2191-B554A71052AB}"/>
                  </a:ext>
                </a:extLst>
              </p:cNvPr>
              <p:cNvSpPr txBox="1">
                <a:spLocks noRot="1" noChangeAspect="1" noMove="1" noResize="1" noEditPoints="1" noAdjustHandles="1" noChangeArrowheads="1" noChangeShapeType="1" noTextEdit="1"/>
              </p:cNvSpPr>
              <p:nvPr/>
            </p:nvSpPr>
            <p:spPr>
              <a:xfrm>
                <a:off x="1189821" y="5060099"/>
                <a:ext cx="3752511" cy="411395"/>
              </a:xfrm>
              <a:prstGeom prst="rect">
                <a:avLst/>
              </a:prstGeom>
              <a:blipFill>
                <a:blip r:embed="rId2"/>
                <a:stretch>
                  <a:fillRect b="-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FADAD05-2A77-6DF8-151D-43DECBB15AFF}"/>
                  </a:ext>
                </a:extLst>
              </p:cNvPr>
              <p:cNvSpPr txBox="1"/>
              <p:nvPr/>
            </p:nvSpPr>
            <p:spPr>
              <a:xfrm>
                <a:off x="1189821" y="4007838"/>
                <a:ext cx="3123247" cy="902427"/>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cs typeface="Times New Roman"/>
                            </a:rPr>
                          </m:ctrlPr>
                        </m:fPr>
                        <m:num>
                          <m:r>
                            <a:rPr lang="en-US" altLang="zh-TW" b="0" i="1" smtClean="0">
                              <a:latin typeface="Cambria Math" panose="02040503050406030204" pitchFamily="18" charset="0"/>
                              <a:cs typeface="Times New Roman"/>
                            </a:rPr>
                            <m:t>1</m:t>
                          </m:r>
                        </m:num>
                        <m:den>
                          <m:r>
                            <a:rPr lang="en-US" altLang="zh-TW" b="0" i="1" smtClean="0">
                              <a:latin typeface="Cambria Math" panose="02040503050406030204" pitchFamily="18" charset="0"/>
                              <a:cs typeface="Times New Roman"/>
                            </a:rPr>
                            <m:t>4</m:t>
                          </m:r>
                        </m:den>
                      </m:f>
                      <m:sSub>
                        <m:sSubPr>
                          <m:ctrlPr>
                            <a:rPr lang="en-US" altLang="zh-TW" i="1" smtClean="0">
                              <a:latin typeface="Cambria Math" panose="02040503050406030204" pitchFamily="18" charset="0"/>
                              <a:cs typeface="Times New Roman"/>
                            </a:rPr>
                          </m:ctrlPr>
                        </m:sSubPr>
                        <m:e>
                          <m:r>
                            <a:rPr lang="en-US" altLang="zh-TW" b="1" i="1" smtClean="0">
                              <a:latin typeface="Cambria Math" panose="02040503050406030204" pitchFamily="18" charset="0"/>
                              <a:cs typeface="Times New Roman"/>
                            </a:rPr>
                            <m:t>𝑮</m:t>
                          </m:r>
                        </m:e>
                        <m:sub>
                          <m:r>
                            <a:rPr lang="en-US" i="1">
                              <a:latin typeface="Cambria Math" panose="02040503050406030204" pitchFamily="18" charset="0"/>
                              <a:ea typeface="Cambria Math" panose="02040503050406030204" pitchFamily="18" charset="0"/>
                              <a:cs typeface="Times New Roman"/>
                            </a:rPr>
                            <m:t>𝜇𝜈</m:t>
                          </m:r>
                        </m:sub>
                      </m:sSub>
                      <m:r>
                        <a:rPr lang="en-US" altLang="zh-TW" i="1" smtClean="0">
                          <a:latin typeface="Cambria Math" panose="02040503050406030204" pitchFamily="18" charset="0"/>
                          <a:ea typeface="Cambria Math" panose="02040503050406030204" pitchFamily="18" charset="0"/>
                          <a:cs typeface="Times New Roman"/>
                        </a:rPr>
                        <m:t>∙</m:t>
                      </m:r>
                      <m:sSup>
                        <m:sSupPr>
                          <m:ctrlPr>
                            <a:rPr lang="en-US" altLang="zh-TW" i="1" smtClean="0">
                              <a:latin typeface="Cambria Math" panose="02040503050406030204" pitchFamily="18" charset="0"/>
                              <a:ea typeface="Cambria Math" panose="02040503050406030204" pitchFamily="18" charset="0"/>
                              <a:cs typeface="Times New Roman"/>
                            </a:rPr>
                          </m:ctrlPr>
                        </m:sSupPr>
                        <m:e>
                          <m:r>
                            <a:rPr lang="en-US" altLang="zh-TW" b="1" i="1" smtClean="0">
                              <a:latin typeface="Cambria Math" panose="02040503050406030204" pitchFamily="18" charset="0"/>
                              <a:ea typeface="Cambria Math" panose="02040503050406030204" pitchFamily="18" charset="0"/>
                              <a:cs typeface="Times New Roman"/>
                            </a:rPr>
                            <m:t>𝑮</m:t>
                          </m:r>
                        </m:e>
                        <m:sup>
                          <m:r>
                            <a:rPr lang="en-US" i="1">
                              <a:latin typeface="Cambria Math" panose="02040503050406030204" pitchFamily="18" charset="0"/>
                              <a:ea typeface="Cambria Math" panose="02040503050406030204" pitchFamily="18" charset="0"/>
                              <a:cs typeface="Times New Roman"/>
                            </a:rPr>
                            <m:t>𝜇𝜈</m:t>
                          </m:r>
                        </m:sup>
                      </m:sSup>
                      <m:r>
                        <a:rPr lang="en-US" altLang="zh-TW" b="0" i="1" smtClean="0">
                          <a:latin typeface="Cambria Math" panose="02040503050406030204" pitchFamily="18" charset="0"/>
                          <a:ea typeface="Cambria Math" panose="02040503050406030204" pitchFamily="18" charset="0"/>
                          <a:cs typeface="Times New Roman"/>
                        </a:rPr>
                        <m:t>=</m:t>
                      </m:r>
                      <m:f>
                        <m:fPr>
                          <m:ctrlPr>
                            <a:rPr lang="en-US" altLang="zh-TW" i="1">
                              <a:latin typeface="Cambria Math" panose="02040503050406030204" pitchFamily="18" charset="0"/>
                              <a:cs typeface="Times New Roman"/>
                            </a:rPr>
                          </m:ctrlPr>
                        </m:fPr>
                        <m:num>
                          <m:r>
                            <a:rPr lang="en-US" altLang="zh-TW" i="1">
                              <a:latin typeface="Cambria Math" panose="02040503050406030204" pitchFamily="18" charset="0"/>
                              <a:cs typeface="Times New Roman"/>
                            </a:rPr>
                            <m:t>1</m:t>
                          </m:r>
                        </m:num>
                        <m:den>
                          <m:r>
                            <a:rPr lang="en-US" altLang="zh-TW" i="1">
                              <a:latin typeface="Cambria Math" panose="02040503050406030204" pitchFamily="18" charset="0"/>
                              <a:cs typeface="Times New Roman"/>
                            </a:rPr>
                            <m:t>4</m:t>
                          </m:r>
                        </m:den>
                      </m:f>
                      <m:nary>
                        <m:naryPr>
                          <m:chr m:val="∑"/>
                          <m:ctrlPr>
                            <a:rPr lang="zh-TW" altLang="en-US" i="1">
                              <a:latin typeface="Cambria Math" panose="02040503050406030204" pitchFamily="18" charset="0"/>
                              <a:cs typeface="Times New Roman"/>
                            </a:rPr>
                          </m:ctrlPr>
                        </m:naryPr>
                        <m:sub>
                          <m:r>
                            <m:rPr>
                              <m:brk m:alnAt="23"/>
                            </m:rPr>
                            <a:rPr lang="en-US" altLang="zh-TW" i="1">
                              <a:latin typeface="Cambria Math" panose="02040503050406030204" pitchFamily="18" charset="0"/>
                              <a:cs typeface="Times New Roman"/>
                            </a:rPr>
                            <m:t>𝑖</m:t>
                          </m:r>
                          <m:r>
                            <a:rPr lang="en-US" altLang="zh-TW" i="1">
                              <a:latin typeface="Cambria Math" panose="02040503050406030204" pitchFamily="18" charset="0"/>
                              <a:cs typeface="Times New Roman"/>
                            </a:rPr>
                            <m:t>=1</m:t>
                          </m:r>
                        </m:sub>
                        <m:sup>
                          <m:r>
                            <a:rPr lang="en-US" altLang="zh-TW" i="1">
                              <a:latin typeface="Cambria Math" panose="02040503050406030204" pitchFamily="18" charset="0"/>
                              <a:cs typeface="Times New Roman"/>
                            </a:rPr>
                            <m:t>3</m:t>
                          </m:r>
                        </m:sup>
                        <m:e>
                          <m:sSubSup>
                            <m:sSubSupPr>
                              <m:ctrlPr>
                                <a:rPr lang="zh-TW" altLang="en-US" i="1">
                                  <a:latin typeface="Cambria Math" panose="02040503050406030204" pitchFamily="18" charset="0"/>
                                  <a:cs typeface="Times New Roman"/>
                                </a:rPr>
                              </m:ctrlPr>
                            </m:sSubSupPr>
                            <m:e>
                              <m:r>
                                <a:rPr lang="en-US" altLang="zh-TW" i="1">
                                  <a:latin typeface="Cambria Math" panose="02040503050406030204" pitchFamily="18" charset="0"/>
                                  <a:cs typeface="Times New Roman"/>
                                </a:rPr>
                                <m:t>𝐺</m:t>
                              </m:r>
                            </m:e>
                            <m:sub>
                              <m:r>
                                <a:rPr lang="en-US" i="1">
                                  <a:latin typeface="Cambria Math" panose="02040503050406030204" pitchFamily="18" charset="0"/>
                                  <a:ea typeface="Cambria Math" panose="02040503050406030204" pitchFamily="18" charset="0"/>
                                  <a:cs typeface="Times New Roman"/>
                                </a:rPr>
                                <m:t>𝜇𝜈</m:t>
                              </m:r>
                            </m:sub>
                            <m:sup>
                              <m:r>
                                <a:rPr lang="en-US" b="0" i="1" smtClean="0">
                                  <a:latin typeface="Cambria Math" panose="02040503050406030204" pitchFamily="18" charset="0"/>
                                  <a:ea typeface="Cambria Math" panose="02040503050406030204" pitchFamily="18" charset="0"/>
                                  <a:cs typeface="Times New Roman"/>
                                </a:rPr>
                                <m:t>𝑖</m:t>
                              </m:r>
                            </m:sup>
                          </m:sSubSup>
                          <m:sSup>
                            <m:sSupPr>
                              <m:ctrlPr>
                                <a:rPr lang="en-US" altLang="zh-TW" i="1" smtClean="0">
                                  <a:latin typeface="Cambria Math" panose="02040503050406030204" pitchFamily="18" charset="0"/>
                                  <a:ea typeface="Cambria Math" panose="02040503050406030204" pitchFamily="18" charset="0"/>
                                  <a:cs typeface="Times New Roman"/>
                                </a:rPr>
                              </m:ctrlPr>
                            </m:sSupPr>
                            <m:e>
                              <m:r>
                                <a:rPr lang="en-US" altLang="zh-TW" b="0" i="1" smtClean="0">
                                  <a:latin typeface="Cambria Math" panose="02040503050406030204" pitchFamily="18" charset="0"/>
                                  <a:ea typeface="Cambria Math" panose="02040503050406030204" pitchFamily="18" charset="0"/>
                                  <a:cs typeface="Times New Roman"/>
                                </a:rPr>
                                <m:t>𝐺</m:t>
                              </m:r>
                            </m:e>
                            <m:sup>
                              <m:r>
                                <a:rPr lang="en-US" altLang="zh-TW" b="0" i="1" smtClean="0">
                                  <a:latin typeface="Cambria Math" panose="02040503050406030204" pitchFamily="18" charset="0"/>
                                  <a:ea typeface="Cambria Math" panose="02040503050406030204" pitchFamily="18" charset="0"/>
                                  <a:cs typeface="Times New Roman"/>
                                </a:rPr>
                                <m:t>𝑖</m:t>
                              </m:r>
                              <m:r>
                                <a:rPr lang="en-US" altLang="zh-TW" b="0" i="1" smtClean="0">
                                  <a:latin typeface="Cambria Math" panose="02040503050406030204" pitchFamily="18" charset="0"/>
                                  <a:ea typeface="Cambria Math" panose="02040503050406030204" pitchFamily="18" charset="0"/>
                                  <a:cs typeface="Times New Roman"/>
                                </a:rPr>
                                <m:t>𝜇𝜈</m:t>
                              </m:r>
                            </m:sup>
                          </m:sSup>
                        </m:e>
                      </m:nary>
                    </m:oMath>
                  </m:oMathPara>
                </a14:m>
                <a:endParaRPr lang="en-US" dirty="0"/>
              </a:p>
            </p:txBody>
          </p:sp>
        </mc:Choice>
        <mc:Fallback xmlns="">
          <p:sp>
            <p:nvSpPr>
              <p:cNvPr id="4" name="TextBox 3">
                <a:extLst>
                  <a:ext uri="{FF2B5EF4-FFF2-40B4-BE49-F238E27FC236}">
                    <a16:creationId xmlns:a16="http://schemas.microsoft.com/office/drawing/2014/main" id="{DFADAD05-2A77-6DF8-151D-43DECBB15AFF}"/>
                  </a:ext>
                </a:extLst>
              </p:cNvPr>
              <p:cNvSpPr txBox="1">
                <a:spLocks noRot="1" noChangeAspect="1" noMove="1" noResize="1" noEditPoints="1" noAdjustHandles="1" noChangeArrowheads="1" noChangeShapeType="1" noTextEdit="1"/>
              </p:cNvSpPr>
              <p:nvPr/>
            </p:nvSpPr>
            <p:spPr>
              <a:xfrm>
                <a:off x="1189821" y="4007838"/>
                <a:ext cx="3123247" cy="902427"/>
              </a:xfrm>
              <a:prstGeom prst="rect">
                <a:avLst/>
              </a:prstGeom>
              <a:blipFill>
                <a:blip r:embed="rId3"/>
                <a:stretch>
                  <a:fillRect t="-90278" b="-141667"/>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E8DFCEBC-7AF5-98D9-C05C-D220A5548968}"/>
              </a:ext>
            </a:extLst>
          </p:cNvPr>
          <p:cNvSpPr txBox="1"/>
          <p:nvPr/>
        </p:nvSpPr>
        <p:spPr>
          <a:xfrm>
            <a:off x="3889191" y="1948190"/>
            <a:ext cx="2143433"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is gauge invariant!</a:t>
            </a:r>
          </a:p>
        </p:txBody>
      </p:sp>
      <mc:AlternateContent xmlns:mc="http://schemas.openxmlformats.org/markup-compatibility/2006" xmlns:a14="http://schemas.microsoft.com/office/drawing/2010/main">
        <mc:Choice Requires="a14">
          <p:sp>
            <p:nvSpPr>
              <p:cNvPr id="6" name="文字方塊 9">
                <a:extLst>
                  <a:ext uri="{FF2B5EF4-FFF2-40B4-BE49-F238E27FC236}">
                    <a16:creationId xmlns:a16="http://schemas.microsoft.com/office/drawing/2014/main" id="{57ABD183-A1CA-6058-4F9B-0F5320125D61}"/>
                  </a:ext>
                </a:extLst>
              </p:cNvPr>
              <p:cNvSpPr txBox="1"/>
              <p:nvPr/>
            </p:nvSpPr>
            <p:spPr>
              <a:xfrm>
                <a:off x="1162078" y="1984547"/>
                <a:ext cx="2341286" cy="421654"/>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en-US" b="1" i="0" smtClean="0">
                          <a:latin typeface="Cambria Math" panose="02040503050406030204" pitchFamily="18" charset="0"/>
                          <a:ea typeface="Cambria Math" panose="02040503050406030204" pitchFamily="18" charset="0"/>
                          <a:cs typeface="Times New Roman"/>
                        </a:rPr>
                        <m:t>𝐭𝐫</m:t>
                      </m:r>
                      <m:r>
                        <a:rPr lang="en-US" b="0" i="1" smtClean="0">
                          <a:latin typeface="Cambria Math" panose="02040503050406030204" pitchFamily="18" charset="0"/>
                          <a:ea typeface="Cambria Math" panose="02040503050406030204" pitchFamily="18" charset="0"/>
                          <a:cs typeface="Times New Roman"/>
                        </a:rPr>
                        <m:t> </m:t>
                      </m:r>
                      <m:d>
                        <m:dPr>
                          <m:begChr m:val="{"/>
                          <m:endChr m:val="}"/>
                          <m:ctrlPr>
                            <a:rPr lang="en-US" b="0" i="1" smtClean="0">
                              <a:latin typeface="Cambria Math" panose="02040503050406030204" pitchFamily="18" charset="0"/>
                              <a:ea typeface="Cambria Math" panose="02040503050406030204" pitchFamily="18" charset="0"/>
                              <a:cs typeface="Times New Roman"/>
                            </a:rPr>
                          </m:ctrlPr>
                        </m:dPr>
                        <m:e>
                          <m:d>
                            <m:dPr>
                              <m:begChr m:val="["/>
                              <m:endChr m:val="]"/>
                              <m:ctrlPr>
                                <a:rPr lang="en-US" i="1">
                                  <a:latin typeface="Cambria Math" panose="02040503050406030204" pitchFamily="18" charset="0"/>
                                  <a:ea typeface="Cambria Math" panose="02040503050406030204" pitchFamily="18" charset="0"/>
                                  <a:cs typeface="Times New Roman"/>
                                </a:rPr>
                              </m:ctrlPr>
                            </m:dPr>
                            <m:e>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a:rPr lang="en-US" i="1">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𝜈</m:t>
                                  </m:r>
                                </m:sub>
                              </m:sSub>
                            </m:e>
                          </m:d>
                          <m:d>
                            <m:dPr>
                              <m:begChr m:val="["/>
                              <m:endChr m:val="]"/>
                              <m:ctrlPr>
                                <a:rPr lang="en-US" i="1">
                                  <a:latin typeface="Cambria Math" panose="02040503050406030204" pitchFamily="18" charset="0"/>
                                  <a:ea typeface="Cambria Math" panose="02040503050406030204" pitchFamily="18" charset="0"/>
                                  <a:cs typeface="Times New Roman"/>
                                </a:rPr>
                              </m:ctrlPr>
                            </m:dPr>
                            <m:e>
                              <m:sSup>
                                <m:sSupPr>
                                  <m:ctrlPr>
                                    <a:rPr lang="en-US" i="1" smtClean="0">
                                      <a:latin typeface="Cambria Math" panose="02040503050406030204" pitchFamily="18" charset="0"/>
                                      <a:ea typeface="Cambria Math" panose="02040503050406030204" pitchFamily="18" charset="0"/>
                                      <a:cs typeface="Times New Roman"/>
                                    </a:rPr>
                                  </m:ctrlPr>
                                </m:sSupPr>
                                <m:e>
                                  <m:r>
                                    <a:rPr lang="en-US" b="0" i="1" smtClean="0">
                                      <a:latin typeface="Cambria Math" panose="02040503050406030204" pitchFamily="18" charset="0"/>
                                      <a:ea typeface="Cambria Math" panose="02040503050406030204" pitchFamily="18" charset="0"/>
                                      <a:cs typeface="Times New Roman"/>
                                    </a:rPr>
                                    <m:t>𝐷</m:t>
                                  </m:r>
                                </m:e>
                                <m:sup>
                                  <m:r>
                                    <a:rPr lang="en-US" i="1" smtClean="0">
                                      <a:latin typeface="Cambria Math" panose="02040503050406030204" pitchFamily="18" charset="0"/>
                                      <a:ea typeface="Cambria Math" panose="02040503050406030204" pitchFamily="18" charset="0"/>
                                      <a:cs typeface="Times New Roman"/>
                                    </a:rPr>
                                    <m:t>𝜇</m:t>
                                  </m:r>
                                </m:sup>
                              </m:sSup>
                              <m:r>
                                <a:rPr lang="en-US" i="1">
                                  <a:latin typeface="Cambria Math" panose="02040503050406030204" pitchFamily="18" charset="0"/>
                                  <a:ea typeface="Cambria Math" panose="02040503050406030204" pitchFamily="18" charset="0"/>
                                  <a:cs typeface="Times New Roman"/>
                                </a:rPr>
                                <m:t>,</m:t>
                              </m:r>
                              <m:sSup>
                                <m:sSupPr>
                                  <m:ctrlPr>
                                    <a:rPr lang="en-US" i="1">
                                      <a:latin typeface="Cambria Math" panose="02040503050406030204" pitchFamily="18" charset="0"/>
                                      <a:ea typeface="Cambria Math" panose="02040503050406030204" pitchFamily="18" charset="0"/>
                                      <a:cs typeface="Times New Roman"/>
                                    </a:rPr>
                                  </m:ctrlPr>
                                </m:sSupPr>
                                <m:e>
                                  <m:r>
                                    <a:rPr lang="en-US" i="1">
                                      <a:latin typeface="Cambria Math" panose="02040503050406030204" pitchFamily="18" charset="0"/>
                                      <a:ea typeface="Cambria Math" panose="02040503050406030204" pitchFamily="18" charset="0"/>
                                      <a:cs typeface="Times New Roman"/>
                                    </a:rPr>
                                    <m:t>𝐷</m:t>
                                  </m:r>
                                </m:e>
                                <m:sup>
                                  <m:r>
                                    <a:rPr lang="en-US" i="1" smtClean="0">
                                      <a:latin typeface="Cambria Math" panose="02040503050406030204" pitchFamily="18" charset="0"/>
                                      <a:ea typeface="Cambria Math" panose="02040503050406030204" pitchFamily="18" charset="0"/>
                                      <a:cs typeface="Times New Roman"/>
                                    </a:rPr>
                                    <m:t>𝜈</m:t>
                                  </m:r>
                                </m:sup>
                              </m:sSup>
                            </m:e>
                          </m:d>
                        </m:e>
                      </m:d>
                    </m:oMath>
                  </m:oMathPara>
                </a14:m>
                <a:endParaRPr lang="zh-TW" altLang="en-US" dirty="0">
                  <a:latin typeface="Times New Roman" pitchFamily="18" charset="0"/>
                  <a:cs typeface="Times New Roman" pitchFamily="18" charset="0"/>
                </a:endParaRPr>
              </a:p>
            </p:txBody>
          </p:sp>
        </mc:Choice>
        <mc:Fallback xmlns="">
          <p:sp>
            <p:nvSpPr>
              <p:cNvPr id="6" name="文字方塊 9">
                <a:extLst>
                  <a:ext uri="{FF2B5EF4-FFF2-40B4-BE49-F238E27FC236}">
                    <a16:creationId xmlns:a16="http://schemas.microsoft.com/office/drawing/2014/main" id="{57ABD183-A1CA-6058-4F9B-0F5320125D61}"/>
                  </a:ext>
                </a:extLst>
              </p:cNvPr>
              <p:cNvSpPr txBox="1">
                <a:spLocks noRot="1" noChangeAspect="1" noMove="1" noResize="1" noEditPoints="1" noAdjustHandles="1" noChangeArrowheads="1" noChangeShapeType="1" noTextEdit="1"/>
              </p:cNvSpPr>
              <p:nvPr/>
            </p:nvSpPr>
            <p:spPr>
              <a:xfrm>
                <a:off x="1162078" y="1984547"/>
                <a:ext cx="2341286" cy="421654"/>
              </a:xfrm>
              <a:prstGeom prst="rect">
                <a:avLst/>
              </a:prstGeom>
              <a:blipFill>
                <a:blip r:embed="rId4"/>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63538C4-AF17-35CC-2C7F-95D400D8C586}"/>
                  </a:ext>
                </a:extLst>
              </p:cNvPr>
              <p:cNvSpPr txBox="1"/>
              <p:nvPr/>
            </p:nvSpPr>
            <p:spPr>
              <a:xfrm>
                <a:off x="1175985" y="2590257"/>
                <a:ext cx="3605336" cy="411395"/>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b="1" smtClean="0">
                          <a:latin typeface="Cambria Math" panose="02040503050406030204" pitchFamily="18" charset="0"/>
                          <a:ea typeface="Cambria Math" panose="02040503050406030204" pitchFamily="18" charset="0"/>
                          <a:cs typeface="Times New Roman"/>
                        </a:rPr>
                        <m:t>𝐭𝐫</m:t>
                      </m:r>
                      <m:r>
                        <a:rPr lang="en-US" i="1">
                          <a:latin typeface="Cambria Math" panose="02040503050406030204" pitchFamily="18" charset="0"/>
                          <a:ea typeface="Cambria Math" panose="02040503050406030204" pitchFamily="18" charset="0"/>
                          <a:cs typeface="Times New Roman"/>
                        </a:rPr>
                        <m:t> </m:t>
                      </m:r>
                      <m:d>
                        <m:dPr>
                          <m:begChr m:val="{"/>
                          <m:endChr m:val="}"/>
                          <m:ctrlPr>
                            <a:rPr lang="en-US" i="1">
                              <a:latin typeface="Cambria Math" panose="02040503050406030204" pitchFamily="18" charset="0"/>
                              <a:ea typeface="Cambria Math" panose="02040503050406030204" pitchFamily="18" charset="0"/>
                              <a:cs typeface="Times New Roman"/>
                            </a:rPr>
                          </m:ctrlPr>
                        </m:dPr>
                        <m:e>
                          <m:d>
                            <m:dPr>
                              <m:ctrlPr>
                                <a:rPr lang="en-US" i="1" smtClean="0">
                                  <a:latin typeface="Cambria Math" panose="02040503050406030204" pitchFamily="18" charset="0"/>
                                  <a:ea typeface="Cambria Math" panose="02040503050406030204" pitchFamily="18" charset="0"/>
                                  <a:cs typeface="Times New Roman"/>
                                </a:rPr>
                              </m:ctrlPr>
                            </m:dPr>
                            <m:e>
                              <m:r>
                                <a:rPr lang="en-US" altLang="zh-TW" b="1" i="1">
                                  <a:latin typeface="Cambria Math" panose="02040503050406030204" pitchFamily="18" charset="0"/>
                                  <a:ea typeface="Cambria Math" panose="02040503050406030204" pitchFamily="18" charset="0"/>
                                  <a:cs typeface="Times New Roman"/>
                                </a:rPr>
                                <m:t>𝝉</m:t>
                              </m:r>
                              <m:r>
                                <a:rPr lang="en-US" altLang="zh-TW" i="1">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𝑮</m:t>
                                  </m:r>
                                </m:e>
                                <m:sub>
                                  <m:r>
                                    <a:rPr lang="en-US" i="1">
                                      <a:latin typeface="Cambria Math" panose="02040503050406030204" pitchFamily="18" charset="0"/>
                                      <a:ea typeface="Cambria Math" panose="02040503050406030204" pitchFamily="18" charset="0"/>
                                      <a:cs typeface="Times New Roman"/>
                                    </a:rPr>
                                    <m:t>𝜇𝜈</m:t>
                                  </m:r>
                                </m:sub>
                              </m:sSub>
                            </m:e>
                          </m:d>
                          <m:d>
                            <m:dPr>
                              <m:ctrlPr>
                                <a:rPr lang="en-US" i="1">
                                  <a:latin typeface="Cambria Math" panose="02040503050406030204" pitchFamily="18" charset="0"/>
                                  <a:ea typeface="Cambria Math" panose="02040503050406030204" pitchFamily="18" charset="0"/>
                                  <a:cs typeface="Times New Roman"/>
                                </a:rPr>
                              </m:ctrlPr>
                            </m:dPr>
                            <m:e>
                              <m:r>
                                <a:rPr lang="en-US" altLang="zh-TW" b="1" i="1">
                                  <a:latin typeface="Cambria Math" panose="02040503050406030204" pitchFamily="18" charset="0"/>
                                  <a:ea typeface="Cambria Math" panose="02040503050406030204" pitchFamily="18" charset="0"/>
                                  <a:cs typeface="Times New Roman"/>
                                </a:rPr>
                                <m:t>𝝉</m:t>
                              </m:r>
                              <m:r>
                                <a:rPr lang="en-US" altLang="zh-TW" b="1" i="1" smtClean="0">
                                  <a:latin typeface="Cambria Math" panose="02040503050406030204" pitchFamily="18" charset="0"/>
                                  <a:ea typeface="Cambria Math" panose="02040503050406030204" pitchFamily="18" charset="0"/>
                                  <a:cs typeface="Times New Roman"/>
                                </a:rPr>
                                <m:t>′</m:t>
                              </m:r>
                              <m:r>
                                <a:rPr lang="en-US" altLang="zh-TW" i="1">
                                  <a:latin typeface="Cambria Math" panose="02040503050406030204" pitchFamily="18" charset="0"/>
                                  <a:ea typeface="Cambria Math" panose="02040503050406030204" pitchFamily="18" charset="0"/>
                                  <a:cs typeface="Times New Roman" pitchFamily="18" charset="0"/>
                                </a:rPr>
                                <m:t>∙</m:t>
                              </m:r>
                              <m:sSup>
                                <m:sSupPr>
                                  <m:ctrlPr>
                                    <a:rPr lang="en-US" altLang="zh-TW" i="1">
                                      <a:latin typeface="Cambria Math" panose="02040503050406030204" pitchFamily="18" charset="0"/>
                                      <a:ea typeface="Cambria Math" panose="02040503050406030204" pitchFamily="18" charset="0"/>
                                      <a:cs typeface="Times New Roman"/>
                                    </a:rPr>
                                  </m:ctrlPr>
                                </m:sSupPr>
                                <m:e>
                                  <m:r>
                                    <a:rPr lang="en-US" altLang="zh-TW" b="1" i="1">
                                      <a:latin typeface="Cambria Math" panose="02040503050406030204" pitchFamily="18" charset="0"/>
                                      <a:ea typeface="Cambria Math" panose="02040503050406030204" pitchFamily="18" charset="0"/>
                                      <a:cs typeface="Times New Roman"/>
                                    </a:rPr>
                                    <m:t>𝑮</m:t>
                                  </m:r>
                                </m:e>
                                <m:sup>
                                  <m:r>
                                    <a:rPr lang="en-US" i="1">
                                      <a:latin typeface="Cambria Math" panose="02040503050406030204" pitchFamily="18" charset="0"/>
                                      <a:ea typeface="Cambria Math" panose="02040503050406030204" pitchFamily="18" charset="0"/>
                                      <a:cs typeface="Times New Roman"/>
                                    </a:rPr>
                                    <m:t>𝜇𝜈</m:t>
                                  </m:r>
                                </m:sup>
                              </m:sSup>
                            </m:e>
                          </m:d>
                        </m:e>
                      </m:d>
                      <m:r>
                        <a:rPr lang="en-US" b="0" i="1" smtClean="0">
                          <a:latin typeface="Cambria Math" panose="02040503050406030204" pitchFamily="18" charset="0"/>
                          <a:ea typeface="Cambria Math" panose="02040503050406030204" pitchFamily="18" charset="0"/>
                          <a:cs typeface="Times New Roman"/>
                        </a:rPr>
                        <m:t>=</m:t>
                      </m:r>
                      <m:r>
                        <a:rPr lang="en-US" b="1">
                          <a:latin typeface="Cambria Math" panose="02040503050406030204" pitchFamily="18" charset="0"/>
                          <a:ea typeface="Cambria Math" panose="02040503050406030204" pitchFamily="18" charset="0"/>
                          <a:cs typeface="Times New Roman"/>
                        </a:rPr>
                        <m:t>𝐭𝐫</m:t>
                      </m:r>
                      <m:d>
                        <m:dPr>
                          <m:ctrlPr>
                            <a:rPr lang="en-US" i="1">
                              <a:latin typeface="Cambria Math" panose="02040503050406030204" pitchFamily="18" charset="0"/>
                              <a:ea typeface="Cambria Math" panose="02040503050406030204" pitchFamily="18" charset="0"/>
                              <a:cs typeface="Times New Roman"/>
                            </a:rPr>
                          </m:ctrlPr>
                        </m:dPr>
                        <m:e>
                          <m:r>
                            <a:rPr lang="en-US" altLang="zh-TW" b="1" i="1">
                              <a:latin typeface="Cambria Math" panose="02040503050406030204" pitchFamily="18" charset="0"/>
                              <a:ea typeface="Cambria Math" panose="02040503050406030204" pitchFamily="18" charset="0"/>
                              <a:cs typeface="Times New Roman"/>
                            </a:rPr>
                            <m:t>𝝉</m:t>
                          </m:r>
                          <m:r>
                            <a:rPr lang="en-US" altLang="zh-TW" b="1" i="1" smtClean="0">
                              <a:latin typeface="Cambria Math" panose="02040503050406030204" pitchFamily="18" charset="0"/>
                              <a:ea typeface="Cambria Math" panose="02040503050406030204" pitchFamily="18" charset="0"/>
                              <a:cs typeface="Times New Roman"/>
                            </a:rPr>
                            <m:t> </m:t>
                          </m:r>
                          <m:r>
                            <a:rPr lang="en-US" altLang="zh-TW" b="1" i="1">
                              <a:latin typeface="Cambria Math" panose="02040503050406030204" pitchFamily="18" charset="0"/>
                              <a:ea typeface="Cambria Math" panose="02040503050406030204" pitchFamily="18" charset="0"/>
                              <a:cs typeface="Times New Roman"/>
                            </a:rPr>
                            <m:t>𝝉</m:t>
                          </m:r>
                          <m:r>
                            <a:rPr lang="en-US" altLang="zh-TW" b="1" i="1">
                              <a:latin typeface="Cambria Math" panose="02040503050406030204" pitchFamily="18" charset="0"/>
                              <a:ea typeface="Cambria Math" panose="02040503050406030204" pitchFamily="18" charset="0"/>
                              <a:cs typeface="Times New Roman"/>
                            </a:rPr>
                            <m:t>′</m:t>
                          </m:r>
                        </m:e>
                      </m:d>
                    </m:oMath>
                  </m:oMathPara>
                </a14:m>
                <a:endParaRPr lang="en-US" dirty="0"/>
              </a:p>
            </p:txBody>
          </p:sp>
        </mc:Choice>
        <mc:Fallback xmlns="">
          <p:sp>
            <p:nvSpPr>
              <p:cNvPr id="7" name="TextBox 6">
                <a:extLst>
                  <a:ext uri="{FF2B5EF4-FFF2-40B4-BE49-F238E27FC236}">
                    <a16:creationId xmlns:a16="http://schemas.microsoft.com/office/drawing/2014/main" id="{763538C4-AF17-35CC-2C7F-95D400D8C586}"/>
                  </a:ext>
                </a:extLst>
              </p:cNvPr>
              <p:cNvSpPr txBox="1">
                <a:spLocks noRot="1" noChangeAspect="1" noMove="1" noResize="1" noEditPoints="1" noAdjustHandles="1" noChangeArrowheads="1" noChangeShapeType="1" noTextEdit="1"/>
              </p:cNvSpPr>
              <p:nvPr/>
            </p:nvSpPr>
            <p:spPr>
              <a:xfrm>
                <a:off x="1175985" y="2590257"/>
                <a:ext cx="3605336" cy="411395"/>
              </a:xfrm>
              <a:prstGeom prst="rect">
                <a:avLst/>
              </a:prstGeom>
              <a:blipFill>
                <a:blip r:embed="rId5"/>
                <a:stretch>
                  <a:fillRect b="-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F5DD337-C1BC-1656-6500-72D283C8A4ED}"/>
                  </a:ext>
                </a:extLst>
              </p:cNvPr>
              <p:cNvSpPr txBox="1"/>
              <p:nvPr/>
            </p:nvSpPr>
            <p:spPr>
              <a:xfrm>
                <a:off x="1175985" y="3073555"/>
                <a:ext cx="6208006" cy="369332"/>
              </a:xfrm>
              <a:prstGeom prst="rect">
                <a:avLst/>
              </a:prstGeom>
              <a:noFill/>
            </p:spPr>
            <p:txBody>
              <a:bodyPr wrap="square">
                <a:spAutoFit/>
              </a:bodyPr>
              <a:lstStyle/>
              <a:p>
                <a14:m>
                  <m:oMath xmlns:m="http://schemas.openxmlformats.org/officeDocument/2006/math">
                    <m:r>
                      <a:rPr lang="en-US" b="1" smtClean="0">
                        <a:latin typeface="Cambria Math" panose="02040503050406030204" pitchFamily="18" charset="0"/>
                        <a:ea typeface="Cambria Math" panose="02040503050406030204" pitchFamily="18" charset="0"/>
                        <a:cs typeface="Times New Roman"/>
                      </a:rPr>
                      <m:t>𝐭𝐫</m:t>
                    </m:r>
                    <m:d>
                      <m:dPr>
                        <m:ctrlPr>
                          <a:rPr lang="en-US" i="1">
                            <a:latin typeface="Cambria Math" panose="02040503050406030204" pitchFamily="18" charset="0"/>
                            <a:ea typeface="Cambria Math" panose="02040503050406030204" pitchFamily="18" charset="0"/>
                            <a:cs typeface="Times New Roman"/>
                          </a:rPr>
                        </m:ctrlPr>
                      </m:dPr>
                      <m:e>
                        <m:r>
                          <a:rPr lang="en-US" altLang="zh-TW" b="1" i="1">
                            <a:latin typeface="Cambria Math" panose="02040503050406030204" pitchFamily="18" charset="0"/>
                            <a:ea typeface="Cambria Math" panose="02040503050406030204" pitchFamily="18" charset="0"/>
                            <a:cs typeface="Times New Roman"/>
                          </a:rPr>
                          <m:t>𝝉</m:t>
                        </m:r>
                        <m:r>
                          <a:rPr lang="en-US" altLang="zh-TW" b="1" i="1" smtClean="0">
                            <a:latin typeface="Cambria Math" panose="02040503050406030204" pitchFamily="18" charset="0"/>
                            <a:ea typeface="Cambria Math" panose="02040503050406030204" pitchFamily="18" charset="0"/>
                            <a:cs typeface="Times New Roman"/>
                          </a:rPr>
                          <m:t> </m:t>
                        </m:r>
                        <m:r>
                          <a:rPr lang="en-US" altLang="zh-TW" b="1" i="1">
                            <a:latin typeface="Cambria Math" panose="02040503050406030204" pitchFamily="18" charset="0"/>
                            <a:ea typeface="Cambria Math" panose="02040503050406030204" pitchFamily="18" charset="0"/>
                            <a:cs typeface="Times New Roman"/>
                          </a:rPr>
                          <m:t>𝝉</m:t>
                        </m:r>
                        <m:r>
                          <a:rPr lang="en-US" altLang="zh-TW" b="1" i="1">
                            <a:latin typeface="Cambria Math" panose="02040503050406030204" pitchFamily="18" charset="0"/>
                            <a:ea typeface="Cambria Math" panose="02040503050406030204" pitchFamily="18" charset="0"/>
                            <a:cs typeface="Times New Roman"/>
                          </a:rPr>
                          <m:t>′</m:t>
                        </m:r>
                      </m:e>
                    </m:d>
                  </m:oMath>
                </a14:m>
                <a:r>
                  <a:rPr lang="en-US" dirty="0"/>
                  <a:t> </a:t>
                </a:r>
                <a:r>
                  <a:rPr lang="en-US" dirty="0">
                    <a:latin typeface="Times New Roman" panose="02020603050405020304" pitchFamily="18" charset="0"/>
                    <a:cs typeface="Times New Roman" panose="02020603050405020304" pitchFamily="18" charset="0"/>
                  </a:rPr>
                  <a:t>is non-zero only for the same </a:t>
                </a:r>
                <a14:m>
                  <m:oMath xmlns:m="http://schemas.openxmlformats.org/officeDocument/2006/math">
                    <m:r>
                      <a:rPr lang="en-US" altLang="zh-TW" b="1" i="1">
                        <a:latin typeface="Cambria Math" panose="02040503050406030204" pitchFamily="18" charset="0"/>
                        <a:ea typeface="Cambria Math" panose="02040503050406030204" pitchFamily="18" charset="0"/>
                        <a:cs typeface="Times New Roman"/>
                      </a:rPr>
                      <m:t>𝝉</m:t>
                    </m:r>
                  </m:oMath>
                </a14:m>
                <a:r>
                  <a:rPr lang="en-US" dirty="0">
                    <a:latin typeface="Times New Roman" panose="02020603050405020304" pitchFamily="18" charset="0"/>
                    <a:cs typeface="Times New Roman" panose="02020603050405020304" pitchFamily="18" charset="0"/>
                  </a:rPr>
                  <a:t>, such as </a:t>
                </a:r>
                <a14:m>
                  <m:oMath xmlns:m="http://schemas.openxmlformats.org/officeDocument/2006/math">
                    <m:r>
                      <a:rPr lang="en-US" b="1">
                        <a:latin typeface="Cambria Math" panose="02040503050406030204" pitchFamily="18" charset="0"/>
                        <a:ea typeface="Cambria Math" panose="02040503050406030204" pitchFamily="18" charset="0"/>
                        <a:cs typeface="Times New Roman"/>
                      </a:rPr>
                      <m:t>𝐭𝐫</m:t>
                    </m:r>
                    <m:d>
                      <m:dPr>
                        <m:ctrlPr>
                          <a:rPr lang="en-US" i="1">
                            <a:latin typeface="Cambria Math" panose="02040503050406030204" pitchFamily="18" charset="0"/>
                            <a:ea typeface="Cambria Math" panose="02040503050406030204" pitchFamily="18" charset="0"/>
                            <a:cs typeface="Times New Roman"/>
                          </a:rPr>
                        </m:ctrlPr>
                      </m:dPr>
                      <m:e>
                        <m:sSup>
                          <m:sSupPr>
                            <m:ctrlPr>
                              <a:rPr lang="en-US" i="1" smtClean="0">
                                <a:latin typeface="Cambria Math" panose="02040503050406030204" pitchFamily="18" charset="0"/>
                                <a:ea typeface="Cambria Math" panose="02040503050406030204" pitchFamily="18" charset="0"/>
                                <a:cs typeface="Times New Roman"/>
                              </a:rPr>
                            </m:ctrlPr>
                          </m:sSupPr>
                          <m:e>
                            <m:r>
                              <a:rPr lang="en-US" i="1" smtClean="0">
                                <a:latin typeface="Cambria Math" panose="02040503050406030204" pitchFamily="18" charset="0"/>
                                <a:ea typeface="Cambria Math" panose="02040503050406030204" pitchFamily="18" charset="0"/>
                                <a:cs typeface="Times New Roman"/>
                              </a:rPr>
                              <m:t>𝜏</m:t>
                            </m:r>
                          </m:e>
                          <m:sup>
                            <m:r>
                              <a:rPr lang="en-US" b="0" i="1" smtClean="0">
                                <a:latin typeface="Cambria Math" panose="02040503050406030204" pitchFamily="18" charset="0"/>
                                <a:ea typeface="Cambria Math" panose="02040503050406030204" pitchFamily="18" charset="0"/>
                                <a:cs typeface="Times New Roman"/>
                              </a:rPr>
                              <m:t>1</m:t>
                            </m:r>
                          </m:sup>
                        </m:sSup>
                        <m:sSup>
                          <m:sSupPr>
                            <m:ctrlPr>
                              <a:rPr lang="en-US" i="1">
                                <a:latin typeface="Cambria Math" panose="02040503050406030204" pitchFamily="18" charset="0"/>
                                <a:ea typeface="Cambria Math" panose="02040503050406030204" pitchFamily="18" charset="0"/>
                                <a:cs typeface="Times New Roman"/>
                              </a:rPr>
                            </m:ctrlPr>
                          </m:sSupPr>
                          <m:e>
                            <m:r>
                              <a:rPr lang="en-US" i="1">
                                <a:latin typeface="Cambria Math" panose="02040503050406030204" pitchFamily="18" charset="0"/>
                                <a:ea typeface="Cambria Math" panose="02040503050406030204" pitchFamily="18" charset="0"/>
                                <a:cs typeface="Times New Roman"/>
                              </a:rPr>
                              <m:t>𝜏</m:t>
                            </m:r>
                          </m:e>
                          <m:sup>
                            <m:r>
                              <a:rPr lang="en-US" i="1">
                                <a:latin typeface="Cambria Math" panose="02040503050406030204" pitchFamily="18" charset="0"/>
                                <a:ea typeface="Cambria Math" panose="02040503050406030204" pitchFamily="18" charset="0"/>
                                <a:cs typeface="Times New Roman"/>
                              </a:rPr>
                              <m:t>1</m:t>
                            </m:r>
                          </m:sup>
                        </m:sSup>
                      </m:e>
                    </m:d>
                    <m:r>
                      <a:rPr lang="en-US" altLang="zh-TW" b="1" i="1" smtClean="0">
                        <a:latin typeface="Cambria Math" panose="02040503050406030204" pitchFamily="18" charset="0"/>
                        <a:ea typeface="Cambria Math" panose="02040503050406030204" pitchFamily="18" charset="0"/>
                        <a:cs typeface="Times New Roman"/>
                      </a:rPr>
                      <m:t>=</m:t>
                    </m:r>
                    <m:r>
                      <a:rPr lang="en-US" altLang="zh-TW" b="0" i="1" smtClean="0">
                        <a:latin typeface="Cambria Math" panose="02040503050406030204" pitchFamily="18" charset="0"/>
                        <a:ea typeface="Cambria Math" panose="02040503050406030204" pitchFamily="18" charset="0"/>
                        <a:cs typeface="Times New Roman"/>
                      </a:rPr>
                      <m:t>2</m:t>
                    </m:r>
                  </m:oMath>
                </a14:m>
                <a:r>
                  <a:rPr lang="en-US" dirty="0"/>
                  <a:t>    </a:t>
                </a:r>
              </a:p>
            </p:txBody>
          </p:sp>
        </mc:Choice>
        <mc:Fallback xmlns="">
          <p:sp>
            <p:nvSpPr>
              <p:cNvPr id="9" name="TextBox 8">
                <a:extLst>
                  <a:ext uri="{FF2B5EF4-FFF2-40B4-BE49-F238E27FC236}">
                    <a16:creationId xmlns:a16="http://schemas.microsoft.com/office/drawing/2014/main" id="{DF5DD337-C1BC-1656-6500-72D283C8A4ED}"/>
                  </a:ext>
                </a:extLst>
              </p:cNvPr>
              <p:cNvSpPr txBox="1">
                <a:spLocks noRot="1" noChangeAspect="1" noMove="1" noResize="1" noEditPoints="1" noAdjustHandles="1" noChangeArrowheads="1" noChangeShapeType="1" noTextEdit="1"/>
              </p:cNvSpPr>
              <p:nvPr/>
            </p:nvSpPr>
            <p:spPr>
              <a:xfrm>
                <a:off x="1175985" y="3073555"/>
                <a:ext cx="6208006" cy="369332"/>
              </a:xfrm>
              <a:prstGeom prst="rect">
                <a:avLst/>
              </a:prstGeom>
              <a:blipFill>
                <a:blip r:embed="rId6"/>
                <a:stretch>
                  <a:fillRect t="-3226"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293051C-0D0F-1652-0611-95A893ECC6FF}"/>
                  </a:ext>
                </a:extLst>
              </p:cNvPr>
              <p:cNvSpPr txBox="1"/>
              <p:nvPr/>
            </p:nvSpPr>
            <p:spPr>
              <a:xfrm>
                <a:off x="1193138" y="3429000"/>
                <a:ext cx="5544304" cy="503921"/>
              </a:xfrm>
              <a:prstGeom prst="rect">
                <a:avLst/>
              </a:prstGeom>
              <a:noFill/>
            </p:spPr>
            <p:txBody>
              <a:bodyPr wrap="square" rtlCol="0">
                <a:spAutoFit/>
              </a:bodyPr>
              <a:lstStyle/>
              <a:p>
                <a:pPr>
                  <a:lnSpc>
                    <a:spcPct val="150000"/>
                  </a:lnSpc>
                </a:pPr>
                <a:r>
                  <a:rPr kumimoji="1" lang="en-US" dirty="0">
                    <a:latin typeface="Times New Roman"/>
                    <a:cs typeface="Times New Roman"/>
                  </a:rPr>
                  <a:t>This forces the two </a:t>
                </a:r>
                <a14:m>
                  <m:oMath xmlns:m="http://schemas.openxmlformats.org/officeDocument/2006/math">
                    <m:sSub>
                      <m:sSubPr>
                        <m:ctrlPr>
                          <a:rPr lang="en-US" altLang="zh-TW"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𝑮</m:t>
                        </m:r>
                      </m:e>
                      <m:sub>
                        <m:r>
                          <a:rPr lang="en-US" i="1">
                            <a:latin typeface="Cambria Math" panose="02040503050406030204" pitchFamily="18" charset="0"/>
                            <a:ea typeface="Cambria Math" panose="02040503050406030204" pitchFamily="18" charset="0"/>
                            <a:cs typeface="Times New Roman"/>
                          </a:rPr>
                          <m:t>𝜇𝜈</m:t>
                        </m:r>
                      </m:sub>
                    </m:sSub>
                  </m:oMath>
                </a14:m>
                <a:r>
                  <a:rPr kumimoji="1" lang="en-US" dirty="0">
                    <a:latin typeface="Times New Roman"/>
                    <a:cs typeface="Times New Roman"/>
                  </a:rPr>
                  <a:t> into inner product: </a:t>
                </a:r>
                <a14:m>
                  <m:oMath xmlns:m="http://schemas.openxmlformats.org/officeDocument/2006/math">
                    <m:sSub>
                      <m:sSubPr>
                        <m:ctrlPr>
                          <a:rPr lang="en-US" altLang="zh-TW"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𝑮</m:t>
                        </m:r>
                      </m:e>
                      <m:sub>
                        <m:r>
                          <a:rPr lang="en-US" i="1">
                            <a:latin typeface="Cambria Math" panose="02040503050406030204" pitchFamily="18" charset="0"/>
                            <a:ea typeface="Cambria Math" panose="02040503050406030204" pitchFamily="18" charset="0"/>
                            <a:cs typeface="Times New Roman"/>
                          </a:rPr>
                          <m:t>𝜇𝜈</m:t>
                        </m:r>
                      </m:sub>
                    </m:sSub>
                    <m:r>
                      <a:rPr lang="en-US" altLang="zh-TW" i="1">
                        <a:latin typeface="Cambria Math" panose="02040503050406030204" pitchFamily="18" charset="0"/>
                        <a:ea typeface="Cambria Math" panose="02040503050406030204" pitchFamily="18" charset="0"/>
                        <a:cs typeface="Times New Roman"/>
                      </a:rPr>
                      <m:t>∙</m:t>
                    </m:r>
                    <m:sSup>
                      <m:sSupPr>
                        <m:ctrlPr>
                          <a:rPr lang="en-US" altLang="zh-TW" i="1">
                            <a:latin typeface="Cambria Math" panose="02040503050406030204" pitchFamily="18" charset="0"/>
                            <a:ea typeface="Cambria Math" panose="02040503050406030204" pitchFamily="18" charset="0"/>
                            <a:cs typeface="Times New Roman"/>
                          </a:rPr>
                        </m:ctrlPr>
                      </m:sSupPr>
                      <m:e>
                        <m:r>
                          <a:rPr lang="en-US" altLang="zh-TW" b="1" i="1">
                            <a:latin typeface="Cambria Math" panose="02040503050406030204" pitchFamily="18" charset="0"/>
                            <a:ea typeface="Cambria Math" panose="02040503050406030204" pitchFamily="18" charset="0"/>
                            <a:cs typeface="Times New Roman"/>
                          </a:rPr>
                          <m:t>𝑮</m:t>
                        </m:r>
                      </m:e>
                      <m:sup>
                        <m:r>
                          <a:rPr lang="en-US" i="1">
                            <a:latin typeface="Cambria Math" panose="02040503050406030204" pitchFamily="18" charset="0"/>
                            <a:ea typeface="Cambria Math" panose="02040503050406030204" pitchFamily="18" charset="0"/>
                            <a:cs typeface="Times New Roman"/>
                          </a:rPr>
                          <m:t>𝜇𝜈</m:t>
                        </m:r>
                      </m:sup>
                    </m:sSup>
                  </m:oMath>
                </a14:m>
                <a:r>
                  <a:rPr kumimoji="1" lang="en-US" dirty="0">
                    <a:latin typeface="Times New Roman"/>
                    <a:cs typeface="Times New Roman"/>
                  </a:rPr>
                  <a:t>.</a:t>
                </a:r>
              </a:p>
            </p:txBody>
          </p:sp>
        </mc:Choice>
        <mc:Fallback xmlns="">
          <p:sp>
            <p:nvSpPr>
              <p:cNvPr id="10" name="TextBox 9">
                <a:extLst>
                  <a:ext uri="{FF2B5EF4-FFF2-40B4-BE49-F238E27FC236}">
                    <a16:creationId xmlns:a16="http://schemas.microsoft.com/office/drawing/2014/main" id="{D293051C-0D0F-1652-0611-95A893ECC6FF}"/>
                  </a:ext>
                </a:extLst>
              </p:cNvPr>
              <p:cNvSpPr txBox="1">
                <a:spLocks noRot="1" noChangeAspect="1" noMove="1" noResize="1" noEditPoints="1" noAdjustHandles="1" noChangeArrowheads="1" noChangeShapeType="1" noTextEdit="1"/>
              </p:cNvSpPr>
              <p:nvPr/>
            </p:nvSpPr>
            <p:spPr>
              <a:xfrm>
                <a:off x="1193138" y="3429000"/>
                <a:ext cx="5544304" cy="503921"/>
              </a:xfrm>
              <a:prstGeom prst="rect">
                <a:avLst/>
              </a:prstGeom>
              <a:blipFill>
                <a:blip r:embed="rId7"/>
                <a:stretch>
                  <a:fillRect l="-1144" b="-12500"/>
                </a:stretch>
              </a:blipFill>
            </p:spPr>
            <p:txBody>
              <a:bodyPr/>
              <a:lstStyle/>
              <a:p>
                <a:r>
                  <a:rPr lang="en-US">
                    <a:noFill/>
                  </a:rPr>
                  <a:t> </a:t>
                </a:r>
              </a:p>
            </p:txBody>
          </p:sp>
        </mc:Fallback>
      </mc:AlternateContent>
    </p:spTree>
    <p:extLst>
      <p:ext uri="{BB962C8B-B14F-4D97-AF65-F5344CB8AC3E}">
        <p14:creationId xmlns:p14="http://schemas.microsoft.com/office/powerpoint/2010/main" val="8293267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CB91E24-965D-0991-3F96-105F5400ED64}"/>
                  </a:ext>
                </a:extLst>
              </p:cNvPr>
              <p:cNvSpPr txBox="1"/>
              <p:nvPr/>
            </p:nvSpPr>
            <p:spPr>
              <a:xfrm>
                <a:off x="3983857" y="750252"/>
                <a:ext cx="3752511" cy="411395"/>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cs typeface="Times New Roman"/>
                            </a:rPr>
                          </m:ctrlPr>
                        </m:sSubPr>
                        <m:e>
                          <m:r>
                            <a:rPr lang="en-US" altLang="zh-TW" b="1" i="1" smtClean="0">
                              <a:latin typeface="Cambria Math" panose="02040503050406030204" pitchFamily="18" charset="0"/>
                              <a:cs typeface="Times New Roman"/>
                            </a:rPr>
                            <m:t>𝑮</m:t>
                          </m:r>
                        </m:e>
                        <m:sub>
                          <m:r>
                            <a:rPr lang="en-US" i="1">
                              <a:latin typeface="Cambria Math" panose="02040503050406030204" pitchFamily="18" charset="0"/>
                              <a:ea typeface="Cambria Math" panose="02040503050406030204" pitchFamily="18" charset="0"/>
                              <a:cs typeface="Times New Roman"/>
                            </a:rPr>
                            <m:t>𝜇𝜈</m:t>
                          </m:r>
                        </m:sub>
                      </m:sSub>
                      <m:r>
                        <a:rPr lang="en-US" altLang="zh-TW" b="0" i="1" smtClean="0">
                          <a:latin typeface="Cambria Math" panose="02040503050406030204" pitchFamily="18" charset="0"/>
                          <a:cs typeface="Times New Roman"/>
                        </a:rPr>
                        <m:t>=</m:t>
                      </m:r>
                      <m:sSub>
                        <m:sSubPr>
                          <m:ctrlPr>
                            <a:rPr lang="en-US" i="1" smtClean="0">
                              <a:latin typeface="Cambria Math" panose="02040503050406030204" pitchFamily="18" charset="0"/>
                              <a:ea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en-US" altLang="zh-TW" b="1" i="1" smtClean="0">
                              <a:latin typeface="Cambria Math" panose="02040503050406030204" pitchFamily="18" charset="0"/>
                              <a:ea typeface="Cambria Math" panose="02040503050406030204" pitchFamily="18" charset="0"/>
                              <a:cs typeface="Times New Roman"/>
                            </a:rPr>
                            <m:t>𝜈</m:t>
                          </m:r>
                        </m:sub>
                      </m:sSub>
                      <m:r>
                        <a:rPr lang="en-US" i="1">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ea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𝜈</m:t>
                          </m:r>
                        </m:sub>
                      </m:sSub>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a:rPr lang="en-US" altLang="zh-TW" b="0" i="1" smtClean="0">
                          <a:latin typeface="Cambria Math" panose="02040503050406030204" pitchFamily="18" charset="0"/>
                          <a:cs typeface="Times New Roman"/>
                        </a:rPr>
                        <m:t>+</m:t>
                      </m:r>
                      <m:r>
                        <a:rPr lang="en-US" altLang="zh-TW" b="0" i="1" smtClean="0">
                          <a:latin typeface="Cambria Math" panose="02040503050406030204" pitchFamily="18" charset="0"/>
                          <a:cs typeface="Times New Roman"/>
                        </a:rPr>
                        <m:t>𝑔</m:t>
                      </m:r>
                      <m:d>
                        <m:dPr>
                          <m:ctrlPr>
                            <a:rPr lang="en-US" altLang="zh-TW" b="0" i="1" smtClean="0">
                              <a:latin typeface="Cambria Math" panose="02040503050406030204" pitchFamily="18" charset="0"/>
                              <a:cs typeface="Times New Roman"/>
                            </a:rPr>
                          </m:ctrlPr>
                        </m:dPr>
                        <m:e>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a:rPr lang="en-US" altLang="zh-TW" i="1" smtClean="0">
                              <a:latin typeface="Cambria Math" panose="02040503050406030204" pitchFamily="18" charset="0"/>
                              <a:ea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en-US" altLang="zh-TW" b="1" i="1" smtClean="0">
                                  <a:latin typeface="Cambria Math" panose="02040503050406030204" pitchFamily="18" charset="0"/>
                                  <a:ea typeface="Cambria Math" panose="02040503050406030204" pitchFamily="18" charset="0"/>
                                  <a:cs typeface="Times New Roman"/>
                                </a:rPr>
                                <m:t>𝜈</m:t>
                              </m:r>
                            </m:sub>
                          </m:sSub>
                        </m:e>
                      </m:d>
                    </m:oMath>
                  </m:oMathPara>
                </a14:m>
                <a:endParaRPr lang="en-US" dirty="0"/>
              </a:p>
            </p:txBody>
          </p:sp>
        </mc:Choice>
        <mc:Fallback xmlns="">
          <p:sp>
            <p:nvSpPr>
              <p:cNvPr id="2" name="TextBox 1">
                <a:extLst>
                  <a:ext uri="{FF2B5EF4-FFF2-40B4-BE49-F238E27FC236}">
                    <a16:creationId xmlns:a16="http://schemas.microsoft.com/office/drawing/2014/main" id="{1CB91E24-965D-0991-3F96-105F5400ED64}"/>
                  </a:ext>
                </a:extLst>
              </p:cNvPr>
              <p:cNvSpPr txBox="1">
                <a:spLocks noRot="1" noChangeAspect="1" noMove="1" noResize="1" noEditPoints="1" noAdjustHandles="1" noChangeArrowheads="1" noChangeShapeType="1" noTextEdit="1"/>
              </p:cNvSpPr>
              <p:nvPr/>
            </p:nvSpPr>
            <p:spPr>
              <a:xfrm>
                <a:off x="3983857" y="750252"/>
                <a:ext cx="3752511" cy="411395"/>
              </a:xfrm>
              <a:prstGeom prst="rect">
                <a:avLst/>
              </a:prstGeom>
              <a:blipFill>
                <a:blip r:embed="rId2"/>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066006C-54A4-9AB0-A64F-A4B3E66896F4}"/>
                  </a:ext>
                </a:extLst>
              </p:cNvPr>
              <p:cNvSpPr txBox="1"/>
              <p:nvPr/>
            </p:nvSpPr>
            <p:spPr>
              <a:xfrm>
                <a:off x="701893" y="504737"/>
                <a:ext cx="3123247" cy="902427"/>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cs typeface="Times New Roman"/>
                            </a:rPr>
                          </m:ctrlPr>
                        </m:fPr>
                        <m:num>
                          <m:r>
                            <a:rPr lang="en-US" altLang="zh-TW" b="0" i="1" smtClean="0">
                              <a:latin typeface="Cambria Math" panose="02040503050406030204" pitchFamily="18" charset="0"/>
                              <a:cs typeface="Times New Roman"/>
                            </a:rPr>
                            <m:t>1</m:t>
                          </m:r>
                        </m:num>
                        <m:den>
                          <m:r>
                            <a:rPr lang="en-US" altLang="zh-TW" b="0" i="1" smtClean="0">
                              <a:latin typeface="Cambria Math" panose="02040503050406030204" pitchFamily="18" charset="0"/>
                              <a:cs typeface="Times New Roman"/>
                            </a:rPr>
                            <m:t>4</m:t>
                          </m:r>
                        </m:den>
                      </m:f>
                      <m:sSub>
                        <m:sSubPr>
                          <m:ctrlPr>
                            <a:rPr lang="en-US" altLang="zh-TW" i="1" smtClean="0">
                              <a:latin typeface="Cambria Math" panose="02040503050406030204" pitchFamily="18" charset="0"/>
                              <a:cs typeface="Times New Roman"/>
                            </a:rPr>
                          </m:ctrlPr>
                        </m:sSubPr>
                        <m:e>
                          <m:r>
                            <a:rPr lang="en-US" altLang="zh-TW" b="1" i="1" smtClean="0">
                              <a:latin typeface="Cambria Math" panose="02040503050406030204" pitchFamily="18" charset="0"/>
                              <a:cs typeface="Times New Roman"/>
                            </a:rPr>
                            <m:t>𝑮</m:t>
                          </m:r>
                        </m:e>
                        <m:sub>
                          <m:r>
                            <a:rPr lang="en-US" i="1">
                              <a:latin typeface="Cambria Math" panose="02040503050406030204" pitchFamily="18" charset="0"/>
                              <a:ea typeface="Cambria Math" panose="02040503050406030204" pitchFamily="18" charset="0"/>
                              <a:cs typeface="Times New Roman"/>
                            </a:rPr>
                            <m:t>𝜇𝜈</m:t>
                          </m:r>
                        </m:sub>
                      </m:sSub>
                      <m:r>
                        <a:rPr lang="en-US" altLang="zh-TW" i="1" smtClean="0">
                          <a:latin typeface="Cambria Math" panose="02040503050406030204" pitchFamily="18" charset="0"/>
                          <a:ea typeface="Cambria Math" panose="02040503050406030204" pitchFamily="18" charset="0"/>
                          <a:cs typeface="Times New Roman"/>
                        </a:rPr>
                        <m:t>∙</m:t>
                      </m:r>
                      <m:sSup>
                        <m:sSupPr>
                          <m:ctrlPr>
                            <a:rPr lang="en-US" altLang="zh-TW" i="1" smtClean="0">
                              <a:latin typeface="Cambria Math" panose="02040503050406030204" pitchFamily="18" charset="0"/>
                              <a:ea typeface="Cambria Math" panose="02040503050406030204" pitchFamily="18" charset="0"/>
                              <a:cs typeface="Times New Roman"/>
                            </a:rPr>
                          </m:ctrlPr>
                        </m:sSupPr>
                        <m:e>
                          <m:r>
                            <a:rPr lang="en-US" altLang="zh-TW" b="1" i="1" smtClean="0">
                              <a:latin typeface="Cambria Math" panose="02040503050406030204" pitchFamily="18" charset="0"/>
                              <a:ea typeface="Cambria Math" panose="02040503050406030204" pitchFamily="18" charset="0"/>
                              <a:cs typeface="Times New Roman"/>
                            </a:rPr>
                            <m:t>𝑮</m:t>
                          </m:r>
                        </m:e>
                        <m:sup>
                          <m:r>
                            <a:rPr lang="en-US" i="1">
                              <a:latin typeface="Cambria Math" panose="02040503050406030204" pitchFamily="18" charset="0"/>
                              <a:ea typeface="Cambria Math" panose="02040503050406030204" pitchFamily="18" charset="0"/>
                              <a:cs typeface="Times New Roman"/>
                            </a:rPr>
                            <m:t>𝜇𝜈</m:t>
                          </m:r>
                        </m:sup>
                      </m:sSup>
                      <m:r>
                        <a:rPr lang="en-US" altLang="zh-TW" b="0" i="1" smtClean="0">
                          <a:latin typeface="Cambria Math" panose="02040503050406030204" pitchFamily="18" charset="0"/>
                          <a:ea typeface="Cambria Math" panose="02040503050406030204" pitchFamily="18" charset="0"/>
                          <a:cs typeface="Times New Roman"/>
                        </a:rPr>
                        <m:t>=</m:t>
                      </m:r>
                      <m:f>
                        <m:fPr>
                          <m:ctrlPr>
                            <a:rPr lang="en-US" altLang="zh-TW" i="1">
                              <a:latin typeface="Cambria Math" panose="02040503050406030204" pitchFamily="18" charset="0"/>
                              <a:cs typeface="Times New Roman"/>
                            </a:rPr>
                          </m:ctrlPr>
                        </m:fPr>
                        <m:num>
                          <m:r>
                            <a:rPr lang="en-US" altLang="zh-TW" i="1">
                              <a:latin typeface="Cambria Math" panose="02040503050406030204" pitchFamily="18" charset="0"/>
                              <a:cs typeface="Times New Roman"/>
                            </a:rPr>
                            <m:t>1</m:t>
                          </m:r>
                        </m:num>
                        <m:den>
                          <m:r>
                            <a:rPr lang="en-US" altLang="zh-TW" i="1">
                              <a:latin typeface="Cambria Math" panose="02040503050406030204" pitchFamily="18" charset="0"/>
                              <a:cs typeface="Times New Roman"/>
                            </a:rPr>
                            <m:t>4</m:t>
                          </m:r>
                        </m:den>
                      </m:f>
                      <m:nary>
                        <m:naryPr>
                          <m:chr m:val="∑"/>
                          <m:ctrlPr>
                            <a:rPr lang="zh-TW" altLang="en-US" i="1">
                              <a:latin typeface="Cambria Math" panose="02040503050406030204" pitchFamily="18" charset="0"/>
                              <a:cs typeface="Times New Roman"/>
                            </a:rPr>
                          </m:ctrlPr>
                        </m:naryPr>
                        <m:sub>
                          <m:r>
                            <m:rPr>
                              <m:brk m:alnAt="23"/>
                            </m:rPr>
                            <a:rPr lang="en-US" altLang="zh-TW" i="1">
                              <a:latin typeface="Cambria Math" panose="02040503050406030204" pitchFamily="18" charset="0"/>
                              <a:cs typeface="Times New Roman"/>
                            </a:rPr>
                            <m:t>𝑖</m:t>
                          </m:r>
                          <m:r>
                            <a:rPr lang="en-US" altLang="zh-TW" i="1">
                              <a:latin typeface="Cambria Math" panose="02040503050406030204" pitchFamily="18" charset="0"/>
                              <a:cs typeface="Times New Roman"/>
                            </a:rPr>
                            <m:t>=1</m:t>
                          </m:r>
                        </m:sub>
                        <m:sup>
                          <m:r>
                            <a:rPr lang="en-US" altLang="zh-TW" i="1">
                              <a:latin typeface="Cambria Math" panose="02040503050406030204" pitchFamily="18" charset="0"/>
                              <a:cs typeface="Times New Roman"/>
                            </a:rPr>
                            <m:t>3</m:t>
                          </m:r>
                        </m:sup>
                        <m:e>
                          <m:sSubSup>
                            <m:sSubSupPr>
                              <m:ctrlPr>
                                <a:rPr lang="zh-TW" altLang="en-US" i="1">
                                  <a:latin typeface="Cambria Math" panose="02040503050406030204" pitchFamily="18" charset="0"/>
                                  <a:cs typeface="Times New Roman"/>
                                </a:rPr>
                              </m:ctrlPr>
                            </m:sSubSupPr>
                            <m:e>
                              <m:r>
                                <a:rPr lang="en-US" altLang="zh-TW" i="1">
                                  <a:latin typeface="Cambria Math" panose="02040503050406030204" pitchFamily="18" charset="0"/>
                                  <a:cs typeface="Times New Roman"/>
                                </a:rPr>
                                <m:t>𝐺</m:t>
                              </m:r>
                            </m:e>
                            <m:sub>
                              <m:r>
                                <a:rPr lang="en-US" i="1">
                                  <a:latin typeface="Cambria Math" panose="02040503050406030204" pitchFamily="18" charset="0"/>
                                  <a:ea typeface="Cambria Math" panose="02040503050406030204" pitchFamily="18" charset="0"/>
                                  <a:cs typeface="Times New Roman"/>
                                </a:rPr>
                                <m:t>𝜇𝜈</m:t>
                              </m:r>
                            </m:sub>
                            <m:sup>
                              <m:r>
                                <a:rPr lang="en-US" b="0" i="1" smtClean="0">
                                  <a:latin typeface="Cambria Math" panose="02040503050406030204" pitchFamily="18" charset="0"/>
                                  <a:ea typeface="Cambria Math" panose="02040503050406030204" pitchFamily="18" charset="0"/>
                                  <a:cs typeface="Times New Roman"/>
                                </a:rPr>
                                <m:t>𝑖</m:t>
                              </m:r>
                            </m:sup>
                          </m:sSubSup>
                          <m:sSup>
                            <m:sSupPr>
                              <m:ctrlPr>
                                <a:rPr lang="en-US" altLang="zh-TW" i="1" smtClean="0">
                                  <a:latin typeface="Cambria Math" panose="02040503050406030204" pitchFamily="18" charset="0"/>
                                  <a:ea typeface="Cambria Math" panose="02040503050406030204" pitchFamily="18" charset="0"/>
                                  <a:cs typeface="Times New Roman"/>
                                </a:rPr>
                              </m:ctrlPr>
                            </m:sSupPr>
                            <m:e>
                              <m:r>
                                <a:rPr lang="en-US" altLang="zh-TW" b="0" i="1" smtClean="0">
                                  <a:latin typeface="Cambria Math" panose="02040503050406030204" pitchFamily="18" charset="0"/>
                                  <a:ea typeface="Cambria Math" panose="02040503050406030204" pitchFamily="18" charset="0"/>
                                  <a:cs typeface="Times New Roman"/>
                                </a:rPr>
                                <m:t>𝐺</m:t>
                              </m:r>
                            </m:e>
                            <m:sup>
                              <m:r>
                                <a:rPr lang="en-US" altLang="zh-TW" b="0" i="1" smtClean="0">
                                  <a:latin typeface="Cambria Math" panose="02040503050406030204" pitchFamily="18" charset="0"/>
                                  <a:ea typeface="Cambria Math" panose="02040503050406030204" pitchFamily="18" charset="0"/>
                                  <a:cs typeface="Times New Roman"/>
                                </a:rPr>
                                <m:t>𝑖</m:t>
                              </m:r>
                              <m:r>
                                <a:rPr lang="en-US" altLang="zh-TW" b="0" i="1" smtClean="0">
                                  <a:latin typeface="Cambria Math" panose="02040503050406030204" pitchFamily="18" charset="0"/>
                                  <a:ea typeface="Cambria Math" panose="02040503050406030204" pitchFamily="18" charset="0"/>
                                  <a:cs typeface="Times New Roman"/>
                                </a:rPr>
                                <m:t>𝜇𝜈</m:t>
                              </m:r>
                            </m:sup>
                          </m:sSup>
                        </m:e>
                      </m:nary>
                    </m:oMath>
                  </m:oMathPara>
                </a14:m>
                <a:endParaRPr lang="en-US" dirty="0"/>
              </a:p>
            </p:txBody>
          </p:sp>
        </mc:Choice>
        <mc:Fallback xmlns="">
          <p:sp>
            <p:nvSpPr>
              <p:cNvPr id="3" name="TextBox 2">
                <a:extLst>
                  <a:ext uri="{FF2B5EF4-FFF2-40B4-BE49-F238E27FC236}">
                    <a16:creationId xmlns:a16="http://schemas.microsoft.com/office/drawing/2014/main" id="{1066006C-54A4-9AB0-A64F-A4B3E66896F4}"/>
                  </a:ext>
                </a:extLst>
              </p:cNvPr>
              <p:cNvSpPr txBox="1">
                <a:spLocks noRot="1" noChangeAspect="1" noMove="1" noResize="1" noEditPoints="1" noAdjustHandles="1" noChangeArrowheads="1" noChangeShapeType="1" noTextEdit="1"/>
              </p:cNvSpPr>
              <p:nvPr/>
            </p:nvSpPr>
            <p:spPr>
              <a:xfrm>
                <a:off x="701893" y="504737"/>
                <a:ext cx="3123247" cy="902427"/>
              </a:xfrm>
              <a:prstGeom prst="rect">
                <a:avLst/>
              </a:prstGeom>
              <a:blipFill>
                <a:blip r:embed="rId3"/>
                <a:stretch>
                  <a:fillRect t="-90278" b="-14166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D5EDD182-46AF-133D-8DDF-391AADBC209C}"/>
              </a:ext>
            </a:extLst>
          </p:cNvPr>
          <p:cNvPicPr>
            <a:picLocks noChangeAspect="1"/>
          </p:cNvPicPr>
          <p:nvPr/>
        </p:nvPicPr>
        <p:blipFill>
          <a:blip r:embed="rId4"/>
          <a:stretch>
            <a:fillRect/>
          </a:stretch>
        </p:blipFill>
        <p:spPr>
          <a:xfrm>
            <a:off x="701893" y="4312593"/>
            <a:ext cx="5911559" cy="1963630"/>
          </a:xfrm>
          <a:prstGeom prst="rect">
            <a:avLst/>
          </a:prstGeom>
        </p:spPr>
      </p:pic>
      <p:pic>
        <p:nvPicPr>
          <p:cNvPr id="6" name="Picture 5">
            <a:extLst>
              <a:ext uri="{FF2B5EF4-FFF2-40B4-BE49-F238E27FC236}">
                <a16:creationId xmlns:a16="http://schemas.microsoft.com/office/drawing/2014/main" id="{25F932F4-1F9C-0C85-ECA0-16E9AC961128}"/>
              </a:ext>
            </a:extLst>
          </p:cNvPr>
          <p:cNvPicPr>
            <a:picLocks noChangeAspect="1"/>
          </p:cNvPicPr>
          <p:nvPr/>
        </p:nvPicPr>
        <p:blipFill>
          <a:blip r:embed="rId5"/>
          <a:stretch>
            <a:fillRect/>
          </a:stretch>
        </p:blipFill>
        <p:spPr>
          <a:xfrm>
            <a:off x="701894" y="2421613"/>
            <a:ext cx="6390024" cy="1825720"/>
          </a:xfrm>
          <a:prstGeom prst="rect">
            <a:avLst/>
          </a:prstGeom>
        </p:spPr>
      </p:pic>
      <p:pic>
        <p:nvPicPr>
          <p:cNvPr id="4" name="Picture 3">
            <a:extLst>
              <a:ext uri="{FF2B5EF4-FFF2-40B4-BE49-F238E27FC236}">
                <a16:creationId xmlns:a16="http://schemas.microsoft.com/office/drawing/2014/main" id="{2CAF4EC7-2B34-B0D0-2280-E964E017EA25}"/>
              </a:ext>
            </a:extLst>
          </p:cNvPr>
          <p:cNvPicPr>
            <a:picLocks noChangeAspect="1"/>
          </p:cNvPicPr>
          <p:nvPr/>
        </p:nvPicPr>
        <p:blipFill>
          <a:blip r:embed="rId6"/>
          <a:stretch>
            <a:fillRect/>
          </a:stretch>
        </p:blipFill>
        <p:spPr>
          <a:xfrm>
            <a:off x="701893" y="1407164"/>
            <a:ext cx="5119563" cy="949189"/>
          </a:xfrm>
          <a:prstGeom prst="rect">
            <a:avLst/>
          </a:prstGeom>
        </p:spPr>
      </p:pic>
    </p:spTree>
    <p:extLst>
      <p:ext uri="{BB962C8B-B14F-4D97-AF65-F5344CB8AC3E}">
        <p14:creationId xmlns:p14="http://schemas.microsoft.com/office/powerpoint/2010/main" val="36949412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futura-sciences.com/uploads/RTEmagicC_yang_chen_ning_c15.jpg.jpg">
            <a:extLst>
              <a:ext uri="{FF2B5EF4-FFF2-40B4-BE49-F238E27FC236}">
                <a16:creationId xmlns:a16="http://schemas.microsoft.com/office/drawing/2014/main" id="{4AD49F15-B1C7-DAE2-C3B4-67EC7D72E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9002" y="4131799"/>
            <a:ext cx="2232122" cy="194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How To Pronounce 'End' (Fin) in French">
            <a:extLst>
              <a:ext uri="{FF2B5EF4-FFF2-40B4-BE49-F238E27FC236}">
                <a16:creationId xmlns:a16="http://schemas.microsoft.com/office/drawing/2014/main" id="{0044A82B-98FA-F862-F8BC-08515AF4E432}"/>
              </a:ext>
            </a:extLst>
          </p:cNvPr>
          <p:cNvPicPr>
            <a:picLocks noChangeAspect="1"/>
          </p:cNvPicPr>
          <p:nvPr/>
        </p:nvPicPr>
        <p:blipFill>
          <a:blip r:embed="rId3"/>
          <a:stretch>
            <a:fillRect/>
          </a:stretch>
        </p:blipFill>
        <p:spPr>
          <a:xfrm>
            <a:off x="2735342" y="1971159"/>
            <a:ext cx="3433895" cy="1931566"/>
          </a:xfrm>
          <a:prstGeom prst="rect">
            <a:avLst/>
          </a:prstGeom>
        </p:spPr>
      </p:pic>
    </p:spTree>
    <p:extLst>
      <p:ext uri="{BB962C8B-B14F-4D97-AF65-F5344CB8AC3E}">
        <p14:creationId xmlns:p14="http://schemas.microsoft.com/office/powerpoint/2010/main" val="4665222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A93B76-79D9-4A9B-0DA6-0C0CF8347E63}"/>
              </a:ext>
            </a:extLst>
          </p:cNvPr>
          <p:cNvSpPr txBox="1"/>
          <p:nvPr/>
        </p:nvSpPr>
        <p:spPr>
          <a:xfrm>
            <a:off x="1121002" y="4066954"/>
            <a:ext cx="5948413" cy="36933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Gauge Bosons are massless</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because of</a:t>
            </a:r>
            <a:r>
              <a:rPr lang="en-US" dirty="0">
                <a:latin typeface="Times New Roman" panose="02020603050405020304" pitchFamily="18" charset="0"/>
                <a:cs typeface="Times New Roman" panose="02020603050405020304" pitchFamily="18" charset="0"/>
              </a:rPr>
              <a:t> gauge symmetry.</a:t>
            </a:r>
          </a:p>
        </p:txBody>
      </p:sp>
      <p:sp>
        <p:nvSpPr>
          <p:cNvPr id="3" name="TextBox 2">
            <a:extLst>
              <a:ext uri="{FF2B5EF4-FFF2-40B4-BE49-F238E27FC236}">
                <a16:creationId xmlns:a16="http://schemas.microsoft.com/office/drawing/2014/main" id="{DD80C3B0-AD56-786E-4D7B-D2605B89ED43}"/>
              </a:ext>
            </a:extLst>
          </p:cNvPr>
          <p:cNvSpPr txBox="1"/>
          <p:nvPr/>
        </p:nvSpPr>
        <p:spPr>
          <a:xfrm>
            <a:off x="1121002" y="4529172"/>
            <a:ext cx="7761237" cy="36933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Gauge Bosons mass term is not gauge invariant.</a:t>
            </a:r>
          </a:p>
        </p:txBody>
      </p:sp>
      <mc:AlternateContent xmlns:mc="http://schemas.openxmlformats.org/markup-compatibility/2006" xmlns:a14="http://schemas.microsoft.com/office/drawing/2010/main">
        <mc:Choice Requires="a14">
          <p:sp>
            <p:nvSpPr>
              <p:cNvPr id="4" name="文字方塊 9">
                <a:extLst>
                  <a:ext uri="{FF2B5EF4-FFF2-40B4-BE49-F238E27FC236}">
                    <a16:creationId xmlns:a16="http://schemas.microsoft.com/office/drawing/2014/main" id="{CE21C139-9138-243B-ACD3-00864ABCF621}"/>
                  </a:ext>
                </a:extLst>
              </p:cNvPr>
              <p:cNvSpPr txBox="1"/>
              <p:nvPr/>
            </p:nvSpPr>
            <p:spPr>
              <a:xfrm>
                <a:off x="3704964" y="5068625"/>
                <a:ext cx="1444464" cy="406906"/>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zh-TW" altLang="en-US" i="1" smtClean="0">
                              <a:latin typeface="Cambria Math" panose="02040503050406030204" pitchFamily="18" charset="0"/>
                              <a:cs typeface="Times New Roman" pitchFamily="18" charset="0"/>
                            </a:rPr>
                          </m:ctrlPr>
                        </m:sSubPr>
                        <m:e>
                          <m:r>
                            <a:rPr lang="en-US" altLang="zh-TW" b="0" i="1" smtClean="0">
                              <a:latin typeface="Cambria Math" panose="02040503050406030204" pitchFamily="18" charset="0"/>
                              <a:cs typeface="Times New Roman" pitchFamily="18" charset="0"/>
                            </a:rPr>
                            <m:t>𝑚</m:t>
                          </m:r>
                        </m:e>
                        <m:sub>
                          <m:r>
                            <a:rPr lang="en-US" altLang="zh-TW" b="0" i="1" smtClean="0">
                              <a:latin typeface="Cambria Math" panose="02040503050406030204" pitchFamily="18" charset="0"/>
                              <a:cs typeface="Times New Roman" pitchFamily="18" charset="0"/>
                            </a:rPr>
                            <m:t>𝑊</m:t>
                          </m:r>
                        </m:sub>
                      </m:sSub>
                      <m:sSubSup>
                        <m:sSubSupPr>
                          <m:ctrlPr>
                            <a:rPr lang="zh-TW" altLang="en-US" i="1">
                              <a:latin typeface="Cambria Math" panose="02040503050406030204" pitchFamily="18" charset="0"/>
                              <a:cs typeface="Times New Roman" pitchFamily="18" charset="0"/>
                            </a:rPr>
                          </m:ctrlPr>
                        </m:sSubSupPr>
                        <m:e>
                          <m:r>
                            <a:rPr lang="zh-TW" altLang="en-US" i="1">
                              <a:latin typeface="Cambria Math" panose="02040503050406030204" pitchFamily="18" charset="0"/>
                              <a:cs typeface="Times New Roman" pitchFamily="18" charset="0"/>
                            </a:rPr>
                            <m:t>𝑊</m:t>
                          </m:r>
                        </m:e>
                        <m:sub>
                          <m:r>
                            <a:rPr lang="zh-TW" altLang="en-US" i="1">
                              <a:latin typeface="Cambria Math" panose="02040503050406030204" pitchFamily="18" charset="0"/>
                              <a:ea typeface="Cambria Math" panose="02040503050406030204" pitchFamily="18" charset="0"/>
                              <a:cs typeface="Times New Roman" pitchFamily="18" charset="0"/>
                            </a:rPr>
                            <m:t>𝜇</m:t>
                          </m:r>
                        </m:sub>
                        <m:sup>
                          <m:r>
                            <a:rPr lang="en-US" altLang="zh-TW" b="0" i="1" smtClean="0">
                              <a:latin typeface="Cambria Math" panose="02040503050406030204" pitchFamily="18" charset="0"/>
                              <a:ea typeface="Cambria Math" panose="02040503050406030204" pitchFamily="18" charset="0"/>
                              <a:cs typeface="Times New Roman" pitchFamily="18" charset="0"/>
                            </a:rPr>
                            <m:t>𝑖</m:t>
                          </m:r>
                        </m:sup>
                      </m:sSubSup>
                      <m:sSup>
                        <m:sSupPr>
                          <m:ctrlPr>
                            <a:rPr lang="zh-TW" altLang="en-US" i="1">
                              <a:latin typeface="Cambria Math" panose="02040503050406030204" pitchFamily="18" charset="0"/>
                              <a:cs typeface="Times New Roman" pitchFamily="18" charset="0"/>
                            </a:rPr>
                          </m:ctrlPr>
                        </m:sSupPr>
                        <m:e>
                          <m:r>
                            <a:rPr lang="en-US" altLang="zh-TW" i="1">
                              <a:latin typeface="Cambria Math" panose="02040503050406030204" pitchFamily="18" charset="0"/>
                              <a:cs typeface="Times New Roman" pitchFamily="18" charset="0"/>
                            </a:rPr>
                            <m:t>𝑊</m:t>
                          </m:r>
                        </m:e>
                        <m:sup>
                          <m:r>
                            <a:rPr lang="en-US" altLang="zh-TW" b="0" i="1" smtClean="0">
                              <a:latin typeface="Cambria Math" panose="02040503050406030204" pitchFamily="18" charset="0"/>
                              <a:cs typeface="Times New Roman" pitchFamily="18" charset="0"/>
                            </a:rPr>
                            <m:t>𝑖</m:t>
                          </m:r>
                          <m:r>
                            <a:rPr lang="zh-TW" altLang="en-US" i="1">
                              <a:latin typeface="Cambria Math" panose="02040503050406030204" pitchFamily="18" charset="0"/>
                              <a:ea typeface="Cambria Math" panose="02040503050406030204" pitchFamily="18" charset="0"/>
                              <a:cs typeface="Times New Roman" pitchFamily="18" charset="0"/>
                            </a:rPr>
                            <m:t>𝜇</m:t>
                          </m:r>
                        </m:sup>
                      </m:sSup>
                    </m:oMath>
                  </m:oMathPara>
                </a14:m>
                <a:endParaRPr lang="zh-TW" altLang="en-US" dirty="0">
                  <a:latin typeface="Times New Roman" pitchFamily="18" charset="0"/>
                  <a:cs typeface="Times New Roman" pitchFamily="18" charset="0"/>
                </a:endParaRPr>
              </a:p>
            </p:txBody>
          </p:sp>
        </mc:Choice>
        <mc:Fallback xmlns="">
          <p:sp>
            <p:nvSpPr>
              <p:cNvPr id="4" name="文字方塊 9">
                <a:extLst>
                  <a:ext uri="{FF2B5EF4-FFF2-40B4-BE49-F238E27FC236}">
                    <a16:creationId xmlns:a16="http://schemas.microsoft.com/office/drawing/2014/main" id="{CE21C139-9138-243B-ACD3-00864ABCF621}"/>
                  </a:ext>
                </a:extLst>
              </p:cNvPr>
              <p:cNvSpPr txBox="1">
                <a:spLocks noRot="1" noChangeAspect="1" noMove="1" noResize="1" noEditPoints="1" noAdjustHandles="1" noChangeArrowheads="1" noChangeShapeType="1" noTextEdit="1"/>
              </p:cNvSpPr>
              <p:nvPr/>
            </p:nvSpPr>
            <p:spPr>
              <a:xfrm>
                <a:off x="3704964" y="5068625"/>
                <a:ext cx="1444464" cy="406906"/>
              </a:xfrm>
              <a:prstGeom prst="rect">
                <a:avLst/>
              </a:prstGeom>
              <a:blipFill>
                <a:blip r:embed="rId2"/>
                <a:stretch>
                  <a:fillRect b="-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9">
                <a:extLst>
                  <a:ext uri="{FF2B5EF4-FFF2-40B4-BE49-F238E27FC236}">
                    <a16:creationId xmlns:a16="http://schemas.microsoft.com/office/drawing/2014/main" id="{D8915FB4-1BA1-3E54-493B-ED8640BFC3F4}"/>
                  </a:ext>
                </a:extLst>
              </p:cNvPr>
              <p:cNvSpPr txBox="1"/>
              <p:nvPr/>
            </p:nvSpPr>
            <p:spPr>
              <a:xfrm>
                <a:off x="2945671" y="5645652"/>
                <a:ext cx="2963050" cy="661335"/>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zh-TW" altLang="en-US" i="1" smtClean="0">
                          <a:latin typeface="Cambria Math" panose="02040503050406030204" pitchFamily="18" charset="0"/>
                          <a:cs typeface="Times New Roman"/>
                        </a:rPr>
                        <m:t>𝛿</m:t>
                      </m:r>
                      <m:sSubSup>
                        <m:sSubSupPr>
                          <m:ctrlPr>
                            <a:rPr lang="zh-TW" altLang="en-US" i="1" smtClean="0">
                              <a:latin typeface="Cambria Math" panose="02040503050406030204" pitchFamily="18" charset="0"/>
                              <a:cs typeface="Times New Roman"/>
                            </a:rPr>
                          </m:ctrlPr>
                        </m:sSubSupPr>
                        <m:e>
                          <m:r>
                            <a:rPr lang="en-US" altLang="zh-TW" i="1">
                              <a:latin typeface="Cambria Math" panose="02040503050406030204" pitchFamily="18" charset="0"/>
                              <a:cs typeface="Times New Roman"/>
                            </a:rPr>
                            <m:t>𝑊</m:t>
                          </m:r>
                        </m:e>
                        <m:sub>
                          <m:r>
                            <a:rPr lang="zh-TW" altLang="en-US" i="1">
                              <a:latin typeface="Cambria Math" panose="02040503050406030204" pitchFamily="18" charset="0"/>
                              <a:cs typeface="Times New Roman"/>
                            </a:rPr>
                            <m:t>𝜇</m:t>
                          </m:r>
                        </m:sub>
                        <m:sup>
                          <m:r>
                            <a:rPr lang="en-US" altLang="zh-TW" b="0" i="1" smtClean="0">
                              <a:latin typeface="Cambria Math" panose="02040503050406030204" pitchFamily="18" charset="0"/>
                              <a:cs typeface="Times New Roman"/>
                            </a:rPr>
                            <m:t>𝑘</m:t>
                          </m:r>
                        </m:sup>
                      </m:sSubSup>
                      <m:r>
                        <a:rPr lang="en-US" altLang="zh-TW" b="0" i="1" smtClean="0">
                          <a:latin typeface="Cambria Math" panose="02040503050406030204" pitchFamily="18" charset="0"/>
                          <a:cs typeface="Times New Roman"/>
                        </a:rPr>
                        <m:t>=</m:t>
                      </m:r>
                      <m:f>
                        <m:fPr>
                          <m:ctrlPr>
                            <a:rPr lang="en-US" altLang="zh-TW" i="1">
                              <a:latin typeface="Cambria Math" panose="02040503050406030204" pitchFamily="18" charset="0"/>
                              <a:cs typeface="Times New Roman"/>
                            </a:rPr>
                          </m:ctrlPr>
                        </m:fPr>
                        <m:num>
                          <m:r>
                            <a:rPr lang="en-US" altLang="zh-TW" i="1">
                              <a:latin typeface="Cambria Math" panose="02040503050406030204" pitchFamily="18" charset="0"/>
                              <a:cs typeface="Times New Roman"/>
                            </a:rPr>
                            <m:t>1</m:t>
                          </m:r>
                        </m:num>
                        <m:den>
                          <m:r>
                            <a:rPr lang="en-US" altLang="zh-TW" i="1">
                              <a:latin typeface="Cambria Math" panose="02040503050406030204" pitchFamily="18" charset="0"/>
                              <a:cs typeface="Times New Roman"/>
                            </a:rPr>
                            <m:t>𝑔</m:t>
                          </m:r>
                        </m:den>
                      </m:f>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sSup>
                        <m:sSupPr>
                          <m:ctrlPr>
                            <a:rPr lang="zh-TW" altLang="en-US" i="1">
                              <a:latin typeface="Cambria Math" panose="02040503050406030204" pitchFamily="18" charset="0"/>
                              <a:cs typeface="Times New Roman"/>
                            </a:rPr>
                          </m:ctrlPr>
                        </m:sSupPr>
                        <m:e>
                          <m:r>
                            <a:rPr lang="zh-TW" altLang="en-US" i="1">
                              <a:latin typeface="Cambria Math" panose="02040503050406030204" pitchFamily="18" charset="0"/>
                              <a:cs typeface="Times New Roman"/>
                            </a:rPr>
                            <m:t>𝛼</m:t>
                          </m:r>
                        </m:e>
                        <m:sup>
                          <m:r>
                            <a:rPr lang="en-US" altLang="zh-TW" b="0" i="1" smtClean="0">
                              <a:latin typeface="Cambria Math" panose="02040503050406030204" pitchFamily="18" charset="0"/>
                              <a:cs typeface="Times New Roman"/>
                            </a:rPr>
                            <m:t>𝑘</m:t>
                          </m:r>
                        </m:sup>
                      </m:sSup>
                      <m:r>
                        <a:rPr lang="en-US" altLang="zh-TW" b="0" i="1" smtClean="0">
                          <a:latin typeface="Cambria Math" panose="02040503050406030204" pitchFamily="18" charset="0"/>
                          <a:ea typeface="Cambria Math" panose="02040503050406030204" pitchFamily="18" charset="0"/>
                          <a:cs typeface="Times New Roman"/>
                        </a:rPr>
                        <m:t>+</m:t>
                      </m:r>
                      <m:sSup>
                        <m:sSupPr>
                          <m:ctrlPr>
                            <a:rPr lang="en-US" i="1">
                              <a:latin typeface="Cambria Math" panose="02040503050406030204" pitchFamily="18" charset="0"/>
                              <a:ea typeface="Cambria Math" panose="02040503050406030204" pitchFamily="18" charset="0"/>
                              <a:cs typeface="Times New Roman"/>
                            </a:rPr>
                          </m:ctrlPr>
                        </m:sSupPr>
                        <m:e>
                          <m:r>
                            <a:rPr lang="en-US" i="1">
                              <a:latin typeface="Cambria Math" panose="02040503050406030204" pitchFamily="18" charset="0"/>
                              <a:ea typeface="Cambria Math" panose="02040503050406030204" pitchFamily="18" charset="0"/>
                              <a:cs typeface="Times New Roman"/>
                            </a:rPr>
                            <m:t>𝜀</m:t>
                          </m:r>
                        </m:e>
                        <m:sup>
                          <m:r>
                            <a:rPr lang="en-US" i="1">
                              <a:latin typeface="Cambria Math" panose="02040503050406030204" pitchFamily="18" charset="0"/>
                              <a:ea typeface="Cambria Math" panose="02040503050406030204" pitchFamily="18" charset="0"/>
                              <a:cs typeface="Times New Roman"/>
                            </a:rPr>
                            <m:t>𝑖𝑗𝑘</m:t>
                          </m:r>
                        </m:sup>
                      </m:sSup>
                      <m:sSup>
                        <m:sSupPr>
                          <m:ctrlPr>
                            <a:rPr lang="zh-TW" altLang="en-US" i="1">
                              <a:latin typeface="Cambria Math" panose="02040503050406030204" pitchFamily="18" charset="0"/>
                              <a:cs typeface="Times New Roman"/>
                            </a:rPr>
                          </m:ctrlPr>
                        </m:sSupPr>
                        <m:e>
                          <m:r>
                            <a:rPr lang="zh-TW" altLang="en-US" i="1">
                              <a:latin typeface="Cambria Math" panose="02040503050406030204" pitchFamily="18" charset="0"/>
                              <a:cs typeface="Times New Roman"/>
                            </a:rPr>
                            <m:t>𝛼</m:t>
                          </m:r>
                        </m:e>
                        <m:sup>
                          <m:r>
                            <a:rPr lang="en-US" altLang="zh-TW" i="1">
                              <a:latin typeface="Cambria Math" panose="02040503050406030204" pitchFamily="18" charset="0"/>
                              <a:cs typeface="Times New Roman"/>
                            </a:rPr>
                            <m:t>𝑖</m:t>
                          </m:r>
                        </m:sup>
                      </m:sSup>
                      <m:sSubSup>
                        <m:sSubSupPr>
                          <m:ctrlPr>
                            <a:rPr lang="en-US" altLang="zh-TW" i="1">
                              <a:latin typeface="Cambria Math" panose="02040503050406030204" pitchFamily="18" charset="0"/>
                              <a:cs typeface="Times New Roman"/>
                            </a:rPr>
                          </m:ctrlPr>
                        </m:sSubSupPr>
                        <m:e>
                          <m:r>
                            <a:rPr lang="en-US" altLang="zh-TW" i="1">
                              <a:latin typeface="Cambria Math" panose="02040503050406030204" pitchFamily="18" charset="0"/>
                              <a:cs typeface="Times New Roman"/>
                            </a:rPr>
                            <m:t>𝑊</m:t>
                          </m:r>
                        </m:e>
                        <m:sub>
                          <m:r>
                            <a:rPr lang="en-US" altLang="zh-TW" i="1">
                              <a:latin typeface="Cambria Math" panose="02040503050406030204" pitchFamily="18" charset="0"/>
                              <a:ea typeface="Cambria Math" panose="02040503050406030204" pitchFamily="18" charset="0"/>
                              <a:cs typeface="Times New Roman"/>
                            </a:rPr>
                            <m:t>𝜇</m:t>
                          </m:r>
                        </m:sub>
                        <m:sup>
                          <m:r>
                            <a:rPr lang="en-US" altLang="zh-TW" i="1">
                              <a:latin typeface="Cambria Math" panose="02040503050406030204" pitchFamily="18" charset="0"/>
                              <a:cs typeface="Times New Roman"/>
                            </a:rPr>
                            <m:t>𝑗</m:t>
                          </m:r>
                        </m:sup>
                      </m:sSubSup>
                    </m:oMath>
                  </m:oMathPara>
                </a14:m>
                <a:endParaRPr lang="zh-TW" altLang="en-US" dirty="0">
                  <a:latin typeface="Times New Roman" pitchFamily="18" charset="0"/>
                  <a:cs typeface="Times New Roman" pitchFamily="18" charset="0"/>
                </a:endParaRPr>
              </a:p>
            </p:txBody>
          </p:sp>
        </mc:Choice>
        <mc:Fallback xmlns="">
          <p:sp>
            <p:nvSpPr>
              <p:cNvPr id="7" name="文字方塊 9">
                <a:extLst>
                  <a:ext uri="{FF2B5EF4-FFF2-40B4-BE49-F238E27FC236}">
                    <a16:creationId xmlns:a16="http://schemas.microsoft.com/office/drawing/2014/main" id="{D8915FB4-1BA1-3E54-493B-ED8640BFC3F4}"/>
                  </a:ext>
                </a:extLst>
              </p:cNvPr>
              <p:cNvSpPr txBox="1">
                <a:spLocks noRot="1" noChangeAspect="1" noMove="1" noResize="1" noEditPoints="1" noAdjustHandles="1" noChangeArrowheads="1" noChangeShapeType="1" noTextEdit="1"/>
              </p:cNvSpPr>
              <p:nvPr/>
            </p:nvSpPr>
            <p:spPr>
              <a:xfrm>
                <a:off x="2945671" y="5645652"/>
                <a:ext cx="2963050" cy="661335"/>
              </a:xfrm>
              <a:prstGeom prst="rect">
                <a:avLst/>
              </a:prstGeom>
              <a:blipFill>
                <a:blip r:embed="rId3"/>
                <a:stretch>
                  <a:fillRect b="-3774"/>
                </a:stretch>
              </a:blipFill>
            </p:spPr>
            <p:txBody>
              <a:bodyPr/>
              <a:lstStyle/>
              <a:p>
                <a:r>
                  <a:rPr lang="en-US">
                    <a:noFill/>
                  </a:rPr>
                  <a:t> </a:t>
                </a:r>
              </a:p>
            </p:txBody>
          </p:sp>
        </mc:Fallback>
      </mc:AlternateContent>
      <p:sp>
        <p:nvSpPr>
          <p:cNvPr id="8" name="文字方塊 1">
            <a:extLst>
              <a:ext uri="{FF2B5EF4-FFF2-40B4-BE49-F238E27FC236}">
                <a16:creationId xmlns:a16="http://schemas.microsoft.com/office/drawing/2014/main" id="{350133F3-C60A-CBBB-8249-7BE180F86877}"/>
              </a:ext>
            </a:extLst>
          </p:cNvPr>
          <p:cNvSpPr txBox="1">
            <a:spLocks noChangeArrowheads="1"/>
          </p:cNvSpPr>
          <p:nvPr/>
        </p:nvSpPr>
        <p:spPr bwMode="auto">
          <a:xfrm>
            <a:off x="1121002" y="664112"/>
            <a:ext cx="523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這樣的建議雖然優美，但還沒起飛就已墜落！</a:t>
            </a:r>
          </a:p>
        </p:txBody>
      </p:sp>
      <p:pic>
        <p:nvPicPr>
          <p:cNvPr id="9" name="Picture 2" descr="http://www.chinanews.com/tp/hd2011/2011/12-12/U334P4T426D79356F16470DT20111212161403.jpg">
            <a:extLst>
              <a:ext uri="{FF2B5EF4-FFF2-40B4-BE49-F238E27FC236}">
                <a16:creationId xmlns:a16="http://schemas.microsoft.com/office/drawing/2014/main" id="{907597D1-06FF-8213-B4CB-8C79FCA9F6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902"/>
          <a:stretch/>
        </p:blipFill>
        <p:spPr bwMode="auto">
          <a:xfrm>
            <a:off x="2083233" y="1126884"/>
            <a:ext cx="4811043" cy="284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0659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E3E3CA6-0EE1-EECB-0E69-52C1CA9AB7DF}"/>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3254" name="文字方塊 11">
                <a:extLst>
                  <a:ext uri="{FF2B5EF4-FFF2-40B4-BE49-F238E27FC236}">
                    <a16:creationId xmlns:a16="http://schemas.microsoft.com/office/drawing/2014/main" id="{B21CD17C-896E-02D5-679A-41C9C650FC11}"/>
                  </a:ext>
                </a:extLst>
              </p:cNvPr>
              <p:cNvSpPr txBox="1">
                <a:spLocks noChangeArrowheads="1"/>
              </p:cNvSpPr>
              <p:nvPr/>
            </p:nvSpPr>
            <p:spPr bwMode="auto">
              <a:xfrm>
                <a:off x="3359943" y="853137"/>
                <a:ext cx="2424113"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solidFill>
                      <a:srgbClr val="FF0000"/>
                    </a:solidFill>
                    <a:cs typeface="Times New Roman" pitchFamily="18" charset="0"/>
                  </a:rPr>
                  <a:t>Gauged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itchFamily="18" charset="0"/>
                      </a:rPr>
                      <m:t>𝑆𝑈</m:t>
                    </m:r>
                    <m:r>
                      <a:rPr lang="en-US" altLang="zh-TW" sz="1800" i="1" dirty="0" smtClean="0">
                        <a:solidFill>
                          <a:srgbClr val="FF0000"/>
                        </a:solidFill>
                        <a:latin typeface="Cambria Math" panose="02040503050406030204" pitchFamily="18" charset="0"/>
                        <a:cs typeface="Times New Roman" pitchFamily="18" charset="0"/>
                      </a:rPr>
                      <m:t>(2)</m:t>
                    </m:r>
                  </m:oMath>
                </a14:m>
                <a:endParaRPr lang="zh-TW" altLang="en-US" sz="1800" dirty="0">
                  <a:solidFill>
                    <a:srgbClr val="FF0000"/>
                  </a:solidFill>
                  <a:cs typeface="Times New Roman" pitchFamily="18" charset="0"/>
                </a:endParaRPr>
              </a:p>
            </p:txBody>
          </p:sp>
        </mc:Choice>
        <mc:Fallback xmlns="">
          <p:sp>
            <p:nvSpPr>
              <p:cNvPr id="53254" name="文字方塊 11">
                <a:extLst>
                  <a:ext uri="{FF2B5EF4-FFF2-40B4-BE49-F238E27FC236}">
                    <a16:creationId xmlns:a16="http://schemas.microsoft.com/office/drawing/2014/main" id="{B21CD17C-896E-02D5-679A-41C9C650FC11}"/>
                  </a:ext>
                </a:extLst>
              </p:cNvPr>
              <p:cNvSpPr txBox="1">
                <a:spLocks noRot="1" noChangeAspect="1" noMove="1" noResize="1" noEditPoints="1" noAdjustHandles="1" noChangeArrowheads="1" noChangeShapeType="1" noTextEdit="1"/>
              </p:cNvSpPr>
              <p:nvPr/>
            </p:nvSpPr>
            <p:spPr bwMode="auto">
              <a:xfrm>
                <a:off x="3359943" y="853137"/>
                <a:ext cx="2424113" cy="369888"/>
              </a:xfrm>
              <a:prstGeom prst="rect">
                <a:avLst/>
              </a:prstGeom>
              <a:blipFill>
                <a:blip r:embed="rId2"/>
                <a:stretch>
                  <a:fillRect l="-2083"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 name="向下箭號 12">
            <a:extLst>
              <a:ext uri="{FF2B5EF4-FFF2-40B4-BE49-F238E27FC236}">
                <a16:creationId xmlns:a16="http://schemas.microsoft.com/office/drawing/2014/main" id="{F0941DDD-1A82-734B-1894-791AB0364285}"/>
              </a:ext>
            </a:extLst>
          </p:cNvPr>
          <p:cNvSpPr/>
          <p:nvPr/>
        </p:nvSpPr>
        <p:spPr>
          <a:xfrm>
            <a:off x="3734215" y="2099733"/>
            <a:ext cx="466834" cy="74332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53259" name="Picture 17" descr="http://cph-theory.persiangig.com/90.11.26-t5.JPG">
            <a:extLst>
              <a:ext uri="{FF2B5EF4-FFF2-40B4-BE49-F238E27FC236}">
                <a16:creationId xmlns:a16="http://schemas.microsoft.com/office/drawing/2014/main" id="{F0F4B2CC-D2C2-1AA7-4104-FA4E0E89F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4280"/>
          <a:stretch>
            <a:fillRect/>
          </a:stretch>
        </p:blipFill>
        <p:spPr bwMode="auto">
          <a:xfrm>
            <a:off x="2623338" y="3716209"/>
            <a:ext cx="2639161" cy="93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E0935382-D916-34E7-10A2-B425C34C9AFC}"/>
                  </a:ext>
                </a:extLst>
              </p:cNvPr>
              <p:cNvSpPr/>
              <p:nvPr/>
            </p:nvSpPr>
            <p:spPr>
              <a:xfrm>
                <a:off x="2849864" y="2984361"/>
                <a:ext cx="1929246"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3"/>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1</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2</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3</m:t>
                                    </m:r>
                                  </m:sup>
                                </m:sSup>
                              </m:e>
                            </m:mr>
                          </m:m>
                        </m:e>
                      </m:d>
                    </m:oMath>
                  </m:oMathPara>
                </a14:m>
                <a:endParaRPr lang="zh-TW" altLang="en-US" dirty="0"/>
              </a:p>
            </p:txBody>
          </p:sp>
        </mc:Choice>
        <mc:Fallback xmlns="">
          <p:sp>
            <p:nvSpPr>
              <p:cNvPr id="2" name="矩形 1">
                <a:extLst>
                  <a:ext uri="{FF2B5EF4-FFF2-40B4-BE49-F238E27FC236}">
                    <a16:creationId xmlns:a16="http://schemas.microsoft.com/office/drawing/2014/main" id="{E0935382-D916-34E7-10A2-B425C34C9AFC}"/>
                  </a:ext>
                </a:extLst>
              </p:cNvPr>
              <p:cNvSpPr>
                <a:spLocks noRot="1" noChangeAspect="1" noMove="1" noResize="1" noEditPoints="1" noAdjustHandles="1" noChangeArrowheads="1" noChangeShapeType="1" noTextEdit="1"/>
              </p:cNvSpPr>
              <p:nvPr/>
            </p:nvSpPr>
            <p:spPr>
              <a:xfrm>
                <a:off x="2849864" y="2984361"/>
                <a:ext cx="1929246" cy="369332"/>
              </a:xfrm>
              <a:prstGeom prst="rect">
                <a:avLst/>
              </a:prstGeom>
              <a:blipFill>
                <a:blip r:embed="rId4"/>
                <a:stretch>
                  <a:fillRect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3">
                <a:extLst>
                  <a:ext uri="{FF2B5EF4-FFF2-40B4-BE49-F238E27FC236}">
                    <a16:creationId xmlns:a16="http://schemas.microsoft.com/office/drawing/2014/main" id="{AA104D87-0996-202D-008C-3C5733047139}"/>
                  </a:ext>
                </a:extLst>
              </p:cNvPr>
              <p:cNvSpPr/>
              <p:nvPr/>
            </p:nvSpPr>
            <p:spPr>
              <a:xfrm>
                <a:off x="4180622" y="1330119"/>
                <a:ext cx="1196975" cy="562975"/>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cs typeface="Times New Roman" pitchFamily="18" charset="0"/>
                                </a:rPr>
                              </m:ctrlPr>
                            </m:sSubPr>
                            <m:e>
                              <m:r>
                                <a:rPr lang="zh-TW" altLang="en-US" i="1" smtClean="0">
                                  <a:latin typeface="Cambria Math" panose="02040503050406030204" pitchFamily="18" charset="0"/>
                                  <a:cs typeface="Times New Roman" pitchFamily="18" charset="0"/>
                                </a:rPr>
                                <m:t>𝜏</m:t>
                              </m:r>
                            </m:e>
                            <m:sub>
                              <m:r>
                                <a:rPr lang="en-US" altLang="zh-TW" b="0" i="1" smtClean="0">
                                  <a:latin typeface="Cambria Math"/>
                                  <a:cs typeface="Times New Roman" pitchFamily="18" charset="0"/>
                                </a:rPr>
                                <m:t>1</m:t>
                              </m:r>
                            </m:sub>
                          </m:sSub>
                        </m:num>
                        <m:den>
                          <m:r>
                            <a:rPr lang="en-US" altLang="zh-TW" i="1">
                              <a:latin typeface="Cambria Math"/>
                              <a:cs typeface="Times New Roman" pitchFamily="18" charset="0"/>
                            </a:rPr>
                            <m:t>2</m:t>
                          </m:r>
                        </m:den>
                      </m:f>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cs typeface="Times New Roman" pitchFamily="18" charset="0"/>
                                </a:rPr>
                              </m:ctrlPr>
                            </m:sSubPr>
                            <m:e>
                              <m:r>
                                <a:rPr lang="zh-TW" altLang="en-US" i="1" smtClean="0">
                                  <a:latin typeface="Cambria Math" panose="02040503050406030204" pitchFamily="18" charset="0"/>
                                  <a:cs typeface="Times New Roman" pitchFamily="18" charset="0"/>
                                </a:rPr>
                                <m:t>𝜏</m:t>
                              </m:r>
                            </m:e>
                            <m:sub>
                              <m:r>
                                <a:rPr lang="en-US" altLang="zh-TW" b="0" i="1" smtClean="0">
                                  <a:latin typeface="Cambria Math"/>
                                  <a:cs typeface="Times New Roman" pitchFamily="18" charset="0"/>
                                </a:rPr>
                                <m:t>2</m:t>
                              </m:r>
                            </m:sub>
                          </m:sSub>
                        </m:num>
                        <m:den>
                          <m:r>
                            <a:rPr lang="en-US" altLang="zh-TW" i="1">
                              <a:latin typeface="Cambria Math"/>
                              <a:cs typeface="Times New Roman" pitchFamily="18" charset="0"/>
                            </a:rPr>
                            <m:t>2</m:t>
                          </m:r>
                        </m:den>
                      </m:f>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sSub>
                            <m:sSubPr>
                              <m:ctrlPr>
                                <a:rPr lang="en-US" altLang="zh-TW" i="1">
                                  <a:latin typeface="Cambria Math" panose="02040503050406030204" pitchFamily="18" charset="0"/>
                                  <a:cs typeface="Times New Roman" pitchFamily="18" charset="0"/>
                                </a:rPr>
                              </m:ctrlPr>
                            </m:sSubPr>
                            <m:e>
                              <m:r>
                                <a:rPr lang="zh-TW" altLang="en-US" i="1" smtClean="0">
                                  <a:latin typeface="Cambria Math" panose="02040503050406030204" pitchFamily="18" charset="0"/>
                                  <a:cs typeface="Times New Roman" pitchFamily="18" charset="0"/>
                                </a:rPr>
                                <m:t>𝜏</m:t>
                              </m:r>
                            </m:e>
                            <m:sub>
                              <m:r>
                                <a:rPr lang="en-US" altLang="zh-TW" b="0" i="1" smtClean="0">
                                  <a:latin typeface="Cambria Math"/>
                                  <a:cs typeface="Times New Roman" pitchFamily="18" charset="0"/>
                                </a:rPr>
                                <m:t>3</m:t>
                              </m:r>
                            </m:sub>
                          </m:sSub>
                        </m:num>
                        <m:den>
                          <m:r>
                            <a:rPr lang="en-US" altLang="zh-TW" i="1">
                              <a:latin typeface="Cambria Math"/>
                              <a:cs typeface="Times New Roman" pitchFamily="18" charset="0"/>
                            </a:rPr>
                            <m:t>2</m:t>
                          </m:r>
                        </m:den>
                      </m:f>
                    </m:oMath>
                  </m:oMathPara>
                </a14:m>
                <a:endParaRPr lang="zh-TW" altLang="en-US" dirty="0"/>
              </a:p>
            </p:txBody>
          </p:sp>
        </mc:Choice>
        <mc:Fallback xmlns="">
          <p:sp>
            <p:nvSpPr>
              <p:cNvPr id="3" name="矩形 3">
                <a:extLst>
                  <a:ext uri="{FF2B5EF4-FFF2-40B4-BE49-F238E27FC236}">
                    <a16:creationId xmlns:a16="http://schemas.microsoft.com/office/drawing/2014/main" id="{AA104D87-0996-202D-008C-3C5733047139}"/>
                  </a:ext>
                </a:extLst>
              </p:cNvPr>
              <p:cNvSpPr>
                <a:spLocks noRot="1" noChangeAspect="1" noMove="1" noResize="1" noEditPoints="1" noAdjustHandles="1" noChangeArrowheads="1" noChangeShapeType="1" noTextEdit="1"/>
              </p:cNvSpPr>
              <p:nvPr/>
            </p:nvSpPr>
            <p:spPr>
              <a:xfrm>
                <a:off x="4180622" y="1330119"/>
                <a:ext cx="1196975" cy="562975"/>
              </a:xfrm>
              <a:prstGeom prst="rect">
                <a:avLst/>
              </a:prstGeom>
              <a:blipFill>
                <a:blip r:embed="rId5"/>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13">
                <a:extLst>
                  <a:ext uri="{FF2B5EF4-FFF2-40B4-BE49-F238E27FC236}">
                    <a16:creationId xmlns:a16="http://schemas.microsoft.com/office/drawing/2014/main" id="{8341ACA4-CB6B-5BCB-C4BB-0E07D9E31AD6}"/>
                  </a:ext>
                </a:extLst>
              </p:cNvPr>
              <p:cNvSpPr/>
              <p:nvPr/>
            </p:nvSpPr>
            <p:spPr>
              <a:xfrm>
                <a:off x="2745943" y="1426940"/>
                <a:ext cx="1196975"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i="1">
                              <a:latin typeface="Cambria Math"/>
                              <a:cs typeface="Times New Roman" pitchFamily="18" charset="0"/>
                            </a:rPr>
                            <m:t>1</m:t>
                          </m:r>
                        </m:sub>
                      </m:sSub>
                      <m:r>
                        <a:rPr lang="en-US" altLang="zh-TW" b="0" i="1" smtClean="0">
                          <a:latin typeface="Cambria Math"/>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zh-TW" altLang="en-US" i="1" smtClean="0">
                              <a:latin typeface="Cambria Math" panose="02040503050406030204" pitchFamily="18" charset="0"/>
                              <a:cs typeface="Times New Roman" pitchFamily="18" charset="0"/>
                            </a:rPr>
                            <m:t>𝛼</m:t>
                          </m:r>
                        </m:e>
                        <m:sub>
                          <m:r>
                            <a:rPr lang="en-US" altLang="zh-TW" b="0" i="1" smtClean="0">
                              <a:latin typeface="Cambria Math"/>
                              <a:cs typeface="Times New Roman" pitchFamily="18" charset="0"/>
                            </a:rPr>
                            <m:t>2</m:t>
                          </m:r>
                        </m:sub>
                      </m:sSub>
                      <m:r>
                        <a:rPr lang="en-US" altLang="zh-TW" b="0" i="1" smtClean="0">
                          <a:latin typeface="Cambria Math"/>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zh-TW" altLang="en-US" i="1">
                              <a:latin typeface="Cambria Math" panose="02040503050406030204" pitchFamily="18" charset="0"/>
                              <a:cs typeface="Times New Roman" pitchFamily="18" charset="0"/>
                            </a:rPr>
                            <m:t>𝛼</m:t>
                          </m:r>
                        </m:e>
                        <m:sub>
                          <m:r>
                            <a:rPr lang="en-US" altLang="zh-TW" b="0" i="1" smtClean="0">
                              <a:latin typeface="Cambria Math" panose="02040503050406030204" pitchFamily="18" charset="0"/>
                              <a:cs typeface="Times New Roman" pitchFamily="18" charset="0"/>
                            </a:rPr>
                            <m:t>3</m:t>
                          </m:r>
                        </m:sub>
                      </m:sSub>
                    </m:oMath>
                  </m:oMathPara>
                </a14:m>
                <a:endParaRPr lang="zh-TW" altLang="en-US" dirty="0"/>
              </a:p>
            </p:txBody>
          </p:sp>
        </mc:Choice>
        <mc:Fallback xmlns="">
          <p:sp>
            <p:nvSpPr>
              <p:cNvPr id="4" name="矩形 13">
                <a:extLst>
                  <a:ext uri="{FF2B5EF4-FFF2-40B4-BE49-F238E27FC236}">
                    <a16:creationId xmlns:a16="http://schemas.microsoft.com/office/drawing/2014/main" id="{8341ACA4-CB6B-5BCB-C4BB-0E07D9E31AD6}"/>
                  </a:ext>
                </a:extLst>
              </p:cNvPr>
              <p:cNvSpPr>
                <a:spLocks noRot="1" noChangeAspect="1" noMove="1" noResize="1" noEditPoints="1" noAdjustHandles="1" noChangeArrowheads="1" noChangeShapeType="1" noTextEdit="1"/>
              </p:cNvSpPr>
              <p:nvPr/>
            </p:nvSpPr>
            <p:spPr>
              <a:xfrm>
                <a:off x="2745943" y="1426940"/>
                <a:ext cx="1196975" cy="369332"/>
              </a:xfrm>
              <a:prstGeom prst="rect">
                <a:avLst/>
              </a:prstGeom>
              <a:blipFill>
                <a:blip r:embed="rId6"/>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19">
                <a:extLst>
                  <a:ext uri="{FF2B5EF4-FFF2-40B4-BE49-F238E27FC236}">
                    <a16:creationId xmlns:a16="http://schemas.microsoft.com/office/drawing/2014/main" id="{A481C020-4B03-5719-EF17-8C6C1268EACF}"/>
                  </a:ext>
                </a:extLst>
              </p:cNvPr>
              <p:cNvSpPr txBox="1"/>
              <p:nvPr/>
            </p:nvSpPr>
            <p:spPr>
              <a:xfrm>
                <a:off x="5806619" y="3757283"/>
                <a:ext cx="804195" cy="851515"/>
              </a:xfrm>
              <a:prstGeom prst="rect">
                <a:avLst/>
              </a:prstGeom>
              <a:solidFill>
                <a:srgbClr val="FFFB7B"/>
              </a:solid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altLang="zh-CN" i="1" smtClean="0">
                              <a:latin typeface="Cambria Math" panose="02040503050406030204" pitchFamily="18" charset="0"/>
                              <a:cs typeface="Times New Roman" pitchFamily="18" charset="0"/>
                            </a:rPr>
                          </m:ctrlPr>
                        </m:dPr>
                        <m:e>
                          <m:m>
                            <m:mPr>
                              <m:mcs>
                                <m:mc>
                                  <m:mcPr>
                                    <m:count m:val="1"/>
                                    <m:mcJc m:val="center"/>
                                  </m:mcPr>
                                </m:mc>
                              </m:mcs>
                              <m:ctrlPr>
                                <a:rPr lang="en-US" altLang="zh-CN" i="1" smtClean="0">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smtClean="0">
                                        <a:latin typeface="Cambria Math" panose="02040503050406030204" pitchFamily="18" charset="0"/>
                                        <a:ea typeface="Cambria Math" panose="02040503050406030204" pitchFamily="18" charset="0"/>
                                        <a:cs typeface="Times New Roman" pitchFamily="18" charset="0"/>
                                      </a:rPr>
                                      <m:t>𝜋</m:t>
                                    </m:r>
                                  </m:e>
                                  <m:sup>
                                    <m:r>
                                      <a:rPr lang="en-US" altLang="zh-TW" b="0" i="1" smtClean="0">
                                        <a:latin typeface="Cambria Math" panose="02040503050406030204" pitchFamily="18" charset="0"/>
                                        <a:cs typeface="Times New Roman" pitchFamily="18" charset="0"/>
                                      </a:rPr>
                                      <m:t>+</m:t>
                                    </m:r>
                                  </m:sup>
                                </m:sSup>
                              </m:e>
                            </m:mr>
                            <m:mr>
                              <m:e>
                                <m:sSup>
                                  <m:sSupPr>
                                    <m:ctrlPr>
                                      <a:rPr lang="en-US" altLang="zh-TW" i="1">
                                        <a:latin typeface="Cambria Math" panose="02040503050406030204" pitchFamily="18" charset="0"/>
                                        <a:cs typeface="Times New Roman" pitchFamily="18" charset="0"/>
                                      </a:rPr>
                                    </m:ctrlPr>
                                  </m:sSupPr>
                                  <m:e>
                                    <m:r>
                                      <a:rPr lang="en-US" altLang="zh-TW" i="1" smtClean="0">
                                        <a:latin typeface="Cambria Math" panose="02040503050406030204" pitchFamily="18" charset="0"/>
                                        <a:ea typeface="Cambria Math" panose="02040503050406030204" pitchFamily="18" charset="0"/>
                                        <a:cs typeface="Times New Roman" pitchFamily="18" charset="0"/>
                                      </a:rPr>
                                      <m:t>𝜋</m:t>
                                    </m:r>
                                  </m:e>
                                  <m:sup>
                                    <m:r>
                                      <a:rPr lang="en-US" altLang="zh-TW" i="1">
                                        <a:latin typeface="Cambria Math"/>
                                        <a:cs typeface="Times New Roman" pitchFamily="18" charset="0"/>
                                      </a:rPr>
                                      <m:t>3</m:t>
                                    </m:r>
                                  </m:sup>
                                </m:sSup>
                              </m:e>
                            </m:mr>
                            <m:mr>
                              <m:e>
                                <m:sSup>
                                  <m:sSupPr>
                                    <m:ctrlPr>
                                      <a:rPr lang="en-US" altLang="zh-TW" i="1">
                                        <a:latin typeface="Cambria Math" panose="02040503050406030204" pitchFamily="18" charset="0"/>
                                        <a:cs typeface="Times New Roman" pitchFamily="18" charset="0"/>
                                      </a:rPr>
                                    </m:ctrlPr>
                                  </m:sSupPr>
                                  <m:e>
                                    <m:r>
                                      <a:rPr lang="en-US" altLang="zh-TW" i="1" smtClean="0">
                                        <a:latin typeface="Cambria Math" panose="02040503050406030204" pitchFamily="18" charset="0"/>
                                        <a:ea typeface="Cambria Math" panose="02040503050406030204" pitchFamily="18" charset="0"/>
                                        <a:cs typeface="Times New Roman" pitchFamily="18" charset="0"/>
                                      </a:rPr>
                                      <m:t>𝜋</m:t>
                                    </m:r>
                                  </m:e>
                                  <m:sup>
                                    <m:r>
                                      <a:rPr lang="en-US" altLang="zh-TW" b="0" i="1" smtClean="0">
                                        <a:latin typeface="Cambria Math" panose="02040503050406030204" pitchFamily="18" charset="0"/>
                                        <a:cs typeface="Times New Roman" pitchFamily="18" charset="0"/>
                                      </a:rPr>
                                      <m:t>−</m:t>
                                    </m:r>
                                  </m:sup>
                                </m:sSup>
                              </m:e>
                            </m:mr>
                          </m:m>
                        </m:e>
                      </m:d>
                    </m:oMath>
                  </m:oMathPara>
                </a14:m>
                <a:endParaRPr lang="zh-CN" altLang="en-US" dirty="0">
                  <a:latin typeface="Times New Roman" pitchFamily="18" charset="0"/>
                  <a:cs typeface="Times New Roman" pitchFamily="18" charset="0"/>
                </a:endParaRPr>
              </a:p>
            </p:txBody>
          </p:sp>
        </mc:Choice>
        <mc:Fallback xmlns="">
          <p:sp>
            <p:nvSpPr>
              <p:cNvPr id="7" name="文字方塊 19">
                <a:extLst>
                  <a:ext uri="{FF2B5EF4-FFF2-40B4-BE49-F238E27FC236}">
                    <a16:creationId xmlns:a16="http://schemas.microsoft.com/office/drawing/2014/main" id="{A481C020-4B03-5719-EF17-8C6C1268EACF}"/>
                  </a:ext>
                </a:extLst>
              </p:cNvPr>
              <p:cNvSpPr txBox="1">
                <a:spLocks noRot="1" noChangeAspect="1" noMove="1" noResize="1" noEditPoints="1" noAdjustHandles="1" noChangeArrowheads="1" noChangeShapeType="1" noTextEdit="1"/>
              </p:cNvSpPr>
              <p:nvPr/>
            </p:nvSpPr>
            <p:spPr>
              <a:xfrm>
                <a:off x="5806619" y="3757283"/>
                <a:ext cx="804195" cy="851515"/>
              </a:xfrm>
              <a:prstGeom prst="rect">
                <a:avLst/>
              </a:prstGeom>
              <a:blipFill>
                <a:blip r:embed="rId7"/>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5056D79F-0B23-16FB-82B8-02F783109A9A}"/>
              </a:ext>
            </a:extLst>
          </p:cNvPr>
          <p:cNvSpPr txBox="1"/>
          <p:nvPr/>
        </p:nvSpPr>
        <p:spPr>
          <a:xfrm>
            <a:off x="1929426" y="5592434"/>
            <a:ext cx="4589931"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There is one iso-triplet particles at Yang’s time.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ACB7274-F375-0520-FAD1-808D1DB24D72}"/>
                  </a:ext>
                </a:extLst>
              </p:cNvPr>
              <p:cNvSpPr txBox="1"/>
              <p:nvPr/>
            </p:nvSpPr>
            <p:spPr>
              <a:xfrm>
                <a:off x="1929426" y="5221495"/>
                <a:ext cx="5192486"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But </a:t>
                </a:r>
                <a14:m>
                  <m:oMath xmlns:m="http://schemas.openxmlformats.org/officeDocument/2006/math">
                    <m:r>
                      <a:rPr lang="en-US" b="0" i="1" dirty="0" smtClean="0">
                        <a:latin typeface="Cambria Math" panose="02040503050406030204" pitchFamily="18" charset="0"/>
                        <a:cs typeface="Times New Roman"/>
                      </a:rPr>
                      <m:t>𝑊</m:t>
                    </m:r>
                  </m:oMath>
                </a14:m>
                <a:r>
                  <a:rPr kumimoji="1" lang="en-US" dirty="0">
                    <a:latin typeface="Times New Roman"/>
                    <a:cs typeface="Times New Roman"/>
                  </a:rPr>
                  <a:t> boson were not found until 1970’s.</a:t>
                </a:r>
              </a:p>
            </p:txBody>
          </p:sp>
        </mc:Choice>
        <mc:Fallback xmlns="">
          <p:sp>
            <p:nvSpPr>
              <p:cNvPr id="5" name="TextBox 4">
                <a:extLst>
                  <a:ext uri="{FF2B5EF4-FFF2-40B4-BE49-F238E27FC236}">
                    <a16:creationId xmlns:a16="http://schemas.microsoft.com/office/drawing/2014/main" id="{4ACB7274-F375-0520-FAD1-808D1DB24D72}"/>
                  </a:ext>
                </a:extLst>
              </p:cNvPr>
              <p:cNvSpPr txBox="1">
                <a:spLocks noRot="1" noChangeAspect="1" noMove="1" noResize="1" noEditPoints="1" noAdjustHandles="1" noChangeArrowheads="1" noChangeShapeType="1" noTextEdit="1"/>
              </p:cNvSpPr>
              <p:nvPr/>
            </p:nvSpPr>
            <p:spPr>
              <a:xfrm>
                <a:off x="1929426" y="5221495"/>
                <a:ext cx="5192486" cy="458011"/>
              </a:xfrm>
              <a:prstGeom prst="rect">
                <a:avLst/>
              </a:prstGeom>
              <a:blipFill>
                <a:blip r:embed="rId8"/>
                <a:stretch>
                  <a:fillRect l="-1222" b="-18919"/>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7F9B80E6-4411-DA3E-484D-CA898E3CD263}"/>
              </a:ext>
            </a:extLst>
          </p:cNvPr>
          <p:cNvSpPr txBox="1"/>
          <p:nvPr/>
        </p:nvSpPr>
        <p:spPr>
          <a:xfrm>
            <a:off x="1906721" y="4822987"/>
            <a:ext cx="6071801"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These are the future gauge </a:t>
            </a:r>
            <a:r>
              <a:rPr kumimoji="1" lang="en-US" dirty="0" err="1">
                <a:latin typeface="Times New Roman"/>
                <a:cs typeface="Times New Roman"/>
              </a:rPr>
              <a:t>bsoon</a:t>
            </a:r>
            <a:r>
              <a:rPr kumimoji="1" lang="en-US" dirty="0">
                <a:latin typeface="Times New Roman"/>
                <a:cs typeface="Times New Roman"/>
              </a:rPr>
              <a:t> for weak interaction.</a:t>
            </a:r>
          </a:p>
        </p:txBody>
      </p:sp>
    </p:spTree>
    <p:extLst>
      <p:ext uri="{BB962C8B-B14F-4D97-AF65-F5344CB8AC3E}">
        <p14:creationId xmlns:p14="http://schemas.microsoft.com/office/powerpoint/2010/main" val="253195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565"/>
          <a:stretch/>
        </p:blipFill>
        <p:spPr bwMode="auto">
          <a:xfrm>
            <a:off x="2411956" y="1191951"/>
            <a:ext cx="4094663" cy="5344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2989591" y="755397"/>
                <a:ext cx="3521915" cy="377559"/>
              </a:xfrm>
              <a:prstGeom prst="rect">
                <a:avLst/>
              </a:prstGeom>
              <a:noFill/>
            </p:spPr>
            <p:txBody>
              <a:bodyPr wrap="square" rtlCol="0">
                <a:spAutoFit/>
              </a:bodyPr>
              <a:lstStyle/>
              <a:p>
                <a:r>
                  <a:rPr lang="zh-TW" altLang="en-US" dirty="0">
                    <a:latin typeface="Times New Roman" pitchFamily="18" charset="0"/>
                    <a:cs typeface="Times New Roman" pitchFamily="18" charset="0"/>
                  </a:rPr>
                  <a:t>所有</a:t>
                </a:r>
                <a14:m>
                  <m:oMath xmlns:m="http://schemas.openxmlformats.org/officeDocument/2006/math">
                    <m:r>
                      <a:rPr lang="zh-TW" altLang="en-US" i="1" smtClean="0">
                        <a:latin typeface="Cambria Math"/>
                        <a:cs typeface="Times New Roman" pitchFamily="18" charset="0"/>
                      </a:rPr>
                      <m:t>𝜋</m:t>
                    </m:r>
                  </m:oMath>
                </a14:m>
                <a:r>
                  <a:rPr lang="zh-TW" altLang="en-US" dirty="0">
                    <a:latin typeface="Times New Roman" pitchFamily="18" charset="0"/>
                    <a:cs typeface="Times New Roman" pitchFamily="18" charset="0"/>
                  </a:rPr>
                  <a:t>的質量很接近！</a:t>
                </a:r>
              </a:p>
            </p:txBody>
          </p:sp>
        </mc:Choice>
        <mc:Fallback xmlns="">
          <p:sp>
            <p:nvSpPr>
              <p:cNvPr id="2" name="文字方塊 1"/>
              <p:cNvSpPr txBox="1">
                <a:spLocks noRot="1" noChangeAspect="1" noMove="1" noResize="1" noEditPoints="1" noAdjustHandles="1" noChangeArrowheads="1" noChangeShapeType="1" noTextEdit="1"/>
              </p:cNvSpPr>
              <p:nvPr/>
            </p:nvSpPr>
            <p:spPr>
              <a:xfrm>
                <a:off x="2989591" y="755397"/>
                <a:ext cx="3521915" cy="377559"/>
              </a:xfrm>
              <a:prstGeom prst="rect">
                <a:avLst/>
              </a:prstGeom>
              <a:blipFill>
                <a:blip r:embed="rId3"/>
                <a:stretch>
                  <a:fillRect l="-1439" t="-6452" b="-19355"/>
                </a:stretch>
              </a:blipFill>
            </p:spPr>
            <p:txBody>
              <a:bodyPr/>
              <a:lstStyle/>
              <a:p>
                <a:r>
                  <a:rPr lang="en-US">
                    <a:noFill/>
                  </a:rPr>
                  <a:t> </a:t>
                </a:r>
              </a:p>
            </p:txBody>
          </p:sp>
        </mc:Fallback>
      </mc:AlternateContent>
      <p:sp>
        <p:nvSpPr>
          <p:cNvPr id="3" name="Oval 2">
            <a:extLst>
              <a:ext uri="{FF2B5EF4-FFF2-40B4-BE49-F238E27FC236}">
                <a16:creationId xmlns:a16="http://schemas.microsoft.com/office/drawing/2014/main" id="{A8B86EC2-8D10-5738-E4EB-0E3A1C30AB5D}"/>
              </a:ext>
            </a:extLst>
          </p:cNvPr>
          <p:cNvSpPr/>
          <p:nvPr/>
        </p:nvSpPr>
        <p:spPr>
          <a:xfrm>
            <a:off x="4917831" y="1191951"/>
            <a:ext cx="301451" cy="2818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C5916F-A4A1-19B1-FF3F-44F9756FC557}"/>
              </a:ext>
            </a:extLst>
          </p:cNvPr>
          <p:cNvSpPr txBox="1"/>
          <p:nvPr/>
        </p:nvSpPr>
        <p:spPr>
          <a:xfrm>
            <a:off x="2164321" y="297386"/>
            <a:ext cx="4589931"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There is one iso-triplet particles at Yang’s time. </a:t>
            </a:r>
          </a:p>
        </p:txBody>
      </p:sp>
    </p:spTree>
    <p:extLst>
      <p:ext uri="{BB962C8B-B14F-4D97-AF65-F5344CB8AC3E}">
        <p14:creationId xmlns:p14="http://schemas.microsoft.com/office/powerpoint/2010/main" val="27588955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3538" name="Picture 2" descr="pion02"/>
          <p:cNvPicPr>
            <a:picLocks noChangeAspect="1" noChangeArrowheads="1"/>
          </p:cNvPicPr>
          <p:nvPr/>
        </p:nvPicPr>
        <p:blipFill>
          <a:blip r:embed="rId2">
            <a:extLst>
              <a:ext uri="{28A0092B-C50C-407E-A947-70E740481C1C}">
                <a14:useLocalDpi xmlns:a14="http://schemas.microsoft.com/office/drawing/2010/main" val="0"/>
              </a:ext>
            </a:extLst>
          </a:blip>
          <a:srcRect l="2911" t="4118" r="2625" b="1755"/>
          <a:stretch>
            <a:fillRect/>
          </a:stretch>
        </p:blipFill>
        <p:spPr bwMode="auto">
          <a:xfrm>
            <a:off x="1204913" y="1176338"/>
            <a:ext cx="468630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39" name="Picture 3" descr="pion03"/>
          <p:cNvPicPr>
            <a:picLocks noChangeAspect="1" noChangeArrowheads="1"/>
          </p:cNvPicPr>
          <p:nvPr/>
        </p:nvPicPr>
        <p:blipFill>
          <a:blip r:embed="rId3">
            <a:extLst>
              <a:ext uri="{28A0092B-C50C-407E-A947-70E740481C1C}">
                <a14:useLocalDpi xmlns:a14="http://schemas.microsoft.com/office/drawing/2010/main" val="0"/>
              </a:ext>
            </a:extLst>
          </a:blip>
          <a:srcRect l="1503" t="70007" r="12187"/>
          <a:stretch>
            <a:fillRect/>
          </a:stretch>
        </p:blipFill>
        <p:spPr bwMode="auto">
          <a:xfrm>
            <a:off x="5951538" y="3352800"/>
            <a:ext cx="2924175"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0" name="Picture 4" descr="pion03"/>
          <p:cNvPicPr>
            <a:picLocks noChangeAspect="1" noChangeArrowheads="1"/>
          </p:cNvPicPr>
          <p:nvPr/>
        </p:nvPicPr>
        <p:blipFill>
          <a:blip r:embed="rId3">
            <a:extLst>
              <a:ext uri="{28A0092B-C50C-407E-A947-70E740481C1C}">
                <a14:useLocalDpi xmlns:a14="http://schemas.microsoft.com/office/drawing/2010/main" val="0"/>
              </a:ext>
            </a:extLst>
          </a:blip>
          <a:srcRect l="5342" t="1797" r="15276" b="60587"/>
          <a:stretch>
            <a:fillRect/>
          </a:stretch>
        </p:blipFill>
        <p:spPr bwMode="auto">
          <a:xfrm>
            <a:off x="5951538" y="1176338"/>
            <a:ext cx="1800717"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E586514-8C95-0450-928F-60B8C6C81F2D}"/>
              </a:ext>
            </a:extLst>
          </p:cNvPr>
          <p:cNvSpPr txBox="1"/>
          <p:nvPr/>
        </p:nvSpPr>
        <p:spPr>
          <a:xfrm>
            <a:off x="1879828" y="498354"/>
            <a:ext cx="5780315" cy="458908"/>
          </a:xfrm>
          <a:prstGeom prst="rect">
            <a:avLst/>
          </a:prstGeom>
          <a:noFill/>
        </p:spPr>
        <p:txBody>
          <a:bodyPr wrap="square" rtlCol="0">
            <a:spAutoFit/>
          </a:bodyPr>
          <a:lstStyle/>
          <a:p>
            <a:pPr algn="l">
              <a:lnSpc>
                <a:spcPct val="150000"/>
              </a:lnSpc>
            </a:pPr>
            <a:r>
              <a:rPr lang="en-US" dirty="0" err="1">
                <a:latin typeface="Times New Roman"/>
                <a:cs typeface="Times New Roman"/>
              </a:rPr>
              <a:t>高速宇宙射線打擊高空氣體分子，產生新的基本粒子</a:t>
            </a:r>
            <a:endParaRPr kumimoji="1" lang="en-US" dirty="0">
              <a:latin typeface="Times New Roman"/>
              <a:cs typeface="Times New Roman"/>
            </a:endParaRPr>
          </a:p>
        </p:txBody>
      </p:sp>
    </p:spTree>
    <p:extLst>
      <p:ext uri="{BB962C8B-B14F-4D97-AF65-F5344CB8AC3E}">
        <p14:creationId xmlns:p14="http://schemas.microsoft.com/office/powerpoint/2010/main" val="27240098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95731E7-05E2-4B34-A808-C068F5CA7571}" type="slidenum">
              <a:rPr lang="zh-TW" altLang="en-US" smtClean="0"/>
              <a:pPr>
                <a:defRPr/>
              </a:pPr>
              <a:t>87</a:t>
            </a:fld>
            <a:endParaRPr lang="en-US" altLang="zh-TW"/>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816" y="1062406"/>
            <a:ext cx="1794335" cy="872920"/>
          </a:xfrm>
          <a:prstGeom prst="rect">
            <a:avLst/>
          </a:prstGeom>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816" y="2022893"/>
            <a:ext cx="2160000" cy="2276757"/>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816" y="4455197"/>
            <a:ext cx="2621650" cy="1740329"/>
          </a:xfrm>
          <a:prstGeom prst="rect">
            <a:avLst/>
          </a:prstGeom>
        </p:spPr>
      </p:pic>
      <p:sp>
        <p:nvSpPr>
          <p:cNvPr id="6" name="矩形 5"/>
          <p:cNvSpPr/>
          <p:nvPr/>
        </p:nvSpPr>
        <p:spPr>
          <a:xfrm>
            <a:off x="3738466" y="1062406"/>
            <a:ext cx="2236510" cy="369332"/>
          </a:xfrm>
          <a:prstGeom prst="rect">
            <a:avLst/>
          </a:prstGeom>
        </p:spPr>
        <p:txBody>
          <a:bodyPr wrap="none">
            <a:spAutoFit/>
          </a:bodyPr>
          <a:lstStyle/>
          <a:p>
            <a:r>
              <a:rPr lang="en-US" altLang="zh-TW" dirty="0">
                <a:latin typeface="+mn-lt"/>
              </a:rPr>
              <a:t>Emulsion photograph </a:t>
            </a:r>
            <a:endParaRPr lang="zh-TW" altLang="en-US" dirty="0">
              <a:latin typeface="+mn-lt"/>
            </a:endParaRPr>
          </a:p>
        </p:txBody>
      </p:sp>
      <p:sp>
        <p:nvSpPr>
          <p:cNvPr id="7" name="文字方塊 6"/>
          <p:cNvSpPr txBox="1"/>
          <p:nvPr/>
        </p:nvSpPr>
        <p:spPr>
          <a:xfrm>
            <a:off x="3738466" y="1467512"/>
            <a:ext cx="4951444" cy="369332"/>
          </a:xfrm>
          <a:prstGeom prst="rect">
            <a:avLst/>
          </a:prstGeom>
          <a:noFill/>
        </p:spPr>
        <p:txBody>
          <a:bodyPr wrap="square" rtlCol="0">
            <a:spAutoFit/>
          </a:bodyPr>
          <a:lstStyle/>
          <a:p>
            <a:r>
              <a:rPr lang="zh-TW" altLang="en-US" dirty="0"/>
              <a:t>物理學家開始使用相片膠捲軟片來觀測。</a:t>
            </a:r>
          </a:p>
        </p:txBody>
      </p:sp>
      <p:sp>
        <p:nvSpPr>
          <p:cNvPr id="8" name="文字方塊 7"/>
          <p:cNvSpPr txBox="1"/>
          <p:nvPr/>
        </p:nvSpPr>
        <p:spPr>
          <a:xfrm>
            <a:off x="3738466" y="1935326"/>
            <a:ext cx="4428930" cy="369332"/>
          </a:xfrm>
          <a:prstGeom prst="rect">
            <a:avLst/>
          </a:prstGeom>
          <a:noFill/>
        </p:spPr>
        <p:txBody>
          <a:bodyPr wrap="square" rtlCol="0">
            <a:spAutoFit/>
          </a:bodyPr>
          <a:lstStyle/>
          <a:p>
            <a:r>
              <a:rPr lang="zh-TW" altLang="en-US" dirty="0"/>
              <a:t>更容易攜帶到高空或高山進行實驗。</a:t>
            </a:r>
          </a:p>
        </p:txBody>
      </p:sp>
      <p:pic>
        <p:nvPicPr>
          <p:cNvPr id="2867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32330" b="35637"/>
          <a:stretch/>
        </p:blipFill>
        <p:spPr bwMode="auto">
          <a:xfrm>
            <a:off x="3904221" y="3303034"/>
            <a:ext cx="1905000" cy="2892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65672"/>
          <a:stretch/>
        </p:blipFill>
        <p:spPr bwMode="auto">
          <a:xfrm>
            <a:off x="5974976" y="3303034"/>
            <a:ext cx="1777653" cy="2892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33542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95731E7-05E2-4B34-A808-C068F5CA7571}" type="slidenum">
              <a:rPr lang="zh-TW" altLang="en-US" smtClean="0"/>
              <a:pPr>
                <a:defRPr/>
              </a:pPr>
              <a:t>88</a:t>
            </a:fld>
            <a:endParaRPr lang="en-US" altLang="zh-TW"/>
          </a:p>
        </p:txBody>
      </p:sp>
      <p:sp>
        <p:nvSpPr>
          <p:cNvPr id="3" name="矩形 2"/>
          <p:cNvSpPr/>
          <p:nvPr/>
        </p:nvSpPr>
        <p:spPr>
          <a:xfrm>
            <a:off x="5726844" y="213851"/>
            <a:ext cx="1356140" cy="369332"/>
          </a:xfrm>
          <a:prstGeom prst="rect">
            <a:avLst/>
          </a:prstGeom>
        </p:spPr>
        <p:txBody>
          <a:bodyPr wrap="none">
            <a:spAutoFit/>
          </a:bodyPr>
          <a:lstStyle/>
          <a:p>
            <a:r>
              <a:rPr lang="en-US" altLang="zh-TW" dirty="0">
                <a:latin typeface="+mn-lt"/>
              </a:rPr>
              <a:t>C. F. Powell</a:t>
            </a:r>
            <a:endParaRPr lang="zh-TW" altLang="en-US" dirty="0">
              <a:latin typeface="+mn-lt"/>
            </a:endParaRPr>
          </a:p>
        </p:txBody>
      </p:sp>
      <p:pic>
        <p:nvPicPr>
          <p:cNvPr id="279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792" y="231063"/>
            <a:ext cx="4116386" cy="645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9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761" y="583183"/>
            <a:ext cx="1961536" cy="2312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5198807" y="3062010"/>
            <a:ext cx="3723968" cy="3108543"/>
          </a:xfrm>
          <a:prstGeom prst="rect">
            <a:avLst/>
          </a:prstGeom>
        </p:spPr>
        <p:txBody>
          <a:bodyPr wrap="square">
            <a:spAutoFit/>
          </a:bodyPr>
          <a:lstStyle/>
          <a:p>
            <a:r>
              <a:rPr lang="en-US" altLang="zh-TW" sz="1400" dirty="0">
                <a:latin typeface="+mn-lt"/>
              </a:rPr>
              <a:t>Emulsion photograph showing the classic pion-muon- electron (pi-mu-e) decay chain of a charged cosmic ray pion. The pion enters the picture at top left; it soon decays to a muon, which travels down the picture, &amp; a neutrino, which is neutral &amp; so leaves no track. At the bottom of the picture, the muon decays to an electron - the faint track heading to the right - &amp; another neutrino. The muon's track, which is about 0.6 mm long, becomes denser as the muon slows down before decaying. The picture was taken in 1948 by Cecil Powell, the English physicist who pioneered the use of photo- graphic emulsions to record particle tracks.</a:t>
            </a:r>
            <a:endParaRPr lang="zh-TW" altLang="en-US" sz="1400" dirty="0">
              <a:latin typeface="+mn-lt"/>
            </a:endParaRPr>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4EDFEA93-003D-E744-87CD-11E0736C5DCC}"/>
                  </a:ext>
                </a:extLst>
              </p:cNvPr>
              <p:cNvSpPr txBox="1"/>
              <p:nvPr/>
            </p:nvSpPr>
            <p:spPr>
              <a:xfrm>
                <a:off x="2877787" y="5871240"/>
                <a:ext cx="1888209" cy="29931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i="1" smtClean="0">
                              <a:latin typeface="Cambria Math" panose="02040503050406030204" pitchFamily="18" charset="0"/>
                              <a:ea typeface="Cambria Math" panose="02040503050406030204" pitchFamily="18" charset="0"/>
                            </a:rPr>
                            <m:t>𝜇</m:t>
                          </m:r>
                        </m:e>
                        <m:sup>
                          <m:r>
                            <a:rPr kumimoji="1" lang="en-US" altLang="zh-TW" b="0" i="1" smtClean="0">
                              <a:latin typeface="Cambria Math" panose="02040503050406030204" pitchFamily="18" charset="0"/>
                            </a:rPr>
                            <m:t>−</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𝑒</m:t>
                          </m:r>
                        </m:e>
                        <m:sup>
                          <m:r>
                            <a:rPr kumimoji="1" lang="en-US" altLang="zh-TW" b="0" i="1" smtClean="0">
                              <a:latin typeface="Cambria Math" panose="02040503050406030204" pitchFamily="18" charset="0"/>
                              <a:ea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r>
                        <a:rPr lang="en-US" altLang="zh-TW"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𝜈</m:t>
                          </m:r>
                        </m:e>
                        <m:sub>
                          <m:r>
                            <a:rPr lang="en-US" altLang="zh-TW" i="1" smtClean="0">
                              <a:latin typeface="Cambria Math" panose="02040503050406030204" pitchFamily="18" charset="0"/>
                              <a:ea typeface="Cambria Math" panose="02040503050406030204" pitchFamily="18" charset="0"/>
                            </a:rPr>
                            <m:t>𝜇</m:t>
                          </m:r>
                        </m:sub>
                      </m:sSub>
                    </m:oMath>
                  </m:oMathPara>
                </a14:m>
                <a:endParaRPr kumimoji="1" lang="zh-TW" altLang="en-US" dirty="0">
                  <a:latin typeface="+mn-lt"/>
                </a:endParaRPr>
              </a:p>
            </p:txBody>
          </p:sp>
        </mc:Choice>
        <mc:Fallback xmlns="">
          <p:sp>
            <p:nvSpPr>
              <p:cNvPr id="9" name="文字方塊 8">
                <a:extLst>
                  <a:ext uri="{FF2B5EF4-FFF2-40B4-BE49-F238E27FC236}">
                    <a16:creationId xmlns:a16="http://schemas.microsoft.com/office/drawing/2014/main" id="{4EDFEA93-003D-E744-87CD-11E0736C5DCC}"/>
                  </a:ext>
                </a:extLst>
              </p:cNvPr>
              <p:cNvSpPr txBox="1">
                <a:spLocks noRot="1" noChangeAspect="1" noMove="1" noResize="1" noEditPoints="1" noAdjustHandles="1" noChangeArrowheads="1" noChangeShapeType="1" noTextEdit="1"/>
              </p:cNvSpPr>
              <p:nvPr/>
            </p:nvSpPr>
            <p:spPr>
              <a:xfrm>
                <a:off x="2877787" y="5871240"/>
                <a:ext cx="1888209" cy="299313"/>
              </a:xfrm>
              <a:prstGeom prst="rect">
                <a:avLst/>
              </a:prstGeom>
              <a:blipFill>
                <a:blip r:embed="rId4"/>
                <a:stretch>
                  <a:fillRect l="-2013" b="-16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82D635B1-ED23-1043-9F39-CCF58B5EF297}"/>
                  </a:ext>
                </a:extLst>
              </p:cNvPr>
              <p:cNvSpPr txBox="1"/>
              <p:nvPr/>
            </p:nvSpPr>
            <p:spPr>
              <a:xfrm>
                <a:off x="3568315" y="248860"/>
                <a:ext cx="1421863" cy="29931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i="1" smtClean="0">
                              <a:latin typeface="Cambria Math" panose="02040503050406030204" pitchFamily="18" charset="0"/>
                              <a:ea typeface="Cambria Math" panose="02040503050406030204" pitchFamily="18" charset="0"/>
                            </a:rPr>
                            <m:t>𝜋</m:t>
                          </m:r>
                        </m:e>
                        <m:sup>
                          <m:r>
                            <a:rPr kumimoji="1" lang="en-US" altLang="zh-TW" b="0" i="1" smtClean="0">
                              <a:latin typeface="Cambria Math" panose="02040503050406030204" pitchFamily="18" charset="0"/>
                            </a:rPr>
                            <m:t>−</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i="1" smtClean="0">
                              <a:latin typeface="Cambria Math" panose="02040503050406030204" pitchFamily="18" charset="0"/>
                              <a:ea typeface="Cambria Math" panose="02040503050406030204" pitchFamily="18" charset="0"/>
                            </a:rPr>
                            <m:t>𝜇</m:t>
                          </m:r>
                        </m:e>
                        <m:sup>
                          <m:r>
                            <a:rPr kumimoji="1" lang="en-US" altLang="zh-TW" b="0" i="1" smtClean="0">
                              <a:latin typeface="Cambria Math" panose="02040503050406030204" pitchFamily="18" charset="0"/>
                              <a:ea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i="1" smtClean="0">
                              <a:latin typeface="Cambria Math" panose="02040503050406030204" pitchFamily="18" charset="0"/>
                              <a:ea typeface="Cambria Math" panose="02040503050406030204" pitchFamily="18" charset="0"/>
                            </a:rPr>
                            <m:t>𝜇</m:t>
                          </m:r>
                        </m:sub>
                      </m:sSub>
                    </m:oMath>
                  </m:oMathPara>
                </a14:m>
                <a:endParaRPr kumimoji="1" lang="zh-TW" altLang="en-US" dirty="0">
                  <a:latin typeface="+mn-lt"/>
                </a:endParaRPr>
              </a:p>
            </p:txBody>
          </p:sp>
        </mc:Choice>
        <mc:Fallback xmlns="">
          <p:sp>
            <p:nvSpPr>
              <p:cNvPr id="10" name="文字方塊 9">
                <a:extLst>
                  <a:ext uri="{FF2B5EF4-FFF2-40B4-BE49-F238E27FC236}">
                    <a16:creationId xmlns:a16="http://schemas.microsoft.com/office/drawing/2014/main" id="{82D635B1-ED23-1043-9F39-CCF58B5EF297}"/>
                  </a:ext>
                </a:extLst>
              </p:cNvPr>
              <p:cNvSpPr txBox="1">
                <a:spLocks noRot="1" noChangeAspect="1" noMove="1" noResize="1" noEditPoints="1" noAdjustHandles="1" noChangeArrowheads="1" noChangeShapeType="1" noTextEdit="1"/>
              </p:cNvSpPr>
              <p:nvPr/>
            </p:nvSpPr>
            <p:spPr>
              <a:xfrm>
                <a:off x="3568315" y="248860"/>
                <a:ext cx="1421863" cy="299313"/>
              </a:xfrm>
              <a:prstGeom prst="rect">
                <a:avLst/>
              </a:prstGeom>
              <a:blipFill>
                <a:blip r:embed="rId5"/>
                <a:stretch>
                  <a:fillRect l="-885" b="-20833"/>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421870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95731E7-05E2-4B34-A808-C068F5CA7571}" type="slidenum">
              <a:rPr lang="zh-TW" altLang="en-US" smtClean="0"/>
              <a:pPr>
                <a:defRPr/>
              </a:pPr>
              <a:t>89</a:t>
            </a:fld>
            <a:endParaRPr lang="en-US" altLang="zh-TW"/>
          </a:p>
        </p:txBody>
      </p:sp>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t="8405"/>
          <a:stretch/>
        </p:blipFill>
        <p:spPr>
          <a:xfrm>
            <a:off x="894323" y="103238"/>
            <a:ext cx="7559419" cy="4173793"/>
          </a:xfrm>
          <a:prstGeom prst="rect">
            <a:avLst/>
          </a:prstGeom>
        </p:spPr>
      </p:pic>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t="8588" b="12921"/>
          <a:stretch/>
        </p:blipFill>
        <p:spPr>
          <a:xfrm>
            <a:off x="879072" y="4011561"/>
            <a:ext cx="7574670" cy="3583859"/>
          </a:xfrm>
          <a:prstGeom prst="rect">
            <a:avLst/>
          </a:prstGeom>
        </p:spPr>
      </p:pic>
    </p:spTree>
    <p:extLst>
      <p:ext uri="{BB962C8B-B14F-4D97-AF65-F5344CB8AC3E}">
        <p14:creationId xmlns:p14="http://schemas.microsoft.com/office/powerpoint/2010/main" val="824028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9"/>
          <p:cNvSpPr txBox="1">
            <a:spLocks noChangeArrowheads="1"/>
          </p:cNvSpPr>
          <p:nvPr/>
        </p:nvSpPr>
        <p:spPr bwMode="auto">
          <a:xfrm>
            <a:off x="1200207" y="1190541"/>
            <a:ext cx="216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2000" b="1" dirty="0">
                <a:solidFill>
                  <a:srgbClr val="FF0000"/>
                </a:solidFill>
                <a:latin typeface="+mj-lt"/>
              </a:rPr>
              <a:t>電子 </a:t>
            </a:r>
            <a:r>
              <a:rPr lang="en-US" altLang="zh-TW" sz="2000" b="1" dirty="0">
                <a:solidFill>
                  <a:srgbClr val="FF0000"/>
                </a:solidFill>
                <a:cs typeface="Times New Roman" panose="02020603050405020304" pitchFamily="18" charset="0"/>
              </a:rPr>
              <a:t>Electron</a:t>
            </a:r>
            <a:r>
              <a:rPr lang="zh-TW" altLang="en-US" sz="2000" b="1" dirty="0">
                <a:solidFill>
                  <a:srgbClr val="FF0000"/>
                </a:solidFill>
                <a:latin typeface="+mj-lt"/>
              </a:rPr>
              <a:t> </a:t>
            </a:r>
          </a:p>
        </p:txBody>
      </p:sp>
      <p:pic>
        <p:nvPicPr>
          <p:cNvPr id="121860" name="Picture 4" descr="http://www-d0.fnal.gov/Run2Physics/WWW/results/final/TOP/T06C/elementary_particles.jpg"/>
          <p:cNvPicPr>
            <a:picLocks noChangeAspect="1" noChangeArrowheads="1"/>
          </p:cNvPicPr>
          <p:nvPr/>
        </p:nvPicPr>
        <p:blipFill>
          <a:blip r:embed="rId2" cstate="print">
            <a:extLst>
              <a:ext uri="{28A0092B-C50C-407E-A947-70E740481C1C}">
                <a14:useLocalDpi xmlns:a14="http://schemas.microsoft.com/office/drawing/2010/main" val="0"/>
              </a:ext>
            </a:extLst>
          </a:blip>
          <a:srcRect l="20081" r="20857" b="5501"/>
          <a:stretch>
            <a:fillRect/>
          </a:stretch>
        </p:blipFill>
        <p:spPr bwMode="auto">
          <a:xfrm>
            <a:off x="1264827" y="1655680"/>
            <a:ext cx="2579688"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2" descr="snap.jpg"/>
          <p:cNvPicPr>
            <a:picLocks noChangeAspect="1"/>
          </p:cNvPicPr>
          <p:nvPr/>
        </p:nvPicPr>
        <p:blipFill>
          <a:blip r:embed="rId3">
            <a:extLst>
              <a:ext uri="{28A0092B-C50C-407E-A947-70E740481C1C}">
                <a14:useLocalDpi xmlns:a14="http://schemas.microsoft.com/office/drawing/2010/main" val="0"/>
              </a:ext>
            </a:extLst>
          </a:blip>
          <a:srcRect l="17778" t="19760" r="19524"/>
          <a:stretch>
            <a:fillRect/>
          </a:stretch>
        </p:blipFill>
        <p:spPr bwMode="auto">
          <a:xfrm>
            <a:off x="4006355" y="2623112"/>
            <a:ext cx="2609213" cy="208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文字方塊 3"/>
          <p:cNvSpPr txBox="1">
            <a:spLocks noChangeArrowheads="1"/>
          </p:cNvSpPr>
          <p:nvPr/>
        </p:nvSpPr>
        <p:spPr bwMode="auto">
          <a:xfrm>
            <a:off x="1200207" y="250468"/>
            <a:ext cx="6943669" cy="45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en-US" altLang="zh-TW" sz="1800" dirty="0"/>
              <a:t>Thomson</a:t>
            </a:r>
            <a:r>
              <a:rPr lang="zh-TW" altLang="en-US" sz="1800" dirty="0"/>
              <a:t>發現原子</a:t>
            </a:r>
            <a:r>
              <a:rPr lang="zh-TW" altLang="en-US" sz="1800" dirty="0">
                <a:solidFill>
                  <a:srgbClr val="FF0000"/>
                </a:solidFill>
              </a:rPr>
              <a:t>可以分割為</a:t>
            </a:r>
            <a:r>
              <a:rPr lang="zh-TW" altLang="en-US" sz="1800" dirty="0"/>
              <a:t>更加細微的一種物質基本組成成分，</a:t>
            </a:r>
            <a:endParaRPr lang="en-US" altLang="zh-TW" sz="1800" dirty="0"/>
          </a:p>
        </p:txBody>
      </p:sp>
      <p:sp>
        <p:nvSpPr>
          <p:cNvPr id="2" name="矩形 1"/>
          <p:cNvSpPr/>
          <p:nvPr/>
        </p:nvSpPr>
        <p:spPr>
          <a:xfrm>
            <a:off x="1204247" y="779800"/>
            <a:ext cx="6519452" cy="369332"/>
          </a:xfrm>
          <a:prstGeom prst="rect">
            <a:avLst/>
          </a:prstGeom>
        </p:spPr>
        <p:txBody>
          <a:bodyPr wrap="square">
            <a:spAutoFit/>
          </a:bodyPr>
          <a:lstStyle/>
          <a:p>
            <a:pPr eaLnBrk="1" hangingPunct="1"/>
            <a:r>
              <a:rPr lang="zh-TW" altLang="en-US" sz="1800" dirty="0"/>
              <a:t>此成分只有</a:t>
            </a:r>
            <a:r>
              <a:rPr lang="zh-TW" altLang="en-US" sz="1800" dirty="0">
                <a:solidFill>
                  <a:srgbClr val="FF0000"/>
                </a:solidFill>
              </a:rPr>
              <a:t>一種</a:t>
            </a:r>
            <a:r>
              <a:rPr lang="zh-TW" altLang="en-US" sz="1800" dirty="0"/>
              <a:t>，此一種成分組成了所有的不同的原子！</a:t>
            </a:r>
            <a:endParaRPr lang="en-US" altLang="zh-TW" sz="18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F299FD7-C24B-9598-337E-3A17A22EDEE2}"/>
                  </a:ext>
                </a:extLst>
              </p:cNvPr>
              <p:cNvSpPr txBox="1"/>
              <p:nvPr/>
            </p:nvSpPr>
            <p:spPr bwMode="auto">
              <a:xfrm>
                <a:off x="2920189" y="1358447"/>
                <a:ext cx="494995"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algn="l" eaLnBrk="1" hangingPunct="1"/>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cs typeface="Times New Roman" panose="02020603050405020304" pitchFamily="18" charset="0"/>
                            </a:rPr>
                          </m:ctrlPr>
                        </m:sSupPr>
                        <m:e>
                          <m:r>
                            <a:rPr lang="en-US" sz="2000" b="0" i="1" smtClean="0">
                              <a:latin typeface="Cambria Math" panose="02040503050406030204" pitchFamily="18" charset="0"/>
                              <a:cs typeface="Times New Roman" panose="02020603050405020304" pitchFamily="18" charset="0"/>
                            </a:rPr>
                            <m:t>𝑒</m:t>
                          </m:r>
                        </m:e>
                        <m:sup>
                          <m:r>
                            <a:rPr lang="en-US" sz="2000" b="0" i="1" smtClean="0">
                              <a:latin typeface="Cambria Math" panose="02040503050406030204" pitchFamily="18" charset="0"/>
                              <a:cs typeface="Times New Roman" panose="02020603050405020304" pitchFamily="18" charset="0"/>
                            </a:rPr>
                            <m:t>−</m:t>
                          </m:r>
                        </m:sup>
                      </m:sSup>
                    </m:oMath>
                  </m:oMathPara>
                </a14:m>
                <a:endParaRPr lang="en-US" sz="2000" dirty="0">
                  <a:latin typeface="Times New Roman" panose="020206030504050203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9F299FD7-C24B-9598-337E-3A17A22EDEE2}"/>
                  </a:ext>
                </a:extLst>
              </p:cNvPr>
              <p:cNvSpPr txBox="1">
                <a:spLocks noRot="1" noChangeAspect="1" noMove="1" noResize="1" noEditPoints="1" noAdjustHandles="1" noChangeArrowheads="1" noChangeShapeType="1" noTextEdit="1"/>
              </p:cNvSpPr>
              <p:nvPr/>
            </p:nvSpPr>
            <p:spPr bwMode="auto">
              <a:xfrm>
                <a:off x="2920189" y="1358447"/>
                <a:ext cx="494995" cy="307777"/>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TextBox 4">
            <a:extLst>
              <a:ext uri="{FF2B5EF4-FFF2-40B4-BE49-F238E27FC236}">
                <a16:creationId xmlns:a16="http://schemas.microsoft.com/office/drawing/2014/main" id="{1A23790A-7291-C84B-E148-CD0A06166AF4}"/>
              </a:ext>
            </a:extLst>
          </p:cNvPr>
          <p:cNvSpPr txBox="1"/>
          <p:nvPr/>
        </p:nvSpPr>
        <p:spPr bwMode="auto">
          <a:xfrm>
            <a:off x="1158582" y="4865460"/>
            <a:ext cx="79854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eaLnBrk="1" hangingPunct="1"/>
            <a:r>
              <a:rPr lang="en-US" dirty="0" err="1">
                <a:latin typeface="Times New Roman" panose="02020603050405020304" pitchFamily="18" charset="0"/>
                <a:cs typeface="Times New Roman" panose="02020603050405020304" pitchFamily="18" charset="0"/>
              </a:rPr>
              <a:t>無論你在何時何地找到另一顆電子，都與你現在手中這顆電子完全沒有差異</a:t>
            </a:r>
            <a:r>
              <a:rPr lang="en-US"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C937E659-D2D6-AD75-4112-10C8994124B3}"/>
              </a:ext>
            </a:extLst>
          </p:cNvPr>
          <p:cNvSpPr txBox="1"/>
          <p:nvPr/>
        </p:nvSpPr>
        <p:spPr bwMode="auto">
          <a:xfrm>
            <a:off x="1158583" y="5295338"/>
            <a:ext cx="7685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eaLnBrk="1" hangingPunct="1"/>
            <a:r>
              <a:rPr lang="en-US" dirty="0" err="1">
                <a:latin typeface="Times New Roman" panose="02020603050405020304" pitchFamily="18" charset="0"/>
                <a:cs typeface="Times New Roman" panose="02020603050405020304" pitchFamily="18" charset="0"/>
              </a:rPr>
              <a:t>這深刻的奇蹟竟然有一個簡單的答案：所有的電子都屬於同一個電子場</a:t>
            </a:r>
            <a:r>
              <a:rPr lang="en-US"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8B7BDFEB-29DC-79B9-9D4F-076EC31460B3}"/>
              </a:ext>
            </a:extLst>
          </p:cNvPr>
          <p:cNvSpPr txBox="1"/>
          <p:nvPr/>
        </p:nvSpPr>
        <p:spPr bwMode="auto">
          <a:xfrm>
            <a:off x="1158583" y="5739901"/>
            <a:ext cx="7685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eaLnBrk="1" hangingPunct="1"/>
            <a:r>
              <a:rPr lang="en-US" dirty="0" err="1">
                <a:latin typeface="Times New Roman" panose="02020603050405020304" pitchFamily="18" charset="0"/>
                <a:cs typeface="Times New Roman" panose="02020603050405020304" pitchFamily="18" charset="0"/>
              </a:rPr>
              <a:t>量子場論是近代物理核心中的核心</a:t>
            </a:r>
            <a:r>
              <a:rPr lang="en-US" dirty="0">
                <a:latin typeface="Times New Roman" panose="02020603050405020304" pitchFamily="18" charset="0"/>
                <a:cs typeface="Times New Roman" panose="02020603050405020304" pitchFamily="18" charset="0"/>
              </a:rPr>
              <a:t>！</a:t>
            </a:r>
          </a:p>
        </p:txBody>
      </p:sp>
      <p:pic>
        <p:nvPicPr>
          <p:cNvPr id="9" name="Picture 8" descr="Electron | The Particle Zoo">
            <a:extLst>
              <a:ext uri="{FF2B5EF4-FFF2-40B4-BE49-F238E27FC236}">
                <a16:creationId xmlns:a16="http://schemas.microsoft.com/office/drawing/2014/main" id="{84C63B61-56D9-6B96-7668-4FD01E6AABE8}"/>
              </a:ext>
            </a:extLst>
          </p:cNvPr>
          <p:cNvPicPr>
            <a:picLocks noChangeAspect="1"/>
          </p:cNvPicPr>
          <p:nvPr/>
        </p:nvPicPr>
        <p:blipFill>
          <a:blip r:embed="rId6"/>
          <a:stretch>
            <a:fillRect/>
          </a:stretch>
        </p:blipFill>
        <p:spPr>
          <a:xfrm>
            <a:off x="6743780" y="2623112"/>
            <a:ext cx="2087601" cy="2087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95731E7-05E2-4B34-A808-C068F5CA7571}" type="slidenum">
              <a:rPr lang="zh-TW" altLang="en-US" smtClean="0"/>
              <a:pPr>
                <a:defRPr/>
              </a:pPr>
              <a:t>90</a:t>
            </a:fld>
            <a:endParaRPr lang="en-US" altLang="zh-TW"/>
          </a:p>
        </p:txBody>
      </p:sp>
      <p:pic>
        <p:nvPicPr>
          <p:cNvPr id="28057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4281" y="833592"/>
            <a:ext cx="7207182" cy="5406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72240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9AAB6CF-5C19-53A8-E10B-549FD84D5DBC}"/>
            </a:ext>
          </a:extLst>
        </p:cNvPr>
        <p:cNvGrpSpPr/>
        <p:nvPr/>
      </p:nvGrpSpPr>
      <p:grpSpPr>
        <a:xfrm>
          <a:off x="0" y="0"/>
          <a:ext cx="0" cy="0"/>
          <a:chOff x="0" y="0"/>
          <a:chExt cx="0" cy="0"/>
        </a:xfrm>
      </p:grpSpPr>
      <p:pic>
        <p:nvPicPr>
          <p:cNvPr id="118786" name="Picture 2">
            <a:extLst>
              <a:ext uri="{FF2B5EF4-FFF2-40B4-BE49-F238E27FC236}">
                <a16:creationId xmlns:a16="http://schemas.microsoft.com/office/drawing/2014/main" id="{4437D4B6-1267-E9EE-C7F7-79E73DDF95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565"/>
          <a:stretch/>
        </p:blipFill>
        <p:spPr bwMode="auto">
          <a:xfrm>
            <a:off x="2493043" y="843608"/>
            <a:ext cx="4094663" cy="5344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2A6E9431-BE62-55D3-B283-A85C4C784C73}"/>
                  </a:ext>
                </a:extLst>
              </p:cNvPr>
              <p:cNvSpPr txBox="1"/>
              <p:nvPr/>
            </p:nvSpPr>
            <p:spPr>
              <a:xfrm>
                <a:off x="1518346" y="376909"/>
                <a:ext cx="6912222"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The spin of </a:t>
                </a:r>
                <a14:m>
                  <m:oMath xmlns:m="http://schemas.openxmlformats.org/officeDocument/2006/math">
                    <m:r>
                      <a:rPr lang="zh-TW" altLang="en-US" i="1" smtClean="0">
                        <a:latin typeface="Cambria Math"/>
                        <a:cs typeface="Times New Roman" pitchFamily="18" charset="0"/>
                      </a:rPr>
                      <m:t>𝜋</m:t>
                    </m:r>
                  </m:oMath>
                </a14:m>
                <a:r>
                  <a:rPr lang="en-US" altLang="zh-TW" dirty="0">
                    <a:latin typeface="Times New Roman" pitchFamily="18" charset="0"/>
                    <a:cs typeface="Times New Roman" pitchFamily="18" charset="0"/>
                  </a:rPr>
                  <a:t> is zero. Doesn't work. Gauge bosons are spin 1 particles.</a:t>
                </a:r>
                <a:endParaRPr lang="zh-TW" altLang="en-US" dirty="0">
                  <a:latin typeface="Times New Roman" pitchFamily="18" charset="0"/>
                  <a:cs typeface="Times New Roman" pitchFamily="18" charset="0"/>
                </a:endParaRPr>
              </a:p>
            </p:txBody>
          </p:sp>
        </mc:Choice>
        <mc:Fallback xmlns="">
          <p:sp>
            <p:nvSpPr>
              <p:cNvPr id="2" name="文字方塊 1">
                <a:extLst>
                  <a:ext uri="{FF2B5EF4-FFF2-40B4-BE49-F238E27FC236}">
                    <a16:creationId xmlns:a16="http://schemas.microsoft.com/office/drawing/2014/main" id="{2A6E9431-BE62-55D3-B283-A85C4C784C73}"/>
                  </a:ext>
                </a:extLst>
              </p:cNvPr>
              <p:cNvSpPr txBox="1">
                <a:spLocks noRot="1" noChangeAspect="1" noMove="1" noResize="1" noEditPoints="1" noAdjustHandles="1" noChangeArrowheads="1" noChangeShapeType="1" noTextEdit="1"/>
              </p:cNvSpPr>
              <p:nvPr/>
            </p:nvSpPr>
            <p:spPr>
              <a:xfrm>
                <a:off x="1518346" y="376909"/>
                <a:ext cx="6912222" cy="369332"/>
              </a:xfrm>
              <a:prstGeom prst="rect">
                <a:avLst/>
              </a:prstGeom>
              <a:blipFill>
                <a:blip r:embed="rId3"/>
                <a:stretch>
                  <a:fillRect l="-734" t="-6667" b="-23333"/>
                </a:stretch>
              </a:blipFill>
            </p:spPr>
            <p:txBody>
              <a:bodyPr/>
              <a:lstStyle/>
              <a:p>
                <a:r>
                  <a:rPr lang="en-US">
                    <a:noFill/>
                  </a:rPr>
                  <a:t> </a:t>
                </a:r>
              </a:p>
            </p:txBody>
          </p:sp>
        </mc:Fallback>
      </mc:AlternateContent>
      <p:sp>
        <p:nvSpPr>
          <p:cNvPr id="3" name="Oval 2">
            <a:extLst>
              <a:ext uri="{FF2B5EF4-FFF2-40B4-BE49-F238E27FC236}">
                <a16:creationId xmlns:a16="http://schemas.microsoft.com/office/drawing/2014/main" id="{134E6E0B-FE07-AFA2-7888-FEF35DCF4B0A}"/>
              </a:ext>
            </a:extLst>
          </p:cNvPr>
          <p:cNvSpPr/>
          <p:nvPr/>
        </p:nvSpPr>
        <p:spPr>
          <a:xfrm>
            <a:off x="5174901" y="843608"/>
            <a:ext cx="301451" cy="2818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28380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AE0D00-0DE4-6158-DE3A-266D37CB2030}"/>
              </a:ext>
            </a:extLst>
          </p:cNvPr>
          <p:cNvPicPr>
            <a:picLocks noChangeAspect="1"/>
          </p:cNvPicPr>
          <p:nvPr/>
        </p:nvPicPr>
        <p:blipFill>
          <a:blip r:embed="rId2"/>
          <a:srcRect b="65037"/>
          <a:stretch>
            <a:fillRect/>
          </a:stretch>
        </p:blipFill>
        <p:spPr>
          <a:xfrm>
            <a:off x="640626" y="1036085"/>
            <a:ext cx="6202004" cy="926723"/>
          </a:xfrm>
          <a:prstGeom prst="rect">
            <a:avLst/>
          </a:prstGeom>
        </p:spPr>
      </p:pic>
      <p:sp>
        <p:nvSpPr>
          <p:cNvPr id="5" name="TextBox 4">
            <a:extLst>
              <a:ext uri="{FF2B5EF4-FFF2-40B4-BE49-F238E27FC236}">
                <a16:creationId xmlns:a16="http://schemas.microsoft.com/office/drawing/2014/main" id="{10E55AEB-2D3D-9984-295B-8FA7AE6ACC11}"/>
              </a:ext>
            </a:extLst>
          </p:cNvPr>
          <p:cNvSpPr txBox="1"/>
          <p:nvPr/>
        </p:nvSpPr>
        <p:spPr>
          <a:xfrm>
            <a:off x="640626" y="443399"/>
            <a:ext cx="8199106" cy="458908"/>
          </a:xfrm>
          <a:prstGeom prst="rect">
            <a:avLst/>
          </a:prstGeom>
          <a:noFill/>
        </p:spPr>
        <p:txBody>
          <a:bodyPr wrap="square" rtlCol="0">
            <a:spAutoFit/>
          </a:bodyPr>
          <a:lstStyle/>
          <a:p>
            <a:pPr algn="l">
              <a:lnSpc>
                <a:spcPct val="150000"/>
              </a:lnSpc>
            </a:pPr>
            <a:r>
              <a:rPr kumimoji="1" lang="en-US">
                <a:latin typeface="Times New Roman"/>
                <a:cs typeface="Times New Roman"/>
              </a:rPr>
              <a:t>規範場論真的跟自然有關嗎</a:t>
            </a:r>
            <a:r>
              <a:rPr kumimoji="1" lang="en-US" dirty="0" err="1">
                <a:latin typeface="Times New Roman"/>
                <a:cs typeface="Times New Roman"/>
              </a:rPr>
              <a:t>？畢竟沒有無質量的向量波色子存在</a:t>
            </a:r>
            <a:r>
              <a:rPr kumimoji="1" lang="en-US" dirty="0">
                <a:latin typeface="Times New Roman"/>
                <a:cs typeface="Times New Roman"/>
              </a:rPr>
              <a:t>。</a:t>
            </a:r>
          </a:p>
        </p:txBody>
      </p:sp>
      <p:sp>
        <p:nvSpPr>
          <p:cNvPr id="7" name="TextBox 6">
            <a:extLst>
              <a:ext uri="{FF2B5EF4-FFF2-40B4-BE49-F238E27FC236}">
                <a16:creationId xmlns:a16="http://schemas.microsoft.com/office/drawing/2014/main" id="{6381F6C8-139E-5202-AC55-9A2716D5BC83}"/>
              </a:ext>
            </a:extLst>
          </p:cNvPr>
          <p:cNvSpPr txBox="1"/>
          <p:nvPr/>
        </p:nvSpPr>
        <p:spPr>
          <a:xfrm>
            <a:off x="640626" y="2143679"/>
            <a:ext cx="7578926" cy="458908"/>
          </a:xfrm>
          <a:prstGeom prst="rect">
            <a:avLst/>
          </a:prstGeom>
          <a:noFill/>
        </p:spPr>
        <p:txBody>
          <a:bodyPr wrap="square" rtlCol="0">
            <a:spAutoFit/>
          </a:bodyPr>
          <a:lstStyle/>
          <a:p>
            <a:pPr algn="l">
              <a:lnSpc>
                <a:spcPct val="150000"/>
              </a:lnSpc>
            </a:pPr>
            <a:r>
              <a:rPr kumimoji="1" lang="en-US" dirty="0" err="1">
                <a:latin typeface="Times New Roman"/>
                <a:cs typeface="Times New Roman"/>
              </a:rPr>
              <a:t>事實上</a:t>
            </a:r>
            <a:r>
              <a:rPr lang="en-US" dirty="0" err="1">
                <a:latin typeface="Times New Roman"/>
                <a:cs typeface="Times New Roman"/>
              </a:rPr>
              <a:t>，Pauli在一年前已經完成在地化Non-Abelian</a:t>
            </a:r>
            <a:r>
              <a:rPr lang="en-US" dirty="0">
                <a:latin typeface="Times New Roman"/>
                <a:cs typeface="Times New Roman"/>
              </a:rPr>
              <a:t> </a:t>
            </a:r>
            <a:r>
              <a:rPr lang="en-US" dirty="0" err="1">
                <a:latin typeface="Times New Roman"/>
                <a:cs typeface="Times New Roman"/>
              </a:rPr>
              <a:t>Symmetry的工作</a:t>
            </a:r>
            <a:r>
              <a:rPr lang="en-US" dirty="0">
                <a:latin typeface="Times New Roman"/>
                <a:cs typeface="Times New Roman"/>
              </a:rPr>
              <a:t>，</a:t>
            </a:r>
            <a:endParaRPr kumimoji="1" lang="en-US" dirty="0">
              <a:latin typeface="Times New Roman"/>
              <a:cs typeface="Times New Roman"/>
            </a:endParaRPr>
          </a:p>
        </p:txBody>
      </p:sp>
      <p:sp>
        <p:nvSpPr>
          <p:cNvPr id="8" name="TextBox 7">
            <a:extLst>
              <a:ext uri="{FF2B5EF4-FFF2-40B4-BE49-F238E27FC236}">
                <a16:creationId xmlns:a16="http://schemas.microsoft.com/office/drawing/2014/main" id="{7D865872-9E12-C4AD-58CC-A74C8CAA8680}"/>
              </a:ext>
            </a:extLst>
          </p:cNvPr>
          <p:cNvSpPr txBox="1"/>
          <p:nvPr/>
        </p:nvSpPr>
        <p:spPr>
          <a:xfrm>
            <a:off x="640626" y="2557782"/>
            <a:ext cx="6202004" cy="458011"/>
          </a:xfrm>
          <a:prstGeom prst="rect">
            <a:avLst/>
          </a:prstGeom>
          <a:noFill/>
        </p:spPr>
        <p:txBody>
          <a:bodyPr wrap="square" rtlCol="0">
            <a:spAutoFit/>
          </a:bodyPr>
          <a:lstStyle/>
          <a:p>
            <a:pPr algn="l">
              <a:lnSpc>
                <a:spcPct val="150000"/>
              </a:lnSpc>
            </a:pPr>
            <a:r>
              <a:rPr kumimoji="1" lang="en-US" dirty="0" err="1">
                <a:latin typeface="Times New Roman"/>
                <a:cs typeface="Times New Roman"/>
              </a:rPr>
              <a:t>但就因為規範波色子無質量的問題，沒有發表</a:t>
            </a:r>
            <a:r>
              <a:rPr kumimoji="1" lang="en-US" dirty="0">
                <a:latin typeface="Times New Roman"/>
                <a:cs typeface="Times New Roman"/>
              </a:rPr>
              <a:t>。</a:t>
            </a:r>
          </a:p>
        </p:txBody>
      </p:sp>
      <p:sp>
        <p:nvSpPr>
          <p:cNvPr id="9" name="TextBox 8">
            <a:extLst>
              <a:ext uri="{FF2B5EF4-FFF2-40B4-BE49-F238E27FC236}">
                <a16:creationId xmlns:a16="http://schemas.microsoft.com/office/drawing/2014/main" id="{E2AC4E18-A913-732E-9CBC-4E48CC928EFE}"/>
              </a:ext>
            </a:extLst>
          </p:cNvPr>
          <p:cNvSpPr txBox="1"/>
          <p:nvPr/>
        </p:nvSpPr>
        <p:spPr>
          <a:xfrm>
            <a:off x="640626" y="3015794"/>
            <a:ext cx="8282311" cy="458908"/>
          </a:xfrm>
          <a:prstGeom prst="rect">
            <a:avLst/>
          </a:prstGeom>
          <a:noFill/>
        </p:spPr>
        <p:txBody>
          <a:bodyPr wrap="square" rtlCol="0">
            <a:spAutoFit/>
          </a:bodyPr>
          <a:lstStyle/>
          <a:p>
            <a:pPr algn="l">
              <a:lnSpc>
                <a:spcPct val="150000"/>
              </a:lnSpc>
            </a:pPr>
            <a:r>
              <a:rPr kumimoji="1" lang="en-US" dirty="0" err="1">
                <a:latin typeface="Times New Roman"/>
                <a:cs typeface="Times New Roman"/>
              </a:rPr>
              <a:t>好死不死，楊振寧在發表前</a:t>
            </a:r>
            <a:r>
              <a:rPr kumimoji="1" lang="en-US" dirty="0">
                <a:latin typeface="Times New Roman"/>
                <a:cs typeface="Times New Roman"/>
              </a:rPr>
              <a:t>(02/23/1954)</a:t>
            </a:r>
            <a:r>
              <a:rPr kumimoji="1" lang="en-US" dirty="0" err="1">
                <a:latin typeface="Times New Roman"/>
                <a:cs typeface="Times New Roman"/>
              </a:rPr>
              <a:t>在Princeton給了演講，Pauli就在台下</a:t>
            </a:r>
            <a:r>
              <a:rPr kumimoji="1" lang="en-US" dirty="0">
                <a:latin typeface="Times New Roman"/>
                <a:cs typeface="Times New Roman"/>
              </a:rPr>
              <a:t>。</a:t>
            </a:r>
          </a:p>
        </p:txBody>
      </p:sp>
      <p:pic>
        <p:nvPicPr>
          <p:cNvPr id="10" name="Picture 9" descr="Wolfgang Pauli - Wikipedia">
            <a:extLst>
              <a:ext uri="{FF2B5EF4-FFF2-40B4-BE49-F238E27FC236}">
                <a16:creationId xmlns:a16="http://schemas.microsoft.com/office/drawing/2014/main" id="{662CF95C-7A18-AF40-C577-1F69EC2D5D4E}"/>
              </a:ext>
            </a:extLst>
          </p:cNvPr>
          <p:cNvPicPr>
            <a:picLocks noChangeAspect="1"/>
          </p:cNvPicPr>
          <p:nvPr/>
        </p:nvPicPr>
        <p:blipFill>
          <a:blip r:embed="rId3"/>
          <a:stretch>
            <a:fillRect/>
          </a:stretch>
        </p:blipFill>
        <p:spPr>
          <a:xfrm>
            <a:off x="1180754" y="4307150"/>
            <a:ext cx="1521975" cy="2152508"/>
          </a:xfrm>
          <a:prstGeom prst="rect">
            <a:avLst/>
          </a:prstGeom>
        </p:spPr>
      </p:pic>
      <p:pic>
        <p:nvPicPr>
          <p:cNvPr id="11" name="Picture 10" descr="Chen-Ning Yang obituary | Particle physics | The Guardian">
            <a:extLst>
              <a:ext uri="{FF2B5EF4-FFF2-40B4-BE49-F238E27FC236}">
                <a16:creationId xmlns:a16="http://schemas.microsoft.com/office/drawing/2014/main" id="{DC6ADFC5-9800-8B51-D5EF-49A0799FCF0D}"/>
              </a:ext>
            </a:extLst>
          </p:cNvPr>
          <p:cNvPicPr>
            <a:picLocks noChangeAspect="1"/>
          </p:cNvPicPr>
          <p:nvPr/>
        </p:nvPicPr>
        <p:blipFill>
          <a:blip r:embed="rId4"/>
          <a:stretch>
            <a:fillRect/>
          </a:stretch>
        </p:blipFill>
        <p:spPr>
          <a:xfrm>
            <a:off x="3072563" y="3887908"/>
            <a:ext cx="3429000" cy="2571750"/>
          </a:xfrm>
          <a:prstGeom prst="rect">
            <a:avLst/>
          </a:prstGeom>
        </p:spPr>
      </p:pic>
      <p:sp>
        <p:nvSpPr>
          <p:cNvPr id="3" name="TextBox 2">
            <a:extLst>
              <a:ext uri="{FF2B5EF4-FFF2-40B4-BE49-F238E27FC236}">
                <a16:creationId xmlns:a16="http://schemas.microsoft.com/office/drawing/2014/main" id="{3C51D22F-C251-B1A7-22F0-DDF82EA124C3}"/>
              </a:ext>
            </a:extLst>
          </p:cNvPr>
          <p:cNvSpPr txBox="1"/>
          <p:nvPr/>
        </p:nvSpPr>
        <p:spPr>
          <a:xfrm>
            <a:off x="640625" y="3428999"/>
            <a:ext cx="8282311" cy="458908"/>
          </a:xfrm>
          <a:prstGeom prst="rect">
            <a:avLst/>
          </a:prstGeom>
          <a:noFill/>
        </p:spPr>
        <p:txBody>
          <a:bodyPr wrap="square" rtlCol="0">
            <a:spAutoFit/>
          </a:bodyPr>
          <a:lstStyle/>
          <a:p>
            <a:pPr algn="l">
              <a:lnSpc>
                <a:spcPct val="150000"/>
              </a:lnSpc>
            </a:pPr>
            <a:r>
              <a:rPr kumimoji="1" lang="en-US" dirty="0" err="1">
                <a:latin typeface="Times New Roman"/>
                <a:cs typeface="Times New Roman"/>
              </a:rPr>
              <a:t>Pauli沒有在客氣</a:t>
            </a:r>
            <a:r>
              <a:rPr kumimoji="1" lang="en-US" dirty="0">
                <a:latin typeface="Times New Roman"/>
                <a:cs typeface="Times New Roman"/>
              </a:rPr>
              <a:t>。</a:t>
            </a:r>
          </a:p>
        </p:txBody>
      </p:sp>
    </p:spTree>
    <p:extLst>
      <p:ext uri="{BB962C8B-B14F-4D97-AF65-F5344CB8AC3E}">
        <p14:creationId xmlns:p14="http://schemas.microsoft.com/office/powerpoint/2010/main" val="156478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DC712-2F89-740E-C7FB-4728BEEA1800}"/>
            </a:ext>
          </a:extLst>
        </p:cNvPr>
        <p:cNvGrpSpPr/>
        <p:nvPr/>
      </p:nvGrpSpPr>
      <p:grpSpPr>
        <a:xfrm>
          <a:off x="0" y="0"/>
          <a:ext cx="0" cy="0"/>
          <a:chOff x="0" y="0"/>
          <a:chExt cx="0" cy="0"/>
        </a:xfrm>
      </p:grpSpPr>
      <p:pic>
        <p:nvPicPr>
          <p:cNvPr id="4" name="Picture 2" descr="杨振宁1963年于普林斯顿的办公室。">
            <a:extLst>
              <a:ext uri="{FF2B5EF4-FFF2-40B4-BE49-F238E27FC236}">
                <a16:creationId xmlns:a16="http://schemas.microsoft.com/office/drawing/2014/main" id="{9FC35579-E6E9-7A89-AEEA-6FDF6C711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7297" y="3191445"/>
            <a:ext cx="1571877" cy="216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3E5D67E-A0A7-58ED-7945-FC0AF6701697}"/>
              </a:ext>
            </a:extLst>
          </p:cNvPr>
          <p:cNvSpPr txBox="1"/>
          <p:nvPr/>
        </p:nvSpPr>
        <p:spPr>
          <a:xfrm>
            <a:off x="680818" y="1309728"/>
            <a:ext cx="7553807" cy="1289007"/>
          </a:xfrm>
          <a:prstGeom prst="rect">
            <a:avLst/>
          </a:prstGeom>
          <a:noFill/>
        </p:spPr>
        <p:txBody>
          <a:bodyPr wrap="square" rtlCol="0">
            <a:spAutoFit/>
          </a:bodyPr>
          <a:lstStyle/>
          <a:p>
            <a:pPr algn="l">
              <a:lnSpc>
                <a:spcPct val="150000"/>
              </a:lnSpc>
            </a:pPr>
            <a:r>
              <a:rPr kumimoji="1" lang="en-US" dirty="0">
                <a:latin typeface="Times New Roman"/>
                <a:cs typeface="Times New Roman"/>
              </a:rPr>
              <a:t>Despite the unresolved mass problem, Yang and Mills decided to publish. “We did not know how to make the theory fit experiment. It is our judgment that the </a:t>
            </a:r>
            <a:r>
              <a:rPr kumimoji="1" lang="en-US" dirty="0">
                <a:solidFill>
                  <a:srgbClr val="FF0000"/>
                </a:solidFill>
                <a:latin typeface="Times New Roman"/>
                <a:cs typeface="Times New Roman"/>
              </a:rPr>
              <a:t>beauty of the idea alone </a:t>
            </a:r>
            <a:r>
              <a:rPr kumimoji="1" lang="en-US" dirty="0">
                <a:latin typeface="Times New Roman"/>
                <a:cs typeface="Times New Roman"/>
              </a:rPr>
              <a:t>merited attention.”                                       Yang 1983</a:t>
            </a:r>
          </a:p>
        </p:txBody>
      </p:sp>
      <p:sp>
        <p:nvSpPr>
          <p:cNvPr id="8" name="TextBox 7">
            <a:extLst>
              <a:ext uri="{FF2B5EF4-FFF2-40B4-BE49-F238E27FC236}">
                <a16:creationId xmlns:a16="http://schemas.microsoft.com/office/drawing/2014/main" id="{7723B33C-D060-9EE3-C098-8E34810F8C27}"/>
              </a:ext>
            </a:extLst>
          </p:cNvPr>
          <p:cNvSpPr txBox="1"/>
          <p:nvPr/>
        </p:nvSpPr>
        <p:spPr>
          <a:xfrm>
            <a:off x="807508" y="4897760"/>
            <a:ext cx="3074796" cy="458011"/>
          </a:xfrm>
          <a:prstGeom prst="rect">
            <a:avLst/>
          </a:prstGeom>
          <a:noFill/>
        </p:spPr>
        <p:txBody>
          <a:bodyPr wrap="square" rtlCol="0">
            <a:spAutoFit/>
          </a:bodyPr>
          <a:lstStyle/>
          <a:p>
            <a:pPr algn="l">
              <a:lnSpc>
                <a:spcPct val="150000"/>
              </a:lnSpc>
            </a:pPr>
            <a:r>
              <a:rPr lang="en-US" dirty="0" err="1">
                <a:latin typeface="Times New Roman"/>
                <a:cs typeface="Times New Roman"/>
              </a:rPr>
              <a:t>初生之犢，年輕真好</a:t>
            </a:r>
            <a:r>
              <a:rPr lang="en-US" dirty="0">
                <a:latin typeface="Times New Roman"/>
                <a:cs typeface="Times New Roman"/>
              </a:rPr>
              <a:t>。</a:t>
            </a:r>
            <a:endParaRPr kumimoji="1" lang="en-US" dirty="0">
              <a:latin typeface="Times New Roman"/>
              <a:cs typeface="Times New Roman"/>
            </a:endParaRPr>
          </a:p>
        </p:txBody>
      </p:sp>
    </p:spTree>
    <p:extLst>
      <p:ext uri="{BB962C8B-B14F-4D97-AF65-F5344CB8AC3E}">
        <p14:creationId xmlns:p14="http://schemas.microsoft.com/office/powerpoint/2010/main" val="196060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8D4F2A-0DF0-1CDD-FE39-DBEAA19D8EE9}"/>
              </a:ext>
            </a:extLst>
          </p:cNvPr>
          <p:cNvSpPr txBox="1"/>
          <p:nvPr/>
        </p:nvSpPr>
        <p:spPr>
          <a:xfrm>
            <a:off x="532783" y="3870557"/>
            <a:ext cx="8346059" cy="1289007"/>
          </a:xfrm>
          <a:prstGeom prst="rect">
            <a:avLst/>
          </a:prstGeom>
          <a:noFill/>
        </p:spPr>
        <p:txBody>
          <a:bodyPr wrap="square" rtlCol="0">
            <a:spAutoFit/>
          </a:bodyPr>
          <a:lstStyle/>
          <a:p>
            <a:pPr algn="l">
              <a:lnSpc>
                <a:spcPct val="150000"/>
              </a:lnSpc>
            </a:pPr>
            <a:r>
              <a:rPr lang="en-US" dirty="0" err="1">
                <a:latin typeface="Times New Roman"/>
                <a:cs typeface="Times New Roman"/>
              </a:rPr>
              <a:t>一個方程式長得美比符合實驗結果更重要</a:t>
            </a:r>
            <a:r>
              <a:rPr lang="en-US" dirty="0">
                <a:latin typeface="Times New Roman"/>
                <a:cs typeface="Times New Roman"/>
              </a:rPr>
              <a:t>。</a:t>
            </a:r>
            <a:endParaRPr kumimoji="1" lang="en-US" dirty="0">
              <a:latin typeface="Times New Roman"/>
              <a:cs typeface="Times New Roman"/>
            </a:endParaRPr>
          </a:p>
          <a:p>
            <a:pPr algn="l">
              <a:lnSpc>
                <a:spcPct val="150000"/>
              </a:lnSpc>
            </a:pPr>
            <a:r>
              <a:rPr kumimoji="1" lang="en-US" dirty="0">
                <a:latin typeface="Times New Roman"/>
                <a:cs typeface="Times New Roman"/>
              </a:rPr>
              <a:t>It is more important to have beauty in one’s equation than to have them fit experiment.</a:t>
            </a:r>
          </a:p>
          <a:p>
            <a:pPr algn="r">
              <a:lnSpc>
                <a:spcPct val="150000"/>
              </a:lnSpc>
            </a:pPr>
            <a:r>
              <a:rPr lang="en-US" dirty="0">
                <a:latin typeface="Times New Roman"/>
                <a:cs typeface="Times New Roman"/>
              </a:rPr>
              <a:t>Dirac</a:t>
            </a:r>
            <a:endParaRPr kumimoji="1" lang="en-US" dirty="0">
              <a:latin typeface="Times New Roman"/>
              <a:cs typeface="Times New Roman"/>
            </a:endParaRPr>
          </a:p>
        </p:txBody>
      </p:sp>
      <p:sp>
        <p:nvSpPr>
          <p:cNvPr id="6" name="TextBox 5">
            <a:extLst>
              <a:ext uri="{FF2B5EF4-FFF2-40B4-BE49-F238E27FC236}">
                <a16:creationId xmlns:a16="http://schemas.microsoft.com/office/drawing/2014/main" id="{37ABB307-FC2D-4A9A-C8E7-40B2BC6A9EC6}"/>
              </a:ext>
            </a:extLst>
          </p:cNvPr>
          <p:cNvSpPr txBox="1"/>
          <p:nvPr/>
        </p:nvSpPr>
        <p:spPr>
          <a:xfrm>
            <a:off x="532783" y="5339166"/>
            <a:ext cx="8346059" cy="873509"/>
          </a:xfrm>
          <a:prstGeom prst="rect">
            <a:avLst/>
          </a:prstGeom>
          <a:noFill/>
        </p:spPr>
        <p:txBody>
          <a:bodyPr wrap="square" rtlCol="0">
            <a:spAutoFit/>
          </a:bodyPr>
          <a:lstStyle/>
          <a:p>
            <a:pPr algn="l">
              <a:lnSpc>
                <a:spcPct val="150000"/>
              </a:lnSpc>
            </a:pPr>
            <a:r>
              <a:rPr lang="en-US" dirty="0">
                <a:latin typeface="Times New Roman"/>
                <a:cs typeface="Times New Roman"/>
              </a:rPr>
              <a:t>The grand unification theory is so beautiful that it is impossible to be untrue.</a:t>
            </a:r>
          </a:p>
          <a:p>
            <a:pPr algn="r">
              <a:lnSpc>
                <a:spcPct val="150000"/>
              </a:lnSpc>
            </a:pPr>
            <a:r>
              <a:rPr kumimoji="1" lang="en-US" dirty="0">
                <a:latin typeface="Times New Roman"/>
                <a:cs typeface="Times New Roman"/>
              </a:rPr>
              <a:t>Georgi to Feynman</a:t>
            </a:r>
          </a:p>
        </p:txBody>
      </p:sp>
      <p:pic>
        <p:nvPicPr>
          <p:cNvPr id="7" name="Picture 6" descr="A picture containing text, tree, outdoor, person&#10;&#10;Description automatically generated">
            <a:extLst>
              <a:ext uri="{FF2B5EF4-FFF2-40B4-BE49-F238E27FC236}">
                <a16:creationId xmlns:a16="http://schemas.microsoft.com/office/drawing/2014/main" id="{B76E719B-8843-5C94-2817-6D65E168BB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3713" y="468351"/>
            <a:ext cx="3144201" cy="3311815"/>
          </a:xfrm>
          <a:prstGeom prst="rect">
            <a:avLst/>
          </a:prstGeom>
        </p:spPr>
      </p:pic>
    </p:spTree>
    <p:extLst>
      <p:ext uri="{BB962C8B-B14F-4D97-AF65-F5344CB8AC3E}">
        <p14:creationId xmlns:p14="http://schemas.microsoft.com/office/powerpoint/2010/main" val="2312568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0C764-48E8-FC60-0E29-55F428F8DB5E}"/>
            </a:ext>
          </a:extLst>
        </p:cNvPr>
        <p:cNvGrpSpPr/>
        <p:nvPr/>
      </p:nvGrpSpPr>
      <p:grpSpPr>
        <a:xfrm>
          <a:off x="0" y="0"/>
          <a:ext cx="0" cy="0"/>
          <a:chOff x="0" y="0"/>
          <a:chExt cx="0" cy="0"/>
        </a:xfrm>
      </p:grpSpPr>
      <p:pic>
        <p:nvPicPr>
          <p:cNvPr id="4" name="Picture 2" descr="杨振宁1963年于普林斯顿的办公室。">
            <a:extLst>
              <a:ext uri="{FF2B5EF4-FFF2-40B4-BE49-F238E27FC236}">
                <a16:creationId xmlns:a16="http://schemas.microsoft.com/office/drawing/2014/main" id="{4686AF3E-EB46-B108-5CDB-196FE8247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7297" y="3191445"/>
            <a:ext cx="1571877" cy="216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C6D75D7-433D-1769-A0AC-28AEC0B4E96E}"/>
              </a:ext>
            </a:extLst>
          </p:cNvPr>
          <p:cNvPicPr>
            <a:picLocks noChangeAspect="1"/>
          </p:cNvPicPr>
          <p:nvPr/>
        </p:nvPicPr>
        <p:blipFill>
          <a:blip r:embed="rId3"/>
          <a:srcRect t="1" b="1152"/>
          <a:stretch>
            <a:fillRect/>
          </a:stretch>
        </p:blipFill>
        <p:spPr>
          <a:xfrm>
            <a:off x="680818" y="2735763"/>
            <a:ext cx="6202004" cy="2620008"/>
          </a:xfrm>
          <a:prstGeom prst="rect">
            <a:avLst/>
          </a:prstGeom>
        </p:spPr>
      </p:pic>
      <p:pic>
        <p:nvPicPr>
          <p:cNvPr id="2" name="Picture 1">
            <a:extLst>
              <a:ext uri="{FF2B5EF4-FFF2-40B4-BE49-F238E27FC236}">
                <a16:creationId xmlns:a16="http://schemas.microsoft.com/office/drawing/2014/main" id="{B7A2BD58-30A9-1EBC-CEDF-34375CDF6415}"/>
              </a:ext>
            </a:extLst>
          </p:cNvPr>
          <p:cNvPicPr>
            <a:picLocks noChangeAspect="1"/>
          </p:cNvPicPr>
          <p:nvPr/>
        </p:nvPicPr>
        <p:blipFill>
          <a:blip r:embed="rId4"/>
          <a:srcRect l="3767" b="45466"/>
          <a:stretch>
            <a:fillRect/>
          </a:stretch>
        </p:blipFill>
        <p:spPr>
          <a:xfrm>
            <a:off x="285741" y="1117452"/>
            <a:ext cx="8572517" cy="1498157"/>
          </a:xfrm>
          <a:prstGeom prst="rect">
            <a:avLst/>
          </a:prstGeom>
        </p:spPr>
      </p:pic>
      <p:sp>
        <p:nvSpPr>
          <p:cNvPr id="3" name="Rectangle 2">
            <a:extLst>
              <a:ext uri="{FF2B5EF4-FFF2-40B4-BE49-F238E27FC236}">
                <a16:creationId xmlns:a16="http://schemas.microsoft.com/office/drawing/2014/main" id="{58FB0C17-6F62-6EDE-3CB1-B22DA64591CE}"/>
              </a:ext>
            </a:extLst>
          </p:cNvPr>
          <p:cNvSpPr/>
          <p:nvPr/>
        </p:nvSpPr>
        <p:spPr>
          <a:xfrm>
            <a:off x="680818" y="3912781"/>
            <a:ext cx="6202004" cy="14429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2107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5" descr="4for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998" y="1228024"/>
            <a:ext cx="3665537"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5" name="Picture 7" descr="4i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778" y="1235168"/>
            <a:ext cx="2654300" cy="283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6" descr="Illustration of gravity: a bunch of coloured balls bouncing off the flo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7853" y="4422074"/>
            <a:ext cx="154622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11" descr="Illustration of the weak force: a group of quarks being eroded by r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8160" y="4433912"/>
            <a:ext cx="1532731" cy="153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8" name="Picture 8" descr="Illustration of the strong force: the atom neucleas being held together by a rubber-b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860" y="4447474"/>
            <a:ext cx="1536700"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9" name="Picture 12" descr="Illustration of the electromagnetic force: the atom neucleas with a bolt of lightning connecting it to an orbiting electr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4773" y="4447474"/>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1" name="文字方塊 7"/>
          <p:cNvSpPr txBox="1">
            <a:spLocks noChangeArrowheads="1"/>
          </p:cNvSpPr>
          <p:nvPr/>
        </p:nvSpPr>
        <p:spPr bwMode="auto">
          <a:xfrm>
            <a:off x="1786898" y="693036"/>
            <a:ext cx="6376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Arial" charset="0"/>
              </a:rPr>
              <a:t>宇宙間的所有交互作用都可以分解為四個基本交互作用</a:t>
            </a:r>
          </a:p>
        </p:txBody>
      </p:sp>
      <p:sp>
        <p:nvSpPr>
          <p:cNvPr id="156682"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0339BA7A-1150-4E49-873E-C4A0CCD5CA55}" type="slidenum">
              <a:rPr kumimoji="0" lang="zh-TW" altLang="en-US" sz="1400">
                <a:latin typeface="Tahoma" pitchFamily="34" charset="0"/>
              </a:rPr>
              <a:pPr eaLnBrk="1" hangingPunct="1">
                <a:spcBef>
                  <a:spcPct val="0"/>
                </a:spcBef>
                <a:buClrTx/>
                <a:buSzTx/>
                <a:buFontTx/>
                <a:buNone/>
              </a:pPr>
              <a:t>96</a:t>
            </a:fld>
            <a:endParaRPr kumimoji="0" lang="en-US" altLang="zh-TW" sz="1400">
              <a:latin typeface="Tahoma"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91860" y="1972221"/>
            <a:ext cx="812800" cy="523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4269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573" y="1734096"/>
            <a:ext cx="260985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2692" name="Object 8"/>
          <p:cNvGraphicFramePr>
            <a:graphicFrameLocks noChangeAspect="1"/>
          </p:cNvGraphicFramePr>
          <p:nvPr>
            <p:extLst>
              <p:ext uri="{D42A27DB-BD31-4B8C-83A1-F6EECF244321}">
                <p14:modId xmlns:p14="http://schemas.microsoft.com/office/powerpoint/2010/main" val="3743642092"/>
              </p:ext>
            </p:extLst>
          </p:nvPr>
        </p:nvGraphicFramePr>
        <p:xfrm>
          <a:off x="1414185" y="1975396"/>
          <a:ext cx="417513" cy="271463"/>
        </p:xfrm>
        <a:graphic>
          <a:graphicData uri="http://schemas.openxmlformats.org/presentationml/2006/ole">
            <mc:AlternateContent xmlns:mc="http://schemas.openxmlformats.org/markup-compatibility/2006">
              <mc:Choice xmlns:v="urn:schemas-microsoft-com:vml" Requires="v">
                <p:oleObj name="方程式" r:id="rId3" imgW="253780" imgH="164957" progId="Equation.3">
                  <p:embed/>
                </p:oleObj>
              </mc:Choice>
              <mc:Fallback>
                <p:oleObj name="方程式" r:id="rId3" imgW="253780" imgH="164957" progId="Equation.3">
                  <p:embed/>
                  <p:pic>
                    <p:nvPicPr>
                      <p:cNvPr id="242692"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185" y="1975396"/>
                        <a:ext cx="417513" cy="2714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42693" name="Object 9"/>
          <p:cNvGraphicFramePr>
            <a:graphicFrameLocks noChangeAspect="1"/>
          </p:cNvGraphicFramePr>
          <p:nvPr>
            <p:extLst>
              <p:ext uri="{D42A27DB-BD31-4B8C-83A1-F6EECF244321}">
                <p14:modId xmlns:p14="http://schemas.microsoft.com/office/powerpoint/2010/main" val="2179922591"/>
              </p:ext>
            </p:extLst>
          </p:nvPr>
        </p:nvGraphicFramePr>
        <p:xfrm>
          <a:off x="1412598" y="3032671"/>
          <a:ext cx="417512" cy="271463"/>
        </p:xfrm>
        <a:graphic>
          <a:graphicData uri="http://schemas.openxmlformats.org/presentationml/2006/ole">
            <mc:AlternateContent xmlns:mc="http://schemas.openxmlformats.org/markup-compatibility/2006">
              <mc:Choice xmlns:v="urn:schemas-microsoft-com:vml" Requires="v">
                <p:oleObj name="方程式" r:id="rId3" imgW="253780" imgH="164957" progId="Equation.3">
                  <p:embed/>
                </p:oleObj>
              </mc:Choice>
              <mc:Fallback>
                <p:oleObj name="方程式" r:id="rId3" imgW="253780" imgH="164957" progId="Equation.3">
                  <p:embed/>
                  <p:pic>
                    <p:nvPicPr>
                      <p:cNvPr id="242693"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2598" y="3032671"/>
                        <a:ext cx="417512" cy="2714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24269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7960" y="1835696"/>
            <a:ext cx="2817813"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785" y="3754984"/>
            <a:ext cx="330517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2573" y="1753146"/>
            <a:ext cx="24320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0185" y="3753396"/>
            <a:ext cx="25082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9" name="文字方塊 19"/>
          <p:cNvSpPr txBox="1">
            <a:spLocks noChangeArrowheads="1"/>
          </p:cNvSpPr>
          <p:nvPr/>
        </p:nvSpPr>
        <p:spPr bwMode="auto">
          <a:xfrm>
            <a:off x="2118493" y="1107033"/>
            <a:ext cx="521000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solidFill>
                  <a:srgbClr val="FF0000"/>
                </a:solidFill>
                <a:latin typeface="Tahoma" pitchFamily="34" charset="0"/>
              </a:rPr>
              <a:t>基本粒子的基本交互作用幾乎全是規範理論</a:t>
            </a:r>
          </a:p>
        </p:txBody>
      </p:sp>
      <p:graphicFrame>
        <p:nvGraphicFramePr>
          <p:cNvPr id="15" name="Object 8"/>
          <p:cNvGraphicFramePr>
            <a:graphicFrameLocks noChangeAspect="1"/>
          </p:cNvGraphicFramePr>
          <p:nvPr>
            <p:extLst>
              <p:ext uri="{D42A27DB-BD31-4B8C-83A1-F6EECF244321}">
                <p14:modId xmlns:p14="http://schemas.microsoft.com/office/powerpoint/2010/main" val="1865548326"/>
              </p:ext>
            </p:extLst>
          </p:nvPr>
        </p:nvGraphicFramePr>
        <p:xfrm>
          <a:off x="1404660" y="1972221"/>
          <a:ext cx="417513" cy="271463"/>
        </p:xfrm>
        <a:graphic>
          <a:graphicData uri="http://schemas.openxmlformats.org/presentationml/2006/ole">
            <mc:AlternateContent xmlns:mc="http://schemas.openxmlformats.org/markup-compatibility/2006">
              <mc:Choice xmlns:v="urn:schemas-microsoft-com:vml" Requires="v">
                <p:oleObj name="方程式" r:id="rId3" imgW="253780" imgH="164957" progId="Equation.3">
                  <p:embed/>
                </p:oleObj>
              </mc:Choice>
              <mc:Fallback>
                <p:oleObj name="方程式" r:id="rId3" imgW="253780" imgH="164957" progId="Equation.3">
                  <p:embed/>
                  <p:pic>
                    <p:nvPicPr>
                      <p:cNvPr id="15"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4660" y="1972221"/>
                        <a:ext cx="417513" cy="2714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 name="物件 1"/>
          <p:cNvGraphicFramePr>
            <a:graphicFrameLocks noChangeAspect="1"/>
          </p:cNvGraphicFramePr>
          <p:nvPr>
            <p:extLst>
              <p:ext uri="{D42A27DB-BD31-4B8C-83A1-F6EECF244321}">
                <p14:modId xmlns:p14="http://schemas.microsoft.com/office/powerpoint/2010/main" val="432028841"/>
              </p:ext>
            </p:extLst>
          </p:nvPr>
        </p:nvGraphicFramePr>
        <p:xfrm>
          <a:off x="5559148" y="4008669"/>
          <a:ext cx="417513" cy="271462"/>
        </p:xfrm>
        <a:graphic>
          <a:graphicData uri="http://schemas.openxmlformats.org/presentationml/2006/ole">
            <mc:AlternateContent xmlns:mc="http://schemas.openxmlformats.org/markup-compatibility/2006">
              <mc:Choice xmlns:v="urn:schemas-microsoft-com:vml" Requires="v">
                <p:oleObj name="方程式" r:id="rId3" imgW="253780" imgH="164957" progId="Equation.3">
                  <p:embed/>
                </p:oleObj>
              </mc:Choice>
              <mc:Fallback>
                <p:oleObj name="方程式" r:id="rId3" imgW="253780" imgH="164957" progId="Equation.3">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9148" y="4008669"/>
                        <a:ext cx="417513" cy="27146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 name="物件 3"/>
          <p:cNvGraphicFramePr>
            <a:graphicFrameLocks noChangeAspect="1"/>
          </p:cNvGraphicFramePr>
          <p:nvPr>
            <p:extLst>
              <p:ext uri="{D42A27DB-BD31-4B8C-83A1-F6EECF244321}">
                <p14:modId xmlns:p14="http://schemas.microsoft.com/office/powerpoint/2010/main" val="783993912"/>
              </p:ext>
            </p:extLst>
          </p:nvPr>
        </p:nvGraphicFramePr>
        <p:xfrm>
          <a:off x="5625650" y="5062349"/>
          <a:ext cx="417513" cy="271462"/>
        </p:xfrm>
        <a:graphic>
          <a:graphicData uri="http://schemas.openxmlformats.org/presentationml/2006/ole">
            <mc:AlternateContent xmlns:mc="http://schemas.openxmlformats.org/markup-compatibility/2006">
              <mc:Choice xmlns:v="urn:schemas-microsoft-com:vml" Requires="v">
                <p:oleObj name="方程式" r:id="rId3" imgW="253780" imgH="164957" progId="Equation.3">
                  <p:embed/>
                </p:oleObj>
              </mc:Choice>
              <mc:Fallback>
                <p:oleObj name="方程式" r:id="rId3" imgW="253780" imgH="164957" progId="Equation.3">
                  <p:embed/>
                  <p:pic>
                    <p:nvPicPr>
                      <p:cNvPr id="4"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5650" y="5062349"/>
                        <a:ext cx="417513" cy="27146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 name="物件 4"/>
          <p:cNvGraphicFramePr>
            <a:graphicFrameLocks noChangeAspect="1"/>
          </p:cNvGraphicFramePr>
          <p:nvPr>
            <p:extLst>
              <p:ext uri="{D42A27DB-BD31-4B8C-83A1-F6EECF244321}">
                <p14:modId xmlns:p14="http://schemas.microsoft.com/office/powerpoint/2010/main" val="3069895160"/>
              </p:ext>
            </p:extLst>
          </p:nvPr>
        </p:nvGraphicFramePr>
        <p:xfrm>
          <a:off x="6989485" y="2992142"/>
          <a:ext cx="369888" cy="269875"/>
        </p:xfrm>
        <a:graphic>
          <a:graphicData uri="http://schemas.openxmlformats.org/presentationml/2006/ole">
            <mc:AlternateContent xmlns:mc="http://schemas.openxmlformats.org/markup-compatibility/2006">
              <mc:Choice xmlns:v="urn:schemas-microsoft-com:vml" Requires="v">
                <p:oleObj name="方程式" r:id="rId9" imgW="164880" imgH="177480" progId="Equation.3">
                  <p:embed/>
                </p:oleObj>
              </mc:Choice>
              <mc:Fallback>
                <p:oleObj name="方程式" r:id="rId9" imgW="164880" imgH="177480" progId="Equation.3">
                  <p:embed/>
                  <p:pic>
                    <p:nvPicPr>
                      <p:cNvPr id="5" name="物件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89485" y="2992142"/>
                        <a:ext cx="369888" cy="269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05362345"/>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050"/>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a:spAutoFit/>
      </a:bodyPr>
      <a:lstStyle>
        <a:defPPr algn="l">
          <a:lnSpc>
            <a:spcPct val="150000"/>
          </a:lnSpc>
          <a:defRPr kumimoji="1" dirty="0" smtClean="0">
            <a:latin typeface="Times New Roman"/>
            <a:cs typeface="Times New Roman"/>
          </a:defRPr>
        </a:defPPr>
      </a:lstStyle>
    </a:txDef>
  </a:objectDefaults>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9185</TotalTime>
  <Words>6017</Words>
  <Application>Microsoft Macintosh PowerPoint</Application>
  <PresentationFormat>On-screen Show (4:3)</PresentationFormat>
  <Paragraphs>732</Paragraphs>
  <Slides>97</Slides>
  <Notes>0</Notes>
  <HiddenSlides>13</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106" baseType="lpstr">
      <vt:lpstr>新細明體</vt:lpstr>
      <vt:lpstr>新細明體</vt:lpstr>
      <vt:lpstr>Arial</vt:lpstr>
      <vt:lpstr>Calibri</vt:lpstr>
      <vt:lpstr>Cambria Math</vt:lpstr>
      <vt:lpstr>Tahoma</vt:lpstr>
      <vt:lpstr>Times New Roman</vt:lpstr>
      <vt:lpstr>Office 佈景主題</vt:lpstr>
      <vt:lpstr>方程式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more and more and more …越來越多，越來越多</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有夢</dc:title>
  <dc:creator>Chia-Hung Chang</dc:creator>
  <cp:lastModifiedBy>Chia-Hung Vincent Chang</cp:lastModifiedBy>
  <cp:revision>828</cp:revision>
  <cp:lastPrinted>2026-07-06T13:47:53Z</cp:lastPrinted>
  <dcterms:created xsi:type="dcterms:W3CDTF">1998-11-28T03:19:55Z</dcterms:created>
  <dcterms:modified xsi:type="dcterms:W3CDTF">2026-07-07T22:58:39Z</dcterms:modified>
</cp:coreProperties>
</file>